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321" r:id="rId2"/>
    <p:sldId id="987" r:id="rId3"/>
    <p:sldId id="954" r:id="rId4"/>
    <p:sldId id="988" r:id="rId5"/>
    <p:sldId id="989" r:id="rId6"/>
    <p:sldId id="990" r:id="rId7"/>
    <p:sldId id="991" r:id="rId8"/>
    <p:sldId id="992" r:id="rId9"/>
    <p:sldId id="993" r:id="rId10"/>
    <p:sldId id="994" r:id="rId11"/>
    <p:sldId id="961" r:id="rId12"/>
    <p:sldId id="957" r:id="rId13"/>
    <p:sldId id="958" r:id="rId14"/>
    <p:sldId id="959" r:id="rId15"/>
    <p:sldId id="960" r:id="rId16"/>
    <p:sldId id="962" r:id="rId17"/>
    <p:sldId id="963" r:id="rId18"/>
    <p:sldId id="964" r:id="rId19"/>
    <p:sldId id="965" r:id="rId20"/>
    <p:sldId id="966" r:id="rId21"/>
    <p:sldId id="968" r:id="rId22"/>
    <p:sldId id="970" r:id="rId23"/>
    <p:sldId id="969" r:id="rId24"/>
    <p:sldId id="971" r:id="rId25"/>
    <p:sldId id="972" r:id="rId26"/>
    <p:sldId id="973" r:id="rId27"/>
    <p:sldId id="974" r:id="rId28"/>
    <p:sldId id="975" r:id="rId29"/>
    <p:sldId id="976" r:id="rId30"/>
    <p:sldId id="983" r:id="rId31"/>
    <p:sldId id="977" r:id="rId32"/>
    <p:sldId id="979" r:id="rId33"/>
    <p:sldId id="997" r:id="rId34"/>
    <p:sldId id="980" r:id="rId35"/>
    <p:sldId id="985" r:id="rId36"/>
    <p:sldId id="986" r:id="rId37"/>
    <p:sldId id="1008" r:id="rId38"/>
    <p:sldId id="978" r:id="rId39"/>
    <p:sldId id="995" r:id="rId40"/>
    <p:sldId id="996" r:id="rId41"/>
    <p:sldId id="998" r:id="rId42"/>
    <p:sldId id="999" r:id="rId43"/>
    <p:sldId id="1001" r:id="rId44"/>
    <p:sldId id="1002" r:id="rId45"/>
    <p:sldId id="1000" r:id="rId46"/>
    <p:sldId id="984" r:id="rId47"/>
    <p:sldId id="1003" r:id="rId48"/>
    <p:sldId id="1005" r:id="rId49"/>
    <p:sldId id="1006" r:id="rId50"/>
    <p:sldId id="10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00"/>
    <a:srgbClr val="0000FF"/>
    <a:srgbClr val="FF00FF"/>
    <a:srgbClr val="FFFF99"/>
    <a:srgbClr val="66FF33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80065" autoAdjust="0"/>
  </p:normalViewPr>
  <p:slideViewPr>
    <p:cSldViewPr snapToGrid="0">
      <p:cViewPr varScale="1">
        <p:scale>
          <a:sx n="83" d="100"/>
          <a:sy n="83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0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76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45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863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56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67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126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374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717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99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0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6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3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8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5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386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7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09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9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733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110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445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152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28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4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245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354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percentage of OOV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words that appear in the test set is called the OOV 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38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6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percentage of OOV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words that appear in the test set is called the OOV 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34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5314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Trigrams / Bigrams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342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1023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385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450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tune the </a:t>
            </a:r>
            <a:r>
              <a:rPr lang="en-US" dirty="0" err="1"/>
              <a:t>lamdas</a:t>
            </a:r>
            <a:r>
              <a:rPr lang="en-US" dirty="0"/>
              <a:t> based on develop set!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2542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0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14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6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5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0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4793912-E332-F144-9502-31079DDA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85498"/>
            <a:ext cx="8710047" cy="2076333"/>
          </a:xfrm>
        </p:spPr>
        <p:txBody>
          <a:bodyPr anchor="t">
            <a:noAutofit/>
          </a:bodyPr>
          <a:lstStyle/>
          <a:p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n-gram 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models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DD8D0F-2A75-8F4C-A971-707F80901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 r="-1" b="27879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Evaluating Language Models</a:t>
            </a:r>
          </a:p>
          <a:p>
            <a:pPr algn="ctr" defTabSz="457200">
              <a:defRPr/>
            </a:pP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Quantitative </a:t>
            </a:r>
            <a:r>
              <a:rPr lang="en-C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Likelihood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8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E8BC62-B888-D845-B81D-DC6B3A92361B}"/>
              </a:ext>
            </a:extLst>
          </p:cNvPr>
          <p:cNvSpPr>
            <a:spLocks noChangeAspect="1"/>
          </p:cNvSpPr>
          <p:nvPr/>
        </p:nvSpPr>
        <p:spPr>
          <a:xfrm>
            <a:off x="2877640" y="1574378"/>
            <a:ext cx="72000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M*</a:t>
            </a:r>
            <a:endParaRPr lang="en-US" sz="3200" baseline="-25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9CFC1-C725-5E4A-A479-2F95F5B75141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597640" y="1934378"/>
            <a:ext cx="3065538" cy="1566078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4168D1-9C70-7340-8FCF-D7C0DB008E59}"/>
              </a:ext>
            </a:extLst>
          </p:cNvPr>
          <p:cNvSpPr>
            <a:spLocks noChangeAspect="1"/>
          </p:cNvSpPr>
          <p:nvPr/>
        </p:nvSpPr>
        <p:spPr>
          <a:xfrm>
            <a:off x="1582886" y="4417577"/>
            <a:ext cx="72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F728D6-1527-6648-83C0-DD1C1DAEC2B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942886" y="5137577"/>
            <a:ext cx="1080000" cy="117625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52A357-9D3C-004C-BE6E-93E81D091325}"/>
              </a:ext>
            </a:extLst>
          </p:cNvPr>
          <p:cNvSpPr>
            <a:spLocks noChangeAspect="1"/>
          </p:cNvSpPr>
          <p:nvPr/>
        </p:nvSpPr>
        <p:spPr>
          <a:xfrm>
            <a:off x="1318567" y="2881327"/>
            <a:ext cx="7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D6E731-EBAD-9549-B3C1-920A83CB48F0}"/>
              </a:ext>
            </a:extLst>
          </p:cNvPr>
          <p:cNvGrpSpPr/>
          <p:nvPr/>
        </p:nvGrpSpPr>
        <p:grpSpPr>
          <a:xfrm>
            <a:off x="6663178" y="1306849"/>
            <a:ext cx="4387213" cy="4387213"/>
            <a:chOff x="3902393" y="1235393"/>
            <a:chExt cx="4387213" cy="4387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37DDC7-1E36-3043-9EA5-38D0E17D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2393" y="1235393"/>
              <a:ext cx="4387213" cy="4387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ctr"/>
            <a:lstStyle/>
            <a:p>
              <a:pPr algn="ctr"/>
              <a:r>
                <a:rPr lang="en-US" sz="5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</a:p>
            <a:p>
              <a:pPr algn="ctr"/>
              <a:r>
                <a:rPr lang="en-US" sz="5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C3231D-4E32-F84F-B7FE-4E7FA2A96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4372" y="4213750"/>
              <a:ext cx="892345" cy="8923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2C64-E09C-3945-B64D-D5B9993AFCAF}"/>
              </a:ext>
            </a:extLst>
          </p:cNvPr>
          <p:cNvSpPr>
            <a:spLocks noChangeAspect="1"/>
          </p:cNvSpPr>
          <p:nvPr/>
        </p:nvSpPr>
        <p:spPr>
          <a:xfrm>
            <a:off x="658507" y="1355766"/>
            <a:ext cx="4387213" cy="438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4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A2C4A-EBB3-9840-8B51-66450D29E214}"/>
              </a:ext>
            </a:extLst>
          </p:cNvPr>
          <p:cNvSpPr/>
          <p:nvPr/>
        </p:nvSpPr>
        <p:spPr>
          <a:xfrm rot="1741918">
            <a:off x="3776627" y="1947935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M*) = 1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117A7-844C-7540-B25C-BB0D119A1E03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2038567" y="3241327"/>
            <a:ext cx="7386590" cy="1490052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4E69B42-DCF4-084A-968C-1630773455C6}"/>
              </a:ext>
            </a:extLst>
          </p:cNvPr>
          <p:cNvSpPr/>
          <p:nvPr/>
        </p:nvSpPr>
        <p:spPr>
          <a:xfrm rot="791478">
            <a:off x="2452134" y="3080914"/>
            <a:ext cx="2291013" cy="4616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0.001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20A9E-38C3-9446-9906-84877BBB89B1}"/>
              </a:ext>
            </a:extLst>
          </p:cNvPr>
          <p:cNvSpPr/>
          <p:nvPr/>
        </p:nvSpPr>
        <p:spPr>
          <a:xfrm rot="783994">
            <a:off x="2339064" y="3518623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1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A503D8-AFED-C642-ABE9-3BCF6EA83D20}"/>
              </a:ext>
            </a:extLst>
          </p:cNvPr>
          <p:cNvSpPr/>
          <p:nvPr/>
        </p:nvSpPr>
        <p:spPr>
          <a:xfrm rot="2763611">
            <a:off x="2158368" y="5485330"/>
            <a:ext cx="1794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0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D7714B-EE34-2A46-90A4-957A2AF0BCC8}"/>
              </a:ext>
            </a:extLst>
          </p:cNvPr>
          <p:cNvSpPr/>
          <p:nvPr/>
        </p:nvSpPr>
        <p:spPr>
          <a:xfrm rot="1590608">
            <a:off x="3496194" y="2423546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M*) = ?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DB38F-E8C9-9C4F-9D4D-F61080387787}"/>
              </a:ext>
            </a:extLst>
          </p:cNvPr>
          <p:cNvSpPr/>
          <p:nvPr/>
        </p:nvSpPr>
        <p:spPr>
          <a:xfrm rot="2763611">
            <a:off x="1575923" y="5891529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0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4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Find M*</a:t>
            </a:r>
          </a:p>
          <a:p>
            <a:pPr lvl="0" algn="ctr" defTabSz="457200">
              <a:defRPr/>
            </a:pPr>
            <a:r>
              <a:rPr lang="en-CA" sz="4000" dirty="0">
                <a:solidFill>
                  <a:schemeClr val="tx1"/>
                </a:solidFill>
                <a:latin typeface="Segoe UI Light (Headings)"/>
              </a:rPr>
              <a:t>Golden Model</a:t>
            </a:r>
            <a:endParaRPr lang="en-CA" sz="66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EDC2C75-8039-CC43-BC6C-520A787F8A9B}"/>
              </a:ext>
            </a:extLst>
          </p:cNvPr>
          <p:cNvSpPr/>
          <p:nvPr/>
        </p:nvSpPr>
        <p:spPr>
          <a:xfrm>
            <a:off x="0" y="499034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457200">
              <a:buFontTx/>
              <a:buChar char="-"/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The language space is available.</a:t>
            </a:r>
          </a:p>
          <a:p>
            <a:pPr marL="571500" lvl="0" indent="-571500" defTabSz="457200">
              <a:buFontTx/>
              <a:buChar char="-"/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Enumerate the model space to find M*, assuming it exists!</a:t>
            </a:r>
          </a:p>
        </p:txBody>
      </p:sp>
    </p:spTree>
    <p:extLst>
      <p:ext uri="{BB962C8B-B14F-4D97-AF65-F5344CB8AC3E}">
        <p14:creationId xmlns:p14="http://schemas.microsoft.com/office/powerpoint/2010/main" val="289950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Find M*</a:t>
            </a:r>
          </a:p>
          <a:p>
            <a:pPr lvl="0" algn="ctr" defTabSz="457200">
              <a:defRPr/>
            </a:pPr>
            <a:r>
              <a:rPr lang="en-CA" sz="4000" dirty="0">
                <a:solidFill>
                  <a:schemeClr val="tx1"/>
                </a:solidFill>
                <a:latin typeface="Segoe UI Light (Headings)"/>
              </a:rPr>
              <a:t>Golden Model</a:t>
            </a:r>
            <a:endParaRPr lang="en-CA" sz="66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99034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457200">
              <a:buFontTx/>
              <a:buChar char="-"/>
              <a:defRPr/>
            </a:pPr>
            <a:r>
              <a:rPr lang="en-CA" sz="3600" strike="sngStrike" dirty="0">
                <a:solidFill>
                  <a:prstClr val="black"/>
                </a:solidFill>
                <a:latin typeface="Segoe UI Light (Headings)"/>
              </a:rPr>
              <a:t>The language space is available. 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32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Randomly selected subset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marL="571500" lvl="0" indent="-571500" defTabSz="457200">
              <a:buFontTx/>
              <a:buChar char="-"/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Enumerate the model space to find M*, assuming it exists!</a:t>
            </a:r>
          </a:p>
        </p:txBody>
      </p:sp>
    </p:spTree>
    <p:extLst>
      <p:ext uri="{BB962C8B-B14F-4D97-AF65-F5344CB8AC3E}">
        <p14:creationId xmlns:p14="http://schemas.microsoft.com/office/powerpoint/2010/main" val="43418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37DDC7-1E36-3043-9EA5-38D0E17D7A50}"/>
              </a:ext>
            </a:extLst>
          </p:cNvPr>
          <p:cNvSpPr>
            <a:spLocks noChangeAspect="1"/>
          </p:cNvSpPr>
          <p:nvPr/>
        </p:nvSpPr>
        <p:spPr>
          <a:xfrm>
            <a:off x="1229532" y="1235391"/>
            <a:ext cx="4387213" cy="43872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</a:p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3D8A62-0D56-E345-83D9-02C3ACDFC339}"/>
              </a:ext>
            </a:extLst>
          </p:cNvPr>
          <p:cNvSpPr>
            <a:spLocks noChangeAspect="1"/>
          </p:cNvSpPr>
          <p:nvPr/>
        </p:nvSpPr>
        <p:spPr>
          <a:xfrm>
            <a:off x="2233049" y="1681564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51ABF-7E9B-7249-8AC3-369C38254037}"/>
              </a:ext>
            </a:extLst>
          </p:cNvPr>
          <p:cNvSpPr>
            <a:spLocks noChangeAspect="1"/>
          </p:cNvSpPr>
          <p:nvPr/>
        </p:nvSpPr>
        <p:spPr>
          <a:xfrm>
            <a:off x="3666641" y="1681564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D6AB30-CE79-674F-B678-D3393B0C9A72}"/>
              </a:ext>
            </a:extLst>
          </p:cNvPr>
          <p:cNvSpPr>
            <a:spLocks noChangeAspect="1"/>
          </p:cNvSpPr>
          <p:nvPr/>
        </p:nvSpPr>
        <p:spPr>
          <a:xfrm>
            <a:off x="1506218" y="2794907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D718AF-3F1F-1448-9A4E-505A86F29030}"/>
              </a:ext>
            </a:extLst>
          </p:cNvPr>
          <p:cNvSpPr>
            <a:spLocks noChangeAspect="1"/>
          </p:cNvSpPr>
          <p:nvPr/>
        </p:nvSpPr>
        <p:spPr>
          <a:xfrm>
            <a:off x="2906626" y="2494924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219998-0CA3-A34C-A795-EDE8559D8CFA}"/>
              </a:ext>
            </a:extLst>
          </p:cNvPr>
          <p:cNvSpPr>
            <a:spLocks noChangeAspect="1"/>
          </p:cNvSpPr>
          <p:nvPr/>
        </p:nvSpPr>
        <p:spPr>
          <a:xfrm>
            <a:off x="3561481" y="2753180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21DA95-E96D-6B4B-8AFA-9B6015F71664}"/>
              </a:ext>
            </a:extLst>
          </p:cNvPr>
          <p:cNvSpPr>
            <a:spLocks noChangeAspect="1"/>
          </p:cNvSpPr>
          <p:nvPr/>
        </p:nvSpPr>
        <p:spPr>
          <a:xfrm>
            <a:off x="2358821" y="4264411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D8A1CF-938C-B741-8A83-33D0931F4C27}"/>
              </a:ext>
            </a:extLst>
          </p:cNvPr>
          <p:cNvSpPr>
            <a:spLocks noChangeAspect="1"/>
          </p:cNvSpPr>
          <p:nvPr/>
        </p:nvSpPr>
        <p:spPr>
          <a:xfrm>
            <a:off x="3924897" y="3824796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929328-7C9C-AF4A-B418-B25F580DA6B0}"/>
              </a:ext>
            </a:extLst>
          </p:cNvPr>
          <p:cNvSpPr>
            <a:spLocks noChangeAspect="1"/>
          </p:cNvSpPr>
          <p:nvPr/>
        </p:nvSpPr>
        <p:spPr>
          <a:xfrm>
            <a:off x="3423138" y="4723700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804C56-976E-0942-BF88-41561411AC96}"/>
              </a:ext>
            </a:extLst>
          </p:cNvPr>
          <p:cNvSpPr>
            <a:spLocks noChangeAspect="1"/>
          </p:cNvSpPr>
          <p:nvPr/>
        </p:nvSpPr>
        <p:spPr>
          <a:xfrm>
            <a:off x="4703633" y="2536651"/>
            <a:ext cx="516512" cy="516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A3BDA2-DEF3-8841-BEFF-3927267EC0EE}"/>
              </a:ext>
            </a:extLst>
          </p:cNvPr>
          <p:cNvSpPr>
            <a:spLocks noChangeAspect="1"/>
          </p:cNvSpPr>
          <p:nvPr/>
        </p:nvSpPr>
        <p:spPr>
          <a:xfrm>
            <a:off x="9002235" y="2134296"/>
            <a:ext cx="2589405" cy="25894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786AF-19E6-DD4C-A5AF-9FA34244E92F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4183153" y="1939820"/>
            <a:ext cx="4819082" cy="1489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29A792-2488-8D4A-A9CB-682337FDC6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2749561" y="1939820"/>
            <a:ext cx="6252674" cy="1489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76F7D-7E79-0248-A52C-438DE028205A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2022730" y="3053163"/>
            <a:ext cx="6979505" cy="37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6AEF2-9436-3643-AFBA-F3343CDC983A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423138" y="2753180"/>
            <a:ext cx="5579097" cy="67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F6D997-A5DD-794B-B4B0-0706F14A448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4077993" y="3011436"/>
            <a:ext cx="4924242" cy="41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E5C709-C706-BC48-974A-1B51E36B2A3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5220145" y="2794907"/>
            <a:ext cx="3782090" cy="63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8D08-7CDB-C74F-8244-B87C0B8AACF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2875333" y="3428999"/>
            <a:ext cx="6126902" cy="109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A2C60A-D065-1A48-B3F9-D970EFD45B0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4441409" y="3428999"/>
            <a:ext cx="4560826" cy="65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507C22-6F95-6343-96EA-0F109E0D568D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3939650" y="3428999"/>
            <a:ext cx="5062585" cy="1552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5334D5-4053-9441-B6DF-7DF3BE0DA6B1}"/>
              </a:ext>
            </a:extLst>
          </p:cNvPr>
          <p:cNvSpPr>
            <a:spLocks noChangeAspect="1"/>
          </p:cNvSpPr>
          <p:nvPr/>
        </p:nvSpPr>
        <p:spPr>
          <a:xfrm>
            <a:off x="6412830" y="4723700"/>
            <a:ext cx="2193606" cy="21936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M*</a:t>
            </a:r>
            <a:endParaRPr lang="en-US" sz="3200" baseline="-25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M*) = 1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M*) = 1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D9CFD5-5F88-734B-824D-B00F5022CE8A}"/>
              </a:ext>
            </a:extLst>
          </p:cNvPr>
          <p:cNvCxnSpPr>
            <a:cxnSpLocks/>
            <a:stCxn id="50" idx="3"/>
            <a:endCxn id="23" idx="4"/>
          </p:cNvCxnSpPr>
          <p:nvPr/>
        </p:nvCxnSpPr>
        <p:spPr>
          <a:xfrm flipV="1">
            <a:off x="8606436" y="4723701"/>
            <a:ext cx="1690502" cy="1096802"/>
          </a:xfrm>
          <a:prstGeom prst="straightConnector1">
            <a:avLst/>
          </a:prstGeom>
          <a:ln w="1270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1A5B11-78F4-F34D-882E-AA4481506F5F}"/>
              </a:ext>
            </a:extLst>
          </p:cNvPr>
          <p:cNvCxnSpPr>
            <a:cxnSpLocks/>
            <a:stCxn id="50" idx="1"/>
            <a:endCxn id="3" idx="5"/>
          </p:cNvCxnSpPr>
          <p:nvPr/>
        </p:nvCxnSpPr>
        <p:spPr>
          <a:xfrm flipH="1" flipV="1">
            <a:off x="4974253" y="4980112"/>
            <a:ext cx="1438577" cy="840391"/>
          </a:xfrm>
          <a:prstGeom prst="straightConnector1">
            <a:avLst/>
          </a:prstGeom>
          <a:ln w="1270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7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Find </a:t>
            </a:r>
            <a:r>
              <a:rPr lang="en-CA" sz="6600" strike="sngStrike" dirty="0">
                <a:solidFill>
                  <a:schemeClr val="tx1"/>
                </a:solidFill>
                <a:latin typeface="Segoe UI Light (Headings)"/>
              </a:rPr>
              <a:t>M*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 M^</a:t>
            </a:r>
          </a:p>
          <a:p>
            <a:pPr lvl="0" algn="ctr" defTabSz="457200">
              <a:defRPr/>
            </a:pPr>
            <a:r>
              <a:rPr lang="en-CA" sz="4000" strike="sngStrike" dirty="0">
                <a:solidFill>
                  <a:schemeClr val="tx1"/>
                </a:solidFill>
                <a:latin typeface="Segoe UI Light (Headings)"/>
              </a:rPr>
              <a:t>Golden</a:t>
            </a:r>
            <a:r>
              <a:rPr lang="en-CA" sz="4000" dirty="0">
                <a:solidFill>
                  <a:schemeClr val="tx1"/>
                </a:solidFill>
                <a:latin typeface="Segoe UI Light (Headings)"/>
              </a:rPr>
              <a:t> Silver Model</a:t>
            </a:r>
            <a:endParaRPr lang="en-CA" sz="66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99034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457200">
              <a:buFontTx/>
              <a:buChar char="-"/>
              <a:defRPr/>
            </a:pPr>
            <a:r>
              <a:rPr lang="en-CA" sz="3600" strike="sngStrike" dirty="0">
                <a:solidFill>
                  <a:prstClr val="black"/>
                </a:solidFill>
                <a:latin typeface="Segoe UI Light (Headings)"/>
              </a:rPr>
              <a:t>The language space is available. 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32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Randomly selected subset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marL="571500" lvl="0" indent="-571500" defTabSz="457200">
              <a:buFontTx/>
              <a:buChar char="-"/>
              <a:defRPr/>
            </a:pPr>
            <a:r>
              <a:rPr lang="en-CA" sz="3600" strike="sngStrike" dirty="0">
                <a:solidFill>
                  <a:prstClr val="black"/>
                </a:solidFill>
                <a:latin typeface="Segoe UI Light (Headings)"/>
              </a:rPr>
              <a:t>Enumerate the model space to find M*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, assuming it exists!</a:t>
            </a:r>
          </a:p>
          <a:p>
            <a:pPr lvl="0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Search subspace, e.g., just linear models!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2062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2301A9-A62B-2647-94FC-2964C187EEED}"/>
              </a:ext>
            </a:extLst>
          </p:cNvPr>
          <p:cNvGrpSpPr/>
          <p:nvPr/>
        </p:nvGrpSpPr>
        <p:grpSpPr>
          <a:xfrm>
            <a:off x="192039" y="1171612"/>
            <a:ext cx="3113869" cy="3061811"/>
            <a:chOff x="192039" y="1171612"/>
            <a:chExt cx="4387213" cy="4387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37DDC7-1E36-3043-9EA5-38D0E17D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039" y="1171612"/>
              <a:ext cx="4387213" cy="4387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ctr"/>
            <a:lstStyle/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</a:p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3D8A62-0D56-E345-83D9-02C3ACDFC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556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651ABF-7E9B-7249-8AC3-369C38254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148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D6AB30-CE79-674F-B678-D3393B0C9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25" y="2731128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D718AF-3F1F-1448-9A4E-505A86F29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33" y="243114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219998-0CA3-A34C-A795-EDE8559D8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3988" y="268940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21DA95-E96D-6B4B-8AFA-9B6015F71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1328" y="420063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D8A1CF-938C-B741-8A83-33D0931F4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404" y="3761017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929328-7C9C-AF4A-B418-B25F580DA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5645" y="465992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804C56-976E-0942-BF88-41561411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6140" y="247287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7A3BDA2-DEF3-8841-BEFF-3927267EC0EE}"/>
              </a:ext>
            </a:extLst>
          </p:cNvPr>
          <p:cNvSpPr>
            <a:spLocks noChangeAspect="1"/>
          </p:cNvSpPr>
          <p:nvPr/>
        </p:nvSpPr>
        <p:spPr>
          <a:xfrm>
            <a:off x="4077335" y="1818354"/>
            <a:ext cx="1757638" cy="1757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786AF-19E6-DD4C-A5AF-9FA34244E92F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2288402" y="1663230"/>
            <a:ext cx="1788933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29A792-2488-8D4A-A9CB-682337FDC6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1270895" y="1663230"/>
            <a:ext cx="2806440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76F7D-7E79-0248-A52C-438DE028205A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55020" y="2440225"/>
            <a:ext cx="3322315" cy="25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6AEF2-9436-3643-AFBA-F3343CDC983A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1748974" y="2230869"/>
            <a:ext cx="2328361" cy="46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F6D997-A5DD-794B-B4B0-0706F14A448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2213763" y="2411104"/>
            <a:ext cx="1863572" cy="28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E5C709-C706-BC48-974A-1B51E36B2A3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3024417" y="2259990"/>
            <a:ext cx="1052918" cy="43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8D08-7CDB-C74F-8244-B87C0B8AACF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1360163" y="2697173"/>
            <a:ext cx="2717172" cy="76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A2C60A-D065-1A48-B3F9-D970EFD45B0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2471702" y="2697173"/>
            <a:ext cx="1605633" cy="46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507C22-6F95-6343-96EA-0F109E0D568D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2115573" y="2697173"/>
            <a:ext cx="1961762" cy="108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9B8E09-0B84-4D4E-B0DA-0F310D165B85}"/>
              </a:ext>
            </a:extLst>
          </p:cNvPr>
          <p:cNvSpPr>
            <a:spLocks noChangeAspect="1"/>
          </p:cNvSpPr>
          <p:nvPr/>
        </p:nvSpPr>
        <p:spPr>
          <a:xfrm>
            <a:off x="9149419" y="1598777"/>
            <a:ext cx="72000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M*</a:t>
            </a:r>
            <a:endParaRPr lang="en-US" sz="3200" baseline="-25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98F76-DBF8-5D46-AAD9-5BC561F32AF4}"/>
              </a:ext>
            </a:extLst>
          </p:cNvPr>
          <p:cNvSpPr>
            <a:spLocks noChangeAspect="1"/>
          </p:cNvSpPr>
          <p:nvPr/>
        </p:nvSpPr>
        <p:spPr>
          <a:xfrm>
            <a:off x="11178847" y="4421682"/>
            <a:ext cx="72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2ABEB4-F471-AC40-86DE-8548A4288BD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1538847" y="5141682"/>
            <a:ext cx="180000" cy="1485906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124A7ED-FF89-774F-B0C3-6E0651EDFDA7}"/>
              </a:ext>
            </a:extLst>
          </p:cNvPr>
          <p:cNvSpPr>
            <a:spLocks noChangeAspect="1"/>
          </p:cNvSpPr>
          <p:nvPr/>
        </p:nvSpPr>
        <p:spPr>
          <a:xfrm>
            <a:off x="10921105" y="2645218"/>
            <a:ext cx="7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E1C68D-AFAB-634A-91FE-7D13E25C7CE5}"/>
              </a:ext>
            </a:extLst>
          </p:cNvPr>
          <p:cNvSpPr>
            <a:spLocks noChangeAspect="1"/>
          </p:cNvSpPr>
          <p:nvPr/>
        </p:nvSpPr>
        <p:spPr>
          <a:xfrm>
            <a:off x="7689938" y="1171612"/>
            <a:ext cx="4387213" cy="438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F4496-3C68-DA4F-B69A-44FA732592F7}"/>
              </a:ext>
            </a:extLst>
          </p:cNvPr>
          <p:cNvSpPr/>
          <p:nvPr/>
        </p:nvSpPr>
        <p:spPr>
          <a:xfrm>
            <a:off x="5213386" y="146168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M*) = 1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7AB0D1-FE80-5949-9335-C260BF26683D}"/>
              </a:ext>
            </a:extLst>
          </p:cNvPr>
          <p:cNvSpPr/>
          <p:nvPr/>
        </p:nvSpPr>
        <p:spPr>
          <a:xfrm rot="791478">
            <a:off x="4321563" y="4369265"/>
            <a:ext cx="1773242" cy="4616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?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082CA4-4CBF-7542-91A1-4CE5B0A33641}"/>
              </a:ext>
            </a:extLst>
          </p:cNvPr>
          <p:cNvSpPr/>
          <p:nvPr/>
        </p:nvSpPr>
        <p:spPr>
          <a:xfrm rot="20918085">
            <a:off x="6467811" y="1820959"/>
            <a:ext cx="1709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M*) = 1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0906F5-B816-8D44-8E27-B02C3F8C2796}"/>
              </a:ext>
            </a:extLst>
          </p:cNvPr>
          <p:cNvSpPr/>
          <p:nvPr/>
        </p:nvSpPr>
        <p:spPr>
          <a:xfrm rot="2064937">
            <a:off x="5729319" y="3538962"/>
            <a:ext cx="1970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0.9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8C3A0B-1819-A741-8B66-6F0ED0AA6AD9}"/>
              </a:ext>
            </a:extLst>
          </p:cNvPr>
          <p:cNvSpPr>
            <a:spLocks noChangeAspect="1"/>
          </p:cNvSpPr>
          <p:nvPr/>
        </p:nvSpPr>
        <p:spPr>
          <a:xfrm>
            <a:off x="7790796" y="3754559"/>
            <a:ext cx="1693525" cy="1693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Model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912ECF-8E34-1346-893E-E213B73827F1}"/>
              </a:ext>
            </a:extLst>
          </p:cNvPr>
          <p:cNvCxnSpPr>
            <a:cxnSpLocks/>
            <a:stCxn id="34" idx="1"/>
            <a:endCxn id="23" idx="6"/>
          </p:cNvCxnSpPr>
          <p:nvPr/>
        </p:nvCxnSpPr>
        <p:spPr>
          <a:xfrm flipH="1">
            <a:off x="5834973" y="1958777"/>
            <a:ext cx="3314446" cy="738396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>
            <a:extLst>
              <a:ext uri="{FF2B5EF4-FFF2-40B4-BE49-F238E27FC236}">
                <a16:creationId xmlns:a16="http://schemas.microsoft.com/office/drawing/2014/main" id="{840CDC52-20ED-6041-96AA-D4B593A40513}"/>
              </a:ext>
            </a:extLst>
          </p:cNvPr>
          <p:cNvSpPr/>
          <p:nvPr/>
        </p:nvSpPr>
        <p:spPr>
          <a:xfrm>
            <a:off x="3096454" y="665425"/>
            <a:ext cx="6066692" cy="1178169"/>
          </a:xfrm>
          <a:custGeom>
            <a:avLst/>
            <a:gdLst>
              <a:gd name="connsiteX0" fmla="*/ 6066692 w 6066692"/>
              <a:gd name="connsiteY0" fmla="*/ 1178169 h 1178169"/>
              <a:gd name="connsiteX1" fmla="*/ 3446584 w 6066692"/>
              <a:gd name="connsiteY1" fmla="*/ 0 h 1178169"/>
              <a:gd name="connsiteX2" fmla="*/ 0 w 6066692"/>
              <a:gd name="connsiteY2" fmla="*/ 1178169 h 117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6692" h="1178169">
                <a:moveTo>
                  <a:pt x="6066692" y="1178169"/>
                </a:moveTo>
                <a:cubicBezTo>
                  <a:pt x="5262195" y="589084"/>
                  <a:pt x="4457699" y="0"/>
                  <a:pt x="3446584" y="0"/>
                </a:cubicBezTo>
                <a:cubicBezTo>
                  <a:pt x="2435469" y="0"/>
                  <a:pt x="1217734" y="589084"/>
                  <a:pt x="0" y="1178169"/>
                </a:cubicBezTo>
              </a:path>
            </a:pathLst>
          </a:custGeom>
          <a:noFill/>
          <a:ln w="635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7A95E8-1FDC-7345-AA64-D0CE2F5632CE}"/>
              </a:ext>
            </a:extLst>
          </p:cNvPr>
          <p:cNvSpPr>
            <a:spLocks noChangeAspect="1"/>
          </p:cNvSpPr>
          <p:nvPr/>
        </p:nvSpPr>
        <p:spPr>
          <a:xfrm>
            <a:off x="7990886" y="4546247"/>
            <a:ext cx="72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0AEF7ED-7E54-1E4A-B144-D79D674366CF}"/>
              </a:ext>
            </a:extLst>
          </p:cNvPr>
          <p:cNvCxnSpPr>
            <a:cxnSpLocks/>
            <a:stCxn id="77" idx="1"/>
            <a:endCxn id="23" idx="5"/>
          </p:cNvCxnSpPr>
          <p:nvPr/>
        </p:nvCxnSpPr>
        <p:spPr>
          <a:xfrm flipH="1" flipV="1">
            <a:off x="5577573" y="3318592"/>
            <a:ext cx="2413313" cy="1587655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EF8E9C-49DB-4E4F-98D7-40F4C7D2660F}"/>
              </a:ext>
            </a:extLst>
          </p:cNvPr>
          <p:cNvCxnSpPr>
            <a:cxnSpLocks/>
            <a:stCxn id="77" idx="1"/>
            <a:endCxn id="3" idx="5"/>
          </p:cNvCxnSpPr>
          <p:nvPr/>
        </p:nvCxnSpPr>
        <p:spPr>
          <a:xfrm flipH="1" flipV="1">
            <a:off x="2849892" y="3785031"/>
            <a:ext cx="5140994" cy="1121216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54193EB-D03A-EC4E-9323-F4BD69C9AB6C}"/>
              </a:ext>
            </a:extLst>
          </p:cNvPr>
          <p:cNvSpPr>
            <a:spLocks noChangeAspect="1"/>
          </p:cNvSpPr>
          <p:nvPr/>
        </p:nvSpPr>
        <p:spPr>
          <a:xfrm>
            <a:off x="9598049" y="2767583"/>
            <a:ext cx="720000" cy="72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3200" baseline="-25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AA80BE-F433-2B43-948E-3E3BBBD71AA1}"/>
              </a:ext>
            </a:extLst>
          </p:cNvPr>
          <p:cNvCxnSpPr>
            <a:cxnSpLocks/>
            <a:stCxn id="86" idx="1"/>
            <a:endCxn id="23" idx="6"/>
          </p:cNvCxnSpPr>
          <p:nvPr/>
        </p:nvCxnSpPr>
        <p:spPr>
          <a:xfrm flipH="1" flipV="1">
            <a:off x="5834973" y="2697173"/>
            <a:ext cx="3763076" cy="43041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A34EC-6EC8-1140-825B-40DFCA6536CA}"/>
              </a:ext>
            </a:extLst>
          </p:cNvPr>
          <p:cNvSpPr/>
          <p:nvPr/>
        </p:nvSpPr>
        <p:spPr>
          <a:xfrm rot="383887">
            <a:off x="7710243" y="2531167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1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1B32CFA-E8C2-D042-9CF2-BA4D6C56BAAA}"/>
              </a:ext>
            </a:extLst>
          </p:cNvPr>
          <p:cNvSpPr/>
          <p:nvPr/>
        </p:nvSpPr>
        <p:spPr>
          <a:xfrm>
            <a:off x="2426677" y="3534508"/>
            <a:ext cx="8097880" cy="3206489"/>
          </a:xfrm>
          <a:custGeom>
            <a:avLst/>
            <a:gdLst>
              <a:gd name="connsiteX0" fmla="*/ 7596554 w 8097880"/>
              <a:gd name="connsiteY0" fmla="*/ 0 h 3206489"/>
              <a:gd name="connsiteX1" fmla="*/ 7913077 w 8097880"/>
              <a:gd name="connsiteY1" fmla="*/ 2708030 h 3206489"/>
              <a:gd name="connsiteX2" fmla="*/ 5099538 w 8097880"/>
              <a:gd name="connsiteY2" fmla="*/ 2795954 h 3206489"/>
              <a:gd name="connsiteX3" fmla="*/ 3727938 w 8097880"/>
              <a:gd name="connsiteY3" fmla="*/ 3094892 h 3206489"/>
              <a:gd name="connsiteX4" fmla="*/ 0 w 8097880"/>
              <a:gd name="connsiteY4" fmla="*/ 685800 h 320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7880" h="3206489">
                <a:moveTo>
                  <a:pt x="7596554" y="0"/>
                </a:moveTo>
                <a:cubicBezTo>
                  <a:pt x="7962900" y="1121019"/>
                  <a:pt x="8329246" y="2242038"/>
                  <a:pt x="7913077" y="2708030"/>
                </a:cubicBezTo>
                <a:cubicBezTo>
                  <a:pt x="7496908" y="3174022"/>
                  <a:pt x="5797061" y="2731477"/>
                  <a:pt x="5099538" y="2795954"/>
                </a:cubicBezTo>
                <a:cubicBezTo>
                  <a:pt x="4402015" y="2860431"/>
                  <a:pt x="4577861" y="3446584"/>
                  <a:pt x="3727938" y="3094892"/>
                </a:cubicBezTo>
                <a:cubicBezTo>
                  <a:pt x="2878015" y="2743200"/>
                  <a:pt x="556846" y="981808"/>
                  <a:pt x="0" y="68580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08309E-AB57-3249-920F-158EB41D32A4}"/>
              </a:ext>
            </a:extLst>
          </p:cNvPr>
          <p:cNvSpPr/>
          <p:nvPr/>
        </p:nvSpPr>
        <p:spPr>
          <a:xfrm rot="2147583">
            <a:off x="3408823" y="5691908"/>
            <a:ext cx="1770035" cy="4616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?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56DFC80-A536-8540-8EB1-FF8713E22E5D}"/>
              </a:ext>
            </a:extLst>
          </p:cNvPr>
          <p:cNvSpPr/>
          <p:nvPr/>
        </p:nvSpPr>
        <p:spPr>
          <a:xfrm rot="4881072">
            <a:off x="10172264" y="5659437"/>
            <a:ext cx="1763624" cy="4616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0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3EEC2D-A8FF-8340-A88B-4F4CD896CFDD}"/>
              </a:ext>
            </a:extLst>
          </p:cNvPr>
          <p:cNvSpPr/>
          <p:nvPr/>
        </p:nvSpPr>
        <p:spPr>
          <a:xfrm rot="4984114">
            <a:off x="10515432" y="5593638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</a:t>
            </a:r>
            <a:r>
              <a:rPr lang="en-US" sz="24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0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0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M^ = argmax </a:t>
            </a:r>
            <a:r>
              <a:rPr lang="en-CA" sz="6600" baseline="-25000" dirty="0" err="1">
                <a:solidFill>
                  <a:schemeClr val="tx1"/>
                </a:solidFill>
                <a:latin typeface="Segoe UI Light (Headings)"/>
              </a:rPr>
              <a:t>M∈Models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 P(</a:t>
            </a:r>
            <a:r>
              <a:rPr lang="en-CA" sz="6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 | M)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99034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457200">
              <a:buFontTx/>
              <a:buChar char="-"/>
              <a:defRPr/>
            </a:pPr>
            <a:r>
              <a:rPr lang="en-CA" sz="3600" strike="sngStrike" dirty="0">
                <a:solidFill>
                  <a:prstClr val="black"/>
                </a:solidFill>
                <a:latin typeface="Segoe UI Light (Headings)"/>
              </a:rPr>
              <a:t>The language space is available. 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</a:t>
            </a:r>
            <a:r>
              <a:rPr lang="en-CA" sz="32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Randomly selected subset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marL="571500" lvl="0" indent="-571500" defTabSz="457200">
              <a:buFontTx/>
              <a:buChar char="-"/>
              <a:defRPr/>
            </a:pPr>
            <a:r>
              <a:rPr lang="en-CA" sz="3600" strike="sngStrike" dirty="0">
                <a:solidFill>
                  <a:prstClr val="black"/>
                </a:solidFill>
                <a:latin typeface="Segoe UI Light (Headings)"/>
              </a:rPr>
              <a:t>Enumerate the model space to find M*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, assuming it exists!</a:t>
            </a:r>
          </a:p>
          <a:p>
            <a:pPr lvl="0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  <a:sym typeface="Wingdings" pitchFamily="2" charset="2"/>
              </a:rPr>
              <a:t> Search subspace, e.g., just linear models!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7702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M^ = argmax </a:t>
            </a:r>
            <a:r>
              <a:rPr lang="en-CA" sz="6600" baseline="-25000" dirty="0" err="1">
                <a:solidFill>
                  <a:schemeClr val="tx1"/>
                </a:solidFill>
                <a:latin typeface="Segoe UI Light (Headings)"/>
              </a:rPr>
              <a:t>M∈Models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 P(</a:t>
            </a:r>
            <a:r>
              <a:rPr lang="en-CA" sz="6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 | M)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/>
              <p:nvPr/>
            </p:nvSpPr>
            <p:spPr>
              <a:xfrm>
                <a:off x="0" y="4990345"/>
                <a:ext cx="12192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</a:rPr>
                  <a:t>P(</a:t>
                </a:r>
                <a:r>
                  <a:rPr lang="en-C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sz="3600" dirty="0">
                    <a:latin typeface="Segoe UI Light (Headings)"/>
                  </a:rPr>
                  <a:t> | M) is also called Likelihood 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A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(</a:t>
                </a:r>
                <a:r>
                  <a:rPr lang="en-C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sz="3600" dirty="0">
                    <a:latin typeface="Segoe UI Light (Headings)"/>
                  </a:rPr>
                  <a:t> | M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</a:t>
                </a:r>
              </a:p>
              <a:p>
                <a:pPr lvl="0" defTabSz="457200"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  <a:sym typeface="Wingdings" pitchFamily="2" charset="2"/>
                  </a:rPr>
                  <a:t>Argmax is also called Maximum Likelihood Estimation  MLE</a:t>
                </a:r>
              </a:p>
              <a:p>
                <a:pPr lvl="0" defTabSz="457200"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  <a:sym typeface="Wingdings" pitchFamily="2" charset="2"/>
                  </a:rPr>
                  <a:t>Argmax sometimes is expressed in log  Log Likelihood</a:t>
                </a:r>
                <a:endParaRPr lang="en-CA" sz="3600" dirty="0">
                  <a:solidFill>
                    <a:prstClr val="black"/>
                  </a:solidFill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0345"/>
                <a:ext cx="12192000" cy="1754326"/>
              </a:xfrm>
              <a:prstGeom prst="rect">
                <a:avLst/>
              </a:prstGeom>
              <a:blipFill>
                <a:blip r:embed="rId3"/>
                <a:stretch>
                  <a:fillRect l="-1561" t="-5797" b="-1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84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/>
              <p:nvPr/>
            </p:nvSpPr>
            <p:spPr>
              <a:xfrm>
                <a:off x="0" y="2018675"/>
                <a:ext cx="12192000" cy="25043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P(</a:t>
                </a:r>
                <a:r>
                  <a:rPr lang="en-CA" sz="6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 | M) = </a:t>
                </a:r>
                <a14:m>
                  <m:oMath xmlns:m="http://schemas.openxmlformats.org/officeDocument/2006/math">
                    <m:r>
                      <a:rPr lang="en-CA" sz="6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(</a:t>
                </a:r>
                <a:r>
                  <a:rPr lang="en-CA" sz="6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 | M)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6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6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66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6600" dirty="0">
                            <a:solidFill>
                              <a:schemeClr val="tx1"/>
                            </a:solidFill>
                            <a:latin typeface="Segoe UI Light (Headings)"/>
                          </a:rPr>
                          <m:t>)</m:t>
                        </m:r>
                      </m:den>
                    </m:f>
                  </m:oMath>
                </a14:m>
                <a:endParaRPr lang="en-CA" sz="6600" dirty="0">
                  <a:solidFill>
                    <a:schemeClr val="tx1"/>
                  </a:solidFill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8675"/>
                <a:ext cx="12192000" cy="2504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/>
              <p:nvPr/>
            </p:nvSpPr>
            <p:spPr>
              <a:xfrm>
                <a:off x="0" y="4990345"/>
                <a:ext cx="12192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57200">
                  <a:defRPr/>
                </a:pP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P(M) is necessary for models that has prior distribution over their parameters such as Gaussian models </a:t>
                </a:r>
                <a:r>
                  <a:rPr lang="en-CA" sz="3600" i="1" dirty="0">
                    <a:solidFill>
                      <a:prstClr val="black"/>
                    </a:solidFill>
                    <a:latin typeface="Segoe UI Light (Headings)"/>
                  </a:rPr>
                  <a:t>N</a:t>
                </a:r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(</a:t>
                </a:r>
                <a14:m>
                  <m:oMath xmlns:m="http://schemas.openxmlformats.org/officeDocument/2006/math">
                    <m:r>
                      <a:rPr lang="en-CA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CA" sz="3600" dirty="0">
                    <a:solidFill>
                      <a:prstClr val="black"/>
                    </a:solidFill>
                    <a:latin typeface="Segoe UI Light (Headings)"/>
                  </a:rPr>
                  <a:t>).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0345"/>
                <a:ext cx="12192000" cy="1200329"/>
              </a:xfrm>
              <a:prstGeom prst="rect">
                <a:avLst/>
              </a:prstGeom>
              <a:blipFill>
                <a:blip r:embed="rId4"/>
                <a:stretch>
                  <a:fillRect t="-8421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7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Evaluating Language Models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D1C7E1F-8722-E04A-AF11-EC19E6219406}"/>
              </a:ext>
            </a:extLst>
          </p:cNvPr>
          <p:cNvSpPr/>
          <p:nvPr/>
        </p:nvSpPr>
        <p:spPr>
          <a:xfrm>
            <a:off x="0" y="499034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dirty="0">
                <a:solidFill>
                  <a:prstClr val="black"/>
                </a:solidFill>
                <a:latin typeface="Segoe UI Light (Headings)"/>
              </a:rPr>
              <a:t>Unigram vs. Bigram vs. Trigram vs. n-gram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71790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M^ = argmax </a:t>
            </a:r>
            <a:r>
              <a:rPr lang="en-CA" sz="6600" baseline="-25000" dirty="0" err="1">
                <a:solidFill>
                  <a:schemeClr val="tx1"/>
                </a:solidFill>
                <a:latin typeface="Segoe UI Light (Headings)"/>
              </a:rPr>
              <a:t>M∈Models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 P(</a:t>
            </a:r>
            <a:r>
              <a:rPr lang="en-CA" sz="6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CA" sz="6600" i="1" dirty="0">
                <a:solidFill>
                  <a:schemeClr val="tx1"/>
                </a:solidFill>
                <a:latin typeface="Segoe UI Light (Headings)"/>
                <a:cs typeface="Times New Roman" panose="02020603050405020304" pitchFamily="18" charset="0"/>
              </a:rPr>
              <a:t>, 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M)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/>
              <p:nvPr/>
            </p:nvSpPr>
            <p:spPr>
              <a:xfrm>
                <a:off x="0" y="4990345"/>
                <a:ext cx="12192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</a:rPr>
                  <a:t>Assuming M is in effect, the likelihood of M is: </a:t>
                </a:r>
              </a:p>
              <a:p>
                <a:pPr algn="ctr" defTabSz="457200">
                  <a:defRPr/>
                </a:pPr>
                <a:r>
                  <a:rPr lang="en-CA" sz="3600" dirty="0">
                    <a:latin typeface="Segoe UI Light (Headings)"/>
                  </a:rPr>
                  <a:t>P(</a:t>
                </a:r>
                <a:r>
                  <a:rPr lang="en-C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sz="3600" i="1" dirty="0">
                    <a:latin typeface="Segoe UI Light (Headings)"/>
                    <a:cs typeface="Times New Roman" panose="02020603050405020304" pitchFamily="18" charset="0"/>
                  </a:rPr>
                  <a:t>, </a:t>
                </a:r>
                <a:r>
                  <a:rPr lang="en-CA" sz="3600" dirty="0">
                    <a:latin typeface="Segoe UI Light (Headings)"/>
                  </a:rPr>
                  <a:t>M) 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= </a:t>
                </a:r>
                <a:r>
                  <a:rPr lang="en-CA" sz="3600" dirty="0">
                    <a:latin typeface="Segoe UI Light (Headings)"/>
                  </a:rPr>
                  <a:t>P</a:t>
                </a:r>
                <a:r>
                  <a:rPr lang="en-CA" sz="3600" baseline="-25000" dirty="0">
                    <a:latin typeface="Segoe UI Light (Headings)"/>
                  </a:rPr>
                  <a:t>M</a:t>
                </a:r>
                <a:r>
                  <a:rPr lang="en-CA" sz="3600" dirty="0">
                    <a:latin typeface="Segoe UI Light (Headings)"/>
                  </a:rPr>
                  <a:t>(</a:t>
                </a:r>
                <a:r>
                  <a:rPr lang="en-C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sz="3600" dirty="0">
                    <a:latin typeface="Segoe UI Light (Headings)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600" baseline="-25000" dirty="0">
                    <a:latin typeface="Segoe UI Light (Headings)"/>
                    <a:sym typeface="Wingdings" pitchFamily="2" charset="2"/>
                  </a:rPr>
                  <a:t>M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(</a:t>
                </a:r>
                <a:r>
                  <a:rPr lang="en-C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0345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l="-1561" t="-8421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45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2301A9-A62B-2647-94FC-2964C187EEED}"/>
              </a:ext>
            </a:extLst>
          </p:cNvPr>
          <p:cNvGrpSpPr/>
          <p:nvPr/>
        </p:nvGrpSpPr>
        <p:grpSpPr>
          <a:xfrm>
            <a:off x="192039" y="1171612"/>
            <a:ext cx="3113869" cy="3061811"/>
            <a:chOff x="192039" y="1171612"/>
            <a:chExt cx="4387213" cy="4387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37DDC7-1E36-3043-9EA5-38D0E17D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039" y="1171612"/>
              <a:ext cx="4387213" cy="4387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ctr"/>
            <a:lstStyle/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</a:p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3D8A62-0D56-E345-83D9-02C3ACDFC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556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651ABF-7E9B-7249-8AC3-369C38254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148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D6AB30-CE79-674F-B678-D3393B0C9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25" y="2731128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D718AF-3F1F-1448-9A4E-505A86F29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33" y="243114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219998-0CA3-A34C-A795-EDE8559D8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3988" y="268940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21DA95-E96D-6B4B-8AFA-9B6015F71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1328" y="420063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D8A1CF-938C-B741-8A83-33D0931F4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404" y="3761017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929328-7C9C-AF4A-B418-B25F580DA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5645" y="465992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804C56-976E-0942-BF88-41561411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6140" y="247287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7A3BDA2-DEF3-8841-BEFF-3927267EC0EE}"/>
              </a:ext>
            </a:extLst>
          </p:cNvPr>
          <p:cNvSpPr>
            <a:spLocks noChangeAspect="1"/>
          </p:cNvSpPr>
          <p:nvPr/>
        </p:nvSpPr>
        <p:spPr>
          <a:xfrm>
            <a:off x="4077335" y="1818354"/>
            <a:ext cx="1757638" cy="1757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786AF-19E6-DD4C-A5AF-9FA34244E92F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2288402" y="1663230"/>
            <a:ext cx="1788933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29A792-2488-8D4A-A9CB-682337FDC6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1270895" y="1663230"/>
            <a:ext cx="2806440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76F7D-7E79-0248-A52C-438DE028205A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55020" y="2440225"/>
            <a:ext cx="3322315" cy="25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6AEF2-9436-3643-AFBA-F3343CDC983A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1748974" y="2230869"/>
            <a:ext cx="2328361" cy="46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F6D997-A5DD-794B-B4B0-0706F14A448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2213763" y="2411104"/>
            <a:ext cx="1863572" cy="28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E5C709-C706-BC48-974A-1B51E36B2A3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3024417" y="2259990"/>
            <a:ext cx="1052918" cy="43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8D08-7CDB-C74F-8244-B87C0B8AACF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1360163" y="2697173"/>
            <a:ext cx="2717172" cy="76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A2C60A-D065-1A48-B3F9-D970EFD45B0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2471702" y="2697173"/>
            <a:ext cx="1605633" cy="46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507C22-6F95-6343-96EA-0F109E0D568D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2115573" y="2697173"/>
            <a:ext cx="1961762" cy="108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54193EB-D03A-EC4E-9323-F4BD69C9AB6C}"/>
              </a:ext>
            </a:extLst>
          </p:cNvPr>
          <p:cNvSpPr>
            <a:spLocks noChangeAspect="1"/>
          </p:cNvSpPr>
          <p:nvPr/>
        </p:nvSpPr>
        <p:spPr>
          <a:xfrm>
            <a:off x="9598049" y="2767583"/>
            <a:ext cx="720000" cy="72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endParaRPr lang="en-US" sz="3200" baseline="-25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AA80BE-F433-2B43-948E-3E3BBBD71AA1}"/>
              </a:ext>
            </a:extLst>
          </p:cNvPr>
          <p:cNvCxnSpPr>
            <a:cxnSpLocks/>
            <a:stCxn id="86" idx="1"/>
            <a:endCxn id="23" idx="6"/>
          </p:cNvCxnSpPr>
          <p:nvPr/>
        </p:nvCxnSpPr>
        <p:spPr>
          <a:xfrm flipH="1" flipV="1">
            <a:off x="5834973" y="2697173"/>
            <a:ext cx="3763076" cy="43041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A34EC-6EC8-1140-825B-40DFCA6536CA}"/>
              </a:ext>
            </a:extLst>
          </p:cNvPr>
          <p:cNvSpPr/>
          <p:nvPr/>
        </p:nvSpPr>
        <p:spPr>
          <a:xfrm rot="383887">
            <a:off x="8023630" y="253116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?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1B32CFA-E8C2-D042-9CF2-BA4D6C56BAAA}"/>
              </a:ext>
            </a:extLst>
          </p:cNvPr>
          <p:cNvSpPr/>
          <p:nvPr/>
        </p:nvSpPr>
        <p:spPr>
          <a:xfrm>
            <a:off x="2426677" y="3534508"/>
            <a:ext cx="8097880" cy="3206489"/>
          </a:xfrm>
          <a:custGeom>
            <a:avLst/>
            <a:gdLst>
              <a:gd name="connsiteX0" fmla="*/ 7596554 w 8097880"/>
              <a:gd name="connsiteY0" fmla="*/ 0 h 3206489"/>
              <a:gd name="connsiteX1" fmla="*/ 7913077 w 8097880"/>
              <a:gd name="connsiteY1" fmla="*/ 2708030 h 3206489"/>
              <a:gd name="connsiteX2" fmla="*/ 5099538 w 8097880"/>
              <a:gd name="connsiteY2" fmla="*/ 2795954 h 3206489"/>
              <a:gd name="connsiteX3" fmla="*/ 3727938 w 8097880"/>
              <a:gd name="connsiteY3" fmla="*/ 3094892 h 3206489"/>
              <a:gd name="connsiteX4" fmla="*/ 0 w 8097880"/>
              <a:gd name="connsiteY4" fmla="*/ 685800 h 320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7880" h="3206489">
                <a:moveTo>
                  <a:pt x="7596554" y="0"/>
                </a:moveTo>
                <a:cubicBezTo>
                  <a:pt x="7962900" y="1121019"/>
                  <a:pt x="8329246" y="2242038"/>
                  <a:pt x="7913077" y="2708030"/>
                </a:cubicBezTo>
                <a:cubicBezTo>
                  <a:pt x="7496908" y="3174022"/>
                  <a:pt x="5797061" y="2731477"/>
                  <a:pt x="5099538" y="2795954"/>
                </a:cubicBezTo>
                <a:cubicBezTo>
                  <a:pt x="4402015" y="2860431"/>
                  <a:pt x="4577861" y="3446584"/>
                  <a:pt x="3727938" y="3094892"/>
                </a:cubicBezTo>
                <a:cubicBezTo>
                  <a:pt x="2878015" y="2743200"/>
                  <a:pt x="556846" y="981808"/>
                  <a:pt x="0" y="68580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08309E-AB57-3249-920F-158EB41D32A4}"/>
              </a:ext>
            </a:extLst>
          </p:cNvPr>
          <p:cNvSpPr/>
          <p:nvPr/>
        </p:nvSpPr>
        <p:spPr>
          <a:xfrm rot="2147583">
            <a:off x="3709384" y="5691908"/>
            <a:ext cx="1168910" cy="4616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P(L) = ?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63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2480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|token|-gram model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1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2480231"/>
              </a:xfrm>
              <a:prstGeom prst="rect">
                <a:avLst/>
              </a:prstGeom>
              <a:blipFill>
                <a:blip r:embed="rId3"/>
                <a:stretch>
                  <a:fillRect l="-1249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96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|token|-gram model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1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|vocab|-gram model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P([the])P([course]|[The])P([COMP8730]|[The][course]) … 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P([class]|</a:t>
                </a:r>
                <a:r>
                  <a:rPr lang="en-US" sz="3200" dirty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[The][course]…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[.][The]..[students][in][the])P(…)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3416320"/>
              </a:xfrm>
              <a:prstGeom prst="rect">
                <a:avLst/>
              </a:prstGeom>
              <a:blipFill>
                <a:blip r:embed="rId3"/>
                <a:stretch>
                  <a:fillRect l="-1249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A4FA8005-C03A-4045-AEA2-9169D03A1D64}"/>
              </a:ext>
            </a:extLst>
          </p:cNvPr>
          <p:cNvSpPr/>
          <p:nvPr/>
        </p:nvSpPr>
        <p:spPr>
          <a:xfrm rot="5400000">
            <a:off x="1978334" y="3796479"/>
            <a:ext cx="1519532" cy="2436876"/>
          </a:xfrm>
          <a:prstGeom prst="rightBrace">
            <a:avLst>
              <a:gd name="adj1" fmla="val 87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212426C-6683-A447-B260-2AD1563F3D40}"/>
              </a:ext>
            </a:extLst>
          </p:cNvPr>
          <p:cNvSpPr/>
          <p:nvPr/>
        </p:nvSpPr>
        <p:spPr>
          <a:xfrm rot="5400000">
            <a:off x="5760723" y="2472681"/>
            <a:ext cx="670556" cy="4278926"/>
          </a:xfrm>
          <a:prstGeom prst="rightBrace">
            <a:avLst>
              <a:gd name="adj1" fmla="val 87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F6E5C-A415-3146-B266-9771495A524C}"/>
              </a:ext>
            </a:extLst>
          </p:cNvPr>
          <p:cNvSpPr/>
          <p:nvPr/>
        </p:nvSpPr>
        <p:spPr>
          <a:xfrm>
            <a:off x="4425663" y="4900813"/>
            <a:ext cx="3935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the last 15 words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61391-E382-C94C-8781-CFD7EAA1E8DD}"/>
              </a:ext>
            </a:extLst>
          </p:cNvPr>
          <p:cNvSpPr/>
          <p:nvPr/>
        </p:nvSpPr>
        <p:spPr>
          <a:xfrm>
            <a:off x="912193" y="5774683"/>
            <a:ext cx="766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not considered in 16-gram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|token|-gram model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1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|vocab|-gram model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P([The])P([course]|[The])P([COMP8730]|[The][course])P([is]|[course][COMP8730])P([about]|[COMP8730][is]) … 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4585871"/>
              </a:xfrm>
              <a:prstGeom prst="rect">
                <a:avLst/>
              </a:prstGeom>
              <a:blipFill>
                <a:blip r:embed="rId3"/>
                <a:stretch>
                  <a:fillRect l="-1249" t="-1657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E24126B6-684C-0844-B2FD-05260DA367A5}"/>
              </a:ext>
            </a:extLst>
          </p:cNvPr>
          <p:cNvSpPr/>
          <p:nvPr/>
        </p:nvSpPr>
        <p:spPr>
          <a:xfrm rot="5400000">
            <a:off x="4298268" y="3827412"/>
            <a:ext cx="670556" cy="2549770"/>
          </a:xfrm>
          <a:prstGeom prst="rightBrace">
            <a:avLst>
              <a:gd name="adj1" fmla="val 87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39081-E311-0945-BFBD-C401BB75E570}"/>
              </a:ext>
            </a:extLst>
          </p:cNvPr>
          <p:cNvSpPr/>
          <p:nvPr/>
        </p:nvSpPr>
        <p:spPr>
          <a:xfrm>
            <a:off x="3827786" y="5390966"/>
            <a:ext cx="3935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the last 2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3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|token|-gram model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1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|vocab|-gram model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P([The])P([course]|[The])P([COMP8730]|[course])P([is]|[COMP8730])P([about]|[is])P([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nlp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]|[about])… 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078313"/>
              </a:xfrm>
              <a:prstGeom prst="rect">
                <a:avLst/>
              </a:prstGeom>
              <a:blipFill>
                <a:blip r:embed="rId3"/>
                <a:stretch>
                  <a:fillRect l="-1249" t="-1500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E24126B6-684C-0844-B2FD-05260DA367A5}"/>
              </a:ext>
            </a:extLst>
          </p:cNvPr>
          <p:cNvSpPr/>
          <p:nvPr/>
        </p:nvSpPr>
        <p:spPr>
          <a:xfrm rot="5400000">
            <a:off x="3120099" y="5068963"/>
            <a:ext cx="670556" cy="1143000"/>
          </a:xfrm>
          <a:prstGeom prst="rightBrace">
            <a:avLst>
              <a:gd name="adj1" fmla="val 870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39081-E311-0945-BFBD-C401BB75E570}"/>
              </a:ext>
            </a:extLst>
          </p:cNvPr>
          <p:cNvSpPr/>
          <p:nvPr/>
        </p:nvSpPr>
        <p:spPr>
          <a:xfrm>
            <a:off x="3353002" y="5929132"/>
            <a:ext cx="5722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the last word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 Markovian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0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|token|-gram model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1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|vocab|-gram model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M5 = 1-gram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P([The])P([course])P([COMP8730])P([is])P([about])P([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nlp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])… 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078313"/>
              </a:xfrm>
              <a:prstGeom prst="rect">
                <a:avLst/>
              </a:prstGeom>
              <a:blipFill>
                <a:blip r:embed="rId3"/>
                <a:stretch>
                  <a:fillRect l="-1249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6039081-E311-0945-BFBD-C401BB75E570}"/>
              </a:ext>
            </a:extLst>
          </p:cNvPr>
          <p:cNvSpPr/>
          <p:nvPr/>
        </p:nvSpPr>
        <p:spPr>
          <a:xfrm>
            <a:off x="7204033" y="5662176"/>
            <a:ext cx="2099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history!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0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|token|-gram model = 22-gram model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highlight>
                          <a:srgbClr val="00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highlight>
                      <a:srgbClr val="00FF00"/>
                    </a:highlight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1</a:t>
                </a:r>
                <a:endParaRPr lang="en-US" sz="3200" dirty="0">
                  <a:solidFill>
                    <a:prstClr val="black"/>
                  </a:solidFill>
                  <a:highlight>
                    <a:srgbClr val="00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|vocab|-gram model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M5 = 1-gram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4093428"/>
              </a:xfrm>
              <a:prstGeom prst="rect">
                <a:avLst/>
              </a:prstGeom>
              <a:blipFill>
                <a:blip r:embed="rId3"/>
                <a:stretch>
                  <a:fillRect l="-1249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100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2301A9-A62B-2647-94FC-2964C187EEED}"/>
              </a:ext>
            </a:extLst>
          </p:cNvPr>
          <p:cNvGrpSpPr/>
          <p:nvPr/>
        </p:nvGrpSpPr>
        <p:grpSpPr>
          <a:xfrm>
            <a:off x="192039" y="1171612"/>
            <a:ext cx="3113869" cy="3061811"/>
            <a:chOff x="192039" y="1171612"/>
            <a:chExt cx="4387213" cy="4387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37DDC7-1E36-3043-9EA5-38D0E17D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039" y="1171612"/>
              <a:ext cx="4387213" cy="4387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ctr"/>
            <a:lstStyle/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</a:p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3D8A62-0D56-E345-83D9-02C3ACDFC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556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651ABF-7E9B-7249-8AC3-369C38254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148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D6AB30-CE79-674F-B678-D3393B0C9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25" y="2731128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D718AF-3F1F-1448-9A4E-505A86F29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33" y="243114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219998-0CA3-A34C-A795-EDE8559D8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3988" y="268940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21DA95-E96D-6B4B-8AFA-9B6015F71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1328" y="420063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D8A1CF-938C-B741-8A83-33D0931F4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404" y="3761017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929328-7C9C-AF4A-B418-B25F580DA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5645" y="465992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804C56-976E-0942-BF88-41561411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6140" y="247287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7A3BDA2-DEF3-8841-BEFF-3927267EC0EE}"/>
              </a:ext>
            </a:extLst>
          </p:cNvPr>
          <p:cNvSpPr>
            <a:spLocks noChangeAspect="1"/>
          </p:cNvSpPr>
          <p:nvPr/>
        </p:nvSpPr>
        <p:spPr>
          <a:xfrm>
            <a:off x="4077335" y="1818354"/>
            <a:ext cx="1757638" cy="1757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786AF-19E6-DD4C-A5AF-9FA34244E92F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2288402" y="1663230"/>
            <a:ext cx="1788933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29A792-2488-8D4A-A9CB-682337FDC6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1270895" y="1663230"/>
            <a:ext cx="2806440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76F7D-7E79-0248-A52C-438DE028205A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55020" y="2440225"/>
            <a:ext cx="3322315" cy="25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6AEF2-9436-3643-AFBA-F3343CDC983A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1748974" y="2230869"/>
            <a:ext cx="2328361" cy="46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F6D997-A5DD-794B-B4B0-0706F14A448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2213763" y="2411104"/>
            <a:ext cx="1863572" cy="28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E5C709-C706-BC48-974A-1B51E36B2A3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3024417" y="2259990"/>
            <a:ext cx="1052918" cy="43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8D08-7CDB-C74F-8244-B87C0B8AACF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1360163" y="2697173"/>
            <a:ext cx="2717172" cy="76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A2C60A-D065-1A48-B3F9-D970EFD45B0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2471702" y="2697173"/>
            <a:ext cx="1605633" cy="46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507C22-6F95-6343-96EA-0F109E0D568D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2115573" y="2697173"/>
            <a:ext cx="1961762" cy="108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54193EB-D03A-EC4E-9323-F4BD69C9AB6C}"/>
              </a:ext>
            </a:extLst>
          </p:cNvPr>
          <p:cNvSpPr>
            <a:spLocks noChangeAspect="1"/>
          </p:cNvSpPr>
          <p:nvPr/>
        </p:nvSpPr>
        <p:spPr>
          <a:xfrm>
            <a:off x="9598049" y="2767583"/>
            <a:ext cx="720000" cy="72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endParaRPr lang="en-US" sz="3200" baseline="-25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AA80BE-F433-2B43-948E-3E3BBBD71AA1}"/>
              </a:ext>
            </a:extLst>
          </p:cNvPr>
          <p:cNvCxnSpPr>
            <a:cxnSpLocks/>
            <a:stCxn id="86" idx="1"/>
            <a:endCxn id="23" idx="6"/>
          </p:cNvCxnSpPr>
          <p:nvPr/>
        </p:nvCxnSpPr>
        <p:spPr>
          <a:xfrm flipH="1" flipV="1">
            <a:off x="5834973" y="2697173"/>
            <a:ext cx="3763076" cy="43041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A34EC-6EC8-1140-825B-40DFCA6536CA}"/>
              </a:ext>
            </a:extLst>
          </p:cNvPr>
          <p:cNvSpPr/>
          <p:nvPr/>
        </p:nvSpPr>
        <p:spPr>
          <a:xfrm rot="383887">
            <a:off x="8023630" y="253116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1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1B32CFA-E8C2-D042-9CF2-BA4D6C56BAAA}"/>
              </a:ext>
            </a:extLst>
          </p:cNvPr>
          <p:cNvSpPr/>
          <p:nvPr/>
        </p:nvSpPr>
        <p:spPr>
          <a:xfrm>
            <a:off x="2426677" y="3534508"/>
            <a:ext cx="8097880" cy="3206489"/>
          </a:xfrm>
          <a:custGeom>
            <a:avLst/>
            <a:gdLst>
              <a:gd name="connsiteX0" fmla="*/ 7596554 w 8097880"/>
              <a:gd name="connsiteY0" fmla="*/ 0 h 3206489"/>
              <a:gd name="connsiteX1" fmla="*/ 7913077 w 8097880"/>
              <a:gd name="connsiteY1" fmla="*/ 2708030 h 3206489"/>
              <a:gd name="connsiteX2" fmla="*/ 5099538 w 8097880"/>
              <a:gd name="connsiteY2" fmla="*/ 2795954 h 3206489"/>
              <a:gd name="connsiteX3" fmla="*/ 3727938 w 8097880"/>
              <a:gd name="connsiteY3" fmla="*/ 3094892 h 3206489"/>
              <a:gd name="connsiteX4" fmla="*/ 0 w 8097880"/>
              <a:gd name="connsiteY4" fmla="*/ 685800 h 320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7880" h="3206489">
                <a:moveTo>
                  <a:pt x="7596554" y="0"/>
                </a:moveTo>
                <a:cubicBezTo>
                  <a:pt x="7962900" y="1121019"/>
                  <a:pt x="8329246" y="2242038"/>
                  <a:pt x="7913077" y="2708030"/>
                </a:cubicBezTo>
                <a:cubicBezTo>
                  <a:pt x="7496908" y="3174022"/>
                  <a:pt x="5797061" y="2731477"/>
                  <a:pt x="5099538" y="2795954"/>
                </a:cubicBezTo>
                <a:cubicBezTo>
                  <a:pt x="4402015" y="2860431"/>
                  <a:pt x="4577861" y="3446584"/>
                  <a:pt x="3727938" y="3094892"/>
                </a:cubicBezTo>
                <a:cubicBezTo>
                  <a:pt x="2878015" y="2743200"/>
                  <a:pt x="556846" y="981808"/>
                  <a:pt x="0" y="68580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08309E-AB57-3249-920F-158EB41D32A4}"/>
              </a:ext>
            </a:extLst>
          </p:cNvPr>
          <p:cNvSpPr/>
          <p:nvPr/>
        </p:nvSpPr>
        <p:spPr>
          <a:xfrm rot="2147583">
            <a:off x="4371698" y="6098108"/>
            <a:ext cx="1168910" cy="46166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P(L) = ?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8620F-0B62-DD4D-BE5D-A520EDA7AFB7}"/>
              </a:ext>
            </a:extLst>
          </p:cNvPr>
          <p:cNvSpPr/>
          <p:nvPr/>
        </p:nvSpPr>
        <p:spPr>
          <a:xfrm>
            <a:off x="9625588" y="2242050"/>
            <a:ext cx="2537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22-gram model</a:t>
            </a:r>
            <a:endParaRPr lang="en-US" sz="28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A4927F-176B-5044-AA56-8D1EADF3D9E7}"/>
              </a:ext>
            </a:extLst>
          </p:cNvPr>
          <p:cNvSpPr>
            <a:spLocks noChangeAspect="1"/>
          </p:cNvSpPr>
          <p:nvPr/>
        </p:nvSpPr>
        <p:spPr>
          <a:xfrm>
            <a:off x="497994" y="3053398"/>
            <a:ext cx="366600" cy="3604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C1790F-4334-7D48-B2C3-5A3C0C442AC0}"/>
              </a:ext>
            </a:extLst>
          </p:cNvPr>
          <p:cNvCxnSpPr>
            <a:cxnSpLocks/>
          </p:cNvCxnSpPr>
          <p:nvPr/>
        </p:nvCxnSpPr>
        <p:spPr>
          <a:xfrm flipH="1">
            <a:off x="497994" y="3285548"/>
            <a:ext cx="156717" cy="1797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8119CD-DE9E-064B-B8DA-AE6378DC8A54}"/>
              </a:ext>
            </a:extLst>
          </p:cNvPr>
          <p:cNvSpPr/>
          <p:nvPr/>
        </p:nvSpPr>
        <p:spPr>
          <a:xfrm>
            <a:off x="-57215" y="5181938"/>
            <a:ext cx="4088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Unseen word, sentence,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13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[‘Hossein’, ‘is’, ‘the’, ‘name’,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=?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M5 = 1-gram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?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262979"/>
              </a:xfrm>
              <a:prstGeom prst="rect">
                <a:avLst/>
              </a:prstGeom>
              <a:blipFill>
                <a:blip r:embed="rId3"/>
                <a:stretch>
                  <a:fillRect l="-1249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Evaluating Language Models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936F4E-343B-7F48-9A73-C16C23B5B33D}"/>
              </a:ext>
            </a:extLst>
          </p:cNvPr>
          <p:cNvSpPr/>
          <p:nvPr/>
        </p:nvSpPr>
        <p:spPr>
          <a:xfrm>
            <a:off x="0" y="4867234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dirty="0">
                <a:solidFill>
                  <a:prstClr val="black"/>
                </a:solidFill>
                <a:latin typeface="Segoe UI Light (Headings)"/>
              </a:rPr>
              <a:t>The more n in n-gram, the better language model?</a:t>
            </a:r>
          </a:p>
          <a:p>
            <a:pPr lvl="0" algn="ctr" defTabSz="457200">
              <a:defRPr/>
            </a:pPr>
            <a:r>
              <a:rPr lang="en-CA" sz="4000" dirty="0">
                <a:solidFill>
                  <a:prstClr val="black"/>
                </a:solidFill>
                <a:latin typeface="Segoe UI Light (Headings)"/>
              </a:rPr>
              <a:t>The more history, the better prediction of future?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01863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[‘Hossein’, ‘is’, ‘the’, ‘name’,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=0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= 0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M5 = 1-gram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= nonzero!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4770537"/>
              </a:xfrm>
              <a:prstGeom prst="rect">
                <a:avLst/>
              </a:prstGeom>
              <a:blipFill>
                <a:blip r:embed="rId3"/>
                <a:stretch>
                  <a:fillRect l="-1249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55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2301A9-A62B-2647-94FC-2964C187EEED}"/>
              </a:ext>
            </a:extLst>
          </p:cNvPr>
          <p:cNvGrpSpPr/>
          <p:nvPr/>
        </p:nvGrpSpPr>
        <p:grpSpPr>
          <a:xfrm>
            <a:off x="192039" y="1171612"/>
            <a:ext cx="3113869" cy="3061811"/>
            <a:chOff x="192039" y="1171612"/>
            <a:chExt cx="4387213" cy="4387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37DDC7-1E36-3043-9EA5-38D0E17D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039" y="1171612"/>
              <a:ext cx="4387213" cy="4387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ctr"/>
            <a:lstStyle/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</a:p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3D8A62-0D56-E345-83D9-02C3ACDFC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556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651ABF-7E9B-7249-8AC3-369C38254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148" y="1617785"/>
              <a:ext cx="516512" cy="51651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D6AB30-CE79-674F-B678-D3393B0C9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25" y="2731128"/>
              <a:ext cx="516512" cy="51651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D718AF-3F1F-1448-9A4E-505A86F29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33" y="243114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219998-0CA3-A34C-A795-EDE8559D8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3988" y="268940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21DA95-E96D-6B4B-8AFA-9B6015F71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1328" y="4200632"/>
              <a:ext cx="516512" cy="51651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D8A1CF-938C-B741-8A83-33D0931F4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404" y="3761017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929328-7C9C-AF4A-B418-B25F580DA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5645" y="465992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804C56-976E-0942-BF88-41561411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6140" y="247287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7A3BDA2-DEF3-8841-BEFF-3927267EC0EE}"/>
              </a:ext>
            </a:extLst>
          </p:cNvPr>
          <p:cNvSpPr>
            <a:spLocks noChangeAspect="1"/>
          </p:cNvSpPr>
          <p:nvPr/>
        </p:nvSpPr>
        <p:spPr>
          <a:xfrm>
            <a:off x="4077335" y="1818354"/>
            <a:ext cx="1757638" cy="1757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786AF-19E6-DD4C-A5AF-9FA34244E92F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2288402" y="1663230"/>
            <a:ext cx="1788933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29A792-2488-8D4A-A9CB-682337FDC6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1270895" y="1663230"/>
            <a:ext cx="2806440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76F7D-7E79-0248-A52C-438DE028205A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55020" y="2440225"/>
            <a:ext cx="3322315" cy="25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6AEF2-9436-3643-AFBA-F3343CDC983A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1748974" y="2230869"/>
            <a:ext cx="2328361" cy="46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F6D997-A5DD-794B-B4B0-0706F14A448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2213763" y="2411104"/>
            <a:ext cx="1863572" cy="28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E5C709-C706-BC48-974A-1B51E36B2A3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3024417" y="2259990"/>
            <a:ext cx="1052918" cy="43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8D08-7CDB-C74F-8244-B87C0B8AACF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1360163" y="2697173"/>
            <a:ext cx="2717172" cy="76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A2C60A-D065-1A48-B3F9-D970EFD45B0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2471702" y="2697173"/>
            <a:ext cx="1605633" cy="46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507C22-6F95-6343-96EA-0F109E0D568D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2115573" y="2697173"/>
            <a:ext cx="1961762" cy="108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4D9E0-87D2-A443-9E98-2C614CC2C1A8}"/>
              </a:ext>
            </a:extLst>
          </p:cNvPr>
          <p:cNvGrpSpPr/>
          <p:nvPr/>
        </p:nvGrpSpPr>
        <p:grpSpPr>
          <a:xfrm>
            <a:off x="4072262" y="1565660"/>
            <a:ext cx="2239104" cy="2236568"/>
            <a:chOff x="6090140" y="1980965"/>
            <a:chExt cx="2239104" cy="2236568"/>
          </a:xfrm>
        </p:grpSpPr>
        <p:sp>
          <p:nvSpPr>
            <p:cNvPr id="2" name="Pie 1">
              <a:extLst>
                <a:ext uri="{FF2B5EF4-FFF2-40B4-BE49-F238E27FC236}">
                  <a16:creationId xmlns:a16="http://schemas.microsoft.com/office/drawing/2014/main" id="{C4E3C4DC-E985-0446-9EB2-7AA8BAC25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0140" y="1990150"/>
              <a:ext cx="2227383" cy="2227383"/>
            </a:xfrm>
            <a:prstGeom prst="pie">
              <a:avLst>
                <a:gd name="adj1" fmla="val 16266"/>
                <a:gd name="adj2" fmla="val 1620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6E4436E7-DF1C-EC45-A1F6-6410BE260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1861" y="1980965"/>
              <a:ext cx="2227383" cy="2227383"/>
            </a:xfrm>
            <a:prstGeom prst="pie">
              <a:avLst>
                <a:gd name="adj1" fmla="val 16146049"/>
                <a:gd name="adj2" fmla="val 334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l'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F099B0A-25B1-7042-8EB6-24A38D837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703870"/>
                  </p:ext>
                </p:extLst>
              </p:nvPr>
            </p:nvGraphicFramePr>
            <p:xfrm>
              <a:off x="3509845" y="4014188"/>
              <a:ext cx="8127999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443134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110288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42027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6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P(</a:t>
                          </a:r>
                          <a:r>
                            <a:rPr lang="en-US" sz="36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36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)=</a:t>
                          </a:r>
                          <a14:m>
                            <m:oMath xmlns:m="http://schemas.openxmlformats.org/officeDocument/2006/math">
                              <m:r>
                                <a:rPr kumimoji="0" lang="en-CA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ℒ</m:t>
                              </m:r>
                            </m:oMath>
                          </a14:m>
                          <a:r>
                            <a:rPr kumimoji="0" lang="en-CA" sz="32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  <a:sym typeface="Wingdings" pitchFamily="2" charset="2"/>
                            </a:rPr>
                            <a:t>M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(</a:t>
                          </a:r>
                          <a:r>
                            <a:rPr kumimoji="0" lang="en-US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) </a:t>
                          </a:r>
                          <a:endParaRPr lang="en-US" sz="36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P(</a:t>
                          </a:r>
                          <a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'</a:t>
                          </a:r>
                          <a:r>
                            <a:rPr kumimoji="0" lang="en-US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)=</a:t>
                          </a:r>
                          <a14:m>
                            <m:oMath xmlns:m="http://schemas.openxmlformats.org/officeDocument/2006/math">
                              <m:r>
                                <a:rPr kumimoji="0" lang="en-CA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ℒ</m:t>
                              </m:r>
                            </m:oMath>
                          </a14:m>
                          <a:r>
                            <a:rPr kumimoji="0" lang="en-CA" sz="32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  <a:sym typeface="Wingdings" pitchFamily="2" charset="2"/>
                            </a:rPr>
                            <a:t>M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(</a:t>
                          </a:r>
                          <a:r>
                            <a:rPr kumimoji="0" lang="en-US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l'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) </a:t>
                          </a:r>
                          <a:endParaRPr kumimoji="0" lang="en-US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985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354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305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403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779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F099B0A-25B1-7042-8EB6-24A38D837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703870"/>
                  </p:ext>
                </p:extLst>
              </p:nvPr>
            </p:nvGraphicFramePr>
            <p:xfrm>
              <a:off x="3509845" y="4014188"/>
              <a:ext cx="8127999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443134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110288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420277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sz="36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39" t="-15686" r="-101408" b="-3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686" r="-935" b="-3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8549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354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3050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4033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779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073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2301A9-A62B-2647-94FC-2964C187EEED}"/>
              </a:ext>
            </a:extLst>
          </p:cNvPr>
          <p:cNvGrpSpPr/>
          <p:nvPr/>
        </p:nvGrpSpPr>
        <p:grpSpPr>
          <a:xfrm>
            <a:off x="192039" y="1171612"/>
            <a:ext cx="3113869" cy="3061811"/>
            <a:chOff x="192039" y="1171612"/>
            <a:chExt cx="4387213" cy="4387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37DDC7-1E36-3043-9EA5-38D0E17D7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039" y="1171612"/>
              <a:ext cx="4387213" cy="4387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ctr"/>
            <a:lstStyle/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</a:p>
            <a:p>
              <a:pPr algn="ctr"/>
              <a:r>
                <a:rPr lang="en-US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3D8A62-0D56-E345-83D9-02C3ACDFC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556" y="161778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651ABF-7E9B-7249-8AC3-369C38254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148" y="1617785"/>
              <a:ext cx="516512" cy="51651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D6AB30-CE79-674F-B678-D3393B0C9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725" y="2731128"/>
              <a:ext cx="516512" cy="51651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D718AF-3F1F-1448-9A4E-505A86F29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9133" y="2431145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219998-0CA3-A34C-A795-EDE8559D8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3988" y="268940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21DA95-E96D-6B4B-8AFA-9B6015F71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1328" y="4200632"/>
              <a:ext cx="516512" cy="51651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D8A1CF-938C-B741-8A83-33D0931F4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404" y="3761017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929328-7C9C-AF4A-B418-B25F580DA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5645" y="4659921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804C56-976E-0942-BF88-41561411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6140" y="2472872"/>
              <a:ext cx="516512" cy="5165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7A3BDA2-DEF3-8841-BEFF-3927267EC0EE}"/>
              </a:ext>
            </a:extLst>
          </p:cNvPr>
          <p:cNvSpPr>
            <a:spLocks noChangeAspect="1"/>
          </p:cNvSpPr>
          <p:nvPr/>
        </p:nvSpPr>
        <p:spPr>
          <a:xfrm>
            <a:off x="4077335" y="1818354"/>
            <a:ext cx="1757638" cy="1757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786AF-19E6-DD4C-A5AF-9FA34244E92F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2288402" y="1663230"/>
            <a:ext cx="1788933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29A792-2488-8D4A-A9CB-682337FDC6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1270895" y="1663230"/>
            <a:ext cx="2806440" cy="103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76F7D-7E79-0248-A52C-438DE028205A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55020" y="2440225"/>
            <a:ext cx="3322315" cy="25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6AEF2-9436-3643-AFBA-F3343CDC983A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1748974" y="2230869"/>
            <a:ext cx="2328361" cy="46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F6D997-A5DD-794B-B4B0-0706F14A448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>
            <a:off x="2213763" y="2411104"/>
            <a:ext cx="1863572" cy="28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E5C709-C706-BC48-974A-1B51E36B2A3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3024417" y="2259990"/>
            <a:ext cx="1052918" cy="43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8D08-7CDB-C74F-8244-B87C0B8AACFC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1360163" y="2697173"/>
            <a:ext cx="2717172" cy="76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A2C60A-D065-1A48-B3F9-D970EFD45B0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2471702" y="2697173"/>
            <a:ext cx="1605633" cy="46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507C22-6F95-6343-96EA-0F109E0D568D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2115573" y="2697173"/>
            <a:ext cx="1961762" cy="108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4D9E0-87D2-A443-9E98-2C614CC2C1A8}"/>
              </a:ext>
            </a:extLst>
          </p:cNvPr>
          <p:cNvGrpSpPr/>
          <p:nvPr/>
        </p:nvGrpSpPr>
        <p:grpSpPr>
          <a:xfrm>
            <a:off x="4072262" y="1565660"/>
            <a:ext cx="2239104" cy="2236568"/>
            <a:chOff x="6090140" y="1980965"/>
            <a:chExt cx="2239104" cy="2236568"/>
          </a:xfrm>
        </p:grpSpPr>
        <p:sp>
          <p:nvSpPr>
            <p:cNvPr id="2" name="Pie 1">
              <a:extLst>
                <a:ext uri="{FF2B5EF4-FFF2-40B4-BE49-F238E27FC236}">
                  <a16:creationId xmlns:a16="http://schemas.microsoft.com/office/drawing/2014/main" id="{C4E3C4DC-E985-0446-9EB2-7AA8BAC25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0140" y="1990150"/>
              <a:ext cx="2227383" cy="2227383"/>
            </a:xfrm>
            <a:prstGeom prst="pie">
              <a:avLst>
                <a:gd name="adj1" fmla="val 16266"/>
                <a:gd name="adj2" fmla="val 1620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6E4436E7-DF1C-EC45-A1F6-6410BE260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1861" y="1980965"/>
              <a:ext cx="2227383" cy="2227383"/>
            </a:xfrm>
            <a:prstGeom prst="pie">
              <a:avLst>
                <a:gd name="adj1" fmla="val 16146049"/>
                <a:gd name="adj2" fmla="val 334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3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l'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F099B0A-25B1-7042-8EB6-24A38D837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272102"/>
                  </p:ext>
                </p:extLst>
              </p:nvPr>
            </p:nvGraphicFramePr>
            <p:xfrm>
              <a:off x="3509845" y="4014188"/>
              <a:ext cx="8436483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44313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51102886"/>
                        </a:ext>
                      </a:extLst>
                    </a:gridCol>
                    <a:gridCol w="2340483">
                      <a:extLst>
                        <a:ext uri="{9D8B030D-6E8A-4147-A177-3AD203B41FA5}">
                          <a16:colId xmlns:a16="http://schemas.microsoft.com/office/drawing/2014/main" val="6420277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54018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6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P(</a:t>
                          </a:r>
                          <a:r>
                            <a:rPr lang="en-US" sz="36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sz="36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)=</a:t>
                          </a:r>
                          <a14:m>
                            <m:oMath xmlns:m="http://schemas.openxmlformats.org/officeDocument/2006/math">
                              <m:r>
                                <a:rPr kumimoji="0" lang="en-CA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ℒ</m:t>
                              </m:r>
                            </m:oMath>
                          </a14:m>
                          <a:r>
                            <a:rPr kumimoji="0" lang="en-CA" sz="32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  <a:sym typeface="Wingdings" pitchFamily="2" charset="2"/>
                            </a:rPr>
                            <a:t>M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(</a:t>
                          </a:r>
                          <a:r>
                            <a:rPr kumimoji="0" lang="en-US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) </a:t>
                          </a:r>
                          <a:endParaRPr lang="en-US" sz="36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P(</a:t>
                          </a:r>
                          <a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'</a:t>
                          </a:r>
                          <a:r>
                            <a:rPr kumimoji="0" lang="en-US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)=</a:t>
                          </a:r>
                          <a14:m>
                            <m:oMath xmlns:m="http://schemas.openxmlformats.org/officeDocument/2006/math">
                              <m:r>
                                <a:rPr kumimoji="0" lang="en-CA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ℒ</m:t>
                              </m:r>
                            </m:oMath>
                          </a14:m>
                          <a:r>
                            <a:rPr kumimoji="0" lang="en-CA" sz="32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  <a:sym typeface="Wingdings" pitchFamily="2" charset="2"/>
                            </a:rPr>
                            <a:t>M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(</a:t>
                          </a:r>
                          <a:r>
                            <a:rPr kumimoji="0" lang="en-US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l'</a:t>
                          </a:r>
                          <a:r>
                            <a:rPr kumimoji="0" lang="en-US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  <a:sym typeface="Wingdings" pitchFamily="2" charset="2"/>
                            </a:rPr>
                            <a:t>) </a:t>
                          </a:r>
                          <a:endParaRPr kumimoji="0" lang="en-US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985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354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Overfit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305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Not Possible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403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Underfit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779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F099B0A-25B1-7042-8EB6-24A38D837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272102"/>
                  </p:ext>
                </p:extLst>
              </p:nvPr>
            </p:nvGraphicFramePr>
            <p:xfrm>
              <a:off x="3509845" y="4014188"/>
              <a:ext cx="8436483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44313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51102886"/>
                        </a:ext>
                      </a:extLst>
                    </a:gridCol>
                    <a:gridCol w="2340483">
                      <a:extLst>
                        <a:ext uri="{9D8B030D-6E8A-4147-A177-3AD203B41FA5}">
                          <a16:colId xmlns:a16="http://schemas.microsoft.com/office/drawing/2014/main" val="6420277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540186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sz="36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25" t="-15686" r="-216875" b="-3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514" t="-15686" r="-87568" b="-3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98549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i="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354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Overfit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3050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High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Not Possible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4033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Underfit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779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5E4C43-6D10-E24F-956C-5AD52EE1EC50}"/>
                  </a:ext>
                </a:extLst>
              </p:cNvPr>
              <p:cNvSpPr/>
              <p:nvPr/>
            </p:nvSpPr>
            <p:spPr>
              <a:xfrm>
                <a:off x="3305909" y="392333"/>
                <a:ext cx="81483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P is trained 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800" i="1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and does not know anything about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800" i="1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brk m:alnAt="7"/>
                      </m:rPr>
                      <a:rPr lang="en-US" sz="2800" i="1" baseline="3000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5E4C43-6D10-E24F-956C-5AD52EE1E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9" y="392333"/>
                <a:ext cx="8148384" cy="523220"/>
              </a:xfrm>
              <a:prstGeom prst="rect">
                <a:avLst/>
              </a:prstGeom>
              <a:blipFill>
                <a:blip r:embed="rId4"/>
                <a:stretch>
                  <a:fillRect l="-109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2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Evaluating Language Models</a:t>
            </a:r>
          </a:p>
          <a:p>
            <a:pPr algn="ctr" defTabSz="457200">
              <a:defRPr/>
            </a:pP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Quantitative </a:t>
            </a:r>
            <a:r>
              <a:rPr lang="en-C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Perplexity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B5F9F7-2805-D44D-8CC7-1A88620DDBCE}"/>
              </a:ext>
            </a:extLst>
          </p:cNvPr>
          <p:cNvSpPr txBox="1"/>
          <p:nvPr/>
        </p:nvSpPr>
        <p:spPr>
          <a:xfrm>
            <a:off x="474784" y="5134778"/>
            <a:ext cx="11218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How perplexed (confused) a language model is to generate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seen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 or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unseen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 stream of tokens! lower perplexity, the better!</a:t>
            </a:r>
          </a:p>
        </p:txBody>
      </p:sp>
    </p:spTree>
    <p:extLst>
      <p:ext uri="{BB962C8B-B14F-4D97-AF65-F5344CB8AC3E}">
        <p14:creationId xmlns:p14="http://schemas.microsoft.com/office/powerpoint/2010/main" val="392562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/>
              <p:nvPr/>
            </p:nvSpPr>
            <p:spPr>
              <a:xfrm>
                <a:off x="0" y="2018675"/>
                <a:ext cx="12192000" cy="25043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Perplexity = PP(</a:t>
                </a:r>
                <a:r>
                  <a:rPr lang="en-CA" sz="6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66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) = P(</a:t>
                </a:r>
                <a:r>
                  <a:rPr lang="en-CA" sz="6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66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)</a:t>
                </a:r>
                <a:r>
                  <a:rPr lang="en-CA" sz="6600" baseline="30000" dirty="0">
                    <a:solidFill>
                      <a:schemeClr val="tx1"/>
                    </a:solidFill>
                    <a:latin typeface="Segoe UI Light (Headings)"/>
                  </a:rPr>
                  <a:t>-1/|</a:t>
                </a:r>
                <a:r>
                  <a:rPr lang="en-CA" sz="66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66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6600" baseline="30000" dirty="0">
                    <a:solidFill>
                      <a:schemeClr val="tx1"/>
                    </a:solidFill>
                    <a:latin typeface="Segoe UI Light (Headings)"/>
                  </a:rPr>
                  <a:t>|</a:t>
                </a:r>
              </a:p>
              <a:p>
                <a:pPr algn="ctr" defTabSz="457200">
                  <a:defRPr/>
                </a:pPr>
                <a:r>
                  <a:rPr lang="en-CA" sz="6600" dirty="0">
                    <a:solidFill>
                      <a:schemeClr val="tx1"/>
                    </a:solidFill>
                    <a:latin typeface="Segoe UI Light (Headings)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6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66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CA" sz="6600" dirty="0">
                                <a:solidFill>
                                  <a:schemeClr val="tx1"/>
                                </a:solidFill>
                                <a:latin typeface="Segoe UI Light (Headings)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CA" sz="6600" dirty="0">
                                <a:solidFill>
                                  <a:schemeClr val="tx1"/>
                                </a:solidFill>
                                <a:latin typeface="Segoe UI Light (Headings)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CA" sz="6600" i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brk m:alnAt="7"/>
                              </m:rPr>
                              <a:rPr lang="en-US" sz="6600" i="1" baseline="30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CA" sz="6600" dirty="0">
                                <a:solidFill>
                                  <a:schemeClr val="tx1"/>
                                </a:solidFill>
                                <a:latin typeface="Segoe UI Light (Headings)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CA" sz="6600" dirty="0">
                  <a:solidFill>
                    <a:schemeClr val="tx1"/>
                  </a:solidFill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8675"/>
                <a:ext cx="12192000" cy="2504334"/>
              </a:xfrm>
              <a:prstGeom prst="rect">
                <a:avLst/>
              </a:prstGeom>
              <a:blipFill>
                <a:blip r:embed="rId3"/>
                <a:stretch>
                  <a:fillRect t="-20603" b="-19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41905" y="4957516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1631218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328186-D73C-7543-AB18-90A75FCDB975}"/>
              </a:ext>
            </a:extLst>
          </p:cNvPr>
          <p:cNvSpPr txBox="1"/>
          <p:nvPr/>
        </p:nvSpPr>
        <p:spPr>
          <a:xfrm>
            <a:off x="103749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63D67E-23B1-2D48-97E2-CC91D56E0C2E}"/>
                  </a:ext>
                </a:extLst>
              </p:cNvPr>
              <p:cNvSpPr txBox="1"/>
              <p:nvPr/>
            </p:nvSpPr>
            <p:spPr>
              <a:xfrm>
                <a:off x="0" y="5134778"/>
                <a:ext cx="121920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P is trained 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3200" i="1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and does not know anything about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3200" i="1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brk m:alnAt="7"/>
                      </m:rPr>
                      <a:rPr lang="en-US" sz="3200" i="1" baseline="3000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Higher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3200" dirty="0">
                        <a:latin typeface="Segoe UI Light (Headings)"/>
                      </a:rPr>
                      <m:t>P</m:t>
                    </m:r>
                    <m:r>
                      <m:rPr>
                        <m:nor/>
                      </m:rPr>
                      <a:rPr lang="en-CA" sz="3200" dirty="0">
                        <a:latin typeface="Segoe UI Light (Headings)"/>
                      </a:rPr>
                      <m:t>(</m:t>
                    </m:r>
                    <m:r>
                      <m:rPr>
                        <m:nor/>
                      </m:rPr>
                      <a:rPr lang="en-CA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m:rPr>
                        <m:nor/>
                      </m:rPr>
                      <a:rPr lang="en-CA" sz="3200" dirty="0">
                        <a:latin typeface="Segoe UI Light (Headings)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 lower perplexity, the better!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63D67E-23B1-2D48-97E2-CC91D56E0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34778"/>
                <a:ext cx="12192000" cy="1077218"/>
              </a:xfrm>
              <a:prstGeom prst="rect">
                <a:avLst/>
              </a:prstGeom>
              <a:blipFill>
                <a:blip r:embed="rId4"/>
                <a:stretch>
                  <a:fillRect t="-6977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46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/>
              <p:nvPr/>
            </p:nvSpPr>
            <p:spPr>
              <a:xfrm>
                <a:off x="-185980" y="352171"/>
                <a:ext cx="12192000" cy="1049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CA" sz="4800" dirty="0">
                    <a:solidFill>
                      <a:schemeClr val="tx1"/>
                    </a:solidFill>
                    <a:latin typeface="Segoe UI Light (Headings)"/>
                  </a:rPr>
                  <a:t>Perplexity = PP(</a:t>
                </a:r>
                <a:r>
                  <a:rPr lang="en-CA" sz="4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48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4800" dirty="0">
                    <a:solidFill>
                      <a:schemeClr val="tx1"/>
                    </a:solidFill>
                    <a:latin typeface="Segoe UI Light (Headings)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48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CA" sz="4800" dirty="0">
                                <a:solidFill>
                                  <a:schemeClr val="tx1"/>
                                </a:solidFill>
                                <a:latin typeface="Segoe UI Light (Headings)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CA" sz="4800" dirty="0">
                                <a:solidFill>
                                  <a:schemeClr val="tx1"/>
                                </a:solidFill>
                                <a:latin typeface="Segoe UI Light (Headings)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CA" sz="4800" i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brk m:alnAt="7"/>
                              </m:rPr>
                              <a:rPr lang="en-US" sz="4800" i="1" baseline="30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CA" sz="4800" dirty="0">
                                <a:solidFill>
                                  <a:schemeClr val="tx1"/>
                                </a:solidFill>
                                <a:latin typeface="Segoe UI Light (Headings)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CA" sz="4800" dirty="0">
                  <a:solidFill>
                    <a:schemeClr val="tx1"/>
                  </a:solidFill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980" y="352171"/>
                <a:ext cx="12192000" cy="1049988"/>
              </a:xfrm>
              <a:prstGeom prst="rect">
                <a:avLst/>
              </a:prstGeom>
              <a:blipFill>
                <a:blip r:embed="rId3"/>
                <a:stretch>
                  <a:fillRect t="-8333" b="-34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41905" y="177070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328186-D73C-7543-AB18-90A75FCDB975}"/>
              </a:ext>
            </a:extLst>
          </p:cNvPr>
          <p:cNvSpPr txBox="1"/>
          <p:nvPr/>
        </p:nvSpPr>
        <p:spPr>
          <a:xfrm>
            <a:off x="103749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63D67E-23B1-2D48-97E2-CC91D56E0C2E}"/>
                  </a:ext>
                </a:extLst>
              </p:cNvPr>
              <p:cNvSpPr txBox="1"/>
              <p:nvPr/>
            </p:nvSpPr>
            <p:spPr>
              <a:xfrm>
                <a:off x="0" y="2212404"/>
                <a:ext cx="12192000" cy="3958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Unigram approx.: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 baseline="300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CA" sz="2800" dirty="0">
                                <a:latin typeface="Segoe UI Light (Headings)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CA" sz="2800" dirty="0">
                                <a:latin typeface="Segoe UI Light (Headings)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CA" sz="2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brk m:alnAt="7"/>
                              </m:rPr>
                              <a:rPr lang="en-US" sz="2800" i="1" baseline="3000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CA" sz="2800" dirty="0">
                                <a:latin typeface="Segoe UI Light (Headings)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 baseline="300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∏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800" i="1" baseline="300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CA" sz="2800" dirty="0">
                                    <a:latin typeface="Segoe UI Light (Headings)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CA" sz="2800" dirty="0">
                                    <a:latin typeface="Segoe UI Light (Headings)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latin typeface="Segoe UI Light (Headings)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1" baseline="-25000" dirty="0" smtClean="0">
                                    <a:latin typeface="Segoe UI Light (Headings)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Segoe UI Light (Headings)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ra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; 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w</a:t>
                </a:r>
                <a:r>
                  <a:rPr lang="en-US" sz="2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i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∈ </a:t>
                </a:r>
                <a:r>
                  <a:rPr lang="en-C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800" i="1" baseline="30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</a:t>
                </a: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Bigram approx.: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CA" sz="3200" dirty="0">
                                <a:latin typeface="Segoe UI Light (Headings)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CA" sz="3200" dirty="0">
                                <a:latin typeface="Segoe UI Light (Headings)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CA" sz="32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brk m:alnAt="7"/>
                              </m:rPr>
                              <a:rPr lang="en-US" sz="3200" i="1" baseline="3000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CA" sz="3200" dirty="0">
                                <a:latin typeface="Segoe UI Light (Headings)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∏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200" i="1" baseline="300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CA" sz="3200" dirty="0">
                                    <a:latin typeface="Segoe UI Light (Headings)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CA" sz="3200" dirty="0">
                                    <a:latin typeface="Segoe UI Light (Headings)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dirty="0">
                                    <a:latin typeface="Segoe UI Light (Headings)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baseline="-25000" dirty="0">
                                    <a:latin typeface="Segoe UI Light (Headings)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>
                                    <a:latin typeface="Segoe UI Light (Headings)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dirty="0">
                                    <a:latin typeface="Segoe UI Light (Headings)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baseline="-25000" dirty="0">
                                    <a:latin typeface="Segoe UI Light (Headings)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baseline="-25000" dirty="0">
                                    <a:latin typeface="Segoe UI Light (Headings)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>
                                    <a:latin typeface="Segoe UI Light (Headings)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ra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; </a:t>
                </a:r>
                <a:r>
                  <a:rPr lang="en-US" sz="32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w</a:t>
                </a:r>
                <a:r>
                  <a:rPr lang="en-US" sz="32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i-1</a:t>
                </a:r>
                <a:r>
                  <a:rPr lang="en-US" sz="32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w</a:t>
                </a:r>
                <a:r>
                  <a:rPr lang="en-US" sz="32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i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∈ </a:t>
                </a:r>
                <a:r>
                  <a:rPr lang="en-CA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200" i="1" baseline="30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Trigram approx.: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CA" sz="3200" dirty="0">
                                <a:latin typeface="Segoe UI Light (Headings)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CA" sz="3200" dirty="0">
                                <a:latin typeface="Segoe UI Light (Headings)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CA" sz="32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m:rPr>
                                <m:brk m:alnAt="7"/>
                              </m:rPr>
                              <a:rPr lang="en-US" sz="3200" i="1" baseline="3000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CA" sz="3200" dirty="0">
                                <a:latin typeface="Segoe UI Light (Headings)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deg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∏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200" i="1" baseline="300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CA" sz="3200" dirty="0">
                                    <a:latin typeface="Segoe UI Light (Headings)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CA" sz="3200" dirty="0">
                                    <a:latin typeface="Segoe UI Light (Headings)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dirty="0">
                                    <a:latin typeface="Segoe UI Light (Headings)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baseline="-25000" dirty="0">
                                    <a:latin typeface="Segoe UI Light (Headings)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>
                                    <a:latin typeface="Segoe UI Light (Headings)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dirty="0">
                                    <a:latin typeface="Segoe UI Light (Headings)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baseline="-25000" dirty="0">
                                    <a:latin typeface="Segoe UI Light (Headings)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baseline="-25000" dirty="0">
                                    <a:latin typeface="Segoe UI Light (Headings)"/>
                                  </a:rPr>
                                  <m:t>−2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dirty="0">
                                    <a:latin typeface="Segoe UI Light (Headings)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3200" i="1" baseline="-25000" dirty="0">
                                    <a:latin typeface="Segoe UI Light (Headings)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3200" baseline="-25000" dirty="0">
                                    <a:latin typeface="Segoe UI Light (Headings)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>
                                    <a:latin typeface="Segoe UI Light (Headings)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ra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; </a:t>
                </a:r>
                <a:r>
                  <a:rPr lang="en-US" sz="32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w</a:t>
                </a:r>
                <a:r>
                  <a:rPr lang="en-US" sz="32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i-2</a:t>
                </a:r>
                <a:r>
                  <a:rPr lang="en-US" sz="32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w</a:t>
                </a:r>
                <a:r>
                  <a:rPr lang="en-US" sz="32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i-1</a:t>
                </a:r>
                <a:r>
                  <a:rPr lang="en-US" sz="32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w</a:t>
                </a:r>
                <a:r>
                  <a:rPr lang="en-US" sz="3200" i="1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i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∈ </a:t>
                </a:r>
                <a:r>
                  <a:rPr lang="en-CA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200" i="1" baseline="30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63D67E-23B1-2D48-97E2-CC91D56E0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2404"/>
                <a:ext cx="12192000" cy="3958328"/>
              </a:xfrm>
              <a:prstGeom prst="rect">
                <a:avLst/>
              </a:prstGeom>
              <a:blipFill>
                <a:blip r:embed="rId4"/>
                <a:stretch>
                  <a:fillRect l="-1249" b="-19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7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289695-E47E-C14A-A1BC-2E9300762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86" y="4207574"/>
            <a:ext cx="6750481" cy="115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1A7D04-872B-B54E-8754-B2B253DF0DDF}"/>
              </a:ext>
            </a:extLst>
          </p:cNvPr>
          <p:cNvSpPr/>
          <p:nvPr/>
        </p:nvSpPr>
        <p:spPr>
          <a:xfrm>
            <a:off x="2687986" y="1720381"/>
            <a:ext cx="60030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Corpus: Wall Street Journal</a:t>
            </a:r>
          </a:p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Size: 38 million words</a:t>
            </a:r>
          </a:p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Vocab</a:t>
            </a:r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 (Types): </a:t>
            </a:r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19,979</a:t>
            </a:r>
          </a:p>
          <a:p>
            <a:endParaRPr lang="en-CA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FFA34-B609-0D41-8233-223583704EA9}"/>
              </a:ext>
            </a:extLst>
          </p:cNvPr>
          <p:cNvSpPr/>
          <p:nvPr/>
        </p:nvSpPr>
        <p:spPr>
          <a:xfrm>
            <a:off x="2869622" y="5362524"/>
            <a:ext cx="448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Set: 1.5 million words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C45E9C-90FA-F747-ABE5-7BD6A2663FE3}"/>
              </a:ext>
            </a:extLst>
          </p:cNvPr>
          <p:cNvSpPr/>
          <p:nvPr/>
        </p:nvSpPr>
        <p:spPr>
          <a:xfrm>
            <a:off x="7646522" y="4518464"/>
            <a:ext cx="914400" cy="914400"/>
          </a:xfrm>
          <a:prstGeom prst="ellipse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Zeros!</a:t>
            </a:r>
          </a:p>
          <a:p>
            <a:pPr lvl="0" algn="ctr" defTabSz="457200">
              <a:defRPr/>
            </a:pPr>
            <a:r>
              <a:rPr lang="en-CA" sz="3600" dirty="0">
                <a:solidFill>
                  <a:schemeClr val="tx1"/>
                </a:solidFill>
                <a:latin typeface="Segoe UI Light (Headings)"/>
              </a:rPr>
              <a:t>Unseen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‘COMP8730', ‘is', ‘about', ‘</a:t>
                </a:r>
                <a:r>
                  <a:rPr lang="en-US" sz="2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nlp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', ‘.', ‘The', ‘instructor', ’’s’, name, ‘is’, ‘Hossein’, ‘.’,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[‘Hossein’, ‘is’, ‘the’, ‘name’, ‘of’, ‘a’, ‘person’,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=0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M5 = 1-gram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0 (Why?)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324535"/>
              </a:xfrm>
              <a:prstGeom prst="rect">
                <a:avLst/>
              </a:prstGeom>
              <a:blipFill>
                <a:blip r:embed="rId3"/>
                <a:stretch>
                  <a:fillRect l="-1249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72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Zeros!</a:t>
            </a:r>
          </a:p>
          <a:p>
            <a:pPr lvl="0" algn="ctr" defTabSz="457200">
              <a:defRPr/>
            </a:pPr>
            <a:r>
              <a:rPr lang="en-CA" sz="3600" dirty="0">
                <a:solidFill>
                  <a:schemeClr val="tx1"/>
                </a:solidFill>
                <a:latin typeface="Segoe UI Light (Headings)"/>
              </a:rPr>
              <a:t>Unseen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99034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Not all unigrams are available in training set! E.g., [of]</a:t>
            </a:r>
          </a:p>
          <a:p>
            <a:pPr defTabSz="457200"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Not all bigrams are available in training set! E.g., [Hossein][is]</a:t>
            </a:r>
          </a:p>
          <a:p>
            <a:pPr defTabSz="457200"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Not all trigrams are available in training set! …</a:t>
            </a:r>
          </a:p>
        </p:txBody>
      </p:sp>
    </p:spTree>
    <p:extLst>
      <p:ext uri="{BB962C8B-B14F-4D97-AF65-F5344CB8AC3E}">
        <p14:creationId xmlns:p14="http://schemas.microsoft.com/office/powerpoint/2010/main" val="33864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Evaluating Language Models</a:t>
            </a:r>
          </a:p>
          <a:p>
            <a:pPr lvl="0" algn="ctr" defTabSz="457200">
              <a:defRPr/>
            </a:pP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Qualitative </a:t>
            </a:r>
            <a:r>
              <a:rPr lang="en-C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Generate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936F4E-343B-7F48-9A73-C16C23B5B33D}"/>
              </a:ext>
            </a:extLst>
          </p:cNvPr>
          <p:cNvSpPr/>
          <p:nvPr/>
        </p:nvSpPr>
        <p:spPr>
          <a:xfrm>
            <a:off x="0" y="4867234"/>
            <a:ext cx="121919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4000" dirty="0">
                <a:solidFill>
                  <a:prstClr val="black"/>
                </a:solidFill>
                <a:latin typeface="Segoe UI Light (Headings)"/>
              </a:rPr>
              <a:t>Unigram:  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stream = []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  </a:t>
            </a:r>
            <a:r>
              <a:rPr lang="en-CA" sz="2800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(w != </a:t>
            </a:r>
            <a:r>
              <a:rPr lang="en-CA" sz="2800" dirty="0">
                <a:solidFill>
                  <a:srgbClr val="A31515"/>
                </a:solidFill>
                <a:latin typeface="Courier New" panose="02070309020205020404" pitchFamily="49" charset="0"/>
              </a:rPr>
              <a:t>'&lt;/s&gt;’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		w = </a:t>
            </a:r>
            <a:r>
              <a:rPr lang="en-CA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unigrams_freq.select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	  </a:t>
            </a:r>
            <a:r>
              <a:rPr lang="en-CA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stream.append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2124855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Zeros!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99034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Vocabulary + &lt;UNK&gt;</a:t>
            </a:r>
          </a:p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Train Vocabulary + Learn Unseen Tokens (</a:t>
            </a:r>
            <a:r>
              <a:rPr lang="en-CA" sz="3600" dirty="0" err="1">
                <a:latin typeface="Segoe UI Light (Headings)"/>
                <a:sym typeface="Wingdings" pitchFamily="2" charset="2"/>
              </a:rPr>
              <a:t>Subwords</a:t>
            </a:r>
            <a:r>
              <a:rPr lang="en-CA" sz="3600" dirty="0">
                <a:latin typeface="Segoe UI Light (Headings)"/>
                <a:sym typeface="Wingdings" pitchFamily="2" charset="2"/>
              </a:rPr>
              <a:t>)</a:t>
            </a:r>
          </a:p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Smoothing</a:t>
            </a:r>
          </a:p>
        </p:txBody>
      </p:sp>
    </p:spTree>
    <p:extLst>
      <p:ext uri="{BB962C8B-B14F-4D97-AF65-F5344CB8AC3E}">
        <p14:creationId xmlns:p14="http://schemas.microsoft.com/office/powerpoint/2010/main" val="2748799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&lt;UNK&gt;</a:t>
            </a:r>
          </a:p>
          <a:p>
            <a:pPr lvl="0" algn="ctr" defTabSz="457200">
              <a:defRPr/>
            </a:pPr>
            <a:r>
              <a:rPr lang="en-CA" sz="4400" i="1" dirty="0">
                <a:solidFill>
                  <a:schemeClr val="tx1"/>
                </a:solidFill>
                <a:latin typeface="Segoe UI Light (Headings)"/>
              </a:rPr>
              <a:t>learn the stats of unseen tokens</a:t>
            </a:r>
            <a:endParaRPr lang="en-CA" sz="6600" i="1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47401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Pick a dictionary </a:t>
            </a:r>
            <a:r>
              <a:rPr lang="en-CA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</a:t>
            </a:r>
          </a:p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From </a:t>
            </a:r>
            <a:r>
              <a:rPr lang="en-CA" sz="3600" i="1" dirty="0">
                <a:latin typeface="Segoe UI Light (Headings)"/>
                <a:sym typeface="Wingdings" pitchFamily="2" charset="2"/>
              </a:rPr>
              <a:t>w </a:t>
            </a:r>
            <a:r>
              <a:rPr lang="en-CA" sz="3600" dirty="0">
                <a:latin typeface="Segoe UI Light (Headings)"/>
                <a:sym typeface="Wingdings" pitchFamily="2" charset="2"/>
              </a:rPr>
              <a:t>∈ </a:t>
            </a:r>
            <a:r>
              <a:rPr lang="en-CA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</a:t>
            </a:r>
            <a:r>
              <a:rPr lang="en-CA" sz="3600" dirty="0">
                <a:latin typeface="Segoe UI Light (Headings)"/>
                <a:sym typeface="Wingdings" pitchFamily="2" charset="2"/>
              </a:rPr>
              <a:t> such that </a:t>
            </a:r>
            <a:r>
              <a:rPr lang="en-CA" sz="3600" dirty="0" err="1">
                <a:latin typeface="Segoe UI Light (Headings)"/>
                <a:sym typeface="Wingdings" pitchFamily="2" charset="2"/>
              </a:rPr>
              <a:t>w∉</a:t>
            </a:r>
            <a:r>
              <a:rPr lang="en-CA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</a:t>
            </a:r>
            <a:r>
              <a:rPr lang="en-CA" sz="3600" dirty="0">
                <a:latin typeface="Segoe UI Light (Headings)"/>
                <a:sym typeface="Wingdings" pitchFamily="2" charset="2"/>
              </a:rPr>
              <a:t>, (OOV) replace it with &lt;UNK&gt;</a:t>
            </a:r>
          </a:p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Train model</a:t>
            </a:r>
          </a:p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At test, from </a:t>
            </a:r>
            <a:r>
              <a:rPr lang="en-CA" sz="3600" i="1" dirty="0">
                <a:latin typeface="Segoe UI Light (Headings)"/>
                <a:sym typeface="Wingdings" pitchFamily="2" charset="2"/>
              </a:rPr>
              <a:t>w </a:t>
            </a:r>
            <a:r>
              <a:rPr lang="en-CA" sz="3600" dirty="0">
                <a:latin typeface="Segoe UI Light (Headings)"/>
                <a:sym typeface="Wingdings" pitchFamily="2" charset="2"/>
              </a:rPr>
              <a:t>∈ </a:t>
            </a:r>
            <a:r>
              <a:rPr lang="en-CA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l'</a:t>
            </a:r>
            <a:r>
              <a:rPr lang="en-CA" sz="3600" dirty="0">
                <a:latin typeface="Segoe UI Light (Headings)"/>
                <a:sym typeface="Wingdings" pitchFamily="2" charset="2"/>
              </a:rPr>
              <a:t>, if </a:t>
            </a:r>
            <a:r>
              <a:rPr lang="en-CA" sz="3600" i="1" dirty="0" err="1">
                <a:latin typeface="Segoe UI Light (Headings)"/>
                <a:sym typeface="Wingdings" pitchFamily="2" charset="2"/>
              </a:rPr>
              <a:t>w</a:t>
            </a:r>
            <a:r>
              <a:rPr lang="en-CA" sz="3600" dirty="0" err="1">
                <a:latin typeface="Segoe UI Light (Headings)"/>
                <a:sym typeface="Wingdings" pitchFamily="2" charset="2"/>
              </a:rPr>
              <a:t>∉</a:t>
            </a:r>
            <a:r>
              <a:rPr lang="en-CA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</a:t>
            </a:r>
            <a:r>
              <a:rPr lang="en-CA" sz="3600" i="1" dirty="0">
                <a:latin typeface="Segoe UI Light (Headings)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CA" sz="3600" dirty="0">
                <a:latin typeface="Segoe UI Light (Headings)"/>
                <a:sym typeface="Wingdings" pitchFamily="2" charset="2"/>
              </a:rPr>
              <a:t>(unseen), replace it with &lt;UNK&gt;</a:t>
            </a:r>
          </a:p>
        </p:txBody>
      </p:sp>
    </p:spTree>
    <p:extLst>
      <p:ext uri="{BB962C8B-B14F-4D97-AF65-F5344CB8AC3E}">
        <p14:creationId xmlns:p14="http://schemas.microsoft.com/office/powerpoint/2010/main" val="923732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‘course', ‘is', ‘about', ‘instructor', ‘name’, ‘There’, ‘are’, ‘13’, ‘students’, ‘in’, ‘class’]</a:t>
                </a: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‘course’, ‘&lt;UNK&gt;', ‘is', ‘about', ‘&lt;UNK&gt;', ‘&lt;UNK&gt;', ‘The', ‘instructor', ‘&lt;UNK&gt;', name, ‘is’, ‘&lt;UNK&gt;', ‘&lt;UNK&gt;', ‘There’, ‘are’, ‘13’, ‘students’, ‘in’, ‘the’, ‘class’, ‘.’]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[‘&lt;UNK&gt;', ‘is’, ‘the’, ‘name’, ‘&lt;UNK&gt;', ‘&lt;UNK&gt;', ‘&lt;UNK&gt;', ‘&lt;UNK&gt;’]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=0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M5 = 1-gram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Nonzero! (Why?)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693866"/>
              </a:xfrm>
              <a:prstGeom prst="rect">
                <a:avLst/>
              </a:prstGeom>
              <a:blipFill>
                <a:blip r:embed="rId3"/>
                <a:stretch>
                  <a:fillRect l="-1249" t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&lt;UNK&gt;</a:t>
            </a:r>
          </a:p>
          <a:p>
            <a:pPr lvl="0" algn="ctr" defTabSz="457200">
              <a:defRPr/>
            </a:pPr>
            <a:r>
              <a:rPr lang="en-CA" sz="4400" i="1" dirty="0">
                <a:solidFill>
                  <a:schemeClr val="tx1"/>
                </a:solidFill>
                <a:latin typeface="Segoe UI Light (Headings)"/>
              </a:rPr>
              <a:t>learn the stats of unseen tokens</a:t>
            </a:r>
            <a:endParaRPr lang="en-CA" sz="6600" i="1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47401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Pick a dictionary </a:t>
            </a:r>
            <a:r>
              <a:rPr lang="en-CA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 → </a:t>
            </a:r>
            <a:r>
              <a:rPr lang="en-CA" sz="4000" i="1" dirty="0">
                <a:latin typeface="Segoe UI Light (Headings)"/>
                <a:sym typeface="Wingdings" pitchFamily="2" charset="2"/>
              </a:rPr>
              <a:t>small</a:t>
            </a:r>
          </a:p>
          <a:p>
            <a:pPr defTabSz="457200">
              <a:defRPr/>
            </a:pPr>
            <a:r>
              <a:rPr lang="en-CA" sz="4000" i="1" dirty="0">
                <a:latin typeface="Segoe UI Light (Headings)"/>
                <a:sym typeface="Wingdings" pitchFamily="2" charset="2"/>
              </a:rPr>
              <a:t>Gives higher probability (lower perplexity) at test</a:t>
            </a:r>
          </a:p>
          <a:p>
            <a:pPr defTabSz="457200">
              <a:defRPr/>
            </a:pPr>
            <a:r>
              <a:rPr lang="en-CA" sz="4000" i="1" dirty="0">
                <a:latin typeface="Segoe UI Light (Headings)"/>
                <a:sym typeface="Wingdings" pitchFamily="2" charset="2"/>
              </a:rPr>
              <a:t>All the model should generate is stream of &lt;UNK&gt;s!</a:t>
            </a:r>
          </a:p>
        </p:txBody>
      </p:sp>
    </p:spTree>
    <p:extLst>
      <p:ext uri="{BB962C8B-B14F-4D97-AF65-F5344CB8AC3E}">
        <p14:creationId xmlns:p14="http://schemas.microsoft.com/office/powerpoint/2010/main" val="1806170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-9544" y="512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of a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8225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/>
              <p:nvPr/>
            </p:nvSpPr>
            <p:spPr>
              <a:xfrm>
                <a:off x="0" y="1195824"/>
                <a:ext cx="1219200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‘is']</a:t>
                </a: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['The', ‘&lt;UNK&gt;', ‘&lt;UNK&gt;', ‘is', ‘&lt;UNK&gt;', ‘&lt;UNK&gt;', ‘&lt;UNK&gt;', ‘The', ‘&lt;UNK&gt;', ‘&lt;UNK&gt;', ‘&lt;UNK&gt;', ‘is’, ‘&lt;UNK&gt;', ‘&lt;UNK&gt;', ‘&lt;UNK&gt;', ‘&lt;UNK&gt;', ‘&lt;UNK&gt;', ‘&lt;UNK&gt;', ‘&lt;UNK&gt;', ‘the’, ‘&lt;UNK&gt;', ‘&lt;UNK&gt;']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l': </a:t>
                </a: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[‘&lt;UNK&gt;', ‘is’, ‘&lt;UNK&gt;’, ‘the’, ‘&lt;UNK&gt;', ‘&lt;UNK&gt;', ‘&lt;UNK&gt;', ‘&lt;UNK&gt;', ‘&lt;UNK&gt;’]</a:t>
                </a:r>
              </a:p>
              <a:p>
                <a:pPr lvl="0">
                  <a:defRPr/>
                </a:pP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M1 = 22-gram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M2 = 16-gram model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16-gram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0</a:t>
                </a:r>
              </a:p>
              <a:p>
                <a:pPr lvl="0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M3 = 3-gram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3-gram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=0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M4 = 2-gram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2-gram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Nonzero! </a:t>
                </a: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M5 = 1-gram model = P(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CA" sz="3200" baseline="-25000" dirty="0">
                    <a:latin typeface="Segoe UI Light (Headings)"/>
                    <a:sym typeface="Wingdings" pitchFamily="2" charset="2"/>
                  </a:rPr>
                  <a:t>1-gram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Nonzero! </a:t>
                </a: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lvl="0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61FDF-3FCD-AB4C-A1EB-14FF3D5E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5824"/>
                <a:ext cx="12192000" cy="5693866"/>
              </a:xfrm>
              <a:prstGeom prst="rect">
                <a:avLst/>
              </a:prstGeom>
              <a:blipFill>
                <a:blip r:embed="rId3"/>
                <a:stretch>
                  <a:fillRect l="-1249" t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859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 err="1">
                <a:solidFill>
                  <a:schemeClr val="tx1"/>
                </a:solidFill>
                <a:latin typeface="Segoe UI Light (Headings)"/>
              </a:rPr>
              <a:t>Subwords</a:t>
            </a:r>
            <a:endParaRPr lang="en-CA" sz="6600" dirty="0">
              <a:solidFill>
                <a:schemeClr val="tx1"/>
              </a:solidFill>
              <a:latin typeface="Segoe UI Light (Headings)"/>
            </a:endParaRPr>
          </a:p>
          <a:p>
            <a:pPr lvl="0" algn="ctr" defTabSz="457200">
              <a:defRPr/>
            </a:pPr>
            <a:r>
              <a:rPr lang="en-CA" sz="4400" i="1" dirty="0">
                <a:solidFill>
                  <a:schemeClr val="tx1"/>
                </a:solidFill>
                <a:latin typeface="Segoe UI Light (Headings)"/>
              </a:rPr>
              <a:t>learn the unseen tokens from seen tokens</a:t>
            </a:r>
            <a:endParaRPr lang="en-CA" sz="6600" i="1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512884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Please refer to: Text Normalization → Learn to Tokenize</a:t>
            </a:r>
          </a:p>
        </p:txBody>
      </p:sp>
    </p:spTree>
    <p:extLst>
      <p:ext uri="{BB962C8B-B14F-4D97-AF65-F5344CB8AC3E}">
        <p14:creationId xmlns:p14="http://schemas.microsoft.com/office/powerpoint/2010/main" val="2500573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Smoothing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621013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Add-1 (Laplace) or Add-k, → k={1,2,…}</a:t>
            </a:r>
          </a:p>
          <a:p>
            <a:pPr marL="742950" lvl="0" indent="-742950" defTabSz="457200">
              <a:buAutoNum type="arabicParenR"/>
              <a:defRPr/>
            </a:pPr>
            <a:r>
              <a:rPr lang="en-CA" sz="3600" dirty="0" err="1">
                <a:latin typeface="Segoe UI Light (Headings)"/>
                <a:sym typeface="Wingdings" pitchFamily="2" charset="2"/>
              </a:rPr>
              <a:t>Backoff</a:t>
            </a:r>
            <a:endParaRPr lang="en-CA" sz="3600" dirty="0">
              <a:latin typeface="Segoe UI Light (Headings)"/>
              <a:sym typeface="Wingdings" pitchFamily="2" charset="2"/>
            </a:endParaRPr>
          </a:p>
          <a:p>
            <a:pPr marL="742950" lvl="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Interpolation</a:t>
            </a:r>
          </a:p>
          <a:p>
            <a:pPr marL="742950" lvl="0" indent="-742950" defTabSz="457200">
              <a:buAutoNum type="arabicParenR"/>
              <a:defRPr/>
            </a:pPr>
            <a:r>
              <a:rPr lang="en-CA" sz="3600" dirty="0">
                <a:latin typeface="Segoe UI Light (Headings)"/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215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-9544" y="280880"/>
            <a:ext cx="12192000" cy="9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Add-k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1265612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/>
              <p:nvPr/>
            </p:nvSpPr>
            <p:spPr>
              <a:xfrm>
                <a:off x="0" y="1279642"/>
                <a:ext cx="12192000" cy="5379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Add k unit to all counts, so zero entries become k. Add-1 is also called Laplace.</a:t>
                </a:r>
              </a:p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Unigram model: P(</a:t>
                </a:r>
                <a:r>
                  <a:rPr lang="en-CA" sz="3600" dirty="0" err="1">
                    <a:latin typeface="Segoe UI Light (Headings)"/>
                    <a:sym typeface="Wingdings" pitchFamily="2" charset="2"/>
                  </a:rPr>
                  <a:t>w</a:t>
                </a:r>
                <a:r>
                  <a:rPr lang="en-CA" sz="3600" i="1" baseline="-25000" dirty="0" err="1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CA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="0" dirty="0" smtClean="0">
                            <a:latin typeface="Segoe UI Light (Headings)"/>
                            <a:sym typeface="Wingdings" pitchFamily="2" charset="2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tokens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| + 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 |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vocabs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Segoe UI Light (Headings)"/>
                            <a:sym typeface="Wingdings" pitchFamily="2" charset="2"/>
                          </a:rPr>
                          <m:t>|</m:t>
                        </m:r>
                      </m:den>
                    </m:f>
                  </m:oMath>
                </a14:m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Bigram model: P(w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|w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i-1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)+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)+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 ?</m:t>
                        </m:r>
                      </m:den>
                    </m:f>
                  </m:oMath>
                </a14:m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Trigram model: P(w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|w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i-2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i-1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3600" i="1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>
                            <a:latin typeface="Segoe UI Light (Headings)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)+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3600" i="1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>
                            <a:latin typeface="Segoe UI Light (Headings)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)+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 ?</m:t>
                        </m:r>
                      </m:den>
                    </m:f>
                  </m:oMath>
                </a14:m>
                <a:endParaRPr lang="en-CA" sz="3600" dirty="0">
                  <a:latin typeface="Segoe UI Light (Headings)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9642"/>
                <a:ext cx="12192000" cy="5379742"/>
              </a:xfrm>
              <a:prstGeom prst="rect">
                <a:avLst/>
              </a:prstGeom>
              <a:blipFill>
                <a:blip r:embed="rId3"/>
                <a:stretch>
                  <a:fillRect l="-1561" t="-1647" b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368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-9544" y="280880"/>
            <a:ext cx="12192000" cy="9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 err="1">
                <a:solidFill>
                  <a:schemeClr val="tx1"/>
                </a:solidFill>
                <a:latin typeface="Segoe UI Light (Headings)"/>
              </a:rPr>
              <a:t>Backoff</a:t>
            </a:r>
            <a:endParaRPr lang="en-CA" sz="6600" dirty="0">
              <a:solidFill>
                <a:schemeClr val="tx1"/>
              </a:solidFill>
              <a:latin typeface="Segoe UI Light (Headings)"/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1265612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/>
              <p:nvPr/>
            </p:nvSpPr>
            <p:spPr>
              <a:xfrm>
                <a:off x="0" y="1562925"/>
                <a:ext cx="12192000" cy="5379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If n-gram does have not seen, try (n-1)-gram.</a:t>
                </a: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Trigram model: P(w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|w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i-2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i-1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3600" i="1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3600" i="1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= 0</a:t>
                </a: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Bigram model: P(w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|w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i-1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dirty="0" smtClean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= 0</a:t>
                </a: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Unigram model: P(</a:t>
                </a:r>
                <a:r>
                  <a:rPr lang="en-CA" sz="3600" dirty="0" err="1">
                    <a:latin typeface="Segoe UI Light (Headings)"/>
                    <a:sym typeface="Wingdings" pitchFamily="2" charset="2"/>
                  </a:rPr>
                  <a:t>w</a:t>
                </a:r>
                <a:r>
                  <a:rPr lang="en-CA" sz="3600" i="1" baseline="-25000" dirty="0" err="1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CA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tokens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|</m:t>
                        </m:r>
                      </m:den>
                    </m:f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2925"/>
                <a:ext cx="12192000" cy="5379742"/>
              </a:xfrm>
              <a:prstGeom prst="rect">
                <a:avLst/>
              </a:prstGeom>
              <a:blipFill>
                <a:blip r:embed="rId3"/>
                <a:stretch>
                  <a:fillRect l="-1561" t="-1647" b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80E4F019-9248-7E4A-803B-531F3786ADC8}"/>
              </a:ext>
            </a:extLst>
          </p:cNvPr>
          <p:cNvSpPr/>
          <p:nvPr/>
        </p:nvSpPr>
        <p:spPr>
          <a:xfrm>
            <a:off x="2180492" y="3587262"/>
            <a:ext cx="484632" cy="668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D9DE4BF-317D-B549-BBCD-BA2B03508394}"/>
              </a:ext>
            </a:extLst>
          </p:cNvPr>
          <p:cNvSpPr/>
          <p:nvPr/>
        </p:nvSpPr>
        <p:spPr>
          <a:xfrm>
            <a:off x="2180492" y="5258280"/>
            <a:ext cx="484632" cy="668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2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-9544" y="280880"/>
            <a:ext cx="12192000" cy="970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Interpolation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1265612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/>
              <p:nvPr/>
            </p:nvSpPr>
            <p:spPr>
              <a:xfrm>
                <a:off x="0" y="1562925"/>
                <a:ext cx="12192000" cy="5210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en-CA" sz="3200" dirty="0">
                    <a:latin typeface="Segoe UI Light (Headings)"/>
                    <a:sym typeface="Wingdings" pitchFamily="2" charset="2"/>
                  </a:rPr>
                  <a:t>P(n-gram) is linear interpolation of all (n-</a:t>
                </a:r>
                <a:r>
                  <a:rPr lang="en-CA" sz="3200" dirty="0" err="1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200" dirty="0">
                    <a:latin typeface="Segoe UI Light (Headings)"/>
                    <a:sym typeface="Wingdings" pitchFamily="2" charset="2"/>
                  </a:rPr>
                  <a:t>)-grams: </a:t>
                </a:r>
                <a:r>
                  <a:rPr lang="en-CA" sz="3200" dirty="0" err="1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200" dirty="0">
                    <a:latin typeface="Segoe UI Light (Headings)"/>
                    <a:sym typeface="Wingdings" pitchFamily="2" charset="2"/>
                  </a:rPr>
                  <a:t>={1,2,..., n-1}.</a:t>
                </a: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Trigram model: P(w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|w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i-2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i-1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λ</m:t>
                    </m:r>
                    <m:r>
                      <a:rPr lang="en-US" sz="3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3600" i="1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sz="3600" i="1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+ </a:t>
                </a: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lvl="0"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Bigram model: P(w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i="1" dirty="0">
                    <a:latin typeface="Segoe UI Light (Headings)"/>
                    <a:sym typeface="Wingdings" pitchFamily="2" charset="2"/>
                  </a:rPr>
                  <a:t>|w</a:t>
                </a:r>
                <a:r>
                  <a:rPr lang="en-CA" sz="3600" i="1" baseline="-25000" dirty="0">
                    <a:latin typeface="Segoe UI Light (Headings)"/>
                    <a:sym typeface="Wingdings" pitchFamily="2" charset="2"/>
                  </a:rPr>
                  <a:t>i-1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</a:t>
                </a:r>
                <a:r>
                  <a:rPr lang="el-GR" sz="3600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λ</m:t>
                    </m:r>
                    <m:r>
                      <a:rPr lang="en-US" sz="3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dirty="0" smtClean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600" baseline="-25000" dirty="0">
                            <a:latin typeface="Segoe UI Light (Headings)"/>
                            <a:sym typeface="Wingdings" pitchFamily="2" charset="2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+</a:t>
                </a:r>
              </a:p>
              <a:p>
                <a:pPr lvl="0" defTabSz="457200">
                  <a:defRPr/>
                </a:pPr>
                <a:endParaRPr lang="en-CA" sz="3600" dirty="0">
                  <a:latin typeface="Segoe UI Light (Headings)"/>
                  <a:sym typeface="Wingdings" pitchFamily="2" charset="2"/>
                </a:endParaRPr>
              </a:p>
              <a:p>
                <a:pPr defTabSz="457200">
                  <a:defRPr/>
                </a:pP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Unigram model: P(</a:t>
                </a:r>
                <a:r>
                  <a:rPr lang="en-CA" sz="3600" dirty="0" err="1">
                    <a:latin typeface="Segoe UI Light (Headings)"/>
                    <a:sym typeface="Wingdings" pitchFamily="2" charset="2"/>
                  </a:rPr>
                  <a:t>w</a:t>
                </a:r>
                <a:r>
                  <a:rPr lang="en-CA" sz="3600" i="1" baseline="-25000" dirty="0" err="1">
                    <a:latin typeface="Segoe UI Light (Headings)"/>
                    <a:sym typeface="Wingdings" pitchFamily="2" charset="2"/>
                  </a:rPr>
                  <a:t>i</a:t>
                </a:r>
                <a:r>
                  <a:rPr lang="en-CA" sz="3600" dirty="0">
                    <a:latin typeface="Segoe UI Light (Headings)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λ</m:t>
                    </m:r>
                    <m:r>
                      <a:rPr lang="en-US" sz="3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3</m:t>
                    </m:r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CA" sz="3600" dirty="0">
                            <a:latin typeface="Segoe UI Light (Headings)"/>
                            <a:sym typeface="Wingdings" pitchFamily="2" charset="2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600" i="1" baseline="-25000" dirty="0">
                            <a:latin typeface="Segoe UI Light (Headings)"/>
                            <a:sym typeface="Wingdings" pitchFamily="2" charset="2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tokens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Segoe UI Light (Headings)"/>
                            <a:sym typeface="Wingdings" pitchFamily="2" charset="2"/>
                          </a:rPr>
                          <m:t>|</m:t>
                        </m:r>
                      </m:den>
                    </m:f>
                  </m:oMath>
                </a14:m>
                <a:r>
                  <a:rPr lang="en-CA" sz="3600" dirty="0">
                    <a:latin typeface="Segoe UI Light (Headings)"/>
                    <a:sym typeface="Wingdings" pitchFamily="2" charset="2"/>
                  </a:rPr>
                  <a:t> 	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3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C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</m:t>
                    </m:r>
                  </m:oMath>
                </a14:m>
                <a:endParaRPr lang="en-CA" sz="3600" dirty="0">
                  <a:latin typeface="Segoe UI Light (Headings)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E33325-11EA-E244-B84D-042C84A46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2925"/>
                <a:ext cx="12192000" cy="5210209"/>
              </a:xfrm>
              <a:prstGeom prst="rect">
                <a:avLst/>
              </a:prstGeom>
              <a:blipFill>
                <a:blip r:embed="rId3"/>
                <a:stretch>
                  <a:fillRect l="-1561" t="-1214" b="-20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80E4F019-9248-7E4A-803B-531F3786ADC8}"/>
              </a:ext>
            </a:extLst>
          </p:cNvPr>
          <p:cNvSpPr/>
          <p:nvPr/>
        </p:nvSpPr>
        <p:spPr>
          <a:xfrm rot="2746578">
            <a:off x="8704384" y="3833921"/>
            <a:ext cx="484632" cy="668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D9DE4BF-317D-B549-BBCD-BA2B03508394}"/>
              </a:ext>
            </a:extLst>
          </p:cNvPr>
          <p:cNvSpPr/>
          <p:nvPr/>
        </p:nvSpPr>
        <p:spPr>
          <a:xfrm rot="2691057">
            <a:off x="7491045" y="5258280"/>
            <a:ext cx="484632" cy="668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Evaluating Language Models</a:t>
            </a:r>
          </a:p>
          <a:p>
            <a:pPr algn="ctr" defTabSz="457200">
              <a:defRPr/>
            </a:pP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Qualitative </a:t>
            </a:r>
            <a:r>
              <a:rPr lang="en-C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Generate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936F4E-343B-7F48-9A73-C16C23B5B33D}"/>
              </a:ext>
            </a:extLst>
          </p:cNvPr>
          <p:cNvSpPr/>
          <p:nvPr/>
        </p:nvSpPr>
        <p:spPr>
          <a:xfrm>
            <a:off x="0" y="4867234"/>
            <a:ext cx="121919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4000" dirty="0">
                <a:solidFill>
                  <a:prstClr val="black"/>
                </a:solidFill>
                <a:latin typeface="Segoe UI Light (Headings)"/>
              </a:rPr>
              <a:t>Bigram:   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stream = []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 </a:t>
            </a:r>
            <a:r>
              <a:rPr lang="en-CA" sz="2800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(w != </a:t>
            </a:r>
            <a:r>
              <a:rPr lang="en-CA" sz="2800" dirty="0">
                <a:solidFill>
                  <a:srgbClr val="A31515"/>
                </a:solidFill>
                <a:latin typeface="Courier New" panose="02070309020205020404" pitchFamily="49" charset="0"/>
              </a:rPr>
              <a:t>'&lt;/s&gt;’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   w = </a:t>
            </a:r>
            <a:r>
              <a:rPr lang="en-CA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bigrams_freq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[stream[-1]].select()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	 </a:t>
            </a:r>
            <a:r>
              <a:rPr lang="en-CA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stream.append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2844194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 err="1">
                <a:solidFill>
                  <a:schemeClr val="tx1"/>
                </a:solidFill>
                <a:latin typeface="Segoe UI Light (Headings)"/>
              </a:rPr>
              <a:t>Kneser</a:t>
            </a: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-Ney Smoothing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E33325-11EA-E244-B84D-042C84A46573}"/>
              </a:ext>
            </a:extLst>
          </p:cNvPr>
          <p:cNvSpPr/>
          <p:nvPr/>
        </p:nvSpPr>
        <p:spPr>
          <a:xfrm>
            <a:off x="0" y="4621013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2400" dirty="0" err="1">
                <a:latin typeface="Segoe UI Light (Headings)"/>
                <a:sym typeface="Wingdings" pitchFamily="2" charset="2"/>
              </a:rPr>
              <a:t>Kneser</a:t>
            </a:r>
            <a:r>
              <a:rPr lang="en-CA" sz="2400" dirty="0">
                <a:latin typeface="Segoe UI Light (Headings)"/>
                <a:sym typeface="Wingdings" pitchFamily="2" charset="2"/>
              </a:rPr>
              <a:t>, R. and Ney, H. (1995). Improved backing-off for M-gram language modeling. In ICASSP-95, Vol. 1, 181–184.</a:t>
            </a:r>
          </a:p>
          <a:p>
            <a:pPr lvl="0" defTabSz="457200">
              <a:defRPr/>
            </a:pPr>
            <a:endParaRPr lang="en-CA" sz="2400" dirty="0">
              <a:latin typeface="Segoe UI Light (Headings)"/>
              <a:sym typeface="Wingdings" pitchFamily="2" charset="2"/>
            </a:endParaRPr>
          </a:p>
          <a:p>
            <a:pPr lvl="0" defTabSz="457200">
              <a:defRPr/>
            </a:pPr>
            <a:r>
              <a:rPr lang="en-CA" sz="2400" dirty="0">
                <a:latin typeface="Segoe UI Light (Headings)"/>
                <a:sym typeface="Wingdings" pitchFamily="2" charset="2"/>
              </a:rPr>
              <a:t>Chen, S. F. and Goodman, J. (1999). An empirical study of smoothing techniques for language modeling. Computer Speech and Language, 13, 359–394.</a:t>
            </a:r>
          </a:p>
          <a:p>
            <a:pPr lvl="0" defTabSz="457200">
              <a:defRPr/>
            </a:pPr>
            <a:endParaRPr lang="en-CA" sz="2400" dirty="0">
              <a:latin typeface="Segoe UI Light (Headings)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69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6600" dirty="0">
                <a:solidFill>
                  <a:schemeClr val="tx1"/>
                </a:solidFill>
                <a:latin typeface="Segoe UI Light (Headings)"/>
              </a:rPr>
              <a:t>Evaluating Language Models</a:t>
            </a:r>
          </a:p>
          <a:p>
            <a:pPr algn="ctr" defTabSz="457200">
              <a:defRPr/>
            </a:pP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Qualitative </a:t>
            </a:r>
            <a:r>
              <a:rPr lang="en-C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Generate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936F4E-343B-7F48-9A73-C16C23B5B33D}"/>
              </a:ext>
            </a:extLst>
          </p:cNvPr>
          <p:cNvSpPr/>
          <p:nvPr/>
        </p:nvSpPr>
        <p:spPr>
          <a:xfrm>
            <a:off x="0" y="4867234"/>
            <a:ext cx="121919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CA" sz="4000" dirty="0">
                <a:solidFill>
                  <a:prstClr val="black"/>
                </a:solidFill>
                <a:latin typeface="Segoe UI Light (Headings)"/>
              </a:rPr>
              <a:t>Trigram:  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stream = []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 </a:t>
            </a:r>
            <a:r>
              <a:rPr lang="en-CA" sz="2800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(w != </a:t>
            </a:r>
            <a:r>
              <a:rPr lang="en-CA" sz="2800" dirty="0">
                <a:solidFill>
                  <a:srgbClr val="A31515"/>
                </a:solidFill>
                <a:latin typeface="Courier New" panose="02070309020205020404" pitchFamily="49" charset="0"/>
              </a:rPr>
              <a:t>'&lt;/s&gt;’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   w = </a:t>
            </a:r>
            <a:r>
              <a:rPr lang="en-CA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trigrams_freq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[stream[-2:]].select()</a:t>
            </a:r>
          </a:p>
          <a:p>
            <a:pPr lvl="0" defTabSz="457200">
              <a:defRPr/>
            </a:pP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			 </a:t>
            </a:r>
            <a:r>
              <a:rPr lang="en-CA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stream.append</a:t>
            </a:r>
            <a:r>
              <a:rPr lang="en-C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30628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D8B6AB-00CD-BA4D-B3E5-8B79807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950058"/>
            <a:ext cx="96393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0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7A2F9-9E5A-2F45-A365-09ED53F4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530350"/>
            <a:ext cx="8115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8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7A2F9-9E5A-2F45-A365-09ED53F4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76" y="791306"/>
            <a:ext cx="6354438" cy="2973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035ADB-8D4B-0441-A1E2-0D2E35209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306"/>
            <a:ext cx="5790976" cy="2830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B0B8B6-05F7-CB41-93DB-58E7C9CC2801}"/>
              </a:ext>
            </a:extLst>
          </p:cNvPr>
          <p:cNvSpPr/>
          <p:nvPr/>
        </p:nvSpPr>
        <p:spPr>
          <a:xfrm>
            <a:off x="0" y="3900229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lang="en-CA" sz="5400" dirty="0">
                <a:solidFill>
                  <a:schemeClr val="tx1"/>
                </a:solidFill>
                <a:latin typeface="Segoe UI Light (Headings)"/>
              </a:rPr>
              <a:t>Cross Evaluating Language Models</a:t>
            </a:r>
            <a:endParaRPr lang="en-CA" sz="6600" dirty="0">
              <a:solidFill>
                <a:schemeClr val="tx1"/>
              </a:solidFill>
              <a:latin typeface="Segoe UI Light (Headings)"/>
            </a:endParaRPr>
          </a:p>
          <a:p>
            <a:pPr algn="ctr" defTabSz="457200">
              <a:defRPr/>
            </a:pP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Qualitative </a:t>
            </a:r>
            <a:r>
              <a:rPr lang="en-C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4400" dirty="0">
                <a:solidFill>
                  <a:schemeClr val="tx1"/>
                </a:solidFill>
                <a:latin typeface="Segoe UI Light (Headings)"/>
              </a:rPr>
              <a:t>Generate</a:t>
            </a:r>
          </a:p>
          <a:p>
            <a:pPr algn="ctr" defTabSz="457200">
              <a:defRPr/>
            </a:pPr>
            <a:r>
              <a:rPr lang="en-CA" sz="4400" dirty="0">
                <a:solidFill>
                  <a:schemeClr val="tx1"/>
                </a:solidFill>
                <a:highlight>
                  <a:srgbClr val="FFFF00"/>
                </a:highlight>
                <a:latin typeface="Segoe UI Light (Headings)"/>
              </a:rPr>
              <a:t>Biased toward the corpus! Dialect, Genre, …</a:t>
            </a:r>
          </a:p>
        </p:txBody>
      </p:sp>
    </p:spTree>
    <p:extLst>
      <p:ext uri="{BB962C8B-B14F-4D97-AF65-F5344CB8AC3E}">
        <p14:creationId xmlns:p14="http://schemas.microsoft.com/office/powerpoint/2010/main" val="32309980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3290</Words>
  <Application>Microsoft Macintosh PowerPoint</Application>
  <PresentationFormat>Widescreen</PresentationFormat>
  <Paragraphs>385</Paragraphs>
  <Slides>50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Gill Sans MT</vt:lpstr>
      <vt:lpstr>Segoe UI</vt:lpstr>
      <vt:lpstr>Segoe UI Light</vt:lpstr>
      <vt:lpstr>Segoe UI Light (Headings)</vt:lpstr>
      <vt:lpstr>Times New Roman</vt:lpstr>
      <vt:lpstr>Gallery</vt:lpstr>
      <vt:lpstr> n-gram 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Language Model II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644</cp:revision>
  <dcterms:created xsi:type="dcterms:W3CDTF">2021-01-06T20:53:20Z</dcterms:created>
  <dcterms:modified xsi:type="dcterms:W3CDTF">2021-01-21T20:56:00Z</dcterms:modified>
  <cp:category/>
</cp:coreProperties>
</file>