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2"/>
  </p:notesMasterIdLst>
  <p:sldIdLst>
    <p:sldId id="278" r:id="rId4"/>
    <p:sldId id="286" r:id="rId5"/>
    <p:sldId id="285" r:id="rId6"/>
    <p:sldId id="280" r:id="rId7"/>
    <p:sldId id="288" r:id="rId8"/>
    <p:sldId id="832" r:id="rId9"/>
    <p:sldId id="284" r:id="rId10"/>
    <p:sldId id="840" r:id="rId11"/>
    <p:sldId id="291" r:id="rId12"/>
    <p:sldId id="835" r:id="rId13"/>
    <p:sldId id="838" r:id="rId14"/>
    <p:sldId id="833" r:id="rId15"/>
    <p:sldId id="299" r:id="rId16"/>
    <p:sldId id="264" r:id="rId17"/>
    <p:sldId id="267" r:id="rId18"/>
    <p:sldId id="269" r:id="rId19"/>
    <p:sldId id="283" r:id="rId20"/>
    <p:sldId id="271" r:id="rId21"/>
    <p:sldId id="270" r:id="rId22"/>
    <p:sldId id="306" r:id="rId23"/>
    <p:sldId id="819" r:id="rId24"/>
    <p:sldId id="300" r:id="rId25"/>
    <p:sldId id="303" r:id="rId26"/>
    <p:sldId id="304" r:id="rId27"/>
    <p:sldId id="825" r:id="rId28"/>
    <p:sldId id="853" r:id="rId29"/>
    <p:sldId id="843" r:id="rId30"/>
    <p:sldId id="847" r:id="rId31"/>
    <p:sldId id="888" r:id="rId32"/>
    <p:sldId id="889" r:id="rId33"/>
    <p:sldId id="846" r:id="rId34"/>
    <p:sldId id="890" r:id="rId35"/>
    <p:sldId id="891" r:id="rId36"/>
    <p:sldId id="892" r:id="rId37"/>
    <p:sldId id="849" r:id="rId38"/>
    <p:sldId id="850" r:id="rId39"/>
    <p:sldId id="851" r:id="rId40"/>
    <p:sldId id="852" r:id="rId41"/>
    <p:sldId id="893" r:id="rId42"/>
    <p:sldId id="854" r:id="rId43"/>
    <p:sldId id="856" r:id="rId44"/>
    <p:sldId id="855" r:id="rId45"/>
    <p:sldId id="857" r:id="rId46"/>
    <p:sldId id="858" r:id="rId47"/>
    <p:sldId id="861" r:id="rId48"/>
    <p:sldId id="896" r:id="rId49"/>
    <p:sldId id="894" r:id="rId50"/>
    <p:sldId id="863" r:id="rId51"/>
    <p:sldId id="864" r:id="rId52"/>
    <p:sldId id="865" r:id="rId53"/>
    <p:sldId id="862" r:id="rId54"/>
    <p:sldId id="895" r:id="rId55"/>
    <p:sldId id="842" r:id="rId56"/>
    <p:sldId id="859" r:id="rId57"/>
    <p:sldId id="870" r:id="rId58"/>
    <p:sldId id="869" r:id="rId59"/>
    <p:sldId id="871" r:id="rId60"/>
    <p:sldId id="89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ring_test#cite_note-Turing-1950-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rtificial_intelligence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GCEB_enCA925CA925&amp;sxsrf=ALeKk02VZS9v4k7F9MvjSW6VVTz--UjQQg:1609976143704&amp;q=Sundar+Pichai&amp;stick=H4sIAAAAAAAAAONgVuLSz9U3sExPKTY3ecRoyi3w8sc9YSmdSWtOXmNU4-IKzsgvd80rySypFJLgYoOy-KR4uJC08Sxi5Q0uzUtJLFIIyEzOSMwEAG8r_JxWAAA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istilbert-base-cased-distilled-squad?text=Where+do+I+live%3F&amp;context=My+name+is+Sarah+and+I+live+in+London.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uebenchmark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per.gluebenchmark.com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-Bold"/>
              </a:rPr>
              <a:t>conversational agents </a:t>
            </a:r>
            <a:r>
              <a:rPr lang="en-US" sz="1800" b="0" i="0" u="none" strike="noStrike" baseline="0" dirty="0">
                <a:latin typeface="Times-Roman"/>
              </a:rPr>
              <a:t>or </a:t>
            </a:r>
            <a:r>
              <a:rPr lang="en-US" sz="1800" b="1" i="0" u="none" strike="noStrike" baseline="0" dirty="0">
                <a:latin typeface="Times-Bold"/>
              </a:rPr>
              <a:t>dialogue systems</a:t>
            </a:r>
            <a:r>
              <a:rPr lang="en-US" sz="1800" b="0" i="0" u="none" strike="noStrike" baseline="0" dirty="0">
                <a:latin typeface="Times-Roman"/>
              </a:rPr>
              <a:t>: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-Roman"/>
              </a:rPr>
              <a:t>Language input (</a:t>
            </a:r>
            <a:r>
              <a:rPr lang="en-US" sz="1800" b="1" i="0" u="none" strike="noStrike" baseline="0" dirty="0">
                <a:latin typeface="Times-Bold"/>
              </a:rPr>
              <a:t>automatic speech recognition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1" i="0" u="none" strike="noStrike" baseline="0" dirty="0">
                <a:latin typeface="Times-Bold"/>
              </a:rPr>
              <a:t>natural language understanding</a:t>
            </a:r>
            <a:r>
              <a:rPr lang="en-US" sz="1800" b="0" i="0" u="none" strike="noStrike" baseline="0" dirty="0">
                <a:latin typeface="Times-Roman"/>
              </a:rPr>
              <a:t>) 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-Roman"/>
              </a:rPr>
              <a:t>Language output (dialogue and response planning and </a:t>
            </a:r>
            <a:r>
              <a:rPr lang="en-US" sz="1800" b="1" i="0" u="none" strike="noStrike" baseline="0" dirty="0">
                <a:latin typeface="Times-Bold"/>
              </a:rPr>
              <a:t>speech synthesis</a:t>
            </a:r>
            <a:r>
              <a:rPr lang="en-US" sz="1800" b="0" i="0" u="none" strike="noStrike" baseline="0" dirty="0">
                <a:latin typeface="Times-Roman"/>
              </a:rPr>
              <a:t>).</a:t>
            </a:r>
          </a:p>
          <a:p>
            <a:pPr marL="285750" indent="-285750" algn="l">
              <a:buFontTx/>
              <a:buChar char="-"/>
            </a:pPr>
            <a:endParaRPr lang="en-US" sz="1800" b="0" i="0" u="none" strike="noStrike" baseline="0" dirty="0">
              <a:latin typeface="Times-Roman"/>
            </a:endParaRPr>
          </a:p>
          <a:p>
            <a:pPr marL="0" indent="0" algn="l">
              <a:buFontTx/>
              <a:buNone/>
            </a:pPr>
            <a:r>
              <a:rPr lang="en-US" sz="1800" b="0" i="0" u="none" strike="noStrike" baseline="0" dirty="0">
                <a:latin typeface="Times-Roman"/>
              </a:rPr>
              <a:t>Applications:</a:t>
            </a: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-Bold"/>
              </a:rPr>
              <a:t>Machine translation</a:t>
            </a: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Tx/>
              <a:buChar char="-"/>
            </a:pPr>
            <a:r>
              <a:rPr lang="en-US" sz="1800" b="0" i="0" u="none" strike="noStrike" baseline="0" dirty="0">
                <a:latin typeface="Times-Bold"/>
              </a:rPr>
              <a:t>Web-based question answering </a:t>
            </a:r>
            <a:r>
              <a:rPr lang="en-US" sz="1800" b="0" i="0" u="none" strike="noStrike" baseline="0" dirty="0">
                <a:latin typeface="Times-Bold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latin typeface="Times-Roman"/>
              </a:rPr>
              <a:t>generalization of simple Web search</a:t>
            </a:r>
          </a:p>
          <a:p>
            <a:pPr marL="742950" lvl="1" indent="-285750" algn="l">
              <a:buFontTx/>
              <a:buChar char="-"/>
            </a:pPr>
            <a:r>
              <a:rPr lang="en-US" sz="1800" b="0" i="0" u="none" strike="noStrike" baseline="0" dirty="0">
                <a:latin typeface="Times-Roman"/>
              </a:rPr>
              <a:t>D</a:t>
            </a:r>
            <a:r>
              <a:rPr lang="en-US" sz="1800" b="0" i="0" u="none" strike="noStrike" baseline="0" dirty="0">
                <a:latin typeface="Times-Bold"/>
              </a:rPr>
              <a:t>efinition </a:t>
            </a:r>
            <a:r>
              <a:rPr lang="en-US" sz="1800" b="0" i="0" u="none" strike="noStrike" baseline="0" dirty="0">
                <a:latin typeface="Times-Roman"/>
              </a:rPr>
              <a:t>questions: What does “divergent” mean?</a:t>
            </a:r>
          </a:p>
          <a:p>
            <a:pPr marL="742950" lvl="1" indent="-285750" algn="l">
              <a:buFontTx/>
              <a:buChar char="-"/>
            </a:pPr>
            <a:r>
              <a:rPr lang="en-US" sz="1800" b="0" i="0" u="none" strike="noStrike" baseline="0" dirty="0">
                <a:latin typeface="Times-Roman"/>
              </a:rPr>
              <a:t>Simple </a:t>
            </a:r>
            <a:r>
              <a:rPr lang="en-US" sz="1800" b="0" i="0" u="none" strike="noStrike" baseline="0" dirty="0">
                <a:latin typeface="Times-Bold"/>
              </a:rPr>
              <a:t>factoid </a:t>
            </a:r>
            <a:r>
              <a:rPr lang="en-US" sz="1800" b="0" i="0" u="none" strike="noStrike" baseline="0" dirty="0">
                <a:latin typeface="Times-Roman"/>
              </a:rPr>
              <a:t>questions like dates and locations:  What year was Abraham Lincoln born?</a:t>
            </a:r>
          </a:p>
          <a:p>
            <a:pPr marL="742950" lvl="1" indent="-285750" algn="l">
              <a:buFontTx/>
              <a:buChar char="-"/>
            </a:pPr>
            <a:r>
              <a:rPr lang="en-US" sz="1800" b="0" i="0" u="none" strike="noStrike" baseline="0" dirty="0">
                <a:latin typeface="Times-Roman"/>
              </a:rPr>
              <a:t>I</a:t>
            </a:r>
            <a:r>
              <a:rPr lang="en-US" sz="1800" b="0" i="0" u="none" strike="noStrike" baseline="0" dirty="0">
                <a:latin typeface="Times-Bold"/>
              </a:rPr>
              <a:t>nference </a:t>
            </a:r>
            <a:r>
              <a:rPr lang="en-US" sz="1800" b="0" i="0" u="none" strike="noStrike" baseline="0" dirty="0">
                <a:latin typeface="Times-Roman"/>
              </a:rPr>
              <a:t>(drawing conclusions based on known facts), or synthesizing and summarizing information from multiple sources or Web pages</a:t>
            </a:r>
          </a:p>
          <a:p>
            <a:pPr marL="1200150" lvl="2" indent="-285750" algn="l">
              <a:buFontTx/>
              <a:buChar char="-"/>
            </a:pPr>
            <a:r>
              <a:rPr lang="en-US" sz="1800" b="0" i="0" u="none" strike="noStrike" baseline="0" dirty="0">
                <a:latin typeface="Times-Bold"/>
              </a:rPr>
              <a:t>Information Extraction (IE)</a:t>
            </a:r>
          </a:p>
          <a:p>
            <a:pPr marL="1200150" lvl="2" indent="-285750" algn="l">
              <a:buFontTx/>
              <a:buChar char="-"/>
            </a:pPr>
            <a:r>
              <a:rPr lang="en-US" sz="1800" b="0" i="0" u="none" strike="noStrike" baseline="0" dirty="0">
                <a:latin typeface="Times-Bold"/>
              </a:rPr>
              <a:t>Word Sense Disambiguation (WSD)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5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45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04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15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https://corenlp.run/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6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https://demo.allennlp.org/coreference-resolution/MjYzNDkxMQ==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2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test of a machine's ability to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Artificial intelligence"/>
              </a:rPr>
              <a:t>exhibit intelligent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Artificial intelligence"/>
              </a:rPr>
              <a:t>behaviour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equivalent to, or indistinguishable from, that of a human.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Turing proposed that a human evaluator would judge natural language conversations between a human and a machine designed to generate human-like responses.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27FF0"/>
                </a:solidFill>
                <a:effectLst/>
                <a:latin typeface="Open Sans"/>
              </a:rPr>
              <a:t>Dative vs. Nominative noun/pronoun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nominative case refers to the case used for a noun or pronoun when it is the subject of a verb. The nominative case uses nouns and pronouns as subjects. The nominative case is also called the subjective case.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dative case refers to the case used for a noun or pronoun that is an indirect object. The dative case uses noun and pronouns as objects. The dative case is also called one of the objective cases.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https://corenlp.run/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7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27FF0"/>
                </a:solidFill>
                <a:effectLst/>
                <a:latin typeface="Open Sans"/>
              </a:rPr>
              <a:t>Dative vs. Nominative noun/pronoun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</a:t>
            </a:r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nominative case 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refers to the case used for a noun or pronoun when it is the </a:t>
            </a:r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subject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 of a verb. The nominative case uses nouns and pronouns as subjects. The nominative case is also called the subjective case.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</a:t>
            </a:r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dative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 case refers to the case used for a noun or pronoun that is an indirect </a:t>
            </a:r>
            <a:r>
              <a:rPr lang="en-US" b="1" i="0" dirty="0">
                <a:solidFill>
                  <a:srgbClr val="3A3A3A"/>
                </a:solidFill>
                <a:effectLst/>
                <a:latin typeface="Open Sans"/>
              </a:rPr>
              <a:t>object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. The dative case uses noun and pronouns as objects. The dative case is also called one of the objective cases.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https://corenlp.run/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75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27FF0"/>
                </a:solidFill>
                <a:effectLst/>
                <a:latin typeface="Open Sans"/>
              </a:rPr>
              <a:t>Dative vs. Nominative noun/pronoun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nominative case refers to the case used for a noun or pronoun when it is the subject of a verb. The nominative case uses nouns and pronouns as subjects. The nominative case is also called the subjective case.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The dative case refers to the case used for a noun or pronoun that is an indirect object. The dative case uses noun and pronouns as objects. The dative case is also called one of the objective cases.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https://corenlp.run/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A9E4A-34A0-4B72-ACA8-B3E1351378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178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726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https://docs.google.com/document/d/14PWeoTkrnKk9H8_7CfVbdvuoFZ7jYivNTkBX2Hj7qLw/edit</a:t>
            </a:r>
          </a:p>
          <a:p>
            <a:endParaRPr lang="en-US" dirty="0"/>
          </a:p>
          <a:p>
            <a:r>
              <a:rPr lang="en-US" dirty="0"/>
              <a:t>http://www.nltk.org/nltk_data/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the vocabulary size for a text goes up significantly faster than the square root of its length in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67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where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andardSymL-Slant_167"/>
              </a:rPr>
              <a:t>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are positive constants, and 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MI10"/>
              </a:rPr>
              <a:t>&lt;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andardSymL-Slant_167"/>
              </a:rPr>
              <a:t>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MI10"/>
              </a:rPr>
              <a:t>&lt;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1.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MSY10"/>
              </a:rPr>
              <a:t>j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V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SY10"/>
              </a:rPr>
              <a:t>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kN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StandardSymL-Slant_167"/>
              </a:rPr>
              <a:t>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andardSymL-Slant_167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(2.1)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value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andardSymL-Slant_167"/>
              </a:rPr>
              <a:t>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depends on the corpus size and the genre, but at least for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large corpora in Fig.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NimbusRomNo9L-Regu"/>
              </a:rPr>
              <a:t>2.10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tandardSymL-Slant_167"/>
              </a:rPr>
              <a:t>b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ranges from .67 to .75.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300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Statements for Natural Language Processing: Toward Mitigating System Bias and Enabling Better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06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6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1A0DAB"/>
                </a:solidFill>
                <a:effectLst/>
                <a:latin typeface="Google Sans"/>
                <a:hlinkClick r:id="rId3"/>
              </a:rPr>
              <a:t>Sundar Pichai</a:t>
            </a:r>
            <a:endParaRPr lang="en-US" b="0" i="0" u="sng" dirty="0">
              <a:solidFill>
                <a:srgbClr val="1A0DAB"/>
              </a:solidFill>
              <a:effectLst/>
              <a:latin typeface="Google Sans"/>
            </a:endParaRPr>
          </a:p>
          <a:p>
            <a:r>
              <a:rPr lang="en-US" b="0" i="0" u="sng" dirty="0">
                <a:solidFill>
                  <a:srgbClr val="1A0DAB"/>
                </a:solidFill>
                <a:effectLst/>
                <a:latin typeface="Google Sans"/>
              </a:rPr>
              <a:t>Google’s CEO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1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Lattice-Based Recurrent Neural Network Encoders for Neural Machine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38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77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728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521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https://en.wikipedia.org/wiki/Speech_disfluency</a:t>
            </a:r>
          </a:p>
          <a:p>
            <a:r>
              <a:rPr lang="en-US" dirty="0"/>
              <a:t>https://www.nltk.org/api/nltk.tokenize.html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64A3E8-9AFD-4626-AE13-AF0B377EFF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0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b5c6c1a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b5c6c1a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 papers on said models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f13bf16dc_2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f13bf16dc_2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https://huggingface.co/distilbert-base-cased-distilled-squad?text=Where+do+I+live%3F&amp;context=My+name+is+Sarah+and+I+live+in+London.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0d244e53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0d244e53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https://gluebenchmark.com/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https://super.gluebenchmark.com/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 review of basic probability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found in Appendix A, and a minimal review of numerical optimization is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found in Appendix B. For linear algebra, the online course and textbook from Strang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(2016) provide an excellent review. </a:t>
            </a:r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Deisenroth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 al. (2018) are currently preparing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textbook on Mathematics for Machine Learning, a draft can be found online.1 For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introduction to probabilistic modeling and estimation, see James et al. (2013); for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1https://mml-book.github.io/</a:t>
            </a:r>
          </a:p>
          <a:p>
            <a:pPr algn="l"/>
            <a:r>
              <a:rPr lang="en-U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ii PREFACE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more advanced and comprehensive discussion of the same material, the classic</a:t>
            </a:r>
          </a:p>
          <a:p>
            <a:pPr algn="l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is Hastie et al. (2009)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685D-CEF2-4D20-91C5-DEE4AA5E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E2F76-68C4-4CDC-A666-EFF93766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F10D-6EA1-4A55-AEEA-0DBD5969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B0B3-7FA4-48F5-96E3-BA961AD0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8F7E-A61A-49BA-8F3E-1ACE9FAE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3FDF-E30D-4F38-80E7-901E0E19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5F58C-45E9-41B9-A73D-98C5B232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B6D9-AD0D-452D-9E59-EE06DF8B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FB95-D8ED-4A88-B4FC-384E8CF3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F89F-36AE-46FD-A25B-3A39645E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37F72-5088-41DF-BE83-237632B42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7228-EB69-44DA-A56B-FE3526983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D1F4-1E51-4F50-810E-14F2CCC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24DE-6ED8-4ED4-9CD0-A2899005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D869-1154-44D9-B028-8677C54B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098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8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00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59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8250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3298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350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1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5ABE-7787-4FE7-A43E-1B5D0FDA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842E-2B54-4FEB-9D06-2917BCD7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6C2D-E101-45E0-BC29-D5873CC6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D343-651F-4EDE-93AE-F47456B0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FDD98-0A79-4314-9837-CEB45240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0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317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836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9583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66E9-056E-4406-897C-B761E6C0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21BF9-4DBD-4D6F-97C3-DC04A1C5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287-2999-411B-986A-111AD7F2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B4E4-9BB7-4802-93C8-6AC62BBA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5536-F208-4803-82F3-0E2A4215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16D-FF31-4C31-B8F7-B6E09AA9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2D8C-924C-4F36-9BAC-146F6B6C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C052-1C74-412C-8634-61A329D4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33A3B-11C5-4220-94D8-44FA772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FF07B-F49A-4D0B-9F7A-2EA39AE4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9C078-99BA-4EB0-8E10-6CC9D1FF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E028-E48B-4492-95D5-8EDB9BFF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2530-728E-4378-95BB-5D9D5BFC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0EB4-91D9-421D-95BB-716B28A4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6DE04-BEF8-4F82-95E2-FD4FEF04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375E0-3F7F-4E3A-92F9-6CED0E3A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5CBD1-AAAC-4215-8D56-B5D179E5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F1320-0A9F-474E-921E-B06CC808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C5A84-5661-4B9B-806C-9BFE01F8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1B76-7B83-455C-98E4-2A217F38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D4B13-AEDD-4270-B214-14EA2831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2A420-8341-45DF-A1B8-EFFFA1B5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D282D-F4B8-4E00-AD66-CA7B7304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B9366-C8D7-4203-86D6-012CBD36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81451-8622-4884-9348-EB5AF6EA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7F6D-2205-4E3F-B470-CE7C8316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5E37-3BD4-4DAB-9F1F-BE540B69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EF830-7CC7-42A5-A60E-85FCA3DF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9E51-673C-4BAB-9552-16A66F20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1C55-894E-4DB0-9D42-43BB85EA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8F61-242B-4CB1-9E10-E4E3127B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35D47-8B54-472C-93F2-8732CEC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CD6E-9AB7-4331-9807-954F99FB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AF573-53CE-49E8-A8D5-F16FDF8D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71FE-14E8-4392-8F71-52201ED51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A0CC-BA13-45DA-920D-AC834BBD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AB040-56DF-4C30-9F61-2BD236B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F66D-E57D-40AB-B2CD-C86755E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838EA-3059-4E11-BA67-95F3BE07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2DB2-F52C-4787-9BEF-BAE8F8FBC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0BF6-1D2D-44B9-BAE7-A61E5B4C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5D1C-888E-4CE9-A1C9-2896D64BAE7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7E6C-ADFE-474A-89B9-66DB71018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37FC-96ED-46BC-92A5-34BF687ED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48A7-1D84-406F-97F3-40C82B05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1780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Years After 2001: A Space Odyssey, Can we Build a HAL 9000? | by Ben  Tang | Stradigi AI | Medium">
            <a:extLst>
              <a:ext uri="{FF2B5EF4-FFF2-40B4-BE49-F238E27FC236}">
                <a16:creationId xmlns:a16="http://schemas.microsoft.com/office/drawing/2014/main" id="{E9CFA6B6-7286-4519-A3FA-6A94BB134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2" b="9885"/>
          <a:stretch/>
        </p:blipFill>
        <p:spPr bwMode="auto">
          <a:xfrm>
            <a:off x="-1557298" y="0"/>
            <a:ext cx="15210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DC31A-E90A-441F-ACEE-FC7FB4FFCB7C}"/>
              </a:ext>
            </a:extLst>
          </p:cNvPr>
          <p:cNvSpPr txBox="1"/>
          <p:nvPr/>
        </p:nvSpPr>
        <p:spPr>
          <a:xfrm>
            <a:off x="0" y="5042118"/>
            <a:ext cx="11508828" cy="181588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2001: A Space Odyssey (1968), </a:t>
            </a:r>
            <a:r>
              <a:rPr lang="en-US" sz="28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Stanley Kubrick and Arthur C. Clarke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 Conversation with HAL! </a:t>
            </a:r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https://www.youtube.com/watch?v=r13I-TuDcWI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HAL Reads Lips! </a:t>
            </a:r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https://www.youtube.com/watch?v=XDO8OYnmkNY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HAL: I'm Sorry, Dave! </a:t>
            </a:r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https://www.youtube.com/watch?v=Wy4EfdnMZ5g</a:t>
            </a:r>
          </a:p>
        </p:txBody>
      </p:sp>
    </p:spTree>
    <p:extLst>
      <p:ext uri="{BB962C8B-B14F-4D97-AF65-F5344CB8AC3E}">
        <p14:creationId xmlns:p14="http://schemas.microsoft.com/office/powerpoint/2010/main" val="171030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"/>
          <p:cNvSpPr txBox="1"/>
          <p:nvPr/>
        </p:nvSpPr>
        <p:spPr>
          <a:xfrm>
            <a:off x="9091448" y="6171700"/>
            <a:ext cx="2981919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400" b="1" dirty="0">
                <a:latin typeface="PT Sans"/>
                <a:ea typeface="PT Sans"/>
                <a:cs typeface="PT Sans"/>
                <a:sym typeface="PT Sans"/>
              </a:rPr>
              <a:t>stateof.ai 2020</a:t>
            </a:r>
            <a:endParaRPr sz="2400" b="1" dirty="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03" name="Google Shape;503;p5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23996" b="21231"/>
          <a:stretch/>
        </p:blipFill>
        <p:spPr>
          <a:xfrm>
            <a:off x="0" y="2363865"/>
            <a:ext cx="4319140" cy="2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/>
          <p:nvPr/>
        </p:nvSpPr>
        <p:spPr>
          <a:xfrm>
            <a:off x="0" y="-7267"/>
            <a:ext cx="12206400" cy="708400"/>
          </a:xfrm>
          <a:prstGeom prst="rect">
            <a:avLst/>
          </a:prstGeom>
          <a:solidFill>
            <a:srgbClr val="0100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1" name="Google Shape;511;p51"/>
          <p:cNvSpPr txBox="1"/>
          <p:nvPr/>
        </p:nvSpPr>
        <p:spPr>
          <a:xfrm>
            <a:off x="0" y="0"/>
            <a:ext cx="12192000" cy="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267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Introduction</a:t>
            </a:r>
            <a:r>
              <a:rPr lang="en" sz="2267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| </a:t>
            </a:r>
            <a:r>
              <a:rPr lang="en" sz="2267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Research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 | Talent | Industry | Politics | Predictions</a:t>
            </a:r>
            <a:endParaRPr sz="2267">
              <a:solidFill>
                <a:srgbClr val="A4C2F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12" name="Google Shape;512;p51"/>
          <p:cNvSpPr txBox="1"/>
          <p:nvPr/>
        </p:nvSpPr>
        <p:spPr>
          <a:xfrm>
            <a:off x="10542800" y="62200"/>
            <a:ext cx="15304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#stateofai</a:t>
            </a:r>
            <a:endParaRPr sz="2267" b="1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" name="Google Shape;522;p52">
            <a:extLst>
              <a:ext uri="{FF2B5EF4-FFF2-40B4-BE49-F238E27FC236}">
                <a16:creationId xmlns:a16="http://schemas.microsoft.com/office/drawing/2014/main" id="{B3E93825-4CE3-47D7-BBB6-06E25834235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683" y="2363865"/>
            <a:ext cx="3626091" cy="273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34;p53">
            <a:extLst>
              <a:ext uri="{FF2B5EF4-FFF2-40B4-BE49-F238E27FC236}">
                <a16:creationId xmlns:a16="http://schemas.microsoft.com/office/drawing/2014/main" id="{37CB52AF-EC56-45B9-AF1A-2BC872627E2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317" y="2363865"/>
            <a:ext cx="3436883" cy="288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"/>
          <p:cNvSpPr txBox="1"/>
          <p:nvPr/>
        </p:nvSpPr>
        <p:spPr>
          <a:xfrm>
            <a:off x="118833" y="1449833"/>
            <a:ext cx="119544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600" b="1" dirty="0">
                <a:latin typeface="PT Sans"/>
                <a:ea typeface="PT Sans"/>
                <a:cs typeface="PT Sans"/>
                <a:sym typeface="PT Sans"/>
              </a:rPr>
              <a:t>    It was only 12 months ago that the human GLUE benchmark was beat by 1 point. Now SuperGLUE is in sight.</a:t>
            </a:r>
            <a:endParaRPr sz="1600" b="1" dirty="0">
              <a:latin typeface="PT Sans"/>
              <a:ea typeface="PT Sans"/>
              <a:cs typeface="PT Sans"/>
              <a:sym typeface="PT Sans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endParaRPr sz="160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46" name="Google Shape;546;p54"/>
          <p:cNvSpPr txBox="1"/>
          <p:nvPr/>
        </p:nvSpPr>
        <p:spPr>
          <a:xfrm>
            <a:off x="118833" y="865833"/>
            <a:ext cx="119544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000" b="1" dirty="0">
                <a:latin typeface="PT Sans"/>
                <a:ea typeface="PT Sans"/>
                <a:cs typeface="PT Sans"/>
                <a:sym typeface="PT Sans"/>
              </a:rPr>
              <a:t>NLP benchmarks take a beating: Over a dozen teams outrank the human GLUE baseline</a:t>
            </a:r>
            <a:endParaRPr sz="2000" b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47" name="Google Shape;547;p54"/>
          <p:cNvSpPr/>
          <p:nvPr/>
        </p:nvSpPr>
        <p:spPr>
          <a:xfrm rot="-2700000" flipH="1">
            <a:off x="161127" y="1605966"/>
            <a:ext cx="204212" cy="204212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54"/>
          <p:cNvSpPr txBox="1"/>
          <p:nvPr/>
        </p:nvSpPr>
        <p:spPr>
          <a:xfrm>
            <a:off x="143233" y="1815233"/>
            <a:ext cx="11930000" cy="1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65751" indent="-301404">
              <a:lnSpc>
                <a:spcPct val="115000"/>
              </a:lnSpc>
              <a:buClr>
                <a:schemeClr val="dk1"/>
              </a:buClr>
              <a:buSzPts val="1400"/>
              <a:buFont typeface="PT Sans"/>
              <a:buChar char="●"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GLUE and it's more challenging sibling SuperGLUE are benchmarks that evaluate NLP systems at a range of tasks spanning logic, common sense understanding, and lexical semantics. The human benchmark on GLUE is reliably beat today (right) and the SuperGLUE human benchmark is almost surpassed too!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49" name="Google Shape;5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01" y="3094067"/>
            <a:ext cx="3381732" cy="36156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54"/>
          <p:cNvCxnSpPr/>
          <p:nvPr/>
        </p:nvCxnSpPr>
        <p:spPr>
          <a:xfrm rot="10800000">
            <a:off x="2043800" y="3584900"/>
            <a:ext cx="3155600" cy="1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1" name="Google Shape;551;p54"/>
          <p:cNvSpPr txBox="1"/>
          <p:nvPr/>
        </p:nvSpPr>
        <p:spPr>
          <a:xfrm>
            <a:off x="1893367" y="3265033"/>
            <a:ext cx="2112000" cy="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400" dirty="0">
                <a:latin typeface="PT Sans"/>
                <a:ea typeface="PT Sans"/>
                <a:cs typeface="PT Sans"/>
                <a:sym typeface="PT Sans"/>
              </a:rPr>
              <a:t>Human baseline = 87</a:t>
            </a:r>
            <a:endParaRPr sz="1400" dirty="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52" name="Google Shape;5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901" y="3315438"/>
            <a:ext cx="5536500" cy="321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034" y="3127835"/>
            <a:ext cx="1523804" cy="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533" y="3213818"/>
            <a:ext cx="1013840" cy="42243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4"/>
          <p:cNvSpPr txBox="1"/>
          <p:nvPr/>
        </p:nvSpPr>
        <p:spPr>
          <a:xfrm>
            <a:off x="8933793" y="6171700"/>
            <a:ext cx="3139574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400" b="1" dirty="0">
                <a:latin typeface="PT Sans"/>
                <a:ea typeface="PT Sans"/>
                <a:cs typeface="PT Sans"/>
                <a:sym typeface="PT Sans"/>
              </a:rPr>
              <a:t>stateof.ai 2020</a:t>
            </a:r>
            <a:endParaRPr sz="2400" b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6" name="Google Shape;556;p54"/>
          <p:cNvSpPr/>
          <p:nvPr/>
        </p:nvSpPr>
        <p:spPr>
          <a:xfrm>
            <a:off x="0" y="-7267"/>
            <a:ext cx="12206400" cy="708400"/>
          </a:xfrm>
          <a:prstGeom prst="rect">
            <a:avLst/>
          </a:prstGeom>
          <a:solidFill>
            <a:srgbClr val="0100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54"/>
          <p:cNvSpPr txBox="1"/>
          <p:nvPr/>
        </p:nvSpPr>
        <p:spPr>
          <a:xfrm>
            <a:off x="0" y="0"/>
            <a:ext cx="12192000" cy="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267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Introduction</a:t>
            </a:r>
            <a:r>
              <a:rPr lang="en" sz="2267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| </a:t>
            </a:r>
            <a:r>
              <a:rPr lang="en" sz="2267" b="1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Research</a:t>
            </a:r>
            <a:r>
              <a:rPr lang="en" sz="2267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 | Talent | Industry | Politics | Predictions</a:t>
            </a:r>
            <a:endParaRPr sz="2267">
              <a:solidFill>
                <a:srgbClr val="A4C2F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10542800" y="62200"/>
            <a:ext cx="15304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#stateofai</a:t>
            </a:r>
            <a:endParaRPr sz="2267" b="1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64FAD-78A9-4E4E-AEE3-9BA5E8E1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0" r="18753"/>
          <a:stretch/>
        </p:blipFill>
        <p:spPr>
          <a:xfrm>
            <a:off x="0" y="1058547"/>
            <a:ext cx="6314739" cy="474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12EA5-DA56-4C65-91E6-85CE11D44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5" t="5039" r="1807" b="2907"/>
          <a:stretch/>
        </p:blipFill>
        <p:spPr>
          <a:xfrm>
            <a:off x="6651362" y="1882575"/>
            <a:ext cx="5089629" cy="2354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F96FC-486D-4D8C-BE3F-EF332021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24" y="4236591"/>
            <a:ext cx="4382760" cy="26390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DC31C7-BB31-4861-BEAC-8D19B32BFF25}"/>
              </a:ext>
            </a:extLst>
          </p:cNvPr>
          <p:cNvCxnSpPr>
            <a:cxnSpLocks/>
          </p:cNvCxnSpPr>
          <p:nvPr/>
        </p:nvCxnSpPr>
        <p:spPr>
          <a:xfrm>
            <a:off x="10413402" y="3722146"/>
            <a:ext cx="1" cy="1075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96E5386B-FCCA-4436-9121-C34EC8600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r="34836" b="94"/>
          <a:stretch/>
        </p:blipFill>
        <p:spPr>
          <a:xfrm>
            <a:off x="3523487" y="-431017"/>
            <a:ext cx="8668513" cy="72890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FFA537-48A0-45DA-802C-C31755F14146}"/>
              </a:ext>
            </a:extLst>
          </p:cNvPr>
          <p:cNvSpPr/>
          <p:nvPr/>
        </p:nvSpPr>
        <p:spPr>
          <a:xfrm>
            <a:off x="0" y="-10"/>
            <a:ext cx="10566400" cy="685800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5000"/>
                  <a:lumOff val="95000"/>
                  <a:alpha val="23000"/>
                </a:schemeClr>
              </a:gs>
              <a:gs pos="61000">
                <a:srgbClr val="464648"/>
              </a:gs>
              <a:gs pos="75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6EA55-E4B4-4FD6-9654-C5298A467CB0}"/>
              </a:ext>
            </a:extLst>
          </p:cNvPr>
          <p:cNvSpPr txBox="1"/>
          <p:nvPr/>
        </p:nvSpPr>
        <p:spPr>
          <a:xfrm>
            <a:off x="0" y="3982735"/>
            <a:ext cx="8273143" cy="2536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atural 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anguage 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dirty="0">
                <a:solidFill>
                  <a:srgbClr val="FFFF0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rocessing &amp;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299CB-8DB1-4B10-8478-1186652ACF8C}"/>
              </a:ext>
            </a:extLst>
          </p:cNvPr>
          <p:cNvSpPr txBox="1"/>
          <p:nvPr/>
        </p:nvSpPr>
        <p:spPr>
          <a:xfrm>
            <a:off x="3895345" y="5612345"/>
            <a:ext cx="253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COMP8730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Winter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9332A-7667-45D1-9949-E9161360F48B}"/>
              </a:ext>
            </a:extLst>
          </p:cNvPr>
          <p:cNvSpPr txBox="1"/>
          <p:nvPr/>
        </p:nvSpPr>
        <p:spPr>
          <a:xfrm>
            <a:off x="1625600" y="6519436"/>
            <a:ext cx="1056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b="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 Source: https://unanimous.ai/chat-with-a-different-kind-of-artificial-intelligence/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BE54D-A487-4ADF-9C1B-AD7E6F89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7159870-CF53-47E6-9864-01B8A09AFED3}"/>
              </a:ext>
            </a:extLst>
          </p:cNvPr>
          <p:cNvSpPr>
            <a:spLocks noChangeAspect="1"/>
          </p:cNvSpPr>
          <p:nvPr/>
        </p:nvSpPr>
        <p:spPr>
          <a:xfrm>
            <a:off x="9209938" y="2530593"/>
            <a:ext cx="1976437" cy="1976437"/>
          </a:xfrm>
          <a:prstGeom prst="ellipse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Mathematic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9777F7-FAB0-435E-8C64-1B26FB40FAD9}"/>
              </a:ext>
            </a:extLst>
          </p:cNvPr>
          <p:cNvSpPr>
            <a:spLocks noChangeAspect="1"/>
          </p:cNvSpPr>
          <p:nvPr/>
        </p:nvSpPr>
        <p:spPr>
          <a:xfrm>
            <a:off x="6868002" y="2091053"/>
            <a:ext cx="2855518" cy="28555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F2905-8AB1-4DA9-BF46-486C5586E9E5}"/>
              </a:ext>
            </a:extLst>
          </p:cNvPr>
          <p:cNvSpPr>
            <a:spLocks noChangeAspect="1"/>
          </p:cNvSpPr>
          <p:nvPr/>
        </p:nvSpPr>
        <p:spPr>
          <a:xfrm>
            <a:off x="9384488" y="4620138"/>
            <a:ext cx="813669" cy="813669"/>
          </a:xfrm>
          <a:prstGeom prst="ellipse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Linguistics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EA86A-963B-48D7-B271-FC1FEC4AF5B4}"/>
              </a:ext>
            </a:extLst>
          </p:cNvPr>
          <p:cNvSpPr txBox="1"/>
          <p:nvPr/>
        </p:nvSpPr>
        <p:spPr>
          <a:xfrm>
            <a:off x="-1" y="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Background: </a:t>
            </a:r>
            <a:r>
              <a:rPr lang="en-US" sz="36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course is targeted at computer scientists!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79A47-D8D1-4FCD-A7BA-E09C1D6D026E}"/>
              </a:ext>
            </a:extLst>
          </p:cNvPr>
          <p:cNvSpPr txBox="1"/>
          <p:nvPr/>
        </p:nvSpPr>
        <p:spPr>
          <a:xfrm>
            <a:off x="777719" y="1352884"/>
            <a:ext cx="87272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Assumed to know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of Algorithms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Greedy 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Programming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Divide-Conquer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Recursion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Backtracking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of Algorithms 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&amp; Space (memory)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Big O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Theory 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Modeling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83466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09777F7-FAB0-435E-8C64-1B26FB40FAD9}"/>
              </a:ext>
            </a:extLst>
          </p:cNvPr>
          <p:cNvSpPr>
            <a:spLocks noChangeAspect="1"/>
          </p:cNvSpPr>
          <p:nvPr/>
        </p:nvSpPr>
        <p:spPr>
          <a:xfrm>
            <a:off x="6868002" y="2091053"/>
            <a:ext cx="2855518" cy="2855518"/>
          </a:xfrm>
          <a:prstGeom prst="ellipse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159870-CF53-47E6-9864-01B8A09AFED3}"/>
              </a:ext>
            </a:extLst>
          </p:cNvPr>
          <p:cNvSpPr>
            <a:spLocks noChangeAspect="1"/>
          </p:cNvSpPr>
          <p:nvPr/>
        </p:nvSpPr>
        <p:spPr>
          <a:xfrm>
            <a:off x="9209938" y="2530593"/>
            <a:ext cx="1976437" cy="19764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F2905-8AB1-4DA9-BF46-486C5586E9E5}"/>
              </a:ext>
            </a:extLst>
          </p:cNvPr>
          <p:cNvSpPr>
            <a:spLocks noChangeAspect="1"/>
          </p:cNvSpPr>
          <p:nvPr/>
        </p:nvSpPr>
        <p:spPr>
          <a:xfrm>
            <a:off x="9384488" y="4620138"/>
            <a:ext cx="813669" cy="813669"/>
          </a:xfrm>
          <a:prstGeom prst="ellipse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Linguistics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79A47-D8D1-4FCD-A7BA-E09C1D6D026E}"/>
              </a:ext>
            </a:extLst>
          </p:cNvPr>
          <p:cNvSpPr txBox="1"/>
          <p:nvPr/>
        </p:nvSpPr>
        <p:spPr>
          <a:xfrm>
            <a:off x="1070797" y="1767006"/>
            <a:ext cx="532256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Assumed to know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Multivariate Calculus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Derivatives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Partial Derivatives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Algebra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Vectors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Matrices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Probability &amp;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2AA50-C3B3-4EE3-A28B-5250C883BC86}"/>
              </a:ext>
            </a:extLst>
          </p:cNvPr>
          <p:cNvSpPr txBox="1"/>
          <p:nvPr/>
        </p:nvSpPr>
        <p:spPr>
          <a:xfrm>
            <a:off x="-1" y="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Background: </a:t>
            </a:r>
            <a:r>
              <a:rPr lang="en-US" sz="36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course is targeted at computer scientists!</a:t>
            </a:r>
          </a:p>
        </p:txBody>
      </p:sp>
    </p:spTree>
    <p:extLst>
      <p:ext uri="{BB962C8B-B14F-4D97-AF65-F5344CB8AC3E}">
        <p14:creationId xmlns:p14="http://schemas.microsoft.com/office/powerpoint/2010/main" val="141884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09777F7-FAB0-435E-8C64-1B26FB40FAD9}"/>
              </a:ext>
            </a:extLst>
          </p:cNvPr>
          <p:cNvSpPr>
            <a:spLocks noChangeAspect="1"/>
          </p:cNvSpPr>
          <p:nvPr/>
        </p:nvSpPr>
        <p:spPr>
          <a:xfrm>
            <a:off x="6868002" y="2091053"/>
            <a:ext cx="2855518" cy="2855518"/>
          </a:xfrm>
          <a:prstGeom prst="ellipse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159870-CF53-47E6-9864-01B8A09AFED3}"/>
              </a:ext>
            </a:extLst>
          </p:cNvPr>
          <p:cNvSpPr>
            <a:spLocks noChangeAspect="1"/>
          </p:cNvSpPr>
          <p:nvPr/>
        </p:nvSpPr>
        <p:spPr>
          <a:xfrm>
            <a:off x="9209938" y="2530593"/>
            <a:ext cx="1976437" cy="1976437"/>
          </a:xfrm>
          <a:prstGeom prst="ellipse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F2905-8AB1-4DA9-BF46-486C5586E9E5}"/>
              </a:ext>
            </a:extLst>
          </p:cNvPr>
          <p:cNvSpPr>
            <a:spLocks noChangeAspect="1"/>
          </p:cNvSpPr>
          <p:nvPr/>
        </p:nvSpPr>
        <p:spPr>
          <a:xfrm>
            <a:off x="9384488" y="4620138"/>
            <a:ext cx="813669" cy="813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Linguistics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4B702-C821-4544-9C47-66F928024F8C}"/>
              </a:ext>
            </a:extLst>
          </p:cNvPr>
          <p:cNvSpPr txBox="1"/>
          <p:nvPr/>
        </p:nvSpPr>
        <p:spPr>
          <a:xfrm>
            <a:off x="929736" y="2530593"/>
            <a:ext cx="532256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Assumed to know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Elementary concepts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Part-of-Speech (Nouns, Verbs, …)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English Grammar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45620-1BD1-4B68-A892-4ED592515BAF}"/>
              </a:ext>
            </a:extLst>
          </p:cNvPr>
          <p:cNvSpPr txBox="1"/>
          <p:nvPr/>
        </p:nvSpPr>
        <p:spPr>
          <a:xfrm>
            <a:off x="929736" y="4218969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24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Linguistic Fundamentals for Natural Language Processing: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100 Essentials from Morphology and Syntax, Bender, E. M. (2013).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193AF-053B-46E6-AA93-B6F197B1E2B0}"/>
              </a:ext>
            </a:extLst>
          </p:cNvPr>
          <p:cNvSpPr txBox="1"/>
          <p:nvPr/>
        </p:nvSpPr>
        <p:spPr>
          <a:xfrm>
            <a:off x="-1" y="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Background: </a:t>
            </a:r>
            <a:r>
              <a:rPr lang="en-US" sz="36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course is targeted at computer scientists!</a:t>
            </a:r>
          </a:p>
        </p:txBody>
      </p:sp>
    </p:spTree>
    <p:extLst>
      <p:ext uri="{BB962C8B-B14F-4D97-AF65-F5344CB8AC3E}">
        <p14:creationId xmlns:p14="http://schemas.microsoft.com/office/powerpoint/2010/main" val="65460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8BC2051-9C62-4CF0-A379-A27F339D1016}"/>
              </a:ext>
            </a:extLst>
          </p:cNvPr>
          <p:cNvSpPr/>
          <p:nvPr/>
        </p:nvSpPr>
        <p:spPr>
          <a:xfrm>
            <a:off x="0" y="2785241"/>
            <a:ext cx="8660524" cy="4072759"/>
          </a:xfrm>
          <a:prstGeom prst="triangle">
            <a:avLst>
              <a:gd name="adj" fmla="val 71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5CC0A35-409B-4958-ABF4-688306B26A60}"/>
              </a:ext>
            </a:extLst>
          </p:cNvPr>
          <p:cNvSpPr/>
          <p:nvPr/>
        </p:nvSpPr>
        <p:spPr>
          <a:xfrm rot="5400000">
            <a:off x="1788887" y="-1788889"/>
            <a:ext cx="6857998" cy="10435775"/>
          </a:xfrm>
          <a:prstGeom prst="triangle">
            <a:avLst>
              <a:gd name="adj" fmla="val 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CA4C9-396C-41A5-A5AC-0ADE6D38770A}"/>
              </a:ext>
            </a:extLst>
          </p:cNvPr>
          <p:cNvSpPr txBox="1"/>
          <p:nvPr/>
        </p:nvSpPr>
        <p:spPr>
          <a:xfrm>
            <a:off x="7717973" y="2459502"/>
            <a:ext cx="54356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Computational Linguistics</a:t>
            </a: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Here, language is the object of study. </a:t>
            </a: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Computational methods are to support. </a:t>
            </a:r>
          </a:p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Just as in computational biology</a:t>
            </a:r>
          </a:p>
          <a:p>
            <a:pPr algn="l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E.g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a word is evolving in time?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Discourse analysis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F7D43-3EB4-45F9-95AE-F4BB63FBE62A}"/>
              </a:ext>
            </a:extLst>
          </p:cNvPr>
          <p:cNvSpPr txBox="1"/>
          <p:nvPr/>
        </p:nvSpPr>
        <p:spPr>
          <a:xfrm>
            <a:off x="-2" y="0"/>
            <a:ext cx="98501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 &amp; Text Mining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goal is to provide new computational capabilities for applications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E.g., </a:t>
            </a:r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 next form of a word for branding!</a:t>
            </a:r>
          </a:p>
          <a:p>
            <a:pPr marL="342900" indent="-342900" algn="l">
              <a:buFontTx/>
              <a:buChar char="-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information from texts,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translating between languages,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answering questions,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holding a conversation,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taking instructions, 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….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A2342-315D-47EB-9BC5-6393C925B83D}"/>
              </a:ext>
            </a:extLst>
          </p:cNvPr>
          <p:cNvSpPr txBox="1"/>
          <p:nvPr/>
        </p:nvSpPr>
        <p:spPr>
          <a:xfrm>
            <a:off x="2282248" y="5416731"/>
            <a:ext cx="5802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 &amp; Data Mining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Methods of learning from data.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data needs special care! Why?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649759-3AEA-4D9E-867A-BA44F31A7142}"/>
              </a:ext>
            </a:extLst>
          </p:cNvPr>
          <p:cNvSpPr/>
          <p:nvPr/>
        </p:nvSpPr>
        <p:spPr>
          <a:xfrm rot="3375208">
            <a:off x="7789280" y="1190019"/>
            <a:ext cx="978408" cy="87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539DCA-BBDD-4076-899B-E425A0667643}"/>
              </a:ext>
            </a:extLst>
          </p:cNvPr>
          <p:cNvSpPr/>
          <p:nvPr/>
        </p:nvSpPr>
        <p:spPr>
          <a:xfrm rot="14257130">
            <a:off x="3091212" y="3954300"/>
            <a:ext cx="978408" cy="87932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7159870-CF53-47E6-9864-01B8A09AFED3}"/>
              </a:ext>
            </a:extLst>
          </p:cNvPr>
          <p:cNvSpPr>
            <a:spLocks noChangeAspect="1"/>
          </p:cNvSpPr>
          <p:nvPr/>
        </p:nvSpPr>
        <p:spPr>
          <a:xfrm>
            <a:off x="5982928" y="1995055"/>
            <a:ext cx="3077944" cy="3077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EA86A-963B-48D7-B271-FC1FEC4AF5B4}"/>
              </a:ext>
            </a:extLst>
          </p:cNvPr>
          <p:cNvSpPr txBox="1"/>
          <p:nvPr/>
        </p:nvSpPr>
        <p:spPr>
          <a:xfrm>
            <a:off x="-1" y="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Approach: </a:t>
            </a:r>
            <a:r>
              <a:rPr lang="en-US" sz="36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unstructured vs. structured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D389FE-6B75-4237-95B9-46D24E00C640}"/>
              </a:ext>
            </a:extLst>
          </p:cNvPr>
          <p:cNvSpPr>
            <a:spLocks noChangeAspect="1"/>
          </p:cNvSpPr>
          <p:nvPr/>
        </p:nvSpPr>
        <p:spPr>
          <a:xfrm>
            <a:off x="3373655" y="1995055"/>
            <a:ext cx="3077944" cy="3077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 </a:t>
            </a:r>
          </a:p>
          <a:p>
            <a:pPr algn="ctr"/>
            <a:r>
              <a:rPr lang="en-US" sz="36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5436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7159870-CF53-47E6-9864-01B8A09AFED3}"/>
              </a:ext>
            </a:extLst>
          </p:cNvPr>
          <p:cNvSpPr>
            <a:spLocks noChangeAspect="1"/>
          </p:cNvSpPr>
          <p:nvPr/>
        </p:nvSpPr>
        <p:spPr>
          <a:xfrm>
            <a:off x="5857138" y="2440780"/>
            <a:ext cx="1976437" cy="1976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</a:p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9777F7-FAB0-435E-8C64-1B26FB40FAD9}"/>
              </a:ext>
            </a:extLst>
          </p:cNvPr>
          <p:cNvSpPr>
            <a:spLocks noChangeAspect="1"/>
          </p:cNvSpPr>
          <p:nvPr/>
        </p:nvSpPr>
        <p:spPr>
          <a:xfrm>
            <a:off x="3376657" y="2001240"/>
            <a:ext cx="2855518" cy="2855518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Statistical</a:t>
            </a:r>
          </a:p>
          <a:p>
            <a:pPr algn="ctr"/>
            <a:r>
              <a:rPr lang="en-US" sz="32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EA86A-963B-48D7-B271-FC1FEC4AF5B4}"/>
              </a:ext>
            </a:extLst>
          </p:cNvPr>
          <p:cNvSpPr txBox="1"/>
          <p:nvPr/>
        </p:nvSpPr>
        <p:spPr>
          <a:xfrm>
            <a:off x="-1" y="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Approach: </a:t>
            </a:r>
            <a:r>
              <a:rPr lang="en-US" sz="36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unstructured vs. structured</a:t>
            </a:r>
          </a:p>
          <a:p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1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ACC362-2BB3-4A2E-9442-129A15BE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017" y="935098"/>
            <a:ext cx="62960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D4733-2CF8-4261-B57F-D8247A030C32}"/>
              </a:ext>
            </a:extLst>
          </p:cNvPr>
          <p:cNvSpPr txBox="1"/>
          <p:nvPr/>
        </p:nvSpPr>
        <p:spPr>
          <a:xfrm>
            <a:off x="378957" y="1366897"/>
            <a:ext cx="4889729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 Turing Test</a:t>
            </a:r>
          </a:p>
          <a:p>
            <a:pPr algn="just"/>
            <a:r>
              <a:rPr lang="en-US" sz="280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by </a:t>
            </a:r>
            <a:r>
              <a:rPr lang="en-US" sz="2800" i="0" u="none" strike="noStrike" dirty="0">
                <a:solidFill>
                  <a:srgbClr val="0B008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Alan Turing</a:t>
            </a:r>
            <a:r>
              <a:rPr lang="en-US" sz="280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in 1950</a:t>
            </a:r>
          </a:p>
          <a:p>
            <a:pPr algn="just"/>
            <a:endParaRPr lang="en-US" i="0" dirty="0">
              <a:solidFill>
                <a:srgbClr val="2021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40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Player C, the interrogator, is given the task of trying to determine which player – A or B – is a computer and which is a human. The interrogator is limited to using the responses to </a:t>
            </a:r>
            <a:r>
              <a:rPr lang="en-US" sz="2400" dirty="0">
                <a:solidFill>
                  <a:srgbClr val="202122"/>
                </a:solidFill>
                <a:effectLst/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written</a:t>
            </a:r>
            <a:r>
              <a:rPr lang="en-US" sz="240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questions to make the determination.</a:t>
            </a:r>
          </a:p>
          <a:p>
            <a:pPr algn="just"/>
            <a:endParaRPr lang="en-US" sz="2400" dirty="0">
              <a:solidFill>
                <a:srgbClr val="20212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4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3D2E2C-D317-48B1-94D7-D871484D9A1E}"/>
              </a:ext>
            </a:extLst>
          </p:cNvPr>
          <p:cNvSpPr txBox="1"/>
          <p:nvPr/>
        </p:nvSpPr>
        <p:spPr>
          <a:xfrm>
            <a:off x="-1" y="0"/>
            <a:ext cx="11544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Course: </a:t>
            </a:r>
            <a:r>
              <a:rPr lang="en-US" sz="48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Research-oriented, Project-driven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A4925-FBEE-4088-BF90-E905C24E1770}"/>
              </a:ext>
            </a:extLst>
          </p:cNvPr>
          <p:cNvSpPr>
            <a:spLocks noChangeAspect="1"/>
          </p:cNvSpPr>
          <p:nvPr/>
        </p:nvSpPr>
        <p:spPr>
          <a:xfrm>
            <a:off x="3738434" y="1700528"/>
            <a:ext cx="2855518" cy="285551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F85BDD-47F0-4CAE-B29F-D5EAF49422D5}"/>
              </a:ext>
            </a:extLst>
          </p:cNvPr>
          <p:cNvSpPr>
            <a:spLocks noChangeAspect="1"/>
          </p:cNvSpPr>
          <p:nvPr/>
        </p:nvSpPr>
        <p:spPr>
          <a:xfrm>
            <a:off x="6080370" y="2140068"/>
            <a:ext cx="1976437" cy="1976437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47B9EE-CC7B-4B90-8BFB-A5D17E528011}"/>
              </a:ext>
            </a:extLst>
          </p:cNvPr>
          <p:cNvSpPr>
            <a:spLocks noChangeAspect="1"/>
          </p:cNvSpPr>
          <p:nvPr/>
        </p:nvSpPr>
        <p:spPr>
          <a:xfrm>
            <a:off x="6254920" y="4229613"/>
            <a:ext cx="813669" cy="8136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76739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Research Project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vs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Software Project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6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5EA86A-963B-48D7-B271-FC1FEC4AF5B4}"/>
              </a:ext>
            </a:extLst>
          </p:cNvPr>
          <p:cNvSpPr txBox="1"/>
          <p:nvPr/>
        </p:nvSpPr>
        <p:spPr>
          <a:xfrm>
            <a:off x="-1" y="0"/>
            <a:ext cx="663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Research Project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6D9280AF-2CDE-49D3-A7B1-7822BF67C8BE}"/>
              </a:ext>
            </a:extLst>
          </p:cNvPr>
          <p:cNvSpPr/>
          <p:nvPr/>
        </p:nvSpPr>
        <p:spPr>
          <a:xfrm rot="16200000">
            <a:off x="371666" y="1837949"/>
            <a:ext cx="2490109" cy="2490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257D45-6C3C-402E-BFE1-E7CD0D8C41B0}"/>
              </a:ext>
            </a:extLst>
          </p:cNvPr>
          <p:cNvSpPr/>
          <p:nvPr/>
        </p:nvSpPr>
        <p:spPr>
          <a:xfrm>
            <a:off x="837409" y="2727563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Definition</a:t>
            </a: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1D079861-6A6B-4974-BD9F-FE7F27CF439F}"/>
              </a:ext>
            </a:extLst>
          </p:cNvPr>
          <p:cNvSpPr/>
          <p:nvPr/>
        </p:nvSpPr>
        <p:spPr>
          <a:xfrm rot="16200000">
            <a:off x="1802186" y="2529724"/>
            <a:ext cx="2490109" cy="2490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BCBACB-0146-4AD7-A251-4CB5DB6E3098}"/>
              </a:ext>
            </a:extLst>
          </p:cNvPr>
          <p:cNvSpPr/>
          <p:nvPr/>
        </p:nvSpPr>
        <p:spPr>
          <a:xfrm>
            <a:off x="2250250" y="3467841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Literature Review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01519C99-32A7-483C-8D25-D803F037886E}"/>
              </a:ext>
            </a:extLst>
          </p:cNvPr>
          <p:cNvSpPr/>
          <p:nvPr/>
        </p:nvSpPr>
        <p:spPr>
          <a:xfrm rot="16200000">
            <a:off x="3239249" y="1837949"/>
            <a:ext cx="2490109" cy="2490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15891D-3D19-4051-94A4-3E815F5079BD}"/>
              </a:ext>
            </a:extLst>
          </p:cNvPr>
          <p:cNvSpPr/>
          <p:nvPr/>
        </p:nvSpPr>
        <p:spPr>
          <a:xfrm>
            <a:off x="3708264" y="2736307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 I: Proposal</a:t>
            </a:r>
          </a:p>
        </p:txBody>
      </p:sp>
      <p:sp>
        <p:nvSpPr>
          <p:cNvPr id="14" name="Shape 13">
            <a:extLst>
              <a:ext uri="{FF2B5EF4-FFF2-40B4-BE49-F238E27FC236}">
                <a16:creationId xmlns:a16="http://schemas.microsoft.com/office/drawing/2014/main" id="{D4DC0DD2-EDB2-4BC1-9807-5668727946C3}"/>
              </a:ext>
            </a:extLst>
          </p:cNvPr>
          <p:cNvSpPr/>
          <p:nvPr/>
        </p:nvSpPr>
        <p:spPr>
          <a:xfrm rot="16200000">
            <a:off x="4673041" y="2529724"/>
            <a:ext cx="2490109" cy="2490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rgbClr val="7698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E96E32-85E6-4CBA-B27E-B9F89ADB4950}"/>
              </a:ext>
            </a:extLst>
          </p:cNvPr>
          <p:cNvSpPr/>
          <p:nvPr/>
        </p:nvSpPr>
        <p:spPr>
          <a:xfrm>
            <a:off x="5155380" y="3632239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</a:t>
            </a: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F07DB02B-60EB-47B7-A36E-FFD6E3B1FB2A}"/>
              </a:ext>
            </a:extLst>
          </p:cNvPr>
          <p:cNvSpPr/>
          <p:nvPr/>
        </p:nvSpPr>
        <p:spPr>
          <a:xfrm rot="16200000">
            <a:off x="6104652" y="1837949"/>
            <a:ext cx="2490109" cy="2490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35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CA92CC-D47E-4D8E-B0C1-17670F5B17BA}"/>
              </a:ext>
            </a:extLst>
          </p:cNvPr>
          <p:cNvSpPr/>
          <p:nvPr/>
        </p:nvSpPr>
        <p:spPr>
          <a:xfrm>
            <a:off x="6545001" y="2720670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Segoe UI Light" panose="020B0502040204020203" pitchFamily="34" charset="0"/>
                <a:cs typeface="Segoe UI Light" panose="020B0502040204020203" pitchFamily="34" charset="0"/>
              </a:rPr>
              <a:t>Experiment</a:t>
            </a:r>
            <a:endPara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6FC79A1B-6A2D-4418-A87A-BB1364234978}"/>
              </a:ext>
            </a:extLst>
          </p:cNvPr>
          <p:cNvSpPr/>
          <p:nvPr/>
        </p:nvSpPr>
        <p:spPr>
          <a:xfrm rot="16200000">
            <a:off x="7538443" y="2529724"/>
            <a:ext cx="2490109" cy="2490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2B1079-F34F-4D5B-A5D5-7CBEF86978EA}"/>
              </a:ext>
            </a:extLst>
          </p:cNvPr>
          <p:cNvSpPr/>
          <p:nvPr/>
        </p:nvSpPr>
        <p:spPr>
          <a:xfrm>
            <a:off x="7983265" y="3605447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 II: Demo</a:t>
            </a: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447B4B3B-FD76-4069-ABC2-5C40B833656C}"/>
              </a:ext>
            </a:extLst>
          </p:cNvPr>
          <p:cNvSpPr/>
          <p:nvPr/>
        </p:nvSpPr>
        <p:spPr>
          <a:xfrm rot="16200000">
            <a:off x="9135092" y="2011312"/>
            <a:ext cx="2139317" cy="214032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5E940D-3A38-4F86-AB54-F9725CF011A4}"/>
              </a:ext>
            </a:extLst>
          </p:cNvPr>
          <p:cNvSpPr/>
          <p:nvPr/>
        </p:nvSpPr>
        <p:spPr>
          <a:xfrm>
            <a:off x="9526296" y="2736307"/>
            <a:ext cx="1389621" cy="694544"/>
          </a:xfrm>
          <a:custGeom>
            <a:avLst/>
            <a:gdLst>
              <a:gd name="connsiteX0" fmla="*/ 0 w 690603"/>
              <a:gd name="connsiteY0" fmla="*/ 0 h 345169"/>
              <a:gd name="connsiteX1" fmla="*/ 690603 w 690603"/>
              <a:gd name="connsiteY1" fmla="*/ 0 h 345169"/>
              <a:gd name="connsiteX2" fmla="*/ 690603 w 690603"/>
              <a:gd name="connsiteY2" fmla="*/ 345169 h 345169"/>
              <a:gd name="connsiteX3" fmla="*/ 0 w 690603"/>
              <a:gd name="connsiteY3" fmla="*/ 345169 h 345169"/>
              <a:gd name="connsiteX4" fmla="*/ 0 w 690603"/>
              <a:gd name="connsiteY4" fmla="*/ 0 h 34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603" h="345169">
                <a:moveTo>
                  <a:pt x="0" y="0"/>
                </a:moveTo>
                <a:lnTo>
                  <a:pt x="690603" y="0"/>
                </a:lnTo>
                <a:lnTo>
                  <a:pt x="690603" y="345169"/>
                </a:lnTo>
                <a:lnTo>
                  <a:pt x="0" y="3451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80" tIns="5080" rIns="5080" bIns="5080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Conference Submission</a:t>
            </a:r>
          </a:p>
        </p:txBody>
      </p:sp>
    </p:spTree>
    <p:extLst>
      <p:ext uri="{BB962C8B-B14F-4D97-AF65-F5344CB8AC3E}">
        <p14:creationId xmlns:p14="http://schemas.microsoft.com/office/powerpoint/2010/main" val="29072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20577-C7A0-4DFC-B846-F76C1686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888"/>
            <a:ext cx="12192000" cy="59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EF74B-4034-4B2D-8609-9D14E53C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987"/>
            <a:ext cx="12192000" cy="40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52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OFFICE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40B731-729C-4454-B34E-B2BCB01B9F75}"/>
              </a:ext>
            </a:extLst>
          </p:cNvPr>
          <p:cNvSpPr/>
          <p:nvPr/>
        </p:nvSpPr>
        <p:spPr>
          <a:xfrm>
            <a:off x="1251449" y="4210691"/>
            <a:ext cx="2889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latin typeface="Segoe UI Light (Headings)"/>
              </a:rPr>
              <a:t>Tuesday-Thursday 5:30 PM-6:30 PM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90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Natural language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7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Phonetics and Phonology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sounds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Morphology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meaningful components of words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structural relationships between words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Semantics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meaning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Pragmatics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relationship of meaning to the goals &amp; intentions of the speaker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Discourse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units larger than a single utterance</a:t>
            </a:r>
          </a:p>
        </p:txBody>
      </p:sp>
    </p:spTree>
    <p:extLst>
      <p:ext uri="{BB962C8B-B14F-4D97-AF65-F5344CB8AC3E}">
        <p14:creationId xmlns:p14="http://schemas.microsoft.com/office/powerpoint/2010/main" val="2967479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ou Can Now Use Stephen Hawking's Speech Software for Free | WIRED">
            <a:extLst>
              <a:ext uri="{FF2B5EF4-FFF2-40B4-BE49-F238E27FC236}">
                <a16:creationId xmlns:a16="http://schemas.microsoft.com/office/drawing/2014/main" id="{BEF11C26-0A8B-4FF5-9FEE-2FE02005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1010"/>
            <a:ext cx="12192000" cy="754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97C11-756C-42C1-80D0-2411B1F8AC42}"/>
              </a:ext>
            </a:extLst>
          </p:cNvPr>
          <p:cNvSpPr txBox="1"/>
          <p:nvPr/>
        </p:nvSpPr>
        <p:spPr>
          <a:xfrm>
            <a:off x="0" y="5565338"/>
            <a:ext cx="121919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Stephen Hawking talks about technology and ACAT (Assistive Context Aware Tool-kit)</a:t>
            </a:r>
          </a:p>
          <a:p>
            <a:r>
              <a:rPr lang="en-US" b="0" i="1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https://www.youtube.com/watch?v=txy8ikfekzs</a:t>
            </a:r>
          </a:p>
          <a:p>
            <a:r>
              <a:rPr lang="en-US" b="0" i="1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https://01.org/acat/</a:t>
            </a:r>
          </a:p>
          <a:p>
            <a:r>
              <a:rPr lang="en-US" b="0" i="1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r>
              <a:rPr lang="en-US" b="0" i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 Ted S. Warren/AP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39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Phonetics and Phonology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sounds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words are pronounced in terms of sequences of sounds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each of these sounds is realized acoustically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2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5A727-5546-4EE1-8B25-D074049E5F70}"/>
              </a:ext>
            </a:extLst>
          </p:cNvPr>
          <p:cNvSpPr txBox="1"/>
          <p:nvPr/>
        </p:nvSpPr>
        <p:spPr>
          <a:xfrm>
            <a:off x="-1" y="6057781"/>
            <a:ext cx="12191999" cy="80021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Google Duplex: A.I. Assistant Calls Local Businesses To Make Appointments</a:t>
            </a:r>
          </a:p>
          <a:p>
            <a:pPr>
              <a:defRPr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https://www.youtube.com/watch?v=D5VN56jQMWM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AFF45FB0-EABF-479E-8D27-BA7D71C1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6" y="426655"/>
            <a:ext cx="9525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Phonetics and Phonology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sounds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words are pronounced in terms of sequences of sounds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each of these sounds is realized acoustically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 Recognition (SR):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recognize words from an audio signal like in assistants: Alexa,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Homepod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 Synthesis (Synthesizers):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an audio signal from a sequence of words like in Automatic Announcement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Automatic Answering Machine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0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Phonetics and Phonology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sounds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words are pronounced in terms of sequences of sounds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how each of these sounds is realized acoustically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Text-To-Speech System (TTS)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[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fəʊn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+mj-lt"/>
                <a:cs typeface="Segoe UI Light" panose="020B0502040204020203" pitchFamily="34" charset="0"/>
              </a:rPr>
              <a:t>→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Diphones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fə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əʊ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], [</a:t>
            </a:r>
            <a:r>
              <a:rPr lang="en-US" sz="2400" b="0" i="0" dirty="0" err="1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ʊn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+mj-lt"/>
                <a:cs typeface="Segoe UI Light" panose="020B0502040204020203" pitchFamily="34" charset="0"/>
              </a:rPr>
              <a:t>→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much more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natural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than combining simple phones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7CAA29-CF19-4018-BF4C-2A1A8DAE3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250" y="2544489"/>
            <a:ext cx="6667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5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Morphology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meaningful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components of words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producing and recognizing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variations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individual words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the way words break down into component parts that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carry different meanings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study of words, how they are formed, their relationships in the same language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5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BD11B6-20C3-4187-ACB8-F97C6F37E020}"/>
              </a:ext>
            </a:extLst>
          </p:cNvPr>
          <p:cNvSpPr/>
          <p:nvPr/>
        </p:nvSpPr>
        <p:spPr>
          <a:xfrm rot="1758552">
            <a:off x="2827751" y="4402425"/>
            <a:ext cx="963021" cy="68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4013"/>
                </a:moveTo>
                <a:lnTo>
                  <a:pt x="963021" y="340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61E9F3-BC9A-4A39-B6A9-67C6AB7D6CD9}"/>
              </a:ext>
            </a:extLst>
          </p:cNvPr>
          <p:cNvSpPr/>
          <p:nvPr/>
        </p:nvSpPr>
        <p:spPr>
          <a:xfrm rot="19841448">
            <a:off x="2827751" y="2723876"/>
            <a:ext cx="963021" cy="68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4013"/>
                </a:moveTo>
                <a:lnTo>
                  <a:pt x="963021" y="340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AE6A62-C91B-414F-A9B8-93C6902BC5B2}"/>
              </a:ext>
            </a:extLst>
          </p:cNvPr>
          <p:cNvSpPr/>
          <p:nvPr/>
        </p:nvSpPr>
        <p:spPr>
          <a:xfrm>
            <a:off x="278349" y="2061258"/>
            <a:ext cx="3071812" cy="3071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Morphology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6C03B0-F531-403C-9712-0AB5E340C53E}"/>
              </a:ext>
            </a:extLst>
          </p:cNvPr>
          <p:cNvSpPr/>
          <p:nvPr/>
        </p:nvSpPr>
        <p:spPr>
          <a:xfrm>
            <a:off x="3611169" y="1149519"/>
            <a:ext cx="1843087" cy="1843087"/>
          </a:xfrm>
          <a:custGeom>
            <a:avLst/>
            <a:gdLst>
              <a:gd name="connsiteX0" fmla="*/ 0 w 1843087"/>
              <a:gd name="connsiteY0" fmla="*/ 921544 h 1843087"/>
              <a:gd name="connsiteX1" fmla="*/ 921544 w 1843087"/>
              <a:gd name="connsiteY1" fmla="*/ 0 h 1843087"/>
              <a:gd name="connsiteX2" fmla="*/ 1843088 w 1843087"/>
              <a:gd name="connsiteY2" fmla="*/ 921544 h 1843087"/>
              <a:gd name="connsiteX3" fmla="*/ 921544 w 1843087"/>
              <a:gd name="connsiteY3" fmla="*/ 1843088 h 1843087"/>
              <a:gd name="connsiteX4" fmla="*/ 0 w 1843087"/>
              <a:gd name="connsiteY4" fmla="*/ 921544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087" h="1843087">
                <a:moveTo>
                  <a:pt x="0" y="921544"/>
                </a:moveTo>
                <a:cubicBezTo>
                  <a:pt x="0" y="412589"/>
                  <a:pt x="412589" y="0"/>
                  <a:pt x="921544" y="0"/>
                </a:cubicBezTo>
                <a:cubicBezTo>
                  <a:pt x="1430499" y="0"/>
                  <a:pt x="1843088" y="412589"/>
                  <a:pt x="1843088" y="921544"/>
                </a:cubicBezTo>
                <a:cubicBezTo>
                  <a:pt x="1843088" y="1430499"/>
                  <a:pt x="1430499" y="1843088"/>
                  <a:pt x="921544" y="1843088"/>
                </a:cubicBezTo>
                <a:cubicBezTo>
                  <a:pt x="412589" y="1843088"/>
                  <a:pt x="0" y="1430499"/>
                  <a:pt x="0" y="9215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Lexeme</a:t>
            </a:r>
            <a:endParaRPr lang="en-US" sz="41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AA8214-E1E9-4FFC-AEFE-116EA499C26D}"/>
              </a:ext>
            </a:extLst>
          </p:cNvPr>
          <p:cNvSpPr/>
          <p:nvPr/>
        </p:nvSpPr>
        <p:spPr>
          <a:xfrm>
            <a:off x="5638565" y="1149519"/>
            <a:ext cx="2764631" cy="1843087"/>
          </a:xfrm>
          <a:custGeom>
            <a:avLst/>
            <a:gdLst>
              <a:gd name="connsiteX0" fmla="*/ 0 w 2764631"/>
              <a:gd name="connsiteY0" fmla="*/ 0 h 1843087"/>
              <a:gd name="connsiteX1" fmla="*/ 2764631 w 2764631"/>
              <a:gd name="connsiteY1" fmla="*/ 0 h 1843087"/>
              <a:gd name="connsiteX2" fmla="*/ 2764631 w 2764631"/>
              <a:gd name="connsiteY2" fmla="*/ 1843087 h 1843087"/>
              <a:gd name="connsiteX3" fmla="*/ 0 w 2764631"/>
              <a:gd name="connsiteY3" fmla="*/ 1843087 h 1843087"/>
              <a:gd name="connsiteX4" fmla="*/ 0 w 2764631"/>
              <a:gd name="connsiteY4" fmla="*/ 0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631" h="1843087">
                <a:moveTo>
                  <a:pt x="0" y="0"/>
                </a:moveTo>
                <a:lnTo>
                  <a:pt x="2764631" y="0"/>
                </a:lnTo>
                <a:lnTo>
                  <a:pt x="2764631" y="1843087"/>
                </a:lnTo>
                <a:lnTo>
                  <a:pt x="0" y="18430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85750" lvl="1" indent="-285750" algn="l" defTabSz="2844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6400" kern="1200"/>
          </a:p>
          <a:p>
            <a:pPr marL="285750" lvl="1" indent="-285750" algn="l" defTabSz="2844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64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44B8E8-83D0-4978-91A7-65071BB90F0C}"/>
              </a:ext>
            </a:extLst>
          </p:cNvPr>
          <p:cNvSpPr/>
          <p:nvPr/>
        </p:nvSpPr>
        <p:spPr>
          <a:xfrm>
            <a:off x="3611169" y="4201721"/>
            <a:ext cx="1843087" cy="1843087"/>
          </a:xfrm>
          <a:custGeom>
            <a:avLst/>
            <a:gdLst>
              <a:gd name="connsiteX0" fmla="*/ 0 w 1843087"/>
              <a:gd name="connsiteY0" fmla="*/ 921544 h 1843087"/>
              <a:gd name="connsiteX1" fmla="*/ 921544 w 1843087"/>
              <a:gd name="connsiteY1" fmla="*/ 0 h 1843087"/>
              <a:gd name="connsiteX2" fmla="*/ 1843088 w 1843087"/>
              <a:gd name="connsiteY2" fmla="*/ 921544 h 1843087"/>
              <a:gd name="connsiteX3" fmla="*/ 921544 w 1843087"/>
              <a:gd name="connsiteY3" fmla="*/ 1843088 h 1843087"/>
              <a:gd name="connsiteX4" fmla="*/ 0 w 1843087"/>
              <a:gd name="connsiteY4" fmla="*/ 921544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087" h="1843087">
                <a:moveTo>
                  <a:pt x="0" y="921544"/>
                </a:moveTo>
                <a:cubicBezTo>
                  <a:pt x="0" y="412589"/>
                  <a:pt x="412589" y="0"/>
                  <a:pt x="921544" y="0"/>
                </a:cubicBezTo>
                <a:cubicBezTo>
                  <a:pt x="1430499" y="0"/>
                  <a:pt x="1843088" y="412589"/>
                  <a:pt x="1843088" y="921544"/>
                </a:cubicBezTo>
                <a:cubicBezTo>
                  <a:pt x="1843088" y="1430499"/>
                  <a:pt x="1430499" y="1843088"/>
                  <a:pt x="921544" y="1843088"/>
                </a:cubicBezTo>
                <a:cubicBezTo>
                  <a:pt x="412589" y="1843088"/>
                  <a:pt x="0" y="1430499"/>
                  <a:pt x="0" y="9215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Wordforms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CFC9CA-9083-4652-98A3-E1D3EA4EA85E}"/>
              </a:ext>
            </a:extLst>
          </p:cNvPr>
          <p:cNvSpPr/>
          <p:nvPr/>
        </p:nvSpPr>
        <p:spPr>
          <a:xfrm>
            <a:off x="5638565" y="4201721"/>
            <a:ext cx="2764631" cy="1843087"/>
          </a:xfrm>
          <a:custGeom>
            <a:avLst/>
            <a:gdLst>
              <a:gd name="connsiteX0" fmla="*/ 0 w 2764631"/>
              <a:gd name="connsiteY0" fmla="*/ 0 h 1843087"/>
              <a:gd name="connsiteX1" fmla="*/ 2764631 w 2764631"/>
              <a:gd name="connsiteY1" fmla="*/ 0 h 1843087"/>
              <a:gd name="connsiteX2" fmla="*/ 2764631 w 2764631"/>
              <a:gd name="connsiteY2" fmla="*/ 1843087 h 1843087"/>
              <a:gd name="connsiteX3" fmla="*/ 0 w 2764631"/>
              <a:gd name="connsiteY3" fmla="*/ 1843087 h 1843087"/>
              <a:gd name="connsiteX4" fmla="*/ 0 w 2764631"/>
              <a:gd name="connsiteY4" fmla="*/ 0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631" h="1843087">
                <a:moveTo>
                  <a:pt x="0" y="0"/>
                </a:moveTo>
                <a:lnTo>
                  <a:pt x="2764631" y="0"/>
                </a:lnTo>
                <a:lnTo>
                  <a:pt x="2764631" y="1843087"/>
                </a:lnTo>
                <a:lnTo>
                  <a:pt x="0" y="18430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85750" lvl="1" indent="-285750" algn="l" defTabSz="2844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6400" kern="1200"/>
          </a:p>
          <a:p>
            <a:pPr marL="285750" lvl="1" indent="-285750" algn="l" defTabSz="2844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6400" kern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F9CBE-02D9-4C0C-8BB4-F16E59B058C4}"/>
              </a:ext>
            </a:extLst>
          </p:cNvPr>
          <p:cNvSpPr txBox="1"/>
          <p:nvPr/>
        </p:nvSpPr>
        <p:spPr>
          <a:xfrm>
            <a:off x="5472969" y="952177"/>
            <a:ext cx="673774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AKA Lemma or citation form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Refer to a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or concept or …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Change is called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Inflection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Inflection Rules: </a:t>
            </a:r>
          </a:p>
          <a:p>
            <a:pPr algn="l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Singular vs. Plural: index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indexes, indices</a:t>
            </a:r>
          </a:p>
          <a:p>
            <a:pPr algn="l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Contractions: cannot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can’t</a:t>
            </a:r>
          </a:p>
          <a:p>
            <a:pPr algn="l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Tenses: do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did, done, does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CEFD1-0BB7-4C7C-8122-1D06AE8BCDA3}"/>
              </a:ext>
            </a:extLst>
          </p:cNvPr>
          <p:cNvSpPr txBox="1"/>
          <p:nvPr/>
        </p:nvSpPr>
        <p:spPr>
          <a:xfrm>
            <a:off x="5472969" y="4436438"/>
            <a:ext cx="61619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Form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new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lexemes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Refer to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entities or concepts or …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Wordformation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Rules: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Compounding: [Dog][catch][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er]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[Dish][wash][</a:t>
            </a:r>
            <a:r>
              <a:rPr lang="en-US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er]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Lemma(Dishwashers) </a:t>
            </a:r>
            <a:r>
              <a:rPr lang="en-US" dirty="0"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= Dishwashers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Lemma(Dishwashers) </a:t>
            </a:r>
            <a:r>
              <a:rPr lang="en-US" dirty="0">
                <a:highlight>
                  <a:srgbClr val="FFFF99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≠ Dishwash ≠ Dish ≠ Wash</a:t>
            </a:r>
          </a:p>
        </p:txBody>
      </p:sp>
    </p:spTree>
    <p:extLst>
      <p:ext uri="{BB962C8B-B14F-4D97-AF65-F5344CB8AC3E}">
        <p14:creationId xmlns:p14="http://schemas.microsoft.com/office/powerpoint/2010/main" val="2646517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structural relationships between words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needed to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stream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words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moving beyond individual words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HAL: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I’m I do, sorry that afraid Dave I’m can’t.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I’m sorry Dave, I’m afraid can’t.</a:t>
            </a:r>
          </a:p>
        </p:txBody>
      </p:sp>
    </p:spTree>
    <p:extLst>
      <p:ext uri="{BB962C8B-B14F-4D97-AF65-F5344CB8AC3E}">
        <p14:creationId xmlns:p14="http://schemas.microsoft.com/office/powerpoint/2010/main" val="420134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F73F-68F7-4E83-9ECE-9B79396C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1" t="16027" r="42413"/>
          <a:stretch/>
        </p:blipFill>
        <p:spPr>
          <a:xfrm>
            <a:off x="189187" y="1681737"/>
            <a:ext cx="4529958" cy="5176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4A448-7ACD-4623-B762-06E481C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22" y="1681737"/>
            <a:ext cx="4014391" cy="5165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Stanford’s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CoreNLP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Semantics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meaning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E912E5B-7D34-4422-A859-21316AE11377}"/>
              </a:ext>
            </a:extLst>
          </p:cNvPr>
          <p:cNvSpPr/>
          <p:nvPr/>
        </p:nvSpPr>
        <p:spPr>
          <a:xfrm rot="1758552">
            <a:off x="2953875" y="5054067"/>
            <a:ext cx="963021" cy="68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4013"/>
                </a:moveTo>
                <a:lnTo>
                  <a:pt x="963021" y="340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575B84-952E-4913-9F08-288958C35249}"/>
              </a:ext>
            </a:extLst>
          </p:cNvPr>
          <p:cNvSpPr/>
          <p:nvPr/>
        </p:nvSpPr>
        <p:spPr>
          <a:xfrm rot="19841448">
            <a:off x="2953875" y="3375518"/>
            <a:ext cx="963021" cy="680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4013"/>
                </a:moveTo>
                <a:lnTo>
                  <a:pt x="963021" y="3401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8F90E5-5617-4CE3-9DEC-FAF0D50D5014}"/>
              </a:ext>
            </a:extLst>
          </p:cNvPr>
          <p:cNvSpPr/>
          <p:nvPr/>
        </p:nvSpPr>
        <p:spPr>
          <a:xfrm>
            <a:off x="404473" y="2712900"/>
            <a:ext cx="3071812" cy="30718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Semantics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A53850-C915-43DB-8837-9B69DCEEF7A4}"/>
              </a:ext>
            </a:extLst>
          </p:cNvPr>
          <p:cNvSpPr/>
          <p:nvPr/>
        </p:nvSpPr>
        <p:spPr>
          <a:xfrm>
            <a:off x="3737293" y="1801161"/>
            <a:ext cx="1843087" cy="1843087"/>
          </a:xfrm>
          <a:custGeom>
            <a:avLst/>
            <a:gdLst>
              <a:gd name="connsiteX0" fmla="*/ 0 w 1843087"/>
              <a:gd name="connsiteY0" fmla="*/ 921544 h 1843087"/>
              <a:gd name="connsiteX1" fmla="*/ 921544 w 1843087"/>
              <a:gd name="connsiteY1" fmla="*/ 0 h 1843087"/>
              <a:gd name="connsiteX2" fmla="*/ 1843088 w 1843087"/>
              <a:gd name="connsiteY2" fmla="*/ 921544 h 1843087"/>
              <a:gd name="connsiteX3" fmla="*/ 921544 w 1843087"/>
              <a:gd name="connsiteY3" fmla="*/ 1843088 h 1843087"/>
              <a:gd name="connsiteX4" fmla="*/ 0 w 1843087"/>
              <a:gd name="connsiteY4" fmla="*/ 921544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087" h="1843087">
                <a:moveTo>
                  <a:pt x="0" y="921544"/>
                </a:moveTo>
                <a:cubicBezTo>
                  <a:pt x="0" y="412589"/>
                  <a:pt x="412589" y="0"/>
                  <a:pt x="921544" y="0"/>
                </a:cubicBezTo>
                <a:cubicBezTo>
                  <a:pt x="1430499" y="0"/>
                  <a:pt x="1843088" y="412589"/>
                  <a:pt x="1843088" y="921544"/>
                </a:cubicBezTo>
                <a:cubicBezTo>
                  <a:pt x="1843088" y="1430499"/>
                  <a:pt x="1430499" y="1843088"/>
                  <a:pt x="921544" y="1843088"/>
                </a:cubicBezTo>
                <a:cubicBezTo>
                  <a:pt x="412589" y="1843088"/>
                  <a:pt x="0" y="1430499"/>
                  <a:pt x="0" y="9215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Lexical</a:t>
            </a:r>
            <a:endParaRPr lang="en-US" sz="41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D969CD-CD7A-4D63-AD8D-F9856935A3D6}"/>
              </a:ext>
            </a:extLst>
          </p:cNvPr>
          <p:cNvSpPr/>
          <p:nvPr/>
        </p:nvSpPr>
        <p:spPr>
          <a:xfrm>
            <a:off x="3737293" y="4853363"/>
            <a:ext cx="1843087" cy="1843087"/>
          </a:xfrm>
          <a:custGeom>
            <a:avLst/>
            <a:gdLst>
              <a:gd name="connsiteX0" fmla="*/ 0 w 1843087"/>
              <a:gd name="connsiteY0" fmla="*/ 921544 h 1843087"/>
              <a:gd name="connsiteX1" fmla="*/ 921544 w 1843087"/>
              <a:gd name="connsiteY1" fmla="*/ 0 h 1843087"/>
              <a:gd name="connsiteX2" fmla="*/ 1843088 w 1843087"/>
              <a:gd name="connsiteY2" fmla="*/ 921544 h 1843087"/>
              <a:gd name="connsiteX3" fmla="*/ 921544 w 1843087"/>
              <a:gd name="connsiteY3" fmla="*/ 1843088 h 1843087"/>
              <a:gd name="connsiteX4" fmla="*/ 0 w 1843087"/>
              <a:gd name="connsiteY4" fmla="*/ 921544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087" h="1843087">
                <a:moveTo>
                  <a:pt x="0" y="921544"/>
                </a:moveTo>
                <a:cubicBezTo>
                  <a:pt x="0" y="412589"/>
                  <a:pt x="412589" y="0"/>
                  <a:pt x="921544" y="0"/>
                </a:cubicBezTo>
                <a:cubicBezTo>
                  <a:pt x="1430499" y="0"/>
                  <a:pt x="1843088" y="412589"/>
                  <a:pt x="1843088" y="921544"/>
                </a:cubicBezTo>
                <a:cubicBezTo>
                  <a:pt x="1843088" y="1430499"/>
                  <a:pt x="1430499" y="1843088"/>
                  <a:pt x="921544" y="1843088"/>
                </a:cubicBezTo>
                <a:cubicBezTo>
                  <a:pt x="412589" y="1843088"/>
                  <a:pt x="0" y="1430499"/>
                  <a:pt x="0" y="9215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Compositional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657C5-DB6B-4EED-89E4-AF66857A3FDE}"/>
              </a:ext>
            </a:extLst>
          </p:cNvPr>
          <p:cNvSpPr txBox="1"/>
          <p:nvPr/>
        </p:nvSpPr>
        <p:spPr>
          <a:xfrm>
            <a:off x="5727525" y="216865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meaning of the words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Afraid 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→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Scared</a:t>
            </a:r>
            <a:endParaRPr lang="en-US" sz="2000" dirty="0">
              <a:latin typeface="+mj-lt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Afraid </a:t>
            </a:r>
            <a:r>
              <a:rPr lang="en-US" sz="2000" dirty="0">
                <a:latin typeface="+mj-lt"/>
                <a:cs typeface="Segoe UI Light" panose="020B0502040204020203" pitchFamily="34" charset="0"/>
              </a:rPr>
              <a:t>→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Politely apologetic</a:t>
            </a:r>
            <a:endParaRPr lang="en-US" sz="20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5F936-599B-4888-A72F-2C3EA8A70EB6}"/>
              </a:ext>
            </a:extLst>
          </p:cNvPr>
          <p:cNvSpPr txBox="1"/>
          <p:nvPr/>
        </p:nvSpPr>
        <p:spPr>
          <a:xfrm>
            <a:off x="5841388" y="539018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meaning of the sentences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Sorry, I’m afraid I can’t</a:t>
            </a:r>
          </a:p>
          <a:p>
            <a:pPr lvl="1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I’m afraid of being sorry</a:t>
            </a:r>
          </a:p>
        </p:txBody>
      </p:sp>
    </p:spTree>
    <p:extLst>
      <p:ext uri="{BB962C8B-B14F-4D97-AF65-F5344CB8AC3E}">
        <p14:creationId xmlns:p14="http://schemas.microsoft.com/office/powerpoint/2010/main" val="3851182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Pragmatics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of the relationship of meaning to the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intentions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the speaker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REQUEST: HAL, open the pod bay door.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REQUEST: HAL, open the pod bay door, please!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REQUEST: HAL, open the pod bay door, please, please!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STATEMENT: HAL, the pod bay door is open.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QUESTION: HAL, is the pod bay door open?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REFUSE: Dave, I won’t.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REFUSE: Dave, I’m afraid, I can’t.</a:t>
            </a:r>
          </a:p>
        </p:txBody>
      </p:sp>
    </p:spTree>
    <p:extLst>
      <p:ext uri="{BB962C8B-B14F-4D97-AF65-F5344CB8AC3E}">
        <p14:creationId xmlns:p14="http://schemas.microsoft.com/office/powerpoint/2010/main" val="3719503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0AC594-4CDD-4353-A2F4-B15BD6073420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Engaging in Natural Language Behavior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Discourse 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knowledge about linguistic units larger than a single utterance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coreference resolution for what pronouns like it or she refers to</a:t>
            </a: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	another kind of pragmatic knowledge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REQUEST: HAL, open the pod </a:t>
            </a:r>
            <a:r>
              <a:rPr lang="en-US" sz="2400" i="1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QUESTION: HAL, is </a:t>
            </a:r>
            <a:r>
              <a:rPr lang="en-US" sz="2400" i="1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doing well?</a:t>
            </a: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to examine the discourse (context)</a:t>
            </a:r>
          </a:p>
        </p:txBody>
      </p:sp>
    </p:spTree>
    <p:extLst>
      <p:ext uri="{BB962C8B-B14F-4D97-AF65-F5344CB8AC3E}">
        <p14:creationId xmlns:p14="http://schemas.microsoft.com/office/powerpoint/2010/main" val="416239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C1F96-011B-4679-8884-61E21198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78"/>
            <a:ext cx="12192000" cy="65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FD6B-4DDA-41B6-8960-18AACCBABF16}"/>
              </a:ext>
            </a:extLst>
          </p:cNvPr>
          <p:cNvSpPr txBox="1"/>
          <p:nvPr/>
        </p:nvSpPr>
        <p:spPr>
          <a:xfrm>
            <a:off x="0" y="2628781"/>
            <a:ext cx="12192000" cy="144655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Language Understanding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Speech, </a:t>
            </a:r>
            <a:r>
              <a:rPr lang="en-US" sz="4400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</a:t>
            </a: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Emotion,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40C147-6185-404C-931E-AA197DE8D914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800CE5-4DFE-4FD7-8837-9C5C1F0C45BC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2263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ambiguity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8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7C0C-D89D-4CCC-8837-43CB3D64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179CC-A0F7-40EB-9B8C-0EC4F3D3E5EF}"/>
              </a:ext>
            </a:extLst>
          </p:cNvPr>
          <p:cNvSpPr txBox="1"/>
          <p:nvPr/>
        </p:nvSpPr>
        <p:spPr>
          <a:xfrm>
            <a:off x="3668109" y="4617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u="none" strike="noStrike" baseline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made her duck</a:t>
            </a:r>
          </a:p>
          <a:p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A625F-5116-4E17-93A5-82A5C5FF8E59}"/>
              </a:ext>
            </a:extLst>
          </p:cNvPr>
          <p:cNvSpPr txBox="1"/>
          <p:nvPr/>
        </p:nvSpPr>
        <p:spPr>
          <a:xfrm>
            <a:off x="0" y="2164618"/>
            <a:ext cx="1219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cooked waterfowl for her.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cooked waterfowl belonging to her.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created the (plaster?) duck she owns.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caused her to quickly lower her head or body.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 waved my magic wand and turned her into a waterfowl.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6820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7C0C-D89D-4CCC-8837-43CB3D64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179CC-A0F7-40EB-9B8C-0EC4F3D3E5EF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u="none" strike="noStrike" baseline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made her duck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A625F-5116-4E17-93A5-82A5C5FF8E59}"/>
              </a:ext>
            </a:extLst>
          </p:cNvPr>
          <p:cNvSpPr txBox="1"/>
          <p:nvPr/>
        </p:nvSpPr>
        <p:spPr>
          <a:xfrm>
            <a:off x="0" y="1481446"/>
            <a:ext cx="119633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Phonetics and Phonology </a:t>
            </a:r>
          </a:p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[I][made][her duck] vs. [I][made her] [duck]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Morphology</a:t>
            </a:r>
          </a:p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[duck]: ‘NOUN’ vs. ‘VERB’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[her]: ‘PRP’ (object pronoun) vs. ‘PRP$’ (possessive pronoun)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Syntax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[her duck]: direct object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[her][duck]: direct object, indirect object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Semantics </a:t>
            </a:r>
          </a:p>
          <a:p>
            <a:pPr algn="l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Polysemy: [made]: create vs. cook vs. cause 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Pragmatics 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[I][made][her duck] vs. [I][made her] [duck]</a:t>
            </a:r>
          </a:p>
          <a:p>
            <a:pPr marL="571500" indent="-571500" algn="l">
              <a:buFontTx/>
              <a:buChar char="-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Discourse 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Who is [her]? </a:t>
            </a:r>
          </a:p>
        </p:txBody>
      </p:sp>
    </p:spTree>
    <p:extLst>
      <p:ext uri="{BB962C8B-B14F-4D97-AF65-F5344CB8AC3E}">
        <p14:creationId xmlns:p14="http://schemas.microsoft.com/office/powerpoint/2010/main" val="702649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disambiguation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8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7C0C-D89D-4CCC-8837-43CB3D64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179CC-A0F7-40EB-9B8C-0EC4F3D3E5EF}"/>
              </a:ext>
            </a:extLst>
          </p:cNvPr>
          <p:cNvSpPr txBox="1"/>
          <p:nvPr/>
        </p:nvSpPr>
        <p:spPr>
          <a:xfrm>
            <a:off x="3668109" y="4617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 made her duck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A625F-5116-4E17-93A5-82A5C5FF8E59}"/>
              </a:ext>
            </a:extLst>
          </p:cNvPr>
          <p:cNvSpPr txBox="1"/>
          <p:nvPr/>
        </p:nvSpPr>
        <p:spPr>
          <a:xfrm>
            <a:off x="0" y="1481446"/>
            <a:ext cx="119633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Phonetics and Phonology 	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Speech Act Interpretation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Speech Signal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Morphology 			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Part-of-Speech Tagging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[duck]: ‘NOUN’ vs. ‘VERB’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[her]: ‘PRP’ (object pronoun ) vs. ‘PRP$’ (possessive pronoun)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Syntax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						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Syntactic Disambiguation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[her duck]: direct object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[her][duck]: direct object, indirect object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Semantics 				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Sense Disambiguation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[made]: create vs. cook vs. cause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Pragmatics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	</a:t>
            </a:r>
          </a:p>
          <a:p>
            <a:pPr marL="571500" indent="-571500">
              <a:buFontTx/>
              <a:buChar char="-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Discourse 				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Coreference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	Who is [her]? </a:t>
            </a:r>
          </a:p>
        </p:txBody>
      </p:sp>
    </p:spTree>
    <p:extLst>
      <p:ext uri="{BB962C8B-B14F-4D97-AF65-F5344CB8AC3E}">
        <p14:creationId xmlns:p14="http://schemas.microsoft.com/office/powerpoint/2010/main" val="23149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Language is </a:t>
            </a:r>
            <a:r>
              <a:rPr kumimoji="0" lang="en-CA" sz="6600" b="0" i="1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so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situated!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3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D39A72-D57B-4766-B3AB-E8882E1196C7}"/>
              </a:ext>
            </a:extLst>
          </p:cNvPr>
          <p:cNvSpPr>
            <a:spLocks noChangeAspect="1"/>
          </p:cNvSpPr>
          <p:nvPr/>
        </p:nvSpPr>
        <p:spPr>
          <a:xfrm>
            <a:off x="3635987" y="1938080"/>
            <a:ext cx="4920026" cy="4919920"/>
          </a:xfrm>
          <a:custGeom>
            <a:avLst/>
            <a:gdLst>
              <a:gd name="connsiteX0" fmla="*/ 0 w 4370425"/>
              <a:gd name="connsiteY0" fmla="*/ 2185166 h 4370331"/>
              <a:gd name="connsiteX1" fmla="*/ 2185213 w 4370425"/>
              <a:gd name="connsiteY1" fmla="*/ 0 h 4370331"/>
              <a:gd name="connsiteX2" fmla="*/ 4370426 w 4370425"/>
              <a:gd name="connsiteY2" fmla="*/ 2185166 h 4370331"/>
              <a:gd name="connsiteX3" fmla="*/ 2185213 w 4370425"/>
              <a:gd name="connsiteY3" fmla="*/ 4370332 h 4370331"/>
              <a:gd name="connsiteX4" fmla="*/ 0 w 4370425"/>
              <a:gd name="connsiteY4" fmla="*/ 2185166 h 437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425" h="4370331">
                <a:moveTo>
                  <a:pt x="0" y="2185166"/>
                </a:moveTo>
                <a:cubicBezTo>
                  <a:pt x="0" y="978332"/>
                  <a:pt x="978353" y="0"/>
                  <a:pt x="2185213" y="0"/>
                </a:cubicBezTo>
                <a:cubicBezTo>
                  <a:pt x="3392073" y="0"/>
                  <a:pt x="4370426" y="978332"/>
                  <a:pt x="4370426" y="2185166"/>
                </a:cubicBezTo>
                <a:cubicBezTo>
                  <a:pt x="4370426" y="3392000"/>
                  <a:pt x="3392073" y="4370332"/>
                  <a:pt x="2185213" y="4370332"/>
                </a:cubicBezTo>
                <a:cubicBezTo>
                  <a:pt x="978353" y="4370332"/>
                  <a:pt x="0" y="3392000"/>
                  <a:pt x="0" y="2185166"/>
                </a:cubicBezTo>
                <a:close/>
              </a:path>
            </a:pathLst>
          </a:custGeom>
          <a:solidFill>
            <a:srgbClr val="92D050"/>
          </a:solidFill>
          <a:scene3d>
            <a:camera prst="isometricTopUp"/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74320" rIns="0" bIns="731520" numCol="1" spcCol="1270" anchor="b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200" kern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</a:t>
            </a:r>
            <a:endParaRPr lang="en-US" sz="60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81D35-3749-4752-AF3F-D0D8F4E60536}"/>
              </a:ext>
            </a:extLst>
          </p:cNvPr>
          <p:cNvGrpSpPr/>
          <p:nvPr/>
        </p:nvGrpSpPr>
        <p:grpSpPr>
          <a:xfrm>
            <a:off x="4139256" y="1073200"/>
            <a:ext cx="3605853" cy="3324840"/>
            <a:chOff x="6526075" y="1687343"/>
            <a:chExt cx="3605853" cy="332484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235D9-18F5-460C-807D-596491A7EDB6}"/>
                </a:ext>
              </a:extLst>
            </p:cNvPr>
            <p:cNvSpPr/>
            <p:nvPr/>
          </p:nvSpPr>
          <p:spPr>
            <a:xfrm>
              <a:off x="8482819" y="1687343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Genre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E03186-355F-4736-BFDD-758D87EDAF36}"/>
                </a:ext>
              </a:extLst>
            </p:cNvPr>
            <p:cNvSpPr/>
            <p:nvPr/>
          </p:nvSpPr>
          <p:spPr>
            <a:xfrm>
              <a:off x="7324746" y="1687343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 Switch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299A3A-8BD3-4606-9AED-40359A985139}"/>
                </a:ext>
              </a:extLst>
            </p:cNvPr>
            <p:cNvSpPr/>
            <p:nvPr/>
          </p:nvSpPr>
          <p:spPr>
            <a:xfrm>
              <a:off x="7901564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ationale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DEA6D2-08F3-420F-BF89-37B141A7C4BC}"/>
                </a:ext>
              </a:extLst>
            </p:cNvPr>
            <p:cNvSpPr/>
            <p:nvPr/>
          </p:nvSpPr>
          <p:spPr>
            <a:xfrm>
              <a:off x="6526075" y="2980008"/>
              <a:ext cx="1331118" cy="739510"/>
            </a:xfrm>
            <a:custGeom>
              <a:avLst/>
              <a:gdLst>
                <a:gd name="connsiteX0" fmla="*/ 0 w 1331118"/>
                <a:gd name="connsiteY0" fmla="*/ 0 h 739510"/>
                <a:gd name="connsiteX1" fmla="*/ 1331118 w 1331118"/>
                <a:gd name="connsiteY1" fmla="*/ 0 h 739510"/>
                <a:gd name="connsiteX2" fmla="*/ 1331118 w 1331118"/>
                <a:gd name="connsiteY2" fmla="*/ 739510 h 739510"/>
                <a:gd name="connsiteX3" fmla="*/ 0 w 1331118"/>
                <a:gd name="connsiteY3" fmla="*/ 739510 h 739510"/>
                <a:gd name="connsiteX4" fmla="*/ 0 w 1331118"/>
                <a:gd name="connsiteY4" fmla="*/ 0 h 7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118" h="739510">
                  <a:moveTo>
                    <a:pt x="0" y="0"/>
                  </a:moveTo>
                  <a:lnTo>
                    <a:pt x="1331118" y="0"/>
                  </a:lnTo>
                  <a:lnTo>
                    <a:pt x="1331118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1F78CD-B6D8-4F58-903F-BB62B0773BC3}"/>
                </a:ext>
              </a:extLst>
            </p:cNvPr>
            <p:cNvSpPr/>
            <p:nvPr/>
          </p:nvSpPr>
          <p:spPr>
            <a:xfrm>
              <a:off x="9059637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Time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734D2-EF1B-4B0D-AF62-8EAE7A09AD00}"/>
                </a:ext>
              </a:extLst>
            </p:cNvPr>
            <p:cNvSpPr/>
            <p:nvPr/>
          </p:nvSpPr>
          <p:spPr>
            <a:xfrm>
              <a:off x="8482819" y="3779665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Place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7DFBE4-90FF-4619-B12E-C5B655535792}"/>
                </a:ext>
              </a:extLst>
            </p:cNvPr>
            <p:cNvSpPr/>
            <p:nvPr/>
          </p:nvSpPr>
          <p:spPr>
            <a:xfrm>
              <a:off x="7324746" y="3779665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Author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02018A-A2F2-4740-8491-7D4ED5A1FD67}"/>
                </a:ext>
              </a:extLst>
            </p:cNvPr>
            <p:cNvSpPr/>
            <p:nvPr/>
          </p:nvSpPr>
          <p:spPr>
            <a:xfrm>
              <a:off x="6745710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Dialect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210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D39A72-D57B-4766-B3AB-E8882E1196C7}"/>
              </a:ext>
            </a:extLst>
          </p:cNvPr>
          <p:cNvSpPr>
            <a:spLocks noChangeAspect="1"/>
          </p:cNvSpPr>
          <p:nvPr/>
        </p:nvSpPr>
        <p:spPr>
          <a:xfrm>
            <a:off x="3635987" y="1938080"/>
            <a:ext cx="4920026" cy="4919920"/>
          </a:xfrm>
          <a:custGeom>
            <a:avLst/>
            <a:gdLst>
              <a:gd name="connsiteX0" fmla="*/ 0 w 4370425"/>
              <a:gd name="connsiteY0" fmla="*/ 2185166 h 4370331"/>
              <a:gd name="connsiteX1" fmla="*/ 2185213 w 4370425"/>
              <a:gd name="connsiteY1" fmla="*/ 0 h 4370331"/>
              <a:gd name="connsiteX2" fmla="*/ 4370426 w 4370425"/>
              <a:gd name="connsiteY2" fmla="*/ 2185166 h 4370331"/>
              <a:gd name="connsiteX3" fmla="*/ 2185213 w 4370425"/>
              <a:gd name="connsiteY3" fmla="*/ 4370332 h 4370331"/>
              <a:gd name="connsiteX4" fmla="*/ 0 w 4370425"/>
              <a:gd name="connsiteY4" fmla="*/ 2185166 h 437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425" h="4370331">
                <a:moveTo>
                  <a:pt x="0" y="2185166"/>
                </a:moveTo>
                <a:cubicBezTo>
                  <a:pt x="0" y="978332"/>
                  <a:pt x="978353" y="0"/>
                  <a:pt x="2185213" y="0"/>
                </a:cubicBezTo>
                <a:cubicBezTo>
                  <a:pt x="3392073" y="0"/>
                  <a:pt x="4370426" y="978332"/>
                  <a:pt x="4370426" y="2185166"/>
                </a:cubicBezTo>
                <a:cubicBezTo>
                  <a:pt x="4370426" y="3392000"/>
                  <a:pt x="3392073" y="4370332"/>
                  <a:pt x="2185213" y="4370332"/>
                </a:cubicBezTo>
                <a:cubicBezTo>
                  <a:pt x="978353" y="4370332"/>
                  <a:pt x="0" y="3392000"/>
                  <a:pt x="0" y="2185166"/>
                </a:cubicBezTo>
                <a:close/>
              </a:path>
            </a:pathLst>
          </a:custGeom>
          <a:solidFill>
            <a:srgbClr val="92D050"/>
          </a:solidFill>
          <a:scene3d>
            <a:camera prst="isometricTopUp"/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74320" rIns="0" bIns="731520" numCol="1" spcCol="1270" anchor="b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200" kern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Corpus</a:t>
            </a:r>
            <a:endParaRPr lang="en-US" sz="6000" kern="12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9258C6-551F-4B60-9C8F-AD8E40A4364F}"/>
              </a:ext>
            </a:extLst>
          </p:cNvPr>
          <p:cNvGrpSpPr/>
          <p:nvPr/>
        </p:nvGrpSpPr>
        <p:grpSpPr>
          <a:xfrm>
            <a:off x="4139256" y="1073200"/>
            <a:ext cx="3605853" cy="3324840"/>
            <a:chOff x="6526075" y="1687343"/>
            <a:chExt cx="3605853" cy="3324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10AFFE-02CC-4C74-9E3E-0B25E7016E48}"/>
                </a:ext>
              </a:extLst>
            </p:cNvPr>
            <p:cNvSpPr/>
            <p:nvPr/>
          </p:nvSpPr>
          <p:spPr>
            <a:xfrm>
              <a:off x="8482819" y="1687343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Genre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07ABAA-EFA2-4320-861A-2A22FE7E5DD4}"/>
                </a:ext>
              </a:extLst>
            </p:cNvPr>
            <p:cNvSpPr/>
            <p:nvPr/>
          </p:nvSpPr>
          <p:spPr>
            <a:xfrm>
              <a:off x="7324746" y="1687343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 Switch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5BC95C-33FD-4A7B-ACF4-4D09DD4D4115}"/>
                </a:ext>
              </a:extLst>
            </p:cNvPr>
            <p:cNvSpPr/>
            <p:nvPr/>
          </p:nvSpPr>
          <p:spPr>
            <a:xfrm>
              <a:off x="7901564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</a:t>
              </a: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ationale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91DFE9-02AB-4FA2-99D4-09CC6AFCD29B}"/>
                </a:ext>
              </a:extLst>
            </p:cNvPr>
            <p:cNvSpPr/>
            <p:nvPr/>
          </p:nvSpPr>
          <p:spPr>
            <a:xfrm>
              <a:off x="6526075" y="2980008"/>
              <a:ext cx="1331118" cy="739510"/>
            </a:xfrm>
            <a:custGeom>
              <a:avLst/>
              <a:gdLst>
                <a:gd name="connsiteX0" fmla="*/ 0 w 1331118"/>
                <a:gd name="connsiteY0" fmla="*/ 0 h 739510"/>
                <a:gd name="connsiteX1" fmla="*/ 1331118 w 1331118"/>
                <a:gd name="connsiteY1" fmla="*/ 0 h 739510"/>
                <a:gd name="connsiteX2" fmla="*/ 1331118 w 1331118"/>
                <a:gd name="connsiteY2" fmla="*/ 739510 h 739510"/>
                <a:gd name="connsiteX3" fmla="*/ 0 w 1331118"/>
                <a:gd name="connsiteY3" fmla="*/ 739510 h 739510"/>
                <a:gd name="connsiteX4" fmla="*/ 0 w 1331118"/>
                <a:gd name="connsiteY4" fmla="*/ 0 h 73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118" h="739510">
                  <a:moveTo>
                    <a:pt x="0" y="0"/>
                  </a:moveTo>
                  <a:lnTo>
                    <a:pt x="1331118" y="0"/>
                  </a:lnTo>
                  <a:lnTo>
                    <a:pt x="1331118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B0CDBF-F365-4A93-AF6B-8B9B72585247}"/>
                </a:ext>
              </a:extLst>
            </p:cNvPr>
            <p:cNvSpPr/>
            <p:nvPr/>
          </p:nvSpPr>
          <p:spPr>
            <a:xfrm>
              <a:off x="9059637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Time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1BE48D-D446-4325-9BE6-3C21C4A146D1}"/>
                </a:ext>
              </a:extLst>
            </p:cNvPr>
            <p:cNvSpPr/>
            <p:nvPr/>
          </p:nvSpPr>
          <p:spPr>
            <a:xfrm>
              <a:off x="8482819" y="3779665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Place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91FC2D-83F9-4BE4-B357-45FA4DDC18C3}"/>
                </a:ext>
              </a:extLst>
            </p:cNvPr>
            <p:cNvSpPr/>
            <p:nvPr/>
          </p:nvSpPr>
          <p:spPr>
            <a:xfrm>
              <a:off x="7324746" y="3779665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Author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1EE59D-89F7-49EC-9BEC-B07CED2E7147}"/>
                </a:ext>
              </a:extLst>
            </p:cNvPr>
            <p:cNvSpPr/>
            <p:nvPr/>
          </p:nvSpPr>
          <p:spPr>
            <a:xfrm>
              <a:off x="6745710" y="2733504"/>
              <a:ext cx="1072291" cy="1232518"/>
            </a:xfrm>
            <a:custGeom>
              <a:avLst/>
              <a:gdLst>
                <a:gd name="connsiteX0" fmla="*/ 0 w 1232517"/>
                <a:gd name="connsiteY0" fmla="*/ 536145 h 1072290"/>
                <a:gd name="connsiteX1" fmla="*/ 268073 w 1232517"/>
                <a:gd name="connsiteY1" fmla="*/ 0 h 1072290"/>
                <a:gd name="connsiteX2" fmla="*/ 964445 w 1232517"/>
                <a:gd name="connsiteY2" fmla="*/ 0 h 1072290"/>
                <a:gd name="connsiteX3" fmla="*/ 1232517 w 1232517"/>
                <a:gd name="connsiteY3" fmla="*/ 536145 h 1072290"/>
                <a:gd name="connsiteX4" fmla="*/ 964445 w 1232517"/>
                <a:gd name="connsiteY4" fmla="*/ 1072290 h 1072290"/>
                <a:gd name="connsiteX5" fmla="*/ 268073 w 1232517"/>
                <a:gd name="connsiteY5" fmla="*/ 1072290 h 1072290"/>
                <a:gd name="connsiteX6" fmla="*/ 0 w 1232517"/>
                <a:gd name="connsiteY6" fmla="*/ 536145 h 10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517" h="1072290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Dialect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2ECBF9F-2ED7-46D4-8D58-FEACB3403C0E}"/>
              </a:ext>
            </a:extLst>
          </p:cNvPr>
          <p:cNvSpPr txBox="1"/>
          <p:nvPr/>
        </p:nvSpPr>
        <p:spPr>
          <a:xfrm>
            <a:off x="7208963" y="1363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Newspaper,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iction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on-Fiction,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cademic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Social, 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Conversation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Disfluencies</a:t>
            </a: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6D884C-6A16-4BEF-A5D0-8A9BC3B34164}"/>
              </a:ext>
            </a:extLst>
          </p:cNvPr>
          <p:cNvSpPr txBox="1"/>
          <p:nvPr/>
        </p:nvSpPr>
        <p:spPr>
          <a:xfrm>
            <a:off x="7312158" y="2273954"/>
            <a:ext cx="39969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Language changes over time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Oxford Dictionary has 273,000 headwords; 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171,476 of them being in current use, 47,156 being obsolete words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5C34A2-5458-48E8-8782-43AAF7342FDC}"/>
              </a:ext>
            </a:extLst>
          </p:cNvPr>
          <p:cNvSpPr txBox="1"/>
          <p:nvPr/>
        </p:nvSpPr>
        <p:spPr>
          <a:xfrm>
            <a:off x="995106" y="3622898"/>
            <a:ext cx="3899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Age, 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ender, Race, Socioeconomic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ED5A1-D4E9-4060-9359-584DE836DAFE}"/>
              </a:ext>
            </a:extLst>
          </p:cNvPr>
          <p:cNvSpPr txBox="1"/>
          <p:nvPr/>
        </p:nvSpPr>
        <p:spPr>
          <a:xfrm>
            <a:off x="-535283" y="2311772"/>
            <a:ext cx="480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Standard American English (SAE) vs.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African American Vernacular English (AAVE)</a:t>
            </a:r>
          </a:p>
          <a:p>
            <a:pPr lvl="2" algn="r"/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iont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I don’t, 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talmebout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talking about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04931A-9698-4462-822C-A2A522F97D1D}"/>
              </a:ext>
            </a:extLst>
          </p:cNvPr>
          <p:cNvSpPr txBox="1"/>
          <p:nvPr/>
        </p:nvSpPr>
        <p:spPr>
          <a:xfrm>
            <a:off x="-1154160" y="396795"/>
            <a:ext cx="735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dost 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ra- </a:t>
            </a:r>
            <a:r>
              <a:rPr lang="en-US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hega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... </a:t>
            </a:r>
            <a:r>
              <a:rPr lang="en-US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dont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wory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 ... but 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dherya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rakhe</a:t>
            </a: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 algn="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[he was and will remain a friend ... don’t worry ... but have faith]</a:t>
            </a:r>
          </a:p>
        </p:txBody>
      </p:sp>
    </p:spTree>
    <p:extLst>
      <p:ext uri="{BB962C8B-B14F-4D97-AF65-F5344CB8AC3E}">
        <p14:creationId xmlns:p14="http://schemas.microsoft.com/office/powerpoint/2010/main" val="863649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41230-9EBF-4D0D-AFDF-AEBE160A2139}"/>
              </a:ext>
            </a:extLst>
          </p:cNvPr>
          <p:cNvSpPr txBox="1"/>
          <p:nvPr/>
        </p:nvSpPr>
        <p:spPr>
          <a:xfrm>
            <a:off x="0" y="0"/>
            <a:ext cx="1125249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Corpus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plural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Copra) Samples </a:t>
            </a:r>
          </a:p>
          <a:p>
            <a:pPr lvl="1" algn="ctr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lvl="1" algn="ctr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Brown University</a:t>
            </a:r>
          </a:p>
          <a:p>
            <a:pPr lvl="1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</a:t>
            </a:r>
          </a:p>
          <a:p>
            <a:pPr lvl="1" algn="ctr"/>
            <a:r>
              <a:rPr kumimoji="0" lang="fr-F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newspaper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fiction, non-fiction, </a:t>
            </a:r>
            <a:r>
              <a:rPr kumimoji="0" lang="fr-F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academic</a:t>
            </a: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etc.</a:t>
            </a:r>
            <a:endParaRPr lang="fr-FR" noProof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1963–64</a:t>
            </a:r>
          </a:p>
          <a:p>
            <a:pPr lvl="1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#Documents = Size = 500</a:t>
            </a:r>
          </a:p>
          <a:p>
            <a:pPr lvl="1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Tokens = 1 M</a:t>
            </a:r>
            <a:endParaRPr lang="en-US" noProof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#Vocab = Unique Tokens =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Types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= 38 K</a:t>
            </a:r>
          </a:p>
          <a:p>
            <a:pPr lvl="1"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Switchboard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American English</a:t>
            </a:r>
          </a:p>
          <a:p>
            <a:pPr lvl="2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Telephone Conversations between strangers </a:t>
            </a:r>
          </a:p>
          <a:p>
            <a:pPr lvl="2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Early 1990s</a:t>
            </a:r>
          </a:p>
          <a:p>
            <a:pPr lvl="2"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#Conversations = Size = 2430</a:t>
            </a:r>
          </a:p>
          <a:p>
            <a:pPr lvl="2"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#Tokens = 2.4 M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#Vocab = Unique Tokens = Types = 20 K</a:t>
            </a:r>
          </a:p>
          <a:p>
            <a:pPr lvl="1"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N-grams</a:t>
            </a:r>
          </a:p>
          <a:p>
            <a:pPr lvl="1" algn="ctr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English </a:t>
            </a:r>
          </a:p>
          <a:p>
            <a:pPr lvl="1" algn="ctr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Books </a:t>
            </a:r>
          </a:p>
          <a:p>
            <a:pPr lvl="1"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#Tokens = 1 G</a:t>
            </a:r>
            <a:endParaRPr lang="en-US" sz="2000" noProof="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#Vocab = Unique Tokens = Types = 13 M</a:t>
            </a:r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1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Herdan’s</a:t>
            </a:r>
            <a:r>
              <a:rPr kumimoji="0" lang="en-CA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Law or Heaps’ Law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C73D89-CECC-49BD-91FE-B8E8D40F9B1A}"/>
              </a:ext>
            </a:extLst>
          </p:cNvPr>
          <p:cNvSpPr txBox="1"/>
          <p:nvPr/>
        </p:nvSpPr>
        <p:spPr>
          <a:xfrm>
            <a:off x="0" y="526734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Herdan</a:t>
            </a:r>
            <a:r>
              <a:rPr lang="en-US" sz="20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G. (1960). Type-token mathematics. The Hague, Mouton.</a:t>
            </a:r>
          </a:p>
          <a:p>
            <a:pPr algn="l"/>
            <a:r>
              <a:rPr lang="fr-FR" sz="2000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Heaps</a:t>
            </a:r>
            <a:r>
              <a:rPr lang="fr-FR" sz="20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H. S. (1978). Information </a:t>
            </a:r>
            <a:r>
              <a:rPr lang="fr-FR" sz="2000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retrieval</a:t>
            </a:r>
            <a:r>
              <a:rPr lang="fr-FR" sz="20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Computational and theoretical aspects. Academic Press.</a:t>
            </a:r>
          </a:p>
        </p:txBody>
      </p:sp>
    </p:spTree>
    <p:extLst>
      <p:ext uri="{BB962C8B-B14F-4D97-AF65-F5344CB8AC3E}">
        <p14:creationId xmlns:p14="http://schemas.microsoft.com/office/powerpoint/2010/main" val="37401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F71DC-FE3E-47CA-A317-E27A83C55302}"/>
              </a:ext>
            </a:extLst>
          </p:cNvPr>
          <p:cNvSpPr txBox="1"/>
          <p:nvPr/>
        </p:nvSpPr>
        <p:spPr>
          <a:xfrm>
            <a:off x="1" y="2474893"/>
            <a:ext cx="6096000" cy="1813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capacity for language is one of the central features of human intelligence and is therefore a prerequisite for artificial intelligence.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3512A-D504-434A-B6E1-994480532748}"/>
              </a:ext>
            </a:extLst>
          </p:cNvPr>
          <p:cNvSpPr txBox="1"/>
          <p:nvPr/>
        </p:nvSpPr>
        <p:spPr>
          <a:xfrm>
            <a:off x="0" y="1676200"/>
            <a:ext cx="121920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Research Priorities for Artificial Intelligence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EB25-BD8B-4B69-B93B-EE81E84B6E01}"/>
              </a:ext>
            </a:extLst>
          </p:cNvPr>
          <p:cNvSpPr txBox="1"/>
          <p:nvPr/>
        </p:nvSpPr>
        <p:spPr>
          <a:xfrm>
            <a:off x="6316717" y="2474893"/>
            <a:ext cx="5875283" cy="34778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Despite its many practical applications, language is perhaps number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the priority list for AI research.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 would be a great achievement if AI could attain the capabilities of an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orangutan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which do not include language!</a:t>
            </a:r>
          </a:p>
          <a:p>
            <a:pPr algn="just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Yann </a:t>
            </a:r>
            <a:r>
              <a:rPr lang="en-US" sz="2000" b="0" i="0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LeCun</a:t>
            </a:r>
            <a:r>
              <a:rPr lang="en-US" sz="20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(computer vision researcher)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91651-71AA-447E-A74D-829018569B95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Russell, Stuart, Daniel Dewey, and Max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Tegmark</a:t>
            </a:r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"Research priorities for robust and beneficial artificial intelligence." </a:t>
            </a:r>
            <a:r>
              <a:rPr lang="en-US" b="0" i="1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Ai Magazine</a:t>
            </a:r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36.4 (2015): 105-114.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86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/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</m:d>
                    <m:r>
                      <a:rPr kumimoji="0" lang="en-US" sz="6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6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sSup>
                      <m:sSupPr>
                        <m:ctrlPr>
                          <a:rPr kumimoji="0" lang="en-US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sz="6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kumimoji="0" lang="en-US" sz="6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rPr>
                  <a:t>; </a:t>
                </a:r>
                <a:r>
                  <a:rPr lang="en-CA" sz="4000" dirty="0">
                    <a:solidFill>
                      <a:prstClr val="black"/>
                    </a:solidFill>
                    <a:latin typeface="Segoe UI Light (Headings)"/>
                  </a:rPr>
                  <a:t>0 &lt; </a:t>
                </a:r>
                <a14:m>
                  <m:oMath xmlns:m="http://schemas.openxmlformats.org/officeDocument/2006/math">
                    <m:r>
                      <a:rPr lang="en-CA" sz="4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sz="4000" dirty="0">
                    <a:solidFill>
                      <a:prstClr val="black"/>
                    </a:solidFill>
                    <a:latin typeface="Segoe UI Light (Headings)"/>
                  </a:rPr>
                  <a:t> &lt; 1</a:t>
                </a:r>
                <a:endParaRPr kumimoji="0" lang="en-CA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 (Headings)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65AFBA-4740-4911-BD39-A5CC0798B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8675"/>
                <a:ext cx="12192000" cy="2504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73D89-CECC-49BD-91FE-B8E8D40F9B1A}"/>
                  </a:ext>
                </a:extLst>
              </p:cNvPr>
              <p:cNvSpPr txBox="1"/>
              <p:nvPr/>
            </p:nvSpPr>
            <p:spPr>
              <a:xfrm>
                <a:off x="1241905" y="4851845"/>
                <a:ext cx="9708189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are positive constants.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depends on the corpus size and the genre, but at least for the large corpora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𝛽</m:t>
                    </m:r>
                  </m:oMath>
                </a14:m>
                <a:r>
                  <a:rPr lang="en-US" sz="2800" dirty="0">
                    <a:solidFill>
                      <a:srgbClr val="22222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ranges from 0.67 to 0.75.</a:t>
                </a:r>
              </a:p>
              <a:p>
                <a:pPr algn="l"/>
                <a:endParaRPr lang="en-US" sz="2800" dirty="0">
                  <a:solidFill>
                    <a:srgbClr val="22222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73D89-CECC-49BD-91FE-B8E8D40F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05" y="4851845"/>
                <a:ext cx="9708189" cy="1815882"/>
              </a:xfrm>
              <a:prstGeom prst="rect">
                <a:avLst/>
              </a:prstGeom>
              <a:blipFill>
                <a:blip r:embed="rId4"/>
                <a:stretch>
                  <a:fillRect l="-1319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12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Datasheets (Data Statements) for Datasets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B0831D-F66C-4354-903B-1622290C42D5}"/>
              </a:ext>
            </a:extLst>
          </p:cNvPr>
          <p:cNvSpPr txBox="1"/>
          <p:nvPr/>
        </p:nvSpPr>
        <p:spPr>
          <a:xfrm>
            <a:off x="2165133" y="3585044"/>
            <a:ext cx="8124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Emily M. Bender,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Batya</a:t>
            </a:r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Friedman, ACL (2018)</a:t>
            </a:r>
          </a:p>
          <a:p>
            <a:pPr algn="r"/>
            <a:r>
              <a:rPr lang="en-US" b="0" i="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Gebru</a:t>
            </a:r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Timnit</a:t>
            </a:r>
            <a:r>
              <a:rPr lang="en-US" b="0" i="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et al. (2018)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08C11-6F89-4909-B8DC-CCF08BB4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36" y="4695440"/>
            <a:ext cx="3799515" cy="18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29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NLP is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AI-hard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(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AI-Complete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do it!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2285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5AFBA-4740-4911-BD39-A5CC0798B969}"/>
              </a:ext>
            </a:extLst>
          </p:cNvPr>
          <p:cNvSpPr/>
          <p:nvPr/>
        </p:nvSpPr>
        <p:spPr>
          <a:xfrm>
            <a:off x="0" y="2018675"/>
            <a:ext cx="12192000" cy="2504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Text segmentation</a:t>
            </a:r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209F612-3B09-45EB-9573-39D7136A9F3E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2D564C7-5851-48D9-9E8B-72E837FB1959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4B8C52-91C7-4413-A4B3-2729E25F615E}"/>
              </a:ext>
            </a:extLst>
          </p:cNvPr>
          <p:cNvSpPr txBox="1"/>
          <p:nvPr/>
        </p:nvSpPr>
        <p:spPr>
          <a:xfrm>
            <a:off x="1232362" y="4523009"/>
            <a:ext cx="970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dividing written text into meaningful units, such as words, sentences, or topics</a:t>
            </a:r>
          </a:p>
        </p:txBody>
      </p:sp>
    </p:spTree>
    <p:extLst>
      <p:ext uri="{BB962C8B-B14F-4D97-AF65-F5344CB8AC3E}">
        <p14:creationId xmlns:p14="http://schemas.microsoft.com/office/powerpoint/2010/main" val="1278977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Segmentation: Tokenization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96774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Whitespace (default, natural word delimiter)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Exceptions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New York 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 ’n’ roll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Contractions: I’m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Japanese | Chinese | Thai don’t have spaces between words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E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moticons: :) 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	H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ashtags: #nlproc.</a:t>
            </a:r>
          </a:p>
          <a:p>
            <a:pPr algn="l"/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74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Word Boundaries: Tokenization: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322826"/>
            <a:ext cx="121920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Split()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Regular Expressions (RE): Finite State Automata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Alphabetical: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[a-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zA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-Z]*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Alpha-numerical: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[a-zA-Z0-9]*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Punctuations: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Ph.D., AT&amp;T,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cap’n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028700" lvl="1" indent="-571500">
              <a:buFontTx/>
              <a:buChar char="-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Chars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Currency $45.55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Dates (01/02/06)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URLs http://www.stanford.edu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 hashtags #nlproc</a:t>
            </a:r>
          </a:p>
          <a:p>
            <a:pPr lvl="3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hfani@uwindsor.ca</a:t>
            </a:r>
          </a:p>
        </p:txBody>
      </p:sp>
    </p:spTree>
    <p:extLst>
      <p:ext uri="{BB962C8B-B14F-4D97-AF65-F5344CB8AC3E}">
        <p14:creationId xmlns:p14="http://schemas.microsoft.com/office/powerpoint/2010/main" val="3629236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88739-37ED-4BA4-B1E0-AB7E85553045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32282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Disfluencies</a:t>
            </a:r>
            <a:r>
              <a:rPr lang="en-US" sz="36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b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</a:t>
            </a:r>
            <a:r>
              <a:rPr lang="en-US" sz="36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utterances</a:t>
            </a:r>
            <a:endParaRPr lang="en-US" sz="3600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Fragments: broken-off repeated words: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miss- misspelled, you- yourself</a:t>
            </a:r>
            <a:endParaRPr lang="en-US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Fillers: non-lexical: </a:t>
            </a:r>
            <a:r>
              <a:rPr lang="en-US" sz="16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huh, uh, erm, um, well, so, like, hmm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Punctuations , . : ; ? !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part-of-speech tagging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parsing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speech synthesis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Morphemes: </a:t>
            </a:r>
          </a:p>
          <a:p>
            <a:pPr lvl="2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smallest meaning-bearing unit of a language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‘unlikeliest’ : morphemes [un-], [likely], [-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est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97431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2927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Chinese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5959-8DAD-4755-B08F-40B6ACD7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593" y="1939048"/>
            <a:ext cx="8954813" cy="4183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F088-570F-415F-8074-8885AB401F3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</p:spTree>
    <p:extLst>
      <p:ext uri="{BB962C8B-B14F-4D97-AF65-F5344CB8AC3E}">
        <p14:creationId xmlns:p14="http://schemas.microsoft.com/office/powerpoint/2010/main" val="8491262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7DF82-D313-458B-9B6A-4D2049B1C7BC}"/>
              </a:ext>
            </a:extLst>
          </p:cNvPr>
          <p:cNvSpPr txBox="1"/>
          <p:nvPr/>
        </p:nvSpPr>
        <p:spPr>
          <a:xfrm>
            <a:off x="0" y="129271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Tx/>
              <a:buChar char="-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Chinese 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characters are at a reasonable semantic level for most applications</a:t>
            </a:r>
          </a:p>
          <a:p>
            <a:pPr lvl="1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word standards result in a huge vocabulary with large numbers of very rare words</a:t>
            </a:r>
          </a:p>
          <a:p>
            <a:pPr lvl="1"/>
            <a:r>
              <a:rPr lang="en-US" sz="24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Take characters as words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A5959-8DAD-4755-B08F-40B6ACD7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5937"/>
            <a:ext cx="5552418" cy="259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BF088-570F-415F-8074-8885AB401F39}"/>
              </a:ext>
            </a:extLst>
          </p:cNvPr>
          <p:cNvSpPr txBox="1"/>
          <p:nvPr/>
        </p:nvSpPr>
        <p:spPr>
          <a:xfrm>
            <a:off x="0" y="46172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What should be considered as word?</a:t>
            </a:r>
          </a:p>
        </p:txBody>
      </p:sp>
    </p:spTree>
    <p:extLst>
      <p:ext uri="{BB962C8B-B14F-4D97-AF65-F5344CB8AC3E}">
        <p14:creationId xmlns:p14="http://schemas.microsoft.com/office/powerpoint/2010/main" val="37050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C5CC2704-F220-40EC-8C9F-7525DDF02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08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016ECF-211E-4FB3-9A68-FAD9AE031AEC}"/>
              </a:ext>
            </a:extLst>
          </p:cNvPr>
          <p:cNvSpPr txBox="1"/>
          <p:nvPr/>
        </p:nvSpPr>
        <p:spPr>
          <a:xfrm>
            <a:off x="-1" y="5903893"/>
            <a:ext cx="12191999" cy="954107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Handle: Boston Dynamics' newest design. Jumps 4 feet in the air and zips around at 9 miles per hour.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https://www.youtube.com/watch?v=7h8mX9ZMs7g</a:t>
            </a:r>
          </a:p>
        </p:txBody>
      </p:sp>
    </p:spTree>
    <p:extLst>
      <p:ext uri="{BB962C8B-B14F-4D97-AF65-F5344CB8AC3E}">
        <p14:creationId xmlns:p14="http://schemas.microsoft.com/office/powerpoint/2010/main" val="117044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D5174-540D-422F-A8D0-DF8C98DBDAB3}"/>
              </a:ext>
            </a:extLst>
          </p:cNvPr>
          <p:cNvSpPr txBox="1"/>
          <p:nvPr/>
        </p:nvSpPr>
        <p:spPr>
          <a:xfrm>
            <a:off x="1" y="28556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NLP is </a:t>
            </a:r>
            <a:r>
              <a:rPr lang="en-US" sz="48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AI-hard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48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AI-Complete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20445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46F4D2-7389-4E1E-98F7-0ED2736A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59"/>
            <a:ext cx="12192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/>
        </p:nvSpPr>
        <p:spPr>
          <a:xfrm>
            <a:off x="118833" y="1449833"/>
            <a:ext cx="11954400" cy="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400" b="1" dirty="0">
                <a:latin typeface="PT Sans"/>
                <a:ea typeface="PT Sans"/>
                <a:cs typeface="PT Sans"/>
                <a:sym typeface="PT Sans"/>
              </a:rPr>
              <a:t>    Huge models, large companies and massive training costs dominate the hottest area of AI today, NLP.</a:t>
            </a:r>
            <a:endParaRPr sz="240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118833" y="865833"/>
            <a:ext cx="119544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400" b="1" dirty="0">
                <a:latin typeface="PT Sans"/>
                <a:ea typeface="PT Sans"/>
                <a:cs typeface="PT Sans"/>
                <a:sym typeface="PT Sans"/>
              </a:rPr>
              <a:t>Language models: Welcome to the Billion Parameter club</a:t>
            </a:r>
            <a:endParaRPr sz="2400" b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0" name="Google Shape;330;p42"/>
          <p:cNvSpPr/>
          <p:nvPr/>
        </p:nvSpPr>
        <p:spPr>
          <a:xfrm rot="-2700000" flipH="1">
            <a:off x="161127" y="1605966"/>
            <a:ext cx="204212" cy="204212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31" name="Google Shape;331;p42"/>
          <p:cNvGrpSpPr/>
          <p:nvPr/>
        </p:nvGrpSpPr>
        <p:grpSpPr>
          <a:xfrm>
            <a:off x="1710922" y="2362569"/>
            <a:ext cx="8318449" cy="3809132"/>
            <a:chOff x="1171675" y="1430825"/>
            <a:chExt cx="6356050" cy="3293899"/>
          </a:xfrm>
        </p:grpSpPr>
        <p:pic>
          <p:nvPicPr>
            <p:cNvPr id="332" name="Google Shape;332;p42"/>
            <p:cNvPicPr preferRelativeResize="0"/>
            <p:nvPr/>
          </p:nvPicPr>
          <p:blipFill rotWithShape="1">
            <a:blip r:embed="rId3">
              <a:alphaModFix/>
            </a:blip>
            <a:srcRect l="10849" b="10825"/>
            <a:stretch/>
          </p:blipFill>
          <p:spPr>
            <a:xfrm>
              <a:off x="1171675" y="1430825"/>
              <a:ext cx="6187198" cy="3293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2"/>
            <p:cNvSpPr/>
            <p:nvPr/>
          </p:nvSpPr>
          <p:spPr>
            <a:xfrm>
              <a:off x="1318025" y="1540375"/>
              <a:ext cx="4059900" cy="2433900"/>
            </a:xfrm>
            <a:prstGeom prst="rect">
              <a:avLst/>
            </a:prstGeom>
            <a:solidFill>
              <a:srgbClr val="EEEEEE">
                <a:alpha val="56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42"/>
            <p:cNvSpPr txBox="1"/>
            <p:nvPr/>
          </p:nvSpPr>
          <p:spPr>
            <a:xfrm>
              <a:off x="1352925" y="1518225"/>
              <a:ext cx="21585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" sz="1600" i="1" dirty="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2018 (left) through 2019 (right)</a:t>
              </a:r>
              <a:endParaRPr sz="1600" i="1" dirty="0"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5" name="Google Shape;335;p42"/>
            <p:cNvSpPr txBox="1"/>
            <p:nvPr/>
          </p:nvSpPr>
          <p:spPr>
            <a:xfrm>
              <a:off x="5369225" y="1518225"/>
              <a:ext cx="21585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600" i="1" dirty="0">
                  <a:latin typeface="PT Sans"/>
                  <a:ea typeface="PT Sans"/>
                  <a:cs typeface="PT Sans"/>
                  <a:sym typeface="PT Sans"/>
                </a:rPr>
                <a:t>2020 onwards</a:t>
              </a:r>
              <a:endParaRPr sz="1600" i="1" dirty="0"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6" name="Google Shape;336;p42"/>
            <p:cNvSpPr txBox="1"/>
            <p:nvPr/>
          </p:nvSpPr>
          <p:spPr>
            <a:xfrm>
              <a:off x="4936308" y="3506865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11B</a:t>
              </a:r>
              <a:endParaRPr sz="1467" b="1"/>
            </a:p>
          </p:txBody>
        </p:sp>
        <p:sp>
          <p:nvSpPr>
            <p:cNvPr id="337" name="Google Shape;337;p42"/>
            <p:cNvSpPr txBox="1"/>
            <p:nvPr/>
          </p:nvSpPr>
          <p:spPr>
            <a:xfrm>
              <a:off x="6538950" y="1518225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175B</a:t>
              </a:r>
              <a:endParaRPr sz="1467" b="1"/>
            </a:p>
          </p:txBody>
        </p:sp>
        <p:sp>
          <p:nvSpPr>
            <p:cNvPr id="338" name="Google Shape;338;p42"/>
            <p:cNvSpPr txBox="1"/>
            <p:nvPr/>
          </p:nvSpPr>
          <p:spPr>
            <a:xfrm>
              <a:off x="6161480" y="3506872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9.4B</a:t>
              </a:r>
              <a:endParaRPr sz="1467" b="1"/>
            </a:p>
          </p:txBody>
        </p:sp>
        <p:sp>
          <p:nvSpPr>
            <p:cNvPr id="339" name="Google Shape;339;p42"/>
            <p:cNvSpPr txBox="1"/>
            <p:nvPr/>
          </p:nvSpPr>
          <p:spPr>
            <a:xfrm>
              <a:off x="5579182" y="34553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17B</a:t>
              </a:r>
              <a:endParaRPr sz="1467" b="1"/>
            </a:p>
          </p:txBody>
        </p:sp>
        <p:sp>
          <p:nvSpPr>
            <p:cNvPr id="340" name="Google Shape;340;p42"/>
            <p:cNvSpPr txBox="1"/>
            <p:nvPr/>
          </p:nvSpPr>
          <p:spPr>
            <a:xfrm>
              <a:off x="3062017" y="3653911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1.5B</a:t>
              </a:r>
              <a:endParaRPr sz="1467" b="1"/>
            </a:p>
          </p:txBody>
        </p:sp>
        <p:sp>
          <p:nvSpPr>
            <p:cNvPr id="341" name="Google Shape;341;p42"/>
            <p:cNvSpPr txBox="1"/>
            <p:nvPr/>
          </p:nvSpPr>
          <p:spPr>
            <a:xfrm>
              <a:off x="4311233" y="3534242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8.3B</a:t>
              </a:r>
              <a:endParaRPr sz="1467" b="1"/>
            </a:p>
          </p:txBody>
        </p:sp>
        <p:sp>
          <p:nvSpPr>
            <p:cNvPr id="342" name="Google Shape;342;p42"/>
            <p:cNvSpPr txBox="1"/>
            <p:nvPr/>
          </p:nvSpPr>
          <p:spPr>
            <a:xfrm>
              <a:off x="5254633" y="35989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2.6B</a:t>
              </a:r>
              <a:endParaRPr sz="1467" b="1"/>
            </a:p>
          </p:txBody>
        </p:sp>
        <p:sp>
          <p:nvSpPr>
            <p:cNvPr id="343" name="Google Shape;343;p42"/>
            <p:cNvSpPr txBox="1"/>
            <p:nvPr/>
          </p:nvSpPr>
          <p:spPr>
            <a:xfrm>
              <a:off x="4644105" y="3653911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1.5B</a:t>
              </a:r>
              <a:endParaRPr sz="1467" b="1"/>
            </a:p>
          </p:txBody>
        </p:sp>
        <p:sp>
          <p:nvSpPr>
            <p:cNvPr id="344" name="Google Shape;344;p42"/>
            <p:cNvSpPr txBox="1"/>
            <p:nvPr/>
          </p:nvSpPr>
          <p:spPr>
            <a:xfrm>
              <a:off x="5894857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66M</a:t>
              </a:r>
              <a:endParaRPr sz="1200" b="1"/>
            </a:p>
          </p:txBody>
        </p:sp>
        <p:sp>
          <p:nvSpPr>
            <p:cNvPr id="345" name="Google Shape;345;p42"/>
            <p:cNvSpPr txBox="1"/>
            <p:nvPr/>
          </p:nvSpPr>
          <p:spPr>
            <a:xfrm>
              <a:off x="3686632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355M</a:t>
              </a:r>
              <a:endParaRPr sz="1200" b="1"/>
            </a:p>
          </p:txBody>
        </p:sp>
        <p:sp>
          <p:nvSpPr>
            <p:cNvPr id="346" name="Google Shape;346;p42"/>
            <p:cNvSpPr txBox="1"/>
            <p:nvPr/>
          </p:nvSpPr>
          <p:spPr>
            <a:xfrm>
              <a:off x="3377207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340M</a:t>
              </a:r>
              <a:endParaRPr sz="1200" b="1"/>
            </a:p>
          </p:txBody>
        </p:sp>
        <p:sp>
          <p:nvSpPr>
            <p:cNvPr id="347" name="Google Shape;347;p42"/>
            <p:cNvSpPr txBox="1"/>
            <p:nvPr/>
          </p:nvSpPr>
          <p:spPr>
            <a:xfrm>
              <a:off x="2750595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330M</a:t>
              </a:r>
              <a:endParaRPr sz="1200" b="1"/>
            </a:p>
          </p:txBody>
        </p:sp>
        <p:sp>
          <p:nvSpPr>
            <p:cNvPr id="348" name="Google Shape;348;p42"/>
            <p:cNvSpPr txBox="1"/>
            <p:nvPr/>
          </p:nvSpPr>
          <p:spPr>
            <a:xfrm>
              <a:off x="2443182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665M</a:t>
              </a:r>
              <a:endParaRPr sz="1200" b="1"/>
            </a:p>
          </p:txBody>
        </p:sp>
        <p:sp>
          <p:nvSpPr>
            <p:cNvPr id="349" name="Google Shape;349;p42"/>
            <p:cNvSpPr txBox="1"/>
            <p:nvPr/>
          </p:nvSpPr>
          <p:spPr>
            <a:xfrm>
              <a:off x="2120970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465M</a:t>
              </a:r>
              <a:endParaRPr sz="1200" b="1"/>
            </a:p>
          </p:txBody>
        </p:sp>
        <p:sp>
          <p:nvSpPr>
            <p:cNvPr id="350" name="Google Shape;350;p42"/>
            <p:cNvSpPr txBox="1"/>
            <p:nvPr/>
          </p:nvSpPr>
          <p:spPr>
            <a:xfrm>
              <a:off x="1795057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340M</a:t>
              </a:r>
              <a:endParaRPr sz="1200" b="1"/>
            </a:p>
          </p:txBody>
        </p:sp>
        <p:sp>
          <p:nvSpPr>
            <p:cNvPr id="351" name="Google Shape;351;p42"/>
            <p:cNvSpPr txBox="1"/>
            <p:nvPr/>
          </p:nvSpPr>
          <p:spPr>
            <a:xfrm>
              <a:off x="1479932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110M</a:t>
              </a:r>
              <a:endParaRPr sz="1200" b="1"/>
            </a:p>
          </p:txBody>
        </p:sp>
        <p:sp>
          <p:nvSpPr>
            <p:cNvPr id="352" name="Google Shape;352;p42"/>
            <p:cNvSpPr txBox="1"/>
            <p:nvPr/>
          </p:nvSpPr>
          <p:spPr>
            <a:xfrm>
              <a:off x="1189957" y="3702567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200" b="1"/>
                <a:t>94M</a:t>
              </a:r>
              <a:endParaRPr sz="1200" b="1"/>
            </a:p>
          </p:txBody>
        </p:sp>
        <p:sp>
          <p:nvSpPr>
            <p:cNvPr id="353" name="Google Shape;353;p42"/>
            <p:cNvSpPr txBox="1"/>
            <p:nvPr/>
          </p:nvSpPr>
          <p:spPr>
            <a:xfrm>
              <a:off x="3999167" y="3653911"/>
              <a:ext cx="582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" sz="1467" b="1"/>
                <a:t>1.5B</a:t>
              </a:r>
              <a:endParaRPr sz="1467" b="1"/>
            </a:p>
          </p:txBody>
        </p:sp>
      </p:grpSp>
      <p:sp>
        <p:nvSpPr>
          <p:cNvPr id="354" name="Google Shape;354;p42"/>
          <p:cNvSpPr txBox="1"/>
          <p:nvPr/>
        </p:nvSpPr>
        <p:spPr>
          <a:xfrm>
            <a:off x="9248441" y="6171700"/>
            <a:ext cx="2824926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2400" b="1" dirty="0">
                <a:latin typeface="PT Sans"/>
                <a:ea typeface="PT Sans"/>
                <a:cs typeface="PT Sans"/>
                <a:sym typeface="PT Sans"/>
              </a:rPr>
              <a:t>stateof.ai 2020</a:t>
            </a:r>
            <a:endParaRPr sz="2400" b="1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01600" y="6299633"/>
            <a:ext cx="119544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333" dirty="0">
                <a:latin typeface="PT Sans"/>
                <a:ea typeface="PT Sans"/>
                <a:cs typeface="PT Sans"/>
                <a:sym typeface="PT Sans"/>
              </a:rPr>
              <a:t>Note: The number of parameters indicates how many different coefficients the algorithm optimizes during the training process.</a:t>
            </a:r>
            <a:endParaRPr sz="1333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0" y="-7267"/>
            <a:ext cx="12206400" cy="708400"/>
          </a:xfrm>
          <a:prstGeom prst="rect">
            <a:avLst/>
          </a:prstGeom>
          <a:solidFill>
            <a:srgbClr val="0100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42"/>
          <p:cNvSpPr txBox="1"/>
          <p:nvPr/>
        </p:nvSpPr>
        <p:spPr>
          <a:xfrm>
            <a:off x="0" y="0"/>
            <a:ext cx="12192000" cy="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267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 dirty="0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Introduction</a:t>
            </a:r>
            <a:r>
              <a:rPr lang="en" sz="2267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2267" dirty="0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| </a:t>
            </a:r>
            <a:r>
              <a:rPr lang="en" sz="2267" b="1" dirty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Research</a:t>
            </a:r>
            <a:r>
              <a:rPr lang="en" sz="2267" dirty="0">
                <a:solidFill>
                  <a:srgbClr val="A4C2F4"/>
                </a:solidFill>
                <a:latin typeface="PT Sans"/>
                <a:ea typeface="PT Sans"/>
                <a:cs typeface="PT Sans"/>
                <a:sym typeface="PT Sans"/>
              </a:rPr>
              <a:t> | Talent | Industry | Politics | Predictions</a:t>
            </a:r>
            <a:endParaRPr sz="2267" dirty="0">
              <a:solidFill>
                <a:srgbClr val="A4C2F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10542800" y="62200"/>
            <a:ext cx="15304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267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#stateofai</a:t>
            </a:r>
            <a:endParaRPr sz="2267" b="1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3308</Words>
  <Application>Microsoft Office PowerPoint</Application>
  <PresentationFormat>Widescreen</PresentationFormat>
  <Paragraphs>513</Paragraphs>
  <Slides>58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CMMI10</vt:lpstr>
      <vt:lpstr>CMR10</vt:lpstr>
      <vt:lpstr>CMSY10</vt:lpstr>
      <vt:lpstr>Gill Sans MT</vt:lpstr>
      <vt:lpstr>Google Sans</vt:lpstr>
      <vt:lpstr>Lucida Grande</vt:lpstr>
      <vt:lpstr>NimbusRomNo9L-Regu</vt:lpstr>
      <vt:lpstr>NimbusRomNo9L-ReguItal</vt:lpstr>
      <vt:lpstr>Open Sans</vt:lpstr>
      <vt:lpstr>PT Sans</vt:lpstr>
      <vt:lpstr>Roboto</vt:lpstr>
      <vt:lpstr>Segoe UI Light</vt:lpstr>
      <vt:lpstr>Segoe UI Light (Headings)</vt:lpstr>
      <vt:lpstr>StandardSymL-Slant_167</vt:lpstr>
      <vt:lpstr>Times New Roman</vt:lpstr>
      <vt:lpstr>Times-Bold</vt:lpstr>
      <vt:lpstr>Times-Roman</vt:lpstr>
      <vt:lpstr>Office Theme</vt:lpstr>
      <vt:lpstr>Simple Light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University of Winsor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Normalization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328</cp:revision>
  <dcterms:created xsi:type="dcterms:W3CDTF">2021-01-06T20:53:20Z</dcterms:created>
  <dcterms:modified xsi:type="dcterms:W3CDTF">2021-01-14T23:40:58Z</dcterms:modified>
</cp:coreProperties>
</file>