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895" r:id="rId2"/>
    <p:sldId id="842" r:id="rId3"/>
    <p:sldId id="859" r:id="rId4"/>
    <p:sldId id="870" r:id="rId5"/>
    <p:sldId id="869" r:id="rId6"/>
    <p:sldId id="871" r:id="rId7"/>
    <p:sldId id="897" r:id="rId8"/>
    <p:sldId id="898" r:id="rId9"/>
    <p:sldId id="878" r:id="rId10"/>
    <p:sldId id="900" r:id="rId11"/>
    <p:sldId id="874" r:id="rId12"/>
    <p:sldId id="901" r:id="rId13"/>
    <p:sldId id="899" r:id="rId14"/>
    <p:sldId id="902" r:id="rId15"/>
    <p:sldId id="903" r:id="rId16"/>
    <p:sldId id="904" r:id="rId17"/>
    <p:sldId id="905" r:id="rId18"/>
    <p:sldId id="876" r:id="rId19"/>
    <p:sldId id="877" r:id="rId20"/>
    <p:sldId id="907" r:id="rId21"/>
    <p:sldId id="908" r:id="rId22"/>
    <p:sldId id="909" r:id="rId23"/>
    <p:sldId id="910" r:id="rId24"/>
    <p:sldId id="875" r:id="rId25"/>
    <p:sldId id="885" r:id="rId26"/>
    <p:sldId id="886" r:id="rId27"/>
    <p:sldId id="879" r:id="rId28"/>
    <p:sldId id="880" r:id="rId29"/>
    <p:sldId id="881" r:id="rId30"/>
    <p:sldId id="883" r:id="rId31"/>
    <p:sldId id="887" r:id="rId32"/>
    <p:sldId id="915" r:id="rId33"/>
    <p:sldId id="919" r:id="rId34"/>
    <p:sldId id="920" r:id="rId35"/>
    <p:sldId id="921" r:id="rId36"/>
    <p:sldId id="917" r:id="rId37"/>
    <p:sldId id="922" r:id="rId38"/>
    <p:sldId id="923" r:id="rId39"/>
    <p:sldId id="924" r:id="rId40"/>
    <p:sldId id="925" r:id="rId41"/>
    <p:sldId id="926" r:id="rId42"/>
    <p:sldId id="927" r:id="rId43"/>
    <p:sldId id="916" r:id="rId44"/>
    <p:sldId id="928" r:id="rId45"/>
    <p:sldId id="929" r:id="rId46"/>
    <p:sldId id="930" r:id="rId47"/>
    <p:sldId id="931" r:id="rId48"/>
    <p:sldId id="932" r:id="rId49"/>
    <p:sldId id="933" r:id="rId50"/>
    <p:sldId id="934" r:id="rId51"/>
    <p:sldId id="935" r:id="rId52"/>
    <p:sldId id="936" r:id="rId53"/>
    <p:sldId id="937" r:id="rId54"/>
    <p:sldId id="938" r:id="rId55"/>
    <p:sldId id="939" r:id="rId56"/>
    <p:sldId id="912" r:id="rId57"/>
    <p:sldId id="913" r:id="rId58"/>
    <p:sldId id="941" r:id="rId59"/>
    <p:sldId id="943" r:id="rId60"/>
    <p:sldId id="944" r:id="rId61"/>
    <p:sldId id="945" r:id="rId62"/>
    <p:sldId id="946" r:id="rId63"/>
    <p:sldId id="951" r:id="rId64"/>
    <p:sldId id="948" r:id="rId65"/>
    <p:sldId id="952" r:id="rId66"/>
    <p:sldId id="953" r:id="rId67"/>
    <p:sldId id="911" r:id="rId68"/>
    <p:sldId id="949" r:id="rId69"/>
    <p:sldId id="956" r:id="rId70"/>
    <p:sldId id="955" r:id="rId71"/>
    <p:sldId id="90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6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02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05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0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45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9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11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89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81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329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77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Lattice-Based Recurrent Neural Network Encoders for Neural Machine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38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Lattice-Based Recurrent Neural Network Encoders for Neural Machine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994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Lattice-Based Recurrent Neural Network Encoders for Neural Machine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23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9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51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333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483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17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237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09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60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77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267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09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3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980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4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72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03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30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687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92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728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448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26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2031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16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0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0079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00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69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55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60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521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568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205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78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811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https://phiresky.github.io/levenshtein-demo/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56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0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5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NLP is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AI-hard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AI-Complete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do it!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228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Sennrich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et al., (2016). Neural machine translation of rare words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units. In ACL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1. Rare words into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units is sufficient for translation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2. Help to generalize to translate and produce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unseen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100 rare tokens in German training data and they are translatable from English via smaller units!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https://github.com/rsennrich/subword-nmt </a:t>
            </a:r>
          </a:p>
        </p:txBody>
      </p:sp>
    </p:spTree>
    <p:extLst>
      <p:ext uri="{BB962C8B-B14F-4D97-AF65-F5344CB8AC3E}">
        <p14:creationId xmlns:p14="http://schemas.microsoft.com/office/powerpoint/2010/main" val="329915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Sennrich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et al., (2016). Neural machine translation of rare words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units. In ACL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 Compression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(Gage, P. (1994). A new algorithm for data compression. The C Users Journal, 12(2), 23–38.)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pair ‘aa’ occurs most often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replace it with a char (byte) that is not used ‘Z’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aaabdaaabac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dZ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; Z=aa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aaabdaaabac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ZabdZabac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pair ‘ab’ occurs most often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replace it with ‘Y’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aaabdaaabac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ZabdZabac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ZY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ZY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; Y=ab, Z=aa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aaabdaaabac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ZabdZabac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ZYdZYac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 pair ‘ZY’ with ‘X’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aaabdaaabac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ZabdZabac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ZYdZYac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XdXac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; X=ZY, Y=ab, Z=aa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This data cannot be compressed further by byte pair encoding because there are no pairs of bytes that occur more than 1.</a:t>
            </a:r>
          </a:p>
        </p:txBody>
      </p:sp>
    </p:spTree>
    <p:extLst>
      <p:ext uri="{BB962C8B-B14F-4D97-AF65-F5344CB8AC3E}">
        <p14:creationId xmlns:p14="http://schemas.microsoft.com/office/powerpoint/2010/main" val="385293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Sennrich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et al., (2016). Neural machine translation of rare words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units. In ACL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1- Initialization a Dictionary: Tokenize Text or Input an Available 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2- Initialize a Vocabulary: {unique characters} U {end-of-word symbol=&lt;/w&gt;}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Loop: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get_stats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((x, y)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∈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4- (A, B) = most frequent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4- Vocabulary U {Add most frequent pair=‘AB‘}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Dictionary.replace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(‘A B’, ‘AB’)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E37-E859-4643-91E9-BEF0893D398B}"/>
              </a:ext>
            </a:extLst>
          </p:cNvPr>
          <p:cNvSpPr txBox="1"/>
          <p:nvPr/>
        </p:nvSpPr>
        <p:spPr>
          <a:xfrm>
            <a:off x="328449" y="2662323"/>
            <a:ext cx="2688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5: 'l o w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2: 'l o w e r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6: 'n e w e s t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3: 'w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 e s t &lt;/w&gt;'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85F3-429A-4067-82E7-71F94FD12C59}"/>
              </a:ext>
            </a:extLst>
          </p:cNvPr>
          <p:cNvSpPr txBox="1"/>
          <p:nvPr/>
        </p:nvSpPr>
        <p:spPr>
          <a:xfrm>
            <a:off x="2776045" y="2680525"/>
            <a:ext cx="3246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l, o,  w, e, r, t, n, s, d, &lt;/w&gt;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78661-56E2-4FA8-83A4-FA35CA792653}"/>
              </a:ext>
            </a:extLst>
          </p:cNvPr>
          <p:cNvSpPr txBox="1"/>
          <p:nvPr/>
        </p:nvSpPr>
        <p:spPr>
          <a:xfrm>
            <a:off x="6022428" y="2696097"/>
            <a:ext cx="29192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get_stats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(l,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(e, 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&lt;/w&gt;)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C3B23-6178-4709-88F4-075B7CE49EF9}"/>
              </a:ext>
            </a:extLst>
          </p:cNvPr>
          <p:cNvSpPr txBox="1"/>
          <p:nvPr/>
        </p:nvSpPr>
        <p:spPr>
          <a:xfrm>
            <a:off x="7859111" y="2696097"/>
            <a:ext cx="4004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(e, s) = most frequent pair</a:t>
            </a:r>
          </a:p>
        </p:txBody>
      </p:sp>
    </p:spTree>
    <p:extLst>
      <p:ext uri="{BB962C8B-B14F-4D97-AF65-F5344CB8AC3E}">
        <p14:creationId xmlns:p14="http://schemas.microsoft.com/office/powerpoint/2010/main" val="177532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E37-E859-4643-91E9-BEF0893D398B}"/>
              </a:ext>
            </a:extLst>
          </p:cNvPr>
          <p:cNvSpPr txBox="1"/>
          <p:nvPr/>
        </p:nvSpPr>
        <p:spPr>
          <a:xfrm>
            <a:off x="328449" y="2662323"/>
            <a:ext cx="2688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5: ‘l o w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2: ‘l o w e r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6: 'n e 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3: 'w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 &lt;/w&gt;'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85F3-429A-4067-82E7-71F94FD12C59}"/>
              </a:ext>
            </a:extLst>
          </p:cNvPr>
          <p:cNvSpPr txBox="1"/>
          <p:nvPr/>
        </p:nvSpPr>
        <p:spPr>
          <a:xfrm>
            <a:off x="2663059" y="2691035"/>
            <a:ext cx="30966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l, o,  w, e, r, t, n, s, d, &lt;/w&gt;,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C3B23-6178-4709-88F4-075B7CE49EF9}"/>
              </a:ext>
            </a:extLst>
          </p:cNvPr>
          <p:cNvSpPr txBox="1"/>
          <p:nvPr/>
        </p:nvSpPr>
        <p:spPr>
          <a:xfrm>
            <a:off x="8069316" y="2641689"/>
            <a:ext cx="3096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(es, t) = most frequent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1256F-A2BA-4B86-88FB-4113F8F3D8DF}"/>
              </a:ext>
            </a:extLst>
          </p:cNvPr>
          <p:cNvSpPr txBox="1"/>
          <p:nvPr/>
        </p:nvSpPr>
        <p:spPr>
          <a:xfrm>
            <a:off x="6022428" y="2696097"/>
            <a:ext cx="29192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get_stats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(l,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(e, 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(es,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3032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E37-E859-4643-91E9-BEF0893D398B}"/>
              </a:ext>
            </a:extLst>
          </p:cNvPr>
          <p:cNvSpPr txBox="1"/>
          <p:nvPr/>
        </p:nvSpPr>
        <p:spPr>
          <a:xfrm>
            <a:off x="328449" y="2662323"/>
            <a:ext cx="2688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5: ‘l o w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2: ‘l o w e r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6: 'n e 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3: 'w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&lt;/w&gt;'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85F3-429A-4067-82E7-71F94FD12C59}"/>
              </a:ext>
            </a:extLst>
          </p:cNvPr>
          <p:cNvSpPr txBox="1"/>
          <p:nvPr/>
        </p:nvSpPr>
        <p:spPr>
          <a:xfrm>
            <a:off x="2663059" y="2691035"/>
            <a:ext cx="30966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l, o,  w, e, r, t, n, s, d, &lt;/w&gt;,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C3B23-6178-4709-88F4-075B7CE49EF9}"/>
              </a:ext>
            </a:extLst>
          </p:cNvPr>
          <p:cNvSpPr txBox="1"/>
          <p:nvPr/>
        </p:nvSpPr>
        <p:spPr>
          <a:xfrm>
            <a:off x="8069316" y="2641689"/>
            <a:ext cx="4122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9: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&lt;/w&gt;) = most frequent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1256F-A2BA-4B86-88FB-4113F8F3D8DF}"/>
              </a:ext>
            </a:extLst>
          </p:cNvPr>
          <p:cNvSpPr txBox="1"/>
          <p:nvPr/>
        </p:nvSpPr>
        <p:spPr>
          <a:xfrm>
            <a:off x="6022428" y="2696097"/>
            <a:ext cx="29192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get_stats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(l,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(e, 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(es,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9: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&lt;/w&gt;)</a:t>
            </a:r>
          </a:p>
        </p:txBody>
      </p:sp>
    </p:spTree>
    <p:extLst>
      <p:ext uri="{BB962C8B-B14F-4D97-AF65-F5344CB8AC3E}">
        <p14:creationId xmlns:p14="http://schemas.microsoft.com/office/powerpoint/2010/main" val="9734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E37-E859-4643-91E9-BEF0893D398B}"/>
              </a:ext>
            </a:extLst>
          </p:cNvPr>
          <p:cNvSpPr txBox="1"/>
          <p:nvPr/>
        </p:nvSpPr>
        <p:spPr>
          <a:xfrm>
            <a:off x="328449" y="2662323"/>
            <a:ext cx="2688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5: ‘l o w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2: ‘l o w e r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6: 'n e 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3: 'w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85F3-429A-4067-82E7-71F94FD12C59}"/>
              </a:ext>
            </a:extLst>
          </p:cNvPr>
          <p:cNvSpPr txBox="1"/>
          <p:nvPr/>
        </p:nvSpPr>
        <p:spPr>
          <a:xfrm>
            <a:off x="2663059" y="2691035"/>
            <a:ext cx="30966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l, o,  w, e, r, t, n, s, d, &lt;/w&gt;,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C3B23-6178-4709-88F4-075B7CE49EF9}"/>
              </a:ext>
            </a:extLst>
          </p:cNvPr>
          <p:cNvSpPr txBox="1"/>
          <p:nvPr/>
        </p:nvSpPr>
        <p:spPr>
          <a:xfrm>
            <a:off x="8069316" y="2641689"/>
            <a:ext cx="4122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9: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&lt;/w&gt;) = most frequent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1256F-A2BA-4B86-88FB-4113F8F3D8DF}"/>
              </a:ext>
            </a:extLst>
          </p:cNvPr>
          <p:cNvSpPr txBox="1"/>
          <p:nvPr/>
        </p:nvSpPr>
        <p:spPr>
          <a:xfrm>
            <a:off x="6022428" y="2696097"/>
            <a:ext cx="29192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get_stats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(l,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(l, 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(o,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(e, 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0: (es,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&lt;/w&gt;)</a:t>
            </a:r>
          </a:p>
        </p:txBody>
      </p:sp>
    </p:spTree>
    <p:extLst>
      <p:ext uri="{BB962C8B-B14F-4D97-AF65-F5344CB8AC3E}">
        <p14:creationId xmlns:p14="http://schemas.microsoft.com/office/powerpoint/2010/main" val="252481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E37-E859-4643-91E9-BEF0893D398B}"/>
              </a:ext>
            </a:extLst>
          </p:cNvPr>
          <p:cNvSpPr txBox="1"/>
          <p:nvPr/>
        </p:nvSpPr>
        <p:spPr>
          <a:xfrm>
            <a:off x="328449" y="2662323"/>
            <a:ext cx="2688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Dictionary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5: ‘l o w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2: ‘l o w e r 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6: 'n e 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3: 'w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85F3-429A-4067-82E7-71F94FD12C59}"/>
              </a:ext>
            </a:extLst>
          </p:cNvPr>
          <p:cNvSpPr txBox="1"/>
          <p:nvPr/>
        </p:nvSpPr>
        <p:spPr>
          <a:xfrm>
            <a:off x="2663059" y="2691035"/>
            <a:ext cx="30966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Vocabulary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l, o,  w, e, r, t, n, s, d, &lt;/w&gt;,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&lt;/w&gt;,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wider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422702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Wordpiece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Wu et al. (2016)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Google's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neural machine translation system: Bridging the gap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between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human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and machine translation." 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arXiv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Same as BPE but: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&lt;/w&gt; appears at the beginning of words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merging the pairs that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minimizes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 likelihood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 the training data.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40087-5077-4CBF-B228-54DDE36F8496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</p:spTree>
    <p:extLst>
      <p:ext uri="{BB962C8B-B14F-4D97-AF65-F5344CB8AC3E}">
        <p14:creationId xmlns:p14="http://schemas.microsoft.com/office/powerpoint/2010/main" val="260805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40087-5077-4CBF-B228-54DDE36F8496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AEAD9-ACDF-4DDC-BB5A-69EA553A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2" t="2315" r="3123" b="1306"/>
          <a:stretch/>
        </p:blipFill>
        <p:spPr>
          <a:xfrm>
            <a:off x="1618593" y="3048401"/>
            <a:ext cx="9237651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Text segmentation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1232362" y="4523009"/>
            <a:ext cx="970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dividing written text into meaningful units, such as words, sentences, or topics</a:t>
            </a:r>
          </a:p>
        </p:txBody>
      </p:sp>
    </p:spTree>
    <p:extLst>
      <p:ext uri="{BB962C8B-B14F-4D97-AF65-F5344CB8AC3E}">
        <p14:creationId xmlns:p14="http://schemas.microsoft.com/office/powerpoint/2010/main" val="127897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8B38-28CE-4FF1-A4C0-8636DB0CFD64}"/>
              </a:ext>
            </a:extLst>
          </p:cNvPr>
          <p:cNvSpPr/>
          <p:nvPr/>
        </p:nvSpPr>
        <p:spPr>
          <a:xfrm>
            <a:off x="5717219" y="4331855"/>
            <a:ext cx="3249227" cy="1946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8DC9-4AF0-46E5-BDAA-24E7192E6DFB}"/>
              </a:ext>
            </a:extLst>
          </p:cNvPr>
          <p:cNvSpPr txBox="1"/>
          <p:nvPr/>
        </p:nvSpPr>
        <p:spPr>
          <a:xfrm>
            <a:off x="0" y="2890252"/>
            <a:ext cx="496916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[un][affable]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[unaffable]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BF557-89B2-4492-A986-32A4107CE6CF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BDEAC-2399-4159-8A49-ABD5A52999FB}"/>
              </a:ext>
            </a:extLst>
          </p:cNvPr>
          <p:cNvSpPr txBox="1"/>
          <p:nvPr/>
        </p:nvSpPr>
        <p:spPr>
          <a:xfrm>
            <a:off x="0" y="1723604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73410-8179-4399-8381-7EDFEDF4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2" t="2315" r="3123" b="1306"/>
          <a:stretch/>
        </p:blipFill>
        <p:spPr>
          <a:xfrm>
            <a:off x="5362589" y="3429000"/>
            <a:ext cx="6156741" cy="22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C8DC9-4AF0-46E5-BDAA-24E7192E6DFB}"/>
              </a:ext>
            </a:extLst>
          </p:cNvPr>
          <p:cNvSpPr txBox="1"/>
          <p:nvPr/>
        </p:nvSpPr>
        <p:spPr>
          <a:xfrm>
            <a:off x="0" y="3000876"/>
            <a:ext cx="49229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return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[un][affable]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[unaffable]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E210A-0400-445B-BFB4-745BF25C17E1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9B143-8CA5-47F0-8D3E-B2D57293CA17}"/>
              </a:ext>
            </a:extLst>
          </p:cNvPr>
          <p:cNvSpPr txBox="1"/>
          <p:nvPr/>
        </p:nvSpPr>
        <p:spPr>
          <a:xfrm>
            <a:off x="0" y="1723604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6CD74-0AD6-4D8F-ABA1-5214E2B94161}"/>
              </a:ext>
            </a:extLst>
          </p:cNvPr>
          <p:cNvSpPr/>
          <p:nvPr/>
        </p:nvSpPr>
        <p:spPr>
          <a:xfrm>
            <a:off x="5994310" y="4963222"/>
            <a:ext cx="3249227" cy="1946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9C705-A4E6-4B6F-BEB5-B13150345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2" t="2315" r="3123" b="1306"/>
          <a:stretch/>
        </p:blipFill>
        <p:spPr>
          <a:xfrm>
            <a:off x="5362589" y="3429000"/>
            <a:ext cx="6156741" cy="22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5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C8DC9-4AF0-46E5-BDAA-24E7192E6DFB}"/>
              </a:ext>
            </a:extLst>
          </p:cNvPr>
          <p:cNvSpPr txBox="1"/>
          <p:nvPr/>
        </p:nvSpPr>
        <p:spPr>
          <a:xfrm>
            <a:off x="0" y="2785148"/>
            <a:ext cx="51723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[un][affable]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{‘un’} U [affable]</a:t>
            </a:r>
          </a:p>
          <a:p>
            <a:pPr marL="3314700" marR="0" lvl="6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[a][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3314700" marR="0" lvl="6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][fable]</a:t>
            </a:r>
          </a:p>
          <a:p>
            <a:pPr marL="3314700" marR="0" lvl="6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][able]</a:t>
            </a:r>
          </a:p>
          <a:p>
            <a:pPr marL="3314700" marR="0" lvl="6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ffable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[unaffable]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E4D82-73AD-409E-97F4-2D4473574934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36BB2-E288-4F1C-AE76-193015960AF6}"/>
              </a:ext>
            </a:extLst>
          </p:cNvPr>
          <p:cNvSpPr txBox="1"/>
          <p:nvPr/>
        </p:nvSpPr>
        <p:spPr>
          <a:xfrm>
            <a:off x="0" y="1723604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CCDD8-C39E-4689-89E2-52452206B826}"/>
              </a:ext>
            </a:extLst>
          </p:cNvPr>
          <p:cNvSpPr/>
          <p:nvPr/>
        </p:nvSpPr>
        <p:spPr>
          <a:xfrm>
            <a:off x="6389889" y="4331855"/>
            <a:ext cx="3249227" cy="1946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91747-A0C5-49CA-93D9-6F0811832AFF}"/>
              </a:ext>
            </a:extLst>
          </p:cNvPr>
          <p:cNvSpPr/>
          <p:nvPr/>
        </p:nvSpPr>
        <p:spPr>
          <a:xfrm>
            <a:off x="7158183" y="5170388"/>
            <a:ext cx="4009552" cy="194681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FFCDE-FC0F-4152-87F6-DBEB6C9C2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2" t="2315" r="3123" b="1306"/>
          <a:stretch/>
        </p:blipFill>
        <p:spPr>
          <a:xfrm>
            <a:off x="6035259" y="3429000"/>
            <a:ext cx="6156741" cy="2213571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933FBF-47C9-4714-B5EE-0E5B248C59BA}"/>
              </a:ext>
            </a:extLst>
          </p:cNvPr>
          <p:cNvSpPr/>
          <p:nvPr/>
        </p:nvSpPr>
        <p:spPr>
          <a:xfrm>
            <a:off x="8672945" y="3126631"/>
            <a:ext cx="2759328" cy="1971842"/>
          </a:xfrm>
          <a:custGeom>
            <a:avLst/>
            <a:gdLst>
              <a:gd name="connsiteX0" fmla="*/ 2503055 w 2759328"/>
              <a:gd name="connsiteY0" fmla="*/ 1971842 h 1971842"/>
              <a:gd name="connsiteX1" fmla="*/ 2706255 w 2759328"/>
              <a:gd name="connsiteY1" fmla="*/ 798824 h 1971842"/>
              <a:gd name="connsiteX2" fmla="*/ 1644073 w 2759328"/>
              <a:gd name="connsiteY2" fmla="*/ 13733 h 1971842"/>
              <a:gd name="connsiteX3" fmla="*/ 0 w 2759328"/>
              <a:gd name="connsiteY3" fmla="*/ 373951 h 197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328" h="1971842">
                <a:moveTo>
                  <a:pt x="2503055" y="1971842"/>
                </a:moveTo>
                <a:cubicBezTo>
                  <a:pt x="2676237" y="1548508"/>
                  <a:pt x="2849419" y="1125175"/>
                  <a:pt x="2706255" y="798824"/>
                </a:cubicBezTo>
                <a:cubicBezTo>
                  <a:pt x="2563091" y="472473"/>
                  <a:pt x="2095116" y="84545"/>
                  <a:pt x="1644073" y="13733"/>
                </a:cubicBezTo>
                <a:cubicBezTo>
                  <a:pt x="1193030" y="-57079"/>
                  <a:pt x="596515" y="158436"/>
                  <a:pt x="0" y="37395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5AF47-2790-4E6C-A15D-6ECD501BB686}"/>
              </a:ext>
            </a:extLst>
          </p:cNvPr>
          <p:cNvCxnSpPr/>
          <p:nvPr/>
        </p:nvCxnSpPr>
        <p:spPr>
          <a:xfrm>
            <a:off x="8294255" y="3833091"/>
            <a:ext cx="0" cy="44505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9C3F4-4075-42FB-9B2A-1C87930EEAC5}"/>
              </a:ext>
            </a:extLst>
          </p:cNvPr>
          <p:cNvSpPr txBox="1"/>
          <p:nvPr/>
        </p:nvSpPr>
        <p:spPr>
          <a:xfrm>
            <a:off x="1671145" y="3047043"/>
            <a:ext cx="105208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unaffable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	[un, ##aff, ##able]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intention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[intent, ##ion]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unwanted running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	</a:t>
            </a:r>
            <a:r>
              <a:rPr kumimoji="0" lang="nb-N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[un, ##want, ##ed, runn, ##ing]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FC83-2BC1-4316-9CB0-48E7DA9E383D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79F51-04E8-4260-AC95-1F66B518243D}"/>
              </a:ext>
            </a:extLst>
          </p:cNvPr>
          <p:cNvSpPr txBox="1"/>
          <p:nvPr/>
        </p:nvSpPr>
        <p:spPr>
          <a:xfrm>
            <a:off x="0" y="1723604"/>
            <a:ext cx="12192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52049-2CAC-40A6-9794-059715AFA107}"/>
              </a:ext>
            </a:extLst>
          </p:cNvPr>
          <p:cNvSpPr txBox="1"/>
          <p:nvPr/>
        </p:nvSpPr>
        <p:spPr>
          <a:xfrm>
            <a:off x="0" y="5375403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##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marking as internal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subwords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that do not start words</a:t>
            </a:r>
          </a:p>
        </p:txBody>
      </p:sp>
    </p:spTree>
    <p:extLst>
      <p:ext uri="{BB962C8B-B14F-4D97-AF65-F5344CB8AC3E}">
        <p14:creationId xmlns:p14="http://schemas.microsoft.com/office/powerpoint/2010/main" val="328544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723604"/>
            <a:ext cx="12192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SentencePiece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Kudo, T. and Richardson, J. (2018).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SentencePiece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A simple and language independent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tokenizer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detokenizer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for neural text processing. In EMNLP.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Whitespace is a character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For languages that space is not a delimiter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9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967749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Boundary markers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Exclamation (!)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Question (?)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Period (.) 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Abbreviation: Mr. or Inc.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Both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conference was in ABS Inc.</a:t>
            </a:r>
          </a:p>
        </p:txBody>
      </p:sp>
    </p:spTree>
    <p:extLst>
      <p:ext uri="{BB962C8B-B14F-4D97-AF65-F5344CB8AC3E}">
        <p14:creationId xmlns:p14="http://schemas.microsoft.com/office/powerpoint/2010/main" val="329555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967749"/>
            <a:ext cx="12192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Rule-based: Regular Expression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Stanford’s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CoreNLP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Combined by word segmentation (Tokenizer)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Learn to Segment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Learn to label (.) as sentence marker or abbreviation marker or both</a:t>
            </a:r>
          </a:p>
        </p:txBody>
      </p:sp>
    </p:spTree>
    <p:extLst>
      <p:ext uri="{BB962C8B-B14F-4D97-AF65-F5344CB8AC3E}">
        <p14:creationId xmlns:p14="http://schemas.microsoft.com/office/powerpoint/2010/main" val="3954916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Text normalization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1232361" y="4523009"/>
            <a:ext cx="1141856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Case Folding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      mapping everything to lower (upper) case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Lemmatization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      converts the word to its meaningful base form, which is called Lemma. The same word may have multiple different Lemmas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Stemming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      removes or stems the last few characters of a word, often leading to incorrect meanings and spelling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Autocorrection</a:t>
            </a:r>
          </a:p>
        </p:txBody>
      </p:sp>
    </p:spTree>
    <p:extLst>
      <p:ext uri="{BB962C8B-B14F-4D97-AF65-F5344CB8AC3E}">
        <p14:creationId xmlns:p14="http://schemas.microsoft.com/office/powerpoint/2010/main" val="72965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Case Folding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429314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Positive Impact: ‘USA’ vs. ‘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+ Information Retrieval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+ Speech Recognition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Negative Impact: ‘US’ the country vs. ‘us’ the pronoun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Sentiment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Text Classification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Information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Machine Translation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Lemmatization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Polysemy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association of one word with two or more distinct meanings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polyseme is a word or phrase with multiple meanings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polyseme may have multiple different Lemmas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Disambiguation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Saw as noun vs. Saw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Segoe UI Light" panose="020B0502040204020203" pitchFamily="34" charset="0"/>
              </a:rPr>
              <a:t>→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8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Segmentation: Tokenization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96774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Whitespace (default, natural word delimiter)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New York 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 ’n’ roll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Contractions: I’m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Japanese | Chinese | Thai don’t have spaces between words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E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moticons: :) 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H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ashtags: #nlproc.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7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Stemming: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simple but crude lemmatization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Mainly consists of chopping off word-final stemming affixes.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Porter, M. F. (1980). An algorithm for suffix stripping. Program, 14(3), 130–137.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C1592-E6E8-4E3E-91D1-9B3E7BC8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00" y="3816239"/>
            <a:ext cx="6368750" cy="2017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64B65-3732-4D6E-B6D3-4F5F603E0AF0}"/>
              </a:ext>
            </a:extLst>
          </p:cNvPr>
          <p:cNvSpPr txBox="1"/>
          <p:nvPr/>
        </p:nvSpPr>
        <p:spPr>
          <a:xfrm>
            <a:off x="369455" y="6073114"/>
            <a:ext cx="1068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commission error is an error made due to using an item in the wrong context. 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56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Similarity (Distance)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surface ‘Minimum’ ‘Maximum’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semantic ‘Attention’ ‘Focus’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relatedness ‘Company’ ‘Employee’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Levenshtein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(1966)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Distance between two sequences is the total cost of changing one to reach the other 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Distance: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Insertion (cost =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Deletion (cost =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Substitution (Insertion + Deletion 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Levenshtein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V. I. (1966). Binary codes capable of correcting deletions, insertions, and reversals. Cybernetics and Control Theory (1965).</a:t>
            </a:r>
          </a:p>
        </p:txBody>
      </p:sp>
    </p:spTree>
    <p:extLst>
      <p:ext uri="{BB962C8B-B14F-4D97-AF65-F5344CB8AC3E}">
        <p14:creationId xmlns:p14="http://schemas.microsoft.com/office/powerpoint/2010/main" val="197538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distance of two words is the distance of their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till the last chars!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</p:txBody>
      </p:sp>
    </p:spTree>
    <p:extLst>
      <p:ext uri="{BB962C8B-B14F-4D97-AF65-F5344CB8AC3E}">
        <p14:creationId xmlns:p14="http://schemas.microsoft.com/office/powerpoint/2010/main" val="407044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6337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7578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[u]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y[u]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[t]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y[t]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D([n], D[n])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y[a]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D([], D[]) + [n]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y[n]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2763248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[u]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y[u]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[t]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y[t]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D([n], D[n])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y[a]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D([], D[]) + [n]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y[n]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1881211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[u]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y[u]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[t]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y[t]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D([n], D[n])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y[a]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0 + [n]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y[n]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304586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[u]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y[u]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[t]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y[t]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D([n], D[n])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y[a]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256772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[r]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y[r]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[u]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y[u]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D[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[t]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y[t]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y[a]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159801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Boundaries: Tokenization: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322826"/>
            <a:ext cx="121920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Split()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Regular Expressions (RE): Finite State Automata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Alphabetical: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[a-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-Z]*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Alpha-numerical: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[a-zA-Z0-9]*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Punctuations: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Ph.D., AT&amp;T,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cap’n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Chars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Currency $45.55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Dates (01/02/06)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URLs http://www.stanford.edu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 hashtags #nlproc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hfani@uwindsor.ca</a:t>
            </a:r>
          </a:p>
        </p:txBody>
      </p:sp>
    </p:spTree>
    <p:extLst>
      <p:ext uri="{BB962C8B-B14F-4D97-AF65-F5344CB8AC3E}">
        <p14:creationId xmlns:p14="http://schemas.microsoft.com/office/powerpoint/2010/main" val="362923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0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y[e]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2195703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0 + 2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0 + 0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		D([], D[]) = 0</a:t>
            </a:r>
          </a:p>
        </p:txBody>
      </p:sp>
    </p:spTree>
    <p:extLst>
      <p:ext uri="{BB962C8B-B14F-4D97-AF65-F5344CB8AC3E}">
        <p14:creationId xmlns:p14="http://schemas.microsoft.com/office/powerpoint/2010/main" val="122153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n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D[nature]) = 2</a:t>
            </a:r>
          </a:p>
        </p:txBody>
      </p:sp>
    </p:spTree>
    <p:extLst>
      <p:ext uri="{BB962C8B-B14F-4D97-AF65-F5344CB8AC3E}">
        <p14:creationId xmlns:p14="http://schemas.microsoft.com/office/powerpoint/2010/main" val="408964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natur?l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vs.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naturl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[_]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[l]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68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[_]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[l]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7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[_]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2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natur?l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vs.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naturl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+ 1 =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50794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[l]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D([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13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[l]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[a]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91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+ [l]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[l]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	0 + 1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32282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Disfluencies</a:t>
            </a:r>
            <a:r>
              <a:rPr lang="en-US" sz="36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sz="36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utterances</a:t>
            </a:r>
            <a:endParaRPr lang="en-US" sz="3600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Fragments: broken-off repeated words: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miss- misspelled, you- yourself</a:t>
            </a:r>
            <a:endParaRPr lang="en-US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Fillers: non-lexical: </a:t>
            </a:r>
            <a:r>
              <a:rPr lang="en-US" sz="1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huh, uh, erm, um, well, so, like, hmm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Punctuations , . : ; ? !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part-of-speech tagging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parsing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 synthesis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Morphemes: </a:t>
            </a:r>
          </a:p>
          <a:p>
            <a:pPr lvl="2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smallest meaning-bearing unit of a language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‘unlikeliest’ : morphemes [un-], [likely], [-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7431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words are similar if they are similar up until the last chars!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 vs.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D([natural],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+ 0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61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0:i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 y[0:i-1]) + the cost of x[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250585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D(x[0:i], y[0:i-1]) + the cost of x[i+1:n]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D(x[0:i-1], y[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0:i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:n] </a:t>
            </a:r>
          </a:p>
        </p:txBody>
      </p:sp>
    </p:spTree>
    <p:extLst>
      <p:ext uri="{BB962C8B-B14F-4D97-AF65-F5344CB8AC3E}">
        <p14:creationId xmlns:p14="http://schemas.microsoft.com/office/powerpoint/2010/main" val="1427426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CB50DD-ECEC-4818-B53C-B86CD5F69C12}"/>
              </a:ext>
            </a:extLst>
          </p:cNvPr>
          <p:cNvGraphicFramePr>
            <a:graphicFrameLocks noGrp="1"/>
          </p:cNvGraphicFramePr>
          <p:nvPr/>
        </p:nvGraphicFramePr>
        <p:xfrm>
          <a:off x="2312141" y="2501900"/>
          <a:ext cx="7567718" cy="18542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52892">
                  <a:extLst>
                    <a:ext uri="{9D8B030D-6E8A-4147-A177-3AD203B41FA5}">
                      <a16:colId xmlns:a16="http://schemas.microsoft.com/office/drawing/2014/main" val="4192125397"/>
                    </a:ext>
                  </a:extLst>
                </a:gridCol>
                <a:gridCol w="3305493">
                  <a:extLst>
                    <a:ext uri="{9D8B030D-6E8A-4147-A177-3AD203B41FA5}">
                      <a16:colId xmlns:a16="http://schemas.microsoft.com/office/drawing/2014/main" val="5979875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4845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application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aplikatiion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Init</a:t>
                      </a:r>
                      <a:endParaRPr lang="en-US" sz="18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[ap]p[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lication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[ap][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likatiion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 → [ap]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plikatiion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Insert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7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]c[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ation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]k[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atiion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 → 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]c[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atiion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Substitution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3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applicati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][on]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applicati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[on] → [</a:t>
                      </a:r>
                      <a:r>
                        <a:rPr lang="en-US" sz="1800" dirty="0" err="1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applicati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][on]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6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[application]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[application]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1+2+1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2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4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min{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D(x[0:i], y[0:i-1]) + the cost of x[i+1:n]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D(x[0:i-1], y[0:i])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y[i+1:n]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3506542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 Recursive Programing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y[0:n])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min{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D(x[0:i-1], y[0:i-1])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D(x[0:i], y[0:i-1]) + the cost of x[i+1:n]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D(x[0:i-1], y[0:i]) + the cost of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i:n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y[i+1:n]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2CFB5-2565-4955-A487-6F246956CD1C}"/>
              </a:ext>
            </a:extLst>
          </p:cNvPr>
          <p:cNvSpPr/>
          <p:nvPr/>
        </p:nvSpPr>
        <p:spPr>
          <a:xfrm>
            <a:off x="1" y="4923598"/>
            <a:ext cx="12191999" cy="678872"/>
          </a:xfrm>
          <a:prstGeom prst="rect">
            <a:avLst/>
          </a:prstGeom>
          <a:solidFill>
            <a:srgbClr val="FFFF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not work! (why?)</a:t>
            </a:r>
          </a:p>
        </p:txBody>
      </p:sp>
    </p:spTree>
    <p:extLst>
      <p:ext uri="{BB962C8B-B14F-4D97-AF65-F5344CB8AC3E}">
        <p14:creationId xmlns:p14="http://schemas.microsoft.com/office/powerpoint/2010/main" val="2139285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40400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Levenshtein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(1966)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61288-CAE5-4AA7-AB91-BFFE3E73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276" y="1501008"/>
            <a:ext cx="6905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2054018"/>
          <a:ext cx="399010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2B139-9843-4D19-A60B-FC3EF9E4E79A}"/>
              </a:ext>
            </a:extLst>
          </p:cNvPr>
          <p:cNvCxnSpPr>
            <a:cxnSpLocks/>
          </p:cNvCxnSpPr>
          <p:nvPr/>
        </p:nvCxnSpPr>
        <p:spPr>
          <a:xfrm>
            <a:off x="3971637" y="1537552"/>
            <a:ext cx="0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744B0-E719-472E-B031-2AB3369BF1D0}"/>
              </a:ext>
            </a:extLst>
          </p:cNvPr>
          <p:cNvCxnSpPr>
            <a:cxnSpLocks/>
          </p:cNvCxnSpPr>
          <p:nvPr/>
        </p:nvCxnSpPr>
        <p:spPr>
          <a:xfrm>
            <a:off x="1265382" y="3721951"/>
            <a:ext cx="39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75B499-DD3A-4C68-B21A-D88B8D9CFB2B}"/>
              </a:ext>
            </a:extLst>
          </p:cNvPr>
          <p:cNvSpPr txBox="1"/>
          <p:nvPr/>
        </p:nvSpPr>
        <p:spPr>
          <a:xfrm>
            <a:off x="3980873" y="1375622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radley Hand ITC" panose="03070402050302030203" pitchFamily="66" charset="0"/>
                <a:cs typeface="Segoe UI Light" panose="020B0502040204020203" pitchFamily="34" charset="0"/>
              </a:rPr>
              <a:t>i</a:t>
            </a:r>
            <a:endParaRPr lang="en-US" sz="2400" dirty="0">
              <a:latin typeface="Bradley Hand ITC" panose="03070402050302030203" pitchFamily="66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50243-32A2-4499-B891-54E7516078ED}"/>
              </a:ext>
            </a:extLst>
          </p:cNvPr>
          <p:cNvSpPr txBox="1"/>
          <p:nvPr/>
        </p:nvSpPr>
        <p:spPr>
          <a:xfrm>
            <a:off x="1002168" y="349111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anose="03070402050302030203" pitchFamily="66" charset="0"/>
                <a:cs typeface="Segoe UI Light" panose="020B0502040204020203" pitchFamily="34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D23BB-2A92-4127-92F1-EB32C51F42C0}"/>
              </a:ext>
            </a:extLst>
          </p:cNvPr>
          <p:cNvSpPr txBox="1"/>
          <p:nvPr/>
        </p:nvSpPr>
        <p:spPr>
          <a:xfrm>
            <a:off x="6096000" y="32141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D(x[0:i], y[0:j])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min{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y[0:j-1]) +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y[j]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D(x[0:i], y[0:j-1]) + 1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y[0:j]) + 1</a:t>
            </a:r>
          </a:p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DC3C53-9718-4021-B43C-218AF01F2BDC}"/>
              </a:ext>
            </a:extLst>
          </p:cNvPr>
          <p:cNvSpPr/>
          <p:nvPr/>
        </p:nvSpPr>
        <p:spPr>
          <a:xfrm>
            <a:off x="3980873" y="2111833"/>
            <a:ext cx="2884019" cy="1570786"/>
          </a:xfrm>
          <a:custGeom>
            <a:avLst/>
            <a:gdLst>
              <a:gd name="connsiteX0" fmla="*/ 2604654 w 2884019"/>
              <a:gd name="connsiteY0" fmla="*/ 1025841 h 1570786"/>
              <a:gd name="connsiteX1" fmla="*/ 2641600 w 2884019"/>
              <a:gd name="connsiteY1" fmla="*/ 9841 h 1570786"/>
              <a:gd name="connsiteX2" fmla="*/ 0 w 2884019"/>
              <a:gd name="connsiteY2" fmla="*/ 1570786 h 15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019" h="1570786">
                <a:moveTo>
                  <a:pt x="2604654" y="1025841"/>
                </a:moveTo>
                <a:cubicBezTo>
                  <a:pt x="2840181" y="472429"/>
                  <a:pt x="3075709" y="-80983"/>
                  <a:pt x="2641600" y="9841"/>
                </a:cubicBezTo>
                <a:cubicBezTo>
                  <a:pt x="2207491" y="100665"/>
                  <a:pt x="1103745" y="835725"/>
                  <a:pt x="0" y="1570786"/>
                </a:cubicBezTo>
              </a:path>
            </a:pathLst>
          </a:custGeom>
          <a:noFill/>
          <a:ln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781086-ECA2-4258-AA27-84AF81363AFC}"/>
              </a:ext>
            </a:extLst>
          </p:cNvPr>
          <p:cNvSpPr/>
          <p:nvPr/>
        </p:nvSpPr>
        <p:spPr>
          <a:xfrm rot="5995394">
            <a:off x="10003895" y="4304179"/>
            <a:ext cx="1452783" cy="602352"/>
          </a:xfrm>
          <a:custGeom>
            <a:avLst/>
            <a:gdLst>
              <a:gd name="connsiteX0" fmla="*/ 2604654 w 2884019"/>
              <a:gd name="connsiteY0" fmla="*/ 1025841 h 1570786"/>
              <a:gd name="connsiteX1" fmla="*/ 2641600 w 2884019"/>
              <a:gd name="connsiteY1" fmla="*/ 9841 h 1570786"/>
              <a:gd name="connsiteX2" fmla="*/ 0 w 2884019"/>
              <a:gd name="connsiteY2" fmla="*/ 1570786 h 1570786"/>
              <a:gd name="connsiteX0" fmla="*/ 2604654 w 2640767"/>
              <a:gd name="connsiteY0" fmla="*/ 655714 h 1200659"/>
              <a:gd name="connsiteX1" fmla="*/ 1428898 w 2640767"/>
              <a:gd name="connsiteY1" fmla="*/ 23109 h 1200659"/>
              <a:gd name="connsiteX2" fmla="*/ 0 w 2640767"/>
              <a:gd name="connsiteY2" fmla="*/ 1200659 h 1200659"/>
              <a:gd name="connsiteX0" fmla="*/ 2604654 w 2640767"/>
              <a:gd name="connsiteY0" fmla="*/ 655714 h 1299152"/>
              <a:gd name="connsiteX1" fmla="*/ 1428898 w 2640767"/>
              <a:gd name="connsiteY1" fmla="*/ 23109 h 1299152"/>
              <a:gd name="connsiteX2" fmla="*/ 0 w 2640767"/>
              <a:gd name="connsiteY2" fmla="*/ 1200659 h 1299152"/>
              <a:gd name="connsiteX0" fmla="*/ 2604654 w 2624459"/>
              <a:gd name="connsiteY0" fmla="*/ 632605 h 1276043"/>
              <a:gd name="connsiteX1" fmla="*/ 1428898 w 2624459"/>
              <a:gd name="connsiteY1" fmla="*/ 0 h 1276043"/>
              <a:gd name="connsiteX2" fmla="*/ 0 w 2624459"/>
              <a:gd name="connsiteY2" fmla="*/ 1177550 h 1276043"/>
              <a:gd name="connsiteX0" fmla="*/ 2604654 w 2604654"/>
              <a:gd name="connsiteY0" fmla="*/ 0 h 544945"/>
              <a:gd name="connsiteX1" fmla="*/ 0 w 2604654"/>
              <a:gd name="connsiteY1" fmla="*/ 544945 h 54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4654" h="544945">
                <a:moveTo>
                  <a:pt x="2604654" y="0"/>
                </a:moveTo>
                <a:lnTo>
                  <a:pt x="0" y="544945"/>
                </a:lnTo>
              </a:path>
            </a:pathLst>
          </a:custGeom>
          <a:noFill/>
          <a:ln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7BFC6-C845-45F6-848B-5853E14300EC}"/>
              </a:ext>
            </a:extLst>
          </p:cNvPr>
          <p:cNvSpPr txBox="1"/>
          <p:nvPr/>
        </p:nvSpPr>
        <p:spPr>
          <a:xfrm>
            <a:off x="9228759" y="5372780"/>
            <a:ext cx="266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≠ y[j]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lvl="2"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= y[j]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736E4-4C19-446B-A540-E9DA76C79412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603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2125039"/>
          <a:ext cx="399010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2B139-9843-4D19-A60B-FC3EF9E4E79A}"/>
              </a:ext>
            </a:extLst>
          </p:cNvPr>
          <p:cNvCxnSpPr>
            <a:cxnSpLocks/>
          </p:cNvCxnSpPr>
          <p:nvPr/>
        </p:nvCxnSpPr>
        <p:spPr>
          <a:xfrm>
            <a:off x="3971637" y="1608573"/>
            <a:ext cx="0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744B0-E719-472E-B031-2AB3369BF1D0}"/>
              </a:ext>
            </a:extLst>
          </p:cNvPr>
          <p:cNvCxnSpPr>
            <a:cxnSpLocks/>
          </p:cNvCxnSpPr>
          <p:nvPr/>
        </p:nvCxnSpPr>
        <p:spPr>
          <a:xfrm>
            <a:off x="1265382" y="3792972"/>
            <a:ext cx="39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75B499-DD3A-4C68-B21A-D88B8D9CFB2B}"/>
              </a:ext>
            </a:extLst>
          </p:cNvPr>
          <p:cNvSpPr txBox="1"/>
          <p:nvPr/>
        </p:nvSpPr>
        <p:spPr>
          <a:xfrm>
            <a:off x="3860821" y="120931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radley Hand ITC" panose="03070402050302030203" pitchFamily="66" charset="0"/>
                <a:cs typeface="Segoe UI Light" panose="020B0502040204020203" pitchFamily="34" charset="0"/>
              </a:rPr>
              <a:t>i</a:t>
            </a:r>
            <a:endParaRPr lang="en-US" sz="2400" dirty="0">
              <a:latin typeface="Bradley Hand ITC" panose="03070402050302030203" pitchFamily="66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50243-32A2-4499-B891-54E7516078ED}"/>
              </a:ext>
            </a:extLst>
          </p:cNvPr>
          <p:cNvSpPr txBox="1"/>
          <p:nvPr/>
        </p:nvSpPr>
        <p:spPr>
          <a:xfrm>
            <a:off x="1002168" y="3562139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anose="03070402050302030203" pitchFamily="66" charset="0"/>
                <a:cs typeface="Segoe UI Light" panose="020B0502040204020203" pitchFamily="34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D23BB-2A92-4127-92F1-EB32C51F42C0}"/>
              </a:ext>
            </a:extLst>
          </p:cNvPr>
          <p:cNvSpPr txBox="1"/>
          <p:nvPr/>
        </p:nvSpPr>
        <p:spPr>
          <a:xfrm>
            <a:off x="6096000" y="328514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D(x[0:i], y[0:j])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min{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y[0:j-1]) +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y[j]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D(x[0:i], y[0:j-1]) + 1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y[0:j]) + 1</a:t>
            </a:r>
          </a:p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DC3C53-9718-4021-B43C-218AF01F2BDC}"/>
              </a:ext>
            </a:extLst>
          </p:cNvPr>
          <p:cNvSpPr/>
          <p:nvPr/>
        </p:nvSpPr>
        <p:spPr>
          <a:xfrm>
            <a:off x="3980873" y="2182854"/>
            <a:ext cx="2884019" cy="1570786"/>
          </a:xfrm>
          <a:custGeom>
            <a:avLst/>
            <a:gdLst>
              <a:gd name="connsiteX0" fmla="*/ 2604654 w 2884019"/>
              <a:gd name="connsiteY0" fmla="*/ 1025841 h 1570786"/>
              <a:gd name="connsiteX1" fmla="*/ 2641600 w 2884019"/>
              <a:gd name="connsiteY1" fmla="*/ 9841 h 1570786"/>
              <a:gd name="connsiteX2" fmla="*/ 0 w 2884019"/>
              <a:gd name="connsiteY2" fmla="*/ 1570786 h 15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019" h="1570786">
                <a:moveTo>
                  <a:pt x="2604654" y="1025841"/>
                </a:moveTo>
                <a:cubicBezTo>
                  <a:pt x="2840181" y="472429"/>
                  <a:pt x="3075709" y="-80983"/>
                  <a:pt x="2641600" y="9841"/>
                </a:cubicBezTo>
                <a:cubicBezTo>
                  <a:pt x="2207491" y="100665"/>
                  <a:pt x="1103745" y="835725"/>
                  <a:pt x="0" y="1570786"/>
                </a:cubicBezTo>
              </a:path>
            </a:pathLst>
          </a:custGeom>
          <a:noFill/>
          <a:ln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BBAF5-2A0B-466E-99F1-B93CA6786482}"/>
              </a:ext>
            </a:extLst>
          </p:cNvPr>
          <p:cNvSpPr txBox="1"/>
          <p:nvPr/>
        </p:nvSpPr>
        <p:spPr>
          <a:xfrm>
            <a:off x="6096000" y="5860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y[0:m])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CEBD5-93AF-4A6F-A288-29C7869FF588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C854B2-4445-456D-A9FD-163027E6EB23}"/>
              </a:ext>
            </a:extLst>
          </p:cNvPr>
          <p:cNvSpPr/>
          <p:nvPr/>
        </p:nvSpPr>
        <p:spPr>
          <a:xfrm rot="5995394">
            <a:off x="10003895" y="4304179"/>
            <a:ext cx="1452783" cy="602352"/>
          </a:xfrm>
          <a:custGeom>
            <a:avLst/>
            <a:gdLst>
              <a:gd name="connsiteX0" fmla="*/ 2604654 w 2884019"/>
              <a:gd name="connsiteY0" fmla="*/ 1025841 h 1570786"/>
              <a:gd name="connsiteX1" fmla="*/ 2641600 w 2884019"/>
              <a:gd name="connsiteY1" fmla="*/ 9841 h 1570786"/>
              <a:gd name="connsiteX2" fmla="*/ 0 w 2884019"/>
              <a:gd name="connsiteY2" fmla="*/ 1570786 h 1570786"/>
              <a:gd name="connsiteX0" fmla="*/ 2604654 w 2640767"/>
              <a:gd name="connsiteY0" fmla="*/ 655714 h 1200659"/>
              <a:gd name="connsiteX1" fmla="*/ 1428898 w 2640767"/>
              <a:gd name="connsiteY1" fmla="*/ 23109 h 1200659"/>
              <a:gd name="connsiteX2" fmla="*/ 0 w 2640767"/>
              <a:gd name="connsiteY2" fmla="*/ 1200659 h 1200659"/>
              <a:gd name="connsiteX0" fmla="*/ 2604654 w 2640767"/>
              <a:gd name="connsiteY0" fmla="*/ 655714 h 1299152"/>
              <a:gd name="connsiteX1" fmla="*/ 1428898 w 2640767"/>
              <a:gd name="connsiteY1" fmla="*/ 23109 h 1299152"/>
              <a:gd name="connsiteX2" fmla="*/ 0 w 2640767"/>
              <a:gd name="connsiteY2" fmla="*/ 1200659 h 1299152"/>
              <a:gd name="connsiteX0" fmla="*/ 2604654 w 2624459"/>
              <a:gd name="connsiteY0" fmla="*/ 632605 h 1276043"/>
              <a:gd name="connsiteX1" fmla="*/ 1428898 w 2624459"/>
              <a:gd name="connsiteY1" fmla="*/ 0 h 1276043"/>
              <a:gd name="connsiteX2" fmla="*/ 0 w 2624459"/>
              <a:gd name="connsiteY2" fmla="*/ 1177550 h 1276043"/>
              <a:gd name="connsiteX0" fmla="*/ 2604654 w 2604654"/>
              <a:gd name="connsiteY0" fmla="*/ 0 h 544945"/>
              <a:gd name="connsiteX1" fmla="*/ 0 w 2604654"/>
              <a:gd name="connsiteY1" fmla="*/ 544945 h 54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4654" h="544945">
                <a:moveTo>
                  <a:pt x="2604654" y="0"/>
                </a:moveTo>
                <a:lnTo>
                  <a:pt x="0" y="544945"/>
                </a:lnTo>
              </a:path>
            </a:pathLst>
          </a:custGeom>
          <a:noFill/>
          <a:ln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3552D-BB8E-416F-B0F3-1A2AB094F083}"/>
              </a:ext>
            </a:extLst>
          </p:cNvPr>
          <p:cNvSpPr txBox="1"/>
          <p:nvPr/>
        </p:nvSpPr>
        <p:spPr>
          <a:xfrm>
            <a:off x="9228759" y="5372780"/>
            <a:ext cx="266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≠ y[j]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lvl="2"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= y[j]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1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1530235"/>
          <a:ext cx="408083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9BBAF5-2A0B-466E-99F1-B93CA6786482}"/>
              </a:ext>
            </a:extLst>
          </p:cNvPr>
          <p:cNvSpPr txBox="1"/>
          <p:nvPr/>
        </p:nvSpPr>
        <p:spPr>
          <a:xfrm>
            <a:off x="6096000" y="526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y[0:m])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A97D6-E829-4FBB-B344-9D3C4493F373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44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2927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Chinese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5959-8DAD-4755-B08F-40B6ACD7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3" y="1939048"/>
            <a:ext cx="8954813" cy="4183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F088-570F-415F-8074-8885AB401F3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FF35-5484-4687-A3BD-8B4644D3A10F}"/>
              </a:ext>
            </a:extLst>
          </p:cNvPr>
          <p:cNvSpPr txBox="1"/>
          <p:nvPr/>
        </p:nvSpPr>
        <p:spPr>
          <a:xfrm>
            <a:off x="270770" y="6396280"/>
            <a:ext cx="11850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Chen, X., Shi, Z., </a:t>
            </a:r>
            <a:r>
              <a:rPr lang="en-US" sz="1600" b="0" i="0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Qiu</a:t>
            </a:r>
            <a:r>
              <a:rPr lang="en-US" sz="1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X., and Huang, X. (2017). Adversarial multi-criteria learning for Chinese word segmentation. In ACL 2017, 1193–1203.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26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1530235"/>
          <a:ext cx="408083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9BBAF5-2A0B-466E-99F1-B93CA6786482}"/>
              </a:ext>
            </a:extLst>
          </p:cNvPr>
          <p:cNvSpPr txBox="1"/>
          <p:nvPr/>
        </p:nvSpPr>
        <p:spPr>
          <a:xfrm>
            <a:off x="6096000" y="526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y[0:m])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56C6E-71BE-4ED0-B47D-C5587C3F3E46}"/>
              </a:ext>
            </a:extLst>
          </p:cNvPr>
          <p:cNvCxnSpPr>
            <a:cxnSpLocks/>
          </p:cNvCxnSpPr>
          <p:nvPr/>
        </p:nvCxnSpPr>
        <p:spPr>
          <a:xfrm>
            <a:off x="2410691" y="2161309"/>
            <a:ext cx="17549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CADC0-93E9-4A9B-B8BF-E04E18CB6B51}"/>
              </a:ext>
            </a:extLst>
          </p:cNvPr>
          <p:cNvCxnSpPr>
            <a:cxnSpLocks/>
          </p:cNvCxnSpPr>
          <p:nvPr/>
        </p:nvCxnSpPr>
        <p:spPr>
          <a:xfrm>
            <a:off x="2724727" y="2503055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DEBE7-340A-4D45-8EF0-9589537DE66A}"/>
              </a:ext>
            </a:extLst>
          </p:cNvPr>
          <p:cNvCxnSpPr>
            <a:cxnSpLocks/>
          </p:cNvCxnSpPr>
          <p:nvPr/>
        </p:nvCxnSpPr>
        <p:spPr>
          <a:xfrm>
            <a:off x="3080327" y="2526146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E68C8-9E20-4A0D-9AA2-D5E1AD0D13B9}"/>
              </a:ext>
            </a:extLst>
          </p:cNvPr>
          <p:cNvCxnSpPr>
            <a:cxnSpLocks/>
          </p:cNvCxnSpPr>
          <p:nvPr/>
        </p:nvCxnSpPr>
        <p:spPr>
          <a:xfrm>
            <a:off x="3422072" y="2530765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16F24-C707-4C11-854E-BF77B90B9C8D}"/>
              </a:ext>
            </a:extLst>
          </p:cNvPr>
          <p:cNvCxnSpPr>
            <a:cxnSpLocks/>
          </p:cNvCxnSpPr>
          <p:nvPr/>
        </p:nvCxnSpPr>
        <p:spPr>
          <a:xfrm>
            <a:off x="3777672" y="2553856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29704-56A4-4D8A-9BEC-204E61D27E54}"/>
              </a:ext>
            </a:extLst>
          </p:cNvPr>
          <p:cNvCxnSpPr>
            <a:cxnSpLocks/>
          </p:cNvCxnSpPr>
          <p:nvPr/>
        </p:nvCxnSpPr>
        <p:spPr>
          <a:xfrm>
            <a:off x="4068618" y="2553856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B24F0-072C-49E7-9862-61DA2E3E64C5}"/>
              </a:ext>
            </a:extLst>
          </p:cNvPr>
          <p:cNvCxnSpPr>
            <a:cxnSpLocks/>
          </p:cNvCxnSpPr>
          <p:nvPr/>
        </p:nvCxnSpPr>
        <p:spPr>
          <a:xfrm>
            <a:off x="4424218" y="2576947"/>
            <a:ext cx="19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405F54-5530-481D-AF25-6E9E57605887}"/>
              </a:ext>
            </a:extLst>
          </p:cNvPr>
          <p:cNvSpPr txBox="1"/>
          <p:nvPr/>
        </p:nvSpPr>
        <p:spPr>
          <a:xfrm>
            <a:off x="7380514" y="1604865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Backtrace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7. …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EA435-DA06-44F5-9494-89B86C465FE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28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1530235"/>
          <a:ext cx="408083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9BBAF5-2A0B-466E-99F1-B93CA6786482}"/>
              </a:ext>
            </a:extLst>
          </p:cNvPr>
          <p:cNvSpPr txBox="1"/>
          <p:nvPr/>
        </p:nvSpPr>
        <p:spPr>
          <a:xfrm>
            <a:off x="6096000" y="526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y[0:m])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56C6E-71BE-4ED0-B47D-C5587C3F3E46}"/>
              </a:ext>
            </a:extLst>
          </p:cNvPr>
          <p:cNvCxnSpPr>
            <a:cxnSpLocks/>
          </p:cNvCxnSpPr>
          <p:nvPr/>
        </p:nvCxnSpPr>
        <p:spPr>
          <a:xfrm>
            <a:off x="2410691" y="2161309"/>
            <a:ext cx="17549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CADC0-93E9-4A9B-B8BF-E04E18CB6B51}"/>
              </a:ext>
            </a:extLst>
          </p:cNvPr>
          <p:cNvCxnSpPr>
            <a:cxnSpLocks/>
          </p:cNvCxnSpPr>
          <p:nvPr/>
        </p:nvCxnSpPr>
        <p:spPr>
          <a:xfrm>
            <a:off x="2724727" y="2503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DEBE7-340A-4D45-8EF0-9589537DE66A}"/>
              </a:ext>
            </a:extLst>
          </p:cNvPr>
          <p:cNvCxnSpPr>
            <a:cxnSpLocks/>
          </p:cNvCxnSpPr>
          <p:nvPr/>
        </p:nvCxnSpPr>
        <p:spPr>
          <a:xfrm>
            <a:off x="2729345" y="2877128"/>
            <a:ext cx="0" cy="2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E68C8-9E20-4A0D-9AA2-D5E1AD0D13B9}"/>
              </a:ext>
            </a:extLst>
          </p:cNvPr>
          <p:cNvCxnSpPr>
            <a:cxnSpLocks/>
          </p:cNvCxnSpPr>
          <p:nvPr/>
        </p:nvCxnSpPr>
        <p:spPr>
          <a:xfrm>
            <a:off x="2729344" y="3290456"/>
            <a:ext cx="0" cy="24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071E4F-31D3-4E89-983F-EE1A0F152B07}"/>
              </a:ext>
            </a:extLst>
          </p:cNvPr>
          <p:cNvSpPr txBox="1"/>
          <p:nvPr/>
        </p:nvSpPr>
        <p:spPr>
          <a:xfrm>
            <a:off x="7380514" y="1604865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Backtrace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7. …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BB6BE-3610-432B-9230-E211B15508E6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03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18945-2E26-4BB6-8501-2CD438521716}"/>
              </a:ext>
            </a:extLst>
          </p:cNvPr>
          <p:cNvGraphicFramePr>
            <a:graphicFrameLocks noGrp="1"/>
          </p:cNvGraphicFramePr>
          <p:nvPr/>
        </p:nvGraphicFramePr>
        <p:xfrm>
          <a:off x="1801090" y="1530235"/>
          <a:ext cx="408083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03">
                  <a:extLst>
                    <a:ext uri="{9D8B030D-6E8A-4147-A177-3AD203B41FA5}">
                      <a16:colId xmlns:a16="http://schemas.microsoft.com/office/drawing/2014/main" val="3108661205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1392906236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497524704"/>
                    </a:ext>
                  </a:extLst>
                </a:gridCol>
                <a:gridCol w="352503">
                  <a:extLst>
                    <a:ext uri="{9D8B030D-6E8A-4147-A177-3AD203B41FA5}">
                      <a16:colId xmlns:a16="http://schemas.microsoft.com/office/drawing/2014/main" val="1302670982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2241107128"/>
                    </a:ext>
                  </a:extLst>
                </a:gridCol>
                <a:gridCol w="330141">
                  <a:extLst>
                    <a:ext uri="{9D8B030D-6E8A-4147-A177-3AD203B41FA5}">
                      <a16:colId xmlns:a16="http://schemas.microsoft.com/office/drawing/2014/main" val="1762977763"/>
                    </a:ext>
                  </a:extLst>
                </a:gridCol>
                <a:gridCol w="319567">
                  <a:extLst>
                    <a:ext uri="{9D8B030D-6E8A-4147-A177-3AD203B41FA5}">
                      <a16:colId xmlns:a16="http://schemas.microsoft.com/office/drawing/2014/main" val="282353523"/>
                    </a:ext>
                  </a:extLst>
                </a:gridCol>
                <a:gridCol w="335436">
                  <a:extLst>
                    <a:ext uri="{9D8B030D-6E8A-4147-A177-3AD203B41FA5}">
                      <a16:colId xmlns:a16="http://schemas.microsoft.com/office/drawing/2014/main" val="3128507782"/>
                    </a:ext>
                  </a:extLst>
                </a:gridCol>
                <a:gridCol w="315267">
                  <a:extLst>
                    <a:ext uri="{9D8B030D-6E8A-4147-A177-3AD203B41FA5}">
                      <a16:colId xmlns:a16="http://schemas.microsoft.com/office/drawing/2014/main" val="1028538740"/>
                    </a:ext>
                  </a:extLst>
                </a:gridCol>
                <a:gridCol w="290442">
                  <a:extLst>
                    <a:ext uri="{9D8B030D-6E8A-4147-A177-3AD203B41FA5}">
                      <a16:colId xmlns:a16="http://schemas.microsoft.com/office/drawing/2014/main" val="565376593"/>
                    </a:ext>
                  </a:extLst>
                </a:gridCol>
                <a:gridCol w="363365">
                  <a:extLst>
                    <a:ext uri="{9D8B030D-6E8A-4147-A177-3AD203B41FA5}">
                      <a16:colId xmlns:a16="http://schemas.microsoft.com/office/drawing/2014/main" val="214875448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816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8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38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9BBAF5-2A0B-466E-99F1-B93CA6786482}"/>
              </a:ext>
            </a:extLst>
          </p:cNvPr>
          <p:cNvSpPr txBox="1"/>
          <p:nvPr/>
        </p:nvSpPr>
        <p:spPr>
          <a:xfrm>
            <a:off x="6096000" y="526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D(x[0:n], y[0:m])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56C6E-71BE-4ED0-B47D-C5587C3F3E46}"/>
              </a:ext>
            </a:extLst>
          </p:cNvPr>
          <p:cNvCxnSpPr>
            <a:cxnSpLocks/>
          </p:cNvCxnSpPr>
          <p:nvPr/>
        </p:nvCxnSpPr>
        <p:spPr>
          <a:xfrm>
            <a:off x="2410691" y="2161309"/>
            <a:ext cx="17549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CADC0-93E9-4A9B-B8BF-E04E18CB6B51}"/>
              </a:ext>
            </a:extLst>
          </p:cNvPr>
          <p:cNvCxnSpPr>
            <a:cxnSpLocks/>
          </p:cNvCxnSpPr>
          <p:nvPr/>
        </p:nvCxnSpPr>
        <p:spPr>
          <a:xfrm>
            <a:off x="2724727" y="2503055"/>
            <a:ext cx="240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B5D99-60D5-46E1-BA64-ACB93160F353}"/>
              </a:ext>
            </a:extLst>
          </p:cNvPr>
          <p:cNvCxnSpPr>
            <a:cxnSpLocks/>
          </p:cNvCxnSpPr>
          <p:nvPr/>
        </p:nvCxnSpPr>
        <p:spPr>
          <a:xfrm>
            <a:off x="3061854" y="2503054"/>
            <a:ext cx="221673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928BC7-BCB5-4BDB-82F2-CDA00EF99D12}"/>
              </a:ext>
            </a:extLst>
          </p:cNvPr>
          <p:cNvCxnSpPr>
            <a:cxnSpLocks/>
          </p:cNvCxnSpPr>
          <p:nvPr/>
        </p:nvCxnSpPr>
        <p:spPr>
          <a:xfrm flipH="1">
            <a:off x="3283526" y="2877128"/>
            <a:ext cx="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7B0C81-4B00-41C5-B3E3-788DB218D578}"/>
              </a:ext>
            </a:extLst>
          </p:cNvPr>
          <p:cNvSpPr txBox="1"/>
          <p:nvPr/>
        </p:nvSpPr>
        <p:spPr>
          <a:xfrm>
            <a:off x="7380514" y="1604865"/>
            <a:ext cx="1523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Backtrace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No Change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Insert</a:t>
            </a:r>
          </a:p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Delete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E73CB-6C37-45AF-8BFE-99CF085855CB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906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CAE73CB-6C37-45AF-8BFE-99CF085855CB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89818-262C-4794-816F-BF3D7586B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76" r="39365"/>
          <a:stretch/>
        </p:blipFill>
        <p:spPr>
          <a:xfrm>
            <a:off x="2832521" y="1393298"/>
            <a:ext cx="7001945" cy="50029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EC38E-379B-4AA8-8E6E-054B88BA0938}"/>
              </a:ext>
            </a:extLst>
          </p:cNvPr>
          <p:cNvSpPr/>
          <p:nvPr/>
        </p:nvSpPr>
        <p:spPr>
          <a:xfrm>
            <a:off x="3794920" y="2784103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E247A-8158-4420-B0A2-BD2A8550A693}"/>
              </a:ext>
            </a:extLst>
          </p:cNvPr>
          <p:cNvSpPr/>
          <p:nvPr/>
        </p:nvSpPr>
        <p:spPr>
          <a:xfrm>
            <a:off x="4168992" y="3045031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BC579-6627-422C-BAA6-3BBCD27C6119}"/>
              </a:ext>
            </a:extLst>
          </p:cNvPr>
          <p:cNvSpPr/>
          <p:nvPr/>
        </p:nvSpPr>
        <p:spPr>
          <a:xfrm>
            <a:off x="7632629" y="5596576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85C85-933D-4F25-83F7-E66CD835D6CA}"/>
              </a:ext>
            </a:extLst>
          </p:cNvPr>
          <p:cNvSpPr/>
          <p:nvPr/>
        </p:nvSpPr>
        <p:spPr>
          <a:xfrm>
            <a:off x="7246868" y="5304010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95D5-A8A9-44BA-A23C-0C2C72820F89}"/>
              </a:ext>
            </a:extLst>
          </p:cNvPr>
          <p:cNvSpPr/>
          <p:nvPr/>
        </p:nvSpPr>
        <p:spPr>
          <a:xfrm>
            <a:off x="6861108" y="5052364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FD332B-4FA6-4C69-B891-AF0CC7D0D676}"/>
              </a:ext>
            </a:extLst>
          </p:cNvPr>
          <p:cNvSpPr/>
          <p:nvPr/>
        </p:nvSpPr>
        <p:spPr>
          <a:xfrm>
            <a:off x="6475348" y="5052363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AB60F-1848-42E1-A94A-2591FAAE2D61}"/>
              </a:ext>
            </a:extLst>
          </p:cNvPr>
          <p:cNvSpPr/>
          <p:nvPr/>
        </p:nvSpPr>
        <p:spPr>
          <a:xfrm>
            <a:off x="6111207" y="4759797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C8194-28E2-4D18-BCD1-D0B29953FA99}"/>
              </a:ext>
            </a:extLst>
          </p:cNvPr>
          <p:cNvSpPr/>
          <p:nvPr/>
        </p:nvSpPr>
        <p:spPr>
          <a:xfrm>
            <a:off x="5666636" y="4467231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8BAE5C-4249-410C-942A-33B8B5F4EC57}"/>
              </a:ext>
            </a:extLst>
          </p:cNvPr>
          <p:cNvSpPr/>
          <p:nvPr/>
        </p:nvSpPr>
        <p:spPr>
          <a:xfrm>
            <a:off x="5343893" y="4174665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1907A1-A3EC-4DC2-8D8D-9E6891E30FE2}"/>
              </a:ext>
            </a:extLst>
          </p:cNvPr>
          <p:cNvSpPr/>
          <p:nvPr/>
        </p:nvSpPr>
        <p:spPr>
          <a:xfrm>
            <a:off x="4899322" y="3900139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C2A39-BD31-4E95-A5AB-10E1B0FCCBFD}"/>
              </a:ext>
            </a:extLst>
          </p:cNvPr>
          <p:cNvSpPr/>
          <p:nvPr/>
        </p:nvSpPr>
        <p:spPr>
          <a:xfrm>
            <a:off x="4613563" y="3615392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95431-B81B-487A-8DCA-E0E68182E133}"/>
              </a:ext>
            </a:extLst>
          </p:cNvPr>
          <p:cNvSpPr/>
          <p:nvPr/>
        </p:nvSpPr>
        <p:spPr>
          <a:xfrm>
            <a:off x="4191327" y="3322827"/>
            <a:ext cx="444571" cy="38396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1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9C11E6-37B3-48EE-8308-B6D5814C0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87" t="37884" b="12500"/>
          <a:stretch/>
        </p:blipFill>
        <p:spPr>
          <a:xfrm>
            <a:off x="6562725" y="2059709"/>
            <a:ext cx="4733344" cy="3331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EAEF8-8956-4AFB-8C38-0C8A82180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" t="2703" r="83930" b="73986"/>
          <a:stretch/>
        </p:blipFill>
        <p:spPr>
          <a:xfrm>
            <a:off x="295275" y="5391150"/>
            <a:ext cx="1200150" cy="1314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67F0E1-B55E-4379-BF6E-660E18FAB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9" t="27210" r="43637" b="19082"/>
          <a:stretch/>
        </p:blipFill>
        <p:spPr>
          <a:xfrm flipV="1">
            <a:off x="1635417" y="1708726"/>
            <a:ext cx="4733344" cy="3606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63D431-3603-447E-9602-2FE304D43881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214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034B0-6FFE-4078-97C5-FDB3A34CD95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2CEED-E91C-4FFB-BA58-B937616A31DE}"/>
              </a:ext>
            </a:extLst>
          </p:cNvPr>
          <p:cNvSpPr txBox="1"/>
          <p:nvPr/>
        </p:nvSpPr>
        <p:spPr>
          <a:xfrm>
            <a:off x="0" y="1404008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Levenshtein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(1966):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Time: 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Space: ?</a:t>
            </a:r>
          </a:p>
        </p:txBody>
      </p:sp>
    </p:spTree>
    <p:extLst>
      <p:ext uri="{BB962C8B-B14F-4D97-AF65-F5344CB8AC3E}">
        <p14:creationId xmlns:p14="http://schemas.microsoft.com/office/powerpoint/2010/main" val="2338186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034B0-6FFE-4078-97C5-FDB3A34CD95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2CEED-E91C-4FFB-BA58-B937616A31DE}"/>
              </a:ext>
            </a:extLst>
          </p:cNvPr>
          <p:cNvSpPr txBox="1"/>
          <p:nvPr/>
        </p:nvSpPr>
        <p:spPr>
          <a:xfrm>
            <a:off x="0" y="1404008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Levenshtein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(1966): Complexity: Filling the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Time: O(n*m)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Space: O(n*m)</a:t>
            </a:r>
          </a:p>
        </p:txBody>
      </p:sp>
    </p:spTree>
    <p:extLst>
      <p:ext uri="{BB962C8B-B14F-4D97-AF65-F5344CB8AC3E}">
        <p14:creationId xmlns:p14="http://schemas.microsoft.com/office/powerpoint/2010/main" val="1780243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Learn to Spelling Correction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834B-674C-43AF-9E72-8D0ECD90AFF1}"/>
              </a:ext>
            </a:extLst>
          </p:cNvPr>
          <p:cNvSpPr txBox="1"/>
          <p:nvPr/>
        </p:nvSpPr>
        <p:spPr>
          <a:xfrm>
            <a:off x="0" y="1723604"/>
            <a:ext cx="12192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Keyboard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Online texts (e.g., emails) depends on keyboards.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Misspells happens more on characters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 next to each other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on the keyboard.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Speed of typing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source of error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Transposition: ‘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Desi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’ ‘Desi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Weighted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Magic Keyboard - US English - Apple">
            <a:extLst>
              <a:ext uri="{FF2B5EF4-FFF2-40B4-BE49-F238E27FC236}">
                <a16:creationId xmlns:a16="http://schemas.microsoft.com/office/drawing/2014/main" id="{69FBF85F-4CEE-4CEF-BF03-1607FDF01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5" b="29388"/>
          <a:stretch/>
        </p:blipFill>
        <p:spPr bwMode="auto">
          <a:xfrm>
            <a:off x="6242180" y="4230407"/>
            <a:ext cx="5949820" cy="246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973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516B6-92AA-47A3-953A-7655DE6C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DD1602-197C-4403-83B2-589EA77D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61938"/>
            <a:ext cx="104394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97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9B9C3-99C7-44E0-A403-F5895033C01D}"/>
              </a:ext>
            </a:extLst>
          </p:cNvPr>
          <p:cNvSpPr txBox="1"/>
          <p:nvPr/>
        </p:nvSpPr>
        <p:spPr>
          <a:xfrm>
            <a:off x="92365" y="2305615"/>
            <a:ext cx="87006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D(x[0:i], y[0:j])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min{</a:t>
            </a:r>
          </a:p>
          <a:p>
            <a:pPr lvl="2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y[0:j-1]) + x[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y[j]</a:t>
            </a:r>
          </a:p>
          <a:p>
            <a:pPr lvl="2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D(x[0:i], y[0:j-1]) +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insert(y[j])</a:t>
            </a:r>
          </a:p>
          <a:p>
            <a:pPr lvl="2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D(x[0:i-1], y[0:j]) +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delete(x[</a:t>
            </a:r>
            <a:r>
              <a:rPr lang="en-US" sz="28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])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F92C0-46CD-432C-AA85-AA83F2BBC150}"/>
              </a:ext>
            </a:extLst>
          </p:cNvPr>
          <p:cNvSpPr/>
          <p:nvPr/>
        </p:nvSpPr>
        <p:spPr>
          <a:xfrm>
            <a:off x="6881091" y="2911761"/>
            <a:ext cx="411018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x[i] ≠ y[j] → </a:t>
            </a:r>
            <a:r>
              <a:rPr lang="es-ES" sz="2800" dirty="0">
                <a:solidFill>
                  <a:schemeClr val="tx1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sub(x[i], y[j])</a:t>
            </a:r>
          </a:p>
          <a:p>
            <a:r>
              <a:rPr lang="es-E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x[i] = y[j] → 0</a:t>
            </a: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29271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Chinese 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characters are at a reasonable semantic level for most applications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word standards result in a huge vocabulary with large numbers of very rare words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Take characters as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5959-8DAD-4755-B08F-40B6ACD7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37"/>
            <a:ext cx="5552418" cy="259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F088-570F-415F-8074-8885AB401F3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</p:spTree>
    <p:extLst>
      <p:ext uri="{BB962C8B-B14F-4D97-AF65-F5344CB8AC3E}">
        <p14:creationId xmlns:p14="http://schemas.microsoft.com/office/powerpoint/2010/main" val="3705067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Spelling Correction via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Minimum Edit Distance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9B9C3-99C7-44E0-A403-F5895033C01D}"/>
              </a:ext>
            </a:extLst>
          </p:cNvPr>
          <p:cNvSpPr txBox="1"/>
          <p:nvPr/>
        </p:nvSpPr>
        <p:spPr>
          <a:xfrm>
            <a:off x="110838" y="1696015"/>
            <a:ext cx="116101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Applications: </a:t>
            </a:r>
          </a:p>
          <a:p>
            <a:pPr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 the closest word from Dictionary as the correct spell </a:t>
            </a:r>
          </a:p>
          <a:p>
            <a:pPr lvl="1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Autocorrection</a:t>
            </a:r>
          </a:p>
          <a:p>
            <a:pPr lvl="1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 the closest word from Dictionary as the correct meaning!?</a:t>
            </a:r>
          </a:p>
          <a:p>
            <a:pPr marL="514350" indent="-514350">
              <a:buAutoNum type="arabicPeriod"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 the closest word from Dictionary as the prediction!? </a:t>
            </a:r>
          </a:p>
          <a:p>
            <a:pPr lvl="1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Autocompletion</a:t>
            </a:r>
          </a:p>
          <a:p>
            <a:pPr lvl="1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Computational Biology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Aligning two sequences of protein </a:t>
            </a:r>
          </a:p>
          <a:p>
            <a:pPr lvl="1">
              <a:defRPr/>
            </a:pP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Daniel </a:t>
            </a:r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Jurafsky</a:t>
            </a:r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https://www.youtube.com/watch?v=IL0-bD_e8s4</a:t>
            </a:r>
          </a:p>
        </p:txBody>
      </p:sp>
    </p:spTree>
    <p:extLst>
      <p:ext uri="{BB962C8B-B14F-4D97-AF65-F5344CB8AC3E}">
        <p14:creationId xmlns:p14="http://schemas.microsoft.com/office/powerpoint/2010/main" val="2173263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66FE1-55DB-42E2-8173-E20FC381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peech and Language Processing: An Introduction to Natural Language  Processing, Computational Linguistics and Speech Recognition: Jurafsky,  Dan, Martin, James H., Kehler, Andrew, Linden, Keith Vander, Ward, Nigel:  9780130950697: Amazon.com: Books">
            <a:extLst>
              <a:ext uri="{FF2B5EF4-FFF2-40B4-BE49-F238E27FC236}">
                <a16:creationId xmlns:a16="http://schemas.microsoft.com/office/drawing/2014/main" id="{BBAE0318-A353-42CE-B9AA-041C3337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0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8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Learn to tokenize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0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534417"/>
            <a:ext cx="12192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Byte-Pair Encoding (BPE)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Sennrich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et al., (2016). Neural machine translation of rare words with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units. In ACL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Wordpiece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Wu et al. (2016)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Google's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neural machine translation system: Bridging the gap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between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human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and machine translation." 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arXiv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MaxMatch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in 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Devlin et al. (2019). BERT: Pretraining of deep bidirectional transformers for language understanding. In NAACL HLT.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SentencePiece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Kudo, T. and Richardson, J. (2018).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SentencePiece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A simple and language independent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tokenizer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detokenizer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for neural text processing. In EMNLP.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40087-5077-4CBF-B228-54DDE36F8496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Subword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Word</a:t>
            </a:r>
          </a:p>
        </p:txBody>
      </p:sp>
    </p:spTree>
    <p:extLst>
      <p:ext uri="{BB962C8B-B14F-4D97-AF65-F5344CB8AC3E}">
        <p14:creationId xmlns:p14="http://schemas.microsoft.com/office/powerpoint/2010/main" val="1880164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6510</Words>
  <Application>Microsoft Office PowerPoint</Application>
  <PresentationFormat>Widescreen</PresentationFormat>
  <Paragraphs>1047</Paragraphs>
  <Slides>71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Bradley Hand ITC</vt:lpstr>
      <vt:lpstr>Calibri</vt:lpstr>
      <vt:lpstr>Cambria Math</vt:lpstr>
      <vt:lpstr>Gill Sans MT</vt:lpstr>
      <vt:lpstr>Lucida Grande</vt:lpstr>
      <vt:lpstr>Segoe UI Light</vt:lpstr>
      <vt:lpstr>Segoe UI Light (Headings)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University of Winsor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Normalization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331</cp:revision>
  <dcterms:created xsi:type="dcterms:W3CDTF">2021-01-06T20:53:20Z</dcterms:created>
  <dcterms:modified xsi:type="dcterms:W3CDTF">2021-01-15T00:25:14Z</dcterms:modified>
</cp:coreProperties>
</file>