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321" r:id="rId2"/>
    <p:sldId id="1068" r:id="rId3"/>
    <p:sldId id="1106" r:id="rId4"/>
    <p:sldId id="1121" r:id="rId5"/>
    <p:sldId id="1145" r:id="rId6"/>
    <p:sldId id="1107" r:id="rId7"/>
    <p:sldId id="1104" r:id="rId8"/>
    <p:sldId id="1122" r:id="rId9"/>
    <p:sldId id="1110" r:id="rId10"/>
    <p:sldId id="1123" r:id="rId11"/>
    <p:sldId id="1143" r:id="rId12"/>
    <p:sldId id="1144" r:id="rId13"/>
    <p:sldId id="1111" r:id="rId14"/>
    <p:sldId id="1112" r:id="rId15"/>
    <p:sldId id="1113" r:id="rId16"/>
    <p:sldId id="1114" r:id="rId17"/>
    <p:sldId id="1115" r:id="rId18"/>
    <p:sldId id="1116" r:id="rId19"/>
    <p:sldId id="1118" r:id="rId20"/>
    <p:sldId id="1124" r:id="rId21"/>
    <p:sldId id="1117" r:id="rId22"/>
    <p:sldId id="1119" r:id="rId23"/>
    <p:sldId id="1125" r:id="rId24"/>
    <p:sldId id="1109" r:id="rId25"/>
    <p:sldId id="1126" r:id="rId26"/>
    <p:sldId id="1120" r:id="rId27"/>
    <p:sldId id="1129" r:id="rId28"/>
    <p:sldId id="1130" r:id="rId29"/>
    <p:sldId id="1131" r:id="rId30"/>
    <p:sldId id="1132" r:id="rId31"/>
    <p:sldId id="1133" r:id="rId32"/>
    <p:sldId id="1134" r:id="rId33"/>
    <p:sldId id="1136" r:id="rId34"/>
    <p:sldId id="1135" r:id="rId35"/>
    <p:sldId id="1137" r:id="rId36"/>
    <p:sldId id="1138" r:id="rId37"/>
    <p:sldId id="1139" r:id="rId38"/>
    <p:sldId id="1127" r:id="rId39"/>
    <p:sldId id="1140" r:id="rId40"/>
    <p:sldId id="1146" r:id="rId41"/>
    <p:sldId id="1128" r:id="rId42"/>
    <p:sldId id="1141" r:id="rId43"/>
    <p:sldId id="114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1EFF7"/>
    <a:srgbClr val="CA1C45"/>
    <a:srgbClr val="E5436A"/>
    <a:srgbClr val="F2A4B7"/>
    <a:srgbClr val="FFFF99"/>
    <a:srgbClr val="66FF33"/>
    <a:srgbClr val="5FACE8"/>
    <a:srgbClr val="F3E4BD"/>
    <a:srgbClr val="B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5" autoAdjust="0"/>
    <p:restoredTop sz="95588" autoAdjust="0"/>
  </p:normalViewPr>
  <p:slideViewPr>
    <p:cSldViewPr snapToGrid="0">
      <p:cViewPr varScale="1">
        <p:scale>
          <a:sx n="106" d="100"/>
          <a:sy n="106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6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2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8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7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61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8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4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7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0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4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4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2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9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1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5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3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7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21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6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6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5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23 is added to the denominator?</a:t>
            </a:r>
          </a:p>
          <a:p>
            <a:r>
              <a:rPr lang="en-US" dirty="0"/>
              <a:t>[w0,w1,w2,….,</a:t>
            </a:r>
            <a:r>
              <a:rPr lang="en-US" dirty="0" err="1"/>
              <a:t>wn</a:t>
            </a:r>
            <a:r>
              <a:rPr lang="en-US" dirty="0"/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Assuming w0 and w1 is members of + class, then # tokens in (+) is [1,1,0,0, ….,0]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we add 1 to all: # tokens in (+) becomes [1+1,1+1,0+1,0+1, ….,0+1] </a:t>
            </a:r>
            <a:r>
              <a:rPr lang="en-US"/>
              <a:t>which is #before + |V|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05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57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3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1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170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48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44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8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rrealis_moo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77" y="2841824"/>
            <a:ext cx="12192000" cy="2076333"/>
          </a:xfrm>
        </p:spPr>
        <p:txBody>
          <a:bodyPr anchor="t">
            <a:noAutofit/>
          </a:bodyPr>
          <a:lstStyle/>
          <a:p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Sentiment analysis</a:t>
            </a:r>
            <a:br>
              <a:rPr lang="en-US" sz="5400" b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>
                <a:latin typeface="Segoe UI" panose="020B0502040204020203" pitchFamily="34" charset="0"/>
                <a:cs typeface="Segoe UI" panose="020B0502040204020203" pitchFamily="34" charset="0"/>
              </a:rPr>
              <a:t>Naïve Bayes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to Classify: Classifiers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EF16-7A1F-47CF-837B-CC094ED96080}"/>
              </a:ext>
            </a:extLst>
          </p:cNvPr>
          <p:cNvSpPr txBox="1"/>
          <p:nvPr/>
        </p:nvSpPr>
        <p:spPr>
          <a:xfrm>
            <a:off x="683298" y="2013227"/>
            <a:ext cx="443024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Tokens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Sentences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</a:t>
            </a:r>
          </a:p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959BD-8E50-4604-BEAD-7C9CB9A3DF7F}"/>
              </a:ext>
            </a:extLst>
          </p:cNvPr>
          <p:cNvSpPr/>
          <p:nvPr/>
        </p:nvSpPr>
        <p:spPr>
          <a:xfrm>
            <a:off x="5354515" y="2833057"/>
            <a:ext cx="978408" cy="11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AD526A1-DC0B-4993-AE61-DCCB3213779C}"/>
              </a:ext>
            </a:extLst>
          </p:cNvPr>
          <p:cNvSpPr/>
          <p:nvPr/>
        </p:nvSpPr>
        <p:spPr>
          <a:xfrm>
            <a:off x="7297616" y="2315035"/>
            <a:ext cx="3305908" cy="2227930"/>
          </a:xfrm>
          <a:prstGeom prst="triangle">
            <a:avLst>
              <a:gd name="adj" fmla="val 0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7D27ECA-F56B-4131-93A7-0A0A3234FFB9}"/>
              </a:ext>
            </a:extLst>
          </p:cNvPr>
          <p:cNvSpPr/>
          <p:nvPr/>
        </p:nvSpPr>
        <p:spPr>
          <a:xfrm rot="10800000">
            <a:off x="7297616" y="2315034"/>
            <a:ext cx="3305908" cy="2227930"/>
          </a:xfrm>
          <a:prstGeom prst="triangle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04BEF9-DCF3-4F01-A717-16A964167EF7}"/>
              </a:ext>
            </a:extLst>
          </p:cNvPr>
          <p:cNvSpPr>
            <a:spLocks noChangeAspect="1"/>
          </p:cNvSpPr>
          <p:nvPr/>
        </p:nvSpPr>
        <p:spPr>
          <a:xfrm>
            <a:off x="9027268" y="286155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9C37A9-8866-4F78-A71A-6207078272B1}"/>
              </a:ext>
            </a:extLst>
          </p:cNvPr>
          <p:cNvSpPr>
            <a:spLocks noChangeAspect="1"/>
          </p:cNvSpPr>
          <p:nvPr/>
        </p:nvSpPr>
        <p:spPr>
          <a:xfrm>
            <a:off x="9996791" y="26501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B7AA1-B162-4A61-A27C-DD91C924A773}"/>
              </a:ext>
            </a:extLst>
          </p:cNvPr>
          <p:cNvSpPr>
            <a:spLocks noChangeAspect="1"/>
          </p:cNvSpPr>
          <p:nvPr/>
        </p:nvSpPr>
        <p:spPr>
          <a:xfrm>
            <a:off x="10179671" y="36509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12A17C-3DCE-4490-AB29-C76D894960E9}"/>
              </a:ext>
            </a:extLst>
          </p:cNvPr>
          <p:cNvSpPr>
            <a:spLocks noChangeAspect="1"/>
          </p:cNvSpPr>
          <p:nvPr/>
        </p:nvSpPr>
        <p:spPr>
          <a:xfrm>
            <a:off x="7612318" y="3550924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E7D278-7330-4439-B7D5-EEDC7D99F838}"/>
              </a:ext>
            </a:extLst>
          </p:cNvPr>
          <p:cNvSpPr>
            <a:spLocks noChangeAspect="1"/>
          </p:cNvSpPr>
          <p:nvPr/>
        </p:nvSpPr>
        <p:spPr>
          <a:xfrm>
            <a:off x="9027268" y="393350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63B4D-0C60-496E-8BF8-251E3C2A1AE3}"/>
              </a:ext>
            </a:extLst>
          </p:cNvPr>
          <p:cNvSpPr txBox="1"/>
          <p:nvPr/>
        </p:nvSpPr>
        <p:spPr>
          <a:xfrm>
            <a:off x="2275775" y="5250176"/>
            <a:ext cx="7903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{0,1} : </a:t>
            </a: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a Boolean function</a:t>
            </a:r>
          </a:p>
        </p:txBody>
      </p:sp>
    </p:spTree>
    <p:extLst>
      <p:ext uri="{BB962C8B-B14F-4D97-AF65-F5344CB8AC3E}">
        <p14:creationId xmlns:p14="http://schemas.microsoft.com/office/powerpoint/2010/main" val="6270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to Classify: Classifiers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EF16-7A1F-47CF-837B-CC094ED96080}"/>
              </a:ext>
            </a:extLst>
          </p:cNvPr>
          <p:cNvSpPr txBox="1"/>
          <p:nvPr/>
        </p:nvSpPr>
        <p:spPr>
          <a:xfrm>
            <a:off x="683298" y="2013227"/>
            <a:ext cx="443024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Tokens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Sentences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</a:t>
            </a:r>
          </a:p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959BD-8E50-4604-BEAD-7C9CB9A3DF7F}"/>
              </a:ext>
            </a:extLst>
          </p:cNvPr>
          <p:cNvSpPr/>
          <p:nvPr/>
        </p:nvSpPr>
        <p:spPr>
          <a:xfrm>
            <a:off x="5354515" y="2833057"/>
            <a:ext cx="978408" cy="11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AD526A1-DC0B-4993-AE61-DCCB3213779C}"/>
              </a:ext>
            </a:extLst>
          </p:cNvPr>
          <p:cNvSpPr/>
          <p:nvPr/>
        </p:nvSpPr>
        <p:spPr>
          <a:xfrm>
            <a:off x="7297616" y="2315035"/>
            <a:ext cx="3305908" cy="2227930"/>
          </a:xfrm>
          <a:prstGeom prst="triangle">
            <a:avLst>
              <a:gd name="adj" fmla="val 0"/>
            </a:avLst>
          </a:prstGeom>
          <a:gradFill>
            <a:gsLst>
              <a:gs pos="48000">
                <a:schemeClr val="accent1">
                  <a:lumMod val="5000"/>
                  <a:lumOff val="95000"/>
                </a:schemeClr>
              </a:gs>
              <a:gs pos="92000">
                <a:srgbClr val="0000FF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7D27ECA-F56B-4131-93A7-0A0A3234FFB9}"/>
              </a:ext>
            </a:extLst>
          </p:cNvPr>
          <p:cNvSpPr/>
          <p:nvPr/>
        </p:nvSpPr>
        <p:spPr>
          <a:xfrm rot="10800000">
            <a:off x="7297616" y="2315034"/>
            <a:ext cx="3305908" cy="2227930"/>
          </a:xfrm>
          <a:prstGeom prst="triangle">
            <a:avLst>
              <a:gd name="adj" fmla="val 0"/>
            </a:avLst>
          </a:prstGeom>
          <a:gradFill flip="none" rotWithShape="1">
            <a:gsLst>
              <a:gs pos="48000">
                <a:schemeClr val="accent1">
                  <a:lumMod val="5000"/>
                  <a:lumOff val="95000"/>
                </a:schemeClr>
              </a:gs>
              <a:gs pos="75000">
                <a:srgbClr val="92D05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04BEF9-DCF3-4F01-A717-16A964167EF7}"/>
              </a:ext>
            </a:extLst>
          </p:cNvPr>
          <p:cNvSpPr>
            <a:spLocks noChangeAspect="1"/>
          </p:cNvSpPr>
          <p:nvPr/>
        </p:nvSpPr>
        <p:spPr>
          <a:xfrm>
            <a:off x="9027268" y="286155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9C37A9-8866-4F78-A71A-6207078272B1}"/>
              </a:ext>
            </a:extLst>
          </p:cNvPr>
          <p:cNvSpPr>
            <a:spLocks noChangeAspect="1"/>
          </p:cNvSpPr>
          <p:nvPr/>
        </p:nvSpPr>
        <p:spPr>
          <a:xfrm>
            <a:off x="9996791" y="26501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B7AA1-B162-4A61-A27C-DD91C924A773}"/>
              </a:ext>
            </a:extLst>
          </p:cNvPr>
          <p:cNvSpPr>
            <a:spLocks noChangeAspect="1"/>
          </p:cNvSpPr>
          <p:nvPr/>
        </p:nvSpPr>
        <p:spPr>
          <a:xfrm>
            <a:off x="10179671" y="36509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12A17C-3DCE-4490-AB29-C76D894960E9}"/>
              </a:ext>
            </a:extLst>
          </p:cNvPr>
          <p:cNvSpPr>
            <a:spLocks noChangeAspect="1"/>
          </p:cNvSpPr>
          <p:nvPr/>
        </p:nvSpPr>
        <p:spPr>
          <a:xfrm>
            <a:off x="7612318" y="3550924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E7D278-7330-4439-B7D5-EEDC7D99F838}"/>
              </a:ext>
            </a:extLst>
          </p:cNvPr>
          <p:cNvSpPr>
            <a:spLocks noChangeAspect="1"/>
          </p:cNvSpPr>
          <p:nvPr/>
        </p:nvSpPr>
        <p:spPr>
          <a:xfrm>
            <a:off x="9027268" y="393350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98F32-1CB3-42C1-90E9-4ABF882D9AEC}"/>
              </a:ext>
            </a:extLst>
          </p:cNvPr>
          <p:cNvSpPr txBox="1"/>
          <p:nvPr/>
        </p:nvSpPr>
        <p:spPr>
          <a:xfrm>
            <a:off x="2275775" y="5250176"/>
            <a:ext cx="7903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</a:t>
            </a:r>
            <a:r>
              <a:rPr lang="en-US" sz="36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[0,1]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probability value</a:t>
            </a:r>
          </a:p>
          <a:p>
            <a:pPr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D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</a:t>
            </a:r>
            <a:r>
              <a:rPr lang="en-US" sz="36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[-1,1]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confidence score</a:t>
            </a:r>
          </a:p>
        </p:txBody>
      </p:sp>
    </p:spTree>
    <p:extLst>
      <p:ext uri="{BB962C8B-B14F-4D97-AF65-F5344CB8AC3E}">
        <p14:creationId xmlns:p14="http://schemas.microsoft.com/office/powerpoint/2010/main" val="185481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8DEF7898-68E2-43D0-A297-8B080242BEB3}"/>
              </a:ext>
            </a:extLst>
          </p:cNvPr>
          <p:cNvSpPr/>
          <p:nvPr/>
        </p:nvSpPr>
        <p:spPr>
          <a:xfrm rot="2780241">
            <a:off x="7950911" y="1610442"/>
            <a:ext cx="3676807" cy="3048516"/>
          </a:xfrm>
          <a:prstGeom prst="ellipse">
            <a:avLst/>
          </a:prstGeom>
          <a:noFill/>
          <a:ln w="412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to Classify: Classifiers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EF16-7A1F-47CF-837B-CC094ED96080}"/>
              </a:ext>
            </a:extLst>
          </p:cNvPr>
          <p:cNvSpPr txBox="1"/>
          <p:nvPr/>
        </p:nvSpPr>
        <p:spPr>
          <a:xfrm>
            <a:off x="683298" y="2013227"/>
            <a:ext cx="443024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Tokens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Sentences</a:t>
            </a:r>
          </a:p>
          <a:p>
            <a:pPr algn="ctr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</a:t>
            </a:r>
          </a:p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959BD-8E50-4604-BEAD-7C9CB9A3DF7F}"/>
              </a:ext>
            </a:extLst>
          </p:cNvPr>
          <p:cNvSpPr/>
          <p:nvPr/>
        </p:nvSpPr>
        <p:spPr>
          <a:xfrm>
            <a:off x="5354515" y="2833057"/>
            <a:ext cx="978408" cy="11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40E9D2-5BED-45BE-AEB8-87C1B24076E3}"/>
              </a:ext>
            </a:extLst>
          </p:cNvPr>
          <p:cNvSpPr/>
          <p:nvPr/>
        </p:nvSpPr>
        <p:spPr>
          <a:xfrm rot="2780241">
            <a:off x="9570054" y="3046508"/>
            <a:ext cx="429990" cy="141518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B5E6B8-C641-4ED5-AC36-4CD666555AC1}"/>
              </a:ext>
            </a:extLst>
          </p:cNvPr>
          <p:cNvSpPr/>
          <p:nvPr/>
        </p:nvSpPr>
        <p:spPr>
          <a:xfrm rot="2780241">
            <a:off x="9458416" y="2970247"/>
            <a:ext cx="653267" cy="306083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98D3A9-06AD-4AC7-B10A-62771DF1F499}"/>
              </a:ext>
            </a:extLst>
          </p:cNvPr>
          <p:cNvSpPr/>
          <p:nvPr/>
        </p:nvSpPr>
        <p:spPr>
          <a:xfrm rot="2842634">
            <a:off x="9306565" y="2846357"/>
            <a:ext cx="935850" cy="548884"/>
          </a:xfrm>
          <a:prstGeom prst="ellipse">
            <a:avLst/>
          </a:prstGeom>
          <a:noFill/>
          <a:ln w="41275">
            <a:solidFill>
              <a:srgbClr val="CA1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6262D5-D2B1-4FA5-8FB7-C59819D02BB2}"/>
              </a:ext>
            </a:extLst>
          </p:cNvPr>
          <p:cNvSpPr/>
          <p:nvPr/>
        </p:nvSpPr>
        <p:spPr>
          <a:xfrm rot="2780241">
            <a:off x="8922869" y="2605158"/>
            <a:ext cx="1703242" cy="1059086"/>
          </a:xfrm>
          <a:prstGeom prst="ellipse">
            <a:avLst/>
          </a:prstGeom>
          <a:noFill/>
          <a:ln w="41275">
            <a:solidFill>
              <a:srgbClr val="E54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A40B81-59BA-4B02-AE91-F6CD1F3E0857}"/>
              </a:ext>
            </a:extLst>
          </p:cNvPr>
          <p:cNvSpPr/>
          <p:nvPr/>
        </p:nvSpPr>
        <p:spPr>
          <a:xfrm rot="2780241">
            <a:off x="8392591" y="2236323"/>
            <a:ext cx="2763799" cy="1832748"/>
          </a:xfrm>
          <a:prstGeom prst="ellipse">
            <a:avLst/>
          </a:prstGeom>
          <a:noFill/>
          <a:ln w="41275">
            <a:solidFill>
              <a:srgbClr val="F2A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24A471-95E4-4CD2-81EB-85DC43536B05}"/>
              </a:ext>
            </a:extLst>
          </p:cNvPr>
          <p:cNvGrpSpPr/>
          <p:nvPr/>
        </p:nvGrpSpPr>
        <p:grpSpPr>
          <a:xfrm rot="21139004">
            <a:off x="7582206" y="2871138"/>
            <a:ext cx="1483630" cy="2124728"/>
            <a:chOff x="7407037" y="2551602"/>
            <a:chExt cx="2063420" cy="27637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631F38C-B83B-4671-9C65-0D91552E0624}"/>
                </a:ext>
              </a:extLst>
            </p:cNvPr>
            <p:cNvSpPr/>
            <p:nvPr/>
          </p:nvSpPr>
          <p:spPr>
            <a:xfrm rot="7100744">
              <a:off x="8234311" y="3845309"/>
              <a:ext cx="429990" cy="141518"/>
            </a:xfrm>
            <a:prstGeom prst="ellipse">
              <a:avLst/>
            </a:prstGeom>
            <a:noFill/>
            <a:ln w="412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98881C-8B1E-44A9-8234-DCBF41BF0FBE}"/>
                </a:ext>
              </a:extLst>
            </p:cNvPr>
            <p:cNvSpPr/>
            <p:nvPr/>
          </p:nvSpPr>
          <p:spPr>
            <a:xfrm rot="7100744">
              <a:off x="8122673" y="3769048"/>
              <a:ext cx="653267" cy="306083"/>
            </a:xfrm>
            <a:prstGeom prst="ellipse">
              <a:avLst/>
            </a:prstGeom>
            <a:noFill/>
            <a:ln w="412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4017DA-64B4-4CE1-AC9F-DADA8984937B}"/>
                </a:ext>
              </a:extLst>
            </p:cNvPr>
            <p:cNvSpPr/>
            <p:nvPr/>
          </p:nvSpPr>
          <p:spPr>
            <a:xfrm rot="7163137">
              <a:off x="7970822" y="3645158"/>
              <a:ext cx="935850" cy="548884"/>
            </a:xfrm>
            <a:prstGeom prst="ellipse">
              <a:avLst/>
            </a:prstGeom>
            <a:noFill/>
            <a:ln w="412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EA0BD2-8E47-4375-9615-569375609A1B}"/>
                </a:ext>
              </a:extLst>
            </p:cNvPr>
            <p:cNvSpPr/>
            <p:nvPr/>
          </p:nvSpPr>
          <p:spPr>
            <a:xfrm rot="7100744">
              <a:off x="7587126" y="3403959"/>
              <a:ext cx="1703242" cy="1059086"/>
            </a:xfrm>
            <a:prstGeom prst="ellipse">
              <a:avLst/>
            </a:prstGeom>
            <a:noFill/>
            <a:ln w="412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9B6DBA-6B70-49CD-8951-0D4FD89E6EFD}"/>
                </a:ext>
              </a:extLst>
            </p:cNvPr>
            <p:cNvSpPr/>
            <p:nvPr/>
          </p:nvSpPr>
          <p:spPr>
            <a:xfrm rot="7100744">
              <a:off x="7056847" y="2901792"/>
              <a:ext cx="2763799" cy="2063420"/>
            </a:xfrm>
            <a:prstGeom prst="ellipse">
              <a:avLst/>
            </a:prstGeom>
            <a:noFill/>
            <a:ln w="412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FF0C06B-14A5-4FC8-A306-E21342E28A80}"/>
              </a:ext>
            </a:extLst>
          </p:cNvPr>
          <p:cNvSpPr/>
          <p:nvPr/>
        </p:nvSpPr>
        <p:spPr>
          <a:xfrm rot="6639748">
            <a:off x="6374326" y="2413662"/>
            <a:ext cx="4055182" cy="2893172"/>
          </a:xfrm>
          <a:prstGeom prst="ellipse">
            <a:avLst/>
          </a:prstGeom>
          <a:noFill/>
          <a:ln w="41275">
            <a:solidFill>
              <a:srgbClr val="F1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8464E-1E20-4CE4-A25B-FEBD1C638860}"/>
                  </a:ext>
                </a:extLst>
              </p:cNvPr>
              <p:cNvSpPr txBox="1"/>
              <p:nvPr/>
            </p:nvSpPr>
            <p:spPr>
              <a:xfrm>
                <a:off x="2275775" y="5250176"/>
                <a:ext cx="7903896" cy="1305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D</a:t>
                </a:r>
                <a:r>
                  <a:rPr lang="en-US" sz="36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{0,1}</m:t>
                        </m:r>
                      </m:e>
                      <m:sup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[0,1]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mixture or overlapping classification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8464E-1E20-4CE4-A25B-FEBD1C638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75" y="5250176"/>
                <a:ext cx="7903896" cy="1305550"/>
              </a:xfrm>
              <a:prstGeom prst="rect">
                <a:avLst/>
              </a:prstGeom>
              <a:blipFill>
                <a:blip r:embed="rId3"/>
                <a:stretch>
                  <a:fillRect b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104BEF9-DCF3-4F01-A717-16A964167EF7}"/>
              </a:ext>
            </a:extLst>
          </p:cNvPr>
          <p:cNvSpPr>
            <a:spLocks noChangeAspect="1"/>
          </p:cNvSpPr>
          <p:nvPr/>
        </p:nvSpPr>
        <p:spPr>
          <a:xfrm>
            <a:off x="9027268" y="286155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9C37A9-8866-4F78-A71A-6207078272B1}"/>
              </a:ext>
            </a:extLst>
          </p:cNvPr>
          <p:cNvSpPr>
            <a:spLocks noChangeAspect="1"/>
          </p:cNvSpPr>
          <p:nvPr/>
        </p:nvSpPr>
        <p:spPr>
          <a:xfrm>
            <a:off x="9996791" y="265017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B7AA1-B162-4A61-A27C-DD91C924A773}"/>
              </a:ext>
            </a:extLst>
          </p:cNvPr>
          <p:cNvSpPr>
            <a:spLocks noChangeAspect="1"/>
          </p:cNvSpPr>
          <p:nvPr/>
        </p:nvSpPr>
        <p:spPr>
          <a:xfrm>
            <a:off x="10179671" y="36509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12A17C-3DCE-4490-AB29-C76D894960E9}"/>
              </a:ext>
            </a:extLst>
          </p:cNvPr>
          <p:cNvSpPr>
            <a:spLocks noChangeAspect="1"/>
          </p:cNvSpPr>
          <p:nvPr/>
        </p:nvSpPr>
        <p:spPr>
          <a:xfrm>
            <a:off x="7612318" y="3550924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E7D278-7330-4439-B7D5-EEDC7D99F838}"/>
              </a:ext>
            </a:extLst>
          </p:cNvPr>
          <p:cNvSpPr>
            <a:spLocks noChangeAspect="1"/>
          </p:cNvSpPr>
          <p:nvPr/>
        </p:nvSpPr>
        <p:spPr>
          <a:xfrm>
            <a:off x="9027268" y="393350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Bayesian Inference</a:t>
            </a:r>
            <a:endParaRPr lang="en-US" sz="4800" dirty="0">
              <a:solidFill>
                <a:prstClr val="black"/>
              </a:solidFill>
              <a:latin typeface="Rage Italic" panose="03070502040507070304" pitchFamily="66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/>
              <p:nvPr/>
            </p:nvSpPr>
            <p:spPr>
              <a:xfrm>
                <a:off x="2828925" y="4276445"/>
                <a:ext cx="6097464" cy="1564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𝐸𝑣𝑖𝑑𝑒𝑛𝑐𝑒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𝐻𝑜𝑝𝑜𝑡h𝑒𝑠𝑖𝑠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4276445"/>
                <a:ext cx="6097464" cy="1564787"/>
              </a:xfrm>
              <a:prstGeom prst="rect">
                <a:avLst/>
              </a:prstGeom>
              <a:blipFill>
                <a:blip r:embed="rId3"/>
                <a:stretch>
                  <a:fillRect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15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2AA49F-7E18-4FD2-8C4D-DE6AB3EA10F5}"/>
              </a:ext>
            </a:extLst>
          </p:cNvPr>
          <p:cNvSpPr/>
          <p:nvPr/>
        </p:nvSpPr>
        <p:spPr>
          <a:xfrm>
            <a:off x="3529456" y="4169440"/>
            <a:ext cx="914400" cy="91440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0" y="2598003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Posterior: Evidence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r>
                      <a:rPr lang="en-US" sz="4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Hypothesis</a:t>
                </a:r>
              </a:p>
              <a:p>
                <a:pPr lvl="0" algn="ctr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This is what we want to know! the probability of a hypothesis given the observed evidence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8003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t="-11675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/>
              <p:nvPr/>
            </p:nvSpPr>
            <p:spPr>
              <a:xfrm>
                <a:off x="2828925" y="4276445"/>
                <a:ext cx="6097464" cy="1564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𝐸𝑣𝑖𝑑𝑒𝑛𝑐𝑒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𝐻𝑜𝑝𝑜𝑡h𝑒𝑠𝑖𝑠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4276445"/>
                <a:ext cx="6097464" cy="1564787"/>
              </a:xfrm>
              <a:prstGeom prst="rect">
                <a:avLst/>
              </a:prstGeom>
              <a:blipFill>
                <a:blip r:embed="rId4"/>
                <a:stretch>
                  <a:fillRect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1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Prior: The Chance of Hypothesis H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the estimate of the probability of the hypothesis H 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before E, the current evidence, is observed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/>
              <p:nvPr/>
            </p:nvSpPr>
            <p:spPr>
              <a:xfrm>
                <a:off x="2828925" y="4276445"/>
                <a:ext cx="6097464" cy="1564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𝐻𝑜𝑝𝑜𝑡h𝑒𝑠𝑖𝑠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4276445"/>
                <a:ext cx="6097464" cy="1564787"/>
              </a:xfrm>
              <a:prstGeom prst="rect">
                <a:avLst/>
              </a:prstGeom>
              <a:blipFill>
                <a:blip r:embed="rId3"/>
                <a:stretch>
                  <a:fillRect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CFDC3D0-BAC3-4807-A761-50ECC607CAFE}"/>
              </a:ext>
            </a:extLst>
          </p:cNvPr>
          <p:cNvSpPr/>
          <p:nvPr/>
        </p:nvSpPr>
        <p:spPr>
          <a:xfrm>
            <a:off x="7266562" y="4276445"/>
            <a:ext cx="593387" cy="31500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A09FB-3B22-4CC4-9500-04659CCDB576}"/>
              </a:ext>
            </a:extLst>
          </p:cNvPr>
          <p:cNvSpPr/>
          <p:nvPr/>
        </p:nvSpPr>
        <p:spPr>
          <a:xfrm>
            <a:off x="5392281" y="4286173"/>
            <a:ext cx="593387" cy="31500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0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tell me?</a:t>
            </a:r>
            <a:endParaRPr lang="en-US" dirty="0">
              <a:solidFill>
                <a:prstClr val="black"/>
              </a:solidFill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/>
              <p:nvPr/>
            </p:nvSpPr>
            <p:spPr>
              <a:xfrm>
                <a:off x="2828925" y="4276445"/>
                <a:ext cx="6097464" cy="1564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𝐸𝑣𝑖𝑑𝑒𝑛𝑐𝑒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𝐻𝑜𝑝𝑜𝑡h𝑒𝑠𝑖𝑠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4276445"/>
                <a:ext cx="6097464" cy="1564787"/>
              </a:xfrm>
              <a:prstGeom prst="rect">
                <a:avLst/>
              </a:prstGeom>
              <a:blipFill>
                <a:blip r:embed="rId3"/>
                <a:stretch>
                  <a:fillRect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8D8322D-1D77-47C9-8865-BE4452613305}"/>
              </a:ext>
            </a:extLst>
          </p:cNvPr>
          <p:cNvSpPr/>
          <p:nvPr/>
        </p:nvSpPr>
        <p:spPr>
          <a:xfrm>
            <a:off x="6527257" y="4276445"/>
            <a:ext cx="755603" cy="31500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A853C-A564-4C64-861B-E970ED67847D}"/>
              </a:ext>
            </a:extLst>
          </p:cNvPr>
          <p:cNvSpPr/>
          <p:nvPr/>
        </p:nvSpPr>
        <p:spPr>
          <a:xfrm>
            <a:off x="4652976" y="4286173"/>
            <a:ext cx="755603" cy="31500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0" y="2598003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Likelihood: Hypothesis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  <m:r>
                      <m:rPr>
                        <m:nor/>
                      </m:rPr>
                      <a:rPr lang="en-US" sz="48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Evidence</m:t>
                    </m:r>
                  </m:oMath>
                </a14:m>
                <a:endParaRPr lang="en-US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8003"/>
                <a:ext cx="12192000" cy="830997"/>
              </a:xfrm>
              <a:prstGeom prst="rect">
                <a:avLst/>
              </a:prstGeom>
              <a:blipFill>
                <a:blip r:embed="rId3"/>
                <a:stretch>
                  <a:fillRect t="-16788" b="-37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/>
              <p:nvPr/>
            </p:nvSpPr>
            <p:spPr>
              <a:xfrm>
                <a:off x="1875614" y="4344105"/>
                <a:ext cx="7971926" cy="1841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𝐸𝑣𝑖𝑑𝑒𝑛𝑐𝑒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𝐻𝑜𝑝𝑜𝑡h𝑒𝑠𝑖𝑠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14" y="4344105"/>
                <a:ext cx="7971926" cy="1841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73A03C9-CC3C-4174-8D55-1D7C1D7A02BC}"/>
              </a:ext>
            </a:extLst>
          </p:cNvPr>
          <p:cNvSpPr/>
          <p:nvPr/>
        </p:nvSpPr>
        <p:spPr>
          <a:xfrm>
            <a:off x="6556441" y="4344541"/>
            <a:ext cx="706963" cy="31500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EBE5A-26F4-4720-9B48-EDDEBA6758CB}"/>
              </a:ext>
            </a:extLst>
          </p:cNvPr>
          <p:cNvSpPr/>
          <p:nvPr/>
        </p:nvSpPr>
        <p:spPr>
          <a:xfrm>
            <a:off x="4682160" y="4354269"/>
            <a:ext cx="706963" cy="31500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6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Marginal Likelihood: Normalize over all H</a:t>
            </a:r>
            <a:endParaRPr lang="en-US" dirty="0">
              <a:solidFill>
                <a:prstClr val="black"/>
              </a:solidFill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/>
              <p:nvPr/>
            </p:nvSpPr>
            <p:spPr>
              <a:xfrm>
                <a:off x="1875614" y="4344105"/>
                <a:ext cx="7971926" cy="1564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𝐸𝑣𝑖𝑑𝑒𝑛𝑐𝑒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𝐻𝑜𝑝𝑜𝑡h𝑒𝑠𝑖𝑠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4741C1-9FC4-4CA2-B5E5-DDCD788FD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14" y="4344105"/>
                <a:ext cx="7971926" cy="1564787"/>
              </a:xfrm>
              <a:prstGeom prst="rect">
                <a:avLst/>
              </a:prstGeom>
              <a:blipFill>
                <a:blip r:embed="rId3"/>
                <a:stretch>
                  <a:fillRect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73A03C9-CC3C-4174-8D55-1D7C1D7A02BC}"/>
              </a:ext>
            </a:extLst>
          </p:cNvPr>
          <p:cNvSpPr/>
          <p:nvPr/>
        </p:nvSpPr>
        <p:spPr>
          <a:xfrm>
            <a:off x="6186750" y="4714192"/>
            <a:ext cx="1935846" cy="31500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EBE5A-26F4-4720-9B48-EDDEBA6758CB}"/>
              </a:ext>
            </a:extLst>
          </p:cNvPr>
          <p:cNvSpPr/>
          <p:nvPr/>
        </p:nvSpPr>
        <p:spPr>
          <a:xfrm>
            <a:off x="4944807" y="4714192"/>
            <a:ext cx="706963" cy="315002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753528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Hypothesis in Iran </a:t>
            </a:r>
            <a:endParaRPr lang="en-US" sz="4800" dirty="0">
              <a:solidFill>
                <a:prstClr val="black"/>
              </a:solidFill>
              <a:latin typeface="Rage Italic" panose="03070502040507070304" pitchFamily="66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DE15CD-7722-4DFA-9BD9-9163A6F468F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24142"/>
          <a:ext cx="8128000" cy="4009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08727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94283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725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7211857"/>
                    </a:ext>
                  </a:extLst>
                </a:gridCol>
              </a:tblGrid>
              <a:tr h="4009715">
                <a:tc>
                  <a:txBody>
                    <a:bodyPr/>
                    <a:lstStyle/>
                    <a:p>
                      <a:r>
                        <a:rPr lang="en-US" dirty="0"/>
                        <a:t>H0: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H1: 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H2: 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H3: Winter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2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C90202-0BA6-4786-9B5D-FA00BEF46B79}"/>
              </a:ext>
            </a:extLst>
          </p:cNvPr>
          <p:cNvSpPr/>
          <p:nvPr/>
        </p:nvSpPr>
        <p:spPr>
          <a:xfrm>
            <a:off x="2032000" y="3429000"/>
            <a:ext cx="2024434" cy="200485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60065-F909-4362-B4F8-7B9F20ECC097}"/>
              </a:ext>
            </a:extLst>
          </p:cNvPr>
          <p:cNvSpPr/>
          <p:nvPr/>
        </p:nvSpPr>
        <p:spPr>
          <a:xfrm>
            <a:off x="4071566" y="2426570"/>
            <a:ext cx="2024434" cy="300728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D9490-638F-4325-B51F-B1909EEBFFAF}"/>
              </a:ext>
            </a:extLst>
          </p:cNvPr>
          <p:cNvSpPr/>
          <p:nvPr/>
        </p:nvSpPr>
        <p:spPr>
          <a:xfrm>
            <a:off x="6111132" y="4328809"/>
            <a:ext cx="2024434" cy="11050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7B6C7-AA63-4E64-950D-D2F7E7088FF1}"/>
              </a:ext>
            </a:extLst>
          </p:cNvPr>
          <p:cNvSpPr/>
          <p:nvPr/>
        </p:nvSpPr>
        <p:spPr>
          <a:xfrm>
            <a:off x="8135566" y="5107021"/>
            <a:ext cx="2024434" cy="32683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7FF40-7135-4BC5-8997-944DF97686EC}"/>
              </a:ext>
            </a:extLst>
          </p:cNvPr>
          <p:cNvSpPr txBox="1"/>
          <p:nvPr/>
        </p:nvSpPr>
        <p:spPr>
          <a:xfrm>
            <a:off x="375003" y="2890390"/>
            <a:ext cx="14353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Sunny Days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ACA04-C438-43DF-BB3B-CF946998443F}"/>
              </a:ext>
            </a:extLst>
          </p:cNvPr>
          <p:cNvSpPr txBox="1"/>
          <p:nvPr/>
        </p:nvSpPr>
        <p:spPr>
          <a:xfrm>
            <a:off x="2188723" y="3790200"/>
            <a:ext cx="1897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895CB-DB1D-45AC-9084-3A70C2B04BB7}"/>
              </a:ext>
            </a:extLst>
          </p:cNvPr>
          <p:cNvSpPr txBox="1"/>
          <p:nvPr/>
        </p:nvSpPr>
        <p:spPr>
          <a:xfrm>
            <a:off x="4773038" y="5842862"/>
            <a:ext cx="3485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Priors = P(H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1/4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0ACE2-4AE3-4F9E-B488-A1EF897CE295}"/>
              </a:ext>
            </a:extLst>
          </p:cNvPr>
          <p:cNvSpPr txBox="1"/>
          <p:nvPr/>
        </p:nvSpPr>
        <p:spPr>
          <a:xfrm>
            <a:off x="4190458" y="3467832"/>
            <a:ext cx="1897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095BB-A4D6-449D-9FBD-645FE8D16A32}"/>
              </a:ext>
            </a:extLst>
          </p:cNvPr>
          <p:cNvSpPr txBox="1"/>
          <p:nvPr/>
        </p:nvSpPr>
        <p:spPr>
          <a:xfrm>
            <a:off x="6126750" y="4328808"/>
            <a:ext cx="1897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0.3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723EE-36F6-4128-B213-1263C0BB3522}"/>
              </a:ext>
            </a:extLst>
          </p:cNvPr>
          <p:cNvSpPr txBox="1"/>
          <p:nvPr/>
        </p:nvSpPr>
        <p:spPr>
          <a:xfrm>
            <a:off x="8332820" y="5076358"/>
            <a:ext cx="1897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OPINION MINING &amp; EMOTION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EF16-7A1F-47CF-837B-CC094ED96080}"/>
              </a:ext>
            </a:extLst>
          </p:cNvPr>
          <p:cNvSpPr txBox="1"/>
          <p:nvPr/>
        </p:nvSpPr>
        <p:spPr>
          <a:xfrm>
            <a:off x="0" y="1297706"/>
            <a:ext cx="12062313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Sentiment Analysis, aka Opinion Mining</a:t>
            </a:r>
          </a:p>
          <a:p>
            <a:pPr algn="just"/>
            <a:endParaRPr lang="en-US" sz="2400" dirty="0">
              <a:solidFill>
                <a:srgbClr val="0000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processing a text in order to 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identify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extract its 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subjective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information</a:t>
            </a:r>
            <a:endParaRPr lang="en-US" sz="1400" dirty="0">
              <a:latin typeface="ACaslonPro-Regular-Identity-H"/>
            </a:endParaRP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ACaslonPro-Regular-Identity-H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Although an opinion is a belief, while a sentiment is a feeling!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an easy job even for humans, two people disagree on the sentiment expressed a text!</a:t>
            </a:r>
          </a:p>
          <a:p>
            <a:pPr algn="just"/>
            <a:endParaRPr lang="en-US" sz="1800" b="0" i="0" u="none" strike="noStrike" baseline="0" dirty="0">
              <a:solidFill>
                <a:srgbClr val="0066E6"/>
              </a:solidFill>
              <a:latin typeface="ACaslonPro-Regular-Identity-H"/>
            </a:endParaRP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Motivation: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E.g., Online Marketing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 Feedback, …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E.g., the age and geographic differences in the levels of happiness were analyzed as well. </a:t>
            </a:r>
            <a:r>
              <a:rPr lang="en-US" sz="1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sz="1600" i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Dodds</a:t>
            </a:r>
            <a:r>
              <a:rPr lang="en-US" sz="1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Danforth, 2010]. </a:t>
            </a:r>
          </a:p>
          <a:p>
            <a:pPr algn="just"/>
            <a:endParaRPr lang="en-US" dirty="0">
              <a:solidFill>
                <a:srgbClr val="000000"/>
              </a:solidFill>
              <a:latin typeface="ACaslonPro-Regular-Identity-H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CaslonPro-Regular-Identity-H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CaslonPro-Regular-Identity-H"/>
            </a:endParaRPr>
          </a:p>
          <a:p>
            <a:pPr algn="just"/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Peter Sheridan </a:t>
            </a:r>
            <a:r>
              <a:rPr lang="en-US" sz="1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Dodds</a:t>
            </a:r>
            <a:r>
              <a:rPr lang="en-US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Christopher M Danforth. Measuring the happiness of large-scale written expression: Songs, blogs, and presidents. Journal of Happiness Studies, 11(4):441–456, </a:t>
            </a:r>
            <a:r>
              <a:rPr lang="pt-BR" sz="1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2010. DOI: 10.1007/s10902-009-9150-9. 47</a:t>
            </a: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ACaslonPro-Regular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159546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753528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 Hypothesis in Canada </a:t>
            </a:r>
            <a:endParaRPr lang="en-US" sz="4800" dirty="0">
              <a:solidFill>
                <a:prstClr val="black"/>
              </a:solidFill>
              <a:latin typeface="Rage Italic" panose="03070502040507070304" pitchFamily="66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DE15CD-7722-4DFA-9BD9-9163A6F46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58049"/>
              </p:ext>
            </p:extLst>
          </p:nvPr>
        </p:nvGraphicFramePr>
        <p:xfrm>
          <a:off x="2032000" y="1424142"/>
          <a:ext cx="8128000" cy="4009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145">
                  <a:extLst>
                    <a:ext uri="{9D8B030D-6E8A-4147-A177-3AD203B41FA5}">
                      <a16:colId xmlns:a16="http://schemas.microsoft.com/office/drawing/2014/main" val="1508727345"/>
                    </a:ext>
                  </a:extLst>
                </a:gridCol>
                <a:gridCol w="2256817">
                  <a:extLst>
                    <a:ext uri="{9D8B030D-6E8A-4147-A177-3AD203B41FA5}">
                      <a16:colId xmlns:a16="http://schemas.microsoft.com/office/drawing/2014/main" val="2259428375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194725501"/>
                    </a:ext>
                  </a:extLst>
                </a:gridCol>
                <a:gridCol w="3409004">
                  <a:extLst>
                    <a:ext uri="{9D8B030D-6E8A-4147-A177-3AD203B41FA5}">
                      <a16:colId xmlns:a16="http://schemas.microsoft.com/office/drawing/2014/main" val="4267211857"/>
                    </a:ext>
                  </a:extLst>
                </a:gridCol>
              </a:tblGrid>
              <a:tr h="4009715">
                <a:tc>
                  <a:txBody>
                    <a:bodyPr/>
                    <a:lstStyle/>
                    <a:p>
                      <a:r>
                        <a:rPr lang="en-US" dirty="0"/>
                        <a:t>H0: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H1: 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H2: 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H3: Winter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32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CC90202-0BA6-4786-9B5D-FA00BEF46B79}"/>
              </a:ext>
            </a:extLst>
          </p:cNvPr>
          <p:cNvSpPr/>
          <p:nvPr/>
        </p:nvSpPr>
        <p:spPr>
          <a:xfrm>
            <a:off x="2032000" y="3429000"/>
            <a:ext cx="1578149" cy="200485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60065-F909-4362-B4F8-7B9F20ECC097}"/>
              </a:ext>
            </a:extLst>
          </p:cNvPr>
          <p:cNvSpPr/>
          <p:nvPr/>
        </p:nvSpPr>
        <p:spPr>
          <a:xfrm>
            <a:off x="3625283" y="2426570"/>
            <a:ext cx="2286000" cy="300728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D9490-638F-4325-B51F-B1909EEBFFAF}"/>
              </a:ext>
            </a:extLst>
          </p:cNvPr>
          <p:cNvSpPr/>
          <p:nvPr/>
        </p:nvSpPr>
        <p:spPr>
          <a:xfrm>
            <a:off x="5926416" y="4328809"/>
            <a:ext cx="805125" cy="11050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E7B6C7-AA63-4E64-950D-D2F7E7088FF1}"/>
              </a:ext>
            </a:extLst>
          </p:cNvPr>
          <p:cNvSpPr/>
          <p:nvPr/>
        </p:nvSpPr>
        <p:spPr>
          <a:xfrm>
            <a:off x="6746673" y="5107021"/>
            <a:ext cx="3413327" cy="32683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7FF40-7135-4BC5-8997-944DF97686EC}"/>
              </a:ext>
            </a:extLst>
          </p:cNvPr>
          <p:cNvSpPr txBox="1"/>
          <p:nvPr/>
        </p:nvSpPr>
        <p:spPr>
          <a:xfrm>
            <a:off x="375003" y="2890390"/>
            <a:ext cx="14353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Sunny Days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ACA04-C438-43DF-BB3B-CF946998443F}"/>
              </a:ext>
            </a:extLst>
          </p:cNvPr>
          <p:cNvSpPr txBox="1"/>
          <p:nvPr/>
        </p:nvSpPr>
        <p:spPr>
          <a:xfrm>
            <a:off x="2188724" y="3790200"/>
            <a:ext cx="11575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</a:t>
            </a: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0.5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895CB-DB1D-45AC-9084-3A70C2B04BB7}"/>
              </a:ext>
            </a:extLst>
          </p:cNvPr>
          <p:cNvSpPr txBox="1"/>
          <p:nvPr/>
        </p:nvSpPr>
        <p:spPr>
          <a:xfrm>
            <a:off x="1397487" y="5913065"/>
            <a:ext cx="9458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Priors = P(H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uniform! 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P(H</a:t>
            </a:r>
            <a:r>
              <a:rPr lang="en-US" sz="2800" i="1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) = [0.25, 0.3,0.05, 0.4]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0ACE2-4AE3-4F9E-B488-A1EF897CE295}"/>
              </a:ext>
            </a:extLst>
          </p:cNvPr>
          <p:cNvSpPr txBox="1"/>
          <p:nvPr/>
        </p:nvSpPr>
        <p:spPr>
          <a:xfrm>
            <a:off x="3791628" y="3490554"/>
            <a:ext cx="18979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0.7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095BB-A4D6-449D-9FBD-645FE8D16A32}"/>
              </a:ext>
            </a:extLst>
          </p:cNvPr>
          <p:cNvSpPr txBox="1"/>
          <p:nvPr/>
        </p:nvSpPr>
        <p:spPr>
          <a:xfrm>
            <a:off x="6026583" y="4537634"/>
            <a:ext cx="604790" cy="53860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</a:t>
            </a:r>
            <a:endParaRPr lang="en-US" sz="1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0.3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723EE-36F6-4128-B213-1263C0BB3522}"/>
              </a:ext>
            </a:extLst>
          </p:cNvPr>
          <p:cNvSpPr txBox="1"/>
          <p:nvPr/>
        </p:nvSpPr>
        <p:spPr>
          <a:xfrm>
            <a:off x="6746674" y="5085772"/>
            <a:ext cx="3413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Likelihood 0.1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770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753528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Example: Evidence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Hypothesis</a:t>
                </a:r>
                <a:endParaRPr lang="en-US" sz="4800" dirty="0">
                  <a:solidFill>
                    <a:prstClr val="black"/>
                  </a:solidFill>
                  <a:latin typeface="Rage Italic" panose="03070502040507070304" pitchFamily="66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blipFill>
                <a:blip r:embed="rId3"/>
                <a:stretch>
                  <a:fillRect t="-25000" b="-30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4E6E9AA-BFF2-40CE-92BC-5EAE2E8B8EC2}"/>
              </a:ext>
            </a:extLst>
          </p:cNvPr>
          <p:cNvSpPr txBox="1"/>
          <p:nvPr/>
        </p:nvSpPr>
        <p:spPr>
          <a:xfrm>
            <a:off x="0" y="1091558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see a sunny day in Iran! What is the season?</a:t>
            </a:r>
          </a:p>
          <a:p>
            <a:pPr lvl="0" algn="ctr">
              <a:defRPr/>
            </a:pP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P(</a:t>
            </a:r>
            <a:r>
              <a:rPr lang="en-US" sz="4800" dirty="0" err="1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Spring|Sunny</a:t>
            </a:r>
            <a:r>
              <a:rPr lang="en-US" sz="4800" dirty="0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) = ?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P(</a:t>
            </a:r>
            <a:r>
              <a:rPr lang="en-US" sz="4800" dirty="0" err="1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Summer|Sunny</a:t>
            </a:r>
            <a:r>
              <a:rPr lang="en-US" sz="4800" dirty="0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) =?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P(</a:t>
            </a:r>
            <a:r>
              <a:rPr lang="en-US" sz="4800" dirty="0" err="1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Fall|Sunny</a:t>
            </a:r>
            <a:r>
              <a:rPr lang="en-US" sz="4800" dirty="0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) =?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4800" dirty="0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P(</a:t>
            </a:r>
            <a:r>
              <a:rPr lang="en-US" sz="4800" dirty="0" err="1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Winter|Sunny</a:t>
            </a:r>
            <a:r>
              <a:rPr lang="en-US" sz="4800" dirty="0">
                <a:solidFill>
                  <a:prstClr val="black"/>
                </a:solidFill>
                <a:latin typeface="Rage Italic" panose="03070502040507070304" pitchFamily="66" charset="0"/>
                <a:cs typeface="Segoe UI Light" panose="020B0502040204020203" pitchFamily="34" charset="0"/>
              </a:rPr>
              <a:t>) =? </a:t>
            </a:r>
          </a:p>
        </p:txBody>
      </p:sp>
    </p:spTree>
    <p:extLst>
      <p:ext uri="{BB962C8B-B14F-4D97-AF65-F5344CB8AC3E}">
        <p14:creationId xmlns:p14="http://schemas.microsoft.com/office/powerpoint/2010/main" val="83464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753528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Example: Evidence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Hypothesis</a:t>
                </a:r>
                <a:endParaRPr lang="en-US" sz="4800" dirty="0">
                  <a:solidFill>
                    <a:prstClr val="black"/>
                  </a:solidFill>
                  <a:latin typeface="Rage Italic" panose="03070502040507070304" pitchFamily="66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blipFill>
                <a:blip r:embed="rId3"/>
                <a:stretch>
                  <a:fillRect t="-25000" b="-30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E6E9AA-BFF2-40CE-92BC-5EAE2E8B8EC2}"/>
                  </a:ext>
                </a:extLst>
              </p:cNvPr>
              <p:cNvSpPr txBox="1"/>
              <p:nvPr/>
            </p:nvSpPr>
            <p:spPr>
              <a:xfrm>
                <a:off x="0" y="1091558"/>
                <a:ext cx="12192000" cy="5695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see a sunny day in </a:t>
                </a:r>
                <a:r>
                  <a:rPr lang="en-US" sz="44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Iran</a:t>
                </a:r>
                <a:r>
                  <a:rPr lang="en-US" sz="4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 What is the season?</a:t>
                </a:r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Spring|Sunny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0)</m:t>
                        </m:r>
                      </m:num>
                      <m:den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0.5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dirty="0" err="1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Summer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|Sunny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  <m:r>
                              <a:rPr lang="en-US" sz="2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1)</m:t>
                        </m:r>
                      </m:num>
                      <m:den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unny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en-US" sz="2800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</m:t>
                    </m:r>
                    <m:r>
                      <a:rPr lang="en-US" sz="2800" b="0" i="0" smtClean="0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7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Fall|Sunny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2)</m:t>
                        </m:r>
                      </m:num>
                      <m:den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unny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0.</m:t>
                    </m:r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3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Winter|Sunny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unny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0.</m:t>
                    </m:r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Maximum posterior: argmax P(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4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|Sunny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E6E9AA-BFF2-40CE-92BC-5EAE2E8B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558"/>
                <a:ext cx="12192000" cy="5695149"/>
              </a:xfrm>
              <a:prstGeom prst="rect">
                <a:avLst/>
              </a:prstGeom>
              <a:blipFill>
                <a:blip r:embed="rId4"/>
                <a:stretch>
                  <a:fillRect l="-2250" t="-2141" b="-4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414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753528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Example: Evidence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Hypothesis</a:t>
                </a:r>
                <a:endParaRPr lang="en-US" sz="4800" dirty="0">
                  <a:solidFill>
                    <a:prstClr val="black"/>
                  </a:solidFill>
                  <a:latin typeface="Rage Italic" panose="03070502040507070304" pitchFamily="66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30997"/>
              </a:xfrm>
              <a:prstGeom prst="rect">
                <a:avLst/>
              </a:prstGeom>
              <a:blipFill>
                <a:blip r:embed="rId3"/>
                <a:stretch>
                  <a:fillRect t="-25000" b="-30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E6E9AA-BFF2-40CE-92BC-5EAE2E8B8EC2}"/>
                  </a:ext>
                </a:extLst>
              </p:cNvPr>
              <p:cNvSpPr txBox="1"/>
              <p:nvPr/>
            </p:nvSpPr>
            <p:spPr>
              <a:xfrm>
                <a:off x="0" y="1091558"/>
                <a:ext cx="12192000" cy="563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see a sunny day in </a:t>
                </a:r>
                <a:r>
                  <a:rPr lang="en-US" sz="4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Canada</a:t>
                </a: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! What is the season?</a:t>
                </a:r>
                <a:endPara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Spring|Sunny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0)</m:t>
                        </m:r>
                      </m:num>
                      <m:den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e>
                    </m:d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×</m:t>
                    </m:r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0.5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0.25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0.5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Summer|Sunny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  <m:r>
                              <a:rPr lang="en-US" sz="2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1)</m:t>
                        </m:r>
                      </m:num>
                      <m:den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unny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𝑃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𝐻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1)×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</m:t>
                    </m:r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7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0.3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0.7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Fall|Sunny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2)</m:t>
                        </m:r>
                      </m:num>
                      <m:den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unny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𝑃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𝐻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2)×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</m:t>
                    </m:r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3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0.05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0.3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2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Winter|Sunny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𝐻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unny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𝑃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𝐻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3)×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0.</m:t>
                    </m:r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unny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0.4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×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0.1</a:t>
                </a:r>
                <a:endParaRPr lang="en-US" sz="2800" i="1" dirty="0">
                  <a:solidFill>
                    <a:prstClr val="black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Maximum posterior: argmax P(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</a:t>
                </a:r>
                <a:r>
                  <a:rPr lang="en-US" sz="4800" i="1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|Sunny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E6E9AA-BFF2-40CE-92BC-5EAE2E8B8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558"/>
                <a:ext cx="12192000" cy="5633593"/>
              </a:xfrm>
              <a:prstGeom prst="rect">
                <a:avLst/>
              </a:prstGeom>
              <a:blipFill>
                <a:blip r:embed="rId4"/>
                <a:stretch>
                  <a:fillRect l="-2250" t="-1948" r="-200" b="-4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127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 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(maximum a posteriori)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vs. MLE 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(maximum likelihood estimation)</a:t>
            </a:r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3B856B-FA25-4CD8-830F-EC6C1C657DFA}"/>
                  </a:ext>
                </a:extLst>
              </p:cNvPr>
              <p:cNvSpPr txBox="1"/>
              <p:nvPr/>
            </p:nvSpPr>
            <p:spPr>
              <a:xfrm>
                <a:off x="0" y="1096134"/>
                <a:ext cx="12192000" cy="5502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𝐸𝑣𝑖𝑑𝑒𝑛𝑐𝑒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𝐻𝑜𝑝𝑜𝑡h𝑒𝑠𝑖𝑠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Priors are all uniformly distributed, MAP == MLE, e.g., weights of a neural net!</a:t>
                </a:r>
              </a:p>
              <a:p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However, priors are not uniform and different, MLE is weighted by Prior. </a:t>
                </a:r>
              </a:p>
              <a:p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So, MAP is more general optimization method!</a:t>
                </a:r>
              </a:p>
              <a:p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Both are </a:t>
                </a:r>
                <a:r>
                  <a:rPr lang="en-US" sz="28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point estimates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i.e., give single real values as probabilities!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3B856B-FA25-4CD8-830F-EC6C1C657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6134"/>
                <a:ext cx="12192000" cy="5502788"/>
              </a:xfrm>
              <a:prstGeom prst="rect">
                <a:avLst/>
              </a:prstGeom>
              <a:blipFill>
                <a:blip r:embed="rId3"/>
                <a:stretch>
                  <a:fillRect l="-1000" b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46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 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(maximum a posteriori)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vs. MLE 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(maximum likelihood estimation)</a:t>
            </a:r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3B856B-FA25-4CD8-830F-EC6C1C657DFA}"/>
                  </a:ext>
                </a:extLst>
              </p:cNvPr>
              <p:cNvSpPr txBox="1"/>
              <p:nvPr/>
            </p:nvSpPr>
            <p:spPr>
              <a:xfrm>
                <a:off x="0" y="1230068"/>
                <a:ext cx="12192000" cy="4988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prstClr val="black"/>
                                  </a:solidFill>
                                  <a:latin typeface="Rage Italic" panose="03070502040507070304" pitchFamily="66" charset="0"/>
                                  <a:cs typeface="Segoe UI Light" panose="020B0502040204020203" pitchFamily="34" charset="0"/>
                                </a:rPr>
                                <m:t>H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𝐸𝑣𝑒𝑛𝑡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𝐸𝑣𝑖𝑑𝑒𝑛𝑐𝑒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𝐻𝑜𝑝𝑜𝑡h𝑒𝑠𝑖𝑠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If all Ps in the above formula has probability density function: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P(a&lt;x&lt;b)=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𝑎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𝑏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8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Then we have Bayesian Inference (Advanced):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the output is not a single value but a probability density function (when H is a continuous variable) or a probability mass function (when H is a discrete variable).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3B856B-FA25-4CD8-830F-EC6C1C657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0068"/>
                <a:ext cx="12192000" cy="4988545"/>
              </a:xfrm>
              <a:prstGeom prst="rect">
                <a:avLst/>
              </a:prstGeom>
              <a:blipFill>
                <a:blip r:embed="rId3"/>
                <a:stretch>
                  <a:fillRect l="-1000" b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0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3F2EA-F15D-41E2-B30F-6928025E5428}"/>
              </a:ext>
            </a:extLst>
          </p:cNvPr>
          <p:cNvSpPr txBox="1"/>
          <p:nvPr/>
        </p:nvSpPr>
        <p:spPr>
          <a:xfrm>
            <a:off x="0" y="3842532"/>
            <a:ext cx="2869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Tokens</a:t>
            </a:r>
          </a:p>
          <a:p>
            <a:pPr lvl="0" algn="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Sentences</a:t>
            </a:r>
          </a:p>
          <a:p>
            <a:pPr lvl="0" algn="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21A75-EE26-4BDE-AD02-1AE39D24D968}"/>
              </a:ext>
            </a:extLst>
          </p:cNvPr>
          <p:cNvSpPr txBox="1"/>
          <p:nvPr/>
        </p:nvSpPr>
        <p:spPr>
          <a:xfrm>
            <a:off x="-90791" y="5793099"/>
            <a:ext cx="311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| Labels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6870D11-6CEF-4546-A04C-08415883A0C7}"/>
              </a:ext>
            </a:extLst>
          </p:cNvPr>
          <p:cNvSpPr/>
          <p:nvPr/>
        </p:nvSpPr>
        <p:spPr>
          <a:xfrm>
            <a:off x="2772383" y="3989107"/>
            <a:ext cx="515566" cy="1565180"/>
          </a:xfrm>
          <a:prstGeom prst="rightBrace">
            <a:avLst>
              <a:gd name="adj1" fmla="val 758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CD948-3C44-41F0-89B8-80983AAF41F1}"/>
              </a:ext>
            </a:extLst>
          </p:cNvPr>
          <p:cNvSpPr txBox="1"/>
          <p:nvPr/>
        </p:nvSpPr>
        <p:spPr>
          <a:xfrm>
            <a:off x="3131495" y="4448531"/>
            <a:ext cx="585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Inputs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Events | Evidences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468686B-29A5-464E-ADEA-C39962B86BDE}"/>
              </a:ext>
            </a:extLst>
          </p:cNvPr>
          <p:cNvSpPr/>
          <p:nvPr/>
        </p:nvSpPr>
        <p:spPr>
          <a:xfrm>
            <a:off x="2772383" y="5588358"/>
            <a:ext cx="515566" cy="1158588"/>
          </a:xfrm>
          <a:prstGeom prst="rightBrace">
            <a:avLst>
              <a:gd name="adj1" fmla="val 758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9F090-F17F-4464-9FE4-1599CCC59E40}"/>
              </a:ext>
            </a:extLst>
          </p:cNvPr>
          <p:cNvSpPr txBox="1"/>
          <p:nvPr/>
        </p:nvSpPr>
        <p:spPr>
          <a:xfrm>
            <a:off x="3219044" y="5827170"/>
            <a:ext cx="481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Outputs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Hypotheses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3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/>
              <p:nvPr/>
            </p:nvSpPr>
            <p:spPr>
              <a:xfrm>
                <a:off x="0" y="4108063"/>
                <a:ext cx="12192000" cy="21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Document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 Classes</a:t>
                </a:r>
              </a:p>
              <a:p>
                <a:pPr lvl="0"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800" b="0" i="1" u="none" strike="noStrike" baseline="0" dirty="0" smtClean="0">
                          <a:latin typeface="Cambria Math" panose="02040503050406030204" pitchFamily="18" charset="0"/>
                        </a:rPr>
                        <m:t> = </m:t>
                      </m:r>
                      <m:sPre>
                        <m:sPrePr>
                          <m:ctrlP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8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sPre>
                        <m:sPre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sPre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</m:oMath>
                  </m:oMathPara>
                </a14:m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08063"/>
                <a:ext cx="12192000" cy="2112951"/>
              </a:xfrm>
              <a:prstGeom prst="rect">
                <a:avLst/>
              </a:prstGeom>
              <a:blipFill>
                <a:blip r:embed="rId3"/>
                <a:stretch>
                  <a:fillRect t="-4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601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/>
              <p:nvPr/>
            </p:nvSpPr>
            <p:spPr>
              <a:xfrm>
                <a:off x="0" y="4108063"/>
                <a:ext cx="12192000" cy="2591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Document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 Classes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8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sPre>
                        <m:sPre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𝑛𝑖𝑔𝑟𝑎𝑚</m:t>
                                        </m:r>
                                      </m:e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𝐵𝑖𝑔𝑟𝑎𝑚</m:t>
                                        </m:r>
                                      </m:e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𝑇𝑟𝑖𝑔𝑟𝑎𝑚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</m:oMath>
                  </m:oMathPara>
                </a14:m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08063"/>
                <a:ext cx="12192000" cy="2591863"/>
              </a:xfrm>
              <a:prstGeom prst="rect">
                <a:avLst/>
              </a:prstGeom>
              <a:blipFill>
                <a:blip r:embed="rId3"/>
                <a:stretch>
                  <a:fillRect t="-3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34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/>
              <p:nvPr/>
            </p:nvSpPr>
            <p:spPr>
              <a:xfrm>
                <a:off x="0" y="4108063"/>
                <a:ext cx="12192000" cy="167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Document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 Classes</a:t>
                </a:r>
              </a:p>
              <a:p>
                <a:pPr lvl="0"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u="none" strike="noStrike" baseline="0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8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sPre>
                        <m:sPre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𝑢𝑛𝑖𝑔𝑟𝑎𝑚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</m:oMath>
                  </m:oMathPara>
                </a14:m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08063"/>
                <a:ext cx="12192000" cy="1679114"/>
              </a:xfrm>
              <a:prstGeom prst="rect">
                <a:avLst/>
              </a:prstGeom>
              <a:blipFill>
                <a:blip r:embed="rId3"/>
                <a:stretch>
                  <a:fillRect t="-5818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68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 CLASSIFICATION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76100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/>
              <p:nvPr/>
            </p:nvSpPr>
            <p:spPr>
              <a:xfrm>
                <a:off x="0" y="4108063"/>
                <a:ext cx="12192000" cy="220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Document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 Classes</a:t>
                </a:r>
              </a:p>
              <a:p>
                <a:pPr lvl="0"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4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sPre>
                        <m:sPre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𝑢𝑛𝑖𝑔𝑟𝑎𝑚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Pre>
                        <m:sPre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nary>
                            <m:naryPr>
                              <m:chr m:val="∏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e>
                      </m:sPre>
                    </m:oMath>
                  </m:oMathPara>
                </a14:m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08063"/>
                <a:ext cx="12192000" cy="2208553"/>
              </a:xfrm>
              <a:prstGeom prst="rect">
                <a:avLst/>
              </a:prstGeom>
              <a:blipFill>
                <a:blip r:embed="rId3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3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/>
              <p:nvPr/>
            </p:nvSpPr>
            <p:spPr>
              <a:xfrm>
                <a:off x="0" y="3886552"/>
                <a:ext cx="12192000" cy="304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Document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 Classes</a:t>
                </a:r>
              </a:p>
              <a:p>
                <a:pPr lvl="0"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4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sPre>
                        <m:sPre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𝑢𝑛𝑖𝑔𝑟𝑎𝑚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Pre>
                        <m:sPre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nary>
                            <m:naryPr>
                              <m:chr m:val="∏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e>
                      </m:sPre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u="none" strike="noStrike" baseline="0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0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sPre>
                        <m:sPre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𝑢𝑛𝑖𝑔𝑟𝑎𝑚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nary>
                            <m:naryPr>
                              <m:chr m:val="∏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Pre>
                        <m:sPre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e>
                      </m:sPre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CD948-3C44-41F0-89B8-80983AAF4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552"/>
                <a:ext cx="12192000" cy="3048848"/>
              </a:xfrm>
              <a:prstGeom prst="rect">
                <a:avLst/>
              </a:prstGeom>
              <a:blipFill>
                <a:blip r:embed="rId3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912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Bayes: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CC3EC9-5735-4A22-842B-534C93999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47671"/>
              </p:ext>
            </p:extLst>
          </p:nvPr>
        </p:nvGraphicFramePr>
        <p:xfrm>
          <a:off x="2833203" y="3940665"/>
          <a:ext cx="622710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61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2940812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Documents (Sentence)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just plain boring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entirely predictable and lacks energy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 surprises and very few laughs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very powerful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the most fun film of the summer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predictable with no fun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08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-940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Bayes: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3695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CC3EC9-5735-4A22-842B-534C93999165}"/>
              </a:ext>
            </a:extLst>
          </p:cNvPr>
          <p:cNvGraphicFramePr>
            <a:graphicFrameLocks noGrp="1"/>
          </p:cNvGraphicFramePr>
          <p:nvPr/>
        </p:nvGraphicFramePr>
        <p:xfrm>
          <a:off x="810973" y="908164"/>
          <a:ext cx="6041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61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3161475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2303463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Documents (Sentence)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just plain boring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entirely predictable and lacks energy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no surprises and very few laughs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very powerful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the most fun film of the summer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predictable with no fun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max(P(- | Test), P(+ | Test))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88DC0-9A09-4B73-A575-A115A2E5FCB4}"/>
                  </a:ext>
                </a:extLst>
              </p:cNvPr>
              <p:cNvSpPr txBox="1"/>
              <p:nvPr/>
            </p:nvSpPr>
            <p:spPr>
              <a:xfrm>
                <a:off x="729761" y="3679553"/>
                <a:ext cx="10621107" cy="948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Test)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Test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(−)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(−)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predictable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fun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= ? </m:t>
                    </m:r>
                  </m:oMath>
                </a14:m>
                <a:endPara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P(+| Test)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Test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(+)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(+) 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predictable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fun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 =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88DC0-9A09-4B73-A575-A115A2E5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" y="3679553"/>
                <a:ext cx="10621107" cy="948978"/>
              </a:xfrm>
              <a:prstGeom prst="rect">
                <a:avLst/>
              </a:prstGeom>
              <a:blipFill>
                <a:blip r:embed="rId3"/>
                <a:stretch>
                  <a:fillRect l="-51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D77883D-28DE-4583-A08B-1AAD766BCADE}"/>
              </a:ext>
            </a:extLst>
          </p:cNvPr>
          <p:cNvSpPr/>
          <p:nvPr/>
        </p:nvSpPr>
        <p:spPr>
          <a:xfrm>
            <a:off x="7081706" y="895003"/>
            <a:ext cx="2831122" cy="2595869"/>
          </a:xfrm>
          <a:prstGeom prst="rect">
            <a:avLst/>
          </a:prstGeom>
          <a:gradFill>
            <a:gsLst>
              <a:gs pos="5310">
                <a:srgbClr val="00B050"/>
              </a:gs>
              <a:gs pos="48000">
                <a:schemeClr val="accent1">
                  <a:lumMod val="5000"/>
                  <a:lumOff val="95000"/>
                </a:schemeClr>
              </a:gs>
              <a:gs pos="92000">
                <a:srgbClr val="0000FF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A615E-E957-4031-8200-768CF27DA5A4}"/>
              </a:ext>
            </a:extLst>
          </p:cNvPr>
          <p:cNvSpPr>
            <a:spLocks noChangeAspect="1"/>
          </p:cNvSpPr>
          <p:nvPr/>
        </p:nvSpPr>
        <p:spPr>
          <a:xfrm>
            <a:off x="8109794" y="105493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95BAA0-ACD5-4719-84FA-EF4AF9029D43}"/>
              </a:ext>
            </a:extLst>
          </p:cNvPr>
          <p:cNvSpPr>
            <a:spLocks noChangeAspect="1"/>
          </p:cNvSpPr>
          <p:nvPr/>
        </p:nvSpPr>
        <p:spPr>
          <a:xfrm>
            <a:off x="9466179" y="124783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F1C58-4F8B-4E57-90F4-104DB9EA4C07}"/>
              </a:ext>
            </a:extLst>
          </p:cNvPr>
          <p:cNvSpPr>
            <a:spLocks noChangeAspect="1"/>
          </p:cNvSpPr>
          <p:nvPr/>
        </p:nvSpPr>
        <p:spPr>
          <a:xfrm>
            <a:off x="9649059" y="22486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767B1-B9E6-459F-9D7C-D6836E6CF7D1}"/>
              </a:ext>
            </a:extLst>
          </p:cNvPr>
          <p:cNvSpPr>
            <a:spLocks noChangeAspect="1"/>
          </p:cNvSpPr>
          <p:nvPr/>
        </p:nvSpPr>
        <p:spPr>
          <a:xfrm>
            <a:off x="7433399" y="215717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B6006-FBBF-4F3C-A4D4-352CFC3CAC82}"/>
              </a:ext>
            </a:extLst>
          </p:cNvPr>
          <p:cNvSpPr>
            <a:spLocks noChangeAspect="1"/>
          </p:cNvSpPr>
          <p:nvPr/>
        </p:nvSpPr>
        <p:spPr>
          <a:xfrm>
            <a:off x="8725256" y="3023528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29F84-CB85-4F9E-AF0D-4CFB0DD1128A}"/>
              </a:ext>
            </a:extLst>
          </p:cNvPr>
          <p:cNvSpPr>
            <a:spLocks noChangeAspect="1"/>
          </p:cNvSpPr>
          <p:nvPr/>
        </p:nvSpPr>
        <p:spPr>
          <a:xfrm>
            <a:off x="8691615" y="17763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1526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-940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Bayes: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3695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CC3EC9-5735-4A22-842B-534C93999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08021"/>
              </p:ext>
            </p:extLst>
          </p:nvPr>
        </p:nvGraphicFramePr>
        <p:xfrm>
          <a:off x="810973" y="908164"/>
          <a:ext cx="6041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61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3161475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2303463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Documents (Sentence)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just plain boring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entirely predictable and lacks energy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no surprises and very few laughs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very powerful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the most fun film of the summer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predictable with no fun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max(P(- | Test), P(+ | Test))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88DC0-9A09-4B73-A575-A115A2E5FCB4}"/>
                  </a:ext>
                </a:extLst>
              </p:cNvPr>
              <p:cNvSpPr txBox="1"/>
              <p:nvPr/>
            </p:nvSpPr>
            <p:spPr>
              <a:xfrm>
                <a:off x="729761" y="3679553"/>
                <a:ext cx="10621107" cy="310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Test)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Test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(−)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(−)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predictable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fun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= ? </m:t>
                    </m:r>
                  </m:oMath>
                </a14:m>
                <a:endPara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P(+| Test)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Test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(+)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(+) 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predictable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fun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 =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fontAlgn="t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Neg (-)  : just </a:t>
                </a:r>
                <a:r>
                  <a:rPr lang="en-US" sz="1800" b="0" i="0" u="none" strike="noStrike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plain boring </a:t>
                </a:r>
                <a:r>
                  <a:rPr lang="en-US" sz="1800" b="0" i="0" u="none" strike="noStrike" kern="1200" baseline="0" dirty="0">
                    <a:solidFill>
                      <a:srgbClr val="000000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entirely predictable and lacks energy no surprises and very few laughs</a:t>
                </a:r>
                <a:endParaRPr lang="en-US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Pos (+) :</a:t>
                </a:r>
                <a:r>
                  <a:rPr lang="en-US" sz="1800" b="0" i="0" u="none" strike="noStrike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very powerful the most fun film of the summer</a:t>
                </a:r>
              </a:p>
              <a:p>
                <a:endPara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predictable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𝑝𝑟𝑒𝑑𝑖𝑡𝑎𝑏𝑙𝑒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𝑤𝑖𝑡h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𝑛𝑜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fun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𝑓𝑢𝑛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200" dirty="0">
                  <a:cs typeface="Segoe UI Light" panose="020B0502040204020203" pitchFamily="34" charset="0"/>
                </a:endParaRPr>
              </a:p>
              <a:p>
                <a:endPara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predictable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𝑝𝑟𝑒𝑑𝑖𝑡𝑎𝑏𝑙𝑒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𝑤𝑖𝑡h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𝑛𝑜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fun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𝑓𝑢𝑛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88DC0-9A09-4B73-A575-A115A2E5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" y="3679553"/>
                <a:ext cx="10621107" cy="3101618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D77883D-28DE-4583-A08B-1AAD766BCADE}"/>
              </a:ext>
            </a:extLst>
          </p:cNvPr>
          <p:cNvSpPr/>
          <p:nvPr/>
        </p:nvSpPr>
        <p:spPr>
          <a:xfrm>
            <a:off x="7081706" y="895003"/>
            <a:ext cx="2831122" cy="2595869"/>
          </a:xfrm>
          <a:prstGeom prst="rect">
            <a:avLst/>
          </a:prstGeom>
          <a:gradFill>
            <a:gsLst>
              <a:gs pos="5310">
                <a:srgbClr val="00B050"/>
              </a:gs>
              <a:gs pos="48000">
                <a:schemeClr val="accent1">
                  <a:lumMod val="5000"/>
                  <a:lumOff val="95000"/>
                </a:schemeClr>
              </a:gs>
              <a:gs pos="92000">
                <a:srgbClr val="0000FF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A615E-E957-4031-8200-768CF27DA5A4}"/>
              </a:ext>
            </a:extLst>
          </p:cNvPr>
          <p:cNvSpPr>
            <a:spLocks noChangeAspect="1"/>
          </p:cNvSpPr>
          <p:nvPr/>
        </p:nvSpPr>
        <p:spPr>
          <a:xfrm>
            <a:off x="8109794" y="105493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95BAA0-ACD5-4719-84FA-EF4AF9029D43}"/>
              </a:ext>
            </a:extLst>
          </p:cNvPr>
          <p:cNvSpPr>
            <a:spLocks noChangeAspect="1"/>
          </p:cNvSpPr>
          <p:nvPr/>
        </p:nvSpPr>
        <p:spPr>
          <a:xfrm>
            <a:off x="9466179" y="124783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F1C58-4F8B-4E57-90F4-104DB9EA4C07}"/>
              </a:ext>
            </a:extLst>
          </p:cNvPr>
          <p:cNvSpPr>
            <a:spLocks noChangeAspect="1"/>
          </p:cNvSpPr>
          <p:nvPr/>
        </p:nvSpPr>
        <p:spPr>
          <a:xfrm>
            <a:off x="9649059" y="22486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767B1-B9E6-459F-9D7C-D6836E6CF7D1}"/>
              </a:ext>
            </a:extLst>
          </p:cNvPr>
          <p:cNvSpPr>
            <a:spLocks noChangeAspect="1"/>
          </p:cNvSpPr>
          <p:nvPr/>
        </p:nvSpPr>
        <p:spPr>
          <a:xfrm>
            <a:off x="7433399" y="215717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B6006-FBBF-4F3C-A4D4-352CFC3CAC82}"/>
              </a:ext>
            </a:extLst>
          </p:cNvPr>
          <p:cNvSpPr>
            <a:spLocks noChangeAspect="1"/>
          </p:cNvSpPr>
          <p:nvPr/>
        </p:nvSpPr>
        <p:spPr>
          <a:xfrm>
            <a:off x="8725256" y="3023528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29F84-CB85-4F9E-AF0D-4CFB0DD1128A}"/>
              </a:ext>
            </a:extLst>
          </p:cNvPr>
          <p:cNvSpPr>
            <a:spLocks noChangeAspect="1"/>
          </p:cNvSpPr>
          <p:nvPr/>
        </p:nvSpPr>
        <p:spPr>
          <a:xfrm>
            <a:off x="8691615" y="17763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/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(−)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(+)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09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-940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+ Smoothing: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3695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CC3EC9-5735-4A22-842B-534C93999165}"/>
              </a:ext>
            </a:extLst>
          </p:cNvPr>
          <p:cNvGraphicFramePr>
            <a:graphicFrameLocks noGrp="1"/>
          </p:cNvGraphicFramePr>
          <p:nvPr/>
        </p:nvGraphicFramePr>
        <p:xfrm>
          <a:off x="810973" y="908164"/>
          <a:ext cx="6041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61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3161475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2303463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Documents (Sentence)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just plain boring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entirely predictable and lacks energy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no surprises and very few laughs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very powerful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the most fun film of the summer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predictable with no fun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max(P(- | Test), P(+ | Test))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88DC0-9A09-4B73-A575-A115A2E5FCB4}"/>
                  </a:ext>
                </a:extLst>
              </p:cNvPr>
              <p:cNvSpPr txBox="1"/>
              <p:nvPr/>
            </p:nvSpPr>
            <p:spPr>
              <a:xfrm>
                <a:off x="1" y="3679553"/>
                <a:ext cx="12192000" cy="310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Test)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Test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(−)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(−)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predictable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fun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= ? </m:t>
                    </m:r>
                  </m:oMath>
                </a14:m>
                <a:endPara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P(+| Test)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Test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(+)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(+) 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predictable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fun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 =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fontAlgn="t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Neg (-)  : just </a:t>
                </a:r>
                <a:r>
                  <a:rPr lang="en-US" sz="1800" b="0" i="0" u="none" strike="noStrike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plain boring </a:t>
                </a:r>
                <a:r>
                  <a:rPr lang="en-US" sz="1800" b="0" i="0" u="none" strike="noStrike" kern="1200" baseline="0" dirty="0">
                    <a:solidFill>
                      <a:srgbClr val="000000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entirely predictable and lacks energy no surprises and very few laughs</a:t>
                </a:r>
                <a:endParaRPr lang="en-US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Pos (+) :</a:t>
                </a:r>
                <a:r>
                  <a:rPr lang="en-US" sz="1800" b="0" i="0" u="none" strike="noStrike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very powerful the most fun film of the summer</a:t>
                </a:r>
              </a:p>
              <a:p>
                <a:endPara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predictable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𝑝𝑟𝑒𝑑𝑖𝑡𝑎𝑏𝑙𝑒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1+1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14+23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𝑤𝑖𝑡h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0+1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23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𝑛𝑜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</m:t>
                          </m:r>
                        </m:num>
                        <m:den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23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fun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𝑓𝑢𝑛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0+1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23</m:t>
                          </m:r>
                        </m:den>
                      </m:f>
                    </m:oMath>
                  </m:oMathPara>
                </a14:m>
                <a:endParaRPr lang="en-US" sz="1200" dirty="0">
                  <a:cs typeface="Segoe UI Light" panose="020B0502040204020203" pitchFamily="34" charset="0"/>
                </a:endParaRPr>
              </a:p>
              <a:p>
                <a:endPara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predictable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𝑝𝑟𝑒𝑑𝑖𝑡𝑎𝑏𝑙𝑒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+23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𝑤𝑖𝑡h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+23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𝑛𝑜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+23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fun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𝑓𝑢𝑛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9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+23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88DC0-9A09-4B73-A575-A115A2E5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679553"/>
                <a:ext cx="12192000" cy="3101618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D77883D-28DE-4583-A08B-1AAD766BCADE}"/>
              </a:ext>
            </a:extLst>
          </p:cNvPr>
          <p:cNvSpPr/>
          <p:nvPr/>
        </p:nvSpPr>
        <p:spPr>
          <a:xfrm>
            <a:off x="7081706" y="895003"/>
            <a:ext cx="2831122" cy="2595869"/>
          </a:xfrm>
          <a:prstGeom prst="rect">
            <a:avLst/>
          </a:prstGeom>
          <a:gradFill>
            <a:gsLst>
              <a:gs pos="5310">
                <a:srgbClr val="00B050"/>
              </a:gs>
              <a:gs pos="48000">
                <a:schemeClr val="accent1">
                  <a:lumMod val="5000"/>
                  <a:lumOff val="95000"/>
                </a:schemeClr>
              </a:gs>
              <a:gs pos="92000">
                <a:srgbClr val="0000FF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A615E-E957-4031-8200-768CF27DA5A4}"/>
              </a:ext>
            </a:extLst>
          </p:cNvPr>
          <p:cNvSpPr>
            <a:spLocks noChangeAspect="1"/>
          </p:cNvSpPr>
          <p:nvPr/>
        </p:nvSpPr>
        <p:spPr>
          <a:xfrm>
            <a:off x="8109794" y="105493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95BAA0-ACD5-4719-84FA-EF4AF9029D43}"/>
              </a:ext>
            </a:extLst>
          </p:cNvPr>
          <p:cNvSpPr>
            <a:spLocks noChangeAspect="1"/>
          </p:cNvSpPr>
          <p:nvPr/>
        </p:nvSpPr>
        <p:spPr>
          <a:xfrm>
            <a:off x="9466179" y="124783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F1C58-4F8B-4E57-90F4-104DB9EA4C07}"/>
              </a:ext>
            </a:extLst>
          </p:cNvPr>
          <p:cNvSpPr>
            <a:spLocks noChangeAspect="1"/>
          </p:cNvSpPr>
          <p:nvPr/>
        </p:nvSpPr>
        <p:spPr>
          <a:xfrm>
            <a:off x="9649059" y="22486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767B1-B9E6-459F-9D7C-D6836E6CF7D1}"/>
              </a:ext>
            </a:extLst>
          </p:cNvPr>
          <p:cNvSpPr>
            <a:spLocks noChangeAspect="1"/>
          </p:cNvSpPr>
          <p:nvPr/>
        </p:nvSpPr>
        <p:spPr>
          <a:xfrm>
            <a:off x="7433399" y="215717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B6006-FBBF-4F3C-A4D4-352CFC3CAC82}"/>
              </a:ext>
            </a:extLst>
          </p:cNvPr>
          <p:cNvSpPr>
            <a:spLocks noChangeAspect="1"/>
          </p:cNvSpPr>
          <p:nvPr/>
        </p:nvSpPr>
        <p:spPr>
          <a:xfrm>
            <a:off x="8725256" y="3023528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29F84-CB85-4F9E-AF0D-4CFB0DD1128A}"/>
              </a:ext>
            </a:extLst>
          </p:cNvPr>
          <p:cNvSpPr>
            <a:spLocks noChangeAspect="1"/>
          </p:cNvSpPr>
          <p:nvPr/>
        </p:nvSpPr>
        <p:spPr>
          <a:xfrm>
            <a:off x="8691615" y="17763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/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(−)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(+)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20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-940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+ Smoothing: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3695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CC3EC9-5735-4A22-842B-534C93999165}"/>
              </a:ext>
            </a:extLst>
          </p:cNvPr>
          <p:cNvGraphicFramePr>
            <a:graphicFrameLocks noGrp="1"/>
          </p:cNvGraphicFramePr>
          <p:nvPr/>
        </p:nvGraphicFramePr>
        <p:xfrm>
          <a:off x="810973" y="908164"/>
          <a:ext cx="6041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61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3161475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2303463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Documents (Sentence)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just plain boring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entirely predictable and lacks energy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no surprises and very few laughs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very powerful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the most fun film of the summer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predictable with no fun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max(P(- | Test), P(+ | Test))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88DC0-9A09-4B73-A575-A115A2E5FCB4}"/>
                  </a:ext>
                </a:extLst>
              </p:cNvPr>
              <p:cNvSpPr txBox="1"/>
              <p:nvPr/>
            </p:nvSpPr>
            <p:spPr>
              <a:xfrm>
                <a:off x="1" y="3679553"/>
                <a:ext cx="12192000" cy="2824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</m:t>
                    </m:r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Test)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Test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(−)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(−)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predictable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fun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|−)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</a:t>
                </a:r>
                <a:r>
                  <a:rPr lang="en-US" dirty="0"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0.00000128057 </a:t>
                </a:r>
              </a:p>
              <a:p>
                <a:r>
                  <a:rPr lang="en-US" sz="1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P(+| Test)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𝑇𝑒𝑠𝑡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Test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(+)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∝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(+) 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predictable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with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no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</m:t>
                    </m:r>
                  </m:oMath>
                </a14:m>
                <a:r>
                  <a:rPr lang="en-US" dirty="0"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fun</m:t>
                    </m:r>
                    <m:r>
                      <m:rPr>
                        <m:nor/>
                      </m:rPr>
                      <a: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|+)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0.000000762939453</a:t>
                </a:r>
              </a:p>
              <a:p>
                <a:pPr fontAlgn="t"/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Neg (-)  : just </a:t>
                </a:r>
                <a:r>
                  <a:rPr lang="en-US" sz="1800" b="0" i="0" u="none" strike="noStrike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plain boring </a:t>
                </a:r>
                <a:r>
                  <a:rPr lang="en-US" sz="1800" b="0" i="0" u="none" strike="noStrike" kern="1200" baseline="0" dirty="0">
                    <a:solidFill>
                      <a:srgbClr val="000000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entirely predictable and lacks energy no surprises and very few laughs</a:t>
                </a:r>
                <a:endParaRPr lang="en-US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Pos (+) :</a:t>
                </a:r>
                <a:r>
                  <a:rPr lang="en-US" sz="1800" b="0" i="0" u="none" strike="noStrike" baseline="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very powerful the most fun film of the summer</a:t>
                </a:r>
              </a:p>
              <a:p>
                <a:endPara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predictable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𝑝𝑟𝑒𝑑𝑖𝑡𝑎𝑏𝑙𝑒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37</m:t>
                          </m:r>
                        </m:den>
                      </m:f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1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𝑤𝑖𝑡h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37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𝑛𝑜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37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b="0" i="0" dirty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fun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|−)=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𝑓𝑢𝑛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(−)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en-US" sz="1200" dirty="0">
                  <a:cs typeface="Segoe UI Light" panose="020B0502040204020203" pitchFamily="34" charset="0"/>
                </a:endParaRPr>
              </a:p>
              <a:p>
                <a:endPara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predictable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𝑝𝑟𝑒𝑑𝑖𝑡𝑎𝑏𝑙𝑒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𝑤𝑖𝑡h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𝑛𝑜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200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fun</m:t>
                      </m:r>
                      <m:r>
                        <m:rPr>
                          <m:nor/>
                        </m:rPr>
                        <a:rPr lang="en-US" sz="12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|+)=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𝑓𝑢𝑛</m:t>
                          </m:r>
                        </m:num>
                        <m:den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#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𝑡𝑜𝑡𝑎𝑙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𝑡𝑜𝑘𝑒𝑛𝑠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𝑖𝑛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(+)</m:t>
                          </m:r>
                        </m:den>
                      </m:f>
                      <m:r>
                        <a:rPr lang="en-US" sz="1200" i="1" dirty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200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88DC0-9A09-4B73-A575-A115A2E5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679553"/>
                <a:ext cx="12192000" cy="2824619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D77883D-28DE-4583-A08B-1AAD766BCADE}"/>
              </a:ext>
            </a:extLst>
          </p:cNvPr>
          <p:cNvSpPr/>
          <p:nvPr/>
        </p:nvSpPr>
        <p:spPr>
          <a:xfrm>
            <a:off x="7081706" y="895003"/>
            <a:ext cx="2831122" cy="2595869"/>
          </a:xfrm>
          <a:prstGeom prst="rect">
            <a:avLst/>
          </a:prstGeom>
          <a:gradFill>
            <a:gsLst>
              <a:gs pos="5310">
                <a:srgbClr val="00B050"/>
              </a:gs>
              <a:gs pos="48000">
                <a:schemeClr val="accent1">
                  <a:lumMod val="5000"/>
                  <a:lumOff val="95000"/>
                </a:schemeClr>
              </a:gs>
              <a:gs pos="92000">
                <a:srgbClr val="0000FF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A615E-E957-4031-8200-768CF27DA5A4}"/>
              </a:ext>
            </a:extLst>
          </p:cNvPr>
          <p:cNvSpPr>
            <a:spLocks noChangeAspect="1"/>
          </p:cNvSpPr>
          <p:nvPr/>
        </p:nvSpPr>
        <p:spPr>
          <a:xfrm>
            <a:off x="8109794" y="105493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95BAA0-ACD5-4719-84FA-EF4AF9029D43}"/>
              </a:ext>
            </a:extLst>
          </p:cNvPr>
          <p:cNvSpPr>
            <a:spLocks noChangeAspect="1"/>
          </p:cNvSpPr>
          <p:nvPr/>
        </p:nvSpPr>
        <p:spPr>
          <a:xfrm>
            <a:off x="9466179" y="124783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F1C58-4F8B-4E57-90F4-104DB9EA4C07}"/>
              </a:ext>
            </a:extLst>
          </p:cNvPr>
          <p:cNvSpPr>
            <a:spLocks noChangeAspect="1"/>
          </p:cNvSpPr>
          <p:nvPr/>
        </p:nvSpPr>
        <p:spPr>
          <a:xfrm>
            <a:off x="9649059" y="22486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767B1-B9E6-459F-9D7C-D6836E6CF7D1}"/>
              </a:ext>
            </a:extLst>
          </p:cNvPr>
          <p:cNvSpPr>
            <a:spLocks noChangeAspect="1"/>
          </p:cNvSpPr>
          <p:nvPr/>
        </p:nvSpPr>
        <p:spPr>
          <a:xfrm>
            <a:off x="7433399" y="215717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B6006-FBBF-4F3C-A4D4-352CFC3CAC82}"/>
              </a:ext>
            </a:extLst>
          </p:cNvPr>
          <p:cNvSpPr>
            <a:spLocks noChangeAspect="1"/>
          </p:cNvSpPr>
          <p:nvPr/>
        </p:nvSpPr>
        <p:spPr>
          <a:xfrm>
            <a:off x="8725256" y="3023528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29F84-CB85-4F9E-AF0D-4CFB0DD1128A}"/>
              </a:ext>
            </a:extLst>
          </p:cNvPr>
          <p:cNvSpPr>
            <a:spLocks noChangeAspect="1"/>
          </p:cNvSpPr>
          <p:nvPr/>
        </p:nvSpPr>
        <p:spPr>
          <a:xfrm>
            <a:off x="8691615" y="177638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/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(−)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(+)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4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0" y="94751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DOCUMENT CLASSIFICATION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Sentiment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751"/>
                <a:ext cx="121920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3B856B-FA25-4CD8-830F-EC6C1C657DFA}"/>
              </a:ext>
            </a:extLst>
          </p:cNvPr>
          <p:cNvSpPr txBox="1"/>
          <p:nvPr/>
        </p:nvSpPr>
        <p:spPr>
          <a:xfrm>
            <a:off x="0" y="1339325"/>
            <a:ext cx="1219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Per document,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whether a word occurs or not seems to matter more than its frequency</a:t>
            </a:r>
          </a:p>
          <a:p>
            <a:pPr algn="l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counts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word occurrence</a:t>
            </a:r>
          </a:p>
          <a:p>
            <a:pPr algn="l"/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l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variant is called binary NB.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93035-2826-4022-9A01-F7598E1C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0285"/>
            <a:ext cx="5643507" cy="370445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2FB5D1A-C6BA-4CBF-806E-8BB21C9E4350}"/>
              </a:ext>
            </a:extLst>
          </p:cNvPr>
          <p:cNvSpPr>
            <a:spLocks noChangeAspect="1"/>
          </p:cNvSpPr>
          <p:nvPr/>
        </p:nvSpPr>
        <p:spPr>
          <a:xfrm>
            <a:off x="11125378" y="4557408"/>
            <a:ext cx="548640" cy="54864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BDB247-64E2-4FC1-9542-19CA57B4D698}"/>
              </a:ext>
            </a:extLst>
          </p:cNvPr>
          <p:cNvSpPr/>
          <p:nvPr/>
        </p:nvSpPr>
        <p:spPr>
          <a:xfrm>
            <a:off x="1945532" y="3472772"/>
            <a:ext cx="9299642" cy="3200347"/>
          </a:xfrm>
          <a:custGeom>
            <a:avLst/>
            <a:gdLst>
              <a:gd name="connsiteX0" fmla="*/ 0 w 9299642"/>
              <a:gd name="connsiteY0" fmla="*/ 496113 h 3200347"/>
              <a:gd name="connsiteX1" fmla="*/ 58366 w 9299642"/>
              <a:gd name="connsiteY1" fmla="*/ 486385 h 3200347"/>
              <a:gd name="connsiteX2" fmla="*/ 2101174 w 9299642"/>
              <a:gd name="connsiteY2" fmla="*/ 58368 h 3200347"/>
              <a:gd name="connsiteX3" fmla="*/ 2470825 w 9299642"/>
              <a:gd name="connsiteY3" fmla="*/ 1955262 h 3200347"/>
              <a:gd name="connsiteX4" fmla="*/ 3647872 w 9299642"/>
              <a:gd name="connsiteY4" fmla="*/ 661483 h 3200347"/>
              <a:gd name="connsiteX5" fmla="*/ 3346315 w 9299642"/>
              <a:gd name="connsiteY5" fmla="*/ 2859934 h 3200347"/>
              <a:gd name="connsiteX6" fmla="*/ 6916366 w 9299642"/>
              <a:gd name="connsiteY6" fmla="*/ 2937756 h 3200347"/>
              <a:gd name="connsiteX7" fmla="*/ 7422204 w 9299642"/>
              <a:gd name="connsiteY7" fmla="*/ 379381 h 3200347"/>
              <a:gd name="connsiteX8" fmla="*/ 9299642 w 9299642"/>
              <a:gd name="connsiteY8" fmla="*/ 1089500 h 320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9642" h="3200347">
                <a:moveTo>
                  <a:pt x="0" y="496113"/>
                </a:moveTo>
                <a:lnTo>
                  <a:pt x="58366" y="486385"/>
                </a:lnTo>
                <a:cubicBezTo>
                  <a:pt x="408562" y="413427"/>
                  <a:pt x="1699098" y="-186445"/>
                  <a:pt x="2101174" y="58368"/>
                </a:cubicBezTo>
                <a:cubicBezTo>
                  <a:pt x="2503251" y="303181"/>
                  <a:pt x="2213042" y="1854743"/>
                  <a:pt x="2470825" y="1955262"/>
                </a:cubicBezTo>
                <a:cubicBezTo>
                  <a:pt x="2728608" y="2055781"/>
                  <a:pt x="3501957" y="510704"/>
                  <a:pt x="3647872" y="661483"/>
                </a:cubicBezTo>
                <a:cubicBezTo>
                  <a:pt x="3793787" y="812262"/>
                  <a:pt x="2801566" y="2480555"/>
                  <a:pt x="3346315" y="2859934"/>
                </a:cubicBezTo>
                <a:cubicBezTo>
                  <a:pt x="3891064" y="3239313"/>
                  <a:pt x="6237051" y="3351181"/>
                  <a:pt x="6916366" y="2937756"/>
                </a:cubicBezTo>
                <a:cubicBezTo>
                  <a:pt x="7595681" y="2524331"/>
                  <a:pt x="7024991" y="687424"/>
                  <a:pt x="7422204" y="379381"/>
                </a:cubicBezTo>
                <a:cubicBezTo>
                  <a:pt x="7819417" y="71338"/>
                  <a:pt x="8559529" y="580419"/>
                  <a:pt x="9299642" y="10895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DE16BA-CCDA-4455-83DD-199D1B72C246}"/>
              </a:ext>
            </a:extLst>
          </p:cNvPr>
          <p:cNvSpPr>
            <a:spLocks noChangeAspect="1"/>
          </p:cNvSpPr>
          <p:nvPr/>
        </p:nvSpPr>
        <p:spPr>
          <a:xfrm>
            <a:off x="6997607" y="5067135"/>
            <a:ext cx="548640" cy="327619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509B00-8412-44B6-ADD2-855B29223FF3}"/>
              </a:ext>
            </a:extLst>
          </p:cNvPr>
          <p:cNvSpPr>
            <a:spLocks noChangeAspect="1"/>
          </p:cNvSpPr>
          <p:nvPr/>
        </p:nvSpPr>
        <p:spPr>
          <a:xfrm>
            <a:off x="8132502" y="4698460"/>
            <a:ext cx="548640" cy="291829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0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0" y="94751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DOCUMENT CLASSIFICATION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Sentiment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751"/>
                <a:ext cx="121920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D13CF7-7D87-4B17-8BF5-55CBA0915452}"/>
              </a:ext>
            </a:extLst>
          </p:cNvPr>
          <p:cNvSpPr txBox="1"/>
          <p:nvPr/>
        </p:nvSpPr>
        <p:spPr>
          <a:xfrm>
            <a:off x="1" y="1160094"/>
            <a:ext cx="121920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Negation: 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during text normalization, prepend the prefix NOT to every word after a token of logical negation (</a:t>
            </a:r>
            <a:r>
              <a:rPr lang="en-US" sz="2800" b="0" i="0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n’t</a:t>
            </a:r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 not, no, never) until the next punctuation mark. </a:t>
            </a:r>
          </a:p>
          <a:p>
            <a:pPr algn="l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sz="28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didn't like this movie , but I”  </a:t>
            </a:r>
            <a:r>
              <a:rPr lang="en-US" sz="2800" b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r>
              <a:rPr lang="en-US" sz="28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“</a:t>
            </a:r>
            <a:r>
              <a:rPr lang="en-US" sz="28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didn't </a:t>
            </a:r>
            <a:r>
              <a:rPr lang="en-US" sz="2800" b="0" i="1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NOT_like</a:t>
            </a:r>
            <a:r>
              <a:rPr lang="en-US" sz="28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0" i="1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NOT_this</a:t>
            </a:r>
            <a:r>
              <a:rPr lang="en-US" sz="28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0" i="1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NOT_movie</a:t>
            </a:r>
            <a:r>
              <a:rPr lang="en-US" sz="28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, but I”</a:t>
            </a:r>
          </a:p>
          <a:p>
            <a:pPr algn="l"/>
            <a:endParaRPr lang="en-US" sz="1800" b="0" i="0" u="none" strike="noStrike" baseline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Statistically</a:t>
            </a:r>
            <a:r>
              <a:rPr lang="en-US" sz="32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Words like </a:t>
            </a:r>
            <a:r>
              <a:rPr lang="en-US" sz="2400" b="0" i="1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NOT_like</a:t>
            </a:r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0" i="1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NOT_recommend</a:t>
            </a:r>
            <a:r>
              <a:rPr lang="en-US" sz="24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in negative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Words like </a:t>
            </a:r>
            <a:r>
              <a:rPr lang="en-US" sz="2400" b="0" i="1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NOT_bored</a:t>
            </a:r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b="0" i="1" u="none" strike="noStrike" baseline="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NOT_dismiss</a:t>
            </a:r>
            <a:r>
              <a:rPr lang="en-US" sz="2400" b="0" i="1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in positive</a:t>
            </a:r>
            <a:r>
              <a:rPr lang="en-US" sz="24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1800" b="0" i="0" u="none" strike="noStrike" baseline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</a:t>
            </a:r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se of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parsing</a:t>
            </a:r>
            <a:r>
              <a:rPr lang="en-US" sz="1800" b="0" i="0" u="none" strike="noStrik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deal more accurately with the scope relationship between negation words and the predicates they modify!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35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as LM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63EB75-07CF-4B8F-BE73-FE5A2E4E9A59}"/>
              </a:ext>
            </a:extLst>
          </p:cNvPr>
          <p:cNvSpPr txBox="1"/>
          <p:nvPr/>
        </p:nvSpPr>
        <p:spPr>
          <a:xfrm>
            <a:off x="0" y="445274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See </a:t>
            </a: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Bengio’s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LM!</a:t>
            </a:r>
          </a:p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See </a:t>
            </a: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Mikolov’s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Word2Vec!</a:t>
            </a:r>
          </a:p>
        </p:txBody>
      </p:sp>
    </p:spTree>
    <p:extLst>
      <p:ext uri="{BB962C8B-B14F-4D97-AF65-F5344CB8AC3E}">
        <p14:creationId xmlns:p14="http://schemas.microsoft.com/office/powerpoint/2010/main" val="36993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SENTIMENT ANALYSIS &amp; DOCUMENT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FD647-10DB-459B-94BE-1B72117FDAB4}"/>
              </a:ext>
            </a:extLst>
          </p:cNvPr>
          <p:cNvSpPr txBox="1"/>
          <p:nvPr/>
        </p:nvSpPr>
        <p:spPr>
          <a:xfrm>
            <a:off x="110122" y="1241485"/>
            <a:ext cx="120818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Tasks: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Identify the 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overall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polarity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 a document {positive, negative}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Binary Classes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Identify the 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overall polarity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a document {positive, negative, neutral}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Multiclass 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polarity magnitude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e.g., p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∈ </a:t>
            </a:r>
            <a:r>
              <a:rPr lang="en-US" sz="2400" i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N</a:t>
            </a:r>
            <a:r>
              <a:rPr lang="en-US" sz="24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[1, 5]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stars for reviews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Multiclass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polarity magnitude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e.g., p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∈ </a:t>
            </a:r>
            <a:r>
              <a:rPr lang="en-US" sz="2400" i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R</a:t>
            </a:r>
            <a:r>
              <a:rPr lang="en-US" sz="24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[1, 5]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Regression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 document may be about different topics/parts of a concept/product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Aspect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Polarity of each aspects</a:t>
            </a:r>
          </a:p>
          <a:p>
            <a:pPr lvl="1"/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“like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the 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location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but 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poor quality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”  Hotel(location: +, quality: -)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“</a:t>
            </a:r>
            <a:r>
              <a:rPr lang="en-US" sz="2400" i="1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food 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was </a:t>
            </a:r>
            <a:r>
              <a:rPr lang="en-US" sz="2400" i="1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great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but the </a:t>
            </a:r>
            <a:r>
              <a:rPr lang="en-US" sz="2400" i="1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service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was </a:t>
            </a:r>
            <a:r>
              <a:rPr lang="en-US" sz="2400" i="1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poor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.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”  Hotel(food: +, service: -)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CaslonPro-Regular-Identity-H"/>
            </a:endParaRPr>
          </a:p>
          <a:p>
            <a:pPr algn="just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[Pang and Lee, 2008]. Bo Pang and Lillian Lee. Opinion mining and sentiment analysis. Foundations and trends in </a:t>
            </a:r>
            <a:r>
              <a:rPr lang="fr-FR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</a:t>
            </a:r>
            <a:r>
              <a:rPr lang="fr-FR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retrieval</a:t>
            </a:r>
            <a:r>
              <a:rPr lang="fr-FR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2(1-2):1–135, 2008. DOI: 10.1561/1500000011. 47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8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 as LM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3EB75-07CF-4B8F-BE73-FE5A2E4E9A59}"/>
                  </a:ext>
                </a:extLst>
              </p:cNvPr>
              <p:cNvSpPr txBox="1"/>
              <p:nvPr/>
            </p:nvSpPr>
            <p:spPr>
              <a:xfrm>
                <a:off x="0" y="4452744"/>
                <a:ext cx="12192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Classify the context into the class of next token!</a:t>
                </a:r>
              </a:p>
              <a:p>
                <a:pPr lvl="0" algn="ctr"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𝑤𝑖</m:t>
                      </m:r>
                      <m:r>
                        <a:rPr lang="en-US" sz="3200" i="1" baseline="-2500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3EB75-07CF-4B8F-BE73-FE5A2E4E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2744"/>
                <a:ext cx="12192000" cy="2062103"/>
              </a:xfrm>
              <a:prstGeom prst="rect">
                <a:avLst/>
              </a:prstGeom>
              <a:blipFill>
                <a:blip r:embed="rId3"/>
                <a:stretch>
                  <a:fillRect l="-2250" t="-6785" r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97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 Representation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3F2EA-F15D-41E2-B30F-6928025E5428}"/>
              </a:ext>
            </a:extLst>
          </p:cNvPr>
          <p:cNvSpPr txBox="1"/>
          <p:nvPr/>
        </p:nvSpPr>
        <p:spPr>
          <a:xfrm>
            <a:off x="2175754" y="3860360"/>
            <a:ext cx="2869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Tokens</a:t>
            </a:r>
          </a:p>
          <a:p>
            <a:pPr lvl="0" algn="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Sentences</a:t>
            </a:r>
          </a:p>
          <a:p>
            <a:pPr lvl="0" algn="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 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6870D11-6CEF-4546-A04C-08415883A0C7}"/>
              </a:ext>
            </a:extLst>
          </p:cNvPr>
          <p:cNvSpPr/>
          <p:nvPr/>
        </p:nvSpPr>
        <p:spPr>
          <a:xfrm>
            <a:off x="4948137" y="4006935"/>
            <a:ext cx="515566" cy="1565180"/>
          </a:xfrm>
          <a:prstGeom prst="rightBrace">
            <a:avLst>
              <a:gd name="adj1" fmla="val 758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94DFCA1-F165-4BB2-8438-971E14A4B6D9}"/>
              </a:ext>
            </a:extLst>
          </p:cNvPr>
          <p:cNvSpPr/>
          <p:nvPr/>
        </p:nvSpPr>
        <p:spPr>
          <a:xfrm flipH="1">
            <a:off x="6470516" y="4006935"/>
            <a:ext cx="515566" cy="1565180"/>
          </a:xfrm>
          <a:prstGeom prst="rightBrace">
            <a:avLst>
              <a:gd name="adj1" fmla="val 758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FBE96-54C8-48B2-9926-5DD889711B61}"/>
              </a:ext>
            </a:extLst>
          </p:cNvPr>
          <p:cNvSpPr txBox="1"/>
          <p:nvPr/>
        </p:nvSpPr>
        <p:spPr>
          <a:xfrm>
            <a:off x="6986082" y="4189360"/>
            <a:ext cx="4755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Vector Representation</a:t>
            </a: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e.g., t-d, t-t,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tf-idf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w2v</a:t>
            </a:r>
          </a:p>
        </p:txBody>
      </p:sp>
    </p:spTree>
    <p:extLst>
      <p:ext uri="{BB962C8B-B14F-4D97-AF65-F5344CB8AC3E}">
        <p14:creationId xmlns:p14="http://schemas.microsoft.com/office/powerpoint/2010/main" val="797132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-940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3695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CC3EC9-5735-4A22-842B-534C93999165}"/>
              </a:ext>
            </a:extLst>
          </p:cNvPr>
          <p:cNvGraphicFramePr>
            <a:graphicFrameLocks noGrp="1"/>
          </p:cNvGraphicFramePr>
          <p:nvPr/>
        </p:nvGraphicFramePr>
        <p:xfrm>
          <a:off x="810973" y="908164"/>
          <a:ext cx="6041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61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3161475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2303463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Documents (Sentence)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just plain boring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entirely predictable and lacks energy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no surprises and very few laughs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very powerful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the most fun film of the summer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predictable with no fun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max(P(- | Test), P(+ | Test))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77883D-28DE-4583-A08B-1AAD766BCADE}"/>
              </a:ext>
            </a:extLst>
          </p:cNvPr>
          <p:cNvSpPr/>
          <p:nvPr/>
        </p:nvSpPr>
        <p:spPr>
          <a:xfrm>
            <a:off x="7081706" y="895003"/>
            <a:ext cx="2831122" cy="2595869"/>
          </a:xfrm>
          <a:prstGeom prst="rect">
            <a:avLst/>
          </a:prstGeom>
          <a:gradFill>
            <a:gsLst>
              <a:gs pos="5310">
                <a:srgbClr val="00B050"/>
              </a:gs>
              <a:gs pos="48000">
                <a:schemeClr val="accent1">
                  <a:lumMod val="5000"/>
                  <a:lumOff val="95000"/>
                </a:schemeClr>
              </a:gs>
              <a:gs pos="92000">
                <a:srgbClr val="0000FF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A615E-E957-4031-8200-768CF27DA5A4}"/>
              </a:ext>
            </a:extLst>
          </p:cNvPr>
          <p:cNvSpPr>
            <a:spLocks noChangeAspect="1"/>
          </p:cNvSpPr>
          <p:nvPr/>
        </p:nvSpPr>
        <p:spPr>
          <a:xfrm>
            <a:off x="8109794" y="105493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95BAA0-ACD5-4719-84FA-EF4AF9029D43}"/>
              </a:ext>
            </a:extLst>
          </p:cNvPr>
          <p:cNvSpPr>
            <a:spLocks noChangeAspect="1"/>
          </p:cNvSpPr>
          <p:nvPr/>
        </p:nvSpPr>
        <p:spPr>
          <a:xfrm>
            <a:off x="9466179" y="124783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F1C58-4F8B-4E57-90F4-104DB9EA4C07}"/>
              </a:ext>
            </a:extLst>
          </p:cNvPr>
          <p:cNvSpPr>
            <a:spLocks noChangeAspect="1"/>
          </p:cNvSpPr>
          <p:nvPr/>
        </p:nvSpPr>
        <p:spPr>
          <a:xfrm>
            <a:off x="9649059" y="22486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767B1-B9E6-459F-9D7C-D6836E6CF7D1}"/>
              </a:ext>
            </a:extLst>
          </p:cNvPr>
          <p:cNvSpPr>
            <a:spLocks noChangeAspect="1"/>
          </p:cNvSpPr>
          <p:nvPr/>
        </p:nvSpPr>
        <p:spPr>
          <a:xfrm>
            <a:off x="7433399" y="215717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B6006-FBBF-4F3C-A4D4-352CFC3CAC82}"/>
              </a:ext>
            </a:extLst>
          </p:cNvPr>
          <p:cNvSpPr>
            <a:spLocks noChangeAspect="1"/>
          </p:cNvSpPr>
          <p:nvPr/>
        </p:nvSpPr>
        <p:spPr>
          <a:xfrm>
            <a:off x="8725256" y="3023528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29F84-CB85-4F9E-AF0D-4CFB0DD1128A}"/>
              </a:ext>
            </a:extLst>
          </p:cNvPr>
          <p:cNvSpPr>
            <a:spLocks noChangeAspect="1"/>
          </p:cNvSpPr>
          <p:nvPr/>
        </p:nvSpPr>
        <p:spPr>
          <a:xfrm>
            <a:off x="8691615" y="177638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/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(−)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(+)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8F43A388-E340-44DE-9D05-BAFAA3577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77058"/>
              </p:ext>
            </p:extLst>
          </p:nvPr>
        </p:nvGraphicFramePr>
        <p:xfrm>
          <a:off x="810973" y="4027500"/>
          <a:ext cx="1080385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96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207777391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4040795024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1090260730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143808730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3584835038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493250562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1835799898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629177214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2541859392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014973230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3597863147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3240430027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4227929888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3468315216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227577465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152045926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3401803257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379641471"/>
                    </a:ext>
                  </a:extLst>
                </a:gridCol>
                <a:gridCol w="4118949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entirely</a:t>
                      </a: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max(P(- | Test), P(+ | Test))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90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49244" y="-940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Bayes: 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736953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4CC3EC9-5735-4A22-842B-534C93999165}"/>
              </a:ext>
            </a:extLst>
          </p:cNvPr>
          <p:cNvGraphicFramePr>
            <a:graphicFrameLocks noGrp="1"/>
          </p:cNvGraphicFramePr>
          <p:nvPr/>
        </p:nvGraphicFramePr>
        <p:xfrm>
          <a:off x="810973" y="908164"/>
          <a:ext cx="6041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61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3161475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2303463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Documents (Sentence)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just plain boring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entirely predictable and lacks energy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no surprises and very few laughs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very powerful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the most fun film of the summer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</a:t>
                      </a:r>
                      <a:r>
                        <a:rPr lang="en-US" sz="1400" b="0" i="0" u="none" strike="noStrike" baseline="-250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</a:t>
                      </a:r>
                      <a:r>
                        <a:rPr lang="en-US" sz="1400" b="0" i="0" u="none" strike="noStrike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predictable with no fun</a:t>
                      </a:r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max(P(- | Test), P(+ | Test))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77883D-28DE-4583-A08B-1AAD766BCADE}"/>
              </a:ext>
            </a:extLst>
          </p:cNvPr>
          <p:cNvSpPr/>
          <p:nvPr/>
        </p:nvSpPr>
        <p:spPr>
          <a:xfrm>
            <a:off x="7081706" y="895003"/>
            <a:ext cx="2831122" cy="2595869"/>
          </a:xfrm>
          <a:prstGeom prst="rect">
            <a:avLst/>
          </a:prstGeom>
          <a:gradFill>
            <a:gsLst>
              <a:gs pos="5310">
                <a:srgbClr val="00B050"/>
              </a:gs>
              <a:gs pos="48000">
                <a:schemeClr val="accent1">
                  <a:lumMod val="5000"/>
                  <a:lumOff val="95000"/>
                </a:schemeClr>
              </a:gs>
              <a:gs pos="92000">
                <a:srgbClr val="0000FF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A615E-E957-4031-8200-768CF27DA5A4}"/>
              </a:ext>
            </a:extLst>
          </p:cNvPr>
          <p:cNvSpPr>
            <a:spLocks noChangeAspect="1"/>
          </p:cNvSpPr>
          <p:nvPr/>
        </p:nvSpPr>
        <p:spPr>
          <a:xfrm>
            <a:off x="8109794" y="105493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95BAA0-ACD5-4719-84FA-EF4AF9029D43}"/>
              </a:ext>
            </a:extLst>
          </p:cNvPr>
          <p:cNvSpPr>
            <a:spLocks noChangeAspect="1"/>
          </p:cNvSpPr>
          <p:nvPr/>
        </p:nvSpPr>
        <p:spPr>
          <a:xfrm>
            <a:off x="9466179" y="124783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F1C58-4F8B-4E57-90F4-104DB9EA4C07}"/>
              </a:ext>
            </a:extLst>
          </p:cNvPr>
          <p:cNvSpPr>
            <a:spLocks noChangeAspect="1"/>
          </p:cNvSpPr>
          <p:nvPr/>
        </p:nvSpPr>
        <p:spPr>
          <a:xfrm>
            <a:off x="9649059" y="224861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767B1-B9E6-459F-9D7C-D6836E6CF7D1}"/>
              </a:ext>
            </a:extLst>
          </p:cNvPr>
          <p:cNvSpPr>
            <a:spLocks noChangeAspect="1"/>
          </p:cNvSpPr>
          <p:nvPr/>
        </p:nvSpPr>
        <p:spPr>
          <a:xfrm>
            <a:off x="7433399" y="2157172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B6006-FBBF-4F3C-A4D4-352CFC3CAC82}"/>
              </a:ext>
            </a:extLst>
          </p:cNvPr>
          <p:cNvSpPr>
            <a:spLocks noChangeAspect="1"/>
          </p:cNvSpPr>
          <p:nvPr/>
        </p:nvSpPr>
        <p:spPr>
          <a:xfrm>
            <a:off x="8725256" y="3023528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729F84-CB85-4F9E-AF0D-4CFB0DD1128A}"/>
              </a:ext>
            </a:extLst>
          </p:cNvPr>
          <p:cNvSpPr>
            <a:spLocks noChangeAspect="1"/>
          </p:cNvSpPr>
          <p:nvPr/>
        </p:nvSpPr>
        <p:spPr>
          <a:xfrm>
            <a:off x="8691615" y="177638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/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(−)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(+)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EEEC0E-2E34-4FCE-B124-0DD9FB3B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313" y="1404983"/>
                <a:ext cx="1381076" cy="1687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8F43A388-E340-44DE-9D05-BAFAA3577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3884"/>
              </p:ext>
            </p:extLst>
          </p:nvPr>
        </p:nvGraphicFramePr>
        <p:xfrm>
          <a:off x="810973" y="4027500"/>
          <a:ext cx="1107388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696">
                  <a:extLst>
                    <a:ext uri="{9D8B030D-6E8A-4147-A177-3AD203B41FA5}">
                      <a16:colId xmlns:a16="http://schemas.microsoft.com/office/drawing/2014/main" val="1381761429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023715471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7777391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404079502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090260730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143808730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3584835038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493250562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1835799898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629177214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2541859392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014973230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3597863147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3240430027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4227929888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3468315216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227577465"/>
                    </a:ext>
                  </a:extLst>
                </a:gridCol>
                <a:gridCol w="297537">
                  <a:extLst>
                    <a:ext uri="{9D8B030D-6E8A-4147-A177-3AD203B41FA5}">
                      <a16:colId xmlns:a16="http://schemas.microsoft.com/office/drawing/2014/main" val="2152045926"/>
                    </a:ext>
                  </a:extLst>
                </a:gridCol>
                <a:gridCol w="297538">
                  <a:extLst>
                    <a:ext uri="{9D8B030D-6E8A-4147-A177-3AD203B41FA5}">
                      <a16:colId xmlns:a16="http://schemas.microsoft.com/office/drawing/2014/main" val="3401803257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379641471"/>
                    </a:ext>
                  </a:extLst>
                </a:gridCol>
                <a:gridCol w="4118949">
                  <a:extLst>
                    <a:ext uri="{9D8B030D-6E8A-4147-A177-3AD203B41FA5}">
                      <a16:colId xmlns:a16="http://schemas.microsoft.com/office/drawing/2014/main" val="366786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F4</a:t>
                      </a: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F5, …,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F</a:t>
                      </a:r>
                      <a:r>
                        <a:rPr kumimoji="0" lang="en-US" sz="11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Class (Label)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5779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502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495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Neg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32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80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 (+)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= max(P(- | Test), P(+ | Test))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3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SENTIMENT ANALYSIS &amp; DOCUMENT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FD647-10DB-459B-94BE-1B72117FDAB4}"/>
              </a:ext>
            </a:extLst>
          </p:cNvPr>
          <p:cNvSpPr txBox="1"/>
          <p:nvPr/>
        </p:nvSpPr>
        <p:spPr>
          <a:xfrm>
            <a:off x="110122" y="1241485"/>
            <a:ext cx="120818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Tasks: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Identify the overall polarity of a document {positive, negative} 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Binary Classes</a:t>
            </a:r>
            <a:endParaRPr lang="en-US" sz="2400" dirty="0">
              <a:solidFill>
                <a:prstClr val="black"/>
              </a:solidFill>
              <a:highlight>
                <a:srgbClr val="00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Identify the overall polarity of a document {positive, negative, neutral}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Multiclass 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polarity magnitude, e.g., p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∈ </a:t>
            </a:r>
            <a:r>
              <a:rPr lang="en-US" sz="2400" i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N</a:t>
            </a:r>
            <a:r>
              <a:rPr lang="en-US" sz="24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[1, 5]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stars for reviews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Multiclass</a:t>
            </a:r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polarity magnitude, e.g., p </a:t>
            </a:r>
            <a:r>
              <a:rPr lang="en-US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∈ </a:t>
            </a:r>
            <a:r>
              <a:rPr lang="en-US" sz="2400" i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R</a:t>
            </a:r>
            <a:r>
              <a:rPr lang="en-US" sz="24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[1, 5]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Regression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 document may be about different topics/parts of a concept/product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Aspect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Polarity of each aspects</a:t>
            </a:r>
          </a:p>
          <a:p>
            <a:pPr lvl="1"/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“like the location but poor quality”  Hotel(location: +, quality: -)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“</a:t>
            </a:r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food was great but the service was poor.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”  Hotel(food: +, service: -)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CaslonPro-Regular-Identity-H"/>
            </a:endParaRPr>
          </a:p>
          <a:p>
            <a:pPr algn="just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[Pang and Lee, 2008]. Bo Pang and Lillian Lee. Opinion mining and sentiment analysis. Foundations and trends in </a:t>
            </a:r>
            <a:r>
              <a:rPr lang="fr-FR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</a:t>
            </a:r>
            <a:r>
              <a:rPr lang="fr-FR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retrieval</a:t>
            </a:r>
            <a:r>
              <a:rPr lang="fr-FR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2(1-2):1–135, 2008. DOI: 10.1561/1500000011. 47</a:t>
            </a:r>
            <a:endParaRPr lang="en-US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092661" y="38865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APPROACHES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75A29-3D0C-024E-AEEC-61E1B694FBD2}"/>
              </a:ext>
            </a:extLst>
          </p:cNvPr>
          <p:cNvCxnSpPr>
            <a:cxnSpLocks/>
          </p:cNvCxnSpPr>
          <p:nvPr/>
        </p:nvCxnSpPr>
        <p:spPr>
          <a:xfrm>
            <a:off x="1092661" y="21720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0602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lexicon-based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EF16-7A1F-47CF-837B-CC094ED96080}"/>
              </a:ext>
            </a:extLst>
          </p:cNvPr>
          <p:cNvSpPr txBox="1"/>
          <p:nvPr/>
        </p:nvSpPr>
        <p:spPr>
          <a:xfrm>
            <a:off x="0" y="1139445"/>
            <a:ext cx="1219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Avoids statistical learning altogether!</a:t>
            </a:r>
          </a:p>
          <a:p>
            <a:pPr algn="l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Classify documents by counting words against positive and negative sentiment word lists(Taboada et al., 2011).</a:t>
            </a:r>
          </a:p>
          <a:p>
            <a:pPr algn="l"/>
            <a:endParaRPr lang="en-US" dirty="0">
              <a:latin typeface="URWPalladioL-Roma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Inquirer (Stone et al., 1966)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LIWC (Pennebaker et al., 2007)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MPQA Subjectivity Lexicon (Wilson et al., 2005).</a:t>
            </a:r>
          </a:p>
          <a:p>
            <a:pPr lvl="1"/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E.g., the MPQA has 6885 words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2718 positive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4912 negative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marked for whether it is strongly or weakly biased</a:t>
            </a:r>
          </a:p>
          <a:p>
            <a:pPr lvl="1"/>
            <a:endParaRPr lang="en-US" sz="2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Positive : admirable, beautiful, confident, dazzling, ecstatic, favor, glee, great</a:t>
            </a:r>
          </a:p>
          <a:p>
            <a:pPr lvl="2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Negative: awful, bad, bias, catastrophe, cheat, deny, envious, foul, harsh, hate</a:t>
            </a:r>
          </a:p>
          <a:p>
            <a:pPr algn="l"/>
            <a:endParaRPr lang="en-US" dirty="0">
              <a:latin typeface="URWPalladioL-Roma"/>
            </a:endParaRPr>
          </a:p>
        </p:txBody>
      </p:sp>
    </p:spTree>
    <p:extLst>
      <p:ext uri="{BB962C8B-B14F-4D97-AF65-F5344CB8AC3E}">
        <p14:creationId xmlns:p14="http://schemas.microsoft.com/office/powerpoint/2010/main" val="71301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lexicon-based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EF16-7A1F-47CF-837B-CC094ED96080}"/>
              </a:ext>
            </a:extLst>
          </p:cNvPr>
          <p:cNvSpPr txBox="1"/>
          <p:nvPr/>
        </p:nvSpPr>
        <p:spPr>
          <a:xfrm>
            <a:off x="0" y="1139445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Avoids statistical learning altogether!</a:t>
            </a:r>
          </a:p>
          <a:p>
            <a:pPr algn="l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Classify documents by counting words against positive and negative sentiment word lists(Taboada et al., 2011).</a:t>
            </a:r>
          </a:p>
          <a:p>
            <a:pPr algn="l"/>
            <a:endParaRPr lang="en-US" dirty="0">
              <a:latin typeface="URWPalladioL-Roma"/>
            </a:endParaRPr>
          </a:p>
          <a:p>
            <a:pPr algn="l"/>
            <a:endParaRPr lang="en-US" dirty="0">
              <a:latin typeface="URWPalladioL-Rom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Irrealis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mood (</a:t>
            </a:r>
            <a:r>
              <a:rPr lang="en-US" sz="1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https://en.wikipedia.org/wiki/Irrealis_mood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l"/>
            <a:r>
              <a:rPr lang="en-US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“It would be nice if you acted like you understood.”</a:t>
            </a:r>
          </a:p>
          <a:p>
            <a:pPr algn="l"/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Negation</a:t>
            </a:r>
          </a:p>
          <a:p>
            <a:pPr algn="l"/>
            <a:r>
              <a:rPr lang="en-US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“That’s not bad for the first day.”</a:t>
            </a:r>
          </a:p>
          <a:p>
            <a:pPr algn="l"/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“This is not the worst thing that can happen.”</a:t>
            </a:r>
          </a:p>
          <a:p>
            <a:pPr algn="l"/>
            <a:r>
              <a:rPr lang="en-US" sz="20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“Disturbingly good”</a:t>
            </a:r>
          </a:p>
          <a:p>
            <a:pPr algn="l"/>
            <a:endParaRPr lang="en-US" sz="24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Sarcasm &amp; Irony </a:t>
            </a:r>
          </a:p>
          <a:p>
            <a:pPr algn="l"/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“That's just what I needed today!”</a:t>
            </a:r>
          </a:p>
          <a:p>
            <a:pPr algn="l"/>
            <a:r>
              <a:rPr lang="en-US" sz="24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“Nice perfume. How long did you marinate in it?”</a:t>
            </a:r>
          </a:p>
        </p:txBody>
      </p:sp>
    </p:spTree>
    <p:extLst>
      <p:ext uri="{BB962C8B-B14F-4D97-AF65-F5344CB8AC3E}">
        <p14:creationId xmlns:p14="http://schemas.microsoft.com/office/powerpoint/2010/main" val="143441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94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to Classify: Classifiers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EF16-7A1F-47CF-837B-CC094ED96080}"/>
              </a:ext>
            </a:extLst>
          </p:cNvPr>
          <p:cNvSpPr txBox="1"/>
          <p:nvPr/>
        </p:nvSpPr>
        <p:spPr>
          <a:xfrm>
            <a:off x="129686" y="1016352"/>
            <a:ext cx="1157287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Bayesian Classifier</a:t>
            </a:r>
          </a:p>
          <a:p>
            <a:pPr algn="l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Naïve Bayes</a:t>
            </a:r>
          </a:p>
          <a:p>
            <a:pPr algn="l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(Linear)</a:t>
            </a:r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Decision Tree </a:t>
            </a:r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Ensemble Random Forest  Boosted Tree</a:t>
            </a:r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algn="l"/>
            <a:r>
              <a:rPr lang="en-US" sz="4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Neural Network </a:t>
            </a:r>
            <a:r>
              <a:rPr lang="en-US" sz="2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(non-Linear)</a:t>
            </a:r>
            <a:endParaRPr lang="en-US" sz="4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518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3388</Words>
  <Application>Microsoft Office PowerPoint</Application>
  <PresentationFormat>Widescreen</PresentationFormat>
  <Paragraphs>777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ACaslonPro-Regular-Identity-H</vt:lpstr>
      <vt:lpstr>Arial</vt:lpstr>
      <vt:lpstr>Calibri</vt:lpstr>
      <vt:lpstr>Cambria</vt:lpstr>
      <vt:lpstr>Cambria Math</vt:lpstr>
      <vt:lpstr>Courier New</vt:lpstr>
      <vt:lpstr>Gill Sans MT</vt:lpstr>
      <vt:lpstr>Rage Italic</vt:lpstr>
      <vt:lpstr>Segoe UI</vt:lpstr>
      <vt:lpstr>Segoe UI Light</vt:lpstr>
      <vt:lpstr>Segoe UI Light (Headings)</vt:lpstr>
      <vt:lpstr>Times New Roman</vt:lpstr>
      <vt:lpstr>URWPalladioL-Roma</vt:lpstr>
      <vt:lpstr>Gallery</vt:lpstr>
      <vt:lpstr>Sentiment analysis 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University of Winsor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Semtiment Analysis I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1316</cp:revision>
  <dcterms:created xsi:type="dcterms:W3CDTF">2021-01-06T20:53:20Z</dcterms:created>
  <dcterms:modified xsi:type="dcterms:W3CDTF">2021-03-08T22:13:46Z</dcterms:modified>
  <cp:category/>
</cp:coreProperties>
</file>