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21" r:id="rId2"/>
    <p:sldId id="1147" r:id="rId3"/>
    <p:sldId id="1149" r:id="rId4"/>
    <p:sldId id="1150" r:id="rId5"/>
    <p:sldId id="1151" r:id="rId6"/>
    <p:sldId id="1108" r:id="rId7"/>
    <p:sldId id="1148" r:id="rId8"/>
    <p:sldId id="1152" r:id="rId9"/>
    <p:sldId id="1158" r:id="rId10"/>
    <p:sldId id="1154" r:id="rId11"/>
    <p:sldId id="1155" r:id="rId12"/>
    <p:sldId id="1156" r:id="rId13"/>
    <p:sldId id="1153" r:id="rId14"/>
    <p:sldId id="1157" r:id="rId15"/>
    <p:sldId id="1159" r:id="rId16"/>
    <p:sldId id="1160" r:id="rId17"/>
    <p:sldId id="1161" r:id="rId18"/>
    <p:sldId id="1162" r:id="rId19"/>
    <p:sldId id="1163" r:id="rId20"/>
    <p:sldId id="1164" r:id="rId21"/>
    <p:sldId id="1165" r:id="rId22"/>
    <p:sldId id="1166" r:id="rId23"/>
    <p:sldId id="1167" r:id="rId24"/>
    <p:sldId id="1168" r:id="rId25"/>
    <p:sldId id="1169" r:id="rId26"/>
    <p:sldId id="1179" r:id="rId27"/>
    <p:sldId id="1170" r:id="rId28"/>
    <p:sldId id="1171" r:id="rId29"/>
    <p:sldId id="1172" r:id="rId30"/>
    <p:sldId id="1173" r:id="rId31"/>
    <p:sldId id="1174" r:id="rId32"/>
    <p:sldId id="1175" r:id="rId33"/>
    <p:sldId id="1176" r:id="rId34"/>
    <p:sldId id="1177" r:id="rId35"/>
    <p:sldId id="1178" r:id="rId36"/>
    <p:sldId id="1180" r:id="rId37"/>
    <p:sldId id="1181" r:id="rId38"/>
    <p:sldId id="1182" r:id="rId39"/>
    <p:sldId id="1183" r:id="rId40"/>
    <p:sldId id="1184" r:id="rId41"/>
    <p:sldId id="1185" r:id="rId42"/>
    <p:sldId id="1186" r:id="rId43"/>
    <p:sldId id="1187" r:id="rId44"/>
    <p:sldId id="1189" r:id="rId45"/>
    <p:sldId id="1190" r:id="rId46"/>
    <p:sldId id="1188" r:id="rId47"/>
    <p:sldId id="1191" r:id="rId48"/>
    <p:sldId id="1192" r:id="rId49"/>
    <p:sldId id="1199" r:id="rId50"/>
    <p:sldId id="1200" r:id="rId51"/>
    <p:sldId id="1196" r:id="rId52"/>
    <p:sldId id="1201" r:id="rId53"/>
    <p:sldId id="1202" r:id="rId54"/>
    <p:sldId id="1194" r:id="rId55"/>
    <p:sldId id="119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9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8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3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7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4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5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5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1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41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0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2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2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9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7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3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9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6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2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08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2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4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6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4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3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8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98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59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8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0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01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9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pPr algn="l"/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D224C0-CF86-4074-BF11-BE4A1B4E41D5}"/>
              </a:ext>
            </a:extLst>
          </p:cNvPr>
          <p:cNvGrpSpPr/>
          <p:nvPr/>
        </p:nvGrpSpPr>
        <p:grpSpPr>
          <a:xfrm>
            <a:off x="4486875" y="1950415"/>
            <a:ext cx="3218250" cy="2957169"/>
            <a:chOff x="1517484" y="1138194"/>
            <a:chExt cx="2831122" cy="2595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132CC9-9237-4B10-8353-CB526E91C2A0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6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FC193B-8B5F-4DA9-9F41-8C2437604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97A7D4-250A-4477-8B0B-2CFDA9013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5F01D5-4734-4BBC-8F9E-8C6B217E8FCB}"/>
              </a:ext>
            </a:extLst>
          </p:cNvPr>
          <p:cNvSpPr txBox="1"/>
          <p:nvPr/>
        </p:nvSpPr>
        <p:spPr>
          <a:xfrm>
            <a:off x="4486875" y="5335814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)=0.45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)=0.45</a:t>
            </a:r>
          </a:p>
        </p:txBody>
      </p:sp>
    </p:spTree>
    <p:extLst>
      <p:ext uri="{BB962C8B-B14F-4D97-AF65-F5344CB8AC3E}">
        <p14:creationId xmlns:p14="http://schemas.microsoft.com/office/powerpoint/2010/main" val="400682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B57DD-BF35-4741-BA59-B560CDEC23BB}"/>
              </a:ext>
            </a:extLst>
          </p:cNvPr>
          <p:cNvGrpSpPr/>
          <p:nvPr/>
        </p:nvGrpSpPr>
        <p:grpSpPr>
          <a:xfrm>
            <a:off x="4545708" y="1955282"/>
            <a:ext cx="3100583" cy="2947436"/>
            <a:chOff x="1517484" y="1138194"/>
            <a:chExt cx="2831122" cy="2595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9DD595-038E-43C6-9ECE-69269A747445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7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6C98F-97C2-4536-AB34-926B85C5D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C254EB-0683-410C-89C8-F42E25AB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EC22BDB-690A-4D1F-A61F-AAA6953107F7}"/>
              </a:ext>
            </a:extLst>
          </p:cNvPr>
          <p:cNvSpPr txBox="1"/>
          <p:nvPr/>
        </p:nvSpPr>
        <p:spPr>
          <a:xfrm>
            <a:off x="4545708" y="5164038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)=0.65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)=0.35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)=0.65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)=0.35</a:t>
            </a:r>
          </a:p>
        </p:txBody>
      </p:sp>
    </p:spTree>
    <p:extLst>
      <p:ext uri="{BB962C8B-B14F-4D97-AF65-F5344CB8AC3E}">
        <p14:creationId xmlns:p14="http://schemas.microsoft.com/office/powerpoint/2010/main" val="8300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D36A42-3293-43E4-A1BA-D081893B3AB4}"/>
              </a:ext>
            </a:extLst>
          </p:cNvPr>
          <p:cNvGrpSpPr/>
          <p:nvPr/>
        </p:nvGrpSpPr>
        <p:grpSpPr>
          <a:xfrm>
            <a:off x="4454113" y="1878938"/>
            <a:ext cx="3283774" cy="3100124"/>
            <a:chOff x="1517484" y="1138194"/>
            <a:chExt cx="2831122" cy="2595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CD62E-70FA-41AD-9BA8-1EDDCF7FE765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6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C90217-6EF9-47F8-834D-BD3C6D8E5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3BE15D-C1B3-4D69-80FB-C7893D9EE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EFFD388-B16C-40A0-BBF3-9E5C2DE29F63}"/>
              </a:ext>
            </a:extLst>
          </p:cNvPr>
          <p:cNvSpPr txBox="1"/>
          <p:nvPr/>
        </p:nvSpPr>
        <p:spPr>
          <a:xfrm>
            <a:off x="4454113" y="5112041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)=0.75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)=0.25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)=0.75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)=0.25</a:t>
            </a:r>
          </a:p>
        </p:txBody>
      </p:sp>
    </p:spTree>
    <p:extLst>
      <p:ext uri="{BB962C8B-B14F-4D97-AF65-F5344CB8AC3E}">
        <p14:creationId xmlns:p14="http://schemas.microsoft.com/office/powerpoint/2010/main" val="358270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415476" y="1829551"/>
            <a:ext cx="3361047" cy="3198898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C018DB-06F2-4E44-9BC8-60A487940DB5}"/>
              </a:ext>
            </a:extLst>
          </p:cNvPr>
          <p:cNvSpPr txBox="1"/>
          <p:nvPr/>
        </p:nvSpPr>
        <p:spPr>
          <a:xfrm>
            <a:off x="4485518" y="5165665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)=0.85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)=0.15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)=0.85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)=0.15</a:t>
            </a:r>
          </a:p>
        </p:txBody>
      </p:sp>
    </p:spTree>
    <p:extLst>
      <p:ext uri="{BB962C8B-B14F-4D97-AF65-F5344CB8AC3E}">
        <p14:creationId xmlns:p14="http://schemas.microsoft.com/office/powerpoint/2010/main" val="72799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Iterative Process</a:t>
            </a:r>
          </a:p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Optimization = Discriminate classes the most</a:t>
            </a:r>
          </a:p>
          <a:p>
            <a:pPr marL="1314450" lvl="1" indent="-857250">
              <a:buAutoNum type="romanUcParenBoth"/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9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D224C0-CF86-4074-BF11-BE4A1B4E41D5}"/>
              </a:ext>
            </a:extLst>
          </p:cNvPr>
          <p:cNvGrpSpPr/>
          <p:nvPr/>
        </p:nvGrpSpPr>
        <p:grpSpPr>
          <a:xfrm>
            <a:off x="4486875" y="1950415"/>
            <a:ext cx="3218250" cy="2957169"/>
            <a:chOff x="1517484" y="1138194"/>
            <a:chExt cx="2831122" cy="2595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132CC9-9237-4B10-8353-CB526E91C2A0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FC193B-8B5F-4DA9-9F41-8C2437604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97A7D4-250A-4477-8B0B-2CFDA9013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238D7-B881-42D2-A117-7647868DCE2B}"/>
                  </a:ext>
                </a:extLst>
              </p:cNvPr>
              <p:cNvSpPr txBox="1"/>
              <p:nvPr/>
            </p:nvSpPr>
            <p:spPr>
              <a:xfrm>
                <a:off x="7871398" y="3167390"/>
                <a:ext cx="3697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More for P(+|x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238D7-B881-42D2-A117-7647868D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8" y="3167390"/>
                <a:ext cx="3697020" cy="523220"/>
              </a:xfrm>
              <a:prstGeom prst="rect">
                <a:avLst/>
              </a:prstGeom>
              <a:blipFill>
                <a:blip r:embed="rId3"/>
                <a:stretch>
                  <a:fillRect l="-3295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85C1-F4FD-4E34-A292-6AA94E40FEF1}"/>
                  </a:ext>
                </a:extLst>
              </p:cNvPr>
              <p:cNvSpPr txBox="1"/>
              <p:nvPr/>
            </p:nvSpPr>
            <p:spPr>
              <a:xfrm>
                <a:off x="1500935" y="3170340"/>
                <a:ext cx="2819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More for P(-|x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85C1-F4FD-4E34-A292-6AA94E40F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35" y="3170340"/>
                <a:ext cx="2819667" cy="523220"/>
              </a:xfrm>
              <a:prstGeom prst="rect">
                <a:avLst/>
              </a:prstGeom>
              <a:blipFill>
                <a:blip r:embed="rId4"/>
                <a:stretch>
                  <a:fillRect l="-432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2EB123A-F9F2-4F69-9056-A1BB898DD5ED}"/>
              </a:ext>
            </a:extLst>
          </p:cNvPr>
          <p:cNvSpPr txBox="1"/>
          <p:nvPr/>
        </p:nvSpPr>
        <p:spPr>
          <a:xfrm>
            <a:off x="4486875" y="5335814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</a:t>
            </a:r>
          </a:p>
        </p:txBody>
      </p:sp>
    </p:spTree>
    <p:extLst>
      <p:ext uri="{BB962C8B-B14F-4D97-AF65-F5344CB8AC3E}">
        <p14:creationId xmlns:p14="http://schemas.microsoft.com/office/powerpoint/2010/main" val="235165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D224C0-CF86-4074-BF11-BE4A1B4E41D5}"/>
              </a:ext>
            </a:extLst>
          </p:cNvPr>
          <p:cNvGrpSpPr/>
          <p:nvPr/>
        </p:nvGrpSpPr>
        <p:grpSpPr>
          <a:xfrm>
            <a:off x="4486875" y="1950415"/>
            <a:ext cx="3218250" cy="2957169"/>
            <a:chOff x="1517484" y="1138194"/>
            <a:chExt cx="2831122" cy="2595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132CC9-9237-4B10-8353-CB526E91C2A0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6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FC193B-8B5F-4DA9-9F41-8C2437604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97A7D4-250A-4477-8B0B-2CFDA9013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298B8-1A1A-4AFE-8754-B9F0C2F161B4}"/>
                  </a:ext>
                </a:extLst>
              </p:cNvPr>
              <p:cNvSpPr txBox="1"/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P(+|x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298B8-1A1A-4AFE-8754-B9F0C2F16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blipFill>
                <a:blip r:embed="rId3"/>
                <a:stretch>
                  <a:fillRect l="-320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DB7A0-4541-42E3-BB19-33A8080F61A8}"/>
                  </a:ext>
                </a:extLst>
              </p:cNvPr>
              <p:cNvSpPr txBox="1"/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P(-|x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DB7A0-4541-42E3-BB19-33A8080F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blipFill>
                <a:blip r:embed="rId4"/>
                <a:stretch>
                  <a:fillRect l="-320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8DF18A-89C1-4760-9C40-38AC0CD77365}"/>
              </a:ext>
            </a:extLst>
          </p:cNvPr>
          <p:cNvSpPr txBox="1"/>
          <p:nvPr/>
        </p:nvSpPr>
        <p:spPr>
          <a:xfrm>
            <a:off x="4486875" y="5335814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)=0.45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)=0.45</a:t>
            </a:r>
          </a:p>
        </p:txBody>
      </p:sp>
    </p:spTree>
    <p:extLst>
      <p:ext uri="{BB962C8B-B14F-4D97-AF65-F5344CB8AC3E}">
        <p14:creationId xmlns:p14="http://schemas.microsoft.com/office/powerpoint/2010/main" val="170094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B57DD-BF35-4741-BA59-B560CDEC23BB}"/>
              </a:ext>
            </a:extLst>
          </p:cNvPr>
          <p:cNvGrpSpPr/>
          <p:nvPr/>
        </p:nvGrpSpPr>
        <p:grpSpPr>
          <a:xfrm>
            <a:off x="4545708" y="1955282"/>
            <a:ext cx="3100583" cy="2947436"/>
            <a:chOff x="1517484" y="1138194"/>
            <a:chExt cx="2831122" cy="2595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9DD595-038E-43C6-9ECE-69269A747445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7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6C98F-97C2-4536-AB34-926B85C5D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C254EB-0683-410C-89C8-F42E25AB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EC22BDB-690A-4D1F-A61F-AAA6953107F7}"/>
              </a:ext>
            </a:extLst>
          </p:cNvPr>
          <p:cNvSpPr txBox="1"/>
          <p:nvPr/>
        </p:nvSpPr>
        <p:spPr>
          <a:xfrm>
            <a:off x="4545708" y="5164038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)=0.65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)=0.35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)=0.65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AF7DD7-60AD-4AE3-9852-5F2FDF6EDEA6}"/>
                  </a:ext>
                </a:extLst>
              </p:cNvPr>
              <p:cNvSpPr txBox="1"/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P(+|x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AF7DD7-60AD-4AE3-9852-5F2FDF6E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blipFill>
                <a:blip r:embed="rId3"/>
                <a:stretch>
                  <a:fillRect l="-320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B60B66-295B-4F20-BE19-E7D4E7E6C6FC}"/>
                  </a:ext>
                </a:extLst>
              </p:cNvPr>
              <p:cNvSpPr txBox="1"/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P(-|x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B60B66-295B-4F20-BE19-E7D4E7E6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blipFill>
                <a:blip r:embed="rId4"/>
                <a:stretch>
                  <a:fillRect l="-320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8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D36A42-3293-43E4-A1BA-D081893B3AB4}"/>
              </a:ext>
            </a:extLst>
          </p:cNvPr>
          <p:cNvGrpSpPr/>
          <p:nvPr/>
        </p:nvGrpSpPr>
        <p:grpSpPr>
          <a:xfrm>
            <a:off x="4454113" y="1878938"/>
            <a:ext cx="3283774" cy="3100124"/>
            <a:chOff x="1517484" y="1138194"/>
            <a:chExt cx="2831122" cy="2595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CD62E-70FA-41AD-9BA8-1EDDCF7FE765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6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C90217-6EF9-47F8-834D-BD3C6D8E5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3BE15D-C1B3-4D69-80FB-C7893D9EE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EFFD388-B16C-40A0-BBF3-9E5C2DE29F63}"/>
              </a:ext>
            </a:extLst>
          </p:cNvPr>
          <p:cNvSpPr txBox="1"/>
          <p:nvPr/>
        </p:nvSpPr>
        <p:spPr>
          <a:xfrm>
            <a:off x="4454113" y="5112041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)=0.75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)=0.25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)=0.75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FCB0E-EEA1-4E21-9D22-543FF6FB05D9}"/>
                  </a:ext>
                </a:extLst>
              </p:cNvPr>
              <p:cNvSpPr txBox="1"/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P(+|x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FCB0E-EEA1-4E21-9D22-543FF6FB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blipFill>
                <a:blip r:embed="rId3"/>
                <a:stretch>
                  <a:fillRect l="-320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6FAD7-A0CF-4F42-B763-BAE900B090D7}"/>
                  </a:ext>
                </a:extLst>
              </p:cNvPr>
              <p:cNvSpPr txBox="1"/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Even more for P(-|x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6FAD7-A0CF-4F42-B763-BAE900B0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blipFill>
                <a:blip r:embed="rId4"/>
                <a:stretch>
                  <a:fillRect l="-320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1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415476" y="1829551"/>
            <a:ext cx="3361047" cy="3198898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C018DB-06F2-4E44-9BC8-60A487940DB5}"/>
              </a:ext>
            </a:extLst>
          </p:cNvPr>
          <p:cNvSpPr txBox="1"/>
          <p:nvPr/>
        </p:nvSpPr>
        <p:spPr>
          <a:xfrm>
            <a:off x="4485518" y="5165665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)=0.85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)=0.15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)=0.85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923736-94CB-43AD-9BBD-66311AE4072B}"/>
                  </a:ext>
                </a:extLst>
              </p:cNvPr>
              <p:cNvSpPr txBox="1"/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for P(+|x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923736-94CB-43AD-9BBD-66311AE4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8" y="3167390"/>
                <a:ext cx="3806893" cy="523220"/>
              </a:xfrm>
              <a:prstGeom prst="rect">
                <a:avLst/>
              </a:prstGeom>
              <a:blipFill>
                <a:blip r:embed="rId3"/>
                <a:stretch>
                  <a:fillRect l="-3200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F5CEE-653B-4EAB-810E-890CBFF641F1}"/>
                  </a:ext>
                </a:extLst>
              </p:cNvPr>
              <p:cNvSpPr txBox="1"/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 for P(-|x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F5CEE-653B-4EAB-810E-890CBFF6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9" y="3170340"/>
                <a:ext cx="3806894" cy="523220"/>
              </a:xfrm>
              <a:prstGeom prst="rect">
                <a:avLst/>
              </a:prstGeom>
              <a:blipFill>
                <a:blip r:embed="rId4"/>
                <a:stretch>
                  <a:fillRect l="-320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 (LR)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9877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Iterative Process: We can change the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line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that discriminate</a:t>
            </a:r>
          </a:p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Optimization = Discriminate classes the most</a:t>
            </a:r>
          </a:p>
          <a:p>
            <a:pPr marL="1314450" lvl="1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Maximizing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P(+|x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P(-|x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</a:p>
          <a:p>
            <a:pPr marL="1314450" lvl="1" indent="-857250">
              <a:buAutoNum type="romanUcParenBoth"/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that line?</a:t>
            </a:r>
          </a:p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we have more than two inputs?</a:t>
            </a:r>
          </a:p>
          <a:p>
            <a:pPr marL="1314450" lvl="1" indent="-857250">
              <a:buAutoNum type="romanUcParenBoth"/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45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Iterative Process: We can change the line that discriminate</a:t>
            </a:r>
          </a:p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</a:p>
          <a:p>
            <a:pPr marL="1314450" lvl="1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Max (∏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∈{+}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∏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∈{-}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   </a:t>
            </a:r>
          </a:p>
          <a:p>
            <a:pPr marL="1314450" lvl="1" indent="-857250">
              <a:buAutoNum type="romanUcParenBoth"/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2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Iterative Process: We can change the line that discriminate</a:t>
            </a:r>
          </a:p>
          <a:p>
            <a:pPr marL="857250" lvl="0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</a:p>
          <a:p>
            <a:pPr marL="1314450" lvl="1" indent="-857250">
              <a:buAutoNum type="romanUcParenBoth"/>
              <a:defRPr/>
            </a:pP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Max (∑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∈{+}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P(+|x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+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∑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x</a:t>
            </a:r>
            <a:r>
              <a:rPr lang="en-US" sz="3600" baseline="-25000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∈{-}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P(-|x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))   </a:t>
            </a:r>
          </a:p>
          <a:p>
            <a:pPr marL="1314450" lvl="1" indent="-857250">
              <a:buAutoNum type="romanUcParenBoth"/>
              <a:defRPr/>
            </a:pP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Iterative Process: We can change the line that discriminate</a:t>
                </a:r>
              </a:p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marL="1314450" lvl="1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∈{+}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P(+|x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+ 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∈{-}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P(-|x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))   </a:t>
                </a:r>
              </a:p>
              <a:p>
                <a:pPr marL="1314450" lvl="1" indent="-857250">
                  <a:buAutoNum type="romanUcParenBoth"/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blipFill>
                <a:blip r:embed="rId3"/>
                <a:stretch>
                  <a:fillRect l="-1750" t="-7471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80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18661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 {-, +}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y={0, 1}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Iterative Process: We can change the line that discriminate</a:t>
                </a:r>
              </a:p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marL="1314450" lvl="1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[(y)Log P(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+ (1-y) Log P(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</a:p>
              <a:p>
                <a:pPr marL="1314450" lvl="1" indent="-857250">
                  <a:buAutoNum type="romanUcParenBoth"/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blipFill>
                <a:blip r:embed="rId3"/>
                <a:stretch>
                  <a:fillRect l="-1750" t="-7471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15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18661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 {-, +}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y={0, 1}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Iterative Process: We can change the line that discriminate</a:t>
                </a:r>
              </a:p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marL="1314450" lvl="1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</a:p>
              <a:p>
                <a:pPr marL="1314450" lvl="1" indent="-857250">
                  <a:buAutoNum type="romanUcParenBoth"/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blipFill>
                <a:blip r:embed="rId3"/>
                <a:stretch>
                  <a:fillRect l="-1750" t="-7471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18661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 {-, +}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y={0, 1}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Iterative Process: We can change the </a:t>
                </a:r>
                <a:r>
                  <a:rPr lang="en-US" sz="3600" dirty="0"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</a:t>
                </a: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that discriminate</a:t>
                </a:r>
              </a:p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marL="1314450" lvl="1" indent="-857250">
                  <a:buAutoNum type="romanUcParenBoth"/>
                  <a:defRPr/>
                </a:pP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schemeClr val="bg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[(y)Log P(+|x</a:t>
                </a:r>
                <a:r>
                  <a:rPr lang="en-US" sz="3600" baseline="-250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+</a:t>
                </a: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+ (1-y) Log P(-|x</a:t>
                </a:r>
                <a:r>
                  <a:rPr lang="en-US" sz="3600" baseline="-250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</a:t>
                </a: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</a:p>
              <a:p>
                <a:pPr marL="1314450" lvl="1" indent="-857250">
                  <a:buAutoNum type="romanUcParenBoth"/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560"/>
                <a:ext cx="12192000" cy="2123658"/>
              </a:xfrm>
              <a:prstGeom prst="rect">
                <a:avLst/>
              </a:prstGeom>
              <a:blipFill>
                <a:blip r:embed="rId3"/>
                <a:stretch>
                  <a:fillRect l="-1750" t="-7471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7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858686" y="2250792"/>
            <a:ext cx="2560246" cy="2578045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126751" y="3842518"/>
            <a:ext cx="8024116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6096000" y="1001713"/>
            <a:ext cx="0" cy="5681609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4EF1C-D74D-4A2E-91A1-BC3299F7E32D}"/>
              </a:ext>
            </a:extLst>
          </p:cNvPr>
          <p:cNvCxnSpPr>
            <a:cxnSpLocks/>
          </p:cNvCxnSpPr>
          <p:nvPr/>
        </p:nvCxnSpPr>
        <p:spPr>
          <a:xfrm>
            <a:off x="4489807" y="862964"/>
            <a:ext cx="3896340" cy="5995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8732391" y="4500804"/>
            <a:ext cx="332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+b</a:t>
            </a:r>
          </a:p>
          <a:p>
            <a:pPr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9575261" y="3088796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318CD3-CAED-46EE-8CBF-D4B91CD39AE3}"/>
              </a:ext>
            </a:extLst>
          </p:cNvPr>
          <p:cNvSpPr txBox="1"/>
          <p:nvPr/>
        </p:nvSpPr>
        <p:spPr>
          <a:xfrm>
            <a:off x="6070039" y="622113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9410E-3B71-4AF4-8DA1-216F74996B0A}"/>
              </a:ext>
            </a:extLst>
          </p:cNvPr>
          <p:cNvSpPr txBox="1"/>
          <p:nvPr/>
        </p:nvSpPr>
        <p:spPr>
          <a:xfrm>
            <a:off x="7415600" y="3035813"/>
            <a:ext cx="1316791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x(x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96B95-445A-4D13-A6D6-20EC328B1D17}"/>
              </a:ext>
            </a:extLst>
          </p:cNvPr>
          <p:cNvSpPr txBox="1"/>
          <p:nvPr/>
        </p:nvSpPr>
        <p:spPr>
          <a:xfrm>
            <a:off x="3392331" y="3015482"/>
            <a:ext cx="160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x’(x’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56122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858686" y="2250792"/>
            <a:ext cx="2560246" cy="2578045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126751" y="3842518"/>
            <a:ext cx="8024116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6096000" y="1001713"/>
            <a:ext cx="0" cy="5681609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4EF1C-D74D-4A2E-91A1-BC3299F7E32D}"/>
              </a:ext>
            </a:extLst>
          </p:cNvPr>
          <p:cNvCxnSpPr>
            <a:cxnSpLocks/>
          </p:cNvCxnSpPr>
          <p:nvPr/>
        </p:nvCxnSpPr>
        <p:spPr>
          <a:xfrm>
            <a:off x="4489807" y="862964"/>
            <a:ext cx="3896340" cy="5995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8428595" y="3999118"/>
            <a:ext cx="33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+b</a:t>
            </a:r>
          </a:p>
          <a:p>
            <a:pPr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-b</a:t>
            </a:r>
          </a:p>
          <a:p>
            <a:pPr algn="ctr"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&lt;a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9575261" y="3088796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318CD3-CAED-46EE-8CBF-D4B91CD39AE3}"/>
              </a:ext>
            </a:extLst>
          </p:cNvPr>
          <p:cNvSpPr txBox="1"/>
          <p:nvPr/>
        </p:nvSpPr>
        <p:spPr>
          <a:xfrm>
            <a:off x="6070039" y="622113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9410E-3B71-4AF4-8DA1-216F74996B0A}"/>
              </a:ext>
            </a:extLst>
          </p:cNvPr>
          <p:cNvSpPr txBox="1"/>
          <p:nvPr/>
        </p:nvSpPr>
        <p:spPr>
          <a:xfrm>
            <a:off x="7415600" y="3035813"/>
            <a:ext cx="1316791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x(x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96B95-445A-4D13-A6D6-20EC328B1D17}"/>
              </a:ext>
            </a:extLst>
          </p:cNvPr>
          <p:cNvSpPr txBox="1"/>
          <p:nvPr/>
        </p:nvSpPr>
        <p:spPr>
          <a:xfrm>
            <a:off x="3392331" y="3015482"/>
            <a:ext cx="160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x’(x’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5276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Generative vs. Discriminative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695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858686" y="2250792"/>
            <a:ext cx="2560246" cy="2578045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126751" y="3842518"/>
            <a:ext cx="8024116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6096000" y="1001713"/>
            <a:ext cx="0" cy="5681609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4EF1C-D74D-4A2E-91A1-BC3299F7E32D}"/>
              </a:ext>
            </a:extLst>
          </p:cNvPr>
          <p:cNvCxnSpPr>
            <a:cxnSpLocks/>
          </p:cNvCxnSpPr>
          <p:nvPr/>
        </p:nvCxnSpPr>
        <p:spPr>
          <a:xfrm>
            <a:off x="4489807" y="862964"/>
            <a:ext cx="3896340" cy="5995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8516408" y="4165725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9575261" y="3088796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318CD3-CAED-46EE-8CBF-D4B91CD39AE3}"/>
              </a:ext>
            </a:extLst>
          </p:cNvPr>
          <p:cNvSpPr txBox="1"/>
          <p:nvPr/>
        </p:nvSpPr>
        <p:spPr>
          <a:xfrm>
            <a:off x="6070039" y="622113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9410E-3B71-4AF4-8DA1-216F74996B0A}"/>
              </a:ext>
            </a:extLst>
          </p:cNvPr>
          <p:cNvSpPr txBox="1"/>
          <p:nvPr/>
        </p:nvSpPr>
        <p:spPr>
          <a:xfrm>
            <a:off x="7415600" y="3035813"/>
            <a:ext cx="1316791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x(x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96B95-445A-4D13-A6D6-20EC328B1D17}"/>
              </a:ext>
            </a:extLst>
          </p:cNvPr>
          <p:cNvSpPr txBox="1"/>
          <p:nvPr/>
        </p:nvSpPr>
        <p:spPr>
          <a:xfrm>
            <a:off x="3392331" y="3015482"/>
            <a:ext cx="160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x’(x’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9256095" y="4535056"/>
                <a:ext cx="279729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Segoe UI Light" panose="020B0502040204020203" pitchFamily="34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Segoe UI Light" panose="020B0502040204020203" pitchFamily="34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95" y="4535056"/>
                <a:ext cx="2797296" cy="910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8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3B0D0-BC29-4C9F-86BB-343F5A6FD85D}"/>
              </a:ext>
            </a:extLst>
          </p:cNvPr>
          <p:cNvSpPr/>
          <p:nvPr/>
        </p:nvSpPr>
        <p:spPr>
          <a:xfrm>
            <a:off x="3215810" y="1264472"/>
            <a:ext cx="5440435" cy="5167147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406747-C7F9-4CBE-8C56-45D7860FFC36}"/>
              </a:ext>
            </a:extLst>
          </p:cNvPr>
          <p:cNvGrpSpPr/>
          <p:nvPr/>
        </p:nvGrpSpPr>
        <p:grpSpPr>
          <a:xfrm>
            <a:off x="4858686" y="2250792"/>
            <a:ext cx="2560246" cy="2578045"/>
            <a:chOff x="1517484" y="1138194"/>
            <a:chExt cx="2831122" cy="25958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10E1D-FB2B-475D-8FBB-2EF1341EFD0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5793B-C60F-4D8C-880B-A022E24ED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261835-10AD-4239-859A-73F4055E8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ABAC4D-2A7C-44B9-A134-82A771D7FCA3}"/>
              </a:ext>
            </a:extLst>
          </p:cNvPr>
          <p:cNvCxnSpPr>
            <a:cxnSpLocks/>
          </p:cNvCxnSpPr>
          <p:nvPr/>
        </p:nvCxnSpPr>
        <p:spPr>
          <a:xfrm>
            <a:off x="2126751" y="3842518"/>
            <a:ext cx="8024116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FB785-6CFC-4867-81C7-A9C833D6213C}"/>
              </a:ext>
            </a:extLst>
          </p:cNvPr>
          <p:cNvCxnSpPr>
            <a:cxnSpLocks/>
          </p:cNvCxnSpPr>
          <p:nvPr/>
        </p:nvCxnSpPr>
        <p:spPr>
          <a:xfrm>
            <a:off x="6096000" y="1001713"/>
            <a:ext cx="0" cy="5681609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4EF1C-D74D-4A2E-91A1-BC3299F7E32D}"/>
              </a:ext>
            </a:extLst>
          </p:cNvPr>
          <p:cNvCxnSpPr>
            <a:cxnSpLocks/>
          </p:cNvCxnSpPr>
          <p:nvPr/>
        </p:nvCxnSpPr>
        <p:spPr>
          <a:xfrm>
            <a:off x="4489807" y="862964"/>
            <a:ext cx="3896340" cy="5995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8516408" y="4165725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5D71E-B9FE-40EE-A730-D29F7674B4F0}"/>
              </a:ext>
            </a:extLst>
          </p:cNvPr>
          <p:cNvSpPr txBox="1"/>
          <p:nvPr/>
        </p:nvSpPr>
        <p:spPr>
          <a:xfrm>
            <a:off x="9575261" y="3088796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4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318CD3-CAED-46EE-8CBF-D4B91CD39AE3}"/>
              </a:ext>
            </a:extLst>
          </p:cNvPr>
          <p:cNvSpPr txBox="1"/>
          <p:nvPr/>
        </p:nvSpPr>
        <p:spPr>
          <a:xfrm>
            <a:off x="6070039" y="622113"/>
            <a:ext cx="1027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lang="en-US" sz="4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9410E-3B71-4AF4-8DA1-216F74996B0A}"/>
              </a:ext>
            </a:extLst>
          </p:cNvPr>
          <p:cNvSpPr txBox="1"/>
          <p:nvPr/>
        </p:nvSpPr>
        <p:spPr>
          <a:xfrm>
            <a:off x="7415600" y="3035813"/>
            <a:ext cx="1316791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x(x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96B95-445A-4D13-A6D6-20EC328B1D17}"/>
              </a:ext>
            </a:extLst>
          </p:cNvPr>
          <p:cNvSpPr txBox="1"/>
          <p:nvPr/>
        </p:nvSpPr>
        <p:spPr>
          <a:xfrm>
            <a:off x="3392331" y="3015482"/>
            <a:ext cx="160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x’(x’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0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x’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9402203" y="4295728"/>
                <a:ext cx="2797296" cy="1309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03" y="4295728"/>
                <a:ext cx="2797296" cy="1309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174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221420" y="2491038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697351" y="2313970"/>
                <a:ext cx="5628177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=[?]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51" y="2313970"/>
                <a:ext cx="5628177" cy="190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0" y="505100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 = 1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Line in 2-dimension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 = 2  Plane in 3 dimension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 = n  Hyperplane in (n+1) dimension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4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⟶− 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0" y="505100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 = 1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Line in 2-dimension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 = 2  Plane in 3 dimension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 = n  Hyperplane in (n+1) dimension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 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178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Regression: Squish by Tanh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2E0CD6D-3D8F-404C-9088-09D9CEC4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858" y="1806997"/>
            <a:ext cx="4121786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4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Regression: Squish by Sigmoid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58220" y="59950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Becomes very similar to probability values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248502-0DBB-4CF1-90CF-1A50CC763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52" y="1989251"/>
            <a:ext cx="3588010" cy="273762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1EB6DA-7377-45C0-A7D5-FE1FE5D1CAF0}"/>
              </a:ext>
            </a:extLst>
          </p:cNvPr>
          <p:cNvSpPr/>
          <p:nvPr/>
        </p:nvSpPr>
        <p:spPr>
          <a:xfrm>
            <a:off x="2383604" y="698643"/>
            <a:ext cx="7541232" cy="1428172"/>
          </a:xfrm>
          <a:custGeom>
            <a:avLst/>
            <a:gdLst>
              <a:gd name="connsiteX0" fmla="*/ 7541232 w 7541232"/>
              <a:gd name="connsiteY0" fmla="*/ 0 h 1428172"/>
              <a:gd name="connsiteX1" fmla="*/ 6482994 w 7541232"/>
              <a:gd name="connsiteY1" fmla="*/ 811658 h 1428172"/>
              <a:gd name="connsiteX2" fmla="*/ 4274050 w 7541232"/>
              <a:gd name="connsiteY2" fmla="*/ 513708 h 1428172"/>
              <a:gd name="connsiteX3" fmla="*/ 4623371 w 7541232"/>
              <a:gd name="connsiteY3" fmla="*/ 1428108 h 1428172"/>
              <a:gd name="connsiteX4" fmla="*/ 2198670 w 7541232"/>
              <a:gd name="connsiteY4" fmla="*/ 565078 h 1428172"/>
              <a:gd name="connsiteX5" fmla="*/ 1376738 w 7541232"/>
              <a:gd name="connsiteY5" fmla="*/ 1284269 h 1428172"/>
              <a:gd name="connsiteX6" fmla="*/ 0 w 7541232"/>
              <a:gd name="connsiteY6" fmla="*/ 30822 h 142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1232" h="1428172">
                <a:moveTo>
                  <a:pt x="7541232" y="0"/>
                </a:moveTo>
                <a:cubicBezTo>
                  <a:pt x="7284378" y="363020"/>
                  <a:pt x="7027524" y="726040"/>
                  <a:pt x="6482994" y="811658"/>
                </a:cubicBezTo>
                <a:cubicBezTo>
                  <a:pt x="5938464" y="897276"/>
                  <a:pt x="4583987" y="410966"/>
                  <a:pt x="4274050" y="513708"/>
                </a:cubicBezTo>
                <a:cubicBezTo>
                  <a:pt x="3964113" y="616450"/>
                  <a:pt x="4969268" y="1419546"/>
                  <a:pt x="4623371" y="1428108"/>
                </a:cubicBezTo>
                <a:cubicBezTo>
                  <a:pt x="4277474" y="1436670"/>
                  <a:pt x="2739775" y="589051"/>
                  <a:pt x="2198670" y="565078"/>
                </a:cubicBezTo>
                <a:cubicBezTo>
                  <a:pt x="1657565" y="541105"/>
                  <a:pt x="1743183" y="1373312"/>
                  <a:pt x="1376738" y="1284269"/>
                </a:cubicBezTo>
                <a:cubicBezTo>
                  <a:pt x="1010293" y="1195226"/>
                  <a:pt x="505146" y="613024"/>
                  <a:pt x="0" y="3082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7BF290-5424-43DC-8578-448E01BD7A32}"/>
                  </a:ext>
                </a:extLst>
              </p:cNvPr>
              <p:cNvSpPr txBox="1"/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𝑆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𝑓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(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7BF290-5424-43DC-8578-448E01BD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82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Regression: Squish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0" y="505100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Becomes very similar to probability values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But only for positive class (+)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y=1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P(y|x) = P(+|x) = Sigmoid(x)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248502-0DBB-4CF1-90CF-1A50CC763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52" y="1989251"/>
            <a:ext cx="3588010" cy="2737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A440B-AAC2-46E5-B159-AE018B863D26}"/>
                  </a:ext>
                </a:extLst>
              </p:cNvPr>
              <p:cNvSpPr txBox="1"/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𝑆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𝑓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(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A440B-AAC2-46E5-B159-AE018B863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9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Regression: Squish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0" y="505100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Becomes very similar to probability values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negative class (-)?</a:t>
            </a:r>
          </a:p>
          <a:p>
            <a:pPr lvl="0"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248502-0DBB-4CF1-90CF-1A50CC763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52" y="1989251"/>
            <a:ext cx="3588010" cy="2737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5D267-8C4F-4E5F-9417-9ECED7DB811C}"/>
                  </a:ext>
                </a:extLst>
              </p:cNvPr>
              <p:cNvSpPr txBox="1"/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𝑆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𝑓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(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5D267-8C4F-4E5F-9417-9ECED7DB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698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Regression: Squish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775998-E858-4E2F-9780-E74C1255FA25}"/>
              </a:ext>
            </a:extLst>
          </p:cNvPr>
          <p:cNvSpPr txBox="1"/>
          <p:nvPr/>
        </p:nvSpPr>
        <p:spPr>
          <a:xfrm>
            <a:off x="3889241" y="2573231"/>
            <a:ext cx="147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0&gt;</a:t>
            </a:r>
          </a:p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/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0424D-0726-4788-9D54-3C62888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2714821"/>
                <a:ext cx="27972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AA15BF-D5B3-4FCB-BCA7-3EADAC784AC9}"/>
              </a:ext>
            </a:extLst>
          </p:cNvPr>
          <p:cNvSpPr txBox="1"/>
          <p:nvPr/>
        </p:nvSpPr>
        <p:spPr>
          <a:xfrm>
            <a:off x="0" y="505100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Becomes very similar to probability values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negative class (-)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P(+|x) + P(-|x) = 1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P(-|x) = 1 - P(+|x)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/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⟶+1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9E2EC1-1C22-4B54-BC67-A0F4CA3C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62" y="3428856"/>
                <a:ext cx="27972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248502-0DBB-4CF1-90CF-1A50CC763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52" y="1989251"/>
            <a:ext cx="3588010" cy="2737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DE090-D66B-4E24-8835-F9FF7D56E19C}"/>
                  </a:ext>
                </a:extLst>
              </p:cNvPr>
              <p:cNvSpPr txBox="1"/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𝑆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 Light" panose="020B0502040204020203" pitchFamily="34" charset="0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−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𝑓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(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𝑋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Segoe UI Light" panose="020B0502040204020203" pitchFamily="34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DE090-D66B-4E24-8835-F9FF7D56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29" y="4699218"/>
                <a:ext cx="3448915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90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18661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c= {-, +}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y={0, 1}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0" y="4423560"/>
                <a:ext cx="12192000" cy="239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Iterative Process: We can change the </a:t>
                </a:r>
                <a:r>
                  <a:rPr lang="en-US" sz="3600" i="1" dirty="0"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that discriminate</a:t>
                </a:r>
              </a:p>
              <a:p>
                <a:pPr marL="857250" lvl="0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</a:t>
                </a:r>
              </a:p>
              <a:p>
                <a:pPr marL="1314450" lvl="1" indent="-857250">
                  <a:buAutoNum type="romanUcParenBoth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=1: 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         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=0: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1 − 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314450" lvl="1" indent="-857250">
                  <a:buAutoNum type="romanUcParenBoth"/>
                  <a:defRPr/>
                </a:pP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560"/>
                <a:ext cx="12192000" cy="2393476"/>
              </a:xfrm>
              <a:prstGeom prst="rect">
                <a:avLst/>
              </a:prstGeom>
              <a:blipFill>
                <a:blip r:embed="rId3"/>
                <a:stretch>
                  <a:fillRect l="-1750" t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is a Generative Model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41158-90CD-440B-B948-FAFC9BC5B3A9}"/>
                  </a:ext>
                </a:extLst>
              </p:cNvPr>
              <p:cNvSpPr txBox="1"/>
              <p:nvPr/>
            </p:nvSpPr>
            <p:spPr>
              <a:xfrm>
                <a:off x="311285" y="4344105"/>
                <a:ext cx="11789923" cy="1903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z="1800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we choose H,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how can we generate instances of event/evidences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we are in </a:t>
                </a:r>
                <a:r>
                  <a:rPr lang="en-US" sz="20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H4: Winter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and in </a:t>
                </a:r>
                <a:r>
                  <a:rPr lang="en-US" sz="20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Canada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generate a </a:t>
                </a:r>
                <a:r>
                  <a:rPr lang="en-US" sz="20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day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it would be mostly no sun!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41158-90CD-440B-B948-FAFC9BC5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85" y="4344105"/>
                <a:ext cx="11789923" cy="190334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175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311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=1: 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        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=0: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1 −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Derivatives per function weights (Gradients)</a:t>
                </a:r>
              </a:p>
              <a:p>
                <a:pPr marL="1028700" lvl="1" indent="-571500">
                  <a:buFont typeface="Courier New" panose="02070309020205020404" pitchFamily="49" charset="0"/>
                  <a:buChar char="o"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Update on each input data</a:t>
                </a:r>
              </a:p>
              <a:p>
                <a:pPr marL="1028700" lvl="1" indent="-571500">
                  <a:buFont typeface="Courier New" panose="02070309020205020404" pitchFamily="49" charset="0"/>
                  <a:buChar char="o"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Update on batches of input data (Stochastic Gradient Descend)</a:t>
                </a:r>
              </a:p>
              <a:p>
                <a:pPr marL="1028700" lvl="1" indent="-571500">
                  <a:buFont typeface="Courier New" panose="02070309020205020404" pitchFamily="49" charset="0"/>
                  <a:buChar char="o"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Update on multiple rounds (epoch) of ALL data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sz="4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3110852"/>
              </a:xfrm>
              <a:prstGeom prst="rect">
                <a:avLst/>
              </a:prstGeom>
              <a:blipFill>
                <a:blip r:embed="rId3"/>
                <a:stretch>
                  <a:fillRect l="-1500" t="-4314" b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354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=1: 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        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=0: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1 −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Function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linear function of weights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4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blipFill>
                <a:blip r:embed="rId3"/>
                <a:stretch>
                  <a:fillRect l="-1500" t="-5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C880B8-041A-479F-B87C-996183AE2216}"/>
              </a:ext>
            </a:extLst>
          </p:cNvPr>
          <p:cNvGrpSpPr/>
          <p:nvPr/>
        </p:nvGrpSpPr>
        <p:grpSpPr>
          <a:xfrm>
            <a:off x="1092661" y="3232513"/>
            <a:ext cx="2560246" cy="2578045"/>
            <a:chOff x="1517484" y="1138194"/>
            <a:chExt cx="2831122" cy="25958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42935-DB3F-40E1-9152-879677F8952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B91A22-348F-49F7-A72D-FD9FD6C61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A291A-25FC-46C4-8F99-A4FF6D199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/>
              <p:nvPr/>
            </p:nvSpPr>
            <p:spPr>
              <a:xfrm>
                <a:off x="4663374" y="3532742"/>
                <a:ext cx="5628177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=[?]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374" y="3532742"/>
                <a:ext cx="5628177" cy="1906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8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=1: 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        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=0: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1 −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𝑆𝑖𝑔𝑚𝑜𝑖𝑑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Can we have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 a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non-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 function of weights?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4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blipFill>
                <a:blip r:embed="rId3"/>
                <a:stretch>
                  <a:fillRect l="-1500" t="-5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C880B8-041A-479F-B87C-996183AE2216}"/>
              </a:ext>
            </a:extLst>
          </p:cNvPr>
          <p:cNvGrpSpPr/>
          <p:nvPr/>
        </p:nvGrpSpPr>
        <p:grpSpPr>
          <a:xfrm>
            <a:off x="4898071" y="3320254"/>
            <a:ext cx="2560246" cy="2578045"/>
            <a:chOff x="1517484" y="1138194"/>
            <a:chExt cx="2831122" cy="25958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42935-DB3F-40E1-9152-879677F8952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 flip="none" rotWithShape="1"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B91A22-348F-49F7-A72D-FD9FD6C61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A291A-25FC-46C4-8F99-A4FF6D199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940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with 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068712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point can be member of more than one class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754326"/>
              </a:xfrm>
              <a:prstGeom prst="rect">
                <a:avLst/>
              </a:prstGeom>
              <a:blipFill>
                <a:blip r:embed="rId3"/>
                <a:stretch>
                  <a:fillRect l="-1500" t="-5556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/>
              <p:nvPr/>
            </p:nvSpPr>
            <p:spPr>
              <a:xfrm>
                <a:off x="4460695" y="2967289"/>
                <a:ext cx="3257313" cy="1226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=[?]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95" y="2967289"/>
                <a:ext cx="3257313" cy="122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C880B8-041A-479F-B87C-996183AE2216}"/>
              </a:ext>
            </a:extLst>
          </p:cNvPr>
          <p:cNvGrpSpPr/>
          <p:nvPr/>
        </p:nvGrpSpPr>
        <p:grpSpPr>
          <a:xfrm>
            <a:off x="352330" y="2840524"/>
            <a:ext cx="1342906" cy="1226234"/>
            <a:chOff x="1517484" y="1138194"/>
            <a:chExt cx="2831122" cy="25958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42935-DB3F-40E1-9152-879677F8952E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chemeClr val="tx1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B91A22-348F-49F7-A72D-FD9FD6C61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5C9A1-2CF7-46F0-8DFF-DB1F42088AAA}"/>
                  </a:ext>
                </a:extLst>
              </p:cNvPr>
              <p:cNvSpPr txBox="1"/>
              <p:nvPr/>
            </p:nvSpPr>
            <p:spPr>
              <a:xfrm>
                <a:off x="3275262" y="4193522"/>
                <a:ext cx="5628177" cy="1312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=[?]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5C9A1-2CF7-46F0-8DFF-DB1F4208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62" y="4193522"/>
                <a:ext cx="5628177" cy="1312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C844D-0219-4BCF-8CDD-602AD4231971}"/>
                  </a:ext>
                </a:extLst>
              </p:cNvPr>
              <p:cNvSpPr txBox="1"/>
              <p:nvPr/>
            </p:nvSpPr>
            <p:spPr>
              <a:xfrm>
                <a:off x="3275262" y="5457324"/>
                <a:ext cx="5628177" cy="1312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=[?]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C844D-0219-4BCF-8CDD-602AD423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62" y="5457324"/>
                <a:ext cx="5628177" cy="1312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6E7C69-C0F2-4BEE-9BEE-A8C1B779C3BB}"/>
              </a:ext>
            </a:extLst>
          </p:cNvPr>
          <p:cNvSpPr txBox="1"/>
          <p:nvPr/>
        </p:nvSpPr>
        <p:spPr>
          <a:xfrm>
            <a:off x="7924760" y="3616449"/>
            <a:ext cx="3901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Multiple Binary Classification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B6EBA-2F90-4BB5-A82A-BA84A068ABFF}"/>
              </a:ext>
            </a:extLst>
          </p:cNvPr>
          <p:cNvGrpSpPr/>
          <p:nvPr/>
        </p:nvGrpSpPr>
        <p:grpSpPr>
          <a:xfrm>
            <a:off x="352330" y="4193522"/>
            <a:ext cx="1342906" cy="1226234"/>
            <a:chOff x="1517484" y="1138194"/>
            <a:chExt cx="2831122" cy="2595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50E51-124C-4D89-BCA3-541EBCA06F39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FF000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chemeClr val="tx1"/>
                </a:gs>
              </a:gsLst>
              <a:lin ang="6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E72599-26F6-4ED3-8788-47C894F32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24962F-6C28-4553-956D-C77D0ECA2FFC}"/>
              </a:ext>
            </a:extLst>
          </p:cNvPr>
          <p:cNvGrpSpPr/>
          <p:nvPr/>
        </p:nvGrpSpPr>
        <p:grpSpPr>
          <a:xfrm>
            <a:off x="352330" y="5541097"/>
            <a:ext cx="1342906" cy="1226234"/>
            <a:chOff x="1517484" y="1138194"/>
            <a:chExt cx="2831122" cy="25958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6D7071-81CD-4E68-BC03-4489C0E243EA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chemeClr val="tx1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7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98B31F-5A15-4581-929F-8D0139E1F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5989F2-4814-4599-AF72-F00CAC056D21}"/>
              </a:ext>
            </a:extLst>
          </p:cNvPr>
          <p:cNvSpPr txBox="1"/>
          <p:nvPr/>
        </p:nvSpPr>
        <p:spPr>
          <a:xfrm>
            <a:off x="1901988" y="3349573"/>
            <a:ext cx="3023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green class vs. else: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D9CD0B-4659-42AA-90DF-EDEBCDC2CCD2}"/>
              </a:ext>
            </a:extLst>
          </p:cNvPr>
          <p:cNvSpPr txBox="1"/>
          <p:nvPr/>
        </p:nvSpPr>
        <p:spPr>
          <a:xfrm>
            <a:off x="2013735" y="4643831"/>
            <a:ext cx="2980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red class vs. else: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5DE230-C0AB-44E9-8DDE-7C581E32CA8A}"/>
              </a:ext>
            </a:extLst>
          </p:cNvPr>
          <p:cNvSpPr txBox="1"/>
          <p:nvPr/>
        </p:nvSpPr>
        <p:spPr>
          <a:xfrm>
            <a:off x="1777171" y="5893943"/>
            <a:ext cx="3148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blue class vs. else:</a:t>
            </a:r>
          </a:p>
        </p:txBody>
      </p:sp>
    </p:spTree>
    <p:extLst>
      <p:ext uri="{BB962C8B-B14F-4D97-AF65-F5344CB8AC3E}">
        <p14:creationId xmlns:p14="http://schemas.microsoft.com/office/powerpoint/2010/main" val="17492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point can be member of more than one class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4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2433743"/>
              </a:xfrm>
              <a:prstGeom prst="rect">
                <a:avLst/>
              </a:prstGeom>
              <a:blipFill>
                <a:blip r:embed="rId3"/>
                <a:stretch>
                  <a:fillRect l="-1500" t="-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/>
              <p:nvPr/>
            </p:nvSpPr>
            <p:spPr>
              <a:xfrm>
                <a:off x="3168862" y="3855096"/>
                <a:ext cx="6440186" cy="1312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?, ?, ?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=[1,0,1]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2" y="3855096"/>
                <a:ext cx="6440186" cy="1312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F70F3-3662-43B3-BFCB-C55F90091A87}"/>
              </a:ext>
            </a:extLst>
          </p:cNvPr>
          <p:cNvGrpSpPr/>
          <p:nvPr/>
        </p:nvGrpSpPr>
        <p:grpSpPr>
          <a:xfrm>
            <a:off x="352330" y="2840524"/>
            <a:ext cx="1342906" cy="1226234"/>
            <a:chOff x="1517484" y="1138194"/>
            <a:chExt cx="2831122" cy="259586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83D707-ECFC-43FF-80C3-A1CBBE57C061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chemeClr val="tx1"/>
                </a:gs>
              </a:gsLst>
              <a:lin ang="9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09501-283A-4D36-AA79-C479DFBBB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096D8-9472-4959-AA10-DBB8E8EF5414}"/>
              </a:ext>
            </a:extLst>
          </p:cNvPr>
          <p:cNvGrpSpPr/>
          <p:nvPr/>
        </p:nvGrpSpPr>
        <p:grpSpPr>
          <a:xfrm>
            <a:off x="352330" y="4193522"/>
            <a:ext cx="1342906" cy="1226234"/>
            <a:chOff x="1517484" y="1138194"/>
            <a:chExt cx="2831122" cy="25958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D7A8D4-9EAA-4F4D-9DAC-9F0E5B6E5D7A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FF000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chemeClr val="tx1"/>
                </a:gs>
              </a:gsLst>
              <a:lin ang="60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1EC8CF-E9EC-43DC-9B1B-EA29CEA66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16A072-BA2C-4380-8762-1DC80F45B66A}"/>
              </a:ext>
            </a:extLst>
          </p:cNvPr>
          <p:cNvGrpSpPr/>
          <p:nvPr/>
        </p:nvGrpSpPr>
        <p:grpSpPr>
          <a:xfrm>
            <a:off x="352330" y="5541097"/>
            <a:ext cx="1342906" cy="1226234"/>
            <a:chOff x="1517484" y="1138194"/>
            <a:chExt cx="2831122" cy="25958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332B4C-813B-4CD4-A8F0-8DB5BD1F3CBA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chemeClr val="tx1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7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383BDA-2DC0-4F59-8414-62C90CFA5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795" y="1912722"/>
              <a:ext cx="182880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30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Multinomial 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66C814-8061-497A-B5E3-4086B7070B4C}"/>
              </a:ext>
            </a:extLst>
          </p:cNvPr>
          <p:cNvSpPr txBox="1"/>
          <p:nvPr/>
        </p:nvSpPr>
        <p:spPr>
          <a:xfrm>
            <a:off x="-1" y="4485274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Logistic Regression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Softmax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1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Softmax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AFD340-67A9-4F9F-97D9-817DB189D043}"/>
                  </a:ext>
                </a:extLst>
              </p:cNvPr>
              <p:cNvSpPr txBox="1"/>
              <p:nvPr/>
            </p:nvSpPr>
            <p:spPr>
              <a:xfrm>
                <a:off x="798519" y="1825950"/>
                <a:ext cx="10296473" cy="298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AFD340-67A9-4F9F-97D9-817DB189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19" y="1825950"/>
                <a:ext cx="10296473" cy="2983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DE7111-680B-4D56-BFF9-C8094C5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188" y="3429000"/>
            <a:ext cx="3126293" cy="2997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48B0E1-ACBB-4550-B6F1-FF679862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63" y="5008074"/>
            <a:ext cx="4616500" cy="17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84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/>
              <p:nvPr/>
            </p:nvSpPr>
            <p:spPr>
              <a:xfrm>
                <a:off x="82193" y="2281871"/>
                <a:ext cx="11640619" cy="1312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1.5, −1.4, 10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𝑆𝑜𝑓𝑡𝑚𝑎𝑥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⇒[2.0342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−04, 1.1193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−05, 9.9979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−01]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75B81-7BCC-45F3-A311-19BFDAAE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" y="2281871"/>
                <a:ext cx="11640619" cy="1312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2CF530-2C33-4AFB-B580-10F4D79B1910}"/>
                  </a:ext>
                </a:extLst>
              </p:cNvPr>
              <p:cNvSpPr txBox="1"/>
              <p:nvPr/>
            </p:nvSpPr>
            <p:spPr>
              <a:xfrm>
                <a:off x="1" y="4498468"/>
                <a:ext cx="12192000" cy="1467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1.5, −1.4, 10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𝑠𝑖𝑔𝑚𝑜𝑖𝑑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0.8176, 0.1978, 1.0000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 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𝑠𝑜𝑓𝑡𝑚𝑎𝑥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⇒[0.3652, 0.1965, 0.4383]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2CF530-2C33-4AFB-B580-10F4D79B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98468"/>
                <a:ext cx="12192000" cy="1467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4E91F58-961E-402C-A9D7-DD1D09C32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276" y="3279357"/>
            <a:ext cx="5743575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2C16B-9134-4AF7-BF88-5ACCEDECF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76" y="5940736"/>
            <a:ext cx="6772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62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/>
              <p:nvPr/>
            </p:nvSpPr>
            <p:spPr>
              <a:xfrm>
                <a:off x="0" y="2317011"/>
                <a:ext cx="12192000" cy="3585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Multitarget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1, 0, 1</m:t>
                            </m:r>
                          </m:e>
                        </m:d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e>
                    </m:groupCh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0.8176, 0.1978, 1.0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,{0})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?</m:t>
                          </m:r>
                        </m:e>
                      </m:groupCh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0.8176,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∎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∎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?</m:t>
                          </m:r>
                        </m:e>
                      </m:groupCh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∎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∎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1.0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   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(Log P(c=0|x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c=0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+ Log P(c=2|x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c=2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(Log 0.8176 + Log 1.0)</a:t>
                </a:r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7011"/>
                <a:ext cx="12192000" cy="3585340"/>
              </a:xfrm>
              <a:prstGeom prst="rect">
                <a:avLst/>
              </a:prstGeom>
              <a:blipFill>
                <a:blip r:embed="rId4"/>
                <a:stretch>
                  <a:fillRect t="-13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9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LR is Discriminative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872912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/>
              <p:nvPr/>
            </p:nvSpPr>
            <p:spPr>
              <a:xfrm>
                <a:off x="0" y="2317011"/>
                <a:ext cx="12192000" cy="3114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Multitarget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1, 0, 1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e>
                    </m:groupCh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0.8176, 0.1978, 1.0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1, 0, 1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.8176</m:t>
                                  </m:r>
                                </m:e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0.1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978</m:t>
                                  </m:r>
                                </m:e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.0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=?                      </m:t>
                      </m:r>
                    </m:oMath>
                  </m:oMathPara>
                </a14:m>
                <a:endParaRPr lang="en-US" sz="2800" b="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7011"/>
                <a:ext cx="12192000" cy="3114058"/>
              </a:xfrm>
              <a:prstGeom prst="rect">
                <a:avLst/>
              </a:prstGeom>
              <a:blipFill>
                <a:blip r:embed="rId4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60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Multi-target (Multi-label)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/>
              <p:nvPr/>
            </p:nvSpPr>
            <p:spPr>
              <a:xfrm>
                <a:off x="0" y="2317011"/>
                <a:ext cx="12192000" cy="4557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Multitarget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1, 0, 1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e>
                    </m:groupCh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0.8176, 0.1978, 1.0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1, 0, 1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=+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∞                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1, 0, 1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.8176</m:t>
                                  </m:r>
                                </m:e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0.1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978</m:t>
                                  </m:r>
                                </m:e>
                                <m:e>
                                  <m: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.0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=?                      </m:t>
                      </m:r>
                    </m:oMath>
                  </m:oMathPara>
                </a14:m>
                <a:endParaRPr lang="en-US" sz="2800" b="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1, 0, 1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                        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7011"/>
                <a:ext cx="12192000" cy="4557466"/>
              </a:xfrm>
              <a:prstGeom prst="rect">
                <a:avLst/>
              </a:prstGeom>
              <a:blipFill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9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/>
              <p:nvPr/>
            </p:nvSpPr>
            <p:spPr>
              <a:xfrm>
                <a:off x="0" y="2317011"/>
                <a:ext cx="12192000" cy="4719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Multiclass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d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e>
                    </m:groupCh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0.3652, 0.1965, 0.4383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,{1})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?</m:t>
                          </m:r>
                        </m:e>
                      </m:groupCh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∎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,0.1965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∎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P(c=1|x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c=1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(Log 0.1965)</a:t>
                </a:r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7011"/>
                <a:ext cx="12192000" cy="4719241"/>
              </a:xfrm>
              <a:prstGeom prst="rect">
                <a:avLst/>
              </a:prstGeom>
              <a:blipFill>
                <a:blip r:embed="rId4"/>
                <a:stretch>
                  <a:fillRect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22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409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Multiclass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59701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/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Optimization: Min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∑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x,y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∈D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 </a:t>
                </a:r>
                <a:r>
                  <a:rPr lang="en-US" sz="3600" dirty="0">
                    <a:solidFill>
                      <a:prstClr val="black"/>
                    </a:solidFill>
                    <a:highlight>
                      <a:srgbClr val="00FFFF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y|x</a:t>
                </a:r>
                <a:r>
                  <a:rPr lang="en-US" sz="36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8AA03-2047-46C7-9B47-B127404E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" y="1047442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00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/>
              <p:nvPr/>
            </p:nvSpPr>
            <p:spPr>
              <a:xfrm>
                <a:off x="0" y="2317011"/>
                <a:ext cx="12192000" cy="4557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Multiclass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?</m:t>
                        </m:r>
                      </m:e>
                    </m:groupCh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0.3652, 0.1965, 0.4383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=+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∞                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0.3652</m:t>
                                  </m:r>
                                </m:e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0.1965</m:t>
                                  </m:r>
                                </m:e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0.4383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=?              </m:t>
                      </m:r>
                    </m:oMath>
                  </m:oMathPara>
                </a14:m>
                <a:endParaRPr lang="en-US" sz="2800" b="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log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                        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  <a:p>
                <a:pPr algn="ctr"/>
                <a:endParaRPr lang="en-US" sz="2800" dirty="0">
                  <a:solidFill>
                    <a:prstClr val="black"/>
                  </a:solidFill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6BFDE-B813-4F69-8783-0D4DA3AB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7011"/>
                <a:ext cx="12192000" cy="4557466"/>
              </a:xfrm>
              <a:prstGeom prst="rect">
                <a:avLst/>
              </a:prstGeom>
              <a:blipFill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371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55300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736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063637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step forward to Naïve Bayes!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may be some correlation in the input features!</a:t>
            </a:r>
          </a:p>
        </p:txBody>
      </p:sp>
    </p:spTree>
    <p:extLst>
      <p:ext uri="{BB962C8B-B14F-4D97-AF65-F5344CB8AC3E}">
        <p14:creationId xmlns:p14="http://schemas.microsoft.com/office/powerpoint/2010/main" val="31229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neural network can be viewed as a series of logistic regression classifiers stacked on top of each other.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6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D8AA03-2047-46C7-9B47-B127404E6B18}"/>
              </a:ext>
            </a:extLst>
          </p:cNvPr>
          <p:cNvSpPr txBox="1"/>
          <p:nvPr/>
        </p:nvSpPr>
        <p:spPr>
          <a:xfrm>
            <a:off x="0" y="442356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care about hypothesis and their probabilities.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 to maximize the distance of data from different classes.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 to discriminate the most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sz="2400" i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D224C0-CF86-4074-BF11-BE4A1B4E41D5}"/>
              </a:ext>
            </a:extLst>
          </p:cNvPr>
          <p:cNvGrpSpPr/>
          <p:nvPr/>
        </p:nvGrpSpPr>
        <p:grpSpPr>
          <a:xfrm>
            <a:off x="4486875" y="1950415"/>
            <a:ext cx="3218250" cy="2957169"/>
            <a:chOff x="1517484" y="1138194"/>
            <a:chExt cx="2831122" cy="25958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132CC9-9237-4B10-8353-CB526E91C2A0}"/>
                </a:ext>
              </a:extLst>
            </p:cNvPr>
            <p:cNvSpPr/>
            <p:nvPr/>
          </p:nvSpPr>
          <p:spPr>
            <a:xfrm>
              <a:off x="1517484" y="1138194"/>
              <a:ext cx="2831122" cy="2595869"/>
            </a:xfrm>
            <a:prstGeom prst="rect">
              <a:avLst/>
            </a:prstGeom>
            <a:gradFill>
              <a:gsLst>
                <a:gs pos="5310">
                  <a:srgbClr val="00B050"/>
                </a:gs>
                <a:gs pos="48000">
                  <a:schemeClr val="accent1">
                    <a:lumMod val="5000"/>
                    <a:lumOff val="95000"/>
                  </a:schemeClr>
                </a:gs>
                <a:gs pos="92000">
                  <a:srgbClr val="0000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FC193B-8B5F-4DA9-9F41-8C2437604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1957" y="2344688"/>
              <a:ext cx="182880" cy="1828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97A7D4-250A-4477-8B0B-2CFDA9013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77" y="240036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5F01D5-4734-4BBC-8F9E-8C6B217E8FCB}"/>
              </a:ext>
            </a:extLst>
          </p:cNvPr>
          <p:cNvSpPr txBox="1"/>
          <p:nvPr/>
        </p:nvSpPr>
        <p:spPr>
          <a:xfrm>
            <a:off x="4486875" y="5335814"/>
            <a:ext cx="35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 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P(-|x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 P(+|x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)=0.50</a:t>
            </a:r>
          </a:p>
        </p:txBody>
      </p:sp>
    </p:spTree>
    <p:extLst>
      <p:ext uri="{BB962C8B-B14F-4D97-AF65-F5344CB8AC3E}">
        <p14:creationId xmlns:p14="http://schemas.microsoft.com/office/powerpoint/2010/main" val="40055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1761</Words>
  <Application>Microsoft Office PowerPoint</Application>
  <PresentationFormat>Widescreen</PresentationFormat>
  <Paragraphs>323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Cambria</vt:lpstr>
      <vt:lpstr>Cambria Math</vt:lpstr>
      <vt:lpstr>Courier New</vt:lpstr>
      <vt:lpstr>Gill Sans MT</vt:lpstr>
      <vt:lpstr>Rage Italic</vt:lpstr>
      <vt:lpstr>Segoe UI</vt:lpstr>
      <vt:lpstr>Segoe UI Light</vt:lpstr>
      <vt:lpstr>Office Theme</vt:lpstr>
      <vt:lpstr>Sentiment analysis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II NLP Winter 2021</dc:title>
  <dc:creator>Hossein Fani;hfani@uwindsor.ca</dc:creator>
  <cp:keywords>NLP; Sentiment Analysis;</cp:keywords>
  <cp:lastModifiedBy>Hossein Fani</cp:lastModifiedBy>
  <cp:revision>14</cp:revision>
  <dcterms:created xsi:type="dcterms:W3CDTF">2021-03-03T23:14:21Z</dcterms:created>
  <dcterms:modified xsi:type="dcterms:W3CDTF">2021-03-08T22:13:12Z</dcterms:modified>
</cp:coreProperties>
</file>