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21" r:id="rId2"/>
    <p:sldId id="1147" r:id="rId3"/>
    <p:sldId id="1198" r:id="rId4"/>
    <p:sldId id="1196" r:id="rId5"/>
    <p:sldId id="1200" r:id="rId6"/>
    <p:sldId id="1199" r:id="rId7"/>
    <p:sldId id="1197" r:id="rId8"/>
    <p:sldId id="1205" r:id="rId9"/>
    <p:sldId id="1206" r:id="rId10"/>
    <p:sldId id="1201" r:id="rId11"/>
    <p:sldId id="1268" r:id="rId12"/>
    <p:sldId id="1255" r:id="rId13"/>
    <p:sldId id="1202" r:id="rId14"/>
    <p:sldId id="1204" r:id="rId15"/>
    <p:sldId id="1203" r:id="rId16"/>
    <p:sldId id="1207" r:id="rId17"/>
    <p:sldId id="1173" r:id="rId18"/>
    <p:sldId id="1234" r:id="rId19"/>
    <p:sldId id="1235" r:id="rId20"/>
    <p:sldId id="1209" r:id="rId21"/>
    <p:sldId id="1210" r:id="rId22"/>
    <p:sldId id="1211" r:id="rId23"/>
    <p:sldId id="1212" r:id="rId24"/>
    <p:sldId id="1213" r:id="rId25"/>
    <p:sldId id="1214" r:id="rId26"/>
    <p:sldId id="1221" r:id="rId27"/>
    <p:sldId id="1222" r:id="rId28"/>
    <p:sldId id="1220" r:id="rId29"/>
    <p:sldId id="1215" r:id="rId30"/>
    <p:sldId id="1216" r:id="rId31"/>
    <p:sldId id="1217" r:id="rId32"/>
    <p:sldId id="1218" r:id="rId33"/>
    <p:sldId id="1219" r:id="rId34"/>
    <p:sldId id="1223" r:id="rId35"/>
    <p:sldId id="1224" r:id="rId36"/>
    <p:sldId id="1270" r:id="rId37"/>
    <p:sldId id="1269" r:id="rId38"/>
    <p:sldId id="1263" r:id="rId39"/>
    <p:sldId id="1238" r:id="rId40"/>
    <p:sldId id="1226" r:id="rId41"/>
    <p:sldId id="1225" r:id="rId42"/>
    <p:sldId id="1227" r:id="rId43"/>
    <p:sldId id="1228" r:id="rId44"/>
    <p:sldId id="1229" r:id="rId45"/>
    <p:sldId id="123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DC73-424D-47BF-BC1D-B94E64FB3B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17FB-9662-46FF-801A-B2D8380E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0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0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8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44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7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2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8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0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3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3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9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5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Jitendra Malik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7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9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66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4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6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9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71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9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54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6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9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38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6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948-D56A-492D-A245-B404E362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F4F8-9823-4779-A9E4-297541B8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CDB4-BEE2-4FC1-9708-123A62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A618-4294-4898-B6C6-DE5E5690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733-2AFA-4219-9D35-7C4F0E2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6DC-A289-4A83-8A21-798F176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5D41-C76A-4DFE-8B38-98310D2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8FD-6127-4664-A327-9A7B092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0DA1-5787-49A8-AB0A-01BF649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A0E3-8276-40BD-A29E-9467219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06ACB-F04C-4635-994E-1C4A40558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3D3F-335A-4850-9EA3-BF65CE9C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BCA6-BB40-4FB1-8BC0-D53A5CF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4A2A-58C9-40CD-9873-E9C756D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8186-D96A-41AF-AB83-8A68598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12B-873A-4522-93E0-F6F1361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3694-82F6-41C6-A364-F11FF086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7BFA-08F4-48EE-AD6C-ECEF8E2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3607-4692-4EBD-A1CC-0A5B079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D752-C5D0-4DEB-A4F2-6D12597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D7EA-C87E-4314-9CF8-E4F0323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6B3A-6766-4447-8E17-6C61680D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808-BAA5-4C5D-B2FF-54E84CAE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EE1F-1F6A-423B-9C8D-42DF1BD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461-CFB3-46AD-A795-F1F859DB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1ED-9E74-4F30-B6FB-C365C07D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F4B8-229A-4884-B4E5-C0F35F9C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1DA-EC6A-4352-B7A3-319E71E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6E90-5063-4256-8026-1AA8B21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718F-3FE8-4FAE-94F9-9A85FA4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3C89-4603-4985-BB05-8ABDC95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66C6-FF49-4406-9B85-7EE8106A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5F65-7AD4-4288-8FA9-89F323A5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52AD-617D-48EC-AAAE-D16F2512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34E5-CCD4-4563-9B75-9AAD9708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B04F-E31E-42B3-BE81-A9CFA70BA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21493-FE0B-46B0-A427-E480B2D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15031-81BA-47D0-85EC-3F5A43D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54E23-BF3E-4BBE-8C68-31B5D6D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59C-E565-4C3D-B1F5-F7C11235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C3FC-6143-4D0A-BC6D-29CF3246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72C4-36D7-45DC-89E3-0AE007C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A2FC-712E-4820-84D1-FF6156D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F396-E2C5-4A42-B7B3-C308D893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0023-E823-470E-AE0C-CF35232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744A-7E6A-4F53-9C2C-0F79054A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879-34C3-4076-8D12-C4235F8C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B56E-4715-49F9-8CA7-949DBBAC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D1D3-B644-427D-9496-16116039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FBF1-19BF-4563-93B5-D2D12491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1388-B187-4585-8BF7-B6C48303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8BB7-0EAA-4000-B090-6DFCCD7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33A-F8E5-495A-A0EE-41446D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0EBF-EE50-4A46-808D-F09833D9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99BD-9CD8-4316-BA22-BD7B1446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48CB-7902-43BF-AD30-387F5304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2885-9F97-453C-BEB6-A2870EF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35BB-7E92-4CB8-B5F2-106B41F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5DA9-CA01-46B8-9995-8171BA47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F7A0-453F-4064-8857-356AE38A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D43-4D0D-4797-824E-785A9769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75D5-F485-4234-BDC8-E2A26C09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D331-E4C9-4597-BABE-3D963DCA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pPr algn="l"/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Contingency Table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Confusion Matrix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DDCD17-2FBE-4E55-ACB9-4670D0E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5014"/>
              </p:ext>
            </p:extLst>
          </p:nvPr>
        </p:nvGraphicFramePr>
        <p:xfrm>
          <a:off x="1291905" y="4083376"/>
          <a:ext cx="7354095" cy="2375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5203">
                  <a:extLst>
                    <a:ext uri="{9D8B030D-6E8A-4147-A177-3AD203B41FA5}">
                      <a16:colId xmlns:a16="http://schemas.microsoft.com/office/drawing/2014/main" val="13184008"/>
                    </a:ext>
                  </a:extLst>
                </a:gridCol>
                <a:gridCol w="2088859">
                  <a:extLst>
                    <a:ext uri="{9D8B030D-6E8A-4147-A177-3AD203B41FA5}">
                      <a16:colId xmlns:a16="http://schemas.microsoft.com/office/drawing/2014/main" val="3750806353"/>
                    </a:ext>
                  </a:extLst>
                </a:gridCol>
                <a:gridCol w="2220033">
                  <a:extLst>
                    <a:ext uri="{9D8B030D-6E8A-4147-A177-3AD203B41FA5}">
                      <a16:colId xmlns:a16="http://schemas.microsoft.com/office/drawing/2014/main" val="1199693447"/>
                    </a:ext>
                  </a:extLst>
                </a:gridCol>
              </a:tblGrid>
              <a:tr h="791952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301969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True Positive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False Positive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0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False Negative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True Negative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8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 Classifier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D8AC0BE-07EF-4885-B922-AF78FF7C2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71447"/>
              </p:ext>
            </p:extLst>
          </p:nvPr>
        </p:nvGraphicFramePr>
        <p:xfrm>
          <a:off x="1302251" y="3968587"/>
          <a:ext cx="10444990" cy="2713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671">
                  <a:extLst>
                    <a:ext uri="{9D8B030D-6E8A-4147-A177-3AD203B41FA5}">
                      <a16:colId xmlns:a16="http://schemas.microsoft.com/office/drawing/2014/main" val="13184008"/>
                    </a:ext>
                  </a:extLst>
                </a:gridCol>
                <a:gridCol w="2575249">
                  <a:extLst>
                    <a:ext uri="{9D8B030D-6E8A-4147-A177-3AD203B41FA5}">
                      <a16:colId xmlns:a16="http://schemas.microsoft.com/office/drawing/2014/main" val="3750806353"/>
                    </a:ext>
                  </a:extLst>
                </a:gridCol>
                <a:gridCol w="2248678">
                  <a:extLst>
                    <a:ext uri="{9D8B030D-6E8A-4147-A177-3AD203B41FA5}">
                      <a16:colId xmlns:a16="http://schemas.microsoft.com/office/drawing/2014/main" val="1199693447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4141129286"/>
                    </a:ext>
                  </a:extLst>
                </a:gridCol>
              </a:tblGrid>
              <a:tr h="698134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301969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N+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440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N-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878037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92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613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95B237-7CDF-472B-A55F-820E0A0873D0}"/>
              </a:ext>
            </a:extLst>
          </p:cNvPr>
          <p:cNvSpPr txBox="1"/>
          <p:nvPr/>
        </p:nvSpPr>
        <p:spPr>
          <a:xfrm>
            <a:off x="0" y="4101031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descriptive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quantity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show the </a:t>
            </a:r>
            <a:r>
              <a:rPr lang="en-US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quality</a:t>
            </a:r>
          </a:p>
          <a:p>
            <a:pPr lvl="0"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real number (higher better/lower better)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set of numbers that shows a trend!</a:t>
            </a:r>
            <a:endParaRPr lang="en-US" sz="11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226503" y="6452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Contingency Table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Confusion Matrix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108400" y="1149438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B3909E-D841-4732-85BD-CB033ECC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00" y="1943098"/>
            <a:ext cx="9800558" cy="39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226503" y="6452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Contingency Table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Confusion Matrix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108400" y="1149438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E6B3062-BFAB-408E-81B3-28B9D68FF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09"/>
          <a:stretch/>
        </p:blipFill>
        <p:spPr>
          <a:xfrm>
            <a:off x="1794061" y="1552806"/>
            <a:ext cx="3770722" cy="4566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36039-1140-4F2E-84D7-61703D2A0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90"/>
          <a:stretch/>
        </p:blipFill>
        <p:spPr>
          <a:xfrm>
            <a:off x="5564783" y="2374084"/>
            <a:ext cx="4740328" cy="27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4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64633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7E5C3C-C165-4E32-BE27-E0C4E9969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0" t="808" b="-1"/>
          <a:stretch/>
        </p:blipFill>
        <p:spPr>
          <a:xfrm>
            <a:off x="1037086" y="1744910"/>
            <a:ext cx="9819339" cy="3939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A6AE7-1F55-4145-8D89-9FF012EEE4F9}"/>
              </a:ext>
            </a:extLst>
          </p:cNvPr>
          <p:cNvSpPr/>
          <p:nvPr/>
        </p:nvSpPr>
        <p:spPr>
          <a:xfrm>
            <a:off x="289249" y="3525689"/>
            <a:ext cx="10717107" cy="21582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77D17-37D6-4B85-8D19-CCCEBC0193E1}"/>
              </a:ext>
            </a:extLst>
          </p:cNvPr>
          <p:cNvSpPr/>
          <p:nvPr/>
        </p:nvSpPr>
        <p:spPr>
          <a:xfrm>
            <a:off x="805543" y="1371600"/>
            <a:ext cx="10717107" cy="1464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4EFC-786B-4ED9-BA8F-845FB01F7BC2}"/>
              </a:ext>
            </a:extLst>
          </p:cNvPr>
          <p:cNvSpPr txBox="1"/>
          <p:nvPr/>
        </p:nvSpPr>
        <p:spPr>
          <a:xfrm>
            <a:off x="0" y="7539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vs. 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FA5F8-286F-4930-908E-D13E1E3A03ED}"/>
              </a:ext>
            </a:extLst>
          </p:cNvPr>
          <p:cNvSpPr txBox="1"/>
          <p:nvPr/>
        </p:nvSpPr>
        <p:spPr>
          <a:xfrm>
            <a:off x="68096" y="57808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scenarios require high precision?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9F793-11CF-4CFD-9B45-BDB93C8F73E2}"/>
              </a:ext>
            </a:extLst>
          </p:cNvPr>
          <p:cNvSpPr/>
          <p:nvPr/>
        </p:nvSpPr>
        <p:spPr>
          <a:xfrm>
            <a:off x="437808" y="2836505"/>
            <a:ext cx="3359752" cy="68918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1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64633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7E5C3C-C165-4E32-BE27-E0C4E9969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0" t="808" b="-1"/>
          <a:stretch/>
        </p:blipFill>
        <p:spPr>
          <a:xfrm>
            <a:off x="1037086" y="1744910"/>
            <a:ext cx="9819339" cy="3939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A6AE7-1F55-4145-8D89-9FF012EEE4F9}"/>
              </a:ext>
            </a:extLst>
          </p:cNvPr>
          <p:cNvSpPr/>
          <p:nvPr/>
        </p:nvSpPr>
        <p:spPr>
          <a:xfrm>
            <a:off x="5609583" y="1507973"/>
            <a:ext cx="5737670" cy="41759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77D17-37D6-4B85-8D19-CCCEBC0193E1}"/>
              </a:ext>
            </a:extLst>
          </p:cNvPr>
          <p:cNvSpPr/>
          <p:nvPr/>
        </p:nvSpPr>
        <p:spPr>
          <a:xfrm>
            <a:off x="358330" y="1507973"/>
            <a:ext cx="3355254" cy="47036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4EFC-786B-4ED9-BA8F-845FB01F7BC2}"/>
              </a:ext>
            </a:extLst>
          </p:cNvPr>
          <p:cNvSpPr txBox="1"/>
          <p:nvPr/>
        </p:nvSpPr>
        <p:spPr>
          <a:xfrm>
            <a:off x="0" y="7539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vs. 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CB6EF-0731-49BF-AE06-23D25CE480F2}"/>
              </a:ext>
            </a:extLst>
          </p:cNvPr>
          <p:cNvSpPr/>
          <p:nvPr/>
        </p:nvSpPr>
        <p:spPr>
          <a:xfrm>
            <a:off x="3713584" y="1507973"/>
            <a:ext cx="1895999" cy="12818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53BDE-1D89-4295-BAF9-AD42BFFBE198}"/>
              </a:ext>
            </a:extLst>
          </p:cNvPr>
          <p:cNvSpPr/>
          <p:nvPr/>
        </p:nvSpPr>
        <p:spPr>
          <a:xfrm>
            <a:off x="3713584" y="5150676"/>
            <a:ext cx="1895999" cy="12818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AE06A-30E3-4634-849A-7E719D9B921A}"/>
              </a:ext>
            </a:extLst>
          </p:cNvPr>
          <p:cNvSpPr txBox="1"/>
          <p:nvPr/>
        </p:nvSpPr>
        <p:spPr>
          <a:xfrm>
            <a:off x="68096" y="57808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scenarios require high recall?</a:t>
            </a:r>
          </a:p>
        </p:txBody>
      </p:sp>
    </p:spTree>
    <p:extLst>
      <p:ext uri="{BB962C8B-B14F-4D97-AF65-F5344CB8AC3E}">
        <p14:creationId xmlns:p14="http://schemas.microsoft.com/office/powerpoint/2010/main" val="311710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49908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 Classifier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1851801"/>
                  </p:ext>
                </p:extLst>
              </p:nvPr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+)+0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=1.0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Recall=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(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𝑁</m:t>
                                  </m:r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+)+0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=1.0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D8AC0BE-07EF-4885-B922-AF78FF7C2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1851801"/>
                  </p:ext>
                </p:extLst>
              </p:nvPr>
            </p:nvGraphicFramePr>
            <p:xfrm>
              <a:off x="1302251" y="3968587"/>
              <a:ext cx="10444990" cy="27136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N+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774" t="-106364" r="-377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N-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07273" r="-213002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391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BF61B-F178-4593-9143-6064B5BE027D}"/>
              </a:ext>
            </a:extLst>
          </p:cNvPr>
          <p:cNvSpPr/>
          <p:nvPr/>
        </p:nvSpPr>
        <p:spPr>
          <a:xfrm>
            <a:off x="8217719" y="1259664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 (binary | Boolean)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49877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 Classes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~50% Positive, ~50% Negative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DDCD17-2FBE-4E55-ACB9-4670D0E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021"/>
              </p:ext>
            </p:extLst>
          </p:nvPr>
        </p:nvGraphicFramePr>
        <p:xfrm>
          <a:off x="1291905" y="4083376"/>
          <a:ext cx="7354095" cy="240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5203">
                  <a:extLst>
                    <a:ext uri="{9D8B030D-6E8A-4147-A177-3AD203B41FA5}">
                      <a16:colId xmlns:a16="http://schemas.microsoft.com/office/drawing/2014/main" val="13184008"/>
                    </a:ext>
                  </a:extLst>
                </a:gridCol>
                <a:gridCol w="2088859">
                  <a:extLst>
                    <a:ext uri="{9D8B030D-6E8A-4147-A177-3AD203B41FA5}">
                      <a16:colId xmlns:a16="http://schemas.microsoft.com/office/drawing/2014/main" val="3750806353"/>
                    </a:ext>
                  </a:extLst>
                </a:gridCol>
                <a:gridCol w="2220033">
                  <a:extLst>
                    <a:ext uri="{9D8B030D-6E8A-4147-A177-3AD203B41FA5}">
                      <a16:colId xmlns:a16="http://schemas.microsoft.com/office/drawing/2014/main" val="1199693447"/>
                    </a:ext>
                  </a:extLst>
                </a:gridCol>
              </a:tblGrid>
              <a:tr h="791952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Positive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Negative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301969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0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1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Biased Model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are Positive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DDCD17-2FBE-4E55-ACB9-4670D0E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13624"/>
              </p:ext>
            </p:extLst>
          </p:nvPr>
        </p:nvGraphicFramePr>
        <p:xfrm>
          <a:off x="1291905" y="4083376"/>
          <a:ext cx="7354095" cy="240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5203">
                  <a:extLst>
                    <a:ext uri="{9D8B030D-6E8A-4147-A177-3AD203B41FA5}">
                      <a16:colId xmlns:a16="http://schemas.microsoft.com/office/drawing/2014/main" val="13184008"/>
                    </a:ext>
                  </a:extLst>
                </a:gridCol>
                <a:gridCol w="2088859">
                  <a:extLst>
                    <a:ext uri="{9D8B030D-6E8A-4147-A177-3AD203B41FA5}">
                      <a16:colId xmlns:a16="http://schemas.microsoft.com/office/drawing/2014/main" val="3750806353"/>
                    </a:ext>
                  </a:extLst>
                </a:gridCol>
                <a:gridCol w="2220033">
                  <a:extLst>
                    <a:ext uri="{9D8B030D-6E8A-4147-A177-3AD203B41FA5}">
                      <a16:colId xmlns:a16="http://schemas.microsoft.com/office/drawing/2014/main" val="1199693447"/>
                    </a:ext>
                  </a:extLst>
                </a:gridCol>
              </a:tblGrid>
              <a:tr h="791952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Positive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Negative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301969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0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2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Biased Model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are Positive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596673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50+50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0.5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Recall=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50+0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1.0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596673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774" t="-129091" r="-377" b="-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30000" r="-21300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338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BF61B-F178-4593-9143-6064B5BE027D}"/>
              </a:ext>
            </a:extLst>
          </p:cNvPr>
          <p:cNvSpPr/>
          <p:nvPr/>
        </p:nvSpPr>
        <p:spPr>
          <a:xfrm>
            <a:off x="8113896" y="3456992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4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Biased Model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are Negative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0334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Recall=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0+50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0334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774" t="-129091" r="-377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30000" r="-21300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485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BF61B-F178-4593-9143-6064B5BE027D}"/>
              </a:ext>
            </a:extLst>
          </p:cNvPr>
          <p:cNvSpPr/>
          <p:nvPr/>
        </p:nvSpPr>
        <p:spPr>
          <a:xfrm>
            <a:off x="3244053" y="5961255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1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471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Uniformly Random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546517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25+25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0.5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Recall=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25+25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0.5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546517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774" t="-129091" r="-377" b="-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30000" r="-21300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730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BF61B-F178-4593-9143-6064B5BE027D}"/>
              </a:ext>
            </a:extLst>
          </p:cNvPr>
          <p:cNvSpPr/>
          <p:nvPr/>
        </p:nvSpPr>
        <p:spPr>
          <a:xfrm>
            <a:off x="5876737" y="3626443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2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Imbalance (Unbalanced) Classes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~10% Positive, ~90% Negative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DDCD17-2FBE-4E55-ACB9-4670D0E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07745"/>
              </p:ext>
            </p:extLst>
          </p:nvPr>
        </p:nvGraphicFramePr>
        <p:xfrm>
          <a:off x="1291905" y="4083376"/>
          <a:ext cx="7354095" cy="240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5203">
                  <a:extLst>
                    <a:ext uri="{9D8B030D-6E8A-4147-A177-3AD203B41FA5}">
                      <a16:colId xmlns:a16="http://schemas.microsoft.com/office/drawing/2014/main" val="13184008"/>
                    </a:ext>
                  </a:extLst>
                </a:gridCol>
                <a:gridCol w="2088859">
                  <a:extLst>
                    <a:ext uri="{9D8B030D-6E8A-4147-A177-3AD203B41FA5}">
                      <a16:colId xmlns:a16="http://schemas.microsoft.com/office/drawing/2014/main" val="3750806353"/>
                    </a:ext>
                  </a:extLst>
                </a:gridCol>
                <a:gridCol w="2220033">
                  <a:extLst>
                    <a:ext uri="{9D8B030D-6E8A-4147-A177-3AD203B41FA5}">
                      <a16:colId xmlns:a16="http://schemas.microsoft.com/office/drawing/2014/main" val="1199693447"/>
                    </a:ext>
                  </a:extLst>
                </a:gridCol>
              </a:tblGrid>
              <a:tr h="791952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Positive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Negative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(90)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301969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0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551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Biased Model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are Positive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DDCD17-2FBE-4E55-ACB9-4670D0E7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14394"/>
              </p:ext>
            </p:extLst>
          </p:nvPr>
        </p:nvGraphicFramePr>
        <p:xfrm>
          <a:off x="1291905" y="4083376"/>
          <a:ext cx="7354095" cy="240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5203">
                  <a:extLst>
                    <a:ext uri="{9D8B030D-6E8A-4147-A177-3AD203B41FA5}">
                      <a16:colId xmlns:a16="http://schemas.microsoft.com/office/drawing/2014/main" val="13184008"/>
                    </a:ext>
                  </a:extLst>
                </a:gridCol>
                <a:gridCol w="2088859">
                  <a:extLst>
                    <a:ext uri="{9D8B030D-6E8A-4147-A177-3AD203B41FA5}">
                      <a16:colId xmlns:a16="http://schemas.microsoft.com/office/drawing/2014/main" val="3750806353"/>
                    </a:ext>
                  </a:extLst>
                </a:gridCol>
                <a:gridCol w="2220033">
                  <a:extLst>
                    <a:ext uri="{9D8B030D-6E8A-4147-A177-3AD203B41FA5}">
                      <a16:colId xmlns:a16="http://schemas.microsoft.com/office/drawing/2014/main" val="1199693447"/>
                    </a:ext>
                  </a:extLst>
                </a:gridCol>
              </a:tblGrid>
              <a:tr h="791952">
                <a:tc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Positive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Gold Negative</a:t>
                      </a:r>
                    </a:p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(90)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301969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0"/>
                  </a:ext>
                </a:extLst>
              </a:tr>
              <a:tr h="79195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Model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5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09908E-6018-45D5-B61A-7B6CBB18E353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3D83F0-CFC0-4F78-AD3C-EA8EF83F0272}"/>
              </a:ext>
            </a:extLst>
          </p:cNvPr>
          <p:cNvSpPr txBox="1"/>
          <p:nvPr/>
        </p:nvSpPr>
        <p:spPr>
          <a:xfrm>
            <a:off x="0" y="261750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“We’re addicted and annotated data is our heroine.” -?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9FDFA8-87A1-45EF-855C-5E1E4916C9DD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3864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Biased Model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are Positive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36174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(90)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90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10+90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Recall=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10+0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1.0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36174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(90)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90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774" t="-129091" r="-377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30000" r="-21300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167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BF61B-F178-4593-9143-6064B5BE027D}"/>
              </a:ext>
            </a:extLst>
          </p:cNvPr>
          <p:cNvSpPr/>
          <p:nvPr/>
        </p:nvSpPr>
        <p:spPr>
          <a:xfrm>
            <a:off x="8113896" y="5703240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8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Biased Model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are Negative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075449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(90)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0+0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90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Recall=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0+10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0.0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075449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(90)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774" t="-129091" r="-377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90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30000" r="-21300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0699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BF61B-F178-4593-9143-6064B5BE027D}"/>
              </a:ext>
            </a:extLst>
          </p:cNvPr>
          <p:cNvSpPr/>
          <p:nvPr/>
        </p:nvSpPr>
        <p:spPr>
          <a:xfrm>
            <a:off x="3244053" y="5961255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52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471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Uniformly Random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65054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698134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(90)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45+5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Recall=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b="0" i="1" kern="12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5+5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 = 0.5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CDDCD17-2FBE-4E55-ACB9-4670D0E7B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650544"/>
                  </p:ext>
                </p:extLst>
              </p:nvPr>
            </p:nvGraphicFramePr>
            <p:xfrm>
              <a:off x="1302251" y="3968587"/>
              <a:ext cx="10444990" cy="28384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92671">
                      <a:extLst>
                        <a:ext uri="{9D8B030D-6E8A-4147-A177-3AD203B41FA5}">
                          <a16:colId xmlns:a16="http://schemas.microsoft.com/office/drawing/2014/main" val="13184008"/>
                        </a:ext>
                      </a:extLst>
                    </a:gridCol>
                    <a:gridCol w="2575249">
                      <a:extLst>
                        <a:ext uri="{9D8B030D-6E8A-4147-A177-3AD203B41FA5}">
                          <a16:colId xmlns:a16="http://schemas.microsoft.com/office/drawing/2014/main" val="3750806353"/>
                        </a:ext>
                      </a:extLst>
                    </a:gridCol>
                    <a:gridCol w="2248678">
                      <a:extLst>
                        <a:ext uri="{9D8B030D-6E8A-4147-A177-3AD203B41FA5}">
                          <a16:colId xmlns:a16="http://schemas.microsoft.com/office/drawing/2014/main" val="1199693447"/>
                        </a:ext>
                      </a:extLst>
                    </a:gridCol>
                    <a:gridCol w="3228392">
                      <a:extLst>
                        <a:ext uri="{9D8B030D-6E8A-4147-A177-3AD203B41FA5}">
                          <a16:colId xmlns:a16="http://schemas.microsoft.com/office/drawing/2014/main" val="414112928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Positive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Gold Negative</a:t>
                          </a:r>
                        </a:p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(90)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301969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3774" t="-129091" r="-377" b="-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440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Model Negative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 dirty="0">
                              <a:solidFill>
                                <a:prstClr val="black"/>
                              </a:solidFill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878037"/>
                      </a:ext>
                    </a:extLst>
                  </a:tr>
                  <a:tr h="671829"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144" t="-330000" r="-21300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kern="12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5923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980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</a:schemeClr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466855" y="96968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6BF61B-F178-4593-9143-6064B5BE027D}"/>
              </a:ext>
            </a:extLst>
          </p:cNvPr>
          <p:cNvSpPr/>
          <p:nvPr/>
        </p:nvSpPr>
        <p:spPr>
          <a:xfrm>
            <a:off x="5876737" y="5634859"/>
            <a:ext cx="438526" cy="4432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0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Average of Precision and Recall: A Single Metric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64633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977D17-37D6-4B85-8D19-CCCEBC0193E1}"/>
              </a:ext>
            </a:extLst>
          </p:cNvPr>
          <p:cNvSpPr/>
          <p:nvPr/>
        </p:nvSpPr>
        <p:spPr>
          <a:xfrm>
            <a:off x="358330" y="1507973"/>
            <a:ext cx="3355254" cy="47036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84EFC-786B-4ED9-BA8F-845FB01F7BC2}"/>
                  </a:ext>
                </a:extLst>
              </p:cNvPr>
              <p:cNvSpPr txBox="1"/>
              <p:nvPr/>
            </p:nvSpPr>
            <p:spPr>
              <a:xfrm>
                <a:off x="0" y="753987"/>
                <a:ext cx="12192000" cy="2353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AVG-PR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3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Same weights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 fair! high precision may discount low recall or vice versa</a:t>
                </a:r>
              </a:p>
              <a:p>
                <a:pPr marL="571500" lvl="0" indent="-571500">
                  <a:buFontTx/>
                  <a:buChar char="-"/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84EFC-786B-4ED9-BA8F-845FB01F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3987"/>
                <a:ext cx="12192000" cy="2353465"/>
              </a:xfrm>
              <a:prstGeom prst="rect">
                <a:avLst/>
              </a:prstGeom>
              <a:blipFill>
                <a:blip r:embed="rId3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Average of Precision and Recall: A Single Metric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64633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977D17-37D6-4B85-8D19-CCCEBC0193E1}"/>
              </a:ext>
            </a:extLst>
          </p:cNvPr>
          <p:cNvSpPr/>
          <p:nvPr/>
        </p:nvSpPr>
        <p:spPr>
          <a:xfrm>
            <a:off x="358330" y="1507973"/>
            <a:ext cx="3355254" cy="47036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84EFC-786B-4ED9-BA8F-845FB01F7BC2}"/>
                  </a:ext>
                </a:extLst>
              </p:cNvPr>
              <p:cNvSpPr txBox="1"/>
              <p:nvPr/>
            </p:nvSpPr>
            <p:spPr>
              <a:xfrm>
                <a:off x="0" y="753987"/>
                <a:ext cx="12192000" cy="405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AVG-PR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3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Same weights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 fair! high precision may discount low recall or vice versa</a:t>
                </a:r>
              </a:p>
              <a:p>
                <a:pPr marL="571500" lvl="0" indent="-571500">
                  <a:buFontTx/>
                  <a:buChar char="-"/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Harmonic AVG-PR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den>
                    </m:f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Same weights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Conservative!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More toward the lower number.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84EFC-786B-4ED9-BA8F-845FB01F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3987"/>
                <a:ext cx="12192000" cy="4052071"/>
              </a:xfrm>
              <a:prstGeom prst="rect">
                <a:avLst/>
              </a:prstGeom>
              <a:blipFill>
                <a:blip r:embed="rId3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274BBE-B86B-4E56-AD52-66C77CC6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50" y="2657328"/>
            <a:ext cx="5600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44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Average of Precision and Recall: A Single Metric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64633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977D17-37D6-4B85-8D19-CCCEBC0193E1}"/>
              </a:ext>
            </a:extLst>
          </p:cNvPr>
          <p:cNvSpPr/>
          <p:nvPr/>
        </p:nvSpPr>
        <p:spPr>
          <a:xfrm>
            <a:off x="358330" y="1507973"/>
            <a:ext cx="3355254" cy="47036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84EFC-786B-4ED9-BA8F-845FB01F7BC2}"/>
                  </a:ext>
                </a:extLst>
              </p:cNvPr>
              <p:cNvSpPr txBox="1"/>
              <p:nvPr/>
            </p:nvSpPr>
            <p:spPr>
              <a:xfrm>
                <a:off x="0" y="753987"/>
                <a:ext cx="12192000" cy="448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AVG-PR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3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Same weights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 fair! high precision may discount low recall or vice versa</a:t>
                </a:r>
              </a:p>
              <a:p>
                <a:pPr marL="571500" lvl="0" indent="-571500">
                  <a:buFontTx/>
                  <a:buChar char="-"/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Harmonic AVG-PR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den>
                    </m:f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Same weights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Conservative!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More toward the lower number.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Weighted harmonic mean = </a:t>
                </a:r>
              </a:p>
              <a:p>
                <a:pPr lvl="0"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84EFC-786B-4ED9-BA8F-845FB01F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3987"/>
                <a:ext cx="12192000" cy="4482958"/>
              </a:xfrm>
              <a:prstGeom prst="rect">
                <a:avLst/>
              </a:prstGeom>
              <a:blipFill>
                <a:blip r:embed="rId3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D65C646-EDBA-480A-8988-41DA63846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537" y="4106330"/>
            <a:ext cx="7867635" cy="968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74BBE-B86B-4E56-AD52-66C77CC6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750" y="2657328"/>
            <a:ext cx="560070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7E3E8-54F6-4780-95E4-F1F489AF8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410" y="5595424"/>
            <a:ext cx="2009775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A088D6-83BF-4DEE-8F5E-781982509CB7}"/>
                  </a:ext>
                </a:extLst>
              </p:cNvPr>
              <p:cNvSpPr txBox="1"/>
              <p:nvPr/>
            </p:nvSpPr>
            <p:spPr>
              <a:xfrm>
                <a:off x="4271537" y="5344600"/>
                <a:ext cx="3334824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𝑓𝑎𝑣𝑜𝑟𝑠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𝑅𝑒𝑐𝑎𝑙𝑙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=1:</m:t>
                              </m:r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𝑓𝑎𝑣𝑜𝑟𝑠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𝑃𝑟𝑒𝑐𝑖𝑠𝑖𝑜𝑛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A088D6-83BF-4DEE-8F5E-78198250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37" y="5344600"/>
                <a:ext cx="3334824" cy="1248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19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6773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Gold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Labels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Golden Truth, Golden Standard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0E9147-2519-4B84-AD11-2C51746C63AD}"/>
              </a:ext>
            </a:extLst>
          </p:cNvPr>
          <p:cNvSpPr txBox="1"/>
          <p:nvPr/>
        </p:nvSpPr>
        <p:spPr>
          <a:xfrm>
            <a:off x="0" y="4101031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Human-defined classes/labels for each document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Human judgment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Manually labeled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Manually annotated</a:t>
            </a:r>
            <a:endParaRPr lang="en-US" sz="11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12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Threshold-based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/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x) = 1 - P(-| x)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= Sigmoid(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positive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negative</a:t>
                </a:r>
                <a:endParaRPr 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blipFill>
                <a:blip r:embed="rId3"/>
                <a:stretch>
                  <a:fillRect l="-1500" t="-3958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9946EB-145C-4411-8187-A0E63E49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905" y="3917209"/>
            <a:ext cx="3443883" cy="25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72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2282281"/>
                <a:ext cx="12192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Threshold-based Model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=0.5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2281"/>
                <a:ext cx="12192000" cy="1569660"/>
              </a:xfrm>
              <a:prstGeom prst="rect">
                <a:avLst/>
              </a:prstGeom>
              <a:blipFill>
                <a:blip r:embed="rId3"/>
                <a:stretch>
                  <a:fillRect t="-8915" b="-19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/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x) = 1 - P(-| x)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= Sigmoid(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0.5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positive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0.5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negative</a:t>
                </a:r>
                <a:endParaRPr 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blipFill>
                <a:blip r:embed="rId4"/>
                <a:stretch>
                  <a:fillRect l="-1500" t="-3958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FDB7479-8C60-485B-85F0-E84336BF8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146" y="4054503"/>
            <a:ext cx="3443883" cy="25829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57D9A3-C2F5-4900-A164-FFC2646C0B14}"/>
              </a:ext>
            </a:extLst>
          </p:cNvPr>
          <p:cNvCxnSpPr>
            <a:cxnSpLocks/>
          </p:cNvCxnSpPr>
          <p:nvPr/>
        </p:nvCxnSpPr>
        <p:spPr>
          <a:xfrm>
            <a:off x="6923314" y="5337108"/>
            <a:ext cx="45066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56B2D55-6B57-4551-A297-C7946DEA2CAB}"/>
              </a:ext>
            </a:extLst>
          </p:cNvPr>
          <p:cNvSpPr>
            <a:spLocks noChangeAspect="1"/>
          </p:cNvSpPr>
          <p:nvPr/>
        </p:nvSpPr>
        <p:spPr>
          <a:xfrm>
            <a:off x="9646305" y="4306996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331B2D-7509-4D44-BBE9-835FBE6E34D6}"/>
              </a:ext>
            </a:extLst>
          </p:cNvPr>
          <p:cNvSpPr>
            <a:spLocks noChangeAspect="1"/>
          </p:cNvSpPr>
          <p:nvPr/>
        </p:nvSpPr>
        <p:spPr>
          <a:xfrm>
            <a:off x="9360166" y="4697222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424C7-EF17-4AD0-9123-93CB97EF4490}"/>
              </a:ext>
            </a:extLst>
          </p:cNvPr>
          <p:cNvSpPr>
            <a:spLocks noChangeAspect="1"/>
          </p:cNvSpPr>
          <p:nvPr/>
        </p:nvSpPr>
        <p:spPr>
          <a:xfrm>
            <a:off x="9086957" y="5421693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1BB824-F34B-46BD-857E-64A25D0F90A0}"/>
              </a:ext>
            </a:extLst>
          </p:cNvPr>
          <p:cNvSpPr>
            <a:spLocks noChangeAspect="1"/>
          </p:cNvSpPr>
          <p:nvPr/>
        </p:nvSpPr>
        <p:spPr>
          <a:xfrm>
            <a:off x="9268726" y="5042130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F2D9A1-7467-4D39-A98A-F244070C15C0}"/>
              </a:ext>
            </a:extLst>
          </p:cNvPr>
          <p:cNvSpPr>
            <a:spLocks noChangeAspect="1"/>
          </p:cNvSpPr>
          <p:nvPr/>
        </p:nvSpPr>
        <p:spPr>
          <a:xfrm>
            <a:off x="8971562" y="5911404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2F99CB-449D-4B56-90EE-381A46303A23}"/>
              </a:ext>
            </a:extLst>
          </p:cNvPr>
          <p:cNvSpPr>
            <a:spLocks noChangeAspect="1"/>
          </p:cNvSpPr>
          <p:nvPr/>
        </p:nvSpPr>
        <p:spPr>
          <a:xfrm>
            <a:off x="8788682" y="6145581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7581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/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x) = 1 - P(-| x)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= Sigmoid(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0.0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positive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0.0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negative</a:t>
                </a:r>
                <a:endParaRPr 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blipFill>
                <a:blip r:embed="rId3"/>
                <a:stretch>
                  <a:fillRect l="-1500" t="-3958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0EFC9-78B0-4C74-9B9F-B1515F012D6F}"/>
                  </a:ext>
                </a:extLst>
              </p:cNvPr>
              <p:cNvSpPr txBox="1"/>
              <p:nvPr/>
            </p:nvSpPr>
            <p:spPr>
              <a:xfrm>
                <a:off x="0" y="2282281"/>
                <a:ext cx="1219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Threshold-based Model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=0.0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Biased Model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All are positives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0EFC9-78B0-4C74-9B9F-B1515F01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2281"/>
                <a:ext cx="12192000" cy="1384995"/>
              </a:xfrm>
              <a:prstGeom prst="rect">
                <a:avLst/>
              </a:prstGeom>
              <a:blipFill>
                <a:blip r:embed="rId4"/>
                <a:stretch>
                  <a:fillRect t="-10088" b="-15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50E66E4-B169-4DA0-BA95-49A0659A7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146" y="4054503"/>
            <a:ext cx="3443883" cy="25829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BD793-7331-40D4-8ED4-454283561E05}"/>
              </a:ext>
            </a:extLst>
          </p:cNvPr>
          <p:cNvCxnSpPr>
            <a:cxnSpLocks/>
          </p:cNvCxnSpPr>
          <p:nvPr/>
        </p:nvCxnSpPr>
        <p:spPr>
          <a:xfrm>
            <a:off x="6923314" y="6362825"/>
            <a:ext cx="45066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754FEBE-C9ED-4FE2-9550-92CE32ECE821}"/>
              </a:ext>
            </a:extLst>
          </p:cNvPr>
          <p:cNvSpPr>
            <a:spLocks noChangeAspect="1"/>
          </p:cNvSpPr>
          <p:nvPr/>
        </p:nvSpPr>
        <p:spPr>
          <a:xfrm>
            <a:off x="9646305" y="4306996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AFDE9-237D-43F3-904B-B1A7FD1AB14A}"/>
              </a:ext>
            </a:extLst>
          </p:cNvPr>
          <p:cNvSpPr>
            <a:spLocks noChangeAspect="1"/>
          </p:cNvSpPr>
          <p:nvPr/>
        </p:nvSpPr>
        <p:spPr>
          <a:xfrm>
            <a:off x="9360166" y="4697222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5AD3AE-0650-480D-8902-DB401C2E091B}"/>
              </a:ext>
            </a:extLst>
          </p:cNvPr>
          <p:cNvSpPr>
            <a:spLocks noChangeAspect="1"/>
          </p:cNvSpPr>
          <p:nvPr/>
        </p:nvSpPr>
        <p:spPr>
          <a:xfrm>
            <a:off x="9086957" y="5421693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BBB0CD-062D-4B07-B832-5E3E18FD6248}"/>
              </a:ext>
            </a:extLst>
          </p:cNvPr>
          <p:cNvSpPr>
            <a:spLocks noChangeAspect="1"/>
          </p:cNvSpPr>
          <p:nvPr/>
        </p:nvSpPr>
        <p:spPr>
          <a:xfrm>
            <a:off x="9268726" y="5042130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0FDB18-B74F-47C4-837A-31E5CE03A74B}"/>
              </a:ext>
            </a:extLst>
          </p:cNvPr>
          <p:cNvSpPr>
            <a:spLocks noChangeAspect="1"/>
          </p:cNvSpPr>
          <p:nvPr/>
        </p:nvSpPr>
        <p:spPr>
          <a:xfrm>
            <a:off x="8971562" y="5911404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02CA4-13C8-417F-875F-121F5E90E7F7}"/>
              </a:ext>
            </a:extLst>
          </p:cNvPr>
          <p:cNvSpPr>
            <a:spLocks noChangeAspect="1"/>
          </p:cNvSpPr>
          <p:nvPr/>
        </p:nvSpPr>
        <p:spPr>
          <a:xfrm>
            <a:off x="8788682" y="6145581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31169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/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x) = 1 - P(-| x)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= Sigmoid(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≥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1.0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positive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P(x)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1.0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 is negative</a:t>
                </a:r>
                <a:endParaRPr lang="en-US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478135-5A0B-4BAE-BD97-51042DA0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4503"/>
                <a:ext cx="12192000" cy="2308324"/>
              </a:xfrm>
              <a:prstGeom prst="rect">
                <a:avLst/>
              </a:prstGeom>
              <a:blipFill>
                <a:blip r:embed="rId3"/>
                <a:stretch>
                  <a:fillRect l="-1500" t="-3958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0EFC9-78B0-4C74-9B9F-B1515F012D6F}"/>
                  </a:ext>
                </a:extLst>
              </p:cNvPr>
              <p:cNvSpPr txBox="1"/>
              <p:nvPr/>
            </p:nvSpPr>
            <p:spPr>
              <a:xfrm>
                <a:off x="0" y="2282281"/>
                <a:ext cx="1219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Threshold-based Model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=1.0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Biased Model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All are negatives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0EFC9-78B0-4C74-9B9F-B1515F01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2281"/>
                <a:ext cx="12192000" cy="1384995"/>
              </a:xfrm>
              <a:prstGeom prst="rect">
                <a:avLst/>
              </a:prstGeom>
              <a:blipFill>
                <a:blip r:embed="rId4"/>
                <a:stretch>
                  <a:fillRect t="-10088" b="-15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7139856-61F5-48DA-9D22-DA8C39B8E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146" y="4054503"/>
            <a:ext cx="3443883" cy="25829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8346F9-00FF-45D4-B6B2-D71BB6F0F9C2}"/>
              </a:ext>
            </a:extLst>
          </p:cNvPr>
          <p:cNvCxnSpPr>
            <a:cxnSpLocks/>
          </p:cNvCxnSpPr>
          <p:nvPr/>
        </p:nvCxnSpPr>
        <p:spPr>
          <a:xfrm>
            <a:off x="6923314" y="4366074"/>
            <a:ext cx="45066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BBDEF14-6B29-4006-B1EC-BCA98B439A14}"/>
              </a:ext>
            </a:extLst>
          </p:cNvPr>
          <p:cNvSpPr>
            <a:spLocks noChangeAspect="1"/>
          </p:cNvSpPr>
          <p:nvPr/>
        </p:nvSpPr>
        <p:spPr>
          <a:xfrm>
            <a:off x="9646305" y="4306996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A8E04-645D-4A97-8C0A-B6B4E132CCFC}"/>
              </a:ext>
            </a:extLst>
          </p:cNvPr>
          <p:cNvSpPr>
            <a:spLocks noChangeAspect="1"/>
          </p:cNvSpPr>
          <p:nvPr/>
        </p:nvSpPr>
        <p:spPr>
          <a:xfrm>
            <a:off x="9360166" y="4697222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36EB6D-0A86-4E69-88D8-5D16DA78554E}"/>
              </a:ext>
            </a:extLst>
          </p:cNvPr>
          <p:cNvSpPr>
            <a:spLocks noChangeAspect="1"/>
          </p:cNvSpPr>
          <p:nvPr/>
        </p:nvSpPr>
        <p:spPr>
          <a:xfrm>
            <a:off x="9086957" y="5421693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249E77-E3F9-4DB8-AF9C-315BD96CB225}"/>
              </a:ext>
            </a:extLst>
          </p:cNvPr>
          <p:cNvSpPr>
            <a:spLocks noChangeAspect="1"/>
          </p:cNvSpPr>
          <p:nvPr/>
        </p:nvSpPr>
        <p:spPr>
          <a:xfrm>
            <a:off x="9268726" y="5042130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B2F85-2739-4A3D-9949-00DD236D6D6F}"/>
              </a:ext>
            </a:extLst>
          </p:cNvPr>
          <p:cNvSpPr>
            <a:spLocks noChangeAspect="1"/>
          </p:cNvSpPr>
          <p:nvPr/>
        </p:nvSpPr>
        <p:spPr>
          <a:xfrm>
            <a:off x="8971562" y="5911404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CA442C-BDD0-4D27-8C9E-D682CCCF3B1C}"/>
              </a:ext>
            </a:extLst>
          </p:cNvPr>
          <p:cNvSpPr>
            <a:spLocks noChangeAspect="1"/>
          </p:cNvSpPr>
          <p:nvPr/>
        </p:nvSpPr>
        <p:spPr>
          <a:xfrm>
            <a:off x="8788682" y="6145581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49633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C19B3896-7DDB-4199-B327-6DB89C90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8893" y="895803"/>
            <a:ext cx="6896100" cy="6067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9579" y="1269280"/>
            <a:ext cx="5440435" cy="5167147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5000"/>
                  <a:lumOff val="95000"/>
                  <a:alpha val="0"/>
                </a:schemeClr>
              </a:gs>
              <a:gs pos="62000">
                <a:schemeClr val="accent1">
                  <a:lumMod val="20000"/>
                  <a:lumOff val="8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96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68094" y="0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Precision-Recall Curve: Best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" y="0"/>
                <a:ext cx="12192000" cy="830997"/>
              </a:xfrm>
              <a:prstGeom prst="rect">
                <a:avLst/>
              </a:prstGeom>
              <a:blipFill>
                <a:blip r:embed="rId4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75DC15-AD63-44FB-B9A1-4D59C26F2052}"/>
                  </a:ext>
                </a:extLst>
              </p:cNvPr>
              <p:cNvSpPr txBox="1"/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:0.0 →1.0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75DC15-AD63-44FB-B9A1-4D59C26F2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3" y="3929516"/>
                <a:ext cx="24121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B268586-1D17-453B-8069-0D0ACAE41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870" y="2177172"/>
            <a:ext cx="2425962" cy="181947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C2D74C-0C06-448D-9882-5A14C0851158}"/>
              </a:ext>
            </a:extLst>
          </p:cNvPr>
          <p:cNvCxnSpPr>
            <a:cxnSpLocks/>
          </p:cNvCxnSpPr>
          <p:nvPr/>
        </p:nvCxnSpPr>
        <p:spPr>
          <a:xfrm>
            <a:off x="9587870" y="3689005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74960F-72CE-49E5-A0B6-9CF37659520C}"/>
              </a:ext>
            </a:extLst>
          </p:cNvPr>
          <p:cNvCxnSpPr>
            <a:cxnSpLocks/>
          </p:cNvCxnSpPr>
          <p:nvPr/>
        </p:nvCxnSpPr>
        <p:spPr>
          <a:xfrm>
            <a:off x="9587870" y="3429000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17CB9E-27E7-48AF-B134-F24EF8714725}"/>
              </a:ext>
            </a:extLst>
          </p:cNvPr>
          <p:cNvCxnSpPr>
            <a:cxnSpLocks/>
          </p:cNvCxnSpPr>
          <p:nvPr/>
        </p:nvCxnSpPr>
        <p:spPr>
          <a:xfrm>
            <a:off x="9587870" y="318826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5EDF92-B7C7-4E87-A3E7-12416DDBC516}"/>
              </a:ext>
            </a:extLst>
          </p:cNvPr>
          <p:cNvCxnSpPr>
            <a:cxnSpLocks/>
          </p:cNvCxnSpPr>
          <p:nvPr/>
        </p:nvCxnSpPr>
        <p:spPr>
          <a:xfrm>
            <a:off x="9587870" y="2954997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060D4D-A5E9-48D6-94DD-B4BCFC83CAFA}"/>
              </a:ext>
            </a:extLst>
          </p:cNvPr>
          <p:cNvCxnSpPr>
            <a:cxnSpLocks/>
          </p:cNvCxnSpPr>
          <p:nvPr/>
        </p:nvCxnSpPr>
        <p:spPr>
          <a:xfrm>
            <a:off x="9587870" y="2740393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9A1CDD-0FEC-46A6-9F54-BE472E75ADA6}"/>
              </a:ext>
            </a:extLst>
          </p:cNvPr>
          <p:cNvCxnSpPr>
            <a:cxnSpLocks/>
          </p:cNvCxnSpPr>
          <p:nvPr/>
        </p:nvCxnSpPr>
        <p:spPr>
          <a:xfrm>
            <a:off x="9587870" y="2525789"/>
            <a:ext cx="24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3149FF-47D6-42EC-A42F-3C5674332AFD}"/>
              </a:ext>
            </a:extLst>
          </p:cNvPr>
          <p:cNvCxnSpPr>
            <a:cxnSpLocks/>
          </p:cNvCxnSpPr>
          <p:nvPr/>
        </p:nvCxnSpPr>
        <p:spPr>
          <a:xfrm flipH="1">
            <a:off x="3564295" y="1739867"/>
            <a:ext cx="441364" cy="536802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8BDA19-42B4-4025-A2D8-501D6F487424}"/>
                  </a:ext>
                </a:extLst>
              </p:cNvPr>
              <p:cNvSpPr txBox="1"/>
              <p:nvPr/>
            </p:nvSpPr>
            <p:spPr>
              <a:xfrm>
                <a:off x="4005659" y="1474924"/>
                <a:ext cx="38151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h𝑖𝑔h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: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𝑤𝑒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𝑎𝑟𝑒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𝑣𝑒𝑟𝑦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𝑐𝑎𝑟𝑒𝑓𝑢𝑙𝑙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𝑎𝑏𝑜𝑢𝑡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𝑙𝑎𝑏𝑒𝑙𝑖𝑛𝑔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𝑎𝑠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𝑝𝑜𝑠𝑖𝑡𝑖𝑣𝑒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8BDA19-42B4-4025-A2D8-501D6F48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659" y="1474924"/>
                <a:ext cx="3815165" cy="646331"/>
              </a:xfrm>
              <a:prstGeom prst="rect">
                <a:avLst/>
              </a:prstGeom>
              <a:blipFill>
                <a:blip r:embed="rId7"/>
                <a:stretch>
                  <a:fillRect l="-479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052202-46BD-497A-8E50-5F69646A7C32}"/>
              </a:ext>
            </a:extLst>
          </p:cNvPr>
          <p:cNvCxnSpPr>
            <a:cxnSpLocks/>
          </p:cNvCxnSpPr>
          <p:nvPr/>
        </p:nvCxnSpPr>
        <p:spPr>
          <a:xfrm flipH="1">
            <a:off x="5432259" y="4077612"/>
            <a:ext cx="441364" cy="536802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224989-DA7A-4FCB-A194-229F383ED127}"/>
                  </a:ext>
                </a:extLst>
              </p:cNvPr>
              <p:cNvSpPr txBox="1"/>
              <p:nvPr/>
            </p:nvSpPr>
            <p:spPr>
              <a:xfrm>
                <a:off x="5452295" y="3731906"/>
                <a:ext cx="1152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224989-DA7A-4FCB-A194-229F383E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295" y="3731906"/>
                <a:ext cx="1152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59D140-B5C6-4A72-A110-A50BA37F304E}"/>
              </a:ext>
            </a:extLst>
          </p:cNvPr>
          <p:cNvCxnSpPr>
            <a:cxnSpLocks/>
          </p:cNvCxnSpPr>
          <p:nvPr/>
        </p:nvCxnSpPr>
        <p:spPr>
          <a:xfrm flipH="1">
            <a:off x="6900085" y="5478053"/>
            <a:ext cx="441364" cy="536802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7F38CC-C1E0-4E3C-BCAD-CE73A2496DD1}"/>
                  </a:ext>
                </a:extLst>
              </p:cNvPr>
              <p:cNvSpPr txBox="1"/>
              <p:nvPr/>
            </p:nvSpPr>
            <p:spPr>
              <a:xfrm>
                <a:off x="6900085" y="5132347"/>
                <a:ext cx="1152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𝛿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7F38CC-C1E0-4E3C-BCAD-CE73A2496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85" y="5132347"/>
                <a:ext cx="11523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78E28D09-71A2-4FC6-9EA6-68643FC67440}"/>
              </a:ext>
            </a:extLst>
          </p:cNvPr>
          <p:cNvSpPr>
            <a:spLocks noChangeAspect="1"/>
          </p:cNvSpPr>
          <p:nvPr/>
        </p:nvSpPr>
        <p:spPr>
          <a:xfrm>
            <a:off x="11136029" y="2262635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27B736-DCA6-4B0B-A4C7-851B242727DA}"/>
              </a:ext>
            </a:extLst>
          </p:cNvPr>
          <p:cNvSpPr>
            <a:spLocks noChangeAspect="1"/>
          </p:cNvSpPr>
          <p:nvPr/>
        </p:nvSpPr>
        <p:spPr>
          <a:xfrm>
            <a:off x="10849890" y="2652861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CCC137-43E4-4539-9B2C-B3F5D2138A3B}"/>
              </a:ext>
            </a:extLst>
          </p:cNvPr>
          <p:cNvSpPr>
            <a:spLocks noChangeAspect="1"/>
          </p:cNvSpPr>
          <p:nvPr/>
        </p:nvSpPr>
        <p:spPr>
          <a:xfrm>
            <a:off x="10667010" y="3286017"/>
            <a:ext cx="182880" cy="1848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24785C-47B0-45A9-8E85-814645B6502A}"/>
              </a:ext>
            </a:extLst>
          </p:cNvPr>
          <p:cNvSpPr>
            <a:spLocks noChangeAspect="1"/>
          </p:cNvSpPr>
          <p:nvPr/>
        </p:nvSpPr>
        <p:spPr>
          <a:xfrm>
            <a:off x="10758450" y="2997769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BFCA09-E267-44B8-B084-5F502AA0655E}"/>
              </a:ext>
            </a:extLst>
          </p:cNvPr>
          <p:cNvSpPr>
            <a:spLocks noChangeAspect="1"/>
          </p:cNvSpPr>
          <p:nvPr/>
        </p:nvSpPr>
        <p:spPr>
          <a:xfrm>
            <a:off x="10534116" y="3596589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FA50CA-B5CA-4141-8804-512D8EC8584B}"/>
              </a:ext>
            </a:extLst>
          </p:cNvPr>
          <p:cNvSpPr>
            <a:spLocks noChangeAspect="1"/>
          </p:cNvSpPr>
          <p:nvPr/>
        </p:nvSpPr>
        <p:spPr>
          <a:xfrm>
            <a:off x="10313760" y="3663214"/>
            <a:ext cx="182880" cy="1848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2162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A54063-CFEB-4F06-94DE-6690B9E48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686" b="9447"/>
          <a:stretch/>
        </p:blipFill>
        <p:spPr>
          <a:xfrm>
            <a:off x="2425962" y="876270"/>
            <a:ext cx="6895322" cy="60657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Precision-Recall Curve: Model Comparison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789853" y="6436427"/>
            <a:ext cx="7615347" cy="0"/>
          </a:xfrm>
          <a:prstGeom prst="straightConnector1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3215810" y="942392"/>
            <a:ext cx="0" cy="5915608"/>
          </a:xfrm>
          <a:prstGeom prst="straightConnector1">
            <a:avLst/>
          </a:prstGeom>
          <a:ln w="19050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1092661" y="972084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Precision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F9865-62B6-406F-AD23-0114EA224A2F}"/>
              </a:ext>
            </a:extLst>
          </p:cNvPr>
          <p:cNvSpPr txBox="1"/>
          <p:nvPr/>
        </p:nvSpPr>
        <p:spPr>
          <a:xfrm>
            <a:off x="9151255" y="5856461"/>
            <a:ext cx="1979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Recall</a:t>
            </a:r>
            <a:endParaRPr lang="en-US" sz="1200" baseline="-25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9763A9-ACB7-461F-9549-C8EFFF7AFB04}"/>
              </a:ext>
            </a:extLst>
          </p:cNvPr>
          <p:cNvCxnSpPr>
            <a:cxnSpLocks/>
          </p:cNvCxnSpPr>
          <p:nvPr/>
        </p:nvCxnSpPr>
        <p:spPr>
          <a:xfrm flipH="1">
            <a:off x="3512636" y="1198517"/>
            <a:ext cx="258264" cy="358342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2796B2-4E3D-4CA6-BF0E-B9A9A57D8E01}"/>
              </a:ext>
            </a:extLst>
          </p:cNvPr>
          <p:cNvCxnSpPr>
            <a:cxnSpLocks/>
          </p:cNvCxnSpPr>
          <p:nvPr/>
        </p:nvCxnSpPr>
        <p:spPr>
          <a:xfrm flipH="1">
            <a:off x="3498453" y="1743658"/>
            <a:ext cx="441364" cy="536802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DDF87D-3489-4D7B-A32A-8A2A2CF36693}"/>
              </a:ext>
            </a:extLst>
          </p:cNvPr>
          <p:cNvCxnSpPr>
            <a:cxnSpLocks/>
          </p:cNvCxnSpPr>
          <p:nvPr/>
        </p:nvCxnSpPr>
        <p:spPr>
          <a:xfrm flipH="1">
            <a:off x="5913994" y="4603322"/>
            <a:ext cx="533459" cy="562813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E5A1AC-9A9B-4ECD-B79A-9D50FDAB08CB}"/>
              </a:ext>
            </a:extLst>
          </p:cNvPr>
          <p:cNvCxnSpPr>
            <a:cxnSpLocks/>
          </p:cNvCxnSpPr>
          <p:nvPr/>
        </p:nvCxnSpPr>
        <p:spPr>
          <a:xfrm flipH="1">
            <a:off x="5875318" y="3992917"/>
            <a:ext cx="441364" cy="536802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strike="sngStrike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Gold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Labels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Golden Truth, Golden Standard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0E9147-2519-4B84-AD11-2C51746C63AD}"/>
              </a:ext>
            </a:extLst>
          </p:cNvPr>
          <p:cNvSpPr txBox="1"/>
          <p:nvPr/>
        </p:nvSpPr>
        <p:spPr>
          <a:xfrm>
            <a:off x="0" y="4101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err is human!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Gold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Labels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Golden Truth, Golden Standard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0E9147-2519-4B84-AD11-2C51746C63AD}"/>
              </a:ext>
            </a:extLst>
          </p:cNvPr>
          <p:cNvSpPr txBox="1"/>
          <p:nvPr/>
        </p:nvSpPr>
        <p:spPr>
          <a:xfrm>
            <a:off x="0" y="4101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err is human; to forgive, divine!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06CF8-968F-4B3E-AC83-AD831025BFAC}"/>
              </a:ext>
            </a:extLst>
          </p:cNvPr>
          <p:cNvSpPr txBox="1"/>
          <p:nvPr/>
        </p:nvSpPr>
        <p:spPr>
          <a:xfrm>
            <a:off x="891330" y="5557355"/>
            <a:ext cx="99724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 This Word! All people commit sins and make mistakes. God forgives them, and people are acting in a godlike (divine) way when they forgive.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- An Essay on Criticism, Alexander Pope.</a:t>
            </a:r>
          </a:p>
        </p:txBody>
      </p:sp>
    </p:spTree>
    <p:extLst>
      <p:ext uri="{BB962C8B-B14F-4D97-AF65-F5344CB8AC3E}">
        <p14:creationId xmlns:p14="http://schemas.microsoft.com/office/powerpoint/2010/main" val="285328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C0C0C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Silver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Labels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 Silver Truth, Silver Standard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0E9147-2519-4B84-AD11-2C51746C63AD}"/>
              </a:ext>
            </a:extLst>
          </p:cNvPr>
          <p:cNvSpPr txBox="1"/>
          <p:nvPr/>
        </p:nvSpPr>
        <p:spPr>
          <a:xfrm>
            <a:off x="0" y="410103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Gold is very expensive! 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Finding gold is needs a lot of effort!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automated-defined classes/labels for each document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judgment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labeled</a:t>
            </a:r>
          </a:p>
          <a:p>
            <a:pPr lvl="0"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annotated</a:t>
            </a:r>
            <a:endParaRPr lang="en-US" sz="11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6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405710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Transduction</a:t>
            </a:r>
          </a:p>
          <a:p>
            <a:pPr lvl="0" algn="ctr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Transductive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Inference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95B237-7CDF-472B-A55F-820E0A0873D0}"/>
              </a:ext>
            </a:extLst>
          </p:cNvPr>
          <p:cNvSpPr txBox="1"/>
          <p:nvPr/>
        </p:nvSpPr>
        <p:spPr>
          <a:xfrm>
            <a:off x="0" y="410103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has the labels already!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?</a:t>
            </a:r>
            <a:endParaRPr lang="en-US" sz="1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0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405710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Transduction</a:t>
            </a:r>
          </a:p>
          <a:p>
            <a:pPr lvl="0" algn="ctr">
              <a:defRPr/>
            </a:pP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Transductive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Inference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95B237-7CDF-472B-A55F-820E0A0873D0}"/>
              </a:ext>
            </a:extLst>
          </p:cNvPr>
          <p:cNvSpPr txBox="1"/>
          <p:nvPr/>
        </p:nvSpPr>
        <p:spPr>
          <a:xfrm>
            <a:off x="0" y="410103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has the labels already!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Models!</a:t>
            </a:r>
            <a:endParaRPr lang="en-US" sz="1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1048</Words>
  <Application>Microsoft Office PowerPoint</Application>
  <PresentationFormat>Widescreen</PresentationFormat>
  <Paragraphs>351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Sentiment analysis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II NLP Winter 2021</dc:title>
  <dc:creator>Hossein Fani;hfani@uwindsor.ca</dc:creator>
  <cp:keywords>NLP; Sentiment Analysis;</cp:keywords>
  <cp:lastModifiedBy>Hossein Fani</cp:lastModifiedBy>
  <cp:revision>263</cp:revision>
  <dcterms:created xsi:type="dcterms:W3CDTF">2021-03-03T23:14:21Z</dcterms:created>
  <dcterms:modified xsi:type="dcterms:W3CDTF">2021-03-16T19:44:24Z</dcterms:modified>
</cp:coreProperties>
</file>