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62" r:id="rId3"/>
    <p:sldId id="261" r:id="rId4"/>
    <p:sldId id="263" r:id="rId5"/>
    <p:sldId id="258" r:id="rId6"/>
    <p:sldId id="264" r:id="rId7"/>
    <p:sldId id="260" r:id="rId8"/>
    <p:sldId id="268" r:id="rId9"/>
    <p:sldId id="269" r:id="rId10"/>
    <p:sldId id="270" r:id="rId11"/>
    <p:sldId id="267" r:id="rId12"/>
    <p:sldId id="271" r:id="rId13"/>
    <p:sldId id="272" r:id="rId14"/>
    <p:sldId id="265" r:id="rId15"/>
    <p:sldId id="273" r:id="rId16"/>
    <p:sldId id="274" r:id="rId17"/>
    <p:sldId id="259" r:id="rId18"/>
    <p:sldId id="275" r:id="rId19"/>
    <p:sldId id="279" r:id="rId20"/>
    <p:sldId id="278" r:id="rId21"/>
    <p:sldId id="276" r:id="rId22"/>
    <p:sldId id="277" r:id="rId23"/>
    <p:sldId id="280" r:id="rId24"/>
    <p:sldId id="281" r:id="rId25"/>
    <p:sldId id="25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0003"/>
    <a:srgbClr val="151D46"/>
    <a:srgbClr val="FCB8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82" autoAdjust="0"/>
    <p:restoredTop sz="95401" autoAdjust="0"/>
  </p:normalViewPr>
  <p:slideViewPr>
    <p:cSldViewPr snapToGrid="0">
      <p:cViewPr>
        <p:scale>
          <a:sx n="110" d="100"/>
          <a:sy n="110" d="100"/>
        </p:scale>
        <p:origin x="414" y="-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fani\Google%20Drive\CIKM_AnalytiCup_2017\Collaborators\Hossein\CIKM_AnalytiCup_2017%20(Feature%20Engineering).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hfani\Google%20Drive\CIKM_AnalytiCup_2017\Collaborators\Hossein\CIKM_AnalytiCup_2017%20(Feature%20Engineering).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Courier New" panose="02070309020205020404" pitchFamily="49" charset="0"/>
                <a:ea typeface="+mn-ea"/>
                <a:cs typeface="Courier New" panose="02070309020205020404" pitchFamily="49" charset="0"/>
              </a:defRPr>
            </a:pPr>
            <a:r>
              <a:rPr lang="en-US"/>
              <a:t>Clarity</a:t>
            </a:r>
          </a:p>
        </c:rich>
      </c:tx>
      <c:layout>
        <c:manualLayout>
          <c:xMode val="edge"/>
          <c:yMode val="edge"/>
          <c:x val="0.11835497835497835"/>
          <c:y val="0.28703703703703703"/>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Courier New" panose="02070309020205020404" pitchFamily="49" charset="0"/>
              <a:ea typeface="+mn-ea"/>
              <a:cs typeface="Courier New" panose="02070309020205020404" pitchFamily="49" charset="0"/>
            </a:defRPr>
          </a:pPr>
          <a:endParaRPr lang="en-US"/>
        </a:p>
      </c:txPr>
    </c:title>
    <c:autoTitleDeleted val="0"/>
    <c:plotArea>
      <c:layout>
        <c:manualLayout>
          <c:layoutTarget val="inner"/>
          <c:xMode val="edge"/>
          <c:yMode val="edge"/>
          <c:x val="7.718709259381086E-2"/>
          <c:y val="0.26787037037037037"/>
          <c:w val="0.89178702133714938"/>
          <c:h val="0.68120370370370364"/>
        </c:manualLayout>
      </c:layout>
      <c:scatterChart>
        <c:scatterStyle val="smoothMarker"/>
        <c:varyColors val="0"/>
        <c:ser>
          <c:idx val="0"/>
          <c:order val="0"/>
          <c:tx>
            <c:strRef>
              <c:f>'Submissions(Clarity)'!$D$1</c:f>
              <c:strCache>
                <c:ptCount val="1"/>
                <c:pt idx="0">
                  <c:v>rmse_0_fold</c:v>
                </c:pt>
              </c:strCache>
            </c:strRef>
          </c:tx>
          <c:spPr>
            <a:ln w="19050" cap="rnd">
              <a:solidFill>
                <a:schemeClr val="accent1"/>
              </a:solidFill>
              <a:round/>
            </a:ln>
            <a:effectLst/>
          </c:spPr>
          <c:marker>
            <c:symbol val="none"/>
          </c:marker>
          <c:xVal>
            <c:strRef>
              <c:f>'Submissions(Clarity)'!$C$2:$C$20</c:f>
              <c:strCache>
                <c:ptCount val="19"/>
                <c:pt idx="0">
                  <c:v>LogisticRegression</c:v>
                </c:pt>
                <c:pt idx="1">
                  <c:v>LogisticRegression</c:v>
                </c:pt>
                <c:pt idx="2">
                  <c:v>LogisticRegression</c:v>
                </c:pt>
                <c:pt idx="3">
                  <c:v>LogisticRegression()</c:v>
                </c:pt>
                <c:pt idx="4">
                  <c:v>LogisticRegression(max_iter=1000)</c:v>
                </c:pt>
                <c:pt idx="5">
                  <c:v>RandomForestClassifier(n_estimators=100)</c:v>
                </c:pt>
                <c:pt idx="6">
                  <c:v>RandomForestClassifier(n_estimators=500, max_depth=15)</c:v>
                </c:pt>
                <c:pt idx="7">
                  <c:v>XGBClassifier()</c:v>
                </c:pt>
                <c:pt idx="8">
                  <c:v>XGBClassifier(n_estimators=500, max_depth=15, learning_rate=0.01)</c:v>
                </c:pt>
                <c:pt idx="9">
                  <c:v>DecisionTreeClassifier(max_depth=15)</c:v>
                </c:pt>
                <c:pt idx="10">
                  <c:v>DecisionTreeClassifier(max_depth=15)</c:v>
                </c:pt>
                <c:pt idx="11">
                  <c:v>KNeighborsClassifier(n_neighbors=2)</c:v>
                </c:pt>
                <c:pt idx="12">
                  <c:v>MLPClassifier(alpha=0.001)</c:v>
                </c:pt>
                <c:pt idx="13">
                  <c:v>AdaBoostClassifier(n_estimators=100)</c:v>
                </c:pt>
                <c:pt idx="14">
                  <c:v>MultiOutput_RandomForestClassifier(n_estimators=500)</c:v>
                </c:pt>
                <c:pt idx="15">
                  <c:v>MultiOutput_KNeighborsClassifier</c:v>
                </c:pt>
                <c:pt idx="16">
                  <c:v>MultiOutput_DecisionTreeClassifier(max_depth=15)</c:v>
                </c:pt>
                <c:pt idx="17">
                  <c:v>A18</c:v>
                </c:pt>
                <c:pt idx="18">
                  <c:v>A9</c:v>
                </c:pt>
              </c:strCache>
            </c:strRef>
          </c:xVal>
          <c:yVal>
            <c:numRef>
              <c:f>'Submissions(Clarity)'!$D$2:$D$20</c:f>
              <c:numCache>
                <c:formatCode>General</c:formatCode>
                <c:ptCount val="19"/>
                <c:pt idx="0">
                  <c:v>0.22541700000000001</c:v>
                </c:pt>
                <c:pt idx="1">
                  <c:v>0.162409</c:v>
                </c:pt>
                <c:pt idx="2">
                  <c:v>0.21371299999999999</c:v>
                </c:pt>
                <c:pt idx="3">
                  <c:v>0.207152</c:v>
                </c:pt>
                <c:pt idx="4">
                  <c:v>0.147815</c:v>
                </c:pt>
                <c:pt idx="5">
                  <c:v>8.0919000000000005E-2</c:v>
                </c:pt>
                <c:pt idx="6">
                  <c:v>0.21515400000000001</c:v>
                </c:pt>
                <c:pt idx="7">
                  <c:v>0.204794</c:v>
                </c:pt>
                <c:pt idx="8">
                  <c:v>7.4625999999999998E-2</c:v>
                </c:pt>
                <c:pt idx="9">
                  <c:v>0.16675899999999999</c:v>
                </c:pt>
                <c:pt idx="10">
                  <c:v>0.16928699999999999</c:v>
                </c:pt>
                <c:pt idx="11">
                  <c:v>0.15156600000000001</c:v>
                </c:pt>
                <c:pt idx="12">
                  <c:v>9.9030000000000007E-2</c:v>
                </c:pt>
                <c:pt idx="13">
                  <c:v>0.47836600000000001</c:v>
                </c:pt>
                <c:pt idx="14">
                  <c:v>7.9810000000000006E-2</c:v>
                </c:pt>
                <c:pt idx="15">
                  <c:v>0.15156600000000001</c:v>
                </c:pt>
                <c:pt idx="16">
                  <c:v>0.157333</c:v>
                </c:pt>
              </c:numCache>
            </c:numRef>
          </c:yVal>
          <c:smooth val="1"/>
          <c:extLst>
            <c:ext xmlns:c16="http://schemas.microsoft.com/office/drawing/2014/chart" uri="{C3380CC4-5D6E-409C-BE32-E72D297353CC}">
              <c16:uniqueId val="{00000000-9C81-44DF-A4E5-17E0775FE0FA}"/>
            </c:ext>
          </c:extLst>
        </c:ser>
        <c:ser>
          <c:idx val="1"/>
          <c:order val="1"/>
          <c:tx>
            <c:strRef>
              <c:f>'Submissions(Clarity)'!$E$1</c:f>
              <c:strCache>
                <c:ptCount val="1"/>
                <c:pt idx="0">
                  <c:v>rmse_10_fold(avg)</c:v>
                </c:pt>
              </c:strCache>
            </c:strRef>
          </c:tx>
          <c:spPr>
            <a:ln w="19050" cap="rnd">
              <a:solidFill>
                <a:schemeClr val="accent2"/>
              </a:solidFill>
              <a:round/>
            </a:ln>
            <a:effectLst/>
          </c:spPr>
          <c:marker>
            <c:symbol val="none"/>
          </c:marker>
          <c:errBars>
            <c:errDir val="x"/>
            <c:errBarType val="both"/>
            <c:errValType val="cust"/>
            <c:noEndCap val="0"/>
            <c:plus>
              <c:numRef>
                <c:f>'Submissions(Clarity)'!$F$2:$F$20</c:f>
                <c:numCache>
                  <c:formatCode>General</c:formatCode>
                  <c:ptCount val="19"/>
                  <c:pt idx="0">
                    <c:v>1.361E-3</c:v>
                  </c:pt>
                  <c:pt idx="1">
                    <c:v>2.8890000000000001E-3</c:v>
                  </c:pt>
                  <c:pt idx="2">
                    <c:v>2.0839999999999999E-3</c:v>
                  </c:pt>
                  <c:pt idx="3">
                    <c:v>2.2790000000000002E-3</c:v>
                  </c:pt>
                  <c:pt idx="4">
                    <c:v>9.3159999999999996E-3</c:v>
                  </c:pt>
                  <c:pt idx="5">
                    <c:v>1.446E-3</c:v>
                  </c:pt>
                  <c:pt idx="6">
                    <c:v>6.4499999999999996E-4</c:v>
                  </c:pt>
                  <c:pt idx="7">
                    <c:v>2.6510000000000001E-3</c:v>
                  </c:pt>
                  <c:pt idx="8">
                    <c:v>2.343E-3</c:v>
                  </c:pt>
                  <c:pt idx="9">
                    <c:v>6.6230000000000004E-3</c:v>
                  </c:pt>
                  <c:pt idx="10">
                    <c:v>5.0660000000000002E-3</c:v>
                  </c:pt>
                  <c:pt idx="11">
                    <c:v>3.859E-3</c:v>
                  </c:pt>
                  <c:pt idx="12">
                    <c:v>1.4315E-2</c:v>
                  </c:pt>
                  <c:pt idx="13">
                    <c:v>2.029E-3</c:v>
                  </c:pt>
                </c:numCache>
              </c:numRef>
            </c:plus>
            <c:minus>
              <c:numRef>
                <c:f>'Submissions(Clarity)'!$F$2:$F$20</c:f>
                <c:numCache>
                  <c:formatCode>General</c:formatCode>
                  <c:ptCount val="19"/>
                  <c:pt idx="0">
                    <c:v>1.361E-3</c:v>
                  </c:pt>
                  <c:pt idx="1">
                    <c:v>2.8890000000000001E-3</c:v>
                  </c:pt>
                  <c:pt idx="2">
                    <c:v>2.0839999999999999E-3</c:v>
                  </c:pt>
                  <c:pt idx="3">
                    <c:v>2.2790000000000002E-3</c:v>
                  </c:pt>
                  <c:pt idx="4">
                    <c:v>9.3159999999999996E-3</c:v>
                  </c:pt>
                  <c:pt idx="5">
                    <c:v>1.446E-3</c:v>
                  </c:pt>
                  <c:pt idx="6">
                    <c:v>6.4499999999999996E-4</c:v>
                  </c:pt>
                  <c:pt idx="7">
                    <c:v>2.6510000000000001E-3</c:v>
                  </c:pt>
                  <c:pt idx="8">
                    <c:v>2.343E-3</c:v>
                  </c:pt>
                  <c:pt idx="9">
                    <c:v>6.6230000000000004E-3</c:v>
                  </c:pt>
                  <c:pt idx="10">
                    <c:v>5.0660000000000002E-3</c:v>
                  </c:pt>
                  <c:pt idx="11">
                    <c:v>3.859E-3</c:v>
                  </c:pt>
                  <c:pt idx="12">
                    <c:v>1.4315E-2</c:v>
                  </c:pt>
                  <c:pt idx="13">
                    <c:v>2.029E-3</c:v>
                  </c:pt>
                </c:numCache>
              </c:numRef>
            </c:minus>
            <c:spPr>
              <a:noFill/>
              <a:ln w="9525" cap="flat" cmpd="sng" algn="ctr">
                <a:solidFill>
                  <a:schemeClr val="tx1">
                    <a:lumMod val="65000"/>
                    <a:lumOff val="35000"/>
                  </a:schemeClr>
                </a:solidFill>
                <a:round/>
              </a:ln>
              <a:effectLst/>
            </c:spPr>
          </c:errBars>
          <c:errBars>
            <c:errDir val="y"/>
            <c:errBarType val="both"/>
            <c:errValType val="stdErr"/>
            <c:noEndCap val="0"/>
            <c:spPr>
              <a:noFill/>
              <a:ln w="9525" cap="flat" cmpd="sng" algn="ctr">
                <a:solidFill>
                  <a:schemeClr val="tx1">
                    <a:lumMod val="65000"/>
                    <a:lumOff val="35000"/>
                  </a:schemeClr>
                </a:solidFill>
                <a:round/>
              </a:ln>
              <a:effectLst/>
            </c:spPr>
          </c:errBars>
          <c:xVal>
            <c:strRef>
              <c:f>'Submissions(Clarity)'!$C$2:$C$20</c:f>
              <c:strCache>
                <c:ptCount val="19"/>
                <c:pt idx="0">
                  <c:v>LogisticRegression</c:v>
                </c:pt>
                <c:pt idx="1">
                  <c:v>LogisticRegression</c:v>
                </c:pt>
                <c:pt idx="2">
                  <c:v>LogisticRegression</c:v>
                </c:pt>
                <c:pt idx="3">
                  <c:v>LogisticRegression()</c:v>
                </c:pt>
                <c:pt idx="4">
                  <c:v>LogisticRegression(max_iter=1000)</c:v>
                </c:pt>
                <c:pt idx="5">
                  <c:v>RandomForestClassifier(n_estimators=100)</c:v>
                </c:pt>
                <c:pt idx="6">
                  <c:v>RandomForestClassifier(n_estimators=500, max_depth=15)</c:v>
                </c:pt>
                <c:pt idx="7">
                  <c:v>XGBClassifier()</c:v>
                </c:pt>
                <c:pt idx="8">
                  <c:v>XGBClassifier(n_estimators=500, max_depth=15, learning_rate=0.01)</c:v>
                </c:pt>
                <c:pt idx="9">
                  <c:v>DecisionTreeClassifier(max_depth=15)</c:v>
                </c:pt>
                <c:pt idx="10">
                  <c:v>DecisionTreeClassifier(max_depth=15)</c:v>
                </c:pt>
                <c:pt idx="11">
                  <c:v>KNeighborsClassifier(n_neighbors=2)</c:v>
                </c:pt>
                <c:pt idx="12">
                  <c:v>MLPClassifier(alpha=0.001)</c:v>
                </c:pt>
                <c:pt idx="13">
                  <c:v>AdaBoostClassifier(n_estimators=100)</c:v>
                </c:pt>
                <c:pt idx="14">
                  <c:v>MultiOutput_RandomForestClassifier(n_estimators=500)</c:v>
                </c:pt>
                <c:pt idx="15">
                  <c:v>MultiOutput_KNeighborsClassifier</c:v>
                </c:pt>
                <c:pt idx="16">
                  <c:v>MultiOutput_DecisionTreeClassifier(max_depth=15)</c:v>
                </c:pt>
                <c:pt idx="17">
                  <c:v>A18</c:v>
                </c:pt>
                <c:pt idx="18">
                  <c:v>A9</c:v>
                </c:pt>
              </c:strCache>
            </c:strRef>
          </c:xVal>
          <c:yVal>
            <c:numRef>
              <c:f>'Submissions(Clarity)'!$E$2:$E$20</c:f>
              <c:numCache>
                <c:formatCode>General</c:formatCode>
                <c:ptCount val="19"/>
                <c:pt idx="0">
                  <c:v>0.225466</c:v>
                </c:pt>
                <c:pt idx="1">
                  <c:v>0.22101000000000001</c:v>
                </c:pt>
                <c:pt idx="2">
                  <c:v>0.21770300000000001</c:v>
                </c:pt>
                <c:pt idx="3">
                  <c:v>0.21531800000000001</c:v>
                </c:pt>
                <c:pt idx="4">
                  <c:v>0.22730600000000001</c:v>
                </c:pt>
                <c:pt idx="5">
                  <c:v>0.216359</c:v>
                </c:pt>
                <c:pt idx="6">
                  <c:v>0.22428000000000001</c:v>
                </c:pt>
                <c:pt idx="7">
                  <c:v>0.21307100000000001</c:v>
                </c:pt>
                <c:pt idx="8">
                  <c:v>0.215363</c:v>
                </c:pt>
                <c:pt idx="9">
                  <c:v>0.247393</c:v>
                </c:pt>
                <c:pt idx="10">
                  <c:v>0.24499000000000001</c:v>
                </c:pt>
                <c:pt idx="11">
                  <c:v>0.26559700000000003</c:v>
                </c:pt>
                <c:pt idx="12">
                  <c:v>0.250805</c:v>
                </c:pt>
                <c:pt idx="13">
                  <c:v>0.481296</c:v>
                </c:pt>
              </c:numCache>
            </c:numRef>
          </c:yVal>
          <c:smooth val="1"/>
          <c:extLst>
            <c:ext xmlns:c16="http://schemas.microsoft.com/office/drawing/2014/chart" uri="{C3380CC4-5D6E-409C-BE32-E72D297353CC}">
              <c16:uniqueId val="{00000001-9C81-44DF-A4E5-17E0775FE0FA}"/>
            </c:ext>
          </c:extLst>
        </c:ser>
        <c:ser>
          <c:idx val="2"/>
          <c:order val="2"/>
          <c:tx>
            <c:strRef>
              <c:f>'Submissions(Clarity)'!$G$1</c:f>
              <c:strCache>
                <c:ptCount val="1"/>
                <c:pt idx="0">
                  <c:v>rmse_validation</c:v>
                </c:pt>
              </c:strCache>
            </c:strRef>
          </c:tx>
          <c:spPr>
            <a:ln w="19050" cap="rnd">
              <a:solidFill>
                <a:schemeClr val="accent3"/>
              </a:solidFill>
              <a:round/>
            </a:ln>
            <a:effectLst/>
          </c:spPr>
          <c:marker>
            <c:symbol val="none"/>
          </c:marker>
          <c:xVal>
            <c:strRef>
              <c:f>'Submissions(Clarity)'!$C$2:$C$20</c:f>
              <c:strCache>
                <c:ptCount val="19"/>
                <c:pt idx="0">
                  <c:v>LogisticRegression</c:v>
                </c:pt>
                <c:pt idx="1">
                  <c:v>LogisticRegression</c:v>
                </c:pt>
                <c:pt idx="2">
                  <c:v>LogisticRegression</c:v>
                </c:pt>
                <c:pt idx="3">
                  <c:v>LogisticRegression()</c:v>
                </c:pt>
                <c:pt idx="4">
                  <c:v>LogisticRegression(max_iter=1000)</c:v>
                </c:pt>
                <c:pt idx="5">
                  <c:v>RandomForestClassifier(n_estimators=100)</c:v>
                </c:pt>
                <c:pt idx="6">
                  <c:v>RandomForestClassifier(n_estimators=500, max_depth=15)</c:v>
                </c:pt>
                <c:pt idx="7">
                  <c:v>XGBClassifier()</c:v>
                </c:pt>
                <c:pt idx="8">
                  <c:v>XGBClassifier(n_estimators=500, max_depth=15, learning_rate=0.01)</c:v>
                </c:pt>
                <c:pt idx="9">
                  <c:v>DecisionTreeClassifier(max_depth=15)</c:v>
                </c:pt>
                <c:pt idx="10">
                  <c:v>DecisionTreeClassifier(max_depth=15)</c:v>
                </c:pt>
                <c:pt idx="11">
                  <c:v>KNeighborsClassifier(n_neighbors=2)</c:v>
                </c:pt>
                <c:pt idx="12">
                  <c:v>MLPClassifier(alpha=0.001)</c:v>
                </c:pt>
                <c:pt idx="13">
                  <c:v>AdaBoostClassifier(n_estimators=100)</c:v>
                </c:pt>
                <c:pt idx="14">
                  <c:v>MultiOutput_RandomForestClassifier(n_estimators=500)</c:v>
                </c:pt>
                <c:pt idx="15">
                  <c:v>MultiOutput_KNeighborsClassifier</c:v>
                </c:pt>
                <c:pt idx="16">
                  <c:v>MultiOutput_DecisionTreeClassifier(max_depth=15)</c:v>
                </c:pt>
                <c:pt idx="17">
                  <c:v>A18</c:v>
                </c:pt>
                <c:pt idx="18">
                  <c:v>A9</c:v>
                </c:pt>
              </c:strCache>
            </c:strRef>
          </c:xVal>
          <c:yVal>
            <c:numRef>
              <c:f>'Submissions(Clarity)'!$G$2:$G$20</c:f>
              <c:numCache>
                <c:formatCode>General</c:formatCode>
                <c:ptCount val="19"/>
                <c:pt idx="0">
                  <c:v>0.231517</c:v>
                </c:pt>
                <c:pt idx="1">
                  <c:v>0.22506100000000001</c:v>
                </c:pt>
                <c:pt idx="2">
                  <c:v>0.22908300000000001</c:v>
                </c:pt>
                <c:pt idx="3">
                  <c:v>0.22539999999999999</c:v>
                </c:pt>
                <c:pt idx="4">
                  <c:v>0.22636800000000001</c:v>
                </c:pt>
                <c:pt idx="5">
                  <c:v>0.222556</c:v>
                </c:pt>
                <c:pt idx="6">
                  <c:v>0.23103000000000001</c:v>
                </c:pt>
                <c:pt idx="7">
                  <c:v>0.23286100000000001</c:v>
                </c:pt>
                <c:pt idx="8">
                  <c:v>0.235874</c:v>
                </c:pt>
                <c:pt idx="9">
                  <c:v>0.260098</c:v>
                </c:pt>
                <c:pt idx="10">
                  <c:v>0.25842599999999999</c:v>
                </c:pt>
                <c:pt idx="11">
                  <c:v>0.27229900000000001</c:v>
                </c:pt>
                <c:pt idx="12">
                  <c:v>0.24060599999999999</c:v>
                </c:pt>
                <c:pt idx="13">
                  <c:v>0.47842299999999999</c:v>
                </c:pt>
                <c:pt idx="14">
                  <c:v>0.223054</c:v>
                </c:pt>
                <c:pt idx="15">
                  <c:v>0.27229900000000001</c:v>
                </c:pt>
                <c:pt idx="16">
                  <c:v>0.26028699999999999</c:v>
                </c:pt>
                <c:pt idx="17">
                  <c:v>0.222556</c:v>
                </c:pt>
                <c:pt idx="18">
                  <c:v>0.43511100000000003</c:v>
                </c:pt>
              </c:numCache>
            </c:numRef>
          </c:yVal>
          <c:smooth val="1"/>
          <c:extLst>
            <c:ext xmlns:c16="http://schemas.microsoft.com/office/drawing/2014/chart" uri="{C3380CC4-5D6E-409C-BE32-E72D297353CC}">
              <c16:uniqueId val="{00000002-9C81-44DF-A4E5-17E0775FE0FA}"/>
            </c:ext>
          </c:extLst>
        </c:ser>
        <c:dLbls>
          <c:showLegendKey val="0"/>
          <c:showVal val="0"/>
          <c:showCatName val="0"/>
          <c:showSerName val="0"/>
          <c:showPercent val="0"/>
          <c:showBubbleSize val="0"/>
        </c:dLbls>
        <c:axId val="1890399856"/>
        <c:axId val="1800135264"/>
      </c:scatterChart>
      <c:valAx>
        <c:axId val="1890399856"/>
        <c:scaling>
          <c:orientation val="minMax"/>
          <c:min val="1"/>
        </c:scaling>
        <c:delete val="0"/>
        <c:axPos val="b"/>
        <c:majorGridlines>
          <c:spPr>
            <a:ln w="9525" cap="flat" cmpd="sng" algn="ctr">
              <a:solidFill>
                <a:schemeClr val="tx1">
                  <a:lumMod val="15000"/>
                  <a:lumOff val="85000"/>
                </a:schemeClr>
              </a:solidFill>
              <a:round/>
            </a:ln>
            <a:effectLst/>
          </c:spPr>
        </c:majorGridlines>
        <c:majorTickMark val="out"/>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900" b="1" i="0" u="none" strike="noStrike" kern="1200" baseline="0">
                <a:solidFill>
                  <a:schemeClr val="tx1"/>
                </a:solidFill>
                <a:latin typeface="Courier New" panose="02070309020205020404" pitchFamily="49" charset="0"/>
                <a:ea typeface="+mn-ea"/>
                <a:cs typeface="Courier New" panose="02070309020205020404" pitchFamily="49" charset="0"/>
              </a:defRPr>
            </a:pPr>
            <a:endParaRPr lang="en-US"/>
          </a:p>
        </c:txPr>
        <c:crossAx val="1800135264"/>
        <c:crosses val="autoZero"/>
        <c:crossBetween val="midCat"/>
        <c:majorUnit val="1"/>
      </c:valAx>
      <c:valAx>
        <c:axId val="18001352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Courier New" panose="02070309020205020404" pitchFamily="49" charset="0"/>
                    <a:ea typeface="+mn-ea"/>
                    <a:cs typeface="Courier New" panose="02070309020205020404" pitchFamily="49" charset="0"/>
                  </a:defRPr>
                </a:pPr>
                <a:r>
                  <a:rPr lang="en-US"/>
                  <a:t>rmse</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Courier New" panose="02070309020205020404" pitchFamily="49" charset="0"/>
                  <a:ea typeface="+mn-ea"/>
                  <a:cs typeface="Courier New" panose="02070309020205020404" pitchFamily="49" charset="0"/>
                </a:defRPr>
              </a:pPr>
              <a:endParaRPr lang="en-US"/>
            </a:p>
          </c:txPr>
        </c:title>
        <c:numFmt formatCode="General" sourceLinked="1"/>
        <c:majorTickMark val="none"/>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900" b="1" i="0" u="none" strike="noStrike" kern="1200" baseline="0">
                <a:solidFill>
                  <a:schemeClr val="tx1"/>
                </a:solidFill>
                <a:latin typeface="Courier New" panose="02070309020205020404" pitchFamily="49" charset="0"/>
                <a:ea typeface="+mn-ea"/>
                <a:cs typeface="Courier New" panose="02070309020205020404" pitchFamily="49" charset="0"/>
              </a:defRPr>
            </a:pPr>
            <a:endParaRPr lang="en-US"/>
          </a:p>
        </c:txPr>
        <c:crossAx val="1890399856"/>
        <c:crosses val="autoZero"/>
        <c:crossBetween val="midCat"/>
      </c:valAx>
      <c:spPr>
        <a:noFill/>
        <a:ln>
          <a:solidFill>
            <a:schemeClr val="tx1"/>
          </a:solidFill>
        </a:ln>
        <a:effectLst/>
      </c:spPr>
    </c:plotArea>
    <c:legend>
      <c:legendPos val="r"/>
      <c:layout>
        <c:manualLayout>
          <c:xMode val="edge"/>
          <c:yMode val="edge"/>
          <c:x val="0.14493506493506494"/>
          <c:y val="0.40408829104695249"/>
          <c:w val="0.21090909090909091"/>
          <c:h val="0.17728638086905807"/>
        </c:manualLayout>
      </c:layout>
      <c:overlay val="0"/>
      <c:spPr>
        <a:solidFill>
          <a:schemeClr val="bg1">
            <a:alpha val="0"/>
          </a:schemeClr>
        </a:solidFill>
        <a:ln>
          <a:noFill/>
        </a:ln>
        <a:effectLst/>
      </c:spPr>
      <c:txPr>
        <a:bodyPr rot="0" spcFirstLastPara="1" vertOverflow="ellipsis" vert="horz" wrap="square" anchor="ctr" anchorCtr="1"/>
        <a:lstStyle/>
        <a:p>
          <a:pPr>
            <a:defRPr sz="900" b="1" i="0" u="none" strike="noStrike" kern="1200" baseline="0">
              <a:solidFill>
                <a:schemeClr val="tx1"/>
              </a:solidFill>
              <a:latin typeface="Courier New" panose="02070309020205020404" pitchFamily="49" charset="0"/>
              <a:ea typeface="+mn-ea"/>
              <a:cs typeface="Courier New" panose="02070309020205020404" pitchFamily="49" charset="0"/>
            </a:defRPr>
          </a:pPr>
          <a:endParaRPr lang="en-US"/>
        </a:p>
      </c:txPr>
    </c:legend>
    <c:plotVisOnly val="1"/>
    <c:dispBlanksAs val="gap"/>
    <c:showDLblsOverMax val="0"/>
  </c:chart>
  <c:spPr>
    <a:noFill/>
    <a:ln>
      <a:noFill/>
    </a:ln>
    <a:effectLst/>
  </c:spPr>
  <c:txPr>
    <a:bodyPr/>
    <a:lstStyle/>
    <a:p>
      <a:pPr>
        <a:defRPr b="1">
          <a:solidFill>
            <a:schemeClr val="tx1"/>
          </a:solidFill>
          <a:latin typeface="Courier New" panose="02070309020205020404" pitchFamily="49" charset="0"/>
          <a:cs typeface="Courier New" panose="02070309020205020404" pitchFamily="49"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spc="0" baseline="0">
                <a:solidFill>
                  <a:schemeClr val="tx1"/>
                </a:solidFill>
                <a:latin typeface="Courier New" panose="02070309020205020404" pitchFamily="49" charset="0"/>
                <a:ea typeface="+mn-ea"/>
                <a:cs typeface="Courier New" panose="02070309020205020404" pitchFamily="49" charset="0"/>
              </a:defRPr>
            </a:pPr>
            <a:r>
              <a:rPr lang="en-US"/>
              <a:t>Conciseness</a:t>
            </a:r>
          </a:p>
        </c:rich>
      </c:tx>
      <c:layout>
        <c:manualLayout>
          <c:xMode val="edge"/>
          <c:yMode val="edge"/>
          <c:x val="0.11177489177489179"/>
          <c:y val="0.17592592592592593"/>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Courier New" panose="02070309020205020404" pitchFamily="49" charset="0"/>
              <a:ea typeface="+mn-ea"/>
              <a:cs typeface="Courier New" panose="02070309020205020404" pitchFamily="49" charset="0"/>
            </a:defRPr>
          </a:pPr>
          <a:endParaRPr lang="en-US"/>
        </a:p>
      </c:txPr>
    </c:title>
    <c:autoTitleDeleted val="0"/>
    <c:plotArea>
      <c:layout>
        <c:manualLayout>
          <c:layoutTarget val="inner"/>
          <c:xMode val="edge"/>
          <c:yMode val="edge"/>
          <c:x val="7.9010123734533186E-2"/>
          <c:y val="0.16601851851851851"/>
          <c:w val="0.89259160786719827"/>
          <c:h val="0.63122812773403325"/>
        </c:manualLayout>
      </c:layout>
      <c:scatterChart>
        <c:scatterStyle val="smoothMarker"/>
        <c:varyColors val="0"/>
        <c:ser>
          <c:idx val="0"/>
          <c:order val="0"/>
          <c:tx>
            <c:strRef>
              <c:f>'Submissions(Conciseness)'!$D$1</c:f>
              <c:strCache>
                <c:ptCount val="1"/>
                <c:pt idx="0">
                  <c:v>rmse_0_fold</c:v>
                </c:pt>
              </c:strCache>
            </c:strRef>
          </c:tx>
          <c:spPr>
            <a:ln w="19050" cap="rnd">
              <a:solidFill>
                <a:schemeClr val="accent1"/>
              </a:solidFill>
              <a:round/>
            </a:ln>
            <a:effectLst/>
          </c:spPr>
          <c:marker>
            <c:symbol val="none"/>
          </c:marker>
          <c:xVal>
            <c:strRef>
              <c:f>'Submissions(Conciseness)'!$C$2:$C$20</c:f>
              <c:strCache>
                <c:ptCount val="19"/>
                <c:pt idx="0">
                  <c:v>LogisticRegression</c:v>
                </c:pt>
                <c:pt idx="1">
                  <c:v>LogisticRegression</c:v>
                </c:pt>
                <c:pt idx="2">
                  <c:v>LogisticRegression</c:v>
                </c:pt>
                <c:pt idx="3">
                  <c:v>LogisticRegression()</c:v>
                </c:pt>
                <c:pt idx="4">
                  <c:v>LogisticRegression(max_iter=1000)</c:v>
                </c:pt>
                <c:pt idx="5">
                  <c:v>RandomForestClassifier(n_estimators=100)</c:v>
                </c:pt>
                <c:pt idx="6">
                  <c:v>RandomForestClassifier(n_estimators=500, max_depth=15)</c:v>
                </c:pt>
                <c:pt idx="7">
                  <c:v>XGBClassifier()</c:v>
                </c:pt>
                <c:pt idx="8">
                  <c:v>XGBClassifier(n_estimators=500, max_depth=15, learning_rate=0.01)</c:v>
                </c:pt>
                <c:pt idx="9">
                  <c:v>DecisionTreeClassifier(max_depth=15)</c:v>
                </c:pt>
                <c:pt idx="10">
                  <c:v>DecisionTreeClassifier(max_depth=15)</c:v>
                </c:pt>
                <c:pt idx="11">
                  <c:v>KNeighborsClassifier(n_neighbors=2)</c:v>
                </c:pt>
                <c:pt idx="12">
                  <c:v>MLPClassifier(alpha=0.001)</c:v>
                </c:pt>
                <c:pt idx="13">
                  <c:v>AdaBoostClassifier(n_estimators=100)</c:v>
                </c:pt>
                <c:pt idx="14">
                  <c:v>MultiOutput_RandomForestClassifier(n_estimators=500)</c:v>
                </c:pt>
                <c:pt idx="15">
                  <c:v>MultiOutput_KNeighborsClassifier</c:v>
                </c:pt>
                <c:pt idx="16">
                  <c:v>MultiOutput_DecisionTreeClassifier(max_depth=15)</c:v>
                </c:pt>
                <c:pt idx="17">
                  <c:v>A9</c:v>
                </c:pt>
                <c:pt idx="18">
                  <c:v>A18</c:v>
                </c:pt>
              </c:strCache>
            </c:strRef>
          </c:xVal>
          <c:yVal>
            <c:numRef>
              <c:f>'Submissions(Conciseness)'!$D$2:$D$20</c:f>
              <c:numCache>
                <c:formatCode>General</c:formatCode>
                <c:ptCount val="19"/>
                <c:pt idx="0">
                  <c:v>0.394098</c:v>
                </c:pt>
                <c:pt idx="1">
                  <c:v>0.248172</c:v>
                </c:pt>
                <c:pt idx="2">
                  <c:v>0.37054700000000002</c:v>
                </c:pt>
                <c:pt idx="3">
                  <c:v>0.36905199999999999</c:v>
                </c:pt>
                <c:pt idx="4">
                  <c:v>0.26133099999999998</c:v>
                </c:pt>
                <c:pt idx="5">
                  <c:v>0.134799</c:v>
                </c:pt>
                <c:pt idx="6">
                  <c:v>0.41380299999999998</c:v>
                </c:pt>
                <c:pt idx="7">
                  <c:v>0.346854</c:v>
                </c:pt>
                <c:pt idx="8">
                  <c:v>0.128969</c:v>
                </c:pt>
                <c:pt idx="9">
                  <c:v>0.272115</c:v>
                </c:pt>
                <c:pt idx="10">
                  <c:v>0.27846100000000001</c:v>
                </c:pt>
                <c:pt idx="11">
                  <c:v>0.25944400000000001</c:v>
                </c:pt>
                <c:pt idx="12">
                  <c:v>0.165298</c:v>
                </c:pt>
                <c:pt idx="13">
                  <c:v>0.49558799999999997</c:v>
                </c:pt>
                <c:pt idx="14">
                  <c:v>0.132606</c:v>
                </c:pt>
                <c:pt idx="15">
                  <c:v>0.25944400000000001</c:v>
                </c:pt>
                <c:pt idx="16">
                  <c:v>0.28055799999999997</c:v>
                </c:pt>
              </c:numCache>
            </c:numRef>
          </c:yVal>
          <c:smooth val="1"/>
          <c:extLst>
            <c:ext xmlns:c16="http://schemas.microsoft.com/office/drawing/2014/chart" uri="{C3380CC4-5D6E-409C-BE32-E72D297353CC}">
              <c16:uniqueId val="{00000000-1559-4BD2-A7FB-99DAB144DEBD}"/>
            </c:ext>
          </c:extLst>
        </c:ser>
        <c:ser>
          <c:idx val="1"/>
          <c:order val="1"/>
          <c:tx>
            <c:strRef>
              <c:f>'Submissions(Conciseness)'!$E$1</c:f>
              <c:strCache>
                <c:ptCount val="1"/>
                <c:pt idx="0">
                  <c:v>rmse_10_fold(avg)</c:v>
                </c:pt>
              </c:strCache>
            </c:strRef>
          </c:tx>
          <c:spPr>
            <a:ln w="19050" cap="rnd">
              <a:solidFill>
                <a:schemeClr val="accent2"/>
              </a:solidFill>
              <a:round/>
            </a:ln>
            <a:effectLst/>
          </c:spPr>
          <c:marker>
            <c:symbol val="none"/>
          </c:marker>
          <c:errBars>
            <c:errDir val="x"/>
            <c:errBarType val="both"/>
            <c:errValType val="cust"/>
            <c:noEndCap val="0"/>
            <c:plus>
              <c:numRef>
                <c:f>'Submissions(Conciseness)'!$F$2:$F$21</c:f>
                <c:numCache>
                  <c:formatCode>General</c:formatCode>
                  <c:ptCount val="20"/>
                  <c:pt idx="0">
                    <c:v>4.0419999999999996E-3</c:v>
                  </c:pt>
                  <c:pt idx="1">
                    <c:v>4.0229999999999997E-3</c:v>
                  </c:pt>
                  <c:pt idx="2">
                    <c:v>5.1710000000000002E-3</c:v>
                  </c:pt>
                  <c:pt idx="3">
                    <c:v>1.4037000000000001E-2</c:v>
                  </c:pt>
                  <c:pt idx="4">
                    <c:v>1.2796E-2</c:v>
                  </c:pt>
                  <c:pt idx="5">
                    <c:v>3.4320000000000002E-3</c:v>
                  </c:pt>
                  <c:pt idx="6">
                    <c:v>1.31E-3</c:v>
                  </c:pt>
                  <c:pt idx="7">
                    <c:v>3.9290000000000002E-3</c:v>
                  </c:pt>
                  <c:pt idx="8">
                    <c:v>5.1659999999999996E-3</c:v>
                  </c:pt>
                  <c:pt idx="9">
                    <c:v>6.0169999999999998E-3</c:v>
                  </c:pt>
                  <c:pt idx="10">
                    <c:v>5.1000000000000004E-3</c:v>
                  </c:pt>
                  <c:pt idx="11">
                    <c:v>5.4939999999999998E-3</c:v>
                  </c:pt>
                  <c:pt idx="12">
                    <c:v>1.3989E-2</c:v>
                  </c:pt>
                  <c:pt idx="13">
                    <c:v>1.45E-4</c:v>
                  </c:pt>
                </c:numCache>
              </c:numRef>
            </c:plus>
            <c:minus>
              <c:numRef>
                <c:f>'Submissions(Conciseness)'!$F$2:$F$21</c:f>
                <c:numCache>
                  <c:formatCode>General</c:formatCode>
                  <c:ptCount val="20"/>
                  <c:pt idx="0">
                    <c:v>4.0419999999999996E-3</c:v>
                  </c:pt>
                  <c:pt idx="1">
                    <c:v>4.0229999999999997E-3</c:v>
                  </c:pt>
                  <c:pt idx="2">
                    <c:v>5.1710000000000002E-3</c:v>
                  </c:pt>
                  <c:pt idx="3">
                    <c:v>1.4037000000000001E-2</c:v>
                  </c:pt>
                  <c:pt idx="4">
                    <c:v>1.2796E-2</c:v>
                  </c:pt>
                  <c:pt idx="5">
                    <c:v>3.4320000000000002E-3</c:v>
                  </c:pt>
                  <c:pt idx="6">
                    <c:v>1.31E-3</c:v>
                  </c:pt>
                  <c:pt idx="7">
                    <c:v>3.9290000000000002E-3</c:v>
                  </c:pt>
                  <c:pt idx="8">
                    <c:v>5.1659999999999996E-3</c:v>
                  </c:pt>
                  <c:pt idx="9">
                    <c:v>6.0169999999999998E-3</c:v>
                  </c:pt>
                  <c:pt idx="10">
                    <c:v>5.1000000000000004E-3</c:v>
                  </c:pt>
                  <c:pt idx="11">
                    <c:v>5.4939999999999998E-3</c:v>
                  </c:pt>
                  <c:pt idx="12">
                    <c:v>1.3989E-2</c:v>
                  </c:pt>
                  <c:pt idx="13">
                    <c:v>1.45E-4</c:v>
                  </c:pt>
                </c:numCache>
              </c:numRef>
            </c:minus>
            <c:spPr>
              <a:noFill/>
              <a:ln w="9525" cap="flat" cmpd="sng" algn="ctr">
                <a:solidFill>
                  <a:schemeClr val="tx1">
                    <a:lumMod val="65000"/>
                    <a:lumOff val="35000"/>
                  </a:schemeClr>
                </a:solidFill>
                <a:round/>
              </a:ln>
              <a:effectLst/>
            </c:spPr>
          </c:errBars>
          <c:errBars>
            <c:errDir val="y"/>
            <c:errBarType val="both"/>
            <c:errValType val="stdErr"/>
            <c:noEndCap val="0"/>
            <c:spPr>
              <a:noFill/>
              <a:ln w="9525" cap="flat" cmpd="sng" algn="ctr">
                <a:solidFill>
                  <a:schemeClr val="tx1">
                    <a:lumMod val="65000"/>
                    <a:lumOff val="35000"/>
                  </a:schemeClr>
                </a:solidFill>
                <a:round/>
              </a:ln>
              <a:effectLst/>
            </c:spPr>
          </c:errBars>
          <c:xVal>
            <c:strRef>
              <c:f>'Submissions(Conciseness)'!$C$2:$C$20</c:f>
              <c:strCache>
                <c:ptCount val="19"/>
                <c:pt idx="0">
                  <c:v>LogisticRegression</c:v>
                </c:pt>
                <c:pt idx="1">
                  <c:v>LogisticRegression</c:v>
                </c:pt>
                <c:pt idx="2">
                  <c:v>LogisticRegression</c:v>
                </c:pt>
                <c:pt idx="3">
                  <c:v>LogisticRegression()</c:v>
                </c:pt>
                <c:pt idx="4">
                  <c:v>LogisticRegression(max_iter=1000)</c:v>
                </c:pt>
                <c:pt idx="5">
                  <c:v>RandomForestClassifier(n_estimators=100)</c:v>
                </c:pt>
                <c:pt idx="6">
                  <c:v>RandomForestClassifier(n_estimators=500, max_depth=15)</c:v>
                </c:pt>
                <c:pt idx="7">
                  <c:v>XGBClassifier()</c:v>
                </c:pt>
                <c:pt idx="8">
                  <c:v>XGBClassifier(n_estimators=500, max_depth=15, learning_rate=0.01)</c:v>
                </c:pt>
                <c:pt idx="9">
                  <c:v>DecisionTreeClassifier(max_depth=15)</c:v>
                </c:pt>
                <c:pt idx="10">
                  <c:v>DecisionTreeClassifier(max_depth=15)</c:v>
                </c:pt>
                <c:pt idx="11">
                  <c:v>KNeighborsClassifier(n_neighbors=2)</c:v>
                </c:pt>
                <c:pt idx="12">
                  <c:v>MLPClassifier(alpha=0.001)</c:v>
                </c:pt>
                <c:pt idx="13">
                  <c:v>AdaBoostClassifier(n_estimators=100)</c:v>
                </c:pt>
                <c:pt idx="14">
                  <c:v>MultiOutput_RandomForestClassifier(n_estimators=500)</c:v>
                </c:pt>
                <c:pt idx="15">
                  <c:v>MultiOutput_KNeighborsClassifier</c:v>
                </c:pt>
                <c:pt idx="16">
                  <c:v>MultiOutput_DecisionTreeClassifier(max_depth=15)</c:v>
                </c:pt>
                <c:pt idx="17">
                  <c:v>A9</c:v>
                </c:pt>
                <c:pt idx="18">
                  <c:v>A18</c:v>
                </c:pt>
              </c:strCache>
            </c:strRef>
          </c:xVal>
          <c:yVal>
            <c:numRef>
              <c:f>'Submissions(Conciseness)'!$E$2:$E$20</c:f>
              <c:numCache>
                <c:formatCode>General</c:formatCode>
                <c:ptCount val="19"/>
                <c:pt idx="0">
                  <c:v>0.39417600000000003</c:v>
                </c:pt>
                <c:pt idx="1">
                  <c:v>0.34414099999999997</c:v>
                </c:pt>
                <c:pt idx="2">
                  <c:v>0.372805</c:v>
                </c:pt>
                <c:pt idx="3">
                  <c:v>0.37059500000000001</c:v>
                </c:pt>
                <c:pt idx="4">
                  <c:v>0.35100100000000001</c:v>
                </c:pt>
                <c:pt idx="5">
                  <c:v>0.361543</c:v>
                </c:pt>
                <c:pt idx="6">
                  <c:v>0.421987</c:v>
                </c:pt>
                <c:pt idx="7">
                  <c:v>0.35388900000000001</c:v>
                </c:pt>
                <c:pt idx="8">
                  <c:v>0.33669300000000002</c:v>
                </c:pt>
                <c:pt idx="9">
                  <c:v>0.42231999999999997</c:v>
                </c:pt>
                <c:pt idx="10">
                  <c:v>0.41936699999999999</c:v>
                </c:pt>
                <c:pt idx="11">
                  <c:v>0.45448300000000003</c:v>
                </c:pt>
                <c:pt idx="12">
                  <c:v>0.37215500000000001</c:v>
                </c:pt>
                <c:pt idx="13">
                  <c:v>0.49557499999999999</c:v>
                </c:pt>
              </c:numCache>
            </c:numRef>
          </c:yVal>
          <c:smooth val="1"/>
          <c:extLst>
            <c:ext xmlns:c16="http://schemas.microsoft.com/office/drawing/2014/chart" uri="{C3380CC4-5D6E-409C-BE32-E72D297353CC}">
              <c16:uniqueId val="{00000001-1559-4BD2-A7FB-99DAB144DEBD}"/>
            </c:ext>
          </c:extLst>
        </c:ser>
        <c:ser>
          <c:idx val="2"/>
          <c:order val="2"/>
          <c:tx>
            <c:strRef>
              <c:f>'Submissions(Conciseness)'!$G$1</c:f>
              <c:strCache>
                <c:ptCount val="1"/>
                <c:pt idx="0">
                  <c:v>rmse_validation</c:v>
                </c:pt>
              </c:strCache>
            </c:strRef>
          </c:tx>
          <c:spPr>
            <a:ln w="19050" cap="rnd">
              <a:solidFill>
                <a:schemeClr val="accent3"/>
              </a:solidFill>
              <a:round/>
            </a:ln>
            <a:effectLst/>
          </c:spPr>
          <c:marker>
            <c:symbol val="none"/>
          </c:marker>
          <c:xVal>
            <c:strRef>
              <c:f>'Submissions(Conciseness)'!$C$2:$C$20</c:f>
              <c:strCache>
                <c:ptCount val="19"/>
                <c:pt idx="0">
                  <c:v>LogisticRegression</c:v>
                </c:pt>
                <c:pt idx="1">
                  <c:v>LogisticRegression</c:v>
                </c:pt>
                <c:pt idx="2">
                  <c:v>LogisticRegression</c:v>
                </c:pt>
                <c:pt idx="3">
                  <c:v>LogisticRegression()</c:v>
                </c:pt>
                <c:pt idx="4">
                  <c:v>LogisticRegression(max_iter=1000)</c:v>
                </c:pt>
                <c:pt idx="5">
                  <c:v>RandomForestClassifier(n_estimators=100)</c:v>
                </c:pt>
                <c:pt idx="6">
                  <c:v>RandomForestClassifier(n_estimators=500, max_depth=15)</c:v>
                </c:pt>
                <c:pt idx="7">
                  <c:v>XGBClassifier()</c:v>
                </c:pt>
                <c:pt idx="8">
                  <c:v>XGBClassifier(n_estimators=500, max_depth=15, learning_rate=0.01)</c:v>
                </c:pt>
                <c:pt idx="9">
                  <c:v>DecisionTreeClassifier(max_depth=15)</c:v>
                </c:pt>
                <c:pt idx="10">
                  <c:v>DecisionTreeClassifier(max_depth=15)</c:v>
                </c:pt>
                <c:pt idx="11">
                  <c:v>KNeighborsClassifier(n_neighbors=2)</c:v>
                </c:pt>
                <c:pt idx="12">
                  <c:v>MLPClassifier(alpha=0.001)</c:v>
                </c:pt>
                <c:pt idx="13">
                  <c:v>AdaBoostClassifier(n_estimators=100)</c:v>
                </c:pt>
                <c:pt idx="14">
                  <c:v>MultiOutput_RandomForestClassifier(n_estimators=500)</c:v>
                </c:pt>
                <c:pt idx="15">
                  <c:v>MultiOutput_KNeighborsClassifier</c:v>
                </c:pt>
                <c:pt idx="16">
                  <c:v>MultiOutput_DecisionTreeClassifier(max_depth=15)</c:v>
                </c:pt>
                <c:pt idx="17">
                  <c:v>A9</c:v>
                </c:pt>
                <c:pt idx="18">
                  <c:v>A18</c:v>
                </c:pt>
              </c:strCache>
            </c:strRef>
          </c:xVal>
          <c:yVal>
            <c:numRef>
              <c:f>'Submissions(Conciseness)'!$G$2:$G$20</c:f>
              <c:numCache>
                <c:formatCode>General</c:formatCode>
                <c:ptCount val="19"/>
                <c:pt idx="0">
                  <c:v>0.39596999999999999</c:v>
                </c:pt>
                <c:pt idx="1">
                  <c:v>0.34596199999999999</c:v>
                </c:pt>
                <c:pt idx="2">
                  <c:v>0.38117800000000002</c:v>
                </c:pt>
                <c:pt idx="3">
                  <c:v>0.37953199999999998</c:v>
                </c:pt>
                <c:pt idx="4">
                  <c:v>0.34080500000000002</c:v>
                </c:pt>
                <c:pt idx="5">
                  <c:v>0.36738700000000002</c:v>
                </c:pt>
                <c:pt idx="6">
                  <c:v>0.42582599999999998</c:v>
                </c:pt>
                <c:pt idx="7">
                  <c:v>0.36896699999999999</c:v>
                </c:pt>
                <c:pt idx="8">
                  <c:v>0.35067500000000001</c:v>
                </c:pt>
                <c:pt idx="9">
                  <c:v>0.47434599999999999</c:v>
                </c:pt>
                <c:pt idx="10">
                  <c:v>0.45014199999999999</c:v>
                </c:pt>
                <c:pt idx="11">
                  <c:v>0.47903299999999999</c:v>
                </c:pt>
                <c:pt idx="12">
                  <c:v>0.37180099999999999</c:v>
                </c:pt>
                <c:pt idx="13">
                  <c:v>0.49588199999999999</c:v>
                </c:pt>
                <c:pt idx="14">
                  <c:v>0.36587399999999998</c:v>
                </c:pt>
                <c:pt idx="15">
                  <c:v>0.47903299999999999</c:v>
                </c:pt>
                <c:pt idx="16">
                  <c:v>0.47199200000000002</c:v>
                </c:pt>
                <c:pt idx="17">
                  <c:v>0.34080500000000002</c:v>
                </c:pt>
                <c:pt idx="18">
                  <c:v>0.52303200000000005</c:v>
                </c:pt>
              </c:numCache>
            </c:numRef>
          </c:yVal>
          <c:smooth val="1"/>
          <c:extLst>
            <c:ext xmlns:c16="http://schemas.microsoft.com/office/drawing/2014/chart" uri="{C3380CC4-5D6E-409C-BE32-E72D297353CC}">
              <c16:uniqueId val="{00000002-1559-4BD2-A7FB-99DAB144DEBD}"/>
            </c:ext>
          </c:extLst>
        </c:ser>
        <c:dLbls>
          <c:showLegendKey val="0"/>
          <c:showVal val="0"/>
          <c:showCatName val="0"/>
          <c:showSerName val="0"/>
          <c:showPercent val="0"/>
          <c:showBubbleSize val="0"/>
        </c:dLbls>
        <c:axId val="1890399856"/>
        <c:axId val="1800135264"/>
      </c:scatterChart>
      <c:valAx>
        <c:axId val="1890399856"/>
        <c:scaling>
          <c:orientation val="minMax"/>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1" i="0" u="none" strike="noStrike" kern="1200" baseline="0">
                    <a:solidFill>
                      <a:schemeClr val="tx1"/>
                    </a:solidFill>
                    <a:latin typeface="Courier New" panose="02070309020205020404" pitchFamily="49" charset="0"/>
                    <a:ea typeface="+mn-ea"/>
                    <a:cs typeface="Courier New" panose="02070309020205020404" pitchFamily="49" charset="0"/>
                  </a:defRPr>
                </a:pPr>
                <a:r>
                  <a:rPr lang="en-US"/>
                  <a:t>Model#</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Courier New" panose="02070309020205020404" pitchFamily="49" charset="0"/>
                  <a:ea typeface="+mn-ea"/>
                  <a:cs typeface="Courier New" panose="02070309020205020404" pitchFamily="49" charset="0"/>
                </a:defRPr>
              </a:pPr>
              <a:endParaRPr lang="en-US"/>
            </a:p>
          </c:txPr>
        </c:title>
        <c:majorTickMark val="out"/>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900" b="1" i="0" u="none" strike="noStrike" kern="1200" baseline="0">
                <a:solidFill>
                  <a:schemeClr val="tx1"/>
                </a:solidFill>
                <a:latin typeface="Courier New" panose="02070309020205020404" pitchFamily="49" charset="0"/>
                <a:ea typeface="+mn-ea"/>
                <a:cs typeface="Courier New" panose="02070309020205020404" pitchFamily="49" charset="0"/>
              </a:defRPr>
            </a:pPr>
            <a:endParaRPr lang="en-US"/>
          </a:p>
        </c:txPr>
        <c:crossAx val="1800135264"/>
        <c:crosses val="autoZero"/>
        <c:crossBetween val="midCat"/>
        <c:majorUnit val="1"/>
      </c:valAx>
      <c:valAx>
        <c:axId val="18001352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Courier New" panose="02070309020205020404" pitchFamily="49" charset="0"/>
                    <a:ea typeface="+mn-ea"/>
                    <a:cs typeface="Courier New" panose="02070309020205020404" pitchFamily="49" charset="0"/>
                  </a:defRPr>
                </a:pPr>
                <a:r>
                  <a:rPr lang="en-US"/>
                  <a:t>rmse</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Courier New" panose="02070309020205020404" pitchFamily="49" charset="0"/>
                  <a:ea typeface="+mn-ea"/>
                  <a:cs typeface="Courier New" panose="02070309020205020404" pitchFamily="49" charset="0"/>
                </a:defRPr>
              </a:pPr>
              <a:endParaRPr lang="en-US"/>
            </a:p>
          </c:txPr>
        </c:title>
        <c:numFmt formatCode="General" sourceLinked="1"/>
        <c:majorTickMark val="none"/>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900" b="1" i="0" u="none" strike="noStrike" kern="1200" baseline="0">
                <a:solidFill>
                  <a:schemeClr val="tx1"/>
                </a:solidFill>
                <a:latin typeface="Courier New" panose="02070309020205020404" pitchFamily="49" charset="0"/>
                <a:ea typeface="+mn-ea"/>
                <a:cs typeface="Courier New" panose="02070309020205020404" pitchFamily="49" charset="0"/>
              </a:defRPr>
            </a:pPr>
            <a:endParaRPr lang="en-US"/>
          </a:p>
        </c:txPr>
        <c:crossAx val="1890399856"/>
        <c:crosses val="autoZero"/>
        <c:crossBetween val="midCat"/>
      </c:valAx>
      <c:spPr>
        <a:noFill/>
        <a:ln>
          <a:solidFill>
            <a:sysClr val="windowText" lastClr="000000"/>
          </a:solidFill>
        </a:ln>
        <a:effectLst/>
      </c:spPr>
    </c:plotArea>
    <c:plotVisOnly val="1"/>
    <c:dispBlanksAs val="gap"/>
    <c:showDLblsOverMax val="0"/>
  </c:chart>
  <c:spPr>
    <a:noFill/>
    <a:ln>
      <a:noFill/>
    </a:ln>
    <a:effectLst/>
  </c:spPr>
  <c:txPr>
    <a:bodyPr/>
    <a:lstStyle/>
    <a:p>
      <a:pPr>
        <a:defRPr b="1">
          <a:solidFill>
            <a:schemeClr val="tx1"/>
          </a:solidFill>
          <a:latin typeface="Courier New" panose="02070309020205020404" pitchFamily="49" charset="0"/>
          <a:cs typeface="Courier New" panose="02070309020205020404" pitchFamily="49" charset="0"/>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A351D6-9617-4CDE-944F-8B65C3EBEE41}" type="datetimeFigureOut">
              <a:rPr lang="en-US" smtClean="0"/>
              <a:t>9/2/2017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5C7301-BB4B-4937-A1F9-FF52A634397B}" type="slidenum">
              <a:rPr lang="en-US" smtClean="0"/>
              <a:t>‹#›</a:t>
            </a:fld>
            <a:endParaRPr lang="en-US"/>
          </a:p>
        </p:txBody>
      </p:sp>
    </p:spTree>
    <p:extLst>
      <p:ext uri="{BB962C8B-B14F-4D97-AF65-F5344CB8AC3E}">
        <p14:creationId xmlns:p14="http://schemas.microsoft.com/office/powerpoint/2010/main" val="2921082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Century Gothic" panose="020B0502020202020204" pitchFamily="34" charset="0"/>
              </a:rPr>
              <a:t>On Lazada, we have millions of products across thousands of categories.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Century Gothic" panose="020B0502020202020204" pitchFamily="34" charset="0"/>
              </a:rPr>
              <a:t>To stand out from the crowd, sellers employ creative, sometimes disruptive efforts to improve their search relevancy or attract the attention of customers.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Century Gothic" panose="020B0502020202020204" pitchFamily="34" charset="0"/>
              </a:rPr>
              <a:t>Product titles like this degenerate user experience by cluttering the site with irrelevant, misleading titles.</a:t>
            </a:r>
            <a:br>
              <a:rPr lang="en-US" altLang="en-US" dirty="0">
                <a:latin typeface="Century Gothic" panose="020B0502020202020204" pitchFamily="34" charset="0"/>
              </a:rPr>
            </a:br>
            <a:br>
              <a:rPr lang="en-US" altLang="en-US" dirty="0">
                <a:latin typeface="Century Gothic" panose="020B0502020202020204" pitchFamily="34" charset="0"/>
              </a:rPr>
            </a:br>
            <a:r>
              <a:rPr lang="en-US" altLang="en-US" dirty="0">
                <a:latin typeface="Century Gothic" panose="020B0502020202020204" pitchFamily="34" charset="0"/>
              </a:rPr>
              <a:t>In this challenge, we provide you with a set of product titles, description, and attributes, together with the associated title quality scores (clarity and conciseness) as labeled by our internal QC team.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Century Gothic" panose="020B0502020202020204" pitchFamily="34" charset="0"/>
              </a:rPr>
              <a:t>Your task is to build a product title quality model that can automatically grade the clarity and the conciseness of a product title.</a:t>
            </a:r>
            <a:br>
              <a:rPr lang="en-US" altLang="en-US" dirty="0">
                <a:latin typeface="Century Gothic" panose="020B0502020202020204" pitchFamily="34" charset="0"/>
              </a:rPr>
            </a:br>
            <a:br>
              <a:rPr lang="en-US" altLang="en-US" dirty="0">
                <a:latin typeface="Century Gothic" panose="020B0502020202020204" pitchFamily="34" charset="0"/>
              </a:rPr>
            </a:br>
            <a:r>
              <a:rPr lang="en-CA" sz="1200" b="0" i="0" kern="1200" dirty="0">
                <a:solidFill>
                  <a:schemeClr val="tx1"/>
                </a:solidFill>
                <a:effectLst/>
                <a:latin typeface="+mn-lt"/>
                <a:ea typeface="+mn-ea"/>
                <a:cs typeface="+mn-cs"/>
              </a:rPr>
              <a:t>‘judging a book by its cover’</a:t>
            </a:r>
          </a:p>
          <a:p>
            <a:endParaRPr lang="en-US" dirty="0"/>
          </a:p>
        </p:txBody>
      </p:sp>
      <p:sp>
        <p:nvSpPr>
          <p:cNvPr id="4" name="Slide Number Placeholder 3"/>
          <p:cNvSpPr>
            <a:spLocks noGrp="1"/>
          </p:cNvSpPr>
          <p:nvPr>
            <p:ph type="sldNum" sz="quarter" idx="10"/>
          </p:nvPr>
        </p:nvSpPr>
        <p:spPr/>
        <p:txBody>
          <a:bodyPr/>
          <a:lstStyle/>
          <a:p>
            <a:fld id="{F45C7301-BB4B-4937-A1F9-FF52A634397B}" type="slidenum">
              <a:rPr lang="en-US" smtClean="0"/>
              <a:t>4</a:t>
            </a:fld>
            <a:endParaRPr lang="en-US"/>
          </a:p>
        </p:txBody>
      </p:sp>
    </p:spTree>
    <p:extLst>
      <p:ext uri="{BB962C8B-B14F-4D97-AF65-F5344CB8AC3E}">
        <p14:creationId xmlns:p14="http://schemas.microsoft.com/office/powerpoint/2010/main" val="1712939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5C7301-BB4B-4937-A1F9-FF52A634397B}" type="slidenum">
              <a:rPr lang="en-US" smtClean="0"/>
              <a:t>6</a:t>
            </a:fld>
            <a:endParaRPr lang="en-US"/>
          </a:p>
        </p:txBody>
      </p:sp>
    </p:spTree>
    <p:extLst>
      <p:ext uri="{BB962C8B-B14F-4D97-AF65-F5344CB8AC3E}">
        <p14:creationId xmlns:p14="http://schemas.microsoft.com/office/powerpoint/2010/main" val="2122271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5C7301-BB4B-4937-A1F9-FF52A634397B}" type="slidenum">
              <a:rPr lang="en-US" smtClean="0"/>
              <a:t>12</a:t>
            </a:fld>
            <a:endParaRPr lang="en-US"/>
          </a:p>
        </p:txBody>
      </p:sp>
    </p:spTree>
    <p:extLst>
      <p:ext uri="{BB962C8B-B14F-4D97-AF65-F5344CB8AC3E}">
        <p14:creationId xmlns:p14="http://schemas.microsoft.com/office/powerpoint/2010/main" val="3607649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Contraposition</a:t>
            </a:r>
          </a:p>
          <a:p>
            <a:endParaRPr lang="en-US" dirty="0"/>
          </a:p>
          <a:p>
            <a:r>
              <a:rPr lang="en-US" dirty="0"/>
              <a:t>Use one target as a feature for the</a:t>
            </a:r>
            <a:r>
              <a:rPr lang="en-US" baseline="0" dirty="0"/>
              <a:t> other one. But has problem in practice since we don’t have the validation or test sets’ label.</a:t>
            </a:r>
            <a:endParaRPr lang="en-US" dirty="0"/>
          </a:p>
        </p:txBody>
      </p:sp>
      <p:sp>
        <p:nvSpPr>
          <p:cNvPr id="4" name="Slide Number Placeholder 3"/>
          <p:cNvSpPr>
            <a:spLocks noGrp="1"/>
          </p:cNvSpPr>
          <p:nvPr>
            <p:ph type="sldNum" sz="quarter" idx="10"/>
          </p:nvPr>
        </p:nvSpPr>
        <p:spPr/>
        <p:txBody>
          <a:bodyPr/>
          <a:lstStyle/>
          <a:p>
            <a:fld id="{F45C7301-BB4B-4937-A1F9-FF52A634397B}" type="slidenum">
              <a:rPr lang="en-US" smtClean="0"/>
              <a:t>13</a:t>
            </a:fld>
            <a:endParaRPr lang="en-US"/>
          </a:p>
        </p:txBody>
      </p:sp>
    </p:spTree>
    <p:extLst>
      <p:ext uri="{BB962C8B-B14F-4D97-AF65-F5344CB8AC3E}">
        <p14:creationId xmlns:p14="http://schemas.microsoft.com/office/powerpoint/2010/main" val="1289972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Plus the attributes, we extract more</a:t>
            </a:r>
            <a:r>
              <a:rPr lang="en-US" baseline="0" dirty="0"/>
              <a:t> features from the textual attributes, title and short_description</a:t>
            </a:r>
          </a:p>
          <a:p>
            <a:endParaRPr lang="en-US" baseline="0" dirty="0"/>
          </a:p>
          <a:p>
            <a:endParaRPr lang="en-CA" b="0" dirty="0">
              <a:effectLst/>
            </a:endParaRPr>
          </a:p>
          <a:p>
            <a:pPr lvl="0" rtl="0" fontAlgn="base"/>
            <a:r>
              <a:rPr lang="en-CA" sz="1200" b="0" i="0" u="none" strike="noStrike" kern="1200" dirty="0">
                <a:solidFill>
                  <a:schemeClr val="tx1"/>
                </a:solidFill>
                <a:effectLst/>
                <a:latin typeface="+mn-lt"/>
                <a:ea typeface="+mn-ea"/>
                <a:cs typeface="+mn-cs"/>
              </a:rPr>
              <a:t>stability selection</a:t>
            </a:r>
            <a:endParaRPr lang="en-CA" sz="1400" b="0" i="0" u="none" strike="noStrike" kern="1200" dirty="0">
              <a:solidFill>
                <a:schemeClr val="tx1"/>
              </a:solidFill>
              <a:effectLst/>
              <a:latin typeface="+mn-lt"/>
              <a:ea typeface="+mn-ea"/>
              <a:cs typeface="+mn-cs"/>
            </a:endParaRPr>
          </a:p>
          <a:p>
            <a:pPr lvl="0" rtl="0" fontAlgn="base"/>
            <a:r>
              <a:rPr lang="en-CA" sz="1200" b="0" i="0" u="none" strike="noStrike" kern="1200" dirty="0">
                <a:solidFill>
                  <a:schemeClr val="tx1"/>
                </a:solidFill>
                <a:effectLst/>
                <a:latin typeface="+mn-lt"/>
                <a:ea typeface="+mn-ea"/>
                <a:cs typeface="+mn-cs"/>
              </a:rPr>
              <a:t>recursive feature elimination and cross-validation</a:t>
            </a:r>
          </a:p>
          <a:p>
            <a:endParaRPr lang="en-US" dirty="0"/>
          </a:p>
        </p:txBody>
      </p:sp>
      <p:sp>
        <p:nvSpPr>
          <p:cNvPr id="4" name="Slide Number Placeholder 3"/>
          <p:cNvSpPr>
            <a:spLocks noGrp="1"/>
          </p:cNvSpPr>
          <p:nvPr>
            <p:ph type="sldNum" sz="quarter" idx="10"/>
          </p:nvPr>
        </p:nvSpPr>
        <p:spPr/>
        <p:txBody>
          <a:bodyPr/>
          <a:lstStyle/>
          <a:p>
            <a:fld id="{F45C7301-BB4B-4937-A1F9-FF52A634397B}" type="slidenum">
              <a:rPr lang="en-US" smtClean="0"/>
              <a:t>15</a:t>
            </a:fld>
            <a:endParaRPr lang="en-US"/>
          </a:p>
        </p:txBody>
      </p:sp>
    </p:spTree>
    <p:extLst>
      <p:ext uri="{BB962C8B-B14F-4D97-AF65-F5344CB8AC3E}">
        <p14:creationId xmlns:p14="http://schemas.microsoft.com/office/powerpoint/2010/main" val="2017064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5C7301-BB4B-4937-A1F9-FF52A634397B}" type="slidenum">
              <a:rPr lang="en-US" smtClean="0"/>
              <a:t>18</a:t>
            </a:fld>
            <a:endParaRPr lang="en-US"/>
          </a:p>
        </p:txBody>
      </p:sp>
    </p:spTree>
    <p:extLst>
      <p:ext uri="{BB962C8B-B14F-4D97-AF65-F5344CB8AC3E}">
        <p14:creationId xmlns:p14="http://schemas.microsoft.com/office/powerpoint/2010/main" val="2111393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5C7301-BB4B-4937-A1F9-FF52A634397B}" type="slidenum">
              <a:rPr lang="en-US" smtClean="0"/>
              <a:t>24</a:t>
            </a:fld>
            <a:endParaRPr lang="en-US"/>
          </a:p>
        </p:txBody>
      </p:sp>
    </p:spTree>
    <p:extLst>
      <p:ext uri="{BB962C8B-B14F-4D97-AF65-F5344CB8AC3E}">
        <p14:creationId xmlns:p14="http://schemas.microsoft.com/office/powerpoint/2010/main" val="330873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408891E-6D2C-4D76-8120-698CD22A708E}" type="datetimeFigureOut">
              <a:rPr lang="en-US" smtClean="0"/>
              <a:t>9/2/2017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6CBB54-2110-429D-9F7D-CCEC6A7BD0D0}" type="slidenum">
              <a:rPr lang="en-US" smtClean="0"/>
              <a:t>‹#›</a:t>
            </a:fld>
            <a:endParaRPr lang="en-US"/>
          </a:p>
        </p:txBody>
      </p:sp>
    </p:spTree>
    <p:extLst>
      <p:ext uri="{BB962C8B-B14F-4D97-AF65-F5344CB8AC3E}">
        <p14:creationId xmlns:p14="http://schemas.microsoft.com/office/powerpoint/2010/main" val="845833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08891E-6D2C-4D76-8120-698CD22A708E}" type="datetimeFigureOut">
              <a:rPr lang="en-US" smtClean="0"/>
              <a:t>9/2/2017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6CBB54-2110-429D-9F7D-CCEC6A7BD0D0}" type="slidenum">
              <a:rPr lang="en-US" smtClean="0"/>
              <a:t>‹#›</a:t>
            </a:fld>
            <a:endParaRPr lang="en-US"/>
          </a:p>
        </p:txBody>
      </p:sp>
    </p:spTree>
    <p:extLst>
      <p:ext uri="{BB962C8B-B14F-4D97-AF65-F5344CB8AC3E}">
        <p14:creationId xmlns:p14="http://schemas.microsoft.com/office/powerpoint/2010/main" val="1353346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08891E-6D2C-4D76-8120-698CD22A708E}" type="datetimeFigureOut">
              <a:rPr lang="en-US" smtClean="0"/>
              <a:t>9/2/2017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6CBB54-2110-429D-9F7D-CCEC6A7BD0D0}" type="slidenum">
              <a:rPr lang="en-US" smtClean="0"/>
              <a:t>‹#›</a:t>
            </a:fld>
            <a:endParaRPr lang="en-US"/>
          </a:p>
        </p:txBody>
      </p:sp>
    </p:spTree>
    <p:extLst>
      <p:ext uri="{BB962C8B-B14F-4D97-AF65-F5344CB8AC3E}">
        <p14:creationId xmlns:p14="http://schemas.microsoft.com/office/powerpoint/2010/main" val="1536383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08891E-6D2C-4D76-8120-698CD22A708E}" type="datetimeFigureOut">
              <a:rPr lang="en-US" smtClean="0"/>
              <a:t>9/2/2017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6CBB54-2110-429D-9F7D-CCEC6A7BD0D0}" type="slidenum">
              <a:rPr lang="en-US" smtClean="0"/>
              <a:t>‹#›</a:t>
            </a:fld>
            <a:endParaRPr lang="en-US"/>
          </a:p>
        </p:txBody>
      </p:sp>
    </p:spTree>
    <p:extLst>
      <p:ext uri="{BB962C8B-B14F-4D97-AF65-F5344CB8AC3E}">
        <p14:creationId xmlns:p14="http://schemas.microsoft.com/office/powerpoint/2010/main" val="3964893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08891E-6D2C-4D76-8120-698CD22A708E}" type="datetimeFigureOut">
              <a:rPr lang="en-US" smtClean="0"/>
              <a:t>9/2/2017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6CBB54-2110-429D-9F7D-CCEC6A7BD0D0}" type="slidenum">
              <a:rPr lang="en-US" smtClean="0"/>
              <a:t>‹#›</a:t>
            </a:fld>
            <a:endParaRPr lang="en-US"/>
          </a:p>
        </p:txBody>
      </p:sp>
    </p:spTree>
    <p:extLst>
      <p:ext uri="{BB962C8B-B14F-4D97-AF65-F5344CB8AC3E}">
        <p14:creationId xmlns:p14="http://schemas.microsoft.com/office/powerpoint/2010/main" val="2520931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408891E-6D2C-4D76-8120-698CD22A708E}" type="datetimeFigureOut">
              <a:rPr lang="en-US" smtClean="0"/>
              <a:t>9/2/2017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6CBB54-2110-429D-9F7D-CCEC6A7BD0D0}" type="slidenum">
              <a:rPr lang="en-US" smtClean="0"/>
              <a:t>‹#›</a:t>
            </a:fld>
            <a:endParaRPr lang="en-US"/>
          </a:p>
        </p:txBody>
      </p:sp>
    </p:spTree>
    <p:extLst>
      <p:ext uri="{BB962C8B-B14F-4D97-AF65-F5344CB8AC3E}">
        <p14:creationId xmlns:p14="http://schemas.microsoft.com/office/powerpoint/2010/main" val="621968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08891E-6D2C-4D76-8120-698CD22A708E}" type="datetimeFigureOut">
              <a:rPr lang="en-US" smtClean="0"/>
              <a:t>9/2/2017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6CBB54-2110-429D-9F7D-CCEC6A7BD0D0}" type="slidenum">
              <a:rPr lang="en-US" smtClean="0"/>
              <a:t>‹#›</a:t>
            </a:fld>
            <a:endParaRPr lang="en-US"/>
          </a:p>
        </p:txBody>
      </p:sp>
    </p:spTree>
    <p:extLst>
      <p:ext uri="{BB962C8B-B14F-4D97-AF65-F5344CB8AC3E}">
        <p14:creationId xmlns:p14="http://schemas.microsoft.com/office/powerpoint/2010/main" val="1332986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408891E-6D2C-4D76-8120-698CD22A708E}" type="datetimeFigureOut">
              <a:rPr lang="en-US" smtClean="0"/>
              <a:t>9/2/2017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6CBB54-2110-429D-9F7D-CCEC6A7BD0D0}" type="slidenum">
              <a:rPr lang="en-US" smtClean="0"/>
              <a:t>‹#›</a:t>
            </a:fld>
            <a:endParaRPr lang="en-US"/>
          </a:p>
        </p:txBody>
      </p:sp>
    </p:spTree>
    <p:extLst>
      <p:ext uri="{BB962C8B-B14F-4D97-AF65-F5344CB8AC3E}">
        <p14:creationId xmlns:p14="http://schemas.microsoft.com/office/powerpoint/2010/main" val="89852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08891E-6D2C-4D76-8120-698CD22A708E}" type="datetimeFigureOut">
              <a:rPr lang="en-US" smtClean="0"/>
              <a:t>9/2/2017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6CBB54-2110-429D-9F7D-CCEC6A7BD0D0}" type="slidenum">
              <a:rPr lang="en-US" smtClean="0"/>
              <a:t>‹#›</a:t>
            </a:fld>
            <a:endParaRPr lang="en-US"/>
          </a:p>
        </p:txBody>
      </p:sp>
    </p:spTree>
    <p:extLst>
      <p:ext uri="{BB962C8B-B14F-4D97-AF65-F5344CB8AC3E}">
        <p14:creationId xmlns:p14="http://schemas.microsoft.com/office/powerpoint/2010/main" val="4152389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408891E-6D2C-4D76-8120-698CD22A708E}" type="datetimeFigureOut">
              <a:rPr lang="en-US" smtClean="0"/>
              <a:t>9/2/2017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6CBB54-2110-429D-9F7D-CCEC6A7BD0D0}" type="slidenum">
              <a:rPr lang="en-US" smtClean="0"/>
              <a:t>‹#›</a:t>
            </a:fld>
            <a:endParaRPr lang="en-US"/>
          </a:p>
        </p:txBody>
      </p:sp>
    </p:spTree>
    <p:extLst>
      <p:ext uri="{BB962C8B-B14F-4D97-AF65-F5344CB8AC3E}">
        <p14:creationId xmlns:p14="http://schemas.microsoft.com/office/powerpoint/2010/main" val="163584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408891E-6D2C-4D76-8120-698CD22A708E}" type="datetimeFigureOut">
              <a:rPr lang="en-US" smtClean="0"/>
              <a:t>9/2/2017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6CBB54-2110-429D-9F7D-CCEC6A7BD0D0}" type="slidenum">
              <a:rPr lang="en-US" smtClean="0"/>
              <a:t>‹#›</a:t>
            </a:fld>
            <a:endParaRPr lang="en-US"/>
          </a:p>
        </p:txBody>
      </p:sp>
    </p:spTree>
    <p:extLst>
      <p:ext uri="{BB962C8B-B14F-4D97-AF65-F5344CB8AC3E}">
        <p14:creationId xmlns:p14="http://schemas.microsoft.com/office/powerpoint/2010/main" val="2790013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08891E-6D2C-4D76-8120-698CD22A708E}" type="datetimeFigureOut">
              <a:rPr lang="en-US" smtClean="0"/>
              <a:t>9/2/2017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6CBB54-2110-429D-9F7D-CCEC6A7BD0D0}" type="slidenum">
              <a:rPr lang="en-US" smtClean="0"/>
              <a:t>‹#›</a:t>
            </a:fld>
            <a:endParaRPr lang="en-US"/>
          </a:p>
        </p:txBody>
      </p:sp>
    </p:spTree>
    <p:extLst>
      <p:ext uri="{BB962C8B-B14F-4D97-AF65-F5344CB8AC3E}">
        <p14:creationId xmlns:p14="http://schemas.microsoft.com/office/powerpoint/2010/main" val="1966897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daviddoubilet.com/" TargetMode="Externa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www.allenwalkerphotography.com/media/094a426b-5940-42df-8e07-b518c8964fb1?hit_num=26&amp;hits=30&amp;page=1&amp;per_page=100&amp;prev=f1e71c27-25d0-4336-bd54-19ec13d2d7cd&amp;search=Underwater" TargetMode="External"/><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travel.nationalgeographic.com/travel/traveler-magazine/photo-contest/2011/entries/49896/view/" TargetMode="External"/><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photography.nationalgeographic.com/photography/photo-contest/2014/entries/282977/view/" TargetMode="External"/><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1x.com/photo/305651" TargetMode="External"/><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hyperlink" Target="http://www.daviddoubilet.com/" TargetMode="External"/><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www.telegraph.co.uk/news/picturegalleries/picturesoftheday/11103498/Pictures-of-the-day-18-September-2014.html?frame=3042692" TargetMode="External"/><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6909"/>
            <a:ext cx="12192000" cy="8104909"/>
          </a:xfrm>
          <a:prstGeom prst="rect">
            <a:avLst/>
          </a:prstGeom>
        </p:spPr>
      </p:pic>
      <p:sp>
        <p:nvSpPr>
          <p:cNvPr id="11" name="Rectangle 10"/>
          <p:cNvSpPr/>
          <p:nvPr/>
        </p:nvSpPr>
        <p:spPr>
          <a:xfrm>
            <a:off x="223342" y="6254234"/>
            <a:ext cx="2959465" cy="369332"/>
          </a:xfrm>
          <a:prstGeom prst="rect">
            <a:avLst/>
          </a:prstGeom>
        </p:spPr>
        <p:txBody>
          <a:bodyPr wrap="none">
            <a:spAutoFit/>
          </a:bodyPr>
          <a:lstStyle/>
          <a:p>
            <a:r>
              <a:rPr lang="en-US" b="0" i="0" dirty="0">
                <a:solidFill>
                  <a:schemeClr val="bg1">
                    <a:lumMod val="95000"/>
                  </a:schemeClr>
                </a:solidFill>
                <a:effectLst/>
                <a:latin typeface="Century Gothic" panose="020B0502020202020204" pitchFamily="34" charset="0"/>
              </a:rPr>
              <a:t>Photo By: </a:t>
            </a:r>
            <a:r>
              <a:rPr lang="en-US" b="0" i="0" u="none" strike="noStrike" dirty="0">
                <a:solidFill>
                  <a:schemeClr val="bg1">
                    <a:lumMod val="95000"/>
                  </a:schemeClr>
                </a:solidFill>
                <a:effectLst/>
                <a:latin typeface="Century Gothic" panose="020B0502020202020204" pitchFamily="34" charset="0"/>
                <a:hlinkClick r:id="rId3"/>
              </a:rPr>
              <a:t>David </a:t>
            </a:r>
            <a:r>
              <a:rPr lang="en-US" b="0" i="0" u="none" strike="noStrike" dirty="0" err="1">
                <a:solidFill>
                  <a:schemeClr val="bg1">
                    <a:lumMod val="95000"/>
                  </a:schemeClr>
                </a:solidFill>
                <a:effectLst/>
                <a:latin typeface="Century Gothic" panose="020B0502020202020204" pitchFamily="34" charset="0"/>
                <a:hlinkClick r:id="rId3"/>
              </a:rPr>
              <a:t>Doubilet</a:t>
            </a:r>
            <a:endParaRPr lang="en-US" dirty="0">
              <a:solidFill>
                <a:schemeClr val="bg1">
                  <a:lumMod val="95000"/>
                </a:schemeClr>
              </a:solidFill>
              <a:latin typeface="Century Gothic" panose="020B0502020202020204" pitchFamily="34" charset="0"/>
            </a:endParaRPr>
          </a:p>
        </p:txBody>
      </p:sp>
    </p:spTree>
    <p:extLst>
      <p:ext uri="{BB962C8B-B14F-4D97-AF65-F5344CB8AC3E}">
        <p14:creationId xmlns:p14="http://schemas.microsoft.com/office/powerpoint/2010/main" val="2600450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571500" y="815370"/>
                <a:ext cx="6096000" cy="6186309"/>
              </a:xfrm>
              <a:prstGeom prst="rect">
                <a:avLst/>
              </a:prstGeom>
            </p:spPr>
            <p:txBody>
              <a:bodyPr>
                <a:spAutoFit/>
              </a:bodyPr>
              <a:lstStyle/>
              <a:p>
                <a:pPr marL="742950" indent="-742950" eaLnBrk="0" fontAlgn="base" hangingPunct="0">
                  <a:spcBef>
                    <a:spcPct val="0"/>
                  </a:spcBef>
                  <a:spcAft>
                    <a:spcPct val="0"/>
                  </a:spcAft>
                  <a:buFont typeface="+mj-lt"/>
                  <a:buAutoNum type="arabicPeriod" startAt="2"/>
                </a:pPr>
                <a:r>
                  <a:rPr lang="en-US" altLang="en-US" sz="3600" b="1" dirty="0">
                    <a:solidFill>
                      <a:srgbClr val="FCB817"/>
                    </a:solidFill>
                    <a:latin typeface="Century Gothic" panose="020B0502020202020204" pitchFamily="34" charset="0"/>
                  </a:rPr>
                  <a:t>Flirting</a:t>
                </a:r>
              </a:p>
              <a:p>
                <a:pPr marL="914400" lvl="1" indent="-457200" eaLnBrk="0" fontAlgn="base" hangingPunct="0">
                  <a:spcBef>
                    <a:spcPct val="0"/>
                  </a:spcBef>
                  <a:spcAft>
                    <a:spcPct val="0"/>
                  </a:spcAft>
                  <a:buFont typeface="Arial" panose="020B0604020202020204" pitchFamily="34" charset="0"/>
                  <a:buChar char="•"/>
                </a:pPr>
                <a:r>
                  <a:rPr lang="en-US" altLang="en-US" sz="3600" b="1" dirty="0">
                    <a:solidFill>
                      <a:srgbClr val="FCB817"/>
                    </a:solidFill>
                    <a:latin typeface="Century Gothic" panose="020B0502020202020204" pitchFamily="34" charset="0"/>
                  </a:rPr>
                  <a:t>Attributes</a:t>
                </a:r>
              </a:p>
              <a:p>
                <a:pPr marL="1371600" lvl="2" indent="-457200" eaLnBrk="0" fontAlgn="base" hangingPunct="0">
                  <a:spcBef>
                    <a:spcPct val="0"/>
                  </a:spcBef>
                  <a:spcAft>
                    <a:spcPct val="0"/>
                  </a:spcAft>
                  <a:buFont typeface="Arial" panose="020B0604020202020204" pitchFamily="34" charset="0"/>
                  <a:buChar char="•"/>
                </a:pPr>
                <a:r>
                  <a:rPr lang="en-US" altLang="en-US" sz="3600" b="1" dirty="0">
                    <a:solidFill>
                      <a:srgbClr val="00B050"/>
                    </a:solidFill>
                    <a:latin typeface="Bradley Hand ITC" panose="03070402050302030203" pitchFamily="66" charset="0"/>
                  </a:rPr>
                  <a:t>Color</a:t>
                </a:r>
              </a:p>
              <a:p>
                <a:pPr marL="1371600" lvl="2" indent="-457200" eaLnBrk="0" fontAlgn="base" hangingPunct="0">
                  <a:spcBef>
                    <a:spcPct val="0"/>
                  </a:spcBef>
                  <a:spcAft>
                    <a:spcPct val="0"/>
                  </a:spcAft>
                  <a:buFont typeface="Arial" panose="020B0604020202020204" pitchFamily="34" charset="0"/>
                  <a:buChar char="•"/>
                </a:pPr>
                <a:r>
                  <a:rPr lang="en-US" altLang="en-US" sz="3600" b="1" dirty="0">
                    <a:solidFill>
                      <a:srgbClr val="00B050"/>
                    </a:solidFill>
                    <a:latin typeface="Bradley Hand ITC" panose="03070402050302030203" pitchFamily="66" charset="0"/>
                  </a:rPr>
                  <a:t>Brand</a:t>
                </a:r>
              </a:p>
              <a:p>
                <a:pPr marL="1371600" lvl="2" indent="-457200" eaLnBrk="0" fontAlgn="base" hangingPunct="0">
                  <a:spcBef>
                    <a:spcPct val="0"/>
                  </a:spcBef>
                  <a:spcAft>
                    <a:spcPct val="0"/>
                  </a:spcAft>
                  <a:buFont typeface="Arial" panose="020B0604020202020204" pitchFamily="34" charset="0"/>
                  <a:buChar char="•"/>
                </a:pPr>
                <a:r>
                  <a:rPr lang="en-US" altLang="en-US" sz="3600" b="1" dirty="0">
                    <a:solidFill>
                      <a:srgbClr val="00B050"/>
                    </a:solidFill>
                    <a:latin typeface="Bradley Hand ITC" panose="03070402050302030203" pitchFamily="66" charset="0"/>
                  </a:rPr>
                  <a:t>Non-English </a:t>
                </a:r>
              </a:p>
              <a:p>
                <a:pPr marL="1371600" lvl="2" indent="-457200" eaLnBrk="0" fontAlgn="base" hangingPunct="0">
                  <a:spcBef>
                    <a:spcPct val="0"/>
                  </a:spcBef>
                  <a:spcAft>
                    <a:spcPct val="0"/>
                  </a:spcAft>
                  <a:buFont typeface="Arial" panose="020B0604020202020204" pitchFamily="34" charset="0"/>
                  <a:buChar char="•"/>
                </a:pPr>
                <a:r>
                  <a:rPr lang="en-US" altLang="en-US" sz="3600" b="1" dirty="0">
                    <a:solidFill>
                      <a:srgbClr val="00B050"/>
                    </a:solidFill>
                    <a:latin typeface="Bradley Hand ITC" panose="03070402050302030203" pitchFamily="66" charset="0"/>
                  </a:rPr>
                  <a:t>image</a:t>
                </a:r>
                <a:endParaRPr lang="en-US" altLang="en-US" sz="3600" b="1" dirty="0">
                  <a:solidFill>
                    <a:srgbClr val="FCB817"/>
                  </a:solidFill>
                  <a:latin typeface="Century Gothic" panose="020B0502020202020204" pitchFamily="34" charset="0"/>
                </a:endParaRPr>
              </a:p>
              <a:p>
                <a:pPr marL="914400" lvl="1" indent="-457200" eaLnBrk="0" fontAlgn="base" hangingPunct="0">
                  <a:spcBef>
                    <a:spcPct val="0"/>
                  </a:spcBef>
                  <a:spcAft>
                    <a:spcPct val="0"/>
                  </a:spcAft>
                  <a:buFont typeface="Arial" panose="020B0604020202020204" pitchFamily="34" charset="0"/>
                  <a:buChar char="•"/>
                </a:pPr>
                <a14:m>
                  <m:oMath xmlns:m="http://schemas.openxmlformats.org/officeDocument/2006/math">
                    <m:r>
                      <a:rPr lang="en-US" altLang="en-US" sz="3600" b="1" i="1" dirty="0" smtClean="0">
                        <a:solidFill>
                          <a:srgbClr val="FCB817"/>
                        </a:solidFill>
                        <a:latin typeface="Cambria Math" panose="02040503050406030204" pitchFamily="18" charset="0"/>
                      </a:rPr>
                      <m:t>𝒚</m:t>
                    </m:r>
                  </m:oMath>
                </a14:m>
                <a:r>
                  <a:rPr lang="en-US" altLang="en-US" sz="3600" b="1" dirty="0">
                    <a:solidFill>
                      <a:srgbClr val="FCB817"/>
                    </a:solidFill>
                    <a:latin typeface="Century Gothic" panose="020B0502020202020204" pitchFamily="34" charset="0"/>
                  </a:rPr>
                  <a:t>: Labels (if any)</a:t>
                </a:r>
              </a:p>
              <a:p>
                <a:pPr marL="1371600" lvl="2" indent="-457200" eaLnBrk="0" fontAlgn="base" hangingPunct="0">
                  <a:spcBef>
                    <a:spcPct val="0"/>
                  </a:spcBef>
                  <a:spcAft>
                    <a:spcPct val="0"/>
                  </a:spcAft>
                  <a:buFont typeface="Arial" panose="020B0604020202020204" pitchFamily="34" charset="0"/>
                  <a:buChar char="•"/>
                </a:pPr>
                <a:r>
                  <a:rPr lang="en-US" altLang="en-US" sz="3600" b="1" dirty="0">
                    <a:solidFill>
                      <a:srgbClr val="BA0003"/>
                    </a:solidFill>
                    <a:latin typeface="Bradley Hand ITC" panose="03070402050302030203" pitchFamily="66" charset="0"/>
                  </a:rPr>
                  <a:t>Disagreement in labels! </a:t>
                </a:r>
              </a:p>
              <a:p>
                <a:pPr marL="914400" lvl="1" indent="-457200" eaLnBrk="0" fontAlgn="base" hangingPunct="0">
                  <a:spcBef>
                    <a:spcPct val="0"/>
                  </a:spcBef>
                  <a:spcAft>
                    <a:spcPct val="0"/>
                  </a:spcAft>
                  <a:buFont typeface="Arial" panose="020B0604020202020204" pitchFamily="34" charset="0"/>
                  <a:buChar char="•"/>
                </a:pPr>
                <a:r>
                  <a:rPr lang="en-US" altLang="en-US" sz="3600" b="1" dirty="0">
                    <a:solidFill>
                      <a:srgbClr val="FCB817"/>
                    </a:solidFill>
                    <a:latin typeface="Century Gothic" panose="020B0502020202020204" pitchFamily="34" charset="0"/>
                  </a:rPr>
                  <a:t>Augmentation</a:t>
                </a:r>
              </a:p>
              <a:p>
                <a:pPr marL="1371600" lvl="2" indent="-457200" eaLnBrk="0" fontAlgn="base" hangingPunct="0">
                  <a:spcBef>
                    <a:spcPct val="0"/>
                  </a:spcBef>
                  <a:spcAft>
                    <a:spcPct val="0"/>
                  </a:spcAft>
                  <a:buFont typeface="Arial" panose="020B0604020202020204" pitchFamily="34" charset="0"/>
                  <a:buChar char="•"/>
                </a:pPr>
                <a:r>
                  <a:rPr lang="en-US" altLang="en-US" sz="3600" b="1" dirty="0">
                    <a:solidFill>
                      <a:srgbClr val="00B050"/>
                    </a:solidFill>
                    <a:latin typeface="Bradley Hand ITC" panose="03070402050302030203" pitchFamily="66" charset="0"/>
                  </a:rPr>
                  <a:t>Cloning</a:t>
                </a:r>
                <a:r>
                  <a:rPr lang="en-US" altLang="en-US" sz="3600" b="1" dirty="0">
                    <a:solidFill>
                      <a:srgbClr val="BA0003"/>
                    </a:solidFill>
                    <a:latin typeface="Bradley Hand ITC" panose="03070402050302030203" pitchFamily="66" charset="0"/>
                  </a:rPr>
                  <a:t> </a:t>
                </a:r>
              </a:p>
              <a:p>
                <a:pPr marL="1371600" lvl="2" indent="-457200" eaLnBrk="0" fontAlgn="base" hangingPunct="0">
                  <a:spcBef>
                    <a:spcPct val="0"/>
                  </a:spcBef>
                  <a:spcAft>
                    <a:spcPct val="0"/>
                  </a:spcAft>
                  <a:buFont typeface="Arial" panose="020B0604020202020204" pitchFamily="34" charset="0"/>
                  <a:buChar char="•"/>
                </a:pPr>
                <a:endParaRPr lang="en-US" altLang="en-US" sz="3600" b="1" dirty="0">
                  <a:solidFill>
                    <a:srgbClr val="FCB817"/>
                  </a:solidFill>
                  <a:latin typeface="Century Gothic" panose="020B0502020202020204" pitchFamily="34"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571500" y="815370"/>
                <a:ext cx="6096000" cy="6186309"/>
              </a:xfrm>
              <a:prstGeom prst="rect">
                <a:avLst/>
              </a:prstGeom>
              <a:blipFill>
                <a:blip r:embed="rId2"/>
                <a:stretch>
                  <a:fillRect l="-3100" t="-1576" r="-4200"/>
                </a:stretch>
              </a:blipFill>
            </p:spPr>
            <p:txBody>
              <a:bodyPr/>
              <a:lstStyle/>
              <a:p>
                <a:r>
                  <a:rPr lang="en-US">
                    <a:noFill/>
                  </a:rPr>
                  <a:t> </a:t>
                </a:r>
              </a:p>
            </p:txBody>
          </p:sp>
        </mc:Fallback>
      </mc:AlternateContent>
    </p:spTree>
    <p:extLst>
      <p:ext uri="{BB962C8B-B14F-4D97-AF65-F5344CB8AC3E}">
        <p14:creationId xmlns:p14="http://schemas.microsoft.com/office/powerpoint/2010/main" val="2436410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clrChange>
              <a:clrFrom>
                <a:srgbClr val="FFFFFF"/>
              </a:clrFrom>
              <a:clrTo>
                <a:srgbClr val="FFFFFF">
                  <a:alpha val="0"/>
                </a:srgbClr>
              </a:clrTo>
            </a:clrChange>
          </a:blip>
          <a:srcRect l="7344" t="17500" r="12188" b="34444"/>
          <a:stretch/>
        </p:blipFill>
        <p:spPr>
          <a:xfrm>
            <a:off x="304359" y="1466850"/>
            <a:ext cx="11568745" cy="3886200"/>
          </a:xfrm>
          <a:prstGeom prst="rect">
            <a:avLst/>
          </a:prstGeom>
        </p:spPr>
      </p:pic>
    </p:spTree>
    <p:extLst>
      <p:ext uri="{BB962C8B-B14F-4D97-AF65-F5344CB8AC3E}">
        <p14:creationId xmlns:p14="http://schemas.microsoft.com/office/powerpoint/2010/main" val="3694371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098" name="Picture 2" descr="https://www.sharelatex.com/project/59933391999c5e65ddf7db0d/file/599b6d3f5099643995725111"/>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28750" y="639764"/>
            <a:ext cx="9148763" cy="5741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616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p:cNvSpPr/>
              <p:nvPr/>
            </p:nvSpPr>
            <p:spPr>
              <a:xfrm>
                <a:off x="400050" y="213836"/>
                <a:ext cx="11791950" cy="5997347"/>
              </a:xfrm>
              <a:prstGeom prst="rect">
                <a:avLst/>
              </a:prstGeom>
            </p:spPr>
            <p:txBody>
              <a:bodyPr wrap="square">
                <a:spAutoFit/>
              </a:bodyPr>
              <a:lstStyle/>
              <a:p>
                <a:pPr algn="ctr">
                  <a:spcBef>
                    <a:spcPts val="0"/>
                  </a:spcBef>
                  <a:spcAft>
                    <a:spcPts val="0"/>
                  </a:spcAft>
                </a:pPr>
                <a:r>
                  <a:rPr lang="en-US" sz="3200" b="1" dirty="0">
                    <a:solidFill>
                      <a:srgbClr val="FCB817"/>
                    </a:solidFill>
                    <a:latin typeface="Century Gothic" panose="020B0502020202020204" pitchFamily="34" charset="0"/>
                  </a:rPr>
                  <a:t>multi-class</a:t>
                </a:r>
                <a:endParaRPr lang="en-US" sz="2400" b="1" dirty="0">
                  <a:solidFill>
                    <a:srgbClr val="151D46"/>
                  </a:solidFill>
                  <a:latin typeface="Century Gothic" panose="020B0502020202020204" pitchFamily="34" charset="0"/>
                </a:endParaRPr>
              </a:p>
              <a:p>
                <a:pPr>
                  <a:spcBef>
                    <a:spcPts val="0"/>
                  </a:spcBef>
                  <a:spcAft>
                    <a:spcPts val="0"/>
                  </a:spcAft>
                </a:pPr>
                <a14:m>
                  <m:oMathPara xmlns:m="http://schemas.openxmlformats.org/officeDocument/2006/math">
                    <m:oMathParaPr>
                      <m:jc m:val="centerGroup"/>
                    </m:oMathParaPr>
                    <m:oMath xmlns:m="http://schemas.openxmlformats.org/officeDocument/2006/math">
                      <m:r>
                        <a:rPr lang="en-US" sz="2400" b="1" smtClean="0">
                          <a:solidFill>
                            <a:srgbClr val="151D46"/>
                          </a:solidFill>
                          <a:latin typeface="Cambria Math" panose="02040503050406030204" pitchFamily="18" charset="0"/>
                        </a:rPr>
                        <m:t>𝑓</m:t>
                      </m:r>
                      <m:r>
                        <a:rPr lang="en-US" sz="2400" b="1" smtClean="0">
                          <a:solidFill>
                            <a:srgbClr val="151D46"/>
                          </a:solidFill>
                          <a:latin typeface="Cambria Math" panose="02040503050406030204" pitchFamily="18" charset="0"/>
                        </a:rPr>
                        <m:t>:</m:t>
                      </m:r>
                      <m:sSub>
                        <m:sSubPr>
                          <m:ctrlPr>
                            <a:rPr lang="en-US" sz="2400" b="1" i="1">
                              <a:solidFill>
                                <a:srgbClr val="151D46"/>
                              </a:solidFill>
                              <a:latin typeface="Cambria Math" panose="02040503050406030204" pitchFamily="18" charset="0"/>
                            </a:rPr>
                          </m:ctrlPr>
                        </m:sSubPr>
                        <m:e>
                          <m:r>
                            <a:rPr lang="en-US" sz="2400" b="1">
                              <a:solidFill>
                                <a:srgbClr val="151D46"/>
                              </a:solidFill>
                              <a:latin typeface="Cambria Math" panose="02040503050406030204" pitchFamily="18" charset="0"/>
                            </a:rPr>
                            <m:t>𝑋</m:t>
                          </m:r>
                        </m:e>
                        <m:sub>
                          <m:r>
                            <a:rPr lang="en-US" sz="2400" b="1">
                              <a:solidFill>
                                <a:srgbClr val="151D46"/>
                              </a:solidFill>
                              <a:latin typeface="Cambria Math" panose="02040503050406030204" pitchFamily="18" charset="0"/>
                            </a:rPr>
                            <m:t>1</m:t>
                          </m:r>
                        </m:sub>
                      </m:sSub>
                      <m:r>
                        <a:rPr lang="en-US" sz="2400" b="1">
                          <a:solidFill>
                            <a:srgbClr val="151D46"/>
                          </a:solidFill>
                          <a:latin typeface="Cambria Math" panose="02040503050406030204" pitchFamily="18" charset="0"/>
                        </a:rPr>
                        <m:t>×</m:t>
                      </m:r>
                      <m:sSub>
                        <m:sSubPr>
                          <m:ctrlPr>
                            <a:rPr lang="en-US" sz="2400" b="1" i="1">
                              <a:solidFill>
                                <a:srgbClr val="151D46"/>
                              </a:solidFill>
                              <a:latin typeface="Cambria Math" panose="02040503050406030204" pitchFamily="18" charset="0"/>
                            </a:rPr>
                          </m:ctrlPr>
                        </m:sSubPr>
                        <m:e>
                          <m:r>
                            <a:rPr lang="en-US" sz="2400" b="1">
                              <a:solidFill>
                                <a:srgbClr val="151D46"/>
                              </a:solidFill>
                              <a:latin typeface="Cambria Math" panose="02040503050406030204" pitchFamily="18" charset="0"/>
                            </a:rPr>
                            <m:t>𝑋</m:t>
                          </m:r>
                        </m:e>
                        <m:sub>
                          <m:r>
                            <a:rPr lang="en-US" sz="2400" b="1">
                              <a:solidFill>
                                <a:srgbClr val="151D46"/>
                              </a:solidFill>
                              <a:latin typeface="Cambria Math" panose="02040503050406030204" pitchFamily="18" charset="0"/>
                            </a:rPr>
                            <m:t>2</m:t>
                          </m:r>
                        </m:sub>
                      </m:sSub>
                      <m:r>
                        <a:rPr lang="en-US" sz="2400" b="1">
                          <a:solidFill>
                            <a:srgbClr val="151D46"/>
                          </a:solidFill>
                          <a:latin typeface="Cambria Math" panose="02040503050406030204" pitchFamily="18" charset="0"/>
                        </a:rPr>
                        <m:t>× …×</m:t>
                      </m:r>
                      <m:sSub>
                        <m:sSubPr>
                          <m:ctrlPr>
                            <a:rPr lang="en-US" sz="2400" b="1" i="1">
                              <a:solidFill>
                                <a:srgbClr val="151D46"/>
                              </a:solidFill>
                              <a:latin typeface="Cambria Math" panose="02040503050406030204" pitchFamily="18" charset="0"/>
                            </a:rPr>
                          </m:ctrlPr>
                        </m:sSubPr>
                        <m:e>
                          <m:r>
                            <a:rPr lang="en-US" sz="2400" b="1">
                              <a:solidFill>
                                <a:srgbClr val="151D46"/>
                              </a:solidFill>
                              <a:latin typeface="Cambria Math" panose="02040503050406030204" pitchFamily="18" charset="0"/>
                            </a:rPr>
                            <m:t>𝑋</m:t>
                          </m:r>
                        </m:e>
                        <m:sub>
                          <m:r>
                            <a:rPr lang="en-US" sz="2400" b="1">
                              <a:solidFill>
                                <a:srgbClr val="151D46"/>
                              </a:solidFill>
                              <a:latin typeface="Cambria Math" panose="02040503050406030204" pitchFamily="18" charset="0"/>
                            </a:rPr>
                            <m:t>𝑑</m:t>
                          </m:r>
                        </m:sub>
                      </m:sSub>
                      <m:r>
                        <a:rPr lang="en-US" sz="2400" b="1">
                          <a:solidFill>
                            <a:srgbClr val="151D46"/>
                          </a:solidFill>
                          <a:latin typeface="Cambria Math" panose="02040503050406030204" pitchFamily="18" charset="0"/>
                        </a:rPr>
                        <m:t>→</m:t>
                      </m:r>
                      <m:r>
                        <a:rPr lang="en-US" sz="2400" b="0" i="1" smtClean="0">
                          <a:solidFill>
                            <a:srgbClr val="151D46"/>
                          </a:solidFill>
                          <a:latin typeface="Cambria Math" panose="02040503050406030204" pitchFamily="18" charset="0"/>
                        </a:rPr>
                        <m:t>𝑦</m:t>
                      </m:r>
                      <m:r>
                        <a:rPr lang="en-US" sz="2400" b="1" i="1" smtClean="0">
                          <a:solidFill>
                            <a:srgbClr val="151D46"/>
                          </a:solidFill>
                          <a:latin typeface="Cambria Math" panose="02040503050406030204" pitchFamily="18" charset="0"/>
                        </a:rPr>
                        <m:t>:</m:t>
                      </m:r>
                      <m:d>
                        <m:dPr>
                          <m:begChr m:val="{"/>
                          <m:endChr m:val="}"/>
                          <m:ctrlPr>
                            <a:rPr lang="en-US" sz="2400" b="1" i="1">
                              <a:solidFill>
                                <a:srgbClr val="151D46"/>
                              </a:solidFill>
                              <a:latin typeface="Cambria Math" panose="02040503050406030204" pitchFamily="18" charset="0"/>
                            </a:rPr>
                          </m:ctrlPr>
                        </m:dPr>
                        <m:e>
                          <m:sSub>
                            <m:sSubPr>
                              <m:ctrlPr>
                                <a:rPr lang="en-US" sz="2400" b="1" i="1">
                                  <a:solidFill>
                                    <a:srgbClr val="151D46"/>
                                  </a:solidFill>
                                  <a:latin typeface="Cambria Math" panose="02040503050406030204" pitchFamily="18" charset="0"/>
                                </a:rPr>
                              </m:ctrlPr>
                            </m:sSubPr>
                            <m:e>
                              <m:r>
                                <a:rPr lang="en-US" sz="2400" b="1">
                                  <a:solidFill>
                                    <a:srgbClr val="151D46"/>
                                  </a:solidFill>
                                  <a:latin typeface="Cambria Math" panose="02040503050406030204" pitchFamily="18" charset="0"/>
                                </a:rPr>
                                <m:t>𝑐</m:t>
                              </m:r>
                            </m:e>
                            <m:sub>
                              <m:r>
                                <a:rPr lang="en-US" sz="2400" b="1">
                                  <a:solidFill>
                                    <a:srgbClr val="151D46"/>
                                  </a:solidFill>
                                  <a:latin typeface="Cambria Math" panose="02040503050406030204" pitchFamily="18" charset="0"/>
                                </a:rPr>
                                <m:t>1</m:t>
                              </m:r>
                            </m:sub>
                          </m:sSub>
                          <m:r>
                            <a:rPr lang="en-US" sz="2400" b="1">
                              <a:solidFill>
                                <a:srgbClr val="151D46"/>
                              </a:solidFill>
                              <a:latin typeface="Cambria Math" panose="02040503050406030204" pitchFamily="18" charset="0"/>
                            </a:rPr>
                            <m:t>,</m:t>
                          </m:r>
                          <m:sSub>
                            <m:sSubPr>
                              <m:ctrlPr>
                                <a:rPr lang="en-US" sz="2400" b="1" i="1">
                                  <a:solidFill>
                                    <a:srgbClr val="151D46"/>
                                  </a:solidFill>
                                  <a:latin typeface="Cambria Math" panose="02040503050406030204" pitchFamily="18" charset="0"/>
                                </a:rPr>
                              </m:ctrlPr>
                            </m:sSubPr>
                            <m:e>
                              <m:r>
                                <a:rPr lang="en-US" sz="2400" b="1">
                                  <a:solidFill>
                                    <a:srgbClr val="151D46"/>
                                  </a:solidFill>
                                  <a:latin typeface="Cambria Math" panose="02040503050406030204" pitchFamily="18" charset="0"/>
                                </a:rPr>
                                <m:t>𝑐</m:t>
                              </m:r>
                            </m:e>
                            <m:sub>
                              <m:r>
                                <a:rPr lang="en-US" sz="2400" b="1">
                                  <a:solidFill>
                                    <a:srgbClr val="151D46"/>
                                  </a:solidFill>
                                  <a:latin typeface="Cambria Math" panose="02040503050406030204" pitchFamily="18" charset="0"/>
                                </a:rPr>
                                <m:t>2</m:t>
                              </m:r>
                            </m:sub>
                          </m:sSub>
                          <m:r>
                            <a:rPr lang="en-US" sz="2400" b="1">
                              <a:solidFill>
                                <a:srgbClr val="151D46"/>
                              </a:solidFill>
                              <a:latin typeface="Cambria Math" panose="02040503050406030204" pitchFamily="18" charset="0"/>
                            </a:rPr>
                            <m:t>,…,</m:t>
                          </m:r>
                          <m:sSub>
                            <m:sSubPr>
                              <m:ctrlPr>
                                <a:rPr lang="en-US" sz="2400" b="1" i="1">
                                  <a:solidFill>
                                    <a:srgbClr val="151D46"/>
                                  </a:solidFill>
                                  <a:latin typeface="Cambria Math" panose="02040503050406030204" pitchFamily="18" charset="0"/>
                                </a:rPr>
                              </m:ctrlPr>
                            </m:sSubPr>
                            <m:e>
                              <m:r>
                                <a:rPr lang="en-US" sz="2400" b="1">
                                  <a:solidFill>
                                    <a:srgbClr val="151D46"/>
                                  </a:solidFill>
                                  <a:latin typeface="Cambria Math" panose="02040503050406030204" pitchFamily="18" charset="0"/>
                                </a:rPr>
                                <m:t>𝑐</m:t>
                              </m:r>
                            </m:e>
                            <m:sub>
                              <m:r>
                                <a:rPr lang="en-US" sz="2400" b="1">
                                  <a:solidFill>
                                    <a:srgbClr val="151D46"/>
                                  </a:solidFill>
                                  <a:latin typeface="Cambria Math" panose="02040503050406030204" pitchFamily="18" charset="0"/>
                                </a:rPr>
                                <m:t>𝑘</m:t>
                              </m:r>
                            </m:sub>
                          </m:sSub>
                        </m:e>
                      </m:d>
                    </m:oMath>
                  </m:oMathPara>
                </a14:m>
                <a:endParaRPr lang="en-US" sz="2400" b="1" dirty="0">
                  <a:solidFill>
                    <a:srgbClr val="151D46"/>
                  </a:solidFill>
                  <a:latin typeface="Century Gothic" panose="020B0502020202020204" pitchFamily="34" charset="0"/>
                </a:endParaRPr>
              </a:p>
              <a:p>
                <a:pPr algn="ctr">
                  <a:spcBef>
                    <a:spcPts val="0"/>
                  </a:spcBef>
                  <a:spcAft>
                    <a:spcPts val="0"/>
                  </a:spcAft>
                </a:pPr>
                <a:r>
                  <a:rPr lang="en-US" sz="2400" b="1" dirty="0">
                    <a:solidFill>
                      <a:srgbClr val="151D46"/>
                    </a:solidFill>
                    <a:latin typeface="Century Gothic" panose="020B0502020202020204" pitchFamily="34" charset="0"/>
                  </a:rPr>
                  <a:t>binary(boolean) classifier: </a:t>
                </a:r>
                <a14:m>
                  <m:oMath xmlns:m="http://schemas.openxmlformats.org/officeDocument/2006/math">
                    <m:r>
                      <a:rPr lang="en-US" sz="2400" b="0" i="1" smtClean="0">
                        <a:solidFill>
                          <a:srgbClr val="151D46"/>
                        </a:solidFill>
                        <a:latin typeface="Cambria Math" panose="02040503050406030204" pitchFamily="18" charset="0"/>
                      </a:rPr>
                      <m:t>𝑦</m:t>
                    </m:r>
                    <m:r>
                      <a:rPr lang="en-US" sz="2400" b="1" i="1" smtClean="0">
                        <a:solidFill>
                          <a:srgbClr val="151D46"/>
                        </a:solidFill>
                        <a:latin typeface="Cambria Math" panose="02040503050406030204" pitchFamily="18" charset="0"/>
                      </a:rPr>
                      <m:t>:</m:t>
                    </m:r>
                    <m:d>
                      <m:dPr>
                        <m:begChr m:val="{"/>
                        <m:endChr m:val="}"/>
                        <m:ctrlPr>
                          <a:rPr lang="en-US" sz="2400" b="1" i="1">
                            <a:solidFill>
                              <a:srgbClr val="151D46"/>
                            </a:solidFill>
                            <a:latin typeface="Cambria Math" panose="02040503050406030204" pitchFamily="18" charset="0"/>
                          </a:rPr>
                        </m:ctrlPr>
                      </m:dPr>
                      <m:e>
                        <m:r>
                          <a:rPr lang="en-US" sz="2400" b="0" i="1" smtClean="0">
                            <a:solidFill>
                              <a:srgbClr val="151D46"/>
                            </a:solidFill>
                            <a:latin typeface="Cambria Math" panose="02040503050406030204" pitchFamily="18" charset="0"/>
                          </a:rPr>
                          <m:t>0,1</m:t>
                        </m:r>
                      </m:e>
                    </m:d>
                  </m:oMath>
                </a14:m>
                <a:endParaRPr lang="en-US" sz="2400" b="1" dirty="0">
                  <a:solidFill>
                    <a:srgbClr val="151D46"/>
                  </a:solidFill>
                  <a:latin typeface="Century Gothic" panose="020B0502020202020204" pitchFamily="34" charset="0"/>
                </a:endParaRPr>
              </a:p>
              <a:p>
                <a:pPr algn="ctr"/>
                <a:r>
                  <a:rPr lang="en-US" sz="3200" b="1" dirty="0">
                    <a:solidFill>
                      <a:srgbClr val="FCB817"/>
                    </a:solidFill>
                    <a:latin typeface="Century Gothic" panose="020B0502020202020204" pitchFamily="34" charset="0"/>
                  </a:rPr>
                  <a:t>multi-output(label)</a:t>
                </a:r>
              </a:p>
              <a:p>
                <a:pPr/>
                <a14:m>
                  <m:oMathPara xmlns:m="http://schemas.openxmlformats.org/officeDocument/2006/math">
                    <m:oMathParaPr>
                      <m:jc m:val="centerGroup"/>
                    </m:oMathParaPr>
                    <m:oMath xmlns:m="http://schemas.openxmlformats.org/officeDocument/2006/math">
                      <m:r>
                        <a:rPr lang="en-US" sz="2400" b="1" smtClean="0">
                          <a:solidFill>
                            <a:srgbClr val="151D46"/>
                          </a:solidFill>
                          <a:latin typeface="Cambria Math" panose="02040503050406030204" pitchFamily="18" charset="0"/>
                        </a:rPr>
                        <m:t>𝑓</m:t>
                      </m:r>
                      <m:r>
                        <a:rPr lang="en-US" sz="2400" b="1" smtClean="0">
                          <a:solidFill>
                            <a:srgbClr val="151D46"/>
                          </a:solidFill>
                          <a:latin typeface="Cambria Math" panose="02040503050406030204" pitchFamily="18" charset="0"/>
                        </a:rPr>
                        <m:t>:</m:t>
                      </m:r>
                      <m:sSub>
                        <m:sSubPr>
                          <m:ctrlPr>
                            <a:rPr lang="en-US" sz="2400" b="1" i="1">
                              <a:solidFill>
                                <a:srgbClr val="151D46"/>
                              </a:solidFill>
                              <a:latin typeface="Cambria Math" panose="02040503050406030204" pitchFamily="18" charset="0"/>
                            </a:rPr>
                          </m:ctrlPr>
                        </m:sSubPr>
                        <m:e>
                          <m:r>
                            <a:rPr lang="en-US" sz="2400" b="1">
                              <a:solidFill>
                                <a:srgbClr val="151D46"/>
                              </a:solidFill>
                              <a:latin typeface="Cambria Math" panose="02040503050406030204" pitchFamily="18" charset="0"/>
                            </a:rPr>
                            <m:t>𝑋</m:t>
                          </m:r>
                        </m:e>
                        <m:sub>
                          <m:r>
                            <a:rPr lang="en-US" sz="2400" b="1">
                              <a:solidFill>
                                <a:srgbClr val="151D46"/>
                              </a:solidFill>
                              <a:latin typeface="Cambria Math" panose="02040503050406030204" pitchFamily="18" charset="0"/>
                            </a:rPr>
                            <m:t>1</m:t>
                          </m:r>
                        </m:sub>
                      </m:sSub>
                      <m:r>
                        <a:rPr lang="en-US" sz="2400" b="1">
                          <a:solidFill>
                            <a:srgbClr val="151D46"/>
                          </a:solidFill>
                          <a:latin typeface="Cambria Math" panose="02040503050406030204" pitchFamily="18" charset="0"/>
                        </a:rPr>
                        <m:t>×</m:t>
                      </m:r>
                      <m:sSub>
                        <m:sSubPr>
                          <m:ctrlPr>
                            <a:rPr lang="en-US" sz="2400" b="1" i="1">
                              <a:solidFill>
                                <a:srgbClr val="151D46"/>
                              </a:solidFill>
                              <a:latin typeface="Cambria Math" panose="02040503050406030204" pitchFamily="18" charset="0"/>
                            </a:rPr>
                          </m:ctrlPr>
                        </m:sSubPr>
                        <m:e>
                          <m:r>
                            <a:rPr lang="en-US" sz="2400" b="1">
                              <a:solidFill>
                                <a:srgbClr val="151D46"/>
                              </a:solidFill>
                              <a:latin typeface="Cambria Math" panose="02040503050406030204" pitchFamily="18" charset="0"/>
                            </a:rPr>
                            <m:t>𝑋</m:t>
                          </m:r>
                        </m:e>
                        <m:sub>
                          <m:r>
                            <a:rPr lang="en-US" sz="2400" b="1">
                              <a:solidFill>
                                <a:srgbClr val="151D46"/>
                              </a:solidFill>
                              <a:latin typeface="Cambria Math" panose="02040503050406030204" pitchFamily="18" charset="0"/>
                            </a:rPr>
                            <m:t>2</m:t>
                          </m:r>
                        </m:sub>
                      </m:sSub>
                      <m:r>
                        <a:rPr lang="en-US" sz="2400" b="1">
                          <a:solidFill>
                            <a:srgbClr val="151D46"/>
                          </a:solidFill>
                          <a:latin typeface="Cambria Math" panose="02040503050406030204" pitchFamily="18" charset="0"/>
                        </a:rPr>
                        <m:t>× …×</m:t>
                      </m:r>
                      <m:sSub>
                        <m:sSubPr>
                          <m:ctrlPr>
                            <a:rPr lang="en-US" sz="2400" b="1" i="1">
                              <a:solidFill>
                                <a:srgbClr val="151D46"/>
                              </a:solidFill>
                              <a:latin typeface="Cambria Math" panose="02040503050406030204" pitchFamily="18" charset="0"/>
                            </a:rPr>
                          </m:ctrlPr>
                        </m:sSubPr>
                        <m:e>
                          <m:r>
                            <a:rPr lang="en-US" sz="2400" b="1">
                              <a:solidFill>
                                <a:srgbClr val="151D46"/>
                              </a:solidFill>
                              <a:latin typeface="Cambria Math" panose="02040503050406030204" pitchFamily="18" charset="0"/>
                            </a:rPr>
                            <m:t>𝑋</m:t>
                          </m:r>
                        </m:e>
                        <m:sub>
                          <m:r>
                            <a:rPr lang="en-US" sz="2400" b="1">
                              <a:solidFill>
                                <a:srgbClr val="151D46"/>
                              </a:solidFill>
                              <a:latin typeface="Cambria Math" panose="02040503050406030204" pitchFamily="18" charset="0"/>
                            </a:rPr>
                            <m:t>𝑑</m:t>
                          </m:r>
                        </m:sub>
                      </m:sSub>
                      <m:r>
                        <a:rPr lang="en-US" sz="2400" b="1">
                          <a:solidFill>
                            <a:srgbClr val="151D46"/>
                          </a:solidFill>
                          <a:latin typeface="Cambria Math" panose="02040503050406030204" pitchFamily="18" charset="0"/>
                        </a:rPr>
                        <m:t>→</m:t>
                      </m:r>
                      <m:sSub>
                        <m:sSubPr>
                          <m:ctrlPr>
                            <a:rPr lang="en-US" sz="2400" i="1" smtClean="0">
                              <a:solidFill>
                                <a:srgbClr val="151D46"/>
                              </a:solidFill>
                              <a:latin typeface="Cambria Math" panose="02040503050406030204" pitchFamily="18" charset="0"/>
                            </a:rPr>
                          </m:ctrlPr>
                        </m:sSubPr>
                        <m:e>
                          <m:r>
                            <a:rPr lang="en-US" sz="2400" b="0" i="1" smtClean="0">
                              <a:solidFill>
                                <a:srgbClr val="151D46"/>
                              </a:solidFill>
                              <a:latin typeface="Cambria Math" panose="02040503050406030204" pitchFamily="18" charset="0"/>
                            </a:rPr>
                            <m:t>𝑦</m:t>
                          </m:r>
                        </m:e>
                        <m:sub>
                          <m:r>
                            <a:rPr lang="en-US" sz="2400" b="0" i="1" smtClean="0">
                              <a:solidFill>
                                <a:srgbClr val="151D46"/>
                              </a:solidFill>
                              <a:latin typeface="Cambria Math" panose="02040503050406030204" pitchFamily="18" charset="0"/>
                            </a:rPr>
                            <m:t>1</m:t>
                          </m:r>
                        </m:sub>
                      </m:sSub>
                      <m:r>
                        <a:rPr lang="en-US" sz="2400" b="0" i="1" smtClean="0">
                          <a:solidFill>
                            <a:srgbClr val="151D46"/>
                          </a:solidFill>
                          <a:latin typeface="Cambria Math" panose="02040503050406030204" pitchFamily="18" charset="0"/>
                        </a:rPr>
                        <m:t>:</m:t>
                      </m:r>
                      <m:d>
                        <m:dPr>
                          <m:begChr m:val="{"/>
                          <m:endChr m:val="}"/>
                          <m:ctrlPr>
                            <a:rPr lang="en-US" sz="2400" i="1">
                              <a:solidFill>
                                <a:srgbClr val="151D46"/>
                              </a:solidFill>
                              <a:latin typeface="Cambria Math" panose="02040503050406030204" pitchFamily="18" charset="0"/>
                            </a:rPr>
                          </m:ctrlPr>
                        </m:dPr>
                        <m:e>
                          <m:sSub>
                            <m:sSubPr>
                              <m:ctrlPr>
                                <a:rPr lang="en-US" sz="2400" i="1">
                                  <a:solidFill>
                                    <a:srgbClr val="151D46"/>
                                  </a:solidFill>
                                  <a:latin typeface="Cambria Math" panose="02040503050406030204" pitchFamily="18" charset="0"/>
                                </a:rPr>
                              </m:ctrlPr>
                            </m:sSubPr>
                            <m:e>
                              <m:r>
                                <a:rPr lang="en-US" sz="2400" b="0" i="1">
                                  <a:solidFill>
                                    <a:srgbClr val="151D46"/>
                                  </a:solidFill>
                                  <a:latin typeface="Cambria Math" panose="02040503050406030204" pitchFamily="18" charset="0"/>
                                </a:rPr>
                                <m:t>𝑐</m:t>
                              </m:r>
                            </m:e>
                            <m:sub>
                              <m:r>
                                <a:rPr lang="en-US" sz="2400" b="0" i="1">
                                  <a:solidFill>
                                    <a:srgbClr val="151D46"/>
                                  </a:solidFill>
                                  <a:latin typeface="Cambria Math" panose="02040503050406030204" pitchFamily="18" charset="0"/>
                                </a:rPr>
                                <m:t>1</m:t>
                              </m:r>
                            </m:sub>
                          </m:sSub>
                          <m:r>
                            <a:rPr lang="en-US" sz="2400" b="0">
                              <a:solidFill>
                                <a:srgbClr val="151D46"/>
                              </a:solidFill>
                              <a:latin typeface="Cambria Math" panose="02040503050406030204" pitchFamily="18" charset="0"/>
                            </a:rPr>
                            <m:t>,</m:t>
                          </m:r>
                          <m:sSub>
                            <m:sSubPr>
                              <m:ctrlPr>
                                <a:rPr lang="en-US" sz="2400" i="1">
                                  <a:solidFill>
                                    <a:srgbClr val="151D46"/>
                                  </a:solidFill>
                                  <a:latin typeface="Cambria Math" panose="02040503050406030204" pitchFamily="18" charset="0"/>
                                </a:rPr>
                              </m:ctrlPr>
                            </m:sSubPr>
                            <m:e>
                              <m:r>
                                <a:rPr lang="en-US" sz="2400" b="0" i="1">
                                  <a:solidFill>
                                    <a:srgbClr val="151D46"/>
                                  </a:solidFill>
                                  <a:latin typeface="Cambria Math" panose="02040503050406030204" pitchFamily="18" charset="0"/>
                                </a:rPr>
                                <m:t>𝑐</m:t>
                              </m:r>
                            </m:e>
                            <m:sub>
                              <m:r>
                                <a:rPr lang="en-US" sz="2400" b="0" i="1">
                                  <a:solidFill>
                                    <a:srgbClr val="151D46"/>
                                  </a:solidFill>
                                  <a:latin typeface="Cambria Math" panose="02040503050406030204" pitchFamily="18" charset="0"/>
                                </a:rPr>
                                <m:t>2</m:t>
                              </m:r>
                            </m:sub>
                          </m:sSub>
                          <m:r>
                            <a:rPr lang="en-US" sz="2400" b="0">
                              <a:solidFill>
                                <a:srgbClr val="151D46"/>
                              </a:solidFill>
                              <a:latin typeface="Cambria Math" panose="02040503050406030204" pitchFamily="18" charset="0"/>
                            </a:rPr>
                            <m:t>,…,</m:t>
                          </m:r>
                          <m:sSub>
                            <m:sSubPr>
                              <m:ctrlPr>
                                <a:rPr lang="en-US" sz="2400" i="1">
                                  <a:solidFill>
                                    <a:srgbClr val="151D46"/>
                                  </a:solidFill>
                                  <a:latin typeface="Cambria Math" panose="02040503050406030204" pitchFamily="18" charset="0"/>
                                </a:rPr>
                              </m:ctrlPr>
                            </m:sSubPr>
                            <m:e>
                              <m:r>
                                <a:rPr lang="en-US" sz="2400" b="0" i="1">
                                  <a:solidFill>
                                    <a:srgbClr val="151D46"/>
                                  </a:solidFill>
                                  <a:latin typeface="Cambria Math" panose="02040503050406030204" pitchFamily="18" charset="0"/>
                                </a:rPr>
                                <m:t>𝑐</m:t>
                              </m:r>
                            </m:e>
                            <m:sub>
                              <m:sSub>
                                <m:sSubPr>
                                  <m:ctrlPr>
                                    <a:rPr lang="en-US" sz="2400" i="1">
                                      <a:solidFill>
                                        <a:srgbClr val="151D46"/>
                                      </a:solidFill>
                                      <a:latin typeface="Cambria Math" panose="02040503050406030204" pitchFamily="18" charset="0"/>
                                    </a:rPr>
                                  </m:ctrlPr>
                                </m:sSubPr>
                                <m:e>
                                  <m:r>
                                    <a:rPr lang="en-US" sz="2400" b="0" i="1">
                                      <a:solidFill>
                                        <a:srgbClr val="151D46"/>
                                      </a:solidFill>
                                      <a:latin typeface="Cambria Math" panose="02040503050406030204" pitchFamily="18" charset="0"/>
                                    </a:rPr>
                                    <m:t>𝑘</m:t>
                                  </m:r>
                                </m:e>
                                <m:sub>
                                  <m:r>
                                    <a:rPr lang="en-US" sz="2400" b="0" i="1">
                                      <a:solidFill>
                                        <a:srgbClr val="151D46"/>
                                      </a:solidFill>
                                      <a:latin typeface="Cambria Math" panose="02040503050406030204" pitchFamily="18" charset="0"/>
                                    </a:rPr>
                                    <m:t>1</m:t>
                                  </m:r>
                                </m:sub>
                              </m:sSub>
                            </m:sub>
                          </m:sSub>
                        </m:e>
                      </m:d>
                      <m:r>
                        <a:rPr lang="en-US" sz="2400" b="0">
                          <a:solidFill>
                            <a:srgbClr val="151D46"/>
                          </a:solidFill>
                          <a:latin typeface="Cambria Math" panose="02040503050406030204" pitchFamily="18" charset="0"/>
                        </a:rPr>
                        <m:t>×</m:t>
                      </m:r>
                      <m:sSub>
                        <m:sSubPr>
                          <m:ctrlPr>
                            <a:rPr lang="en-US" sz="2400" i="1" smtClean="0">
                              <a:solidFill>
                                <a:srgbClr val="151D46"/>
                              </a:solidFill>
                              <a:latin typeface="Cambria Math" panose="02040503050406030204" pitchFamily="18" charset="0"/>
                            </a:rPr>
                          </m:ctrlPr>
                        </m:sSubPr>
                        <m:e>
                          <m:r>
                            <a:rPr lang="en-US" sz="2400" b="0" i="1" smtClean="0">
                              <a:solidFill>
                                <a:srgbClr val="151D46"/>
                              </a:solidFill>
                              <a:latin typeface="Cambria Math" panose="02040503050406030204" pitchFamily="18" charset="0"/>
                            </a:rPr>
                            <m:t>𝑦</m:t>
                          </m:r>
                        </m:e>
                        <m:sub>
                          <m:r>
                            <a:rPr lang="en-US" sz="2400" b="0" i="1" smtClean="0">
                              <a:solidFill>
                                <a:srgbClr val="151D46"/>
                              </a:solidFill>
                              <a:latin typeface="Cambria Math" panose="02040503050406030204" pitchFamily="18" charset="0"/>
                            </a:rPr>
                            <m:t>2</m:t>
                          </m:r>
                        </m:sub>
                      </m:sSub>
                      <m:r>
                        <a:rPr lang="en-US" sz="2400" b="0" i="1" smtClean="0">
                          <a:solidFill>
                            <a:srgbClr val="151D46"/>
                          </a:solidFill>
                          <a:latin typeface="Cambria Math" panose="02040503050406030204" pitchFamily="18" charset="0"/>
                        </a:rPr>
                        <m:t>:</m:t>
                      </m:r>
                      <m:d>
                        <m:dPr>
                          <m:begChr m:val="{"/>
                          <m:endChr m:val="}"/>
                          <m:ctrlPr>
                            <a:rPr lang="en-US" sz="2400" i="1">
                              <a:solidFill>
                                <a:srgbClr val="151D46"/>
                              </a:solidFill>
                              <a:latin typeface="Cambria Math" panose="02040503050406030204" pitchFamily="18" charset="0"/>
                            </a:rPr>
                          </m:ctrlPr>
                        </m:dPr>
                        <m:e>
                          <m:sSub>
                            <m:sSubPr>
                              <m:ctrlPr>
                                <a:rPr lang="en-US" sz="2400" i="1">
                                  <a:solidFill>
                                    <a:srgbClr val="151D46"/>
                                  </a:solidFill>
                                  <a:latin typeface="Cambria Math" panose="02040503050406030204" pitchFamily="18" charset="0"/>
                                </a:rPr>
                              </m:ctrlPr>
                            </m:sSubPr>
                            <m:e>
                              <m:r>
                                <a:rPr lang="en-US" sz="2400" b="0" i="1">
                                  <a:solidFill>
                                    <a:srgbClr val="151D46"/>
                                  </a:solidFill>
                                  <a:latin typeface="Cambria Math" panose="02040503050406030204" pitchFamily="18" charset="0"/>
                                </a:rPr>
                                <m:t>𝑐</m:t>
                              </m:r>
                            </m:e>
                            <m:sub>
                              <m:r>
                                <a:rPr lang="en-US" sz="2400" b="0" i="1">
                                  <a:solidFill>
                                    <a:srgbClr val="151D46"/>
                                  </a:solidFill>
                                  <a:latin typeface="Cambria Math" panose="02040503050406030204" pitchFamily="18" charset="0"/>
                                </a:rPr>
                                <m:t>1</m:t>
                              </m:r>
                            </m:sub>
                          </m:sSub>
                          <m:r>
                            <a:rPr lang="en-US" sz="2400" b="0">
                              <a:solidFill>
                                <a:srgbClr val="151D46"/>
                              </a:solidFill>
                              <a:latin typeface="Cambria Math" panose="02040503050406030204" pitchFamily="18" charset="0"/>
                            </a:rPr>
                            <m:t>,</m:t>
                          </m:r>
                          <m:sSub>
                            <m:sSubPr>
                              <m:ctrlPr>
                                <a:rPr lang="en-US" sz="2400" i="1">
                                  <a:solidFill>
                                    <a:srgbClr val="151D46"/>
                                  </a:solidFill>
                                  <a:latin typeface="Cambria Math" panose="02040503050406030204" pitchFamily="18" charset="0"/>
                                </a:rPr>
                              </m:ctrlPr>
                            </m:sSubPr>
                            <m:e>
                              <m:r>
                                <a:rPr lang="en-US" sz="2400" b="0" i="1">
                                  <a:solidFill>
                                    <a:srgbClr val="151D46"/>
                                  </a:solidFill>
                                  <a:latin typeface="Cambria Math" panose="02040503050406030204" pitchFamily="18" charset="0"/>
                                </a:rPr>
                                <m:t>𝑐</m:t>
                              </m:r>
                            </m:e>
                            <m:sub>
                              <m:r>
                                <a:rPr lang="en-US" sz="2400" b="0" i="1">
                                  <a:solidFill>
                                    <a:srgbClr val="151D46"/>
                                  </a:solidFill>
                                  <a:latin typeface="Cambria Math" panose="02040503050406030204" pitchFamily="18" charset="0"/>
                                </a:rPr>
                                <m:t>2</m:t>
                              </m:r>
                            </m:sub>
                          </m:sSub>
                          <m:r>
                            <a:rPr lang="en-US" sz="2400" b="0">
                              <a:solidFill>
                                <a:srgbClr val="151D46"/>
                              </a:solidFill>
                              <a:latin typeface="Cambria Math" panose="02040503050406030204" pitchFamily="18" charset="0"/>
                            </a:rPr>
                            <m:t>,…,</m:t>
                          </m:r>
                          <m:sSub>
                            <m:sSubPr>
                              <m:ctrlPr>
                                <a:rPr lang="en-US" sz="2400" i="1">
                                  <a:solidFill>
                                    <a:srgbClr val="151D46"/>
                                  </a:solidFill>
                                  <a:latin typeface="Cambria Math" panose="02040503050406030204" pitchFamily="18" charset="0"/>
                                </a:rPr>
                              </m:ctrlPr>
                            </m:sSubPr>
                            <m:e>
                              <m:r>
                                <a:rPr lang="en-US" sz="2400" b="0" i="1">
                                  <a:solidFill>
                                    <a:srgbClr val="151D46"/>
                                  </a:solidFill>
                                  <a:latin typeface="Cambria Math" panose="02040503050406030204" pitchFamily="18" charset="0"/>
                                </a:rPr>
                                <m:t>𝑐</m:t>
                              </m:r>
                            </m:e>
                            <m:sub>
                              <m:sSub>
                                <m:sSubPr>
                                  <m:ctrlPr>
                                    <a:rPr lang="en-US" sz="2400" i="1">
                                      <a:solidFill>
                                        <a:srgbClr val="151D46"/>
                                      </a:solidFill>
                                      <a:latin typeface="Cambria Math" panose="02040503050406030204" pitchFamily="18" charset="0"/>
                                    </a:rPr>
                                  </m:ctrlPr>
                                </m:sSubPr>
                                <m:e>
                                  <m:r>
                                    <a:rPr lang="en-US" sz="2400" b="0" i="1">
                                      <a:solidFill>
                                        <a:srgbClr val="151D46"/>
                                      </a:solidFill>
                                      <a:latin typeface="Cambria Math" panose="02040503050406030204" pitchFamily="18" charset="0"/>
                                    </a:rPr>
                                    <m:t>𝑘</m:t>
                                  </m:r>
                                </m:e>
                                <m:sub>
                                  <m:r>
                                    <a:rPr lang="en-US" sz="2400" b="0" i="1">
                                      <a:solidFill>
                                        <a:srgbClr val="151D46"/>
                                      </a:solidFill>
                                      <a:latin typeface="Cambria Math" panose="02040503050406030204" pitchFamily="18" charset="0"/>
                                    </a:rPr>
                                    <m:t>2</m:t>
                                  </m:r>
                                </m:sub>
                              </m:sSub>
                            </m:sub>
                          </m:sSub>
                        </m:e>
                      </m:d>
                      <m:r>
                        <a:rPr lang="en-US" sz="2400" b="0">
                          <a:solidFill>
                            <a:srgbClr val="151D46"/>
                          </a:solidFill>
                          <a:latin typeface="Cambria Math" panose="02040503050406030204" pitchFamily="18" charset="0"/>
                        </a:rPr>
                        <m:t>×…</m:t>
                      </m:r>
                      <m:r>
                        <a:rPr lang="en-US" sz="2400" b="0" smtClean="0">
                          <a:solidFill>
                            <a:srgbClr val="151D46"/>
                          </a:solidFill>
                          <a:latin typeface="Cambria Math" panose="02040503050406030204" pitchFamily="18" charset="0"/>
                        </a:rPr>
                        <m:t>×</m:t>
                      </m:r>
                      <m:sSub>
                        <m:sSubPr>
                          <m:ctrlPr>
                            <a:rPr lang="en-US" sz="2400" i="1" smtClean="0">
                              <a:solidFill>
                                <a:srgbClr val="151D46"/>
                              </a:solidFill>
                              <a:latin typeface="Cambria Math" panose="02040503050406030204" pitchFamily="18" charset="0"/>
                            </a:rPr>
                          </m:ctrlPr>
                        </m:sSubPr>
                        <m:e>
                          <m:r>
                            <a:rPr lang="en-US" sz="2400" b="0" i="1" smtClean="0">
                              <a:solidFill>
                                <a:srgbClr val="151D46"/>
                              </a:solidFill>
                              <a:latin typeface="Cambria Math" panose="02040503050406030204" pitchFamily="18" charset="0"/>
                            </a:rPr>
                            <m:t>𝑦</m:t>
                          </m:r>
                        </m:e>
                        <m:sub>
                          <m:r>
                            <a:rPr lang="en-US" sz="2400" b="0" i="1" smtClean="0">
                              <a:solidFill>
                                <a:srgbClr val="151D46"/>
                              </a:solidFill>
                              <a:latin typeface="Cambria Math" panose="02040503050406030204" pitchFamily="18" charset="0"/>
                            </a:rPr>
                            <m:t>𝑟</m:t>
                          </m:r>
                        </m:sub>
                      </m:sSub>
                      <m:r>
                        <a:rPr lang="en-US" sz="2400" b="0" i="1" smtClean="0">
                          <a:solidFill>
                            <a:srgbClr val="151D46"/>
                          </a:solidFill>
                          <a:latin typeface="Cambria Math" panose="02040503050406030204" pitchFamily="18" charset="0"/>
                        </a:rPr>
                        <m:t>:</m:t>
                      </m:r>
                      <m:d>
                        <m:dPr>
                          <m:begChr m:val="{"/>
                          <m:endChr m:val="}"/>
                          <m:ctrlPr>
                            <a:rPr lang="en-US" sz="2400" i="1">
                              <a:solidFill>
                                <a:srgbClr val="151D46"/>
                              </a:solidFill>
                              <a:latin typeface="Cambria Math" panose="02040503050406030204" pitchFamily="18" charset="0"/>
                            </a:rPr>
                          </m:ctrlPr>
                        </m:dPr>
                        <m:e>
                          <m:sSub>
                            <m:sSubPr>
                              <m:ctrlPr>
                                <a:rPr lang="en-US" sz="2400" i="1">
                                  <a:solidFill>
                                    <a:srgbClr val="151D46"/>
                                  </a:solidFill>
                                  <a:latin typeface="Cambria Math" panose="02040503050406030204" pitchFamily="18" charset="0"/>
                                </a:rPr>
                              </m:ctrlPr>
                            </m:sSubPr>
                            <m:e>
                              <m:r>
                                <a:rPr lang="en-US" sz="2400" b="0" i="1">
                                  <a:solidFill>
                                    <a:srgbClr val="151D46"/>
                                  </a:solidFill>
                                  <a:latin typeface="Cambria Math" panose="02040503050406030204" pitchFamily="18" charset="0"/>
                                </a:rPr>
                                <m:t>𝑐</m:t>
                              </m:r>
                            </m:e>
                            <m:sub>
                              <m:r>
                                <a:rPr lang="en-US" sz="2400" b="0" i="1">
                                  <a:solidFill>
                                    <a:srgbClr val="151D46"/>
                                  </a:solidFill>
                                  <a:latin typeface="Cambria Math" panose="02040503050406030204" pitchFamily="18" charset="0"/>
                                </a:rPr>
                                <m:t>1</m:t>
                              </m:r>
                            </m:sub>
                          </m:sSub>
                          <m:r>
                            <a:rPr lang="en-US" sz="2400" b="0">
                              <a:solidFill>
                                <a:srgbClr val="151D46"/>
                              </a:solidFill>
                              <a:latin typeface="Cambria Math" panose="02040503050406030204" pitchFamily="18" charset="0"/>
                            </a:rPr>
                            <m:t>,</m:t>
                          </m:r>
                          <m:sSub>
                            <m:sSubPr>
                              <m:ctrlPr>
                                <a:rPr lang="en-US" sz="2400" i="1">
                                  <a:solidFill>
                                    <a:srgbClr val="151D46"/>
                                  </a:solidFill>
                                  <a:latin typeface="Cambria Math" panose="02040503050406030204" pitchFamily="18" charset="0"/>
                                </a:rPr>
                              </m:ctrlPr>
                            </m:sSubPr>
                            <m:e>
                              <m:r>
                                <a:rPr lang="en-US" sz="2400" b="0" i="1">
                                  <a:solidFill>
                                    <a:srgbClr val="151D46"/>
                                  </a:solidFill>
                                  <a:latin typeface="Cambria Math" panose="02040503050406030204" pitchFamily="18" charset="0"/>
                                </a:rPr>
                                <m:t>𝑐</m:t>
                              </m:r>
                            </m:e>
                            <m:sub>
                              <m:r>
                                <a:rPr lang="en-US" sz="2400" b="0" i="1">
                                  <a:solidFill>
                                    <a:srgbClr val="151D46"/>
                                  </a:solidFill>
                                  <a:latin typeface="Cambria Math" panose="02040503050406030204" pitchFamily="18" charset="0"/>
                                </a:rPr>
                                <m:t>2</m:t>
                              </m:r>
                            </m:sub>
                          </m:sSub>
                          <m:r>
                            <a:rPr lang="en-US" sz="2400" b="0">
                              <a:solidFill>
                                <a:srgbClr val="151D46"/>
                              </a:solidFill>
                              <a:latin typeface="Cambria Math" panose="02040503050406030204" pitchFamily="18" charset="0"/>
                            </a:rPr>
                            <m:t>,…,</m:t>
                          </m:r>
                          <m:sSub>
                            <m:sSubPr>
                              <m:ctrlPr>
                                <a:rPr lang="en-US" sz="2400" i="1">
                                  <a:solidFill>
                                    <a:srgbClr val="151D46"/>
                                  </a:solidFill>
                                  <a:latin typeface="Cambria Math" panose="02040503050406030204" pitchFamily="18" charset="0"/>
                                </a:rPr>
                              </m:ctrlPr>
                            </m:sSubPr>
                            <m:e>
                              <m:r>
                                <a:rPr lang="en-US" sz="2400" b="0" i="1">
                                  <a:solidFill>
                                    <a:srgbClr val="151D46"/>
                                  </a:solidFill>
                                  <a:latin typeface="Cambria Math" panose="02040503050406030204" pitchFamily="18" charset="0"/>
                                </a:rPr>
                                <m:t>𝑐</m:t>
                              </m:r>
                            </m:e>
                            <m:sub>
                              <m:sSub>
                                <m:sSubPr>
                                  <m:ctrlPr>
                                    <a:rPr lang="en-US" sz="2400" i="1">
                                      <a:solidFill>
                                        <a:srgbClr val="151D46"/>
                                      </a:solidFill>
                                      <a:latin typeface="Cambria Math" panose="02040503050406030204" pitchFamily="18" charset="0"/>
                                    </a:rPr>
                                  </m:ctrlPr>
                                </m:sSubPr>
                                <m:e>
                                  <m:r>
                                    <a:rPr lang="en-US" sz="2400" b="0" i="1">
                                      <a:solidFill>
                                        <a:srgbClr val="151D46"/>
                                      </a:solidFill>
                                      <a:latin typeface="Cambria Math" panose="02040503050406030204" pitchFamily="18" charset="0"/>
                                    </a:rPr>
                                    <m:t>𝑘</m:t>
                                  </m:r>
                                </m:e>
                                <m:sub>
                                  <m:r>
                                    <m:rPr>
                                      <m:sty m:val="p"/>
                                    </m:rPr>
                                    <a:rPr lang="en-US" sz="2400" b="0" i="0" smtClean="0">
                                      <a:solidFill>
                                        <a:srgbClr val="151D46"/>
                                      </a:solidFill>
                                      <a:latin typeface="Cambria Math" panose="02040503050406030204" pitchFamily="18" charset="0"/>
                                    </a:rPr>
                                    <m:t>r</m:t>
                                  </m:r>
                                </m:sub>
                              </m:sSub>
                            </m:sub>
                          </m:sSub>
                        </m:e>
                      </m:d>
                    </m:oMath>
                  </m:oMathPara>
                </a14:m>
                <a:endParaRPr lang="en-US" sz="2400" dirty="0">
                  <a:solidFill>
                    <a:srgbClr val="151D46"/>
                  </a:solidFill>
                  <a:latin typeface="Bradley Hand ITC" panose="03070402050302030203" pitchFamily="66" charset="0"/>
                </a:endParaRPr>
              </a:p>
              <a:p>
                <a:pPr algn="ctr"/>
                <a:r>
                  <a:rPr lang="en-US" sz="2400" b="1" dirty="0">
                    <a:solidFill>
                      <a:srgbClr val="151D46"/>
                    </a:solidFill>
                    <a:latin typeface="Century Gothic" panose="020B0502020202020204" pitchFamily="34" charset="0"/>
                  </a:rPr>
                  <a:t>multi-output binary(boolean) classifier: </a:t>
                </a:r>
                <a14:m>
                  <m:oMath xmlns:m="http://schemas.openxmlformats.org/officeDocument/2006/math">
                    <m:sSub>
                      <m:sSubPr>
                        <m:ctrlPr>
                          <a:rPr lang="en-US" sz="2400" b="0" i="1" smtClean="0">
                            <a:solidFill>
                              <a:srgbClr val="151D46"/>
                            </a:solidFill>
                            <a:latin typeface="Cambria Math" panose="02040503050406030204" pitchFamily="18" charset="0"/>
                          </a:rPr>
                        </m:ctrlPr>
                      </m:sSubPr>
                      <m:e>
                        <m:r>
                          <a:rPr lang="en-US" sz="2400" b="0" i="1" smtClean="0">
                            <a:solidFill>
                              <a:srgbClr val="151D46"/>
                            </a:solidFill>
                            <a:latin typeface="Cambria Math" panose="02040503050406030204" pitchFamily="18" charset="0"/>
                          </a:rPr>
                          <m:t>𝑦</m:t>
                        </m:r>
                      </m:e>
                      <m:sub>
                        <m:r>
                          <a:rPr lang="en-US" sz="2400" b="0" i="1" smtClean="0">
                            <a:solidFill>
                              <a:srgbClr val="151D46"/>
                            </a:solidFill>
                            <a:latin typeface="Cambria Math" panose="02040503050406030204" pitchFamily="18" charset="0"/>
                          </a:rPr>
                          <m:t>1</m:t>
                        </m:r>
                      </m:sub>
                    </m:sSub>
                    <m:r>
                      <a:rPr lang="en-US" sz="2400" b="1" i="1" smtClean="0">
                        <a:solidFill>
                          <a:srgbClr val="151D46"/>
                        </a:solidFill>
                        <a:latin typeface="Cambria Math" panose="02040503050406030204" pitchFamily="18" charset="0"/>
                      </a:rPr>
                      <m:t>:</m:t>
                    </m:r>
                    <m:d>
                      <m:dPr>
                        <m:begChr m:val="{"/>
                        <m:endChr m:val="}"/>
                        <m:ctrlPr>
                          <a:rPr lang="en-US" sz="2400" b="1" i="1">
                            <a:solidFill>
                              <a:srgbClr val="151D46"/>
                            </a:solidFill>
                            <a:latin typeface="Cambria Math" panose="02040503050406030204" pitchFamily="18" charset="0"/>
                          </a:rPr>
                        </m:ctrlPr>
                      </m:dPr>
                      <m:e>
                        <m:r>
                          <a:rPr lang="en-US" sz="2400" b="0" i="1" smtClean="0">
                            <a:solidFill>
                              <a:srgbClr val="151D46"/>
                            </a:solidFill>
                            <a:latin typeface="Cambria Math" panose="02040503050406030204" pitchFamily="18" charset="0"/>
                          </a:rPr>
                          <m:t>0,1</m:t>
                        </m:r>
                      </m:e>
                    </m:d>
                    <m:sSub>
                      <m:sSubPr>
                        <m:ctrlPr>
                          <a:rPr lang="en-US" sz="2400" b="0" i="1" smtClean="0">
                            <a:solidFill>
                              <a:srgbClr val="151D46"/>
                            </a:solidFill>
                            <a:latin typeface="Cambria Math" panose="02040503050406030204" pitchFamily="18" charset="0"/>
                          </a:rPr>
                        </m:ctrlPr>
                      </m:sSubPr>
                      <m:e>
                        <m:r>
                          <a:rPr lang="en-US" sz="2400" b="0" smtClean="0">
                            <a:solidFill>
                              <a:srgbClr val="151D46"/>
                            </a:solidFill>
                            <a:latin typeface="Cambria Math" panose="02040503050406030204" pitchFamily="18" charset="0"/>
                          </a:rPr>
                          <m:t>×</m:t>
                        </m:r>
                        <m:r>
                          <a:rPr lang="en-US" sz="2400" b="0" i="1" smtClean="0">
                            <a:solidFill>
                              <a:srgbClr val="151D46"/>
                            </a:solidFill>
                            <a:latin typeface="Cambria Math" panose="02040503050406030204" pitchFamily="18" charset="0"/>
                          </a:rPr>
                          <m:t>𝑦</m:t>
                        </m:r>
                      </m:e>
                      <m:sub>
                        <m:r>
                          <a:rPr lang="en-US" sz="2400" b="0" i="1" smtClean="0">
                            <a:solidFill>
                              <a:srgbClr val="151D46"/>
                            </a:solidFill>
                            <a:latin typeface="Cambria Math" panose="02040503050406030204" pitchFamily="18" charset="0"/>
                          </a:rPr>
                          <m:t>2</m:t>
                        </m:r>
                      </m:sub>
                    </m:sSub>
                    <m:r>
                      <a:rPr lang="en-US" sz="2400" b="1" i="1" smtClean="0">
                        <a:solidFill>
                          <a:srgbClr val="151D46"/>
                        </a:solidFill>
                        <a:latin typeface="Cambria Math" panose="02040503050406030204" pitchFamily="18" charset="0"/>
                      </a:rPr>
                      <m:t>:</m:t>
                    </m:r>
                    <m:d>
                      <m:dPr>
                        <m:begChr m:val="{"/>
                        <m:endChr m:val="}"/>
                        <m:ctrlPr>
                          <a:rPr lang="en-US" sz="2400" b="1" i="1">
                            <a:solidFill>
                              <a:srgbClr val="151D46"/>
                            </a:solidFill>
                            <a:latin typeface="Cambria Math" panose="02040503050406030204" pitchFamily="18" charset="0"/>
                          </a:rPr>
                        </m:ctrlPr>
                      </m:dPr>
                      <m:e>
                        <m:r>
                          <a:rPr lang="en-US" sz="2400" b="0" i="1" smtClean="0">
                            <a:solidFill>
                              <a:srgbClr val="151D46"/>
                            </a:solidFill>
                            <a:latin typeface="Cambria Math" panose="02040503050406030204" pitchFamily="18" charset="0"/>
                          </a:rPr>
                          <m:t>0,1</m:t>
                        </m:r>
                      </m:e>
                    </m:d>
                  </m:oMath>
                </a14:m>
                <a:endParaRPr lang="en-US" sz="2400" b="1" dirty="0">
                  <a:solidFill>
                    <a:srgbClr val="151D46"/>
                  </a:solidFill>
                  <a:latin typeface="Century Gothic" panose="020B0502020202020204" pitchFamily="34" charset="0"/>
                </a:endParaRPr>
              </a:p>
              <a:p>
                <a:endParaRPr lang="en-US" sz="3600" b="1" dirty="0">
                  <a:solidFill>
                    <a:srgbClr val="00B050"/>
                  </a:solidFill>
                  <a:latin typeface="Bradley Hand ITC" panose="03070402050302030203" pitchFamily="66" charset="0"/>
                </a:endParaRPr>
              </a:p>
              <a:p>
                <a:r>
                  <a:rPr lang="en-US" sz="3600" b="1" dirty="0">
                    <a:solidFill>
                      <a:srgbClr val="FCB817"/>
                    </a:solidFill>
                    <a:latin typeface="Century Gothic" panose="020B0502020202020204" pitchFamily="34" charset="0"/>
                  </a:rPr>
                  <a:t>Targets</a:t>
                </a:r>
                <a:r>
                  <a:rPr lang="en-US" sz="4000" b="1" dirty="0">
                    <a:solidFill>
                      <a:srgbClr val="00B050"/>
                    </a:solidFill>
                    <a:latin typeface="Bradley Hand ITC" panose="03070402050302030203" pitchFamily="66" charset="0"/>
                  </a:rPr>
                  <a:t> </a:t>
                </a:r>
                <a:r>
                  <a:rPr lang="en-US" sz="3600" b="1" dirty="0">
                    <a:solidFill>
                      <a:srgbClr val="FCB817"/>
                    </a:solidFill>
                    <a:latin typeface="Century Gothic" panose="020B0502020202020204" pitchFamily="34" charset="0"/>
                  </a:rPr>
                  <a:t>correlation: </a:t>
                </a:r>
                <a:r>
                  <a:rPr lang="en-US" sz="2400" b="1" dirty="0">
                    <a:solidFill>
                      <a:srgbClr val="151D46"/>
                    </a:solidFill>
                    <a:latin typeface="Century Gothic" panose="020B0502020202020204" pitchFamily="34" charset="0"/>
                  </a:rPr>
                  <a:t>(single, fast model for all targets)</a:t>
                </a:r>
              </a:p>
              <a:p>
                <a:r>
                  <a:rPr lang="en-US" sz="3600" b="1" dirty="0">
                    <a:solidFill>
                      <a:srgbClr val="151D46"/>
                    </a:solidFill>
                    <a:latin typeface="Bradley Hand ITC" panose="03070402050302030203" pitchFamily="66" charset="0"/>
                  </a:rPr>
                  <a:t>Only 3 combinations for (</a:t>
                </a:r>
                <a:r>
                  <a:rPr lang="en-US" sz="3600" b="1" dirty="0" err="1">
                    <a:solidFill>
                      <a:srgbClr val="151D46"/>
                    </a:solidFill>
                    <a:latin typeface="Bradley Hand ITC" panose="03070402050302030203" pitchFamily="66" charset="0"/>
                  </a:rPr>
                  <a:t>Clear,Concise</a:t>
                </a:r>
                <a:r>
                  <a:rPr lang="en-US" sz="3600" b="1" dirty="0">
                    <a:solidFill>
                      <a:srgbClr val="151D46"/>
                    </a:solidFill>
                    <a:latin typeface="Bradley Hand ITC" panose="03070402050302030203" pitchFamily="66" charset="0"/>
                  </a:rPr>
                  <a:t>): </a:t>
                </a:r>
              </a:p>
              <a:p>
                <a:pPr lvl="1" algn="just" fontAlgn="base"/>
                <a:r>
                  <a:rPr lang="en-US" sz="3600" b="1" dirty="0">
                    <a:solidFill>
                      <a:srgbClr val="00B050"/>
                    </a:solidFill>
                    <a:latin typeface="Bradley Hand ITC" panose="03070402050302030203" pitchFamily="66" charset="0"/>
                  </a:rPr>
                  <a:t>(1,0), (1,1), (0,0) </a:t>
                </a:r>
                <a:r>
                  <a:rPr lang="en-US" sz="3600" b="1" dirty="0">
                    <a:solidFill>
                      <a:srgbClr val="00B050"/>
                    </a:solidFill>
                    <a:latin typeface="Bradley Hand ITC" panose="03070402050302030203" pitchFamily="66" charset="0"/>
                    <a:sym typeface="Wingdings" panose="05000000000000000000" pitchFamily="2" charset="2"/>
                  </a:rPr>
                  <a:t> </a:t>
                </a:r>
                <a:r>
                  <a:rPr lang="en-US" sz="3600" b="1" dirty="0">
                    <a:solidFill>
                      <a:srgbClr val="00B050"/>
                    </a:solidFill>
                    <a:latin typeface="Bradley Hand ITC" panose="03070402050302030203" pitchFamily="66" charset="0"/>
                  </a:rPr>
                  <a:t>|~Clear &amp; Concise|= 0 </a:t>
                </a:r>
              </a:p>
              <a:p>
                <a:pPr lvl="1" algn="just" fontAlgn="base"/>
                <a:r>
                  <a:rPr lang="en-US" sz="3600" b="1" dirty="0">
                    <a:solidFill>
                      <a:srgbClr val="00B050"/>
                    </a:solidFill>
                    <a:latin typeface="Bradley Hand ITC" panose="03070402050302030203" pitchFamily="66" charset="0"/>
                  </a:rPr>
                  <a:t>if ~Clear then ~Concise </a:t>
                </a:r>
                <a:endParaRPr lang="en-US" sz="3600" b="1" dirty="0">
                  <a:solidFill>
                    <a:srgbClr val="00B050"/>
                  </a:solidFill>
                  <a:latin typeface="Bradley Hand ITC" panose="03070402050302030203" pitchFamily="66" charset="0"/>
                  <a:sym typeface="Wingdings" panose="05000000000000000000" pitchFamily="2" charset="2"/>
                </a:endParaRPr>
              </a:p>
              <a:p>
                <a:pPr lvl="1" algn="just" fontAlgn="base"/>
                <a:r>
                  <a:rPr lang="en-US" sz="3600" b="1" dirty="0">
                    <a:solidFill>
                      <a:srgbClr val="00B050"/>
                    </a:solidFill>
                    <a:latin typeface="Bradley Hand ITC" panose="03070402050302030203" pitchFamily="66" charset="0"/>
                  </a:rPr>
                  <a:t>if Concise then Clear</a:t>
                </a:r>
              </a:p>
            </p:txBody>
          </p:sp>
        </mc:Choice>
        <mc:Fallback xmlns="">
          <p:sp>
            <p:nvSpPr>
              <p:cNvPr id="3" name="Rectangle 2"/>
              <p:cNvSpPr>
                <a:spLocks noRot="1" noChangeAspect="1" noMove="1" noResize="1" noEditPoints="1" noAdjustHandles="1" noChangeArrowheads="1" noChangeShapeType="1" noTextEdit="1"/>
              </p:cNvSpPr>
              <p:nvPr/>
            </p:nvSpPr>
            <p:spPr>
              <a:xfrm>
                <a:off x="400050" y="213836"/>
                <a:ext cx="11791950" cy="5997347"/>
              </a:xfrm>
              <a:prstGeom prst="rect">
                <a:avLst/>
              </a:prstGeom>
              <a:blipFill>
                <a:blip r:embed="rId3"/>
                <a:stretch>
                  <a:fillRect l="-1603" t="-1321" b="-2947"/>
                </a:stretch>
              </a:blipFill>
            </p:spPr>
            <p:txBody>
              <a:bodyPr/>
              <a:lstStyle/>
              <a:p>
                <a:r>
                  <a:rPr lang="en-US">
                    <a:noFill/>
                  </a:rPr>
                  <a:t> </a:t>
                </a:r>
              </a:p>
            </p:txBody>
          </p:sp>
        </mc:Fallback>
      </mc:AlternateContent>
    </p:spTree>
    <p:extLst>
      <p:ext uri="{BB962C8B-B14F-4D97-AF65-F5344CB8AC3E}">
        <p14:creationId xmlns:p14="http://schemas.microsoft.com/office/powerpoint/2010/main" val="3018693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0" y="-554182"/>
            <a:ext cx="12189350" cy="7964632"/>
          </a:xfrm>
          <a:prstGeom prst="rect">
            <a:avLst/>
          </a:prstGeom>
        </p:spPr>
      </p:pic>
      <p:sp>
        <p:nvSpPr>
          <p:cNvPr id="4" name="Rectangle 3"/>
          <p:cNvSpPr/>
          <p:nvPr/>
        </p:nvSpPr>
        <p:spPr>
          <a:xfrm>
            <a:off x="192168" y="6858000"/>
            <a:ext cx="2670924" cy="369332"/>
          </a:xfrm>
          <a:prstGeom prst="rect">
            <a:avLst/>
          </a:prstGeom>
        </p:spPr>
        <p:txBody>
          <a:bodyPr wrap="none">
            <a:spAutoFit/>
          </a:bodyPr>
          <a:lstStyle/>
          <a:p>
            <a:r>
              <a:rPr lang="en-US" b="0" i="0" dirty="0">
                <a:solidFill>
                  <a:schemeClr val="bg1">
                    <a:lumMod val="95000"/>
                  </a:schemeClr>
                </a:solidFill>
                <a:effectLst/>
                <a:latin typeface="Century Gothic" panose="020B0502020202020204" pitchFamily="34" charset="0"/>
              </a:rPr>
              <a:t>Photo By: </a:t>
            </a:r>
            <a:r>
              <a:rPr lang="en-US" b="0" i="0" u="none" strike="noStrike" dirty="0">
                <a:solidFill>
                  <a:schemeClr val="bg1">
                    <a:lumMod val="95000"/>
                  </a:schemeClr>
                </a:solidFill>
                <a:effectLst/>
                <a:latin typeface="Century Gothic" panose="020B0502020202020204" pitchFamily="34" charset="0"/>
                <a:hlinkClick r:id="rId3"/>
              </a:rPr>
              <a:t>Allen Walker</a:t>
            </a:r>
            <a:endParaRPr lang="en-US" dirty="0">
              <a:solidFill>
                <a:schemeClr val="bg1">
                  <a:lumMod val="95000"/>
                </a:schemeClr>
              </a:solidFill>
              <a:latin typeface="Century Gothic" panose="020B0502020202020204" pitchFamily="34" charset="0"/>
            </a:endParaRPr>
          </a:p>
        </p:txBody>
      </p:sp>
    </p:spTree>
    <p:extLst>
      <p:ext uri="{BB962C8B-B14F-4D97-AF65-F5344CB8AC3E}">
        <p14:creationId xmlns:p14="http://schemas.microsoft.com/office/powerpoint/2010/main" val="2139886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clrChange>
              <a:clrFrom>
                <a:srgbClr val="FFFFFF"/>
              </a:clrFrom>
              <a:clrTo>
                <a:srgbClr val="FFFFFF">
                  <a:alpha val="0"/>
                </a:srgbClr>
              </a:clrTo>
            </a:clrChange>
          </a:blip>
          <a:srcRect l="22968" t="12778" r="55000" b="14722"/>
          <a:stretch/>
        </p:blipFill>
        <p:spPr>
          <a:xfrm>
            <a:off x="323850" y="158075"/>
            <a:ext cx="3619500" cy="6699925"/>
          </a:xfrm>
          <a:prstGeom prst="rect">
            <a:avLst/>
          </a:prstGeom>
        </p:spPr>
      </p:pic>
      <p:sp>
        <p:nvSpPr>
          <p:cNvPr id="3" name="Rectangle 2"/>
          <p:cNvSpPr/>
          <p:nvPr/>
        </p:nvSpPr>
        <p:spPr>
          <a:xfrm>
            <a:off x="5924550" y="414882"/>
            <a:ext cx="6096000" cy="6186309"/>
          </a:xfrm>
          <a:prstGeom prst="rect">
            <a:avLst/>
          </a:prstGeom>
        </p:spPr>
        <p:txBody>
          <a:bodyPr>
            <a:spAutoFit/>
          </a:bodyPr>
          <a:lstStyle/>
          <a:p>
            <a:pPr marL="457200" indent="-457200" eaLnBrk="0" fontAlgn="base" hangingPunct="0">
              <a:spcBef>
                <a:spcPct val="0"/>
              </a:spcBef>
              <a:spcAft>
                <a:spcPct val="0"/>
              </a:spcAft>
              <a:buFont typeface="+mj-lt"/>
              <a:buAutoNum type="arabicPeriod" startAt="3"/>
            </a:pPr>
            <a:r>
              <a:rPr lang="en-US" altLang="en-US" sz="3600" b="1" dirty="0">
                <a:solidFill>
                  <a:srgbClr val="FCB817"/>
                </a:solidFill>
                <a:latin typeface="Century Gothic" panose="020B0502020202020204" pitchFamily="34" charset="0"/>
              </a:rPr>
              <a:t>Feature Eng.</a:t>
            </a:r>
          </a:p>
          <a:p>
            <a:pPr marL="914400" lvl="1" indent="-457200" eaLnBrk="0" fontAlgn="base" hangingPunct="0">
              <a:spcBef>
                <a:spcPct val="0"/>
              </a:spcBef>
              <a:spcAft>
                <a:spcPct val="0"/>
              </a:spcAft>
              <a:buFont typeface="Arial" panose="020B0604020202020204" pitchFamily="34" charset="0"/>
              <a:buChar char="•"/>
            </a:pPr>
            <a:r>
              <a:rPr lang="en-US" altLang="en-US" sz="3600" b="1" dirty="0">
                <a:solidFill>
                  <a:srgbClr val="FCB817"/>
                </a:solidFill>
                <a:latin typeface="Century Gothic" panose="020B0502020202020204" pitchFamily="34" charset="0"/>
              </a:rPr>
              <a:t>Extraction</a:t>
            </a:r>
          </a:p>
          <a:p>
            <a:pPr marL="914400" lvl="1" indent="-457200" eaLnBrk="0" fontAlgn="base" hangingPunct="0">
              <a:spcBef>
                <a:spcPct val="0"/>
              </a:spcBef>
              <a:spcAft>
                <a:spcPct val="0"/>
              </a:spcAft>
              <a:buFont typeface="Arial" panose="020B0604020202020204" pitchFamily="34" charset="0"/>
              <a:buChar char="•"/>
            </a:pPr>
            <a:r>
              <a:rPr lang="en-US" altLang="en-US" sz="3600" b="1" dirty="0">
                <a:solidFill>
                  <a:srgbClr val="FCB817"/>
                </a:solidFill>
                <a:latin typeface="Century Gothic" panose="020B0502020202020204" pitchFamily="34" charset="0"/>
              </a:rPr>
              <a:t>Reduction</a:t>
            </a:r>
          </a:p>
          <a:p>
            <a:pPr marL="1371600" lvl="2" indent="-457200" eaLnBrk="0" fontAlgn="base" hangingPunct="0">
              <a:spcBef>
                <a:spcPct val="0"/>
              </a:spcBef>
              <a:spcAft>
                <a:spcPct val="0"/>
              </a:spcAft>
              <a:buFont typeface="Arial" panose="020B0604020202020204" pitchFamily="34" charset="0"/>
              <a:buChar char="•"/>
            </a:pPr>
            <a:r>
              <a:rPr lang="en-US" altLang="en-US" sz="3600" b="1" dirty="0">
                <a:solidFill>
                  <a:srgbClr val="151D46"/>
                </a:solidFill>
                <a:latin typeface="Bradley Hand ITC" panose="03070402050302030203" pitchFamily="66" charset="0"/>
              </a:rPr>
              <a:t>LSA,T-SNE,PCA,SVD</a:t>
            </a:r>
          </a:p>
          <a:p>
            <a:pPr marL="914400" lvl="1" indent="-457200" eaLnBrk="0" fontAlgn="base" hangingPunct="0">
              <a:spcBef>
                <a:spcPct val="0"/>
              </a:spcBef>
              <a:spcAft>
                <a:spcPct val="0"/>
              </a:spcAft>
              <a:buFont typeface="Arial" panose="020B0604020202020204" pitchFamily="34" charset="0"/>
              <a:buChar char="•"/>
            </a:pPr>
            <a:r>
              <a:rPr lang="en-US" altLang="en-US" sz="3600" b="1" dirty="0">
                <a:solidFill>
                  <a:srgbClr val="FCB817"/>
                </a:solidFill>
                <a:latin typeface="Century Gothic" panose="020B0502020202020204" pitchFamily="34" charset="0"/>
              </a:rPr>
              <a:t>Selection</a:t>
            </a:r>
          </a:p>
          <a:p>
            <a:pPr marL="1371600" lvl="2" indent="-457200" eaLnBrk="0" fontAlgn="base" hangingPunct="0">
              <a:spcBef>
                <a:spcPct val="0"/>
              </a:spcBef>
              <a:spcAft>
                <a:spcPct val="0"/>
              </a:spcAft>
              <a:buFont typeface="Arial" panose="020B0604020202020204" pitchFamily="34" charset="0"/>
              <a:buChar char="•"/>
            </a:pPr>
            <a:r>
              <a:rPr lang="en-US" altLang="en-US" sz="3600" b="1" dirty="0">
                <a:solidFill>
                  <a:srgbClr val="151D46"/>
                </a:solidFill>
                <a:latin typeface="Bradley Hand ITC" panose="03070402050302030203" pitchFamily="66" charset="0"/>
              </a:rPr>
              <a:t>STD</a:t>
            </a:r>
          </a:p>
          <a:p>
            <a:pPr marL="1371600" lvl="2" indent="-457200" eaLnBrk="0" fontAlgn="base" hangingPunct="0">
              <a:spcBef>
                <a:spcPct val="0"/>
              </a:spcBef>
              <a:spcAft>
                <a:spcPct val="0"/>
              </a:spcAft>
              <a:buFont typeface="Arial" panose="020B0604020202020204" pitchFamily="34" charset="0"/>
              <a:buChar char="•"/>
            </a:pPr>
            <a:r>
              <a:rPr lang="en-US" altLang="en-US" sz="3600" b="1" dirty="0">
                <a:solidFill>
                  <a:srgbClr val="FCB817"/>
                </a:solidFill>
                <a:latin typeface="Century Gothic" panose="020B0502020202020204" pitchFamily="34" charset="0"/>
              </a:rPr>
              <a:t>Correlation X</a:t>
            </a:r>
            <a:r>
              <a:rPr lang="en-US" altLang="en-US" sz="3600" b="1" dirty="0">
                <a:solidFill>
                  <a:srgbClr val="FCB817"/>
                </a:solidFill>
                <a:latin typeface="Century Gothic" panose="020B0502020202020204" pitchFamily="34" charset="0"/>
                <a:sym typeface="Wingdings" panose="05000000000000000000" pitchFamily="2" charset="2"/>
              </a:rPr>
              <a:t>~y</a:t>
            </a:r>
          </a:p>
          <a:p>
            <a:pPr marL="1828800" lvl="3" indent="-457200" eaLnBrk="0" fontAlgn="base" hangingPunct="0">
              <a:spcBef>
                <a:spcPct val="0"/>
              </a:spcBef>
              <a:spcAft>
                <a:spcPct val="0"/>
              </a:spcAft>
              <a:buFont typeface="Arial" panose="020B0604020202020204" pitchFamily="34" charset="0"/>
              <a:buChar char="•"/>
            </a:pPr>
            <a:r>
              <a:rPr lang="en-US" altLang="en-US" sz="3600" b="1" dirty="0">
                <a:solidFill>
                  <a:srgbClr val="151D46"/>
                </a:solidFill>
                <a:latin typeface="Bradley Hand ITC" panose="03070402050302030203" pitchFamily="66" charset="0"/>
                <a:sym typeface="Wingdings" panose="05000000000000000000" pitchFamily="2" charset="2"/>
              </a:rPr>
              <a:t>Linear(t-test, chi2)</a:t>
            </a:r>
          </a:p>
          <a:p>
            <a:pPr marL="1828800" lvl="3" indent="-457200" eaLnBrk="0" fontAlgn="base" hangingPunct="0">
              <a:spcBef>
                <a:spcPct val="0"/>
              </a:spcBef>
              <a:spcAft>
                <a:spcPct val="0"/>
              </a:spcAft>
              <a:buFont typeface="Arial" panose="020B0604020202020204" pitchFamily="34" charset="0"/>
              <a:buChar char="•"/>
            </a:pPr>
            <a:r>
              <a:rPr lang="en-US" altLang="en-US" sz="3600" b="1" dirty="0">
                <a:solidFill>
                  <a:srgbClr val="151D46"/>
                </a:solidFill>
                <a:latin typeface="Bradley Hand ITC" panose="03070402050302030203" pitchFamily="66" charset="0"/>
                <a:sym typeface="Wingdings" panose="05000000000000000000" pitchFamily="2" charset="2"/>
              </a:rPr>
              <a:t>Non-linear(mi)</a:t>
            </a:r>
            <a:endParaRPr lang="en-US" altLang="en-US" sz="3600" b="1" dirty="0">
              <a:solidFill>
                <a:srgbClr val="FCB817"/>
              </a:solidFill>
              <a:latin typeface="Century Gothic" panose="020B0502020202020204" pitchFamily="34" charset="0"/>
              <a:sym typeface="Wingdings" panose="05000000000000000000" pitchFamily="2" charset="2"/>
            </a:endParaRPr>
          </a:p>
          <a:p>
            <a:pPr marL="1371600" lvl="2" indent="-457200" eaLnBrk="0" fontAlgn="base" hangingPunct="0">
              <a:spcBef>
                <a:spcPct val="0"/>
              </a:spcBef>
              <a:spcAft>
                <a:spcPct val="0"/>
              </a:spcAft>
              <a:buFont typeface="Arial" panose="020B0604020202020204" pitchFamily="34" charset="0"/>
              <a:buChar char="•"/>
            </a:pPr>
            <a:r>
              <a:rPr lang="en-US" altLang="en-US" sz="3600" b="1" dirty="0">
                <a:solidFill>
                  <a:srgbClr val="FCB817"/>
                </a:solidFill>
                <a:latin typeface="Century Gothic" panose="020B0502020202020204" pitchFamily="34" charset="0"/>
                <a:sym typeface="Wingdings" panose="05000000000000000000" pitchFamily="2" charset="2"/>
              </a:rPr>
              <a:t>Model-driven</a:t>
            </a:r>
          </a:p>
          <a:p>
            <a:pPr marL="1828800" lvl="3" indent="-457200" eaLnBrk="0" fontAlgn="base" hangingPunct="0">
              <a:spcBef>
                <a:spcPct val="0"/>
              </a:spcBef>
              <a:spcAft>
                <a:spcPct val="0"/>
              </a:spcAft>
              <a:buFont typeface="Arial" panose="020B0604020202020204" pitchFamily="34" charset="0"/>
              <a:buChar char="•"/>
            </a:pPr>
            <a:r>
              <a:rPr lang="en-US" altLang="en-US" sz="3600" b="1" dirty="0">
                <a:solidFill>
                  <a:srgbClr val="151D46"/>
                </a:solidFill>
                <a:latin typeface="Bradley Hand ITC" panose="03070402050302030203" pitchFamily="66" charset="0"/>
                <a:sym typeface="Wingdings" panose="05000000000000000000" pitchFamily="2" charset="2"/>
              </a:rPr>
              <a:t>LinearSVM</a:t>
            </a:r>
          </a:p>
        </p:txBody>
      </p:sp>
    </p:spTree>
    <p:extLst>
      <p:ext uri="{BB962C8B-B14F-4D97-AF65-F5344CB8AC3E}">
        <p14:creationId xmlns:p14="http://schemas.microsoft.com/office/powerpoint/2010/main" val="1006078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clrChange>
              <a:clrFrom>
                <a:srgbClr val="FFFFFF"/>
              </a:clrFrom>
              <a:clrTo>
                <a:srgbClr val="FFFFFF">
                  <a:alpha val="0"/>
                </a:srgbClr>
              </a:clrTo>
            </a:clrChange>
          </a:blip>
          <a:srcRect l="50313" t="12222" r="23281" b="50000"/>
          <a:stretch/>
        </p:blipFill>
        <p:spPr>
          <a:xfrm>
            <a:off x="552450" y="762000"/>
            <a:ext cx="5870762" cy="4724400"/>
          </a:xfrm>
          <a:prstGeom prst="rect">
            <a:avLst/>
          </a:prstGeom>
        </p:spPr>
      </p:pic>
      <p:pic>
        <p:nvPicPr>
          <p:cNvPr id="3" name="Picture 2"/>
          <p:cNvPicPr>
            <a:picLocks noChangeAspect="1"/>
          </p:cNvPicPr>
          <p:nvPr/>
        </p:nvPicPr>
        <p:blipFill rotWithShape="1">
          <a:blip r:embed="rId2">
            <a:clrChange>
              <a:clrFrom>
                <a:srgbClr val="FFFFFF"/>
              </a:clrFrom>
              <a:clrTo>
                <a:srgbClr val="FFFFFF">
                  <a:alpha val="0"/>
                </a:srgbClr>
              </a:clrTo>
            </a:clrChange>
          </a:blip>
          <a:srcRect l="50000" t="50000" r="27031" b="17778"/>
          <a:stretch/>
        </p:blipFill>
        <p:spPr>
          <a:xfrm>
            <a:off x="6591300" y="1983793"/>
            <a:ext cx="4438650" cy="3502608"/>
          </a:xfrm>
          <a:prstGeom prst="rect">
            <a:avLst/>
          </a:prstGeom>
        </p:spPr>
      </p:pic>
    </p:spTree>
    <p:extLst>
      <p:ext uri="{BB962C8B-B14F-4D97-AF65-F5344CB8AC3E}">
        <p14:creationId xmlns:p14="http://schemas.microsoft.com/office/powerpoint/2010/main" val="3891344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7620000"/>
          </a:xfrm>
          <a:prstGeom prst="rect">
            <a:avLst/>
          </a:prstGeom>
        </p:spPr>
      </p:pic>
      <p:sp>
        <p:nvSpPr>
          <p:cNvPr id="4" name="Rectangle 3"/>
          <p:cNvSpPr/>
          <p:nvPr/>
        </p:nvSpPr>
        <p:spPr>
          <a:xfrm>
            <a:off x="160433" y="6997184"/>
            <a:ext cx="3611886" cy="369332"/>
          </a:xfrm>
          <a:prstGeom prst="rect">
            <a:avLst/>
          </a:prstGeom>
        </p:spPr>
        <p:txBody>
          <a:bodyPr wrap="none">
            <a:spAutoFit/>
          </a:bodyPr>
          <a:lstStyle/>
          <a:p>
            <a:r>
              <a:rPr lang="en-US" b="0" i="0" dirty="0">
                <a:solidFill>
                  <a:schemeClr val="bg1">
                    <a:lumMod val="95000"/>
                  </a:schemeClr>
                </a:solidFill>
                <a:effectLst/>
                <a:latin typeface="Century Gothic" panose="020B0502020202020204" pitchFamily="34" charset="0"/>
              </a:rPr>
              <a:t>Photo By: </a:t>
            </a:r>
            <a:r>
              <a:rPr lang="en-US" b="0" i="0" u="none" strike="noStrike" dirty="0">
                <a:solidFill>
                  <a:schemeClr val="bg1">
                    <a:lumMod val="95000"/>
                  </a:schemeClr>
                </a:solidFill>
                <a:effectLst/>
                <a:latin typeface="Century Gothic" panose="020B0502020202020204" pitchFamily="34" charset="0"/>
                <a:hlinkClick r:id="rId3"/>
              </a:rPr>
              <a:t>Stéphane </a:t>
            </a:r>
            <a:r>
              <a:rPr lang="en-US" b="0" i="0" u="none" strike="noStrike" dirty="0" err="1">
                <a:solidFill>
                  <a:schemeClr val="bg1">
                    <a:lumMod val="95000"/>
                  </a:schemeClr>
                </a:solidFill>
                <a:effectLst/>
                <a:latin typeface="Century Gothic" panose="020B0502020202020204" pitchFamily="34" charset="0"/>
                <a:hlinkClick r:id="rId3"/>
              </a:rPr>
              <a:t>Ducandas</a:t>
            </a:r>
            <a:endParaRPr lang="en-US" dirty="0">
              <a:solidFill>
                <a:schemeClr val="bg1">
                  <a:lumMod val="95000"/>
                </a:schemeClr>
              </a:solidFill>
              <a:latin typeface="Century Gothic" panose="020B0502020202020204" pitchFamily="34" charset="0"/>
            </a:endParaRPr>
          </a:p>
        </p:txBody>
      </p:sp>
    </p:spTree>
    <p:extLst>
      <p:ext uri="{BB962C8B-B14F-4D97-AF65-F5344CB8AC3E}">
        <p14:creationId xmlns:p14="http://schemas.microsoft.com/office/powerpoint/2010/main" val="2456995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5" name="Group 4"/>
          <p:cNvGrpSpPr/>
          <p:nvPr/>
        </p:nvGrpSpPr>
        <p:grpSpPr>
          <a:xfrm>
            <a:off x="581025" y="377220"/>
            <a:ext cx="10648950" cy="6186309"/>
            <a:chOff x="581025" y="377220"/>
            <a:chExt cx="10648950" cy="6186309"/>
          </a:xfrm>
        </p:grpSpPr>
        <p:sp>
          <p:nvSpPr>
            <p:cNvPr id="2" name="Rectangle 1"/>
            <p:cNvSpPr/>
            <p:nvPr/>
          </p:nvSpPr>
          <p:spPr>
            <a:xfrm>
              <a:off x="581025" y="377220"/>
              <a:ext cx="10648950" cy="6186309"/>
            </a:xfrm>
            <a:prstGeom prst="rect">
              <a:avLst/>
            </a:prstGeom>
          </p:spPr>
          <p:txBody>
            <a:bodyPr wrap="square">
              <a:spAutoFit/>
            </a:bodyPr>
            <a:lstStyle/>
            <a:p>
              <a:pPr marL="457200" indent="-457200" eaLnBrk="0" fontAlgn="base" hangingPunct="0">
                <a:spcBef>
                  <a:spcPct val="0"/>
                </a:spcBef>
                <a:spcAft>
                  <a:spcPct val="0"/>
                </a:spcAft>
                <a:buFont typeface="+mj-lt"/>
                <a:buAutoNum type="arabicPeriod" startAt="4"/>
              </a:pPr>
              <a:r>
                <a:rPr lang="en-US" altLang="en-US" sz="3600" b="1" dirty="0">
                  <a:solidFill>
                    <a:srgbClr val="FCB817"/>
                  </a:solidFill>
                  <a:latin typeface="Century Gothic" panose="020B0502020202020204" pitchFamily="34" charset="0"/>
                </a:rPr>
                <a:t>Model Eng.</a:t>
              </a:r>
            </a:p>
            <a:p>
              <a:pPr marL="914400" lvl="1" indent="-457200" eaLnBrk="0" fontAlgn="base" hangingPunct="0">
                <a:spcBef>
                  <a:spcPct val="0"/>
                </a:spcBef>
                <a:spcAft>
                  <a:spcPct val="0"/>
                </a:spcAft>
                <a:buFont typeface="Arial" panose="020B0604020202020204" pitchFamily="34" charset="0"/>
                <a:buChar char="•"/>
              </a:pPr>
              <a:r>
                <a:rPr lang="en-US" altLang="en-US" sz="3600" b="1" dirty="0">
                  <a:solidFill>
                    <a:srgbClr val="FCB817"/>
                  </a:solidFill>
                  <a:latin typeface="Century Gothic" panose="020B0502020202020204" pitchFamily="34" charset="0"/>
                </a:rPr>
                <a:t>Selection</a:t>
              </a:r>
            </a:p>
            <a:p>
              <a:pPr marL="1371600" lvl="2" indent="-457200" eaLnBrk="0" fontAlgn="base" hangingPunct="0">
                <a:spcBef>
                  <a:spcPct val="0"/>
                </a:spcBef>
                <a:spcAft>
                  <a:spcPct val="0"/>
                </a:spcAft>
                <a:buFont typeface="Arial" panose="020B0604020202020204" pitchFamily="34" charset="0"/>
                <a:buChar char="•"/>
              </a:pPr>
              <a:r>
                <a:rPr lang="en-US" altLang="en-US" sz="3600" b="1" dirty="0">
                  <a:solidFill>
                    <a:srgbClr val="FCB817"/>
                  </a:solidFill>
                  <a:latin typeface="Century Gothic" panose="020B0502020202020204" pitchFamily="34" charset="0"/>
                </a:rPr>
                <a:t>Regressor</a:t>
              </a:r>
            </a:p>
            <a:p>
              <a:pPr marL="1828800" lvl="3" indent="-457200" eaLnBrk="0" fontAlgn="base" hangingPunct="0">
                <a:spcBef>
                  <a:spcPct val="0"/>
                </a:spcBef>
                <a:spcAft>
                  <a:spcPct val="0"/>
                </a:spcAft>
                <a:buFont typeface="Arial" panose="020B0604020202020204" pitchFamily="34" charset="0"/>
                <a:buChar char="•"/>
              </a:pPr>
              <a:r>
                <a:rPr lang="en-US" sz="3600" b="1" dirty="0">
                  <a:solidFill>
                    <a:srgbClr val="151D46"/>
                  </a:solidFill>
                  <a:latin typeface="Bradley Hand ITC" panose="03070402050302030203" pitchFamily="66" charset="0"/>
                </a:rPr>
                <a:t>DT, RF, LR, NB, XGBoost, </a:t>
              </a:r>
              <a:r>
                <a:rPr lang="en-US" sz="3600" b="1" dirty="0">
                  <a:solidFill>
                    <a:srgbClr val="00B050"/>
                  </a:solidFill>
                  <a:latin typeface="Bradley Hand ITC" panose="03070402050302030203" pitchFamily="66" charset="0"/>
                </a:rPr>
                <a:t>NNet (DL)</a:t>
              </a:r>
              <a:endParaRPr lang="en-US" altLang="en-US" sz="3600" b="1" dirty="0">
                <a:solidFill>
                  <a:srgbClr val="00B050"/>
                </a:solidFill>
                <a:latin typeface="Bradley Hand ITC" panose="03070402050302030203" pitchFamily="66" charset="0"/>
              </a:endParaRPr>
            </a:p>
            <a:p>
              <a:pPr marL="1371600" lvl="2" indent="-457200" eaLnBrk="0" fontAlgn="base" hangingPunct="0">
                <a:spcBef>
                  <a:spcPct val="0"/>
                </a:spcBef>
                <a:spcAft>
                  <a:spcPct val="0"/>
                </a:spcAft>
                <a:buFont typeface="Arial" panose="020B0604020202020204" pitchFamily="34" charset="0"/>
                <a:buChar char="•"/>
              </a:pPr>
              <a:r>
                <a:rPr lang="en-US" altLang="en-US" sz="3600" b="1" strike="dblStrike" dirty="0">
                  <a:solidFill>
                    <a:srgbClr val="FCB817"/>
                  </a:solidFill>
                  <a:latin typeface="Century Gothic" panose="020B0502020202020204" pitchFamily="34" charset="0"/>
                </a:rPr>
                <a:t>Classifier</a:t>
              </a:r>
            </a:p>
            <a:p>
              <a:pPr marL="914400" lvl="1" indent="-457200" eaLnBrk="0" fontAlgn="base" hangingPunct="0">
                <a:spcBef>
                  <a:spcPct val="0"/>
                </a:spcBef>
                <a:spcAft>
                  <a:spcPct val="0"/>
                </a:spcAft>
                <a:buFont typeface="Arial" panose="020B0604020202020204" pitchFamily="34" charset="0"/>
                <a:buChar char="•"/>
              </a:pPr>
              <a:r>
                <a:rPr lang="en-US" altLang="en-US" sz="3600" b="1" dirty="0">
                  <a:solidFill>
                    <a:srgbClr val="FCB817"/>
                  </a:solidFill>
                  <a:latin typeface="Century Gothic" panose="020B0502020202020204" pitchFamily="34" charset="0"/>
                </a:rPr>
                <a:t>Tuning</a:t>
              </a:r>
            </a:p>
            <a:p>
              <a:pPr marL="1371600" lvl="2" indent="-457200" eaLnBrk="0" fontAlgn="base" hangingPunct="0">
                <a:spcBef>
                  <a:spcPct val="0"/>
                </a:spcBef>
                <a:spcAft>
                  <a:spcPct val="0"/>
                </a:spcAft>
                <a:buFont typeface="Arial" panose="020B0604020202020204" pitchFamily="34" charset="0"/>
                <a:buChar char="•"/>
              </a:pPr>
              <a:r>
                <a:rPr lang="en-US" altLang="en-US" sz="3600" b="1" dirty="0">
                  <a:solidFill>
                    <a:srgbClr val="FCB817"/>
                  </a:solidFill>
                  <a:latin typeface="Century Gothic" panose="020B0502020202020204" pitchFamily="34" charset="0"/>
                </a:rPr>
                <a:t>Grid Search </a:t>
              </a:r>
            </a:p>
            <a:p>
              <a:pPr marL="1371600" lvl="2" indent="-457200" eaLnBrk="0" fontAlgn="base" hangingPunct="0">
                <a:spcBef>
                  <a:spcPct val="0"/>
                </a:spcBef>
                <a:spcAft>
                  <a:spcPct val="0"/>
                </a:spcAft>
                <a:buFont typeface="Arial" panose="020B0604020202020204" pitchFamily="34" charset="0"/>
                <a:buChar char="•"/>
              </a:pPr>
              <a:r>
                <a:rPr lang="en-US" altLang="en-US" sz="3600" b="1" dirty="0">
                  <a:solidFill>
                    <a:srgbClr val="FCB817"/>
                  </a:solidFill>
                  <a:latin typeface="Century Gothic" panose="020B0502020202020204" pitchFamily="34" charset="0"/>
                </a:rPr>
                <a:t>Randomized</a:t>
              </a:r>
            </a:p>
            <a:p>
              <a:pPr marL="1371600" lvl="2" indent="-457200" eaLnBrk="0" fontAlgn="base" hangingPunct="0">
                <a:spcBef>
                  <a:spcPct val="0"/>
                </a:spcBef>
                <a:spcAft>
                  <a:spcPct val="0"/>
                </a:spcAft>
                <a:buFont typeface="Arial" panose="020B0604020202020204" pitchFamily="34" charset="0"/>
                <a:buChar char="•"/>
              </a:pPr>
              <a:r>
                <a:rPr lang="en-US" altLang="en-US" sz="3600" b="1" dirty="0">
                  <a:solidFill>
                    <a:srgbClr val="151D46"/>
                  </a:solidFill>
                  <a:latin typeface="Bradley Hand ITC" panose="03070402050302030203" pitchFamily="66" charset="0"/>
                </a:rPr>
                <a:t>Expert</a:t>
              </a:r>
            </a:p>
            <a:p>
              <a:pPr marL="914400" lvl="1" indent="-457200" eaLnBrk="0" fontAlgn="base" hangingPunct="0">
                <a:spcBef>
                  <a:spcPct val="0"/>
                </a:spcBef>
                <a:spcAft>
                  <a:spcPct val="0"/>
                </a:spcAft>
                <a:buFont typeface="Arial" panose="020B0604020202020204" pitchFamily="34" charset="0"/>
                <a:buChar char="•"/>
              </a:pPr>
              <a:r>
                <a:rPr lang="en-US" altLang="en-US" sz="3600" b="1" dirty="0">
                  <a:solidFill>
                    <a:srgbClr val="FCB817"/>
                  </a:solidFill>
                  <a:latin typeface="Century Gothic" panose="020B0502020202020204" pitchFamily="34" charset="0"/>
                </a:rPr>
                <a:t>Evaluation</a:t>
              </a:r>
            </a:p>
            <a:p>
              <a:pPr marL="1371600" lvl="2" indent="-457200" eaLnBrk="0" fontAlgn="base" hangingPunct="0">
                <a:spcBef>
                  <a:spcPct val="0"/>
                </a:spcBef>
                <a:spcAft>
                  <a:spcPct val="0"/>
                </a:spcAft>
                <a:buFont typeface="Arial" panose="020B0604020202020204" pitchFamily="34" charset="0"/>
                <a:buChar char="•"/>
              </a:pPr>
              <a:r>
                <a:rPr lang="en-US" altLang="en-US" sz="3600" b="1" dirty="0">
                  <a:solidFill>
                    <a:srgbClr val="FCB817"/>
                  </a:solidFill>
                  <a:latin typeface="Century Gothic" panose="020B0502020202020204" pitchFamily="34" charset="0"/>
                </a:rPr>
                <a:t>metrics</a:t>
              </a:r>
            </a:p>
          </p:txBody>
        </p:sp>
        <p:pic>
          <p:nvPicPr>
            <p:cNvPr id="3" name="Picture 2"/>
            <p:cNvPicPr>
              <a:picLocks noChangeAspect="1"/>
            </p:cNvPicPr>
            <p:nvPr/>
          </p:nvPicPr>
          <p:blipFill>
            <a:blip r:embed="rId3">
              <a:clrChange>
                <a:clrFrom>
                  <a:srgbClr val="FFFFFF"/>
                </a:clrFrom>
                <a:clrTo>
                  <a:srgbClr val="FFFFFF">
                    <a:alpha val="0"/>
                  </a:srgbClr>
                </a:clrTo>
              </a:clrChange>
            </a:blip>
            <a:stretch>
              <a:fillRect/>
            </a:stretch>
          </p:blipFill>
          <p:spPr>
            <a:xfrm>
              <a:off x="5882341" y="3067050"/>
              <a:ext cx="4557059" cy="1393924"/>
            </a:xfrm>
            <a:prstGeom prst="rect">
              <a:avLst/>
            </a:prstGeom>
          </p:spPr>
        </p:pic>
        <p:pic>
          <p:nvPicPr>
            <p:cNvPr id="4" name="Picture 3"/>
            <p:cNvPicPr>
              <a:picLocks noChangeAspect="1"/>
            </p:cNvPicPr>
            <p:nvPr/>
          </p:nvPicPr>
          <p:blipFill>
            <a:blip r:embed="rId4">
              <a:clrChange>
                <a:clrFrom>
                  <a:srgbClr val="FFFFFF"/>
                </a:clrFrom>
                <a:clrTo>
                  <a:srgbClr val="FFFFFF">
                    <a:alpha val="0"/>
                  </a:srgbClr>
                </a:clrTo>
              </a:clrChange>
            </a:blip>
            <a:stretch>
              <a:fillRect/>
            </a:stretch>
          </p:blipFill>
          <p:spPr>
            <a:xfrm>
              <a:off x="5893118" y="4693100"/>
              <a:ext cx="4031932" cy="1212399"/>
            </a:xfrm>
            <a:prstGeom prst="rect">
              <a:avLst/>
            </a:prstGeom>
          </p:spPr>
        </p:pic>
      </p:grpSp>
    </p:spTree>
    <p:extLst>
      <p:ext uri="{BB962C8B-B14F-4D97-AF65-F5344CB8AC3E}">
        <p14:creationId xmlns:p14="http://schemas.microsoft.com/office/powerpoint/2010/main" val="3050800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1"/>
          <p:cNvSpPr/>
          <p:nvPr/>
        </p:nvSpPr>
        <p:spPr>
          <a:xfrm>
            <a:off x="609600" y="733336"/>
            <a:ext cx="9982200" cy="5078313"/>
          </a:xfrm>
          <a:prstGeom prst="rect">
            <a:avLst/>
          </a:prstGeom>
        </p:spPr>
        <p:txBody>
          <a:bodyPr wrap="square">
            <a:spAutoFit/>
          </a:bodyPr>
          <a:lstStyle/>
          <a:p>
            <a:pPr marL="914400" lvl="1" indent="-457200" eaLnBrk="0" fontAlgn="base" hangingPunct="0">
              <a:spcBef>
                <a:spcPct val="0"/>
              </a:spcBef>
              <a:spcAft>
                <a:spcPct val="0"/>
              </a:spcAft>
              <a:buFont typeface="Arial" panose="020B0604020202020204" pitchFamily="34" charset="0"/>
              <a:buChar char="•"/>
            </a:pPr>
            <a:r>
              <a:rPr lang="en-US" altLang="en-US" sz="3600" b="1" dirty="0">
                <a:solidFill>
                  <a:srgbClr val="FCB817"/>
                </a:solidFill>
                <a:latin typeface="Century Gothic" panose="020B0502020202020204" pitchFamily="34" charset="0"/>
              </a:rPr>
              <a:t>Evaluation</a:t>
            </a:r>
          </a:p>
          <a:p>
            <a:pPr marL="1371600" lvl="2" indent="-457200" eaLnBrk="0" fontAlgn="base" hangingPunct="0">
              <a:spcBef>
                <a:spcPct val="0"/>
              </a:spcBef>
              <a:spcAft>
                <a:spcPct val="0"/>
              </a:spcAft>
              <a:buFont typeface="Arial" panose="020B0604020202020204" pitchFamily="34" charset="0"/>
              <a:buChar char="•"/>
            </a:pPr>
            <a:r>
              <a:rPr lang="en-US" altLang="en-US" sz="3600" b="1" dirty="0">
                <a:solidFill>
                  <a:srgbClr val="FCB817"/>
                </a:solidFill>
                <a:latin typeface="Century Gothic" panose="020B0502020202020204" pitchFamily="34" charset="0"/>
              </a:rPr>
              <a:t>metrics</a:t>
            </a:r>
          </a:p>
          <a:p>
            <a:pPr marL="1371600" lvl="2" indent="-457200" eaLnBrk="0" fontAlgn="base" hangingPunct="0">
              <a:spcBef>
                <a:spcPct val="0"/>
              </a:spcBef>
              <a:spcAft>
                <a:spcPct val="0"/>
              </a:spcAft>
              <a:buFont typeface="Arial" panose="020B0604020202020204" pitchFamily="34" charset="0"/>
              <a:buChar char="•"/>
            </a:pPr>
            <a:r>
              <a:rPr lang="en-US" altLang="en-US" sz="3600" b="1" dirty="0">
                <a:solidFill>
                  <a:srgbClr val="FCB817"/>
                </a:solidFill>
                <a:latin typeface="Century Gothic" panose="020B0502020202020204" pitchFamily="34" charset="0"/>
              </a:rPr>
              <a:t>Predefined fold-splits</a:t>
            </a:r>
          </a:p>
          <a:p>
            <a:pPr marL="1828800" lvl="3" indent="-457200" eaLnBrk="0" fontAlgn="base" hangingPunct="0">
              <a:spcBef>
                <a:spcPct val="0"/>
              </a:spcBef>
              <a:spcAft>
                <a:spcPct val="0"/>
              </a:spcAft>
              <a:buFont typeface="Arial" panose="020B0604020202020204" pitchFamily="34" charset="0"/>
              <a:buChar char="•"/>
            </a:pPr>
            <a:r>
              <a:rPr lang="en-US" altLang="en-US" sz="3600" b="1" dirty="0">
                <a:solidFill>
                  <a:srgbClr val="151D46"/>
                </a:solidFill>
                <a:latin typeface="Bradley Hand ITC" panose="03070402050302030203" pitchFamily="66" charset="0"/>
              </a:rPr>
              <a:t>Train/Valid(2000)/Test(10)</a:t>
            </a:r>
          </a:p>
          <a:p>
            <a:pPr marL="1371600" lvl="2" indent="-457200" eaLnBrk="0" fontAlgn="base" hangingPunct="0">
              <a:spcBef>
                <a:spcPct val="0"/>
              </a:spcBef>
              <a:spcAft>
                <a:spcPct val="0"/>
              </a:spcAft>
              <a:buFont typeface="Arial" panose="020B0604020202020204" pitchFamily="34" charset="0"/>
              <a:buChar char="•"/>
            </a:pPr>
            <a:r>
              <a:rPr lang="en-US" altLang="en-US" sz="3600" b="1" dirty="0">
                <a:solidFill>
                  <a:srgbClr val="FCB817"/>
                </a:solidFill>
                <a:latin typeface="Century Gothic" panose="020B0502020202020204" pitchFamily="34" charset="0"/>
              </a:rPr>
              <a:t>cross-validation</a:t>
            </a:r>
          </a:p>
          <a:p>
            <a:pPr marL="1828800" lvl="3" indent="-457200" eaLnBrk="0" fontAlgn="base" hangingPunct="0">
              <a:spcBef>
                <a:spcPct val="0"/>
              </a:spcBef>
              <a:spcAft>
                <a:spcPct val="0"/>
              </a:spcAft>
              <a:buFont typeface="Arial" panose="020B0604020202020204" pitchFamily="34" charset="0"/>
              <a:buChar char="•"/>
            </a:pPr>
            <a:r>
              <a:rPr lang="en-US" altLang="en-US" sz="3600" b="1" dirty="0">
                <a:solidFill>
                  <a:srgbClr val="FCB817"/>
                </a:solidFill>
                <a:latin typeface="Century Gothic" panose="020B0502020202020204" pitchFamily="34" charset="0"/>
              </a:rPr>
              <a:t>LOO</a:t>
            </a:r>
          </a:p>
          <a:p>
            <a:pPr marL="1828800" lvl="3" indent="-457200" eaLnBrk="0" fontAlgn="base" hangingPunct="0">
              <a:spcBef>
                <a:spcPct val="0"/>
              </a:spcBef>
              <a:spcAft>
                <a:spcPct val="0"/>
              </a:spcAft>
              <a:buFont typeface="Arial" panose="020B0604020202020204" pitchFamily="34" charset="0"/>
              <a:buChar char="•"/>
            </a:pPr>
            <a:r>
              <a:rPr lang="en-US" altLang="en-US" sz="3600" b="1" dirty="0">
                <a:solidFill>
                  <a:srgbClr val="FCB817"/>
                </a:solidFill>
                <a:latin typeface="Century Gothic" panose="020B0502020202020204" pitchFamily="34" charset="0"/>
              </a:rPr>
              <a:t>LPO</a:t>
            </a:r>
          </a:p>
          <a:p>
            <a:pPr marL="1828800" lvl="3" indent="-457200" eaLnBrk="0" fontAlgn="base" hangingPunct="0">
              <a:spcBef>
                <a:spcPct val="0"/>
              </a:spcBef>
              <a:spcAft>
                <a:spcPct val="0"/>
              </a:spcAft>
              <a:buFont typeface="Arial" panose="020B0604020202020204" pitchFamily="34" charset="0"/>
              <a:buChar char="•"/>
            </a:pPr>
            <a:r>
              <a:rPr lang="en-US" altLang="en-US" sz="3600" b="1" dirty="0">
                <a:solidFill>
                  <a:srgbClr val="FCB817"/>
                </a:solidFill>
                <a:latin typeface="Century Gothic" panose="020B0502020202020204" pitchFamily="34" charset="0"/>
              </a:rPr>
              <a:t>K-fold</a:t>
            </a:r>
          </a:p>
          <a:p>
            <a:pPr marL="1828800" lvl="3" indent="-457200" eaLnBrk="0" fontAlgn="base" hangingPunct="0">
              <a:spcBef>
                <a:spcPct val="0"/>
              </a:spcBef>
              <a:spcAft>
                <a:spcPct val="0"/>
              </a:spcAft>
              <a:buFont typeface="Arial" panose="020B0604020202020204" pitchFamily="34" charset="0"/>
              <a:buChar char="•"/>
            </a:pPr>
            <a:r>
              <a:rPr lang="en-US" altLang="en-US" sz="3600" b="1" dirty="0">
                <a:solidFill>
                  <a:srgbClr val="151D46"/>
                </a:solidFill>
                <a:latin typeface="Bradley Hand ITC" panose="03070402050302030203" pitchFamily="66" charset="0"/>
              </a:rPr>
              <a:t>Stratified </a:t>
            </a:r>
            <a:r>
              <a:rPr lang="en-US" altLang="en-US" sz="3600" b="1" dirty="0">
                <a:solidFill>
                  <a:srgbClr val="FCB817"/>
                </a:solidFill>
                <a:latin typeface="Century Gothic" panose="020B0502020202020204" pitchFamily="34" charset="0"/>
              </a:rPr>
              <a:t>k-fold</a:t>
            </a:r>
          </a:p>
        </p:txBody>
      </p:sp>
    </p:spTree>
    <p:extLst>
      <p:ext uri="{BB962C8B-B14F-4D97-AF65-F5344CB8AC3E}">
        <p14:creationId xmlns:p14="http://schemas.microsoft.com/office/powerpoint/2010/main" val="3584673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8616" y="1828801"/>
            <a:ext cx="2735311" cy="2775098"/>
          </a:xfrm>
          <a:prstGeom prst="rect">
            <a:avLst/>
          </a:prstGeom>
        </p:spPr>
      </p:pic>
      <p:sp>
        <p:nvSpPr>
          <p:cNvPr id="4" name="Rectangle 3"/>
          <p:cNvSpPr/>
          <p:nvPr/>
        </p:nvSpPr>
        <p:spPr>
          <a:xfrm>
            <a:off x="3469401" y="886599"/>
            <a:ext cx="9315450" cy="1200329"/>
          </a:xfrm>
          <a:prstGeom prst="rect">
            <a:avLst/>
          </a:prstGeom>
        </p:spPr>
        <p:txBody>
          <a:bodyPr wrap="square">
            <a:spAutoFit/>
          </a:bodyPr>
          <a:lstStyle/>
          <a:p>
            <a:pPr lvl="0" eaLnBrk="0" fontAlgn="base" hangingPunct="0">
              <a:spcBef>
                <a:spcPct val="0"/>
              </a:spcBef>
              <a:spcAft>
                <a:spcPct val="0"/>
              </a:spcAft>
            </a:pPr>
            <a:r>
              <a:rPr kumimoji="0" lang="en-US" altLang="en-US" sz="7200" b="1" i="0" u="none" strike="noStrike" cap="none" normalizeH="0" baseline="0" dirty="0">
                <a:ln>
                  <a:noFill/>
                </a:ln>
                <a:solidFill>
                  <a:srgbClr val="FCB817"/>
                </a:solidFill>
                <a:effectLst/>
                <a:latin typeface="Century Gothic" panose="020B0502020202020204" pitchFamily="34" charset="0"/>
                <a:cs typeface="Courier New" panose="02070309020205020404" pitchFamily="49" charset="0"/>
              </a:rPr>
              <a:t>CIKM AnalytiCup</a:t>
            </a:r>
            <a:r>
              <a:rPr lang="en-US" altLang="en-US" b="1" dirty="0">
                <a:solidFill>
                  <a:srgbClr val="FCB817"/>
                </a:solidFill>
                <a:latin typeface="Century Gothic" panose="020B0502020202020204" pitchFamily="34" charset="0"/>
                <a:cs typeface="Courier New" panose="02070309020205020404" pitchFamily="49" charset="0"/>
              </a:rPr>
              <a:t>                     </a:t>
            </a:r>
          </a:p>
        </p:txBody>
      </p:sp>
      <p:sp>
        <p:nvSpPr>
          <p:cNvPr id="5" name="Rectangle 4"/>
          <p:cNvSpPr/>
          <p:nvPr/>
        </p:nvSpPr>
        <p:spPr>
          <a:xfrm>
            <a:off x="4267421" y="2076638"/>
            <a:ext cx="5957080" cy="461665"/>
          </a:xfrm>
          <a:prstGeom prst="rect">
            <a:avLst/>
          </a:prstGeom>
        </p:spPr>
        <p:txBody>
          <a:bodyPr wrap="none">
            <a:spAutoFit/>
          </a:bodyPr>
          <a:lstStyle/>
          <a:p>
            <a:pPr lvl="0" eaLnBrk="0" fontAlgn="base" hangingPunct="0">
              <a:spcBef>
                <a:spcPct val="0"/>
              </a:spcBef>
              <a:spcAft>
                <a:spcPct val="0"/>
              </a:spcAft>
            </a:pPr>
            <a:r>
              <a:rPr lang="en-US" altLang="en-US" sz="2400" b="1" dirty="0">
                <a:solidFill>
                  <a:srgbClr val="151D46"/>
                </a:solidFill>
                <a:latin typeface="Century Gothic" panose="020B0502020202020204" pitchFamily="34" charset="0"/>
              </a:rPr>
              <a:t>Lazada Product Title Quality Challenge</a:t>
            </a:r>
          </a:p>
        </p:txBody>
      </p:sp>
      <p:grpSp>
        <p:nvGrpSpPr>
          <p:cNvPr id="9" name="Group 8"/>
          <p:cNvGrpSpPr/>
          <p:nvPr/>
        </p:nvGrpSpPr>
        <p:grpSpPr>
          <a:xfrm>
            <a:off x="4543199" y="2802037"/>
            <a:ext cx="5681302" cy="2308324"/>
            <a:chOff x="6510698" y="5112335"/>
            <a:chExt cx="5681302" cy="2308324"/>
          </a:xfrm>
        </p:grpSpPr>
        <p:pic>
          <p:nvPicPr>
            <p:cNvPr id="1026" name="Picture 2" descr="http://cikm2017.org/images/icon-plu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1897" y="5773489"/>
              <a:ext cx="819150" cy="8191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510698" y="5112335"/>
              <a:ext cx="2860774" cy="2308324"/>
            </a:xfrm>
            <a:prstGeom prst="rect">
              <a:avLst/>
            </a:prstGeom>
          </p:spPr>
          <p:txBody>
            <a:bodyPr wrap="square">
              <a:spAutoFit/>
            </a:bodyPr>
            <a:lstStyle/>
            <a:p>
              <a:pPr lvl="0" eaLnBrk="0" fontAlgn="t" hangingPunct="0">
                <a:spcBef>
                  <a:spcPct val="0"/>
                </a:spcBef>
                <a:spcAft>
                  <a:spcPct val="0"/>
                </a:spcAft>
              </a:pPr>
              <a:r>
                <a:rPr kumimoji="0" lang="en-US" altLang="en-US" sz="4800" b="0" i="0" u="none" strike="noStrike" cap="none" normalizeH="0" baseline="30000" dirty="0">
                  <a:ln>
                    <a:noFill/>
                  </a:ln>
                  <a:solidFill>
                    <a:srgbClr val="151D46"/>
                  </a:solidFill>
                  <a:effectLst/>
                  <a:latin typeface="Century Gothic" panose="020B0502020202020204" pitchFamily="34" charset="0"/>
                </a:rPr>
                <a:t>1</a:t>
              </a:r>
              <a:r>
                <a:rPr kumimoji="0" lang="en-US" altLang="en-US" sz="4800" b="0" i="0" u="none" strike="noStrike" cap="none" normalizeH="0" baseline="0" dirty="0">
                  <a:ln>
                    <a:noFill/>
                  </a:ln>
                  <a:solidFill>
                    <a:srgbClr val="151D46"/>
                  </a:solidFill>
                  <a:effectLst/>
                  <a:latin typeface="Century Gothic" panose="020B0502020202020204" pitchFamily="34" charset="0"/>
                </a:rPr>
                <a:t>$6,000</a:t>
              </a:r>
            </a:p>
            <a:p>
              <a:pPr lvl="0" eaLnBrk="0" fontAlgn="base" hangingPunct="0">
                <a:spcBef>
                  <a:spcPct val="0"/>
                </a:spcBef>
                <a:spcAft>
                  <a:spcPct val="0"/>
                </a:spcAft>
              </a:pPr>
              <a:r>
                <a:rPr kumimoji="0" lang="en-US" altLang="en-US" sz="4800" b="0" i="0" u="none" strike="noStrike" cap="none" normalizeH="0" baseline="30000" dirty="0">
                  <a:ln>
                    <a:noFill/>
                  </a:ln>
                  <a:solidFill>
                    <a:srgbClr val="151D46"/>
                  </a:solidFill>
                  <a:effectLst/>
                  <a:latin typeface="Century Gothic" panose="020B0502020202020204" pitchFamily="34" charset="0"/>
                </a:rPr>
                <a:t>2</a:t>
              </a:r>
              <a:r>
                <a:rPr kumimoji="0" lang="en-US" altLang="en-US" sz="4800" b="0" i="0" u="none" strike="noStrike" cap="none" normalizeH="0" baseline="0" dirty="0">
                  <a:ln>
                    <a:noFill/>
                  </a:ln>
                  <a:solidFill>
                    <a:srgbClr val="151D46"/>
                  </a:solidFill>
                  <a:effectLst/>
                  <a:latin typeface="Century Gothic" panose="020B0502020202020204" pitchFamily="34" charset="0"/>
                </a:rPr>
                <a:t>$2,000</a:t>
              </a:r>
            </a:p>
            <a:p>
              <a:pPr lvl="0" eaLnBrk="0" fontAlgn="base" hangingPunct="0">
                <a:spcBef>
                  <a:spcPct val="0"/>
                </a:spcBef>
                <a:spcAft>
                  <a:spcPct val="0"/>
                </a:spcAft>
              </a:pPr>
              <a:r>
                <a:rPr kumimoji="0" lang="en-US" altLang="en-US" sz="4800" b="0" i="0" u="none" strike="noStrike" cap="none" normalizeH="0" baseline="30000" dirty="0">
                  <a:ln>
                    <a:noFill/>
                  </a:ln>
                  <a:solidFill>
                    <a:srgbClr val="151D46"/>
                  </a:solidFill>
                  <a:effectLst/>
                  <a:latin typeface="Century Gothic" panose="020B0502020202020204" pitchFamily="34" charset="0"/>
                </a:rPr>
                <a:t>3</a:t>
              </a:r>
              <a:r>
                <a:rPr kumimoji="0" lang="en-US" altLang="en-US" sz="4800" b="0" i="0" u="none" strike="noStrike" cap="none" normalizeH="0" baseline="0" dirty="0">
                  <a:ln>
                    <a:noFill/>
                  </a:ln>
                  <a:solidFill>
                    <a:srgbClr val="151D46"/>
                  </a:solidFill>
                  <a:effectLst/>
                  <a:latin typeface="Century Gothic" panose="020B0502020202020204" pitchFamily="34" charset="0"/>
                </a:rPr>
                <a:t>$1,000</a:t>
              </a:r>
            </a:p>
          </p:txBody>
        </p:sp>
        <p:sp>
          <p:nvSpPr>
            <p:cNvPr id="8" name="Rectangle 7"/>
            <p:cNvSpPr/>
            <p:nvPr/>
          </p:nvSpPr>
          <p:spPr>
            <a:xfrm>
              <a:off x="9905105" y="5767565"/>
              <a:ext cx="2286895" cy="830997"/>
            </a:xfrm>
            <a:prstGeom prst="rect">
              <a:avLst/>
            </a:prstGeom>
          </p:spPr>
          <p:txBody>
            <a:bodyPr wrap="square">
              <a:spAutoFit/>
            </a:bodyPr>
            <a:lstStyle/>
            <a:p>
              <a:pPr lvl="0" eaLnBrk="0" fontAlgn="base" hangingPunct="0">
                <a:spcBef>
                  <a:spcPct val="0"/>
                </a:spcBef>
                <a:spcAft>
                  <a:spcPct val="0"/>
                </a:spcAft>
              </a:pPr>
              <a:r>
                <a:rPr lang="en-US" altLang="en-US" sz="4800" dirty="0">
                  <a:solidFill>
                    <a:srgbClr val="151D46"/>
                  </a:solidFill>
                  <a:latin typeface="Century Gothic" panose="020B0502020202020204" pitchFamily="34" charset="0"/>
                </a:rPr>
                <a:t>$2,000</a:t>
              </a:r>
            </a:p>
          </p:txBody>
        </p:sp>
      </p:grpSp>
      <p:sp>
        <p:nvSpPr>
          <p:cNvPr id="10" name="Rectangle 9"/>
          <p:cNvSpPr/>
          <p:nvPr/>
        </p:nvSpPr>
        <p:spPr>
          <a:xfrm>
            <a:off x="0" y="6334780"/>
            <a:ext cx="12477750" cy="553998"/>
          </a:xfrm>
          <a:prstGeom prst="rect">
            <a:avLst/>
          </a:prstGeom>
          <a:solidFill>
            <a:srgbClr val="151D46"/>
          </a:solidFill>
        </p:spPr>
        <p:txBody>
          <a:bodyPr wrap="square">
            <a:spAutoFit/>
          </a:bodyPr>
          <a:lstStyle/>
          <a:p>
            <a:pPr fontAlgn="base"/>
            <a:r>
              <a:rPr lang="en-CA" sz="3000" b="1" dirty="0">
                <a:solidFill>
                  <a:schemeClr val="bg1"/>
                </a:solidFill>
                <a:highlight>
                  <a:srgbClr val="151D46"/>
                </a:highlight>
                <a:latin typeface="Century Gothic" panose="020B0502020202020204" pitchFamily="34" charset="0"/>
                <a:cs typeface="Courier New" panose="02070309020205020404" pitchFamily="49" charset="0"/>
              </a:rPr>
              <a:t>Zillow Prize: Zillow’s Home Value Prediction (Zestimate) $1,200,000</a:t>
            </a:r>
          </a:p>
        </p:txBody>
      </p:sp>
      <p:pic>
        <p:nvPicPr>
          <p:cNvPr id="1028" name="Picture 4" descr="Image result for airplane icon png bl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7181" y="2802037"/>
            <a:ext cx="1101547" cy="1101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067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6A0BBF2E-4D73-445A-AF36-BC32441DBFF9}"/>
              </a:ext>
            </a:extLst>
          </p:cNvPr>
          <p:cNvGraphicFramePr>
            <a:graphicFrameLocks/>
          </p:cNvGraphicFramePr>
          <p:nvPr>
            <p:extLst>
              <p:ext uri="{D42A27DB-BD31-4B8C-83A1-F6EECF244321}">
                <p14:modId xmlns:p14="http://schemas.microsoft.com/office/powerpoint/2010/main" val="2123935248"/>
              </p:ext>
            </p:extLst>
          </p:nvPr>
        </p:nvGraphicFramePr>
        <p:xfrm>
          <a:off x="1633536" y="0"/>
          <a:ext cx="8482014" cy="33337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B2ACCA6B-6967-49C4-A3EC-3FC045C50055}"/>
              </a:ext>
            </a:extLst>
          </p:cNvPr>
          <p:cNvGraphicFramePr>
            <a:graphicFrameLocks/>
          </p:cNvGraphicFramePr>
          <p:nvPr>
            <p:extLst>
              <p:ext uri="{D42A27DB-BD31-4B8C-83A1-F6EECF244321}">
                <p14:modId xmlns:p14="http://schemas.microsoft.com/office/powerpoint/2010/main" val="928618880"/>
              </p:ext>
            </p:extLst>
          </p:nvPr>
        </p:nvGraphicFramePr>
        <p:xfrm>
          <a:off x="1633536" y="3067050"/>
          <a:ext cx="8482014" cy="33337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31224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Rectangle 2"/>
          <p:cNvSpPr/>
          <p:nvPr/>
        </p:nvSpPr>
        <p:spPr>
          <a:xfrm>
            <a:off x="4318137" y="2514600"/>
            <a:ext cx="3168513" cy="1569660"/>
          </a:xfrm>
          <a:prstGeom prst="rect">
            <a:avLst/>
          </a:prstGeom>
        </p:spPr>
        <p:txBody>
          <a:bodyPr wrap="square">
            <a:spAutoFit/>
          </a:bodyPr>
          <a:lstStyle/>
          <a:p>
            <a:r>
              <a:rPr lang="en-US" altLang="en-US" sz="9600" b="1" dirty="0">
                <a:solidFill>
                  <a:srgbClr val="FCB817"/>
                </a:solidFill>
                <a:latin typeface="Century Gothic" panose="020B0502020202020204" pitchFamily="34" charset="0"/>
                <a:cs typeface="Courier New" panose="02070309020205020404" pitchFamily="49" charset="0"/>
              </a:rPr>
              <a:t>TAM</a:t>
            </a:r>
            <a:endParaRPr lang="en-US" sz="9600" dirty="0"/>
          </a:p>
        </p:txBody>
      </p:sp>
    </p:spTree>
    <p:extLst>
      <p:ext uri="{BB962C8B-B14F-4D97-AF65-F5344CB8AC3E}">
        <p14:creationId xmlns:p14="http://schemas.microsoft.com/office/powerpoint/2010/main" val="1994548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clrChange>
              <a:clrFrom>
                <a:srgbClr val="FFFFFF"/>
              </a:clrFrom>
              <a:clrTo>
                <a:srgbClr val="FFFFFF">
                  <a:alpha val="0"/>
                </a:srgbClr>
              </a:clrTo>
            </a:clrChange>
          </a:blip>
          <a:srcRect l="2657" t="13056" r="1874" b="30834"/>
          <a:stretch/>
        </p:blipFill>
        <p:spPr>
          <a:xfrm>
            <a:off x="190500" y="1390650"/>
            <a:ext cx="11639550" cy="3848100"/>
          </a:xfrm>
          <a:prstGeom prst="rect">
            <a:avLst/>
          </a:prstGeom>
        </p:spPr>
      </p:pic>
      <p:pic>
        <p:nvPicPr>
          <p:cNvPr id="3" name="Picture 2"/>
          <p:cNvPicPr>
            <a:picLocks noChangeAspect="1"/>
          </p:cNvPicPr>
          <p:nvPr/>
        </p:nvPicPr>
        <p:blipFill rotWithShape="1">
          <a:blip r:embed="rId3">
            <a:clrChange>
              <a:clrFrom>
                <a:srgbClr val="FFFFFF"/>
              </a:clrFrom>
              <a:clrTo>
                <a:srgbClr val="FFFFFF">
                  <a:alpha val="0"/>
                </a:srgbClr>
              </a:clrTo>
            </a:clrChange>
          </a:blip>
          <a:srcRect l="2657" t="69445" r="48906" b="23611"/>
          <a:stretch/>
        </p:blipFill>
        <p:spPr>
          <a:xfrm>
            <a:off x="495300" y="5734050"/>
            <a:ext cx="5905500" cy="476250"/>
          </a:xfrm>
          <a:prstGeom prst="rect">
            <a:avLst/>
          </a:prstGeom>
        </p:spPr>
      </p:pic>
    </p:spTree>
    <p:extLst>
      <p:ext uri="{BB962C8B-B14F-4D97-AF65-F5344CB8AC3E}">
        <p14:creationId xmlns:p14="http://schemas.microsoft.com/office/powerpoint/2010/main" val="551963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76E21D0-A5E3-4409-B9F8-D88FE82A08A9}"/>
              </a:ext>
            </a:extLst>
          </p:cNvPr>
          <p:cNvPicPr>
            <a:picLocks noChangeAspect="1"/>
          </p:cNvPicPr>
          <p:nvPr/>
        </p:nvPicPr>
        <p:blipFill rotWithShape="1">
          <a:blip r:embed="rId2">
            <a:clrChange>
              <a:clrFrom>
                <a:srgbClr val="FFFFFF"/>
              </a:clrFrom>
              <a:clrTo>
                <a:srgbClr val="FFFFFF">
                  <a:alpha val="0"/>
                </a:srgbClr>
              </a:clrTo>
            </a:clrChange>
          </a:blip>
          <a:srcRect l="7344" t="17500" r="12188" b="57897"/>
          <a:stretch/>
        </p:blipFill>
        <p:spPr>
          <a:xfrm>
            <a:off x="395799" y="3121914"/>
            <a:ext cx="11568745" cy="1989582"/>
          </a:xfrm>
          <a:prstGeom prst="rect">
            <a:avLst/>
          </a:prstGeom>
        </p:spPr>
      </p:pic>
      <p:sp>
        <p:nvSpPr>
          <p:cNvPr id="3" name="TextBox 2">
            <a:extLst>
              <a:ext uri="{FF2B5EF4-FFF2-40B4-BE49-F238E27FC236}">
                <a16:creationId xmlns:a16="http://schemas.microsoft.com/office/drawing/2014/main" id="{FD1F19B4-2D14-4761-BE83-B131F553339A}"/>
              </a:ext>
            </a:extLst>
          </p:cNvPr>
          <p:cNvSpPr txBox="1"/>
          <p:nvPr/>
        </p:nvSpPr>
        <p:spPr>
          <a:xfrm>
            <a:off x="557724" y="710184"/>
            <a:ext cx="2023118" cy="584775"/>
          </a:xfrm>
          <a:prstGeom prst="rect">
            <a:avLst/>
          </a:prstGeom>
          <a:noFill/>
        </p:spPr>
        <p:txBody>
          <a:bodyPr wrap="none" rtlCol="0">
            <a:spAutoFit/>
          </a:bodyPr>
          <a:lstStyle/>
          <a:p>
            <a:r>
              <a:rPr lang="en-US" sz="3200" dirty="0"/>
              <a:t>Motivation</a:t>
            </a:r>
          </a:p>
        </p:txBody>
      </p:sp>
    </p:spTree>
    <p:extLst>
      <p:ext uri="{BB962C8B-B14F-4D97-AF65-F5344CB8AC3E}">
        <p14:creationId xmlns:p14="http://schemas.microsoft.com/office/powerpoint/2010/main" val="118257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9" name="Straight Arrow Connector 248">
            <a:extLst>
              <a:ext uri="{FF2B5EF4-FFF2-40B4-BE49-F238E27FC236}">
                <a16:creationId xmlns:a16="http://schemas.microsoft.com/office/drawing/2014/main" id="{34636325-633D-40B3-BB43-8B68ACADD79D}"/>
              </a:ext>
            </a:extLst>
          </p:cNvPr>
          <p:cNvCxnSpPr>
            <a:cxnSpLocks/>
            <a:endCxn id="57" idx="0"/>
          </p:cNvCxnSpPr>
          <p:nvPr/>
        </p:nvCxnSpPr>
        <p:spPr>
          <a:xfrm>
            <a:off x="10747154" y="2522899"/>
            <a:ext cx="0" cy="579237"/>
          </a:xfrm>
          <a:prstGeom prst="straightConnector1">
            <a:avLst/>
          </a:prstGeom>
          <a:ln w="25400">
            <a:solidFill>
              <a:schemeClr val="tx1"/>
            </a:solidFill>
            <a:prstDash val="solid"/>
            <a:tailEnd type="triangle" w="lg" len="med"/>
          </a:ln>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024F3BA4-1ECD-477C-A143-AFC92861EF24}"/>
              </a:ext>
            </a:extLst>
          </p:cNvPr>
          <p:cNvCxnSpPr>
            <a:cxnSpLocks/>
          </p:cNvCxnSpPr>
          <p:nvPr/>
        </p:nvCxnSpPr>
        <p:spPr>
          <a:xfrm>
            <a:off x="9880194" y="2534862"/>
            <a:ext cx="507" cy="998487"/>
          </a:xfrm>
          <a:prstGeom prst="straightConnector1">
            <a:avLst/>
          </a:prstGeom>
          <a:ln w="25400">
            <a:solidFill>
              <a:schemeClr val="tx1"/>
            </a:solidFill>
            <a:prstDash val="solid"/>
            <a:tailEnd type="triangle" w="lg" len="med"/>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C0FD4B0-BB5D-438D-BB19-F12CE0DB8B66}"/>
              </a:ext>
            </a:extLst>
          </p:cNvPr>
          <p:cNvSpPr txBox="1"/>
          <p:nvPr/>
        </p:nvSpPr>
        <p:spPr>
          <a:xfrm>
            <a:off x="2428942" y="1407524"/>
            <a:ext cx="1789272"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10-Fold Set 1</a:t>
            </a:r>
          </a:p>
        </p:txBody>
      </p:sp>
      <p:sp>
        <p:nvSpPr>
          <p:cNvPr id="66" name="TextBox 65">
            <a:extLst>
              <a:ext uri="{FF2B5EF4-FFF2-40B4-BE49-F238E27FC236}">
                <a16:creationId xmlns:a16="http://schemas.microsoft.com/office/drawing/2014/main" id="{AEBBA344-B39D-4B2E-98B6-5AFBB9ABA575}"/>
              </a:ext>
            </a:extLst>
          </p:cNvPr>
          <p:cNvSpPr txBox="1"/>
          <p:nvPr/>
        </p:nvSpPr>
        <p:spPr>
          <a:xfrm>
            <a:off x="4726088" y="1407524"/>
            <a:ext cx="1789272"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10-Fold Set 2</a:t>
            </a:r>
          </a:p>
        </p:txBody>
      </p:sp>
      <p:sp>
        <p:nvSpPr>
          <p:cNvPr id="67" name="TextBox 66">
            <a:extLst>
              <a:ext uri="{FF2B5EF4-FFF2-40B4-BE49-F238E27FC236}">
                <a16:creationId xmlns:a16="http://schemas.microsoft.com/office/drawing/2014/main" id="{EC96227B-EF3C-4A89-AC3D-D73E9FC7E5B3}"/>
              </a:ext>
            </a:extLst>
          </p:cNvPr>
          <p:cNvSpPr txBox="1"/>
          <p:nvPr/>
        </p:nvSpPr>
        <p:spPr>
          <a:xfrm>
            <a:off x="7014581" y="1407524"/>
            <a:ext cx="1789272"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10-Fold Set 3</a:t>
            </a:r>
          </a:p>
        </p:txBody>
      </p:sp>
      <p:sp>
        <p:nvSpPr>
          <p:cNvPr id="68" name="TextBox 67">
            <a:extLst>
              <a:ext uri="{FF2B5EF4-FFF2-40B4-BE49-F238E27FC236}">
                <a16:creationId xmlns:a16="http://schemas.microsoft.com/office/drawing/2014/main" id="{47BDBA17-0CF4-4840-AA5C-B9B22DBB3D96}"/>
              </a:ext>
            </a:extLst>
          </p:cNvPr>
          <p:cNvSpPr txBox="1"/>
          <p:nvPr/>
        </p:nvSpPr>
        <p:spPr>
          <a:xfrm>
            <a:off x="9273827" y="1407524"/>
            <a:ext cx="1789272"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10-Fold Set 4</a:t>
            </a:r>
          </a:p>
        </p:txBody>
      </p:sp>
      <p:sp>
        <p:nvSpPr>
          <p:cNvPr id="69" name="TextBox 68">
            <a:extLst>
              <a:ext uri="{FF2B5EF4-FFF2-40B4-BE49-F238E27FC236}">
                <a16:creationId xmlns:a16="http://schemas.microsoft.com/office/drawing/2014/main" id="{24ED5D9D-D00B-4FAA-8BF0-62228F8C01D9}"/>
              </a:ext>
            </a:extLst>
          </p:cNvPr>
          <p:cNvSpPr txBox="1"/>
          <p:nvPr/>
        </p:nvSpPr>
        <p:spPr>
          <a:xfrm>
            <a:off x="5503165" y="1024926"/>
            <a:ext cx="2581156"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Bagging Model</a:t>
            </a:r>
          </a:p>
        </p:txBody>
      </p:sp>
      <p:grpSp>
        <p:nvGrpSpPr>
          <p:cNvPr id="87" name="Group 86"/>
          <p:cNvGrpSpPr/>
          <p:nvPr/>
        </p:nvGrpSpPr>
        <p:grpSpPr>
          <a:xfrm>
            <a:off x="2228436" y="1770000"/>
            <a:ext cx="2225964" cy="748145"/>
            <a:chOff x="1915920" y="1770000"/>
            <a:chExt cx="2225964" cy="748145"/>
          </a:xfrm>
        </p:grpSpPr>
        <p:sp>
          <p:nvSpPr>
            <p:cNvPr id="31" name="Rectangle: Rounded Corners 30">
              <a:extLst>
                <a:ext uri="{FF2B5EF4-FFF2-40B4-BE49-F238E27FC236}">
                  <a16:creationId xmlns:a16="http://schemas.microsoft.com/office/drawing/2014/main" id="{433B7DD8-BE51-43BC-9147-4100A1968860}"/>
                </a:ext>
              </a:extLst>
            </p:cNvPr>
            <p:cNvSpPr/>
            <p:nvPr/>
          </p:nvSpPr>
          <p:spPr>
            <a:xfrm>
              <a:off x="2186502" y="1900848"/>
              <a:ext cx="325137" cy="243281"/>
            </a:xfrm>
            <a:prstGeom prst="round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latin typeface="Courier New" panose="02070309020205020404" pitchFamily="49" charset="0"/>
                <a:cs typeface="Courier New" panose="02070309020205020404" pitchFamily="49" charset="0"/>
              </a:endParaRPr>
            </a:p>
          </p:txBody>
        </p:sp>
        <p:sp>
          <p:nvSpPr>
            <p:cNvPr id="32" name="Rectangle: Rounded Corners 31">
              <a:extLst>
                <a:ext uri="{FF2B5EF4-FFF2-40B4-BE49-F238E27FC236}">
                  <a16:creationId xmlns:a16="http://schemas.microsoft.com/office/drawing/2014/main" id="{CEA47437-07BB-4BEB-A6BD-82D33F9FE49C}"/>
                </a:ext>
              </a:extLst>
            </p:cNvPr>
            <p:cNvSpPr/>
            <p:nvPr/>
          </p:nvSpPr>
          <p:spPr>
            <a:xfrm>
              <a:off x="2532591" y="1900848"/>
              <a:ext cx="325137" cy="243281"/>
            </a:xfrm>
            <a:prstGeom prst="round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33" name="Rectangle: Rounded Corners 32">
              <a:extLst>
                <a:ext uri="{FF2B5EF4-FFF2-40B4-BE49-F238E27FC236}">
                  <a16:creationId xmlns:a16="http://schemas.microsoft.com/office/drawing/2014/main" id="{E43B5DF5-0512-41A0-A70A-BA135307E86C}"/>
                </a:ext>
              </a:extLst>
            </p:cNvPr>
            <p:cNvSpPr/>
            <p:nvPr/>
          </p:nvSpPr>
          <p:spPr>
            <a:xfrm>
              <a:off x="2878676" y="1900848"/>
              <a:ext cx="325137" cy="243281"/>
            </a:xfrm>
            <a:prstGeom prst="round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34" name="Rectangle: Rounded Corners 33">
              <a:extLst>
                <a:ext uri="{FF2B5EF4-FFF2-40B4-BE49-F238E27FC236}">
                  <a16:creationId xmlns:a16="http://schemas.microsoft.com/office/drawing/2014/main" id="{DA459B3A-CDFA-4853-ACFC-187DBD885809}"/>
                </a:ext>
              </a:extLst>
            </p:cNvPr>
            <p:cNvSpPr/>
            <p:nvPr/>
          </p:nvSpPr>
          <p:spPr>
            <a:xfrm>
              <a:off x="3224763" y="1900848"/>
              <a:ext cx="325137" cy="243281"/>
            </a:xfrm>
            <a:prstGeom prst="round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35" name="Rectangle: Rounded Corners 34">
              <a:extLst>
                <a:ext uri="{FF2B5EF4-FFF2-40B4-BE49-F238E27FC236}">
                  <a16:creationId xmlns:a16="http://schemas.microsoft.com/office/drawing/2014/main" id="{DD0BB26A-332C-4C3A-A1E7-E90EE0A3F036}"/>
                </a:ext>
              </a:extLst>
            </p:cNvPr>
            <p:cNvSpPr/>
            <p:nvPr/>
          </p:nvSpPr>
          <p:spPr>
            <a:xfrm>
              <a:off x="3570850" y="1900848"/>
              <a:ext cx="325137" cy="243281"/>
            </a:xfrm>
            <a:prstGeom prst="round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36" name="Rectangle: Rounded Corners 35">
              <a:extLst>
                <a:ext uri="{FF2B5EF4-FFF2-40B4-BE49-F238E27FC236}">
                  <a16:creationId xmlns:a16="http://schemas.microsoft.com/office/drawing/2014/main" id="{23D50B11-D8DE-499F-8EEE-BBAD40C231E1}"/>
                </a:ext>
              </a:extLst>
            </p:cNvPr>
            <p:cNvSpPr/>
            <p:nvPr/>
          </p:nvSpPr>
          <p:spPr>
            <a:xfrm>
              <a:off x="2190662" y="2176739"/>
              <a:ext cx="325137" cy="243281"/>
            </a:xfrm>
            <a:prstGeom prst="round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37" name="Rectangle: Rounded Corners 36">
              <a:extLst>
                <a:ext uri="{FF2B5EF4-FFF2-40B4-BE49-F238E27FC236}">
                  <a16:creationId xmlns:a16="http://schemas.microsoft.com/office/drawing/2014/main" id="{2656311A-1581-4AC5-8BAC-5588452B7B2C}"/>
                </a:ext>
              </a:extLst>
            </p:cNvPr>
            <p:cNvSpPr/>
            <p:nvPr/>
          </p:nvSpPr>
          <p:spPr>
            <a:xfrm>
              <a:off x="2536751" y="2176739"/>
              <a:ext cx="325137" cy="243281"/>
            </a:xfrm>
            <a:prstGeom prst="round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38" name="Rectangle: Rounded Corners 37">
              <a:extLst>
                <a:ext uri="{FF2B5EF4-FFF2-40B4-BE49-F238E27FC236}">
                  <a16:creationId xmlns:a16="http://schemas.microsoft.com/office/drawing/2014/main" id="{BEB89407-46A5-48A6-AC52-3A00AB0B49D7}"/>
                </a:ext>
              </a:extLst>
            </p:cNvPr>
            <p:cNvSpPr/>
            <p:nvPr/>
          </p:nvSpPr>
          <p:spPr>
            <a:xfrm>
              <a:off x="2882836" y="2176739"/>
              <a:ext cx="325137" cy="243281"/>
            </a:xfrm>
            <a:prstGeom prst="round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39" name="Rectangle: Rounded Corners 38">
              <a:extLst>
                <a:ext uri="{FF2B5EF4-FFF2-40B4-BE49-F238E27FC236}">
                  <a16:creationId xmlns:a16="http://schemas.microsoft.com/office/drawing/2014/main" id="{75985415-B8B1-45B8-A9D7-14004945C882}"/>
                </a:ext>
              </a:extLst>
            </p:cNvPr>
            <p:cNvSpPr/>
            <p:nvPr/>
          </p:nvSpPr>
          <p:spPr>
            <a:xfrm>
              <a:off x="3228923" y="2176739"/>
              <a:ext cx="325137" cy="243281"/>
            </a:xfrm>
            <a:prstGeom prst="round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40" name="Rectangle: Rounded Corners 39">
              <a:extLst>
                <a:ext uri="{FF2B5EF4-FFF2-40B4-BE49-F238E27FC236}">
                  <a16:creationId xmlns:a16="http://schemas.microsoft.com/office/drawing/2014/main" id="{3B7FE9B5-DB38-48A2-85F2-052BC750DF1A}"/>
                </a:ext>
              </a:extLst>
            </p:cNvPr>
            <p:cNvSpPr/>
            <p:nvPr/>
          </p:nvSpPr>
          <p:spPr>
            <a:xfrm>
              <a:off x="3575010" y="2176739"/>
              <a:ext cx="325137" cy="243281"/>
            </a:xfrm>
            <a:prstGeom prst="round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30" name="Rectangle: Rounded Corners 29">
              <a:extLst>
                <a:ext uri="{FF2B5EF4-FFF2-40B4-BE49-F238E27FC236}">
                  <a16:creationId xmlns:a16="http://schemas.microsoft.com/office/drawing/2014/main" id="{43C59A63-4968-4F7E-97E1-A5AF9CB2CAA5}"/>
                </a:ext>
              </a:extLst>
            </p:cNvPr>
            <p:cNvSpPr/>
            <p:nvPr/>
          </p:nvSpPr>
          <p:spPr>
            <a:xfrm>
              <a:off x="1915920" y="1770000"/>
              <a:ext cx="2225964" cy="748145"/>
            </a:xfrm>
            <a:prstGeom prst="roundRect">
              <a:avLst>
                <a:gd name="adj" fmla="val 0"/>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Courier New" panose="02070309020205020404" pitchFamily="49" charset="0"/>
                <a:cs typeface="Courier New" panose="02070309020205020404" pitchFamily="49" charset="0"/>
              </a:endParaRPr>
            </a:p>
          </p:txBody>
        </p:sp>
      </p:grpSp>
      <p:sp>
        <p:nvSpPr>
          <p:cNvPr id="176" name="TextBox 175">
            <a:extLst>
              <a:ext uri="{FF2B5EF4-FFF2-40B4-BE49-F238E27FC236}">
                <a16:creationId xmlns:a16="http://schemas.microsoft.com/office/drawing/2014/main" id="{BF30AACB-E1C5-48C4-8A93-9F34A984CDB4}"/>
              </a:ext>
            </a:extLst>
          </p:cNvPr>
          <p:cNvSpPr txBox="1"/>
          <p:nvPr/>
        </p:nvSpPr>
        <p:spPr>
          <a:xfrm>
            <a:off x="366757" y="2008118"/>
            <a:ext cx="1418978"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Base Model</a:t>
            </a:r>
          </a:p>
        </p:txBody>
      </p:sp>
      <p:sp>
        <p:nvSpPr>
          <p:cNvPr id="177" name="TextBox 176">
            <a:extLst>
              <a:ext uri="{FF2B5EF4-FFF2-40B4-BE49-F238E27FC236}">
                <a16:creationId xmlns:a16="http://schemas.microsoft.com/office/drawing/2014/main" id="{96BE1073-6833-4D43-8BDB-034F3289D27F}"/>
              </a:ext>
            </a:extLst>
          </p:cNvPr>
          <p:cNvSpPr txBox="1"/>
          <p:nvPr/>
        </p:nvSpPr>
        <p:spPr>
          <a:xfrm>
            <a:off x="366757" y="3759412"/>
            <a:ext cx="1912703"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Ensemble Model</a:t>
            </a:r>
          </a:p>
        </p:txBody>
      </p:sp>
      <p:sp>
        <p:nvSpPr>
          <p:cNvPr id="54" name="Rectangle: Rounded Corners 53">
            <a:extLst>
              <a:ext uri="{FF2B5EF4-FFF2-40B4-BE49-F238E27FC236}">
                <a16:creationId xmlns:a16="http://schemas.microsoft.com/office/drawing/2014/main" id="{CE614D12-6AA9-4825-95E6-104B07240B4F}"/>
              </a:ext>
            </a:extLst>
          </p:cNvPr>
          <p:cNvSpPr/>
          <p:nvPr/>
        </p:nvSpPr>
        <p:spPr>
          <a:xfrm>
            <a:off x="3463844" y="3102136"/>
            <a:ext cx="779934" cy="255762"/>
          </a:xfrm>
          <a:prstGeom prst="round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55" name="Rectangle: Rounded Corners 54">
            <a:extLst>
              <a:ext uri="{FF2B5EF4-FFF2-40B4-BE49-F238E27FC236}">
                <a16:creationId xmlns:a16="http://schemas.microsoft.com/office/drawing/2014/main" id="{CD4467DF-C3C1-4146-80D5-08AC892EE2C5}"/>
              </a:ext>
            </a:extLst>
          </p:cNvPr>
          <p:cNvSpPr/>
          <p:nvPr/>
        </p:nvSpPr>
        <p:spPr>
          <a:xfrm>
            <a:off x="5760165" y="3102136"/>
            <a:ext cx="790483" cy="243281"/>
          </a:xfrm>
          <a:prstGeom prst="roundRect">
            <a:avLst/>
          </a:pr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56" name="Rectangle: Rounded Corners 55">
            <a:extLst>
              <a:ext uri="{FF2B5EF4-FFF2-40B4-BE49-F238E27FC236}">
                <a16:creationId xmlns:a16="http://schemas.microsoft.com/office/drawing/2014/main" id="{B89F5567-27BA-4CBB-9AA6-B16BB330D11B}"/>
              </a:ext>
            </a:extLst>
          </p:cNvPr>
          <p:cNvSpPr/>
          <p:nvPr/>
        </p:nvSpPr>
        <p:spPr>
          <a:xfrm>
            <a:off x="8056354" y="3102136"/>
            <a:ext cx="776159" cy="243281"/>
          </a:xfrm>
          <a:prstGeom prst="roundRect">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latin typeface="Courier New" panose="02070309020205020404" pitchFamily="49" charset="0"/>
              <a:cs typeface="Courier New" panose="02070309020205020404" pitchFamily="49" charset="0"/>
            </a:endParaRPr>
          </a:p>
        </p:txBody>
      </p:sp>
      <p:sp>
        <p:nvSpPr>
          <p:cNvPr id="57" name="Rectangle: Rounded Corners 56">
            <a:extLst>
              <a:ext uri="{FF2B5EF4-FFF2-40B4-BE49-F238E27FC236}">
                <a16:creationId xmlns:a16="http://schemas.microsoft.com/office/drawing/2014/main" id="{51B10BA6-3CE4-43CB-99C1-D479CBFDB94C}"/>
              </a:ext>
            </a:extLst>
          </p:cNvPr>
          <p:cNvSpPr/>
          <p:nvPr/>
        </p:nvSpPr>
        <p:spPr>
          <a:xfrm>
            <a:off x="10360471" y="3102136"/>
            <a:ext cx="773366" cy="243281"/>
          </a:xfrm>
          <a:prstGeom prst="roundRect">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194" name="Rectangle: Rounded Corners 193">
            <a:extLst>
              <a:ext uri="{FF2B5EF4-FFF2-40B4-BE49-F238E27FC236}">
                <a16:creationId xmlns:a16="http://schemas.microsoft.com/office/drawing/2014/main" id="{E335DDC6-5817-46FA-A6BE-823F267951A8}"/>
              </a:ext>
            </a:extLst>
          </p:cNvPr>
          <p:cNvSpPr/>
          <p:nvPr/>
        </p:nvSpPr>
        <p:spPr>
          <a:xfrm>
            <a:off x="2980901" y="4971996"/>
            <a:ext cx="779934" cy="255762"/>
          </a:xfrm>
          <a:prstGeom prst="round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195" name="Rectangle: Rounded Corners 194">
            <a:extLst>
              <a:ext uri="{FF2B5EF4-FFF2-40B4-BE49-F238E27FC236}">
                <a16:creationId xmlns:a16="http://schemas.microsoft.com/office/drawing/2014/main" id="{44DE04B7-AF4B-4A77-A216-84F55EF523AD}"/>
              </a:ext>
            </a:extLst>
          </p:cNvPr>
          <p:cNvSpPr/>
          <p:nvPr/>
        </p:nvSpPr>
        <p:spPr>
          <a:xfrm>
            <a:off x="5279497" y="4984477"/>
            <a:ext cx="790483" cy="243281"/>
          </a:xfrm>
          <a:prstGeom prst="roundRect">
            <a:avLst/>
          </a:pr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196" name="Rectangle: Rounded Corners 195">
            <a:extLst>
              <a:ext uri="{FF2B5EF4-FFF2-40B4-BE49-F238E27FC236}">
                <a16:creationId xmlns:a16="http://schemas.microsoft.com/office/drawing/2014/main" id="{7F3FDE74-A91F-458D-8433-008DB035E908}"/>
              </a:ext>
            </a:extLst>
          </p:cNvPr>
          <p:cNvSpPr/>
          <p:nvPr/>
        </p:nvSpPr>
        <p:spPr>
          <a:xfrm>
            <a:off x="7577980" y="4984478"/>
            <a:ext cx="776159" cy="243281"/>
          </a:xfrm>
          <a:prstGeom prst="roundRect">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latin typeface="Courier New" panose="02070309020205020404" pitchFamily="49" charset="0"/>
              <a:cs typeface="Courier New" panose="02070309020205020404" pitchFamily="49" charset="0"/>
            </a:endParaRPr>
          </a:p>
        </p:txBody>
      </p:sp>
      <p:sp>
        <p:nvSpPr>
          <p:cNvPr id="197" name="Rectangle: Rounded Corners 196">
            <a:extLst>
              <a:ext uri="{FF2B5EF4-FFF2-40B4-BE49-F238E27FC236}">
                <a16:creationId xmlns:a16="http://schemas.microsoft.com/office/drawing/2014/main" id="{83F412EC-83DC-44D7-A56C-391826FD8B04}"/>
              </a:ext>
            </a:extLst>
          </p:cNvPr>
          <p:cNvSpPr/>
          <p:nvPr/>
        </p:nvSpPr>
        <p:spPr>
          <a:xfrm>
            <a:off x="9880701" y="4984479"/>
            <a:ext cx="773366" cy="243281"/>
          </a:xfrm>
          <a:prstGeom prst="roundRect">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198" name="Rectangle: Rounded Corners 197">
            <a:extLst>
              <a:ext uri="{FF2B5EF4-FFF2-40B4-BE49-F238E27FC236}">
                <a16:creationId xmlns:a16="http://schemas.microsoft.com/office/drawing/2014/main" id="{ABA00E71-8FB7-4B54-97B9-061E596F4957}"/>
              </a:ext>
            </a:extLst>
          </p:cNvPr>
          <p:cNvSpPr/>
          <p:nvPr/>
        </p:nvSpPr>
        <p:spPr>
          <a:xfrm>
            <a:off x="5646845" y="5822926"/>
            <a:ext cx="2286000" cy="274320"/>
          </a:xfrm>
          <a:prstGeom prst="roundRect">
            <a:avLst/>
          </a:prstGeom>
          <a:solidFill>
            <a:schemeClr val="accent6">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600" b="1" dirty="0">
                <a:latin typeface="Courier New" panose="02070309020205020404" pitchFamily="49" charset="0"/>
                <a:cs typeface="Courier New" panose="02070309020205020404" pitchFamily="49" charset="0"/>
              </a:rPr>
              <a:t>Final Prediction</a:t>
            </a:r>
          </a:p>
          <a:p>
            <a:pPr algn="ctr"/>
            <a:endParaRPr lang="en-US" sz="1600" b="1" dirty="0">
              <a:latin typeface="Courier New" panose="02070309020205020404" pitchFamily="49" charset="0"/>
              <a:cs typeface="Courier New" panose="02070309020205020404" pitchFamily="49" charset="0"/>
            </a:endParaRPr>
          </a:p>
        </p:txBody>
      </p:sp>
      <p:sp>
        <p:nvSpPr>
          <p:cNvPr id="206" name="Rectangle: Rounded Corners 205">
            <a:extLst>
              <a:ext uri="{FF2B5EF4-FFF2-40B4-BE49-F238E27FC236}">
                <a16:creationId xmlns:a16="http://schemas.microsoft.com/office/drawing/2014/main" id="{F288EDCD-0B20-4BD1-AFA7-BB7C45547F5D}"/>
              </a:ext>
            </a:extLst>
          </p:cNvPr>
          <p:cNvSpPr/>
          <p:nvPr/>
        </p:nvSpPr>
        <p:spPr>
          <a:xfrm>
            <a:off x="2228436" y="4896823"/>
            <a:ext cx="9111775" cy="421440"/>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latin typeface="Courier New" panose="02070309020205020404" pitchFamily="49" charset="0"/>
              <a:cs typeface="Courier New" panose="02070309020205020404" pitchFamily="49" charset="0"/>
            </a:endParaRPr>
          </a:p>
        </p:txBody>
      </p:sp>
      <p:sp>
        <p:nvSpPr>
          <p:cNvPr id="219" name="TextBox 218">
            <a:extLst>
              <a:ext uri="{FF2B5EF4-FFF2-40B4-BE49-F238E27FC236}">
                <a16:creationId xmlns:a16="http://schemas.microsoft.com/office/drawing/2014/main" id="{1FFC1C46-B1DD-45C2-A4EC-3D68301BC24A}"/>
              </a:ext>
            </a:extLst>
          </p:cNvPr>
          <p:cNvSpPr txBox="1"/>
          <p:nvPr/>
        </p:nvSpPr>
        <p:spPr>
          <a:xfrm>
            <a:off x="366757" y="3049165"/>
            <a:ext cx="1665841"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Fold Bagging</a:t>
            </a:r>
          </a:p>
        </p:txBody>
      </p:sp>
      <p:sp>
        <p:nvSpPr>
          <p:cNvPr id="221" name="TextBox 220">
            <a:extLst>
              <a:ext uri="{FF2B5EF4-FFF2-40B4-BE49-F238E27FC236}">
                <a16:creationId xmlns:a16="http://schemas.microsoft.com/office/drawing/2014/main" id="{85C5E8BA-F7BB-4EF4-BB69-040BA0B0CD81}"/>
              </a:ext>
            </a:extLst>
          </p:cNvPr>
          <p:cNvSpPr txBox="1"/>
          <p:nvPr/>
        </p:nvSpPr>
        <p:spPr>
          <a:xfrm>
            <a:off x="366757" y="4907450"/>
            <a:ext cx="1665841"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Fold Bagging</a:t>
            </a:r>
          </a:p>
        </p:txBody>
      </p:sp>
      <p:sp>
        <p:nvSpPr>
          <p:cNvPr id="222" name="TextBox 221">
            <a:extLst>
              <a:ext uri="{FF2B5EF4-FFF2-40B4-BE49-F238E27FC236}">
                <a16:creationId xmlns:a16="http://schemas.microsoft.com/office/drawing/2014/main" id="{0133E458-B354-43DF-8E3F-E6022FFD2EC6}"/>
              </a:ext>
            </a:extLst>
          </p:cNvPr>
          <p:cNvSpPr txBox="1"/>
          <p:nvPr/>
        </p:nvSpPr>
        <p:spPr>
          <a:xfrm>
            <a:off x="366757" y="5730058"/>
            <a:ext cx="2159566"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Set Fold Bagging</a:t>
            </a:r>
          </a:p>
        </p:txBody>
      </p:sp>
      <p:cxnSp>
        <p:nvCxnSpPr>
          <p:cNvPr id="237" name="Straight Arrow Connector 236">
            <a:extLst>
              <a:ext uri="{FF2B5EF4-FFF2-40B4-BE49-F238E27FC236}">
                <a16:creationId xmlns:a16="http://schemas.microsoft.com/office/drawing/2014/main" id="{244B7183-567E-45D7-B5E1-B9F3FBAE4B3F}"/>
              </a:ext>
            </a:extLst>
          </p:cNvPr>
          <p:cNvCxnSpPr>
            <a:cxnSpLocks/>
            <a:endCxn id="55" idx="0"/>
          </p:cNvCxnSpPr>
          <p:nvPr/>
        </p:nvCxnSpPr>
        <p:spPr>
          <a:xfrm>
            <a:off x="6155406" y="2522901"/>
            <a:ext cx="1" cy="579235"/>
          </a:xfrm>
          <a:prstGeom prst="straightConnector1">
            <a:avLst/>
          </a:prstGeom>
          <a:ln w="25400">
            <a:solidFill>
              <a:schemeClr val="tx1"/>
            </a:solidFill>
            <a:prstDash val="solid"/>
            <a:tailEnd type="triangle" w="lg" len="med"/>
          </a:ln>
        </p:spPr>
        <p:style>
          <a:lnRef idx="1">
            <a:schemeClr val="accent1"/>
          </a:lnRef>
          <a:fillRef idx="0">
            <a:schemeClr val="accent1"/>
          </a:fillRef>
          <a:effectRef idx="0">
            <a:schemeClr val="accent1"/>
          </a:effectRef>
          <a:fontRef idx="minor">
            <a:schemeClr val="tx1"/>
          </a:fontRef>
        </p:style>
      </p:cxnSp>
      <p:sp>
        <p:nvSpPr>
          <p:cNvPr id="232" name="TextBox 231">
            <a:extLst>
              <a:ext uri="{FF2B5EF4-FFF2-40B4-BE49-F238E27FC236}">
                <a16:creationId xmlns:a16="http://schemas.microsoft.com/office/drawing/2014/main" id="{35899430-FCA6-4B5D-924A-3A0113D883A3}"/>
              </a:ext>
            </a:extLst>
          </p:cNvPr>
          <p:cNvSpPr txBox="1"/>
          <p:nvPr/>
        </p:nvSpPr>
        <p:spPr>
          <a:xfrm>
            <a:off x="5760165" y="2679253"/>
            <a:ext cx="752189" cy="246221"/>
          </a:xfrm>
          <a:prstGeom prst="rect">
            <a:avLst/>
          </a:prstGeom>
          <a:solidFill>
            <a:schemeClr val="bg1"/>
          </a:solidFill>
          <a:ln>
            <a:solidFill>
              <a:schemeClr val="tx1"/>
            </a:solidFill>
          </a:ln>
        </p:spPr>
        <p:txBody>
          <a:bodyPr wrap="square" rtlCol="0" anchor="ctr" anchorCtr="0">
            <a:spAutoFit/>
          </a:bodyPr>
          <a:lstStyle/>
          <a:p>
            <a:pPr algn="ctr"/>
            <a:r>
              <a:rPr lang="en-US" sz="1000" b="1" dirty="0">
                <a:latin typeface="Courier New" panose="02070309020205020404" pitchFamily="49" charset="0"/>
                <a:cs typeface="Courier New" panose="02070309020205020404" pitchFamily="49" charset="0"/>
              </a:rPr>
              <a:t>BLEND</a:t>
            </a:r>
            <a:endParaRPr lang="en-US" b="1" dirty="0">
              <a:latin typeface="Courier New" panose="02070309020205020404" pitchFamily="49" charset="0"/>
              <a:cs typeface="Courier New" panose="02070309020205020404" pitchFamily="49" charset="0"/>
            </a:endParaRPr>
          </a:p>
        </p:txBody>
      </p:sp>
      <p:cxnSp>
        <p:nvCxnSpPr>
          <p:cNvPr id="240" name="Straight Arrow Connector 239">
            <a:extLst>
              <a:ext uri="{FF2B5EF4-FFF2-40B4-BE49-F238E27FC236}">
                <a16:creationId xmlns:a16="http://schemas.microsoft.com/office/drawing/2014/main" id="{885231F9-B410-494A-A390-9B5B8D55D6E7}"/>
              </a:ext>
            </a:extLst>
          </p:cNvPr>
          <p:cNvCxnSpPr>
            <a:cxnSpLocks/>
            <a:endCxn id="54" idx="0"/>
          </p:cNvCxnSpPr>
          <p:nvPr/>
        </p:nvCxnSpPr>
        <p:spPr>
          <a:xfrm>
            <a:off x="3853801" y="2514764"/>
            <a:ext cx="10" cy="587372"/>
          </a:xfrm>
          <a:prstGeom prst="straightConnector1">
            <a:avLst/>
          </a:prstGeom>
          <a:ln w="25400">
            <a:solidFill>
              <a:schemeClr val="tx1"/>
            </a:solidFill>
            <a:prstDash val="solid"/>
            <a:tailEnd type="triangle" w="lg" len="med"/>
          </a:ln>
        </p:spPr>
        <p:style>
          <a:lnRef idx="1">
            <a:schemeClr val="accent1"/>
          </a:lnRef>
          <a:fillRef idx="0">
            <a:schemeClr val="accent1"/>
          </a:fillRef>
          <a:effectRef idx="0">
            <a:schemeClr val="accent1"/>
          </a:effectRef>
          <a:fontRef idx="minor">
            <a:schemeClr val="tx1"/>
          </a:fontRef>
        </p:style>
      </p:cxnSp>
      <p:sp>
        <p:nvSpPr>
          <p:cNvPr id="241" name="TextBox 240">
            <a:extLst>
              <a:ext uri="{FF2B5EF4-FFF2-40B4-BE49-F238E27FC236}">
                <a16:creationId xmlns:a16="http://schemas.microsoft.com/office/drawing/2014/main" id="{EB873CA0-FE50-4E95-B5FF-F3197690B600}"/>
              </a:ext>
            </a:extLst>
          </p:cNvPr>
          <p:cNvSpPr txBox="1"/>
          <p:nvPr/>
        </p:nvSpPr>
        <p:spPr>
          <a:xfrm>
            <a:off x="3463844" y="2679253"/>
            <a:ext cx="752189" cy="246221"/>
          </a:xfrm>
          <a:prstGeom prst="rect">
            <a:avLst/>
          </a:prstGeom>
          <a:solidFill>
            <a:schemeClr val="bg1"/>
          </a:solidFill>
          <a:ln>
            <a:solidFill>
              <a:schemeClr val="tx1"/>
            </a:solidFill>
          </a:ln>
        </p:spPr>
        <p:txBody>
          <a:bodyPr wrap="square" rtlCol="0" anchor="ctr" anchorCtr="0">
            <a:spAutoFit/>
          </a:bodyPr>
          <a:lstStyle/>
          <a:p>
            <a:pPr algn="ctr"/>
            <a:r>
              <a:rPr lang="en-US" sz="1000" b="1" dirty="0">
                <a:latin typeface="Courier New" panose="02070309020205020404" pitchFamily="49" charset="0"/>
                <a:cs typeface="Courier New" panose="02070309020205020404" pitchFamily="49" charset="0"/>
              </a:rPr>
              <a:t>BLEND</a:t>
            </a:r>
            <a:endParaRPr lang="en-US" b="1" dirty="0">
              <a:latin typeface="Courier New" panose="02070309020205020404" pitchFamily="49" charset="0"/>
              <a:cs typeface="Courier New" panose="02070309020205020404" pitchFamily="49" charset="0"/>
            </a:endParaRPr>
          </a:p>
        </p:txBody>
      </p:sp>
      <p:cxnSp>
        <p:nvCxnSpPr>
          <p:cNvPr id="246" name="Straight Arrow Connector 245">
            <a:extLst>
              <a:ext uri="{FF2B5EF4-FFF2-40B4-BE49-F238E27FC236}">
                <a16:creationId xmlns:a16="http://schemas.microsoft.com/office/drawing/2014/main" id="{2F6DCAFA-DE4D-4B1D-8DD6-458A069A2228}"/>
              </a:ext>
            </a:extLst>
          </p:cNvPr>
          <p:cNvCxnSpPr>
            <a:cxnSpLocks/>
            <a:endCxn id="56" idx="0"/>
          </p:cNvCxnSpPr>
          <p:nvPr/>
        </p:nvCxnSpPr>
        <p:spPr>
          <a:xfrm>
            <a:off x="8437998" y="2522901"/>
            <a:ext cx="6436" cy="579235"/>
          </a:xfrm>
          <a:prstGeom prst="straightConnector1">
            <a:avLst/>
          </a:prstGeom>
          <a:ln w="25400">
            <a:solidFill>
              <a:schemeClr val="tx1"/>
            </a:solidFill>
            <a:prstDash val="solid"/>
            <a:tailEnd type="triangle" w="lg" len="med"/>
          </a:ln>
        </p:spPr>
        <p:style>
          <a:lnRef idx="1">
            <a:schemeClr val="accent1"/>
          </a:lnRef>
          <a:fillRef idx="0">
            <a:schemeClr val="accent1"/>
          </a:fillRef>
          <a:effectRef idx="0">
            <a:schemeClr val="accent1"/>
          </a:effectRef>
          <a:fontRef idx="minor">
            <a:schemeClr val="tx1"/>
          </a:fontRef>
        </p:style>
      </p:cxnSp>
      <p:sp>
        <p:nvSpPr>
          <p:cNvPr id="247" name="TextBox 246">
            <a:extLst>
              <a:ext uri="{FF2B5EF4-FFF2-40B4-BE49-F238E27FC236}">
                <a16:creationId xmlns:a16="http://schemas.microsoft.com/office/drawing/2014/main" id="{637D2A8F-8B0A-4FA5-AE88-25B35F24E3BF}"/>
              </a:ext>
            </a:extLst>
          </p:cNvPr>
          <p:cNvSpPr txBox="1"/>
          <p:nvPr/>
        </p:nvSpPr>
        <p:spPr>
          <a:xfrm>
            <a:off x="8056354" y="2679253"/>
            <a:ext cx="752189" cy="246221"/>
          </a:xfrm>
          <a:prstGeom prst="rect">
            <a:avLst/>
          </a:prstGeom>
          <a:solidFill>
            <a:schemeClr val="bg1"/>
          </a:solidFill>
          <a:ln>
            <a:solidFill>
              <a:schemeClr val="tx1"/>
            </a:solidFill>
          </a:ln>
        </p:spPr>
        <p:txBody>
          <a:bodyPr wrap="square" rtlCol="0" anchor="ctr" anchorCtr="0">
            <a:spAutoFit/>
          </a:bodyPr>
          <a:lstStyle/>
          <a:p>
            <a:pPr algn="ctr"/>
            <a:r>
              <a:rPr lang="en-US" sz="1000" b="1" dirty="0">
                <a:latin typeface="Courier New" panose="02070309020205020404" pitchFamily="49" charset="0"/>
                <a:cs typeface="Courier New" panose="02070309020205020404" pitchFamily="49" charset="0"/>
              </a:rPr>
              <a:t>BLEND</a:t>
            </a:r>
            <a:endParaRPr lang="en-US" b="1" dirty="0">
              <a:latin typeface="Courier New" panose="02070309020205020404" pitchFamily="49" charset="0"/>
              <a:cs typeface="Courier New" panose="02070309020205020404" pitchFamily="49" charset="0"/>
            </a:endParaRPr>
          </a:p>
        </p:txBody>
      </p:sp>
      <p:sp>
        <p:nvSpPr>
          <p:cNvPr id="250" name="TextBox 249">
            <a:extLst>
              <a:ext uri="{FF2B5EF4-FFF2-40B4-BE49-F238E27FC236}">
                <a16:creationId xmlns:a16="http://schemas.microsoft.com/office/drawing/2014/main" id="{9FEED157-D4FC-4025-A4FC-A8AC46BE784D}"/>
              </a:ext>
            </a:extLst>
          </p:cNvPr>
          <p:cNvSpPr txBox="1"/>
          <p:nvPr/>
        </p:nvSpPr>
        <p:spPr>
          <a:xfrm>
            <a:off x="10360471" y="2679253"/>
            <a:ext cx="752189" cy="246221"/>
          </a:xfrm>
          <a:prstGeom prst="rect">
            <a:avLst/>
          </a:prstGeom>
          <a:solidFill>
            <a:schemeClr val="bg1"/>
          </a:solidFill>
          <a:ln>
            <a:solidFill>
              <a:schemeClr val="tx1"/>
            </a:solidFill>
          </a:ln>
        </p:spPr>
        <p:txBody>
          <a:bodyPr wrap="square" rtlCol="0" anchor="ctr" anchorCtr="0">
            <a:spAutoFit/>
          </a:bodyPr>
          <a:lstStyle/>
          <a:p>
            <a:pPr algn="ctr"/>
            <a:r>
              <a:rPr lang="en-US" sz="1000" b="1" dirty="0">
                <a:latin typeface="Courier New" panose="02070309020205020404" pitchFamily="49" charset="0"/>
                <a:cs typeface="Courier New" panose="02070309020205020404" pitchFamily="49" charset="0"/>
              </a:rPr>
              <a:t>BLEND</a:t>
            </a:r>
            <a:endParaRPr lang="en-US" b="1" dirty="0">
              <a:latin typeface="Courier New" panose="02070309020205020404" pitchFamily="49" charset="0"/>
              <a:cs typeface="Courier New" panose="02070309020205020404" pitchFamily="49" charset="0"/>
            </a:endParaRPr>
          </a:p>
        </p:txBody>
      </p:sp>
      <p:cxnSp>
        <p:nvCxnSpPr>
          <p:cNvPr id="270" name="Straight Arrow Connector 269">
            <a:extLst>
              <a:ext uri="{FF2B5EF4-FFF2-40B4-BE49-F238E27FC236}">
                <a16:creationId xmlns:a16="http://schemas.microsoft.com/office/drawing/2014/main" id="{99FF4DFD-C78B-4DB0-A530-788B41546795}"/>
              </a:ext>
            </a:extLst>
          </p:cNvPr>
          <p:cNvCxnSpPr>
            <a:cxnSpLocks/>
          </p:cNvCxnSpPr>
          <p:nvPr/>
        </p:nvCxnSpPr>
        <p:spPr>
          <a:xfrm flipH="1">
            <a:off x="2914158" y="2518145"/>
            <a:ext cx="7002" cy="1015204"/>
          </a:xfrm>
          <a:prstGeom prst="straightConnector1">
            <a:avLst/>
          </a:prstGeom>
          <a:ln w="25400">
            <a:solidFill>
              <a:schemeClr val="tx1"/>
            </a:solidFill>
            <a:prstDash val="solid"/>
            <a:tailEnd type="triangle" w="lg" len="med"/>
          </a:ln>
        </p:spPr>
        <p:style>
          <a:lnRef idx="1">
            <a:schemeClr val="accent1"/>
          </a:lnRef>
          <a:fillRef idx="0">
            <a:schemeClr val="accent1"/>
          </a:fillRef>
          <a:effectRef idx="0">
            <a:schemeClr val="accent1"/>
          </a:effectRef>
          <a:fontRef idx="minor">
            <a:schemeClr val="tx1"/>
          </a:fontRef>
        </p:style>
      </p:cxnSp>
      <p:sp>
        <p:nvSpPr>
          <p:cNvPr id="271" name="TextBox 270">
            <a:extLst>
              <a:ext uri="{FF2B5EF4-FFF2-40B4-BE49-F238E27FC236}">
                <a16:creationId xmlns:a16="http://schemas.microsoft.com/office/drawing/2014/main" id="{E1D1F1F1-9322-4AA1-BE21-ED2EAFF59849}"/>
              </a:ext>
            </a:extLst>
          </p:cNvPr>
          <p:cNvSpPr txBox="1"/>
          <p:nvPr/>
        </p:nvSpPr>
        <p:spPr>
          <a:xfrm>
            <a:off x="2549065" y="2674742"/>
            <a:ext cx="752189" cy="246221"/>
          </a:xfrm>
          <a:prstGeom prst="rect">
            <a:avLst/>
          </a:prstGeom>
          <a:solidFill>
            <a:schemeClr val="bg1"/>
          </a:solidFill>
          <a:ln>
            <a:solidFill>
              <a:schemeClr val="tx1"/>
            </a:solidFill>
          </a:ln>
        </p:spPr>
        <p:txBody>
          <a:bodyPr wrap="square" rtlCol="0" anchor="ctr" anchorCtr="0">
            <a:spAutoFit/>
          </a:bodyPr>
          <a:lstStyle/>
          <a:p>
            <a:pPr algn="ctr"/>
            <a:r>
              <a:rPr lang="en-US" sz="1000" b="1" dirty="0">
                <a:latin typeface="Courier New" panose="02070309020205020404" pitchFamily="49" charset="0"/>
                <a:cs typeface="Courier New" panose="02070309020205020404" pitchFamily="49" charset="0"/>
              </a:rPr>
              <a:t>STACK</a:t>
            </a:r>
            <a:endParaRPr lang="en-US" b="1" dirty="0">
              <a:latin typeface="Courier New" panose="02070309020205020404" pitchFamily="49" charset="0"/>
              <a:cs typeface="Courier New" panose="02070309020205020404" pitchFamily="49" charset="0"/>
            </a:endParaRPr>
          </a:p>
        </p:txBody>
      </p:sp>
      <p:cxnSp>
        <p:nvCxnSpPr>
          <p:cNvPr id="273" name="Straight Arrow Connector 272">
            <a:extLst>
              <a:ext uri="{FF2B5EF4-FFF2-40B4-BE49-F238E27FC236}">
                <a16:creationId xmlns:a16="http://schemas.microsoft.com/office/drawing/2014/main" id="{D202DFFE-7C23-47F4-A9F1-1CA475849D50}"/>
              </a:ext>
            </a:extLst>
          </p:cNvPr>
          <p:cNvCxnSpPr>
            <a:cxnSpLocks/>
          </p:cNvCxnSpPr>
          <p:nvPr/>
        </p:nvCxnSpPr>
        <p:spPr>
          <a:xfrm flipH="1">
            <a:off x="5212069" y="2534862"/>
            <a:ext cx="8278" cy="998487"/>
          </a:xfrm>
          <a:prstGeom prst="straightConnector1">
            <a:avLst/>
          </a:prstGeom>
          <a:ln w="25400">
            <a:solidFill>
              <a:schemeClr val="tx1"/>
            </a:solidFill>
            <a:prstDash val="solid"/>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274" name="TextBox 273">
            <a:extLst>
              <a:ext uri="{FF2B5EF4-FFF2-40B4-BE49-F238E27FC236}">
                <a16:creationId xmlns:a16="http://schemas.microsoft.com/office/drawing/2014/main" id="{59FEB8C5-2963-41AC-B2F2-5045A07D93A1}"/>
              </a:ext>
            </a:extLst>
          </p:cNvPr>
          <p:cNvSpPr txBox="1"/>
          <p:nvPr/>
        </p:nvSpPr>
        <p:spPr>
          <a:xfrm>
            <a:off x="4849847" y="2674742"/>
            <a:ext cx="752189" cy="246221"/>
          </a:xfrm>
          <a:prstGeom prst="rect">
            <a:avLst/>
          </a:prstGeom>
          <a:solidFill>
            <a:schemeClr val="bg1"/>
          </a:solidFill>
          <a:ln>
            <a:solidFill>
              <a:schemeClr val="tx1"/>
            </a:solidFill>
          </a:ln>
        </p:spPr>
        <p:txBody>
          <a:bodyPr wrap="square" rtlCol="0" anchor="ctr" anchorCtr="0">
            <a:spAutoFit/>
          </a:bodyPr>
          <a:lstStyle/>
          <a:p>
            <a:pPr algn="ctr"/>
            <a:r>
              <a:rPr lang="en-US" sz="1000" b="1" dirty="0">
                <a:latin typeface="Courier New" panose="02070309020205020404" pitchFamily="49" charset="0"/>
                <a:cs typeface="Courier New" panose="02070309020205020404" pitchFamily="49" charset="0"/>
              </a:rPr>
              <a:t>STACK</a:t>
            </a:r>
            <a:endParaRPr lang="en-US" b="1" dirty="0">
              <a:latin typeface="Courier New" panose="02070309020205020404" pitchFamily="49" charset="0"/>
              <a:cs typeface="Courier New" panose="02070309020205020404" pitchFamily="49" charset="0"/>
            </a:endParaRPr>
          </a:p>
        </p:txBody>
      </p:sp>
      <p:cxnSp>
        <p:nvCxnSpPr>
          <p:cNvPr id="276" name="Straight Arrow Connector 275">
            <a:extLst>
              <a:ext uri="{FF2B5EF4-FFF2-40B4-BE49-F238E27FC236}">
                <a16:creationId xmlns:a16="http://schemas.microsoft.com/office/drawing/2014/main" id="{ED7359EF-93A4-4CE3-B12D-B096F06404CC}"/>
              </a:ext>
            </a:extLst>
          </p:cNvPr>
          <p:cNvCxnSpPr>
            <a:cxnSpLocks/>
          </p:cNvCxnSpPr>
          <p:nvPr/>
        </p:nvCxnSpPr>
        <p:spPr>
          <a:xfrm>
            <a:off x="7543966" y="2522901"/>
            <a:ext cx="5943" cy="1010448"/>
          </a:xfrm>
          <a:prstGeom prst="straightConnector1">
            <a:avLst/>
          </a:prstGeom>
          <a:ln w="25400">
            <a:solidFill>
              <a:schemeClr val="tx1"/>
            </a:solidFill>
            <a:prstDash val="solid"/>
            <a:tailEnd type="triangle" w="lg" len="med"/>
          </a:ln>
        </p:spPr>
        <p:style>
          <a:lnRef idx="1">
            <a:schemeClr val="accent1"/>
          </a:lnRef>
          <a:fillRef idx="0">
            <a:schemeClr val="accent1"/>
          </a:fillRef>
          <a:effectRef idx="0">
            <a:schemeClr val="accent1"/>
          </a:effectRef>
          <a:fontRef idx="minor">
            <a:schemeClr val="tx1"/>
          </a:fontRef>
        </p:style>
      </p:cxnSp>
      <p:sp>
        <p:nvSpPr>
          <p:cNvPr id="277" name="TextBox 276">
            <a:extLst>
              <a:ext uri="{FF2B5EF4-FFF2-40B4-BE49-F238E27FC236}">
                <a16:creationId xmlns:a16="http://schemas.microsoft.com/office/drawing/2014/main" id="{841B378B-902C-4917-B283-1F5F843A5D7A}"/>
              </a:ext>
            </a:extLst>
          </p:cNvPr>
          <p:cNvSpPr txBox="1"/>
          <p:nvPr/>
        </p:nvSpPr>
        <p:spPr>
          <a:xfrm>
            <a:off x="7179364" y="2674742"/>
            <a:ext cx="752189" cy="246221"/>
          </a:xfrm>
          <a:prstGeom prst="rect">
            <a:avLst/>
          </a:prstGeom>
          <a:solidFill>
            <a:schemeClr val="bg1"/>
          </a:solidFill>
          <a:ln>
            <a:solidFill>
              <a:schemeClr val="tx1"/>
            </a:solidFill>
          </a:ln>
        </p:spPr>
        <p:txBody>
          <a:bodyPr wrap="square" rtlCol="0" anchor="ctr" anchorCtr="0">
            <a:spAutoFit/>
          </a:bodyPr>
          <a:lstStyle/>
          <a:p>
            <a:pPr algn="ctr"/>
            <a:r>
              <a:rPr lang="en-US" sz="1000" b="1" dirty="0">
                <a:latin typeface="Courier New" panose="02070309020205020404" pitchFamily="49" charset="0"/>
                <a:cs typeface="Courier New" panose="02070309020205020404" pitchFamily="49" charset="0"/>
              </a:rPr>
              <a:t>STACK</a:t>
            </a:r>
            <a:endParaRPr lang="en-US" b="1" dirty="0">
              <a:latin typeface="Courier New" panose="02070309020205020404" pitchFamily="49" charset="0"/>
              <a:cs typeface="Courier New" panose="02070309020205020404" pitchFamily="49" charset="0"/>
            </a:endParaRPr>
          </a:p>
        </p:txBody>
      </p:sp>
      <p:sp>
        <p:nvSpPr>
          <p:cNvPr id="286" name="TextBox 285">
            <a:extLst>
              <a:ext uri="{FF2B5EF4-FFF2-40B4-BE49-F238E27FC236}">
                <a16:creationId xmlns:a16="http://schemas.microsoft.com/office/drawing/2014/main" id="{6D0EBE1E-0F86-42CA-B276-F55673D004E1}"/>
              </a:ext>
            </a:extLst>
          </p:cNvPr>
          <p:cNvSpPr txBox="1"/>
          <p:nvPr/>
        </p:nvSpPr>
        <p:spPr>
          <a:xfrm>
            <a:off x="9495456" y="2674742"/>
            <a:ext cx="752189" cy="246221"/>
          </a:xfrm>
          <a:prstGeom prst="rect">
            <a:avLst/>
          </a:prstGeom>
          <a:solidFill>
            <a:schemeClr val="bg1"/>
          </a:solidFill>
          <a:ln>
            <a:solidFill>
              <a:schemeClr val="tx1"/>
            </a:solidFill>
          </a:ln>
        </p:spPr>
        <p:txBody>
          <a:bodyPr wrap="square" rtlCol="0" anchor="ctr" anchorCtr="0">
            <a:spAutoFit/>
          </a:bodyPr>
          <a:lstStyle/>
          <a:p>
            <a:pPr algn="ctr"/>
            <a:r>
              <a:rPr lang="en-US" sz="1000" b="1" dirty="0">
                <a:latin typeface="Courier New" panose="02070309020205020404" pitchFamily="49" charset="0"/>
                <a:cs typeface="Courier New" panose="02070309020205020404" pitchFamily="49" charset="0"/>
              </a:rPr>
              <a:t>STACK</a:t>
            </a:r>
            <a:endParaRPr lang="en-US" b="1" dirty="0">
              <a:latin typeface="Courier New" panose="02070309020205020404" pitchFamily="49" charset="0"/>
              <a:cs typeface="Courier New" panose="02070309020205020404" pitchFamily="49" charset="0"/>
            </a:endParaRPr>
          </a:p>
        </p:txBody>
      </p:sp>
      <p:grpSp>
        <p:nvGrpSpPr>
          <p:cNvPr id="200" name="Group 199"/>
          <p:cNvGrpSpPr/>
          <p:nvPr/>
        </p:nvGrpSpPr>
        <p:grpSpPr>
          <a:xfrm>
            <a:off x="4522886" y="1772378"/>
            <a:ext cx="2225964" cy="748145"/>
            <a:chOff x="1915920" y="1770000"/>
            <a:chExt cx="2225964" cy="748145"/>
          </a:xfrm>
        </p:grpSpPr>
        <p:sp>
          <p:nvSpPr>
            <p:cNvPr id="201" name="Rectangle: Rounded Corners 200">
              <a:extLst/>
            </p:cNvPr>
            <p:cNvSpPr/>
            <p:nvPr/>
          </p:nvSpPr>
          <p:spPr>
            <a:xfrm>
              <a:off x="2186502" y="1900848"/>
              <a:ext cx="325137" cy="243281"/>
            </a:xfrm>
            <a:prstGeom prst="roundRect">
              <a:avLst/>
            </a:pr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latin typeface="Courier New" panose="02070309020205020404" pitchFamily="49" charset="0"/>
                <a:cs typeface="Courier New" panose="02070309020205020404" pitchFamily="49" charset="0"/>
              </a:endParaRPr>
            </a:p>
          </p:txBody>
        </p:sp>
        <p:sp>
          <p:nvSpPr>
            <p:cNvPr id="202" name="Rectangle: Rounded Corners 201">
              <a:extLst/>
            </p:cNvPr>
            <p:cNvSpPr/>
            <p:nvPr/>
          </p:nvSpPr>
          <p:spPr>
            <a:xfrm>
              <a:off x="2532591" y="1900848"/>
              <a:ext cx="325137" cy="243281"/>
            </a:xfrm>
            <a:prstGeom prst="roundRect">
              <a:avLst/>
            </a:pr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203" name="Rectangle: Rounded Corners 202">
              <a:extLst/>
            </p:cNvPr>
            <p:cNvSpPr/>
            <p:nvPr/>
          </p:nvSpPr>
          <p:spPr>
            <a:xfrm>
              <a:off x="2878676" y="1900848"/>
              <a:ext cx="325137" cy="243281"/>
            </a:xfrm>
            <a:prstGeom prst="roundRect">
              <a:avLst/>
            </a:pr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204" name="Rectangle: Rounded Corners 203">
              <a:extLst/>
            </p:cNvPr>
            <p:cNvSpPr/>
            <p:nvPr/>
          </p:nvSpPr>
          <p:spPr>
            <a:xfrm>
              <a:off x="3224763" y="1900848"/>
              <a:ext cx="325137" cy="243281"/>
            </a:xfrm>
            <a:prstGeom prst="roundRect">
              <a:avLst/>
            </a:pr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205" name="Rectangle: Rounded Corners 204">
              <a:extLst/>
            </p:cNvPr>
            <p:cNvSpPr/>
            <p:nvPr/>
          </p:nvSpPr>
          <p:spPr>
            <a:xfrm>
              <a:off x="3570850" y="1900848"/>
              <a:ext cx="325137" cy="243281"/>
            </a:xfrm>
            <a:prstGeom prst="roundRect">
              <a:avLst/>
            </a:pr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207" name="Rectangle: Rounded Corners 206">
              <a:extLst/>
            </p:cNvPr>
            <p:cNvSpPr/>
            <p:nvPr/>
          </p:nvSpPr>
          <p:spPr>
            <a:xfrm>
              <a:off x="2190662" y="2176739"/>
              <a:ext cx="325137" cy="243281"/>
            </a:xfrm>
            <a:prstGeom prst="roundRect">
              <a:avLst/>
            </a:pr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208" name="Rectangle: Rounded Corners 207">
              <a:extLst/>
            </p:cNvPr>
            <p:cNvSpPr/>
            <p:nvPr/>
          </p:nvSpPr>
          <p:spPr>
            <a:xfrm>
              <a:off x="2536751" y="2176739"/>
              <a:ext cx="325137" cy="243281"/>
            </a:xfrm>
            <a:prstGeom prst="roundRect">
              <a:avLst/>
            </a:pr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210" name="Rectangle: Rounded Corners 209">
              <a:extLst/>
            </p:cNvPr>
            <p:cNvSpPr/>
            <p:nvPr/>
          </p:nvSpPr>
          <p:spPr>
            <a:xfrm>
              <a:off x="2882836" y="2176739"/>
              <a:ext cx="325137" cy="243281"/>
            </a:xfrm>
            <a:prstGeom prst="roundRect">
              <a:avLst/>
            </a:pr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211" name="Rectangle: Rounded Corners 210">
              <a:extLst/>
            </p:cNvPr>
            <p:cNvSpPr/>
            <p:nvPr/>
          </p:nvSpPr>
          <p:spPr>
            <a:xfrm>
              <a:off x="3228923" y="2176739"/>
              <a:ext cx="325137" cy="243281"/>
            </a:xfrm>
            <a:prstGeom prst="roundRect">
              <a:avLst/>
            </a:pr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212" name="Rectangle: Rounded Corners 211">
              <a:extLst/>
            </p:cNvPr>
            <p:cNvSpPr/>
            <p:nvPr/>
          </p:nvSpPr>
          <p:spPr>
            <a:xfrm>
              <a:off x="3575010" y="2176739"/>
              <a:ext cx="325137" cy="243281"/>
            </a:xfrm>
            <a:prstGeom prst="roundRect">
              <a:avLst/>
            </a:pr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213" name="Rectangle: Rounded Corners 212">
              <a:extLst/>
            </p:cNvPr>
            <p:cNvSpPr/>
            <p:nvPr/>
          </p:nvSpPr>
          <p:spPr>
            <a:xfrm>
              <a:off x="1915920" y="1770000"/>
              <a:ext cx="2225964" cy="748145"/>
            </a:xfrm>
            <a:prstGeom prst="roundRect">
              <a:avLst>
                <a:gd name="adj" fmla="val 0"/>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latin typeface="Courier New" panose="02070309020205020404" pitchFamily="49" charset="0"/>
                <a:cs typeface="Courier New" panose="02070309020205020404" pitchFamily="49" charset="0"/>
              </a:endParaRPr>
            </a:p>
          </p:txBody>
        </p:sp>
      </p:grpSp>
      <p:grpSp>
        <p:nvGrpSpPr>
          <p:cNvPr id="216" name="Group 215"/>
          <p:cNvGrpSpPr/>
          <p:nvPr/>
        </p:nvGrpSpPr>
        <p:grpSpPr>
          <a:xfrm>
            <a:off x="6813795" y="1772378"/>
            <a:ext cx="2225964" cy="748145"/>
            <a:chOff x="1915920" y="1770000"/>
            <a:chExt cx="2225964" cy="748145"/>
          </a:xfrm>
        </p:grpSpPr>
        <p:sp>
          <p:nvSpPr>
            <p:cNvPr id="217" name="Rectangle: Rounded Corners 216">
              <a:extLst/>
            </p:cNvPr>
            <p:cNvSpPr/>
            <p:nvPr/>
          </p:nvSpPr>
          <p:spPr>
            <a:xfrm>
              <a:off x="2186502" y="1900848"/>
              <a:ext cx="325137" cy="243281"/>
            </a:xfrm>
            <a:prstGeom prst="roundRect">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latin typeface="Courier New" panose="02070309020205020404" pitchFamily="49" charset="0"/>
                <a:cs typeface="Courier New" panose="02070309020205020404" pitchFamily="49" charset="0"/>
              </a:endParaRPr>
            </a:p>
          </p:txBody>
        </p:sp>
        <p:sp>
          <p:nvSpPr>
            <p:cNvPr id="218" name="Rectangle: Rounded Corners 217">
              <a:extLst/>
            </p:cNvPr>
            <p:cNvSpPr/>
            <p:nvPr/>
          </p:nvSpPr>
          <p:spPr>
            <a:xfrm>
              <a:off x="2532591" y="1900848"/>
              <a:ext cx="325137" cy="243281"/>
            </a:xfrm>
            <a:prstGeom prst="roundRect">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220" name="Rectangle: Rounded Corners 219">
              <a:extLst/>
            </p:cNvPr>
            <p:cNvSpPr/>
            <p:nvPr/>
          </p:nvSpPr>
          <p:spPr>
            <a:xfrm>
              <a:off x="2878676" y="1900848"/>
              <a:ext cx="325137" cy="243281"/>
            </a:xfrm>
            <a:prstGeom prst="roundRect">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223" name="Rectangle: Rounded Corners 222">
              <a:extLst/>
            </p:cNvPr>
            <p:cNvSpPr/>
            <p:nvPr/>
          </p:nvSpPr>
          <p:spPr>
            <a:xfrm>
              <a:off x="3224763" y="1900848"/>
              <a:ext cx="325137" cy="243281"/>
            </a:xfrm>
            <a:prstGeom prst="roundRect">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224" name="Rectangle: Rounded Corners 223">
              <a:extLst/>
            </p:cNvPr>
            <p:cNvSpPr/>
            <p:nvPr/>
          </p:nvSpPr>
          <p:spPr>
            <a:xfrm>
              <a:off x="3570850" y="1900848"/>
              <a:ext cx="325137" cy="243281"/>
            </a:xfrm>
            <a:prstGeom prst="roundRect">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225" name="Rectangle: Rounded Corners 224">
              <a:extLst/>
            </p:cNvPr>
            <p:cNvSpPr/>
            <p:nvPr/>
          </p:nvSpPr>
          <p:spPr>
            <a:xfrm>
              <a:off x="2190662" y="2176739"/>
              <a:ext cx="325137" cy="243281"/>
            </a:xfrm>
            <a:prstGeom prst="roundRect">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226" name="Rectangle: Rounded Corners 225">
              <a:extLst/>
            </p:cNvPr>
            <p:cNvSpPr/>
            <p:nvPr/>
          </p:nvSpPr>
          <p:spPr>
            <a:xfrm>
              <a:off x="2536751" y="2176739"/>
              <a:ext cx="325137" cy="243281"/>
            </a:xfrm>
            <a:prstGeom prst="roundRect">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227" name="Rectangle: Rounded Corners 226">
              <a:extLst/>
            </p:cNvPr>
            <p:cNvSpPr/>
            <p:nvPr/>
          </p:nvSpPr>
          <p:spPr>
            <a:xfrm>
              <a:off x="2882836" y="2176739"/>
              <a:ext cx="325137" cy="243281"/>
            </a:xfrm>
            <a:prstGeom prst="roundRect">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228" name="Rectangle: Rounded Corners 227">
              <a:extLst/>
            </p:cNvPr>
            <p:cNvSpPr/>
            <p:nvPr/>
          </p:nvSpPr>
          <p:spPr>
            <a:xfrm>
              <a:off x="3228923" y="2176739"/>
              <a:ext cx="325137" cy="243281"/>
            </a:xfrm>
            <a:prstGeom prst="roundRect">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229" name="Rectangle: Rounded Corners 228">
              <a:extLst/>
            </p:cNvPr>
            <p:cNvSpPr/>
            <p:nvPr/>
          </p:nvSpPr>
          <p:spPr>
            <a:xfrm>
              <a:off x="3575010" y="2176739"/>
              <a:ext cx="325137" cy="243281"/>
            </a:xfrm>
            <a:prstGeom prst="roundRect">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230" name="Rectangle: Rounded Corners 229">
              <a:extLst/>
            </p:cNvPr>
            <p:cNvSpPr/>
            <p:nvPr/>
          </p:nvSpPr>
          <p:spPr>
            <a:xfrm>
              <a:off x="1915920" y="1770000"/>
              <a:ext cx="2225964" cy="748145"/>
            </a:xfrm>
            <a:prstGeom prst="roundRect">
              <a:avLst>
                <a:gd name="adj" fmla="val 0"/>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Courier New" panose="02070309020205020404" pitchFamily="49" charset="0"/>
                <a:cs typeface="Courier New" panose="02070309020205020404" pitchFamily="49" charset="0"/>
              </a:endParaRPr>
            </a:p>
          </p:txBody>
        </p:sp>
      </p:grpSp>
      <p:grpSp>
        <p:nvGrpSpPr>
          <p:cNvPr id="267" name="Group 266"/>
          <p:cNvGrpSpPr/>
          <p:nvPr/>
        </p:nvGrpSpPr>
        <p:grpSpPr>
          <a:xfrm>
            <a:off x="2228436" y="3533349"/>
            <a:ext cx="2225964" cy="748145"/>
            <a:chOff x="1915920" y="1770000"/>
            <a:chExt cx="2225964" cy="748145"/>
          </a:xfrm>
        </p:grpSpPr>
        <p:sp>
          <p:nvSpPr>
            <p:cNvPr id="268" name="Rectangle: Rounded Corners 267">
              <a:extLst/>
            </p:cNvPr>
            <p:cNvSpPr/>
            <p:nvPr/>
          </p:nvSpPr>
          <p:spPr>
            <a:xfrm>
              <a:off x="2186502" y="1900848"/>
              <a:ext cx="325137" cy="243281"/>
            </a:xfrm>
            <a:prstGeom prst="round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latin typeface="Courier New" panose="02070309020205020404" pitchFamily="49" charset="0"/>
                <a:cs typeface="Courier New" panose="02070309020205020404" pitchFamily="49" charset="0"/>
              </a:endParaRPr>
            </a:p>
          </p:txBody>
        </p:sp>
        <p:sp>
          <p:nvSpPr>
            <p:cNvPr id="278" name="Rectangle: Rounded Corners 277">
              <a:extLst/>
            </p:cNvPr>
            <p:cNvSpPr/>
            <p:nvPr/>
          </p:nvSpPr>
          <p:spPr>
            <a:xfrm>
              <a:off x="2532591" y="1900848"/>
              <a:ext cx="325137" cy="243281"/>
            </a:xfrm>
            <a:prstGeom prst="round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279" name="Rectangle: Rounded Corners 278">
              <a:extLst/>
            </p:cNvPr>
            <p:cNvSpPr/>
            <p:nvPr/>
          </p:nvSpPr>
          <p:spPr>
            <a:xfrm>
              <a:off x="2878676" y="1900848"/>
              <a:ext cx="325137" cy="243281"/>
            </a:xfrm>
            <a:prstGeom prst="round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280" name="Rectangle: Rounded Corners 279">
              <a:extLst/>
            </p:cNvPr>
            <p:cNvSpPr/>
            <p:nvPr/>
          </p:nvSpPr>
          <p:spPr>
            <a:xfrm>
              <a:off x="3224763" y="1900848"/>
              <a:ext cx="325137" cy="243281"/>
            </a:xfrm>
            <a:prstGeom prst="round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281" name="Rectangle: Rounded Corners 280">
              <a:extLst/>
            </p:cNvPr>
            <p:cNvSpPr/>
            <p:nvPr/>
          </p:nvSpPr>
          <p:spPr>
            <a:xfrm>
              <a:off x="3570850" y="1900848"/>
              <a:ext cx="325137" cy="243281"/>
            </a:xfrm>
            <a:prstGeom prst="round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282" name="Rectangle: Rounded Corners 281">
              <a:extLst/>
            </p:cNvPr>
            <p:cNvSpPr/>
            <p:nvPr/>
          </p:nvSpPr>
          <p:spPr>
            <a:xfrm>
              <a:off x="2190662" y="2176739"/>
              <a:ext cx="325137" cy="243281"/>
            </a:xfrm>
            <a:prstGeom prst="round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283" name="Rectangle: Rounded Corners 282">
              <a:extLst/>
            </p:cNvPr>
            <p:cNvSpPr/>
            <p:nvPr/>
          </p:nvSpPr>
          <p:spPr>
            <a:xfrm>
              <a:off x="2536751" y="2176739"/>
              <a:ext cx="325137" cy="243281"/>
            </a:xfrm>
            <a:prstGeom prst="round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290" name="Rectangle: Rounded Corners 289">
              <a:extLst/>
            </p:cNvPr>
            <p:cNvSpPr/>
            <p:nvPr/>
          </p:nvSpPr>
          <p:spPr>
            <a:xfrm>
              <a:off x="2882836" y="2176739"/>
              <a:ext cx="325137" cy="243281"/>
            </a:xfrm>
            <a:prstGeom prst="round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291" name="Rectangle: Rounded Corners 290">
              <a:extLst/>
            </p:cNvPr>
            <p:cNvSpPr/>
            <p:nvPr/>
          </p:nvSpPr>
          <p:spPr>
            <a:xfrm>
              <a:off x="3228923" y="2176739"/>
              <a:ext cx="325137" cy="243281"/>
            </a:xfrm>
            <a:prstGeom prst="round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292" name="Rectangle: Rounded Corners 291">
              <a:extLst/>
            </p:cNvPr>
            <p:cNvSpPr/>
            <p:nvPr/>
          </p:nvSpPr>
          <p:spPr>
            <a:xfrm>
              <a:off x="3575010" y="2176739"/>
              <a:ext cx="325137" cy="243281"/>
            </a:xfrm>
            <a:prstGeom prst="round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293" name="Rectangle: Rounded Corners 292">
              <a:extLst/>
            </p:cNvPr>
            <p:cNvSpPr/>
            <p:nvPr/>
          </p:nvSpPr>
          <p:spPr>
            <a:xfrm>
              <a:off x="1915920" y="1770000"/>
              <a:ext cx="2225964" cy="748145"/>
            </a:xfrm>
            <a:prstGeom prst="roundRect">
              <a:avLst>
                <a:gd name="adj" fmla="val 0"/>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latin typeface="Courier New" panose="02070309020205020404" pitchFamily="49" charset="0"/>
                <a:cs typeface="Courier New" panose="02070309020205020404" pitchFamily="49" charset="0"/>
              </a:endParaRPr>
            </a:p>
          </p:txBody>
        </p:sp>
      </p:grpSp>
      <p:grpSp>
        <p:nvGrpSpPr>
          <p:cNvPr id="294" name="Group 293"/>
          <p:cNvGrpSpPr/>
          <p:nvPr/>
        </p:nvGrpSpPr>
        <p:grpSpPr>
          <a:xfrm>
            <a:off x="4522886" y="3535727"/>
            <a:ext cx="2225964" cy="748145"/>
            <a:chOff x="1915920" y="1770000"/>
            <a:chExt cx="2225964" cy="748145"/>
          </a:xfrm>
        </p:grpSpPr>
        <p:sp>
          <p:nvSpPr>
            <p:cNvPr id="295" name="Rectangle: Rounded Corners 294">
              <a:extLst/>
            </p:cNvPr>
            <p:cNvSpPr/>
            <p:nvPr/>
          </p:nvSpPr>
          <p:spPr>
            <a:xfrm>
              <a:off x="2186502" y="1900848"/>
              <a:ext cx="325137" cy="243281"/>
            </a:xfrm>
            <a:prstGeom prst="roundRect">
              <a:avLst/>
            </a:pr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latin typeface="Courier New" panose="02070309020205020404" pitchFamily="49" charset="0"/>
                <a:cs typeface="Courier New" panose="02070309020205020404" pitchFamily="49" charset="0"/>
              </a:endParaRPr>
            </a:p>
          </p:txBody>
        </p:sp>
        <p:sp>
          <p:nvSpPr>
            <p:cNvPr id="296" name="Rectangle: Rounded Corners 295">
              <a:extLst/>
            </p:cNvPr>
            <p:cNvSpPr/>
            <p:nvPr/>
          </p:nvSpPr>
          <p:spPr>
            <a:xfrm>
              <a:off x="2532591" y="1900848"/>
              <a:ext cx="325137" cy="243281"/>
            </a:xfrm>
            <a:prstGeom prst="roundRect">
              <a:avLst/>
            </a:pr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297" name="Rectangle: Rounded Corners 296">
              <a:extLst/>
            </p:cNvPr>
            <p:cNvSpPr/>
            <p:nvPr/>
          </p:nvSpPr>
          <p:spPr>
            <a:xfrm>
              <a:off x="2878676" y="1900848"/>
              <a:ext cx="325137" cy="243281"/>
            </a:xfrm>
            <a:prstGeom prst="roundRect">
              <a:avLst/>
            </a:pr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298" name="Rectangle: Rounded Corners 297">
              <a:extLst/>
            </p:cNvPr>
            <p:cNvSpPr/>
            <p:nvPr/>
          </p:nvSpPr>
          <p:spPr>
            <a:xfrm>
              <a:off x="3224763" y="1900848"/>
              <a:ext cx="325137" cy="243281"/>
            </a:xfrm>
            <a:prstGeom prst="roundRect">
              <a:avLst/>
            </a:pr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299" name="Rectangle: Rounded Corners 298">
              <a:extLst/>
            </p:cNvPr>
            <p:cNvSpPr/>
            <p:nvPr/>
          </p:nvSpPr>
          <p:spPr>
            <a:xfrm>
              <a:off x="3570850" y="1900848"/>
              <a:ext cx="325137" cy="243281"/>
            </a:xfrm>
            <a:prstGeom prst="roundRect">
              <a:avLst/>
            </a:pr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300" name="Rectangle: Rounded Corners 299">
              <a:extLst/>
            </p:cNvPr>
            <p:cNvSpPr/>
            <p:nvPr/>
          </p:nvSpPr>
          <p:spPr>
            <a:xfrm>
              <a:off x="2190662" y="2176739"/>
              <a:ext cx="325137" cy="243281"/>
            </a:xfrm>
            <a:prstGeom prst="roundRect">
              <a:avLst/>
            </a:pr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301" name="Rectangle: Rounded Corners 300">
              <a:extLst/>
            </p:cNvPr>
            <p:cNvSpPr/>
            <p:nvPr/>
          </p:nvSpPr>
          <p:spPr>
            <a:xfrm>
              <a:off x="2536751" y="2176739"/>
              <a:ext cx="325137" cy="243281"/>
            </a:xfrm>
            <a:prstGeom prst="roundRect">
              <a:avLst/>
            </a:pr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302" name="Rectangle: Rounded Corners 301">
              <a:extLst/>
            </p:cNvPr>
            <p:cNvSpPr/>
            <p:nvPr/>
          </p:nvSpPr>
          <p:spPr>
            <a:xfrm>
              <a:off x="2882836" y="2176739"/>
              <a:ext cx="325137" cy="243281"/>
            </a:xfrm>
            <a:prstGeom prst="roundRect">
              <a:avLst/>
            </a:pr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303" name="Rectangle: Rounded Corners 302">
              <a:extLst/>
            </p:cNvPr>
            <p:cNvSpPr/>
            <p:nvPr/>
          </p:nvSpPr>
          <p:spPr>
            <a:xfrm>
              <a:off x="3228923" y="2176739"/>
              <a:ext cx="325137" cy="243281"/>
            </a:xfrm>
            <a:prstGeom prst="roundRect">
              <a:avLst/>
            </a:pr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304" name="Rectangle: Rounded Corners 303">
              <a:extLst/>
            </p:cNvPr>
            <p:cNvSpPr/>
            <p:nvPr/>
          </p:nvSpPr>
          <p:spPr>
            <a:xfrm>
              <a:off x="3575010" y="2176739"/>
              <a:ext cx="325137" cy="243281"/>
            </a:xfrm>
            <a:prstGeom prst="roundRect">
              <a:avLst/>
            </a:pr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305" name="Rectangle: Rounded Corners 304">
              <a:extLst/>
            </p:cNvPr>
            <p:cNvSpPr/>
            <p:nvPr/>
          </p:nvSpPr>
          <p:spPr>
            <a:xfrm>
              <a:off x="1915920" y="1770000"/>
              <a:ext cx="2225964" cy="748145"/>
            </a:xfrm>
            <a:prstGeom prst="roundRect">
              <a:avLst>
                <a:gd name="adj" fmla="val 0"/>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Courier New" panose="02070309020205020404" pitchFamily="49" charset="0"/>
                <a:cs typeface="Courier New" panose="02070309020205020404" pitchFamily="49" charset="0"/>
              </a:endParaRPr>
            </a:p>
          </p:txBody>
        </p:sp>
      </p:grpSp>
      <p:grpSp>
        <p:nvGrpSpPr>
          <p:cNvPr id="306" name="Group 305"/>
          <p:cNvGrpSpPr/>
          <p:nvPr/>
        </p:nvGrpSpPr>
        <p:grpSpPr>
          <a:xfrm>
            <a:off x="6813795" y="3535727"/>
            <a:ext cx="2225964" cy="748145"/>
            <a:chOff x="1915920" y="1770000"/>
            <a:chExt cx="2225964" cy="748145"/>
          </a:xfrm>
        </p:grpSpPr>
        <p:sp>
          <p:nvSpPr>
            <p:cNvPr id="307" name="Rectangle: Rounded Corners 306">
              <a:extLst/>
            </p:cNvPr>
            <p:cNvSpPr/>
            <p:nvPr/>
          </p:nvSpPr>
          <p:spPr>
            <a:xfrm>
              <a:off x="2186502" y="1900848"/>
              <a:ext cx="325137" cy="243281"/>
            </a:xfrm>
            <a:prstGeom prst="roundRect">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latin typeface="Courier New" panose="02070309020205020404" pitchFamily="49" charset="0"/>
                <a:cs typeface="Courier New" panose="02070309020205020404" pitchFamily="49" charset="0"/>
              </a:endParaRPr>
            </a:p>
          </p:txBody>
        </p:sp>
        <p:sp>
          <p:nvSpPr>
            <p:cNvPr id="308" name="Rectangle: Rounded Corners 307">
              <a:extLst/>
            </p:cNvPr>
            <p:cNvSpPr/>
            <p:nvPr/>
          </p:nvSpPr>
          <p:spPr>
            <a:xfrm>
              <a:off x="2532591" y="1900848"/>
              <a:ext cx="325137" cy="243281"/>
            </a:xfrm>
            <a:prstGeom prst="roundRect">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309" name="Rectangle: Rounded Corners 308">
              <a:extLst/>
            </p:cNvPr>
            <p:cNvSpPr/>
            <p:nvPr/>
          </p:nvSpPr>
          <p:spPr>
            <a:xfrm>
              <a:off x="2878676" y="1900848"/>
              <a:ext cx="325137" cy="243281"/>
            </a:xfrm>
            <a:prstGeom prst="roundRect">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310" name="Rectangle: Rounded Corners 309">
              <a:extLst/>
            </p:cNvPr>
            <p:cNvSpPr/>
            <p:nvPr/>
          </p:nvSpPr>
          <p:spPr>
            <a:xfrm>
              <a:off x="3224763" y="1900848"/>
              <a:ext cx="325137" cy="243281"/>
            </a:xfrm>
            <a:prstGeom prst="roundRect">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311" name="Rectangle: Rounded Corners 310">
              <a:extLst/>
            </p:cNvPr>
            <p:cNvSpPr/>
            <p:nvPr/>
          </p:nvSpPr>
          <p:spPr>
            <a:xfrm>
              <a:off x="3570850" y="1900848"/>
              <a:ext cx="325137" cy="243281"/>
            </a:xfrm>
            <a:prstGeom prst="roundRect">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312" name="Rectangle: Rounded Corners 311">
              <a:extLst/>
            </p:cNvPr>
            <p:cNvSpPr/>
            <p:nvPr/>
          </p:nvSpPr>
          <p:spPr>
            <a:xfrm>
              <a:off x="2190662" y="2176739"/>
              <a:ext cx="325137" cy="243281"/>
            </a:xfrm>
            <a:prstGeom prst="roundRect">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313" name="Rectangle: Rounded Corners 312">
              <a:extLst/>
            </p:cNvPr>
            <p:cNvSpPr/>
            <p:nvPr/>
          </p:nvSpPr>
          <p:spPr>
            <a:xfrm>
              <a:off x="2536751" y="2176739"/>
              <a:ext cx="325137" cy="243281"/>
            </a:xfrm>
            <a:prstGeom prst="roundRect">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314" name="Rectangle: Rounded Corners 313">
              <a:extLst/>
            </p:cNvPr>
            <p:cNvSpPr/>
            <p:nvPr/>
          </p:nvSpPr>
          <p:spPr>
            <a:xfrm>
              <a:off x="2882836" y="2176739"/>
              <a:ext cx="325137" cy="243281"/>
            </a:xfrm>
            <a:prstGeom prst="roundRect">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315" name="Rectangle: Rounded Corners 314">
              <a:extLst/>
            </p:cNvPr>
            <p:cNvSpPr/>
            <p:nvPr/>
          </p:nvSpPr>
          <p:spPr>
            <a:xfrm>
              <a:off x="3228923" y="2176739"/>
              <a:ext cx="325137" cy="243281"/>
            </a:xfrm>
            <a:prstGeom prst="roundRect">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316" name="Rectangle: Rounded Corners 315">
              <a:extLst/>
            </p:cNvPr>
            <p:cNvSpPr/>
            <p:nvPr/>
          </p:nvSpPr>
          <p:spPr>
            <a:xfrm>
              <a:off x="3575010" y="2176739"/>
              <a:ext cx="325137" cy="243281"/>
            </a:xfrm>
            <a:prstGeom prst="roundRect">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317" name="Rectangle: Rounded Corners 316">
              <a:extLst/>
            </p:cNvPr>
            <p:cNvSpPr/>
            <p:nvPr/>
          </p:nvSpPr>
          <p:spPr>
            <a:xfrm>
              <a:off x="1915920" y="1770000"/>
              <a:ext cx="2225964" cy="748145"/>
            </a:xfrm>
            <a:prstGeom prst="roundRect">
              <a:avLst>
                <a:gd name="adj" fmla="val 0"/>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Courier New" panose="02070309020205020404" pitchFamily="49" charset="0"/>
                <a:cs typeface="Courier New" panose="02070309020205020404" pitchFamily="49" charset="0"/>
              </a:endParaRPr>
            </a:p>
          </p:txBody>
        </p:sp>
      </p:grpSp>
      <p:grpSp>
        <p:nvGrpSpPr>
          <p:cNvPr id="318" name="Group 317"/>
          <p:cNvGrpSpPr/>
          <p:nvPr/>
        </p:nvGrpSpPr>
        <p:grpSpPr>
          <a:xfrm>
            <a:off x="9114247" y="3535726"/>
            <a:ext cx="2225964" cy="748145"/>
            <a:chOff x="1915920" y="1770000"/>
            <a:chExt cx="2225964" cy="748145"/>
          </a:xfrm>
        </p:grpSpPr>
        <p:sp>
          <p:nvSpPr>
            <p:cNvPr id="319" name="Rectangle: Rounded Corners 318">
              <a:extLst/>
            </p:cNvPr>
            <p:cNvSpPr/>
            <p:nvPr/>
          </p:nvSpPr>
          <p:spPr>
            <a:xfrm>
              <a:off x="2186502" y="1900848"/>
              <a:ext cx="325137" cy="243281"/>
            </a:xfrm>
            <a:prstGeom prst="roundRect">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latin typeface="Courier New" panose="02070309020205020404" pitchFamily="49" charset="0"/>
                <a:cs typeface="Courier New" panose="02070309020205020404" pitchFamily="49" charset="0"/>
              </a:endParaRPr>
            </a:p>
          </p:txBody>
        </p:sp>
        <p:sp>
          <p:nvSpPr>
            <p:cNvPr id="320" name="Rectangle: Rounded Corners 319">
              <a:extLst/>
            </p:cNvPr>
            <p:cNvSpPr/>
            <p:nvPr/>
          </p:nvSpPr>
          <p:spPr>
            <a:xfrm>
              <a:off x="2532591" y="1900848"/>
              <a:ext cx="325137" cy="243281"/>
            </a:xfrm>
            <a:prstGeom prst="roundRect">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321" name="Rectangle: Rounded Corners 320">
              <a:extLst/>
            </p:cNvPr>
            <p:cNvSpPr/>
            <p:nvPr/>
          </p:nvSpPr>
          <p:spPr>
            <a:xfrm>
              <a:off x="2878676" y="1900848"/>
              <a:ext cx="325137" cy="243281"/>
            </a:xfrm>
            <a:prstGeom prst="roundRect">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322" name="Rectangle: Rounded Corners 321">
              <a:extLst/>
            </p:cNvPr>
            <p:cNvSpPr/>
            <p:nvPr/>
          </p:nvSpPr>
          <p:spPr>
            <a:xfrm>
              <a:off x="3224763" y="1900848"/>
              <a:ext cx="325137" cy="243281"/>
            </a:xfrm>
            <a:prstGeom prst="roundRect">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323" name="Rectangle: Rounded Corners 322">
              <a:extLst/>
            </p:cNvPr>
            <p:cNvSpPr/>
            <p:nvPr/>
          </p:nvSpPr>
          <p:spPr>
            <a:xfrm>
              <a:off x="3570850" y="1900848"/>
              <a:ext cx="325137" cy="243281"/>
            </a:xfrm>
            <a:prstGeom prst="roundRect">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324" name="Rectangle: Rounded Corners 323">
              <a:extLst/>
            </p:cNvPr>
            <p:cNvSpPr/>
            <p:nvPr/>
          </p:nvSpPr>
          <p:spPr>
            <a:xfrm>
              <a:off x="2190662" y="2176739"/>
              <a:ext cx="325137" cy="243281"/>
            </a:xfrm>
            <a:prstGeom prst="roundRect">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325" name="Rectangle: Rounded Corners 324">
              <a:extLst/>
            </p:cNvPr>
            <p:cNvSpPr/>
            <p:nvPr/>
          </p:nvSpPr>
          <p:spPr>
            <a:xfrm>
              <a:off x="2536751" y="2176739"/>
              <a:ext cx="325137" cy="243281"/>
            </a:xfrm>
            <a:prstGeom prst="roundRect">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326" name="Rectangle: Rounded Corners 325">
              <a:extLst/>
            </p:cNvPr>
            <p:cNvSpPr/>
            <p:nvPr/>
          </p:nvSpPr>
          <p:spPr>
            <a:xfrm>
              <a:off x="2882836" y="2176739"/>
              <a:ext cx="325137" cy="243281"/>
            </a:xfrm>
            <a:prstGeom prst="roundRect">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327" name="Rectangle: Rounded Corners 326">
              <a:extLst/>
            </p:cNvPr>
            <p:cNvSpPr/>
            <p:nvPr/>
          </p:nvSpPr>
          <p:spPr>
            <a:xfrm>
              <a:off x="3228923" y="2176739"/>
              <a:ext cx="325137" cy="243281"/>
            </a:xfrm>
            <a:prstGeom prst="roundRect">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328" name="Rectangle: Rounded Corners 327">
              <a:extLst/>
            </p:cNvPr>
            <p:cNvSpPr/>
            <p:nvPr/>
          </p:nvSpPr>
          <p:spPr>
            <a:xfrm>
              <a:off x="3575010" y="2176739"/>
              <a:ext cx="325137" cy="243281"/>
            </a:xfrm>
            <a:prstGeom prst="roundRect">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329" name="Rectangle: Rounded Corners 328">
              <a:extLst/>
            </p:cNvPr>
            <p:cNvSpPr/>
            <p:nvPr/>
          </p:nvSpPr>
          <p:spPr>
            <a:xfrm>
              <a:off x="1915920" y="1770000"/>
              <a:ext cx="2225964" cy="748145"/>
            </a:xfrm>
            <a:prstGeom prst="roundRect">
              <a:avLst>
                <a:gd name="adj" fmla="val 0"/>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Courier New" panose="02070309020205020404" pitchFamily="49" charset="0"/>
                <a:cs typeface="Courier New" panose="02070309020205020404" pitchFamily="49" charset="0"/>
              </a:endParaRPr>
            </a:p>
          </p:txBody>
        </p:sp>
      </p:grpSp>
      <p:cxnSp>
        <p:nvCxnSpPr>
          <p:cNvPr id="330" name="Straight Arrow Connector 329">
            <a:extLst/>
          </p:cNvPr>
          <p:cNvCxnSpPr>
            <a:cxnSpLocks/>
            <a:stCxn id="305" idx="2"/>
          </p:cNvCxnSpPr>
          <p:nvPr/>
        </p:nvCxnSpPr>
        <p:spPr>
          <a:xfrm>
            <a:off x="5635868" y="4283872"/>
            <a:ext cx="10977" cy="608028"/>
          </a:xfrm>
          <a:prstGeom prst="straightConnector1">
            <a:avLst/>
          </a:prstGeom>
          <a:ln w="25400">
            <a:solidFill>
              <a:schemeClr val="tx1"/>
            </a:solidFill>
            <a:prstDash val="solid"/>
            <a:tailEnd type="triangle" w="lg" len="med"/>
          </a:ln>
        </p:spPr>
        <p:style>
          <a:lnRef idx="1">
            <a:schemeClr val="accent1"/>
          </a:lnRef>
          <a:fillRef idx="0">
            <a:schemeClr val="accent1"/>
          </a:fillRef>
          <a:effectRef idx="0">
            <a:schemeClr val="accent1"/>
          </a:effectRef>
          <a:fontRef idx="minor">
            <a:schemeClr val="tx1"/>
          </a:fontRef>
        </p:style>
      </p:cxnSp>
      <p:sp>
        <p:nvSpPr>
          <p:cNvPr id="331" name="TextBox 330">
            <a:extLst/>
          </p:cNvPr>
          <p:cNvSpPr txBox="1"/>
          <p:nvPr/>
        </p:nvSpPr>
        <p:spPr>
          <a:xfrm>
            <a:off x="5279497" y="4447463"/>
            <a:ext cx="752189" cy="246221"/>
          </a:xfrm>
          <a:prstGeom prst="rect">
            <a:avLst/>
          </a:prstGeom>
          <a:solidFill>
            <a:schemeClr val="bg1"/>
          </a:solidFill>
          <a:ln>
            <a:solidFill>
              <a:schemeClr val="tx1"/>
            </a:solidFill>
          </a:ln>
        </p:spPr>
        <p:txBody>
          <a:bodyPr wrap="square" rtlCol="0" anchor="ctr" anchorCtr="0">
            <a:spAutoFit/>
          </a:bodyPr>
          <a:lstStyle/>
          <a:p>
            <a:pPr algn="ctr"/>
            <a:r>
              <a:rPr lang="en-US" sz="1000" b="1" dirty="0">
                <a:latin typeface="Courier New" panose="02070309020205020404" pitchFamily="49" charset="0"/>
                <a:cs typeface="Courier New" panose="02070309020205020404" pitchFamily="49" charset="0"/>
              </a:rPr>
              <a:t>BLEND</a:t>
            </a:r>
            <a:endParaRPr lang="en-US" b="1" dirty="0">
              <a:latin typeface="Courier New" panose="02070309020205020404" pitchFamily="49" charset="0"/>
              <a:cs typeface="Courier New" panose="02070309020205020404" pitchFamily="49" charset="0"/>
            </a:endParaRPr>
          </a:p>
        </p:txBody>
      </p:sp>
      <p:cxnSp>
        <p:nvCxnSpPr>
          <p:cNvPr id="332" name="Straight Arrow Connector 331">
            <a:extLst/>
          </p:cNvPr>
          <p:cNvCxnSpPr>
            <a:cxnSpLocks/>
            <a:stCxn id="293" idx="2"/>
          </p:cNvCxnSpPr>
          <p:nvPr/>
        </p:nvCxnSpPr>
        <p:spPr>
          <a:xfrm flipH="1">
            <a:off x="3331594" y="4281494"/>
            <a:ext cx="9824" cy="615329"/>
          </a:xfrm>
          <a:prstGeom prst="straightConnector1">
            <a:avLst/>
          </a:prstGeom>
          <a:ln w="25400">
            <a:solidFill>
              <a:schemeClr val="tx1"/>
            </a:solidFill>
            <a:prstDash val="solid"/>
            <a:tailEnd type="triangle" w="lg" len="med"/>
          </a:ln>
        </p:spPr>
        <p:style>
          <a:lnRef idx="1">
            <a:schemeClr val="accent1"/>
          </a:lnRef>
          <a:fillRef idx="0">
            <a:schemeClr val="accent1"/>
          </a:fillRef>
          <a:effectRef idx="0">
            <a:schemeClr val="accent1"/>
          </a:effectRef>
          <a:fontRef idx="minor">
            <a:schemeClr val="tx1"/>
          </a:fontRef>
        </p:style>
      </p:cxnSp>
      <p:sp>
        <p:nvSpPr>
          <p:cNvPr id="333" name="TextBox 332">
            <a:extLst/>
          </p:cNvPr>
          <p:cNvSpPr txBox="1"/>
          <p:nvPr/>
        </p:nvSpPr>
        <p:spPr>
          <a:xfrm>
            <a:off x="2980901" y="4447463"/>
            <a:ext cx="752189" cy="246221"/>
          </a:xfrm>
          <a:prstGeom prst="rect">
            <a:avLst/>
          </a:prstGeom>
          <a:solidFill>
            <a:schemeClr val="bg1"/>
          </a:solidFill>
          <a:ln>
            <a:solidFill>
              <a:schemeClr val="tx1"/>
            </a:solidFill>
          </a:ln>
        </p:spPr>
        <p:txBody>
          <a:bodyPr wrap="square" rtlCol="0" anchor="ctr" anchorCtr="0">
            <a:spAutoFit/>
          </a:bodyPr>
          <a:lstStyle/>
          <a:p>
            <a:pPr algn="ctr"/>
            <a:r>
              <a:rPr lang="en-US" sz="1000" b="1" dirty="0">
                <a:latin typeface="Courier New" panose="02070309020205020404" pitchFamily="49" charset="0"/>
                <a:cs typeface="Courier New" panose="02070309020205020404" pitchFamily="49" charset="0"/>
              </a:rPr>
              <a:t>BLEND</a:t>
            </a:r>
            <a:endParaRPr lang="en-US" b="1" dirty="0">
              <a:latin typeface="Courier New" panose="02070309020205020404" pitchFamily="49" charset="0"/>
              <a:cs typeface="Courier New" panose="02070309020205020404" pitchFamily="49" charset="0"/>
            </a:endParaRPr>
          </a:p>
        </p:txBody>
      </p:sp>
      <p:cxnSp>
        <p:nvCxnSpPr>
          <p:cNvPr id="334" name="Straight Arrow Connector 333">
            <a:extLst/>
          </p:cNvPr>
          <p:cNvCxnSpPr>
            <a:cxnSpLocks/>
            <a:stCxn id="317" idx="2"/>
          </p:cNvCxnSpPr>
          <p:nvPr/>
        </p:nvCxnSpPr>
        <p:spPr>
          <a:xfrm flipH="1">
            <a:off x="7921802" y="4283872"/>
            <a:ext cx="4975" cy="608028"/>
          </a:xfrm>
          <a:prstGeom prst="straightConnector1">
            <a:avLst/>
          </a:prstGeom>
          <a:ln w="25400">
            <a:solidFill>
              <a:schemeClr val="tx1"/>
            </a:solidFill>
            <a:prstDash val="solid"/>
            <a:tailEnd type="triangle" w="lg" len="med"/>
          </a:ln>
        </p:spPr>
        <p:style>
          <a:lnRef idx="1">
            <a:schemeClr val="accent1"/>
          </a:lnRef>
          <a:fillRef idx="0">
            <a:schemeClr val="accent1"/>
          </a:fillRef>
          <a:effectRef idx="0">
            <a:schemeClr val="accent1"/>
          </a:effectRef>
          <a:fontRef idx="minor">
            <a:schemeClr val="tx1"/>
          </a:fontRef>
        </p:style>
      </p:cxnSp>
      <p:sp>
        <p:nvSpPr>
          <p:cNvPr id="335" name="TextBox 334">
            <a:extLst/>
          </p:cNvPr>
          <p:cNvSpPr txBox="1"/>
          <p:nvPr/>
        </p:nvSpPr>
        <p:spPr>
          <a:xfrm>
            <a:off x="7577980" y="4447463"/>
            <a:ext cx="752189" cy="246221"/>
          </a:xfrm>
          <a:prstGeom prst="rect">
            <a:avLst/>
          </a:prstGeom>
          <a:solidFill>
            <a:schemeClr val="bg1"/>
          </a:solidFill>
          <a:ln>
            <a:solidFill>
              <a:schemeClr val="tx1"/>
            </a:solidFill>
          </a:ln>
        </p:spPr>
        <p:txBody>
          <a:bodyPr wrap="square" rtlCol="0" anchor="ctr" anchorCtr="0">
            <a:spAutoFit/>
          </a:bodyPr>
          <a:lstStyle/>
          <a:p>
            <a:pPr algn="ctr"/>
            <a:r>
              <a:rPr lang="en-US" sz="1000" b="1" dirty="0">
                <a:latin typeface="Courier New" panose="02070309020205020404" pitchFamily="49" charset="0"/>
                <a:cs typeface="Courier New" panose="02070309020205020404" pitchFamily="49" charset="0"/>
              </a:rPr>
              <a:t>BLEND</a:t>
            </a:r>
            <a:endParaRPr lang="en-US" b="1" dirty="0">
              <a:latin typeface="Courier New" panose="02070309020205020404" pitchFamily="49" charset="0"/>
              <a:cs typeface="Courier New" panose="02070309020205020404" pitchFamily="49" charset="0"/>
            </a:endParaRPr>
          </a:p>
        </p:txBody>
      </p:sp>
      <p:cxnSp>
        <p:nvCxnSpPr>
          <p:cNvPr id="336" name="Straight Arrow Connector 335">
            <a:extLst/>
          </p:cNvPr>
          <p:cNvCxnSpPr>
            <a:cxnSpLocks/>
            <a:stCxn id="329" idx="2"/>
          </p:cNvCxnSpPr>
          <p:nvPr/>
        </p:nvCxnSpPr>
        <p:spPr>
          <a:xfrm>
            <a:off x="10227229" y="4283871"/>
            <a:ext cx="0" cy="608029"/>
          </a:xfrm>
          <a:prstGeom prst="straightConnector1">
            <a:avLst/>
          </a:prstGeom>
          <a:ln w="25400">
            <a:solidFill>
              <a:schemeClr val="tx1"/>
            </a:solidFill>
            <a:prstDash val="solid"/>
            <a:tailEnd type="triangle" w="lg" len="med"/>
          </a:ln>
        </p:spPr>
        <p:style>
          <a:lnRef idx="1">
            <a:schemeClr val="accent1"/>
          </a:lnRef>
          <a:fillRef idx="0">
            <a:schemeClr val="accent1"/>
          </a:fillRef>
          <a:effectRef idx="0">
            <a:schemeClr val="accent1"/>
          </a:effectRef>
          <a:fontRef idx="minor">
            <a:schemeClr val="tx1"/>
          </a:fontRef>
        </p:style>
      </p:cxnSp>
      <p:sp>
        <p:nvSpPr>
          <p:cNvPr id="337" name="TextBox 336">
            <a:extLst/>
          </p:cNvPr>
          <p:cNvSpPr txBox="1"/>
          <p:nvPr/>
        </p:nvSpPr>
        <p:spPr>
          <a:xfrm>
            <a:off x="9880701" y="4447463"/>
            <a:ext cx="752189" cy="246221"/>
          </a:xfrm>
          <a:prstGeom prst="rect">
            <a:avLst/>
          </a:prstGeom>
          <a:solidFill>
            <a:schemeClr val="bg1"/>
          </a:solidFill>
          <a:ln>
            <a:solidFill>
              <a:schemeClr val="tx1"/>
            </a:solidFill>
          </a:ln>
        </p:spPr>
        <p:txBody>
          <a:bodyPr wrap="square" rtlCol="0" anchor="ctr" anchorCtr="0">
            <a:spAutoFit/>
          </a:bodyPr>
          <a:lstStyle/>
          <a:p>
            <a:pPr algn="ctr"/>
            <a:r>
              <a:rPr lang="en-US" sz="1000" b="1" dirty="0">
                <a:latin typeface="Courier New" panose="02070309020205020404" pitchFamily="49" charset="0"/>
                <a:cs typeface="Courier New" panose="02070309020205020404" pitchFamily="49" charset="0"/>
              </a:rPr>
              <a:t>BLEND</a:t>
            </a:r>
            <a:endParaRPr lang="en-US" b="1" dirty="0">
              <a:latin typeface="Courier New" panose="02070309020205020404" pitchFamily="49" charset="0"/>
              <a:cs typeface="Courier New" panose="02070309020205020404" pitchFamily="49" charset="0"/>
            </a:endParaRPr>
          </a:p>
        </p:txBody>
      </p:sp>
      <p:cxnSp>
        <p:nvCxnSpPr>
          <p:cNvPr id="338" name="Straight Arrow Connector 337">
            <a:extLst/>
          </p:cNvPr>
          <p:cNvCxnSpPr>
            <a:cxnSpLocks/>
            <a:stCxn id="206" idx="2"/>
            <a:endCxn id="198" idx="0"/>
          </p:cNvCxnSpPr>
          <p:nvPr/>
        </p:nvCxnSpPr>
        <p:spPr>
          <a:xfrm>
            <a:off x="6784324" y="5318263"/>
            <a:ext cx="5521" cy="504663"/>
          </a:xfrm>
          <a:prstGeom prst="straightConnector1">
            <a:avLst/>
          </a:prstGeom>
          <a:ln w="25400">
            <a:solidFill>
              <a:schemeClr val="tx1"/>
            </a:solidFill>
            <a:prstDash val="solid"/>
            <a:tailEnd type="triangle" w="lg" len="med"/>
          </a:ln>
        </p:spPr>
        <p:style>
          <a:lnRef idx="1">
            <a:schemeClr val="accent1"/>
          </a:lnRef>
          <a:fillRef idx="0">
            <a:schemeClr val="accent1"/>
          </a:fillRef>
          <a:effectRef idx="0">
            <a:schemeClr val="accent1"/>
          </a:effectRef>
          <a:fontRef idx="minor">
            <a:schemeClr val="tx1"/>
          </a:fontRef>
        </p:style>
      </p:cxnSp>
      <p:sp>
        <p:nvSpPr>
          <p:cNvPr id="339" name="TextBox 338">
            <a:extLst/>
          </p:cNvPr>
          <p:cNvSpPr txBox="1"/>
          <p:nvPr/>
        </p:nvSpPr>
        <p:spPr>
          <a:xfrm>
            <a:off x="6412823" y="5410840"/>
            <a:ext cx="752189" cy="246221"/>
          </a:xfrm>
          <a:prstGeom prst="rect">
            <a:avLst/>
          </a:prstGeom>
          <a:solidFill>
            <a:schemeClr val="bg1"/>
          </a:solidFill>
          <a:ln>
            <a:solidFill>
              <a:schemeClr val="tx1"/>
            </a:solidFill>
          </a:ln>
        </p:spPr>
        <p:txBody>
          <a:bodyPr wrap="square" rtlCol="0" anchor="ctr" anchorCtr="0">
            <a:spAutoFit/>
          </a:bodyPr>
          <a:lstStyle/>
          <a:p>
            <a:pPr algn="ctr"/>
            <a:r>
              <a:rPr lang="en-US" sz="1000" b="1" dirty="0">
                <a:latin typeface="Courier New" panose="02070309020205020404" pitchFamily="49" charset="0"/>
                <a:cs typeface="Courier New" panose="02070309020205020404" pitchFamily="49" charset="0"/>
              </a:rPr>
              <a:t>BLEND</a:t>
            </a:r>
            <a:endParaRPr lang="en-US" b="1" dirty="0">
              <a:latin typeface="Courier New" panose="02070309020205020404" pitchFamily="49" charset="0"/>
              <a:cs typeface="Courier New" panose="02070309020205020404" pitchFamily="49" charset="0"/>
            </a:endParaRPr>
          </a:p>
        </p:txBody>
      </p:sp>
      <p:grpSp>
        <p:nvGrpSpPr>
          <p:cNvPr id="231" name="Group 230"/>
          <p:cNvGrpSpPr/>
          <p:nvPr/>
        </p:nvGrpSpPr>
        <p:grpSpPr>
          <a:xfrm>
            <a:off x="9114247" y="1772377"/>
            <a:ext cx="2225964" cy="748145"/>
            <a:chOff x="1915920" y="1770000"/>
            <a:chExt cx="2225964" cy="748145"/>
          </a:xfrm>
        </p:grpSpPr>
        <p:sp>
          <p:nvSpPr>
            <p:cNvPr id="233" name="Rectangle: Rounded Corners 232">
              <a:extLst/>
            </p:cNvPr>
            <p:cNvSpPr/>
            <p:nvPr/>
          </p:nvSpPr>
          <p:spPr>
            <a:xfrm>
              <a:off x="2186502" y="1900848"/>
              <a:ext cx="325137" cy="243281"/>
            </a:xfrm>
            <a:prstGeom prst="roundRect">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latin typeface="Courier New" panose="02070309020205020404" pitchFamily="49" charset="0"/>
                <a:cs typeface="Courier New" panose="02070309020205020404" pitchFamily="49" charset="0"/>
              </a:endParaRPr>
            </a:p>
          </p:txBody>
        </p:sp>
        <p:sp>
          <p:nvSpPr>
            <p:cNvPr id="234" name="Rectangle: Rounded Corners 233">
              <a:extLst/>
            </p:cNvPr>
            <p:cNvSpPr/>
            <p:nvPr/>
          </p:nvSpPr>
          <p:spPr>
            <a:xfrm>
              <a:off x="2532591" y="1900848"/>
              <a:ext cx="325137" cy="243281"/>
            </a:xfrm>
            <a:prstGeom prst="roundRect">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235" name="Rectangle: Rounded Corners 234">
              <a:extLst/>
            </p:cNvPr>
            <p:cNvSpPr/>
            <p:nvPr/>
          </p:nvSpPr>
          <p:spPr>
            <a:xfrm>
              <a:off x="2878676" y="1900848"/>
              <a:ext cx="325137" cy="243281"/>
            </a:xfrm>
            <a:prstGeom prst="roundRect">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236" name="Rectangle: Rounded Corners 235">
              <a:extLst/>
            </p:cNvPr>
            <p:cNvSpPr/>
            <p:nvPr/>
          </p:nvSpPr>
          <p:spPr>
            <a:xfrm>
              <a:off x="3224763" y="1900848"/>
              <a:ext cx="325137" cy="243281"/>
            </a:xfrm>
            <a:prstGeom prst="roundRect">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242" name="Rectangle: Rounded Corners 241">
              <a:extLst/>
            </p:cNvPr>
            <p:cNvSpPr/>
            <p:nvPr/>
          </p:nvSpPr>
          <p:spPr>
            <a:xfrm>
              <a:off x="3570850" y="1900848"/>
              <a:ext cx="325137" cy="243281"/>
            </a:xfrm>
            <a:prstGeom prst="roundRect">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243" name="Rectangle: Rounded Corners 242">
              <a:extLst/>
            </p:cNvPr>
            <p:cNvSpPr/>
            <p:nvPr/>
          </p:nvSpPr>
          <p:spPr>
            <a:xfrm>
              <a:off x="2190662" y="2176739"/>
              <a:ext cx="325137" cy="243281"/>
            </a:xfrm>
            <a:prstGeom prst="roundRect">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244" name="Rectangle: Rounded Corners 243">
              <a:extLst/>
            </p:cNvPr>
            <p:cNvSpPr/>
            <p:nvPr/>
          </p:nvSpPr>
          <p:spPr>
            <a:xfrm>
              <a:off x="2536751" y="2176739"/>
              <a:ext cx="325137" cy="243281"/>
            </a:xfrm>
            <a:prstGeom prst="roundRect">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263" name="Rectangle: Rounded Corners 262">
              <a:extLst/>
            </p:cNvPr>
            <p:cNvSpPr/>
            <p:nvPr/>
          </p:nvSpPr>
          <p:spPr>
            <a:xfrm>
              <a:off x="2882836" y="2176739"/>
              <a:ext cx="325137" cy="243281"/>
            </a:xfrm>
            <a:prstGeom prst="roundRect">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264" name="Rectangle: Rounded Corners 263">
              <a:extLst/>
            </p:cNvPr>
            <p:cNvSpPr/>
            <p:nvPr/>
          </p:nvSpPr>
          <p:spPr>
            <a:xfrm>
              <a:off x="3228923" y="2176739"/>
              <a:ext cx="325137" cy="243281"/>
            </a:xfrm>
            <a:prstGeom prst="roundRect">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265" name="Rectangle: Rounded Corners 264">
              <a:extLst/>
            </p:cNvPr>
            <p:cNvSpPr/>
            <p:nvPr/>
          </p:nvSpPr>
          <p:spPr>
            <a:xfrm>
              <a:off x="3575010" y="2176739"/>
              <a:ext cx="325137" cy="243281"/>
            </a:xfrm>
            <a:prstGeom prst="roundRect">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a:latin typeface="Courier New" panose="02070309020205020404" pitchFamily="49" charset="0"/>
                <a:cs typeface="Courier New" panose="02070309020205020404" pitchFamily="49" charset="0"/>
              </a:endParaRPr>
            </a:p>
          </p:txBody>
        </p:sp>
        <p:sp>
          <p:nvSpPr>
            <p:cNvPr id="266" name="Rectangle: Rounded Corners 265">
              <a:extLst/>
            </p:cNvPr>
            <p:cNvSpPr/>
            <p:nvPr/>
          </p:nvSpPr>
          <p:spPr>
            <a:xfrm>
              <a:off x="1915920" y="1770000"/>
              <a:ext cx="2225964" cy="748145"/>
            </a:xfrm>
            <a:prstGeom prst="roundRect">
              <a:avLst>
                <a:gd name="adj" fmla="val 0"/>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3978142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34683"/>
          <a:stretch/>
        </p:blipFill>
        <p:spPr>
          <a:xfrm>
            <a:off x="0" y="-2313942"/>
            <a:ext cx="12192000" cy="11148738"/>
          </a:xfrm>
          <a:prstGeom prst="rect">
            <a:avLst/>
          </a:prstGeom>
        </p:spPr>
      </p:pic>
      <p:sp>
        <p:nvSpPr>
          <p:cNvPr id="6" name="Rectangle 5"/>
          <p:cNvSpPr/>
          <p:nvPr/>
        </p:nvSpPr>
        <p:spPr>
          <a:xfrm>
            <a:off x="228517" y="7073384"/>
            <a:ext cx="2962671" cy="369332"/>
          </a:xfrm>
          <a:prstGeom prst="rect">
            <a:avLst/>
          </a:prstGeom>
        </p:spPr>
        <p:txBody>
          <a:bodyPr wrap="none">
            <a:spAutoFit/>
          </a:bodyPr>
          <a:lstStyle/>
          <a:p>
            <a:r>
              <a:rPr lang="en-US" b="0" i="0" dirty="0">
                <a:solidFill>
                  <a:schemeClr val="bg1">
                    <a:lumMod val="95000"/>
                  </a:schemeClr>
                </a:solidFill>
                <a:effectLst/>
                <a:latin typeface="Century Gothic" panose="020B0502020202020204" pitchFamily="34" charset="0"/>
              </a:rPr>
              <a:t>Photo By: </a:t>
            </a:r>
            <a:r>
              <a:rPr lang="en-US" b="0" i="0" u="none" strike="noStrike" dirty="0">
                <a:solidFill>
                  <a:schemeClr val="bg1">
                    <a:lumMod val="95000"/>
                  </a:schemeClr>
                </a:solidFill>
                <a:effectLst/>
                <a:latin typeface="Century Gothic" panose="020B0502020202020204" pitchFamily="34" charset="0"/>
                <a:hlinkClick r:id="rId3"/>
              </a:rPr>
              <a:t>Matthew Smith</a:t>
            </a:r>
            <a:endParaRPr lang="en-US" dirty="0">
              <a:solidFill>
                <a:schemeClr val="bg1">
                  <a:lumMod val="95000"/>
                </a:schemeClr>
              </a:solidFill>
              <a:latin typeface="Century Gothic" panose="020B0502020202020204" pitchFamily="34" charset="0"/>
            </a:endParaRPr>
          </a:p>
        </p:txBody>
      </p:sp>
    </p:spTree>
    <p:extLst>
      <p:ext uri="{BB962C8B-B14F-4D97-AF65-F5344CB8AC3E}">
        <p14:creationId xmlns:p14="http://schemas.microsoft.com/office/powerpoint/2010/main" val="1391087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60698"/>
            <a:ext cx="12192000" cy="8077200"/>
          </a:xfrm>
          <a:prstGeom prst="rect">
            <a:avLst/>
          </a:prstGeom>
        </p:spPr>
      </p:pic>
      <p:sp>
        <p:nvSpPr>
          <p:cNvPr id="6" name="Rectangle 5"/>
          <p:cNvSpPr/>
          <p:nvPr/>
        </p:nvSpPr>
        <p:spPr>
          <a:xfrm>
            <a:off x="9182100" y="6488668"/>
            <a:ext cx="2856872" cy="369332"/>
          </a:xfrm>
          <a:prstGeom prst="rect">
            <a:avLst/>
          </a:prstGeom>
        </p:spPr>
        <p:txBody>
          <a:bodyPr wrap="none">
            <a:spAutoFit/>
          </a:bodyPr>
          <a:lstStyle/>
          <a:p>
            <a:r>
              <a:rPr lang="en-US" b="0" i="0" dirty="0">
                <a:solidFill>
                  <a:schemeClr val="bg1">
                    <a:lumMod val="95000"/>
                  </a:schemeClr>
                </a:solidFill>
                <a:effectLst/>
                <a:latin typeface="Century Gothic" panose="020B0502020202020204" pitchFamily="34" charset="0"/>
              </a:rPr>
              <a:t>Photo By: </a:t>
            </a:r>
            <a:r>
              <a:rPr lang="en-US" b="0" i="0" u="none" strike="noStrike" dirty="0">
                <a:solidFill>
                  <a:schemeClr val="bg1">
                    <a:lumMod val="95000"/>
                  </a:schemeClr>
                </a:solidFill>
                <a:effectLst/>
                <a:latin typeface="Century Gothic" panose="020B0502020202020204" pitchFamily="34" charset="0"/>
                <a:hlinkClick r:id="rId3"/>
              </a:rPr>
              <a:t>Justin </a:t>
            </a:r>
            <a:r>
              <a:rPr lang="en-US" b="0" i="0" u="none" strike="noStrike" dirty="0" err="1">
                <a:solidFill>
                  <a:schemeClr val="bg1">
                    <a:lumMod val="95000"/>
                  </a:schemeClr>
                </a:solidFill>
                <a:effectLst/>
                <a:latin typeface="Century Gothic" panose="020B0502020202020204" pitchFamily="34" charset="0"/>
                <a:hlinkClick r:id="rId3"/>
              </a:rPr>
              <a:t>Hofman</a:t>
            </a:r>
            <a:endParaRPr lang="en-US" dirty="0">
              <a:solidFill>
                <a:schemeClr val="bg1">
                  <a:lumMod val="95000"/>
                </a:schemeClr>
              </a:solidFill>
              <a:latin typeface="Century Gothic" panose="020B0502020202020204" pitchFamily="34" charset="0"/>
            </a:endParaRPr>
          </a:p>
        </p:txBody>
      </p:sp>
    </p:spTree>
    <p:extLst>
      <p:ext uri="{BB962C8B-B14F-4D97-AF65-F5344CB8AC3E}">
        <p14:creationId xmlns:p14="http://schemas.microsoft.com/office/powerpoint/2010/main" val="2400524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1"/>
          <p:cNvSpPr/>
          <p:nvPr/>
        </p:nvSpPr>
        <p:spPr>
          <a:xfrm>
            <a:off x="959862" y="1244739"/>
            <a:ext cx="10603487" cy="369332"/>
          </a:xfrm>
          <a:prstGeom prst="rect">
            <a:avLst/>
          </a:prstGeom>
        </p:spPr>
        <p:txBody>
          <a:bodyPr wrap="square">
            <a:spAutoFit/>
          </a:bodyPr>
          <a:lstStyle/>
          <a:p>
            <a:pPr lvl="0" eaLnBrk="0" fontAlgn="base" hangingPunct="0">
              <a:spcBef>
                <a:spcPct val="0"/>
              </a:spcBef>
              <a:spcAft>
                <a:spcPct val="0"/>
              </a:spcAft>
            </a:pPr>
            <a:endParaRPr lang="en-US" altLang="en-US" dirty="0">
              <a:latin typeface="Century Gothic" panose="020B0502020202020204" pitchFamily="34" charset="0"/>
            </a:endParaRPr>
          </a:p>
        </p:txBody>
      </p:sp>
      <p:pic>
        <p:nvPicPr>
          <p:cNvPr id="2052" name="Picture 4" descr="Image result for hot sexy red clutch rucksack travel backpack unisex cheap with free gift"/>
          <p:cNvPicPr>
            <a:picLocks noChangeAspect="1" noChangeArrowheads="1"/>
          </p:cNvPicPr>
          <p:nvPr/>
        </p:nvPicPr>
        <p:blipFill rotWithShape="1">
          <a:blip r:embed="rId3">
            <a:clrChange>
              <a:clrFrom>
                <a:srgbClr val="EAEAEA"/>
              </a:clrFrom>
              <a:clrTo>
                <a:srgbClr val="EAEAEA">
                  <a:alpha val="0"/>
                </a:srgbClr>
              </a:clrTo>
            </a:clrChange>
            <a:extLst>
              <a:ext uri="{28A0092B-C50C-407E-A947-70E740481C1C}">
                <a14:useLocalDpi xmlns:a14="http://schemas.microsoft.com/office/drawing/2010/main" val="0"/>
              </a:ext>
            </a:extLst>
          </a:blip>
          <a:srcRect l="6666" t="8333"/>
          <a:stretch/>
        </p:blipFill>
        <p:spPr bwMode="auto">
          <a:xfrm>
            <a:off x="-180091" y="1305907"/>
            <a:ext cx="4327146" cy="4249876"/>
          </a:xfrm>
          <a:prstGeom prst="ellipse">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175504" y="1391379"/>
            <a:ext cx="8787896" cy="369332"/>
          </a:xfrm>
          <a:prstGeom prst="rect">
            <a:avLst/>
          </a:prstGeom>
        </p:spPr>
        <p:txBody>
          <a:bodyPr wrap="square">
            <a:spAutoFit/>
          </a:bodyPr>
          <a:lstStyle/>
          <a:p>
            <a:r>
              <a:rPr lang="en-US" altLang="en-US" b="1" dirty="0">
                <a:solidFill>
                  <a:srgbClr val="151D46"/>
                </a:solidFill>
                <a:latin typeface="Century Gothic" panose="020B0502020202020204" pitchFamily="34" charset="0"/>
              </a:rPr>
              <a:t>“hot sexy red clutch rug sack travel backpack unisex cheap with free gift” </a:t>
            </a:r>
            <a:endParaRPr lang="en-US" b="1" dirty="0">
              <a:solidFill>
                <a:srgbClr val="151D46"/>
              </a:solidFill>
            </a:endParaRPr>
          </a:p>
        </p:txBody>
      </p:sp>
      <mc:AlternateContent xmlns:mc="http://schemas.openxmlformats.org/markup-compatibility/2006" xmlns:a14="http://schemas.microsoft.com/office/drawing/2010/main">
        <mc:Choice Requires="a14">
          <p:sp>
            <p:nvSpPr>
              <p:cNvPr id="4" name="Rectangle 3"/>
              <p:cNvSpPr/>
              <p:nvPr/>
            </p:nvSpPr>
            <p:spPr>
              <a:xfrm>
                <a:off x="4147055" y="2219533"/>
                <a:ext cx="6387133" cy="2308324"/>
              </a:xfrm>
              <a:prstGeom prst="rect">
                <a:avLst/>
              </a:prstGeom>
            </p:spPr>
            <p:txBody>
              <a:bodyPr wrap="none">
                <a:spAutoFit/>
              </a:bodyPr>
              <a:lstStyle/>
              <a:p>
                <a:pPr algn="ctr"/>
                <a14:m>
                  <m:oMath xmlns:m="http://schemas.openxmlformats.org/officeDocument/2006/math">
                    <m:sSub>
                      <m:sSubPr>
                        <m:ctrlPr>
                          <a:rPr lang="en-US" altLang="en-US" sz="7200" i="1" baseline="30000" dirty="0" smtClean="0">
                            <a:solidFill>
                              <a:srgbClr val="151D46"/>
                            </a:solidFill>
                            <a:latin typeface="Cambria Math" panose="02040503050406030204" pitchFamily="18" charset="0"/>
                            <a:cs typeface="Courier New" panose="02070309020205020404" pitchFamily="49" charset="0"/>
                          </a:rPr>
                        </m:ctrlPr>
                      </m:sSubPr>
                      <m:e>
                        <m:r>
                          <a:rPr lang="en-US" altLang="en-US" sz="7200" b="0" i="1" baseline="30000" dirty="0" smtClean="0">
                            <a:solidFill>
                              <a:srgbClr val="151D46"/>
                            </a:solidFill>
                            <a:latin typeface="Cambria Math" panose="02040503050406030204" pitchFamily="18" charset="0"/>
                            <a:cs typeface="Courier New" panose="02070309020205020404" pitchFamily="49" charset="0"/>
                          </a:rPr>
                          <m:t>𝑦</m:t>
                        </m:r>
                      </m:e>
                      <m:sub>
                        <m:r>
                          <a:rPr lang="en-US" altLang="en-US" sz="7200" b="0" i="1" baseline="30000" dirty="0" smtClean="0">
                            <a:solidFill>
                              <a:srgbClr val="151D46"/>
                            </a:solidFill>
                            <a:latin typeface="Cambria Math" panose="02040503050406030204" pitchFamily="18" charset="0"/>
                            <a:cs typeface="Courier New" panose="02070309020205020404" pitchFamily="49" charset="0"/>
                          </a:rPr>
                          <m:t>1</m:t>
                        </m:r>
                      </m:sub>
                    </m:sSub>
                  </m:oMath>
                </a14:m>
                <a:r>
                  <a:rPr lang="en-US" altLang="en-US" sz="7200" b="1" dirty="0">
                    <a:solidFill>
                      <a:srgbClr val="FCB817"/>
                    </a:solidFill>
                    <a:latin typeface="Century Gothic" panose="020B0502020202020204" pitchFamily="34" charset="0"/>
                    <a:cs typeface="Courier New" panose="02070309020205020404" pitchFamily="49" charset="0"/>
                  </a:rPr>
                  <a:t>clarity </a:t>
                </a:r>
              </a:p>
              <a:p>
                <a:pPr algn="ctr"/>
                <a14:m>
                  <m:oMath xmlns:m="http://schemas.openxmlformats.org/officeDocument/2006/math">
                    <m:sSub>
                      <m:sSubPr>
                        <m:ctrlPr>
                          <a:rPr lang="en-US" altLang="en-US" sz="7200" i="1" baseline="30000" dirty="0" smtClean="0">
                            <a:solidFill>
                              <a:srgbClr val="151D46"/>
                            </a:solidFill>
                            <a:latin typeface="Cambria Math" panose="02040503050406030204" pitchFamily="18" charset="0"/>
                            <a:cs typeface="Courier New" panose="02070309020205020404" pitchFamily="49" charset="0"/>
                          </a:rPr>
                        </m:ctrlPr>
                      </m:sSubPr>
                      <m:e>
                        <m:r>
                          <a:rPr lang="en-US" altLang="en-US" sz="7200" b="0" i="1" baseline="30000" dirty="0" smtClean="0">
                            <a:solidFill>
                              <a:srgbClr val="151D46"/>
                            </a:solidFill>
                            <a:latin typeface="Cambria Math" panose="02040503050406030204" pitchFamily="18" charset="0"/>
                            <a:cs typeface="Courier New" panose="02070309020205020404" pitchFamily="49" charset="0"/>
                          </a:rPr>
                          <m:t>𝑦</m:t>
                        </m:r>
                      </m:e>
                      <m:sub>
                        <m:r>
                          <a:rPr lang="en-US" altLang="en-US" sz="7200" b="0" i="1" baseline="30000" dirty="0" smtClean="0">
                            <a:solidFill>
                              <a:srgbClr val="151D46"/>
                            </a:solidFill>
                            <a:latin typeface="Cambria Math" panose="02040503050406030204" pitchFamily="18" charset="0"/>
                            <a:cs typeface="Courier New" panose="02070309020205020404" pitchFamily="49" charset="0"/>
                          </a:rPr>
                          <m:t>2</m:t>
                        </m:r>
                      </m:sub>
                    </m:sSub>
                  </m:oMath>
                </a14:m>
                <a:r>
                  <a:rPr lang="en-US" altLang="en-US" sz="7200" b="1" dirty="0">
                    <a:solidFill>
                      <a:srgbClr val="FCB817"/>
                    </a:solidFill>
                    <a:latin typeface="Century Gothic" panose="020B0502020202020204" pitchFamily="34" charset="0"/>
                    <a:cs typeface="Courier New" panose="02070309020205020404" pitchFamily="49" charset="0"/>
                  </a:rPr>
                  <a:t>conciseness</a:t>
                </a:r>
                <a:endParaRPr lang="en-US" sz="7200" b="1" dirty="0">
                  <a:solidFill>
                    <a:srgbClr val="FCB817"/>
                  </a:solidFill>
                  <a:latin typeface="Century Gothic" panose="020B0502020202020204" pitchFamily="34" charset="0"/>
                  <a:cs typeface="Courier New" panose="02070309020205020404" pitchFamily="49"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4147055" y="2219533"/>
                <a:ext cx="6387133" cy="2308324"/>
              </a:xfrm>
              <a:prstGeom prst="rect">
                <a:avLst/>
              </a:prstGeom>
              <a:blipFill>
                <a:blip r:embed="rId4"/>
                <a:stretch>
                  <a:fillRect t="-10026" r="-5630" b="-20844"/>
                </a:stretch>
              </a:blipFill>
            </p:spPr>
            <p:txBody>
              <a:bodyPr/>
              <a:lstStyle/>
              <a:p>
                <a:r>
                  <a:rPr lang="en-US">
                    <a:noFill/>
                  </a:rPr>
                  <a:t> </a:t>
                </a:r>
              </a:p>
            </p:txBody>
          </p:sp>
        </mc:Fallback>
      </mc:AlternateContent>
      <p:sp>
        <p:nvSpPr>
          <p:cNvPr id="5" name="Rectangle 4"/>
          <p:cNvSpPr/>
          <p:nvPr/>
        </p:nvSpPr>
        <p:spPr>
          <a:xfrm>
            <a:off x="3175504" y="4878287"/>
            <a:ext cx="8387845" cy="1477328"/>
          </a:xfrm>
          <a:prstGeom prst="rect">
            <a:avLst/>
          </a:prstGeom>
        </p:spPr>
        <p:txBody>
          <a:bodyPr wrap="square">
            <a:spAutoFit/>
          </a:bodyPr>
          <a:lstStyle/>
          <a:p>
            <a:pPr algn="just"/>
            <a:r>
              <a:rPr lang="en-US" b="1" dirty="0">
                <a:solidFill>
                  <a:srgbClr val="151D46"/>
                </a:solidFill>
                <a:latin typeface="Century Gothic" panose="020B0502020202020204" pitchFamily="34" charset="0"/>
              </a:rPr>
              <a:t>“Hot Sexy Tom Clovers </a:t>
            </a:r>
            <a:r>
              <a:rPr lang="en-US" b="1" dirty="0" err="1">
                <a:solidFill>
                  <a:srgbClr val="151D46"/>
                </a:solidFill>
                <a:latin typeface="Century Gothic" panose="020B0502020202020204" pitchFamily="34" charset="0"/>
              </a:rPr>
              <a:t>Womens</a:t>
            </a:r>
            <a:r>
              <a:rPr lang="en-US" b="1" dirty="0">
                <a:solidFill>
                  <a:srgbClr val="151D46"/>
                </a:solidFill>
                <a:latin typeface="Century Gothic" panose="020B0502020202020204" pitchFamily="34" charset="0"/>
              </a:rPr>
              <a:t> Mens Classy Look Cool Simple Style Casual Canvas Crossbody Messenger Bag Handbag Fashion Bag Tote Handbag Gray”</a:t>
            </a:r>
          </a:p>
          <a:p>
            <a:pPr algn="just"/>
            <a:br>
              <a:rPr lang="en-US" dirty="0"/>
            </a:br>
            <a:endParaRPr lang="en-US" dirty="0"/>
          </a:p>
        </p:txBody>
      </p:sp>
    </p:spTree>
    <p:extLst>
      <p:ext uri="{BB962C8B-B14F-4D97-AF65-F5344CB8AC3E}">
        <p14:creationId xmlns:p14="http://schemas.microsoft.com/office/powerpoint/2010/main" val="3935496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855527"/>
          </a:xfrm>
          <a:prstGeom prst="rect">
            <a:avLst/>
          </a:prstGeom>
        </p:spPr>
      </p:pic>
      <p:sp>
        <p:nvSpPr>
          <p:cNvPr id="4" name="Rectangle 3"/>
          <p:cNvSpPr/>
          <p:nvPr/>
        </p:nvSpPr>
        <p:spPr>
          <a:xfrm>
            <a:off x="8967292" y="253484"/>
            <a:ext cx="2959465" cy="369332"/>
          </a:xfrm>
          <a:prstGeom prst="rect">
            <a:avLst/>
          </a:prstGeom>
        </p:spPr>
        <p:txBody>
          <a:bodyPr wrap="none">
            <a:spAutoFit/>
          </a:bodyPr>
          <a:lstStyle/>
          <a:p>
            <a:r>
              <a:rPr lang="en-US" b="0" i="0" dirty="0">
                <a:solidFill>
                  <a:schemeClr val="bg1">
                    <a:lumMod val="95000"/>
                  </a:schemeClr>
                </a:solidFill>
                <a:effectLst/>
                <a:latin typeface="Century Gothic" panose="020B0502020202020204" pitchFamily="34" charset="0"/>
              </a:rPr>
              <a:t>Photo By: </a:t>
            </a:r>
            <a:r>
              <a:rPr lang="en-US" b="0" i="0" u="none" strike="noStrike" dirty="0">
                <a:solidFill>
                  <a:schemeClr val="bg1">
                    <a:lumMod val="95000"/>
                  </a:schemeClr>
                </a:solidFill>
                <a:effectLst/>
                <a:latin typeface="Century Gothic" panose="020B0502020202020204" pitchFamily="34" charset="0"/>
                <a:hlinkClick r:id="rId3"/>
              </a:rPr>
              <a:t>David </a:t>
            </a:r>
            <a:r>
              <a:rPr lang="en-US" b="0" i="0" u="none" strike="noStrike" dirty="0" err="1">
                <a:solidFill>
                  <a:schemeClr val="bg1">
                    <a:lumMod val="95000"/>
                  </a:schemeClr>
                </a:solidFill>
                <a:effectLst/>
                <a:latin typeface="Century Gothic" panose="020B0502020202020204" pitchFamily="34" charset="0"/>
                <a:hlinkClick r:id="rId3"/>
              </a:rPr>
              <a:t>Doubilet</a:t>
            </a:r>
            <a:endParaRPr lang="en-US" dirty="0">
              <a:solidFill>
                <a:schemeClr val="bg1">
                  <a:lumMod val="95000"/>
                </a:schemeClr>
              </a:solidFill>
              <a:latin typeface="Century Gothic" panose="020B0502020202020204" pitchFamily="34" charset="0"/>
            </a:endParaRPr>
          </a:p>
        </p:txBody>
      </p:sp>
    </p:spTree>
    <p:extLst>
      <p:ext uri="{BB962C8B-B14F-4D97-AF65-F5344CB8AC3E}">
        <p14:creationId xmlns:p14="http://schemas.microsoft.com/office/powerpoint/2010/main" val="3971004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clrChange>
              <a:clrFrom>
                <a:srgbClr val="FFFFFF"/>
              </a:clrFrom>
              <a:clrTo>
                <a:srgbClr val="FFFFFF">
                  <a:alpha val="0"/>
                </a:srgbClr>
              </a:clrTo>
            </a:clrChange>
          </a:blip>
          <a:srcRect l="2499" t="23055" r="3750" b="12779"/>
          <a:stretch/>
        </p:blipFill>
        <p:spPr>
          <a:xfrm>
            <a:off x="419100" y="133350"/>
            <a:ext cx="11430000" cy="4400550"/>
          </a:xfrm>
          <a:prstGeom prst="rect">
            <a:avLst/>
          </a:prstGeom>
        </p:spPr>
      </p:pic>
      <p:sp>
        <p:nvSpPr>
          <p:cNvPr id="3" name="Rectangle 2"/>
          <p:cNvSpPr/>
          <p:nvPr/>
        </p:nvSpPr>
        <p:spPr>
          <a:xfrm>
            <a:off x="419100" y="4303455"/>
            <a:ext cx="11430000" cy="2185214"/>
          </a:xfrm>
          <a:prstGeom prst="rect">
            <a:avLst/>
          </a:prstGeom>
        </p:spPr>
        <p:txBody>
          <a:bodyPr wrap="square">
            <a:spAutoFit/>
          </a:bodyPr>
          <a:lstStyle/>
          <a:p>
            <a:pPr algn="just"/>
            <a:r>
              <a:rPr lang="en-CA" sz="4400" b="1" dirty="0">
                <a:solidFill>
                  <a:srgbClr val="FCB817"/>
                </a:solidFill>
                <a:latin typeface="Century Gothic" panose="020B0502020202020204" pitchFamily="34" charset="0"/>
                <a:cs typeface="Courier New" panose="02070309020205020404" pitchFamily="49" charset="0"/>
              </a:rPr>
              <a:t>Clarity </a:t>
            </a:r>
            <a:r>
              <a:rPr lang="en-CA" sz="1600" b="1" dirty="0">
                <a:solidFill>
                  <a:srgbClr val="151D46"/>
                </a:solidFill>
                <a:latin typeface="Century Gothic" panose="020B0502020202020204" pitchFamily="34" charset="0"/>
              </a:rPr>
              <a:t>The title is clear if within five seconds one can understand the title, what the product is, and quickly figure out the key attributes (color, size, model, ...). </a:t>
            </a:r>
          </a:p>
          <a:p>
            <a:pPr algn="just"/>
            <a:r>
              <a:rPr lang="en-CA" sz="4400" b="1" dirty="0">
                <a:solidFill>
                  <a:srgbClr val="FCB817"/>
                </a:solidFill>
                <a:latin typeface="Century Gothic" panose="020B0502020202020204" pitchFamily="34" charset="0"/>
                <a:cs typeface="Courier New" panose="02070309020205020404" pitchFamily="49" charset="0"/>
              </a:rPr>
              <a:t>Conciseness </a:t>
            </a:r>
            <a:r>
              <a:rPr lang="en-CA" sz="1600" b="1" dirty="0">
                <a:solidFill>
                  <a:srgbClr val="151D46"/>
                </a:solidFill>
                <a:latin typeface="Century Gothic" panose="020B0502020202020204" pitchFamily="34" charset="0"/>
              </a:rPr>
              <a:t>The title is concise if it is short enough to contain all the necessary information. Otherwise, i.e., the title is too long with many unnecessary words, Or it is too short such that it is unsure what the product is.</a:t>
            </a:r>
          </a:p>
        </p:txBody>
      </p:sp>
    </p:spTree>
    <p:extLst>
      <p:ext uri="{BB962C8B-B14F-4D97-AF65-F5344CB8AC3E}">
        <p14:creationId xmlns:p14="http://schemas.microsoft.com/office/powerpoint/2010/main" val="1064055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606145"/>
          </a:xfrm>
          <a:prstGeom prst="rect">
            <a:avLst/>
          </a:prstGeom>
        </p:spPr>
      </p:pic>
      <p:sp>
        <p:nvSpPr>
          <p:cNvPr id="4" name="Rectangle 3"/>
          <p:cNvSpPr/>
          <p:nvPr/>
        </p:nvSpPr>
        <p:spPr>
          <a:xfrm>
            <a:off x="195040" y="7054334"/>
            <a:ext cx="2781531" cy="369332"/>
          </a:xfrm>
          <a:prstGeom prst="rect">
            <a:avLst/>
          </a:prstGeom>
        </p:spPr>
        <p:txBody>
          <a:bodyPr wrap="none">
            <a:spAutoFit/>
          </a:bodyPr>
          <a:lstStyle/>
          <a:p>
            <a:r>
              <a:rPr lang="en-US" b="0" i="0" dirty="0">
                <a:solidFill>
                  <a:schemeClr val="bg1">
                    <a:lumMod val="95000"/>
                  </a:schemeClr>
                </a:solidFill>
                <a:effectLst/>
                <a:latin typeface="Century Gothic" panose="020B0502020202020204" pitchFamily="34" charset="0"/>
              </a:rPr>
              <a:t>Photo By: </a:t>
            </a:r>
            <a:r>
              <a:rPr lang="en-US" b="0" i="0" u="none" strike="noStrike" dirty="0">
                <a:solidFill>
                  <a:schemeClr val="bg1">
                    <a:lumMod val="95000"/>
                  </a:schemeClr>
                </a:solidFill>
                <a:effectLst/>
                <a:latin typeface="Century Gothic" panose="020B0502020202020204" pitchFamily="34" charset="0"/>
                <a:hlinkClick r:id="rId3"/>
              </a:rPr>
              <a:t>Keith Monroe</a:t>
            </a:r>
            <a:endParaRPr lang="en-US" dirty="0">
              <a:solidFill>
                <a:schemeClr val="bg1">
                  <a:lumMod val="95000"/>
                </a:schemeClr>
              </a:solidFill>
              <a:latin typeface="Century Gothic" panose="020B0502020202020204" pitchFamily="34" charset="0"/>
            </a:endParaRPr>
          </a:p>
        </p:txBody>
      </p:sp>
    </p:spTree>
    <p:extLst>
      <p:ext uri="{BB962C8B-B14F-4D97-AF65-F5344CB8AC3E}">
        <p14:creationId xmlns:p14="http://schemas.microsoft.com/office/powerpoint/2010/main" val="2897668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1"/>
          <p:cNvSpPr/>
          <p:nvPr/>
        </p:nvSpPr>
        <p:spPr>
          <a:xfrm>
            <a:off x="1847850" y="2612589"/>
            <a:ext cx="4133850" cy="1200329"/>
          </a:xfrm>
          <a:prstGeom prst="rect">
            <a:avLst/>
          </a:prstGeom>
        </p:spPr>
        <p:txBody>
          <a:bodyPr wrap="square">
            <a:spAutoFit/>
          </a:bodyPr>
          <a:lstStyle/>
          <a:p>
            <a:pPr lvl="0" eaLnBrk="0" fontAlgn="base" hangingPunct="0">
              <a:spcBef>
                <a:spcPct val="0"/>
              </a:spcBef>
              <a:spcAft>
                <a:spcPct val="0"/>
              </a:spcAft>
            </a:pPr>
            <a:r>
              <a:rPr kumimoji="0" lang="en-US" altLang="en-US" sz="7200" b="1" i="0" u="none" strike="noStrike" cap="none" normalizeH="0" baseline="0" dirty="0">
                <a:ln>
                  <a:noFill/>
                </a:ln>
                <a:solidFill>
                  <a:srgbClr val="FCB817"/>
                </a:solidFill>
                <a:effectLst/>
                <a:latin typeface="Century Gothic" panose="020B0502020202020204" pitchFamily="34" charset="0"/>
                <a:cs typeface="Courier New" panose="02070309020205020404" pitchFamily="49" charset="0"/>
              </a:rPr>
              <a:t>ML-DM</a:t>
            </a:r>
            <a:endParaRPr lang="en-US" altLang="en-US" b="1" dirty="0">
              <a:solidFill>
                <a:srgbClr val="FCB817"/>
              </a:solidFill>
              <a:latin typeface="Century Gothic" panose="020B0502020202020204" pitchFamily="34" charset="0"/>
              <a:cs typeface="Courier New" panose="02070309020205020404" pitchFamily="49" charset="0"/>
            </a:endParaRPr>
          </a:p>
        </p:txBody>
      </p:sp>
      <p:sp>
        <p:nvSpPr>
          <p:cNvPr id="3" name="Rectangle 2"/>
          <p:cNvSpPr/>
          <p:nvPr/>
        </p:nvSpPr>
        <p:spPr>
          <a:xfrm>
            <a:off x="7101552" y="487025"/>
            <a:ext cx="5090448" cy="6370975"/>
          </a:xfrm>
          <a:prstGeom prst="rect">
            <a:avLst/>
          </a:prstGeom>
        </p:spPr>
        <p:txBody>
          <a:bodyPr wrap="square">
            <a:spAutoFit/>
          </a:bodyPr>
          <a:lstStyle/>
          <a:p>
            <a:pPr marL="457200" lvl="0" indent="-457200" eaLnBrk="0" fontAlgn="base" hangingPunct="0">
              <a:spcBef>
                <a:spcPct val="0"/>
              </a:spcBef>
              <a:spcAft>
                <a:spcPct val="0"/>
              </a:spcAft>
              <a:buFont typeface="+mj-lt"/>
              <a:buAutoNum type="arabicPeriod"/>
            </a:pPr>
            <a:r>
              <a:rPr lang="en-US" altLang="en-US" sz="2400" b="1" dirty="0">
                <a:solidFill>
                  <a:srgbClr val="151D46"/>
                </a:solidFill>
                <a:latin typeface="Century Gothic" panose="020B0502020202020204" pitchFamily="34" charset="0"/>
              </a:rPr>
              <a:t>Cleansing</a:t>
            </a:r>
          </a:p>
          <a:p>
            <a:pPr marL="914400" lvl="1" indent="-457200" eaLnBrk="0" fontAlgn="base" hangingPunct="0">
              <a:spcBef>
                <a:spcPct val="0"/>
              </a:spcBef>
              <a:spcAft>
                <a:spcPct val="0"/>
              </a:spcAft>
              <a:buFont typeface="Arial" panose="020B0604020202020204" pitchFamily="34" charset="0"/>
              <a:buChar char="•"/>
            </a:pPr>
            <a:r>
              <a:rPr lang="en-US" altLang="en-US" sz="2400" b="1" dirty="0">
                <a:solidFill>
                  <a:srgbClr val="151D46"/>
                </a:solidFill>
                <a:latin typeface="Century Gothic" panose="020B0502020202020204" pitchFamily="34" charset="0"/>
              </a:rPr>
              <a:t>Noise</a:t>
            </a:r>
          </a:p>
          <a:p>
            <a:pPr marL="914400" lvl="1" indent="-457200" eaLnBrk="0" fontAlgn="base" hangingPunct="0">
              <a:spcBef>
                <a:spcPct val="0"/>
              </a:spcBef>
              <a:spcAft>
                <a:spcPct val="0"/>
              </a:spcAft>
              <a:buFont typeface="Arial" panose="020B0604020202020204" pitchFamily="34" charset="0"/>
              <a:buChar char="•"/>
            </a:pPr>
            <a:r>
              <a:rPr lang="en-US" altLang="en-US" sz="2400" b="1" dirty="0">
                <a:solidFill>
                  <a:srgbClr val="151D46"/>
                </a:solidFill>
                <a:latin typeface="Century Gothic" panose="020B0502020202020204" pitchFamily="34" charset="0"/>
              </a:rPr>
              <a:t>Missing Values</a:t>
            </a:r>
          </a:p>
          <a:p>
            <a:pPr marL="914400" lvl="1" indent="-457200" eaLnBrk="0" fontAlgn="base" hangingPunct="0">
              <a:spcBef>
                <a:spcPct val="0"/>
              </a:spcBef>
              <a:spcAft>
                <a:spcPct val="0"/>
              </a:spcAft>
              <a:buFont typeface="Arial" panose="020B0604020202020204" pitchFamily="34" charset="0"/>
              <a:buChar char="•"/>
            </a:pPr>
            <a:r>
              <a:rPr lang="en-US" altLang="en-US" sz="2400" b="1" dirty="0">
                <a:solidFill>
                  <a:srgbClr val="151D46"/>
                </a:solidFill>
                <a:latin typeface="Century Gothic" panose="020B0502020202020204" pitchFamily="34" charset="0"/>
              </a:rPr>
              <a:t>Outliers</a:t>
            </a:r>
          </a:p>
          <a:p>
            <a:pPr marL="457200" indent="-457200" eaLnBrk="0" fontAlgn="base" hangingPunct="0">
              <a:spcBef>
                <a:spcPct val="0"/>
              </a:spcBef>
              <a:spcAft>
                <a:spcPct val="0"/>
              </a:spcAft>
              <a:buFont typeface="+mj-lt"/>
              <a:buAutoNum type="arabicPeriod"/>
            </a:pPr>
            <a:r>
              <a:rPr lang="en-US" altLang="en-US" sz="2400" b="1" dirty="0">
                <a:solidFill>
                  <a:srgbClr val="151D46"/>
                </a:solidFill>
                <a:latin typeface="Century Gothic" panose="020B0502020202020204" pitchFamily="34" charset="0"/>
              </a:rPr>
              <a:t>Flirting</a:t>
            </a:r>
          </a:p>
          <a:p>
            <a:pPr marL="914400" lvl="1" indent="-457200" eaLnBrk="0" fontAlgn="base" hangingPunct="0">
              <a:spcBef>
                <a:spcPct val="0"/>
              </a:spcBef>
              <a:spcAft>
                <a:spcPct val="0"/>
              </a:spcAft>
              <a:buFont typeface="Arial" panose="020B0604020202020204" pitchFamily="34" charset="0"/>
              <a:buChar char="•"/>
            </a:pPr>
            <a:r>
              <a:rPr lang="en-US" altLang="en-US" sz="2400" b="1" dirty="0">
                <a:solidFill>
                  <a:srgbClr val="151D46"/>
                </a:solidFill>
                <a:latin typeface="Century Gothic" panose="020B0502020202020204" pitchFamily="34" charset="0"/>
              </a:rPr>
              <a:t>Attributes</a:t>
            </a:r>
          </a:p>
          <a:p>
            <a:pPr marL="914400" lvl="1" indent="-457200" eaLnBrk="0" fontAlgn="base" hangingPunct="0">
              <a:spcBef>
                <a:spcPct val="0"/>
              </a:spcBef>
              <a:spcAft>
                <a:spcPct val="0"/>
              </a:spcAft>
              <a:buFont typeface="Arial" panose="020B0604020202020204" pitchFamily="34" charset="0"/>
              <a:buChar char="•"/>
            </a:pPr>
            <a:r>
              <a:rPr lang="en-US" altLang="en-US" sz="2400" b="1" dirty="0">
                <a:solidFill>
                  <a:srgbClr val="151D46"/>
                </a:solidFill>
                <a:latin typeface="Century Gothic" panose="020B0502020202020204" pitchFamily="34" charset="0"/>
              </a:rPr>
              <a:t>Labels (if any)</a:t>
            </a:r>
          </a:p>
          <a:p>
            <a:pPr marL="914400" lvl="1" indent="-457200" eaLnBrk="0" fontAlgn="base" hangingPunct="0">
              <a:spcBef>
                <a:spcPct val="0"/>
              </a:spcBef>
              <a:spcAft>
                <a:spcPct val="0"/>
              </a:spcAft>
              <a:buFont typeface="Arial" panose="020B0604020202020204" pitchFamily="34" charset="0"/>
              <a:buChar char="•"/>
            </a:pPr>
            <a:r>
              <a:rPr lang="en-US" altLang="en-US" sz="2400" b="1" dirty="0">
                <a:solidFill>
                  <a:srgbClr val="151D46"/>
                </a:solidFill>
                <a:latin typeface="Century Gothic" panose="020B0502020202020204" pitchFamily="34" charset="0"/>
              </a:rPr>
              <a:t>Augmentation</a:t>
            </a:r>
          </a:p>
          <a:p>
            <a:pPr marL="457200" indent="-457200" eaLnBrk="0" fontAlgn="base" hangingPunct="0">
              <a:spcBef>
                <a:spcPct val="0"/>
              </a:spcBef>
              <a:spcAft>
                <a:spcPct val="0"/>
              </a:spcAft>
              <a:buFont typeface="+mj-lt"/>
              <a:buAutoNum type="arabicPeriod"/>
            </a:pPr>
            <a:r>
              <a:rPr lang="en-US" altLang="en-US" sz="2400" b="1" dirty="0">
                <a:solidFill>
                  <a:srgbClr val="151D46"/>
                </a:solidFill>
                <a:latin typeface="Century Gothic" panose="020B0502020202020204" pitchFamily="34" charset="0"/>
              </a:rPr>
              <a:t>Feature Eng.</a:t>
            </a:r>
          </a:p>
          <a:p>
            <a:pPr marL="914400" lvl="1" indent="-457200" eaLnBrk="0" fontAlgn="base" hangingPunct="0">
              <a:spcBef>
                <a:spcPct val="0"/>
              </a:spcBef>
              <a:spcAft>
                <a:spcPct val="0"/>
              </a:spcAft>
              <a:buFont typeface="Arial" panose="020B0604020202020204" pitchFamily="34" charset="0"/>
              <a:buChar char="•"/>
            </a:pPr>
            <a:r>
              <a:rPr lang="en-US" altLang="en-US" sz="2400" b="1" dirty="0">
                <a:solidFill>
                  <a:srgbClr val="151D46"/>
                </a:solidFill>
                <a:latin typeface="Century Gothic" panose="020B0502020202020204" pitchFamily="34" charset="0"/>
              </a:rPr>
              <a:t>Extraction</a:t>
            </a:r>
          </a:p>
          <a:p>
            <a:pPr marL="914400" lvl="1" indent="-457200" eaLnBrk="0" fontAlgn="base" hangingPunct="0">
              <a:spcBef>
                <a:spcPct val="0"/>
              </a:spcBef>
              <a:spcAft>
                <a:spcPct val="0"/>
              </a:spcAft>
              <a:buFont typeface="Arial" panose="020B0604020202020204" pitchFamily="34" charset="0"/>
              <a:buChar char="•"/>
            </a:pPr>
            <a:r>
              <a:rPr lang="en-US" altLang="en-US" sz="2400" b="1" dirty="0">
                <a:solidFill>
                  <a:srgbClr val="151D46"/>
                </a:solidFill>
                <a:latin typeface="Century Gothic" panose="020B0502020202020204" pitchFamily="34" charset="0"/>
              </a:rPr>
              <a:t>Reduction</a:t>
            </a:r>
          </a:p>
          <a:p>
            <a:pPr marL="914400" lvl="1" indent="-457200" eaLnBrk="0" fontAlgn="base" hangingPunct="0">
              <a:spcBef>
                <a:spcPct val="0"/>
              </a:spcBef>
              <a:spcAft>
                <a:spcPct val="0"/>
              </a:spcAft>
              <a:buFont typeface="Arial" panose="020B0604020202020204" pitchFamily="34" charset="0"/>
              <a:buChar char="•"/>
            </a:pPr>
            <a:r>
              <a:rPr lang="en-US" altLang="en-US" sz="2400" b="1" dirty="0">
                <a:solidFill>
                  <a:srgbClr val="151D46"/>
                </a:solidFill>
                <a:latin typeface="Century Gothic" panose="020B0502020202020204" pitchFamily="34" charset="0"/>
              </a:rPr>
              <a:t>Selection</a:t>
            </a:r>
          </a:p>
          <a:p>
            <a:pPr marL="457200" indent="-457200" eaLnBrk="0" fontAlgn="base" hangingPunct="0">
              <a:spcBef>
                <a:spcPct val="0"/>
              </a:spcBef>
              <a:spcAft>
                <a:spcPct val="0"/>
              </a:spcAft>
              <a:buFont typeface="+mj-lt"/>
              <a:buAutoNum type="arabicPeriod"/>
            </a:pPr>
            <a:r>
              <a:rPr lang="en-US" altLang="en-US" sz="2400" b="1" dirty="0">
                <a:solidFill>
                  <a:srgbClr val="151D46"/>
                </a:solidFill>
                <a:latin typeface="Century Gothic" panose="020B0502020202020204" pitchFamily="34" charset="0"/>
              </a:rPr>
              <a:t>Model Eng.</a:t>
            </a:r>
          </a:p>
          <a:p>
            <a:pPr marL="914400" lvl="1" indent="-457200" eaLnBrk="0" fontAlgn="base" hangingPunct="0">
              <a:spcBef>
                <a:spcPct val="0"/>
              </a:spcBef>
              <a:spcAft>
                <a:spcPct val="0"/>
              </a:spcAft>
              <a:buFont typeface="Arial" panose="020B0604020202020204" pitchFamily="34" charset="0"/>
              <a:buChar char="•"/>
            </a:pPr>
            <a:r>
              <a:rPr lang="en-US" altLang="en-US" sz="2400" b="1" dirty="0">
                <a:solidFill>
                  <a:srgbClr val="151D46"/>
                </a:solidFill>
                <a:latin typeface="Century Gothic" panose="020B0502020202020204" pitchFamily="34" charset="0"/>
              </a:rPr>
              <a:t>Selection</a:t>
            </a:r>
          </a:p>
          <a:p>
            <a:pPr marL="914400" lvl="1" indent="-457200" eaLnBrk="0" fontAlgn="base" hangingPunct="0">
              <a:spcBef>
                <a:spcPct val="0"/>
              </a:spcBef>
              <a:spcAft>
                <a:spcPct val="0"/>
              </a:spcAft>
              <a:buFont typeface="Arial" panose="020B0604020202020204" pitchFamily="34" charset="0"/>
              <a:buChar char="•"/>
            </a:pPr>
            <a:r>
              <a:rPr lang="en-US" altLang="en-US" sz="2400" b="1" dirty="0">
                <a:solidFill>
                  <a:srgbClr val="151D46"/>
                </a:solidFill>
                <a:latin typeface="Century Gothic" panose="020B0502020202020204" pitchFamily="34" charset="0"/>
              </a:rPr>
              <a:t>Tuning</a:t>
            </a:r>
          </a:p>
          <a:p>
            <a:pPr marL="914400" lvl="1" indent="-457200" eaLnBrk="0" fontAlgn="base" hangingPunct="0">
              <a:spcBef>
                <a:spcPct val="0"/>
              </a:spcBef>
              <a:spcAft>
                <a:spcPct val="0"/>
              </a:spcAft>
              <a:buFont typeface="Arial" panose="020B0604020202020204" pitchFamily="34" charset="0"/>
              <a:buChar char="•"/>
            </a:pPr>
            <a:r>
              <a:rPr lang="en-US" altLang="en-US" sz="2400" b="1" dirty="0">
                <a:solidFill>
                  <a:srgbClr val="151D46"/>
                </a:solidFill>
                <a:latin typeface="Century Gothic" panose="020B0502020202020204" pitchFamily="34" charset="0"/>
              </a:rPr>
              <a:t>Evaluation</a:t>
            </a:r>
          </a:p>
          <a:p>
            <a:pPr marL="914400" lvl="1" indent="-457200" eaLnBrk="0" fontAlgn="base" hangingPunct="0">
              <a:spcBef>
                <a:spcPct val="0"/>
              </a:spcBef>
              <a:spcAft>
                <a:spcPct val="0"/>
              </a:spcAft>
              <a:buFont typeface="+mj-lt"/>
              <a:buAutoNum type="arabicPeriod"/>
            </a:pPr>
            <a:endParaRPr lang="en-US" altLang="en-US" sz="2400" b="1" dirty="0">
              <a:solidFill>
                <a:srgbClr val="151D46"/>
              </a:solidFill>
              <a:latin typeface="Century Gothic" panose="020B0502020202020204" pitchFamily="34" charset="0"/>
            </a:endParaRPr>
          </a:p>
        </p:txBody>
      </p:sp>
    </p:spTree>
    <p:extLst>
      <p:ext uri="{BB962C8B-B14F-4D97-AF65-F5344CB8AC3E}">
        <p14:creationId xmlns:p14="http://schemas.microsoft.com/office/powerpoint/2010/main" val="1922844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1"/>
          <p:cNvSpPr/>
          <p:nvPr/>
        </p:nvSpPr>
        <p:spPr>
          <a:xfrm>
            <a:off x="1066800" y="967770"/>
            <a:ext cx="9467850" cy="4524315"/>
          </a:xfrm>
          <a:prstGeom prst="rect">
            <a:avLst/>
          </a:prstGeom>
        </p:spPr>
        <p:txBody>
          <a:bodyPr wrap="square">
            <a:spAutoFit/>
          </a:bodyPr>
          <a:lstStyle/>
          <a:p>
            <a:pPr marL="457200" lvl="0" indent="-457200" eaLnBrk="0" fontAlgn="base" hangingPunct="0">
              <a:spcBef>
                <a:spcPct val="0"/>
              </a:spcBef>
              <a:spcAft>
                <a:spcPct val="0"/>
              </a:spcAft>
              <a:buFont typeface="+mj-lt"/>
              <a:buAutoNum type="arabicPeriod"/>
            </a:pPr>
            <a:r>
              <a:rPr lang="en-US" altLang="en-US" sz="3600" b="1" dirty="0">
                <a:solidFill>
                  <a:srgbClr val="FCB817"/>
                </a:solidFill>
                <a:latin typeface="Century Gothic" panose="020B0502020202020204" pitchFamily="34" charset="0"/>
              </a:rPr>
              <a:t>Cleansing</a:t>
            </a:r>
          </a:p>
          <a:p>
            <a:pPr marL="914400" lvl="1" indent="-457200" eaLnBrk="0" fontAlgn="base" hangingPunct="0">
              <a:spcBef>
                <a:spcPct val="0"/>
              </a:spcBef>
              <a:spcAft>
                <a:spcPct val="0"/>
              </a:spcAft>
              <a:buFont typeface="Arial" panose="020B0604020202020204" pitchFamily="34" charset="0"/>
              <a:buChar char="•"/>
            </a:pPr>
            <a:r>
              <a:rPr lang="en-US" altLang="en-US" sz="3600" b="1" dirty="0">
                <a:solidFill>
                  <a:srgbClr val="FCB817"/>
                </a:solidFill>
                <a:latin typeface="Century Gothic" panose="020B0502020202020204" pitchFamily="34" charset="0"/>
              </a:rPr>
              <a:t>Noise</a:t>
            </a:r>
          </a:p>
          <a:p>
            <a:pPr marL="1371600" lvl="2" indent="-457200" eaLnBrk="0" fontAlgn="base" hangingPunct="0">
              <a:spcBef>
                <a:spcPct val="0"/>
              </a:spcBef>
              <a:spcAft>
                <a:spcPct val="0"/>
              </a:spcAft>
              <a:buFont typeface="Arial" panose="020B0604020202020204" pitchFamily="34" charset="0"/>
              <a:buChar char="•"/>
            </a:pPr>
            <a:r>
              <a:rPr lang="en-US" altLang="en-US" sz="2400" b="1" dirty="0">
                <a:solidFill>
                  <a:srgbClr val="151D46"/>
                </a:solidFill>
                <a:latin typeface="Bradley Hand ITC" panose="03070402050302030203" pitchFamily="66" charset="0"/>
              </a:rPr>
              <a:t>Html tags in </a:t>
            </a:r>
            <a:r>
              <a:rPr lang="en-US" altLang="en-US" sz="2400" b="1" dirty="0">
                <a:solidFill>
                  <a:srgbClr val="151D46"/>
                </a:solidFill>
                <a:latin typeface="Century Gothic" panose="020B0502020202020204" pitchFamily="34" charset="0"/>
              </a:rPr>
              <a:t>‘short_description’</a:t>
            </a:r>
            <a:r>
              <a:rPr lang="en-US" altLang="en-US" sz="2400" b="1" dirty="0">
                <a:solidFill>
                  <a:srgbClr val="151D46"/>
                </a:solidFill>
                <a:latin typeface="Bradley Hand ITC" panose="03070402050302030203" pitchFamily="66" charset="0"/>
              </a:rPr>
              <a:t> (%94)</a:t>
            </a:r>
          </a:p>
          <a:p>
            <a:pPr marL="914400" lvl="1" indent="-457200" eaLnBrk="0" fontAlgn="base" hangingPunct="0">
              <a:spcBef>
                <a:spcPct val="0"/>
              </a:spcBef>
              <a:spcAft>
                <a:spcPct val="0"/>
              </a:spcAft>
              <a:buFont typeface="Arial" panose="020B0604020202020204" pitchFamily="34" charset="0"/>
              <a:buChar char="•"/>
            </a:pPr>
            <a:r>
              <a:rPr lang="en-US" altLang="en-US" sz="3600" b="1" dirty="0">
                <a:solidFill>
                  <a:srgbClr val="FCB817"/>
                </a:solidFill>
                <a:latin typeface="Century Gothic" panose="020B0502020202020204" pitchFamily="34" charset="0"/>
              </a:rPr>
              <a:t>Missing Values</a:t>
            </a:r>
          </a:p>
          <a:p>
            <a:pPr marL="1371600" lvl="2" indent="-457200" eaLnBrk="0" fontAlgn="base" hangingPunct="0">
              <a:spcBef>
                <a:spcPct val="0"/>
              </a:spcBef>
              <a:spcAft>
                <a:spcPct val="0"/>
              </a:spcAft>
              <a:buFont typeface="Arial" panose="020B0604020202020204" pitchFamily="34" charset="0"/>
              <a:buChar char="•"/>
            </a:pPr>
            <a:r>
              <a:rPr lang="en-US" altLang="en-US" sz="2400" b="1" dirty="0">
                <a:solidFill>
                  <a:srgbClr val="151D46"/>
                </a:solidFill>
                <a:latin typeface="Century Gothic" panose="020B0502020202020204" pitchFamily="34" charset="0"/>
              </a:rPr>
              <a:t>‘product_type’ </a:t>
            </a:r>
            <a:r>
              <a:rPr lang="en-US" altLang="en-US" sz="2400" b="1" dirty="0">
                <a:solidFill>
                  <a:srgbClr val="151D46"/>
                </a:solidFill>
                <a:latin typeface="Bradley Hand ITC" panose="03070402050302030203" pitchFamily="66" charset="0"/>
              </a:rPr>
              <a:t>(less than %1)</a:t>
            </a:r>
          </a:p>
          <a:p>
            <a:pPr marL="1371600" lvl="2" indent="-457200" eaLnBrk="0" fontAlgn="base" hangingPunct="0">
              <a:spcBef>
                <a:spcPct val="0"/>
              </a:spcBef>
              <a:spcAft>
                <a:spcPct val="0"/>
              </a:spcAft>
              <a:buFont typeface="Arial" panose="020B0604020202020204" pitchFamily="34" charset="0"/>
              <a:buChar char="•"/>
            </a:pPr>
            <a:r>
              <a:rPr lang="en-US" altLang="en-US" sz="2400" b="1" dirty="0">
                <a:solidFill>
                  <a:srgbClr val="151D46"/>
                </a:solidFill>
                <a:latin typeface="Century Gothic" panose="020B0502020202020204" pitchFamily="34" charset="0"/>
              </a:rPr>
              <a:t>‘category_lvl_3’ </a:t>
            </a:r>
            <a:r>
              <a:rPr lang="en-US" altLang="en-US" sz="2400" b="1" dirty="0">
                <a:solidFill>
                  <a:srgbClr val="151D46"/>
                </a:solidFill>
                <a:latin typeface="Bradley Hand ITC" panose="03070402050302030203" pitchFamily="66" charset="0"/>
              </a:rPr>
              <a:t>(about %6) → assign </a:t>
            </a:r>
            <a:r>
              <a:rPr lang="en-US" altLang="en-US" sz="2400" b="1" dirty="0">
                <a:solidFill>
                  <a:srgbClr val="151D46"/>
                </a:solidFill>
                <a:latin typeface="Century Gothic" panose="020B0502020202020204" pitchFamily="34" charset="0"/>
              </a:rPr>
              <a:t>‘category_lvl_2’ </a:t>
            </a:r>
          </a:p>
          <a:p>
            <a:pPr marL="1371600" lvl="2" indent="-457200" eaLnBrk="0" fontAlgn="base" hangingPunct="0">
              <a:spcBef>
                <a:spcPct val="0"/>
              </a:spcBef>
              <a:spcAft>
                <a:spcPct val="0"/>
              </a:spcAft>
              <a:buFont typeface="Arial" panose="020B0604020202020204" pitchFamily="34" charset="0"/>
              <a:buChar char="•"/>
            </a:pPr>
            <a:r>
              <a:rPr lang="en-US" altLang="en-US" sz="2400" b="1" dirty="0">
                <a:solidFill>
                  <a:srgbClr val="151D46"/>
                </a:solidFill>
                <a:latin typeface="Century Gothic" panose="020B0502020202020204" pitchFamily="34" charset="0"/>
              </a:rPr>
              <a:t>‘description’ </a:t>
            </a:r>
            <a:r>
              <a:rPr lang="en-US" altLang="en-US" sz="2400" b="1" dirty="0">
                <a:solidFill>
                  <a:srgbClr val="151D46"/>
                </a:solidFill>
                <a:latin typeface="Bradley Hand ITC" panose="03070402050302030203" pitchFamily="66" charset="0"/>
              </a:rPr>
              <a:t>(less than %1)</a:t>
            </a:r>
            <a:endParaRPr lang="en-US" altLang="en-US" sz="2400" b="1" dirty="0">
              <a:solidFill>
                <a:srgbClr val="151D46"/>
              </a:solidFill>
              <a:latin typeface="Century Gothic" panose="020B0502020202020204" pitchFamily="34" charset="0"/>
            </a:endParaRPr>
          </a:p>
          <a:p>
            <a:pPr marL="914400" lvl="1" indent="-457200" eaLnBrk="0" fontAlgn="base" hangingPunct="0">
              <a:spcBef>
                <a:spcPct val="0"/>
              </a:spcBef>
              <a:spcAft>
                <a:spcPct val="0"/>
              </a:spcAft>
              <a:buFont typeface="Arial" panose="020B0604020202020204" pitchFamily="34" charset="0"/>
              <a:buChar char="•"/>
            </a:pPr>
            <a:r>
              <a:rPr lang="en-US" altLang="en-US" sz="3600" b="1" dirty="0">
                <a:solidFill>
                  <a:srgbClr val="FCB817"/>
                </a:solidFill>
                <a:latin typeface="Century Gothic" panose="020B0502020202020204" pitchFamily="34" charset="0"/>
              </a:rPr>
              <a:t>Outliers</a:t>
            </a:r>
            <a:endParaRPr lang="en-US" altLang="en-US" sz="2400" b="1" dirty="0">
              <a:solidFill>
                <a:srgbClr val="FCB817"/>
              </a:solidFill>
              <a:latin typeface="Century Gothic" panose="020B0502020202020204" pitchFamily="34" charset="0"/>
            </a:endParaRPr>
          </a:p>
          <a:p>
            <a:pPr marL="1371600" lvl="2" indent="-457200" eaLnBrk="0" fontAlgn="base" hangingPunct="0">
              <a:spcBef>
                <a:spcPct val="0"/>
              </a:spcBef>
              <a:spcAft>
                <a:spcPct val="0"/>
              </a:spcAft>
              <a:buFont typeface="Arial" panose="020B0604020202020204" pitchFamily="34" charset="0"/>
              <a:buChar char="•"/>
            </a:pPr>
            <a:r>
              <a:rPr lang="en-US" altLang="en-US" sz="2400" b="1" dirty="0">
                <a:solidFill>
                  <a:srgbClr val="151D46"/>
                </a:solidFill>
                <a:latin typeface="Century Gothic" panose="020B0502020202020204" pitchFamily="34" charset="0"/>
              </a:rPr>
              <a:t>‘price’ </a:t>
            </a:r>
            <a:r>
              <a:rPr lang="en-US" altLang="en-US" sz="2400" b="1" dirty="0">
                <a:solidFill>
                  <a:srgbClr val="151D46"/>
                </a:solidFill>
                <a:latin typeface="Bradley Hand ITC" panose="03070402050302030203" pitchFamily="66" charset="0"/>
              </a:rPr>
              <a:t>{-1, 999999, 9999999}, </a:t>
            </a:r>
          </a:p>
          <a:p>
            <a:pPr marL="1371600" lvl="2" indent="-457200" eaLnBrk="0" fontAlgn="base" hangingPunct="0">
              <a:spcBef>
                <a:spcPct val="0"/>
              </a:spcBef>
              <a:spcAft>
                <a:spcPct val="0"/>
              </a:spcAft>
              <a:buFont typeface="Arial" panose="020B0604020202020204" pitchFamily="34" charset="0"/>
              <a:buChar char="•"/>
            </a:pPr>
            <a:r>
              <a:rPr lang="en-US" altLang="en-US" sz="2400" b="1" dirty="0">
                <a:solidFill>
                  <a:srgbClr val="151D46"/>
                </a:solidFill>
                <a:latin typeface="Century Gothic" panose="020B0502020202020204" pitchFamily="34" charset="0"/>
              </a:rPr>
              <a:t>‘price’ </a:t>
            </a:r>
            <a:r>
              <a:rPr lang="en-US" altLang="en-US" sz="2400" b="1" dirty="0">
                <a:solidFill>
                  <a:srgbClr val="00B050"/>
                </a:solidFill>
                <a:latin typeface="Bradley Hand ITC" panose="03070402050302030203" pitchFamily="66" charset="0"/>
              </a:rPr>
              <a:t>Normalization based on country</a:t>
            </a:r>
          </a:p>
        </p:txBody>
      </p:sp>
    </p:spTree>
    <p:extLst>
      <p:ext uri="{BB962C8B-B14F-4D97-AF65-F5344CB8AC3E}">
        <p14:creationId xmlns:p14="http://schemas.microsoft.com/office/powerpoint/2010/main" val="798566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859</TotalTime>
  <Words>723</Words>
  <Application>Microsoft Office PowerPoint</Application>
  <PresentationFormat>Widescreen</PresentationFormat>
  <Paragraphs>151</Paragraphs>
  <Slides>25</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Bradley Hand ITC</vt:lpstr>
      <vt:lpstr>Calibri</vt:lpstr>
      <vt:lpstr>Calibri Light</vt:lpstr>
      <vt:lpstr>Cambria Math</vt:lpstr>
      <vt:lpstr>Century Gothic</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hfani</dc:creator>
  <cp:lastModifiedBy>hfani</cp:lastModifiedBy>
  <cp:revision>129</cp:revision>
  <dcterms:created xsi:type="dcterms:W3CDTF">2017-08-31T04:37:43Z</dcterms:created>
  <dcterms:modified xsi:type="dcterms:W3CDTF">2017-09-02T04:56:16Z</dcterms:modified>
</cp:coreProperties>
</file>