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30560-9DD9-6EDD-17E9-597F2FB0E6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1C0071-DD3D-2464-EBEE-809787B253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CACF6-6614-9EF8-B5AF-14C6B33F8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6284-4F23-45C0-A90B-9FDCB319E600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7EFADB-4384-92F3-935A-729B23243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003C4-5394-FB5C-939C-65FBDFE83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1BA8F-EFC8-4D55-85C3-1929C3825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15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3AE0D-8E73-DCA1-8076-D02631767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AC3174-E79F-F82A-01BF-AC7A648926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4D800-1303-8F84-9E67-F7B1D8A6C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6284-4F23-45C0-A90B-9FDCB319E600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161DC-0DC8-24E8-64E8-0089A8AD9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105D50-6768-6532-2EA2-F23011FEC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1BA8F-EFC8-4D55-85C3-1929C3825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041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0B0169-EEEB-9997-DB8B-104D710323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6C93C9-0435-627F-E75B-2FB27C8B08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30F6F-2307-2A59-55B3-783BE1AB0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6284-4F23-45C0-A90B-9FDCB319E600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A1894-0FF6-39DD-A6AB-895D36AC9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913E3B-F371-189E-0A63-91BB23DD0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1BA8F-EFC8-4D55-85C3-1929C3825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064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3A155-B283-AD23-CD94-9E94299A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F67F7-96F8-5697-DD91-4DE40C673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BE7FAB-4CA9-65A1-656B-8F54AAB83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6284-4F23-45C0-A90B-9FDCB319E600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EE5C9-94AE-E2D1-1AC2-525CF5FC4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723D9-64CD-7675-D0C2-0566C0C04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1BA8F-EFC8-4D55-85C3-1929C3825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820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66557-C8BC-CDF5-D06E-F8B8957DB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A00EEA-366B-96E4-06CA-027839971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F7037-69C5-6DA1-E5A8-BCFD167B9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6284-4F23-45C0-A90B-9FDCB319E600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0DE27-26E4-9FB1-7048-654E8D653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29FFD0-D8CA-2B62-8F8A-2B14E054F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1BA8F-EFC8-4D55-85C3-1929C3825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436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FF453-D645-AF08-9039-78CC8AAFD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1F75D-A82E-6C57-FE29-6C1DEE34AB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592713-7E40-45D2-08B7-C43191C064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4F9D75-0943-BDF1-7EF2-4B8839D66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6284-4F23-45C0-A90B-9FDCB319E600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3E1CF0-07FD-A984-9524-90D7B3744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9E0364-0A18-64E0-41BE-766C54E4F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1BA8F-EFC8-4D55-85C3-1929C3825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125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D6690-6136-2B76-2658-A7CADA47A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01D7FC-E3A8-66C7-2066-6558263FAF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928CCD-3FC1-DFB4-E0E5-14CD90BB19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3118A2-AF44-3BA7-1597-05DCEFE214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146D46-85E0-D608-184D-4C1ABB2CAC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95ABA4-23AA-BA96-14FF-B49F32EF6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6284-4F23-45C0-A90B-9FDCB319E600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B986EA-6A9B-1E43-D158-419C4380A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164E3E-7956-D6EE-7B24-6863D6C51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1BA8F-EFC8-4D55-85C3-1929C3825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345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06070-B83C-EFFA-9432-AD6AC61A4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B1501C-09E9-7B73-0975-32FC45464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6284-4F23-45C0-A90B-9FDCB319E600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B05136-E00D-E633-562F-D7A166CC7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A6E020-0EDA-5A50-A16B-C4F67C913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1BA8F-EFC8-4D55-85C3-1929C3825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086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CF834C-D74F-D8E7-EBDE-16EB3B1EE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6284-4F23-45C0-A90B-9FDCB319E600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960FCC-FF9D-6B21-A6C5-72769BD9D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732617-05E4-783A-221A-A27B02BBA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1BA8F-EFC8-4D55-85C3-1929C3825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445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8687A-48C3-43E5-53F1-0D67CB280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5E229-B0FF-E0B4-7155-F7A5960D8A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66B971-2CAB-54BD-1E07-4F834C1980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FC147F-6EE4-46D1-F9A4-97F7BD11C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6284-4F23-45C0-A90B-9FDCB319E600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42F575-0C09-A654-A5AC-942C0DE1F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FEF8D3-9E50-3D4E-CED3-C0453887C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1BA8F-EFC8-4D55-85C3-1929C3825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481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FBDB5-76F4-B6AA-565C-88C87D09A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892CA6-1838-ED09-3283-2C508632F9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D2FA74-F1D7-E0E1-F157-B18CC8C805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BE5173-4130-B73B-AA2A-38F44B3D2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6284-4F23-45C0-A90B-9FDCB319E600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736DF1-EDA8-D5D4-AC6E-41DC5EBF3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1874BB-D011-F88D-7E35-7463029F8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1BA8F-EFC8-4D55-85C3-1929C3825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992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279384-C76A-4C7F-68B1-14CB09F46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BB015D-C092-9AAC-C2D2-6EC9B0F90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04A49-0F3D-83EC-4091-E1D5B0B7C2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C6284-4F23-45C0-A90B-9FDCB319E600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772DF0-EF94-606C-CC2E-18AC3D4036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16EFA-49D0-02C7-65A2-C09376399D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1BA8F-EFC8-4D55-85C3-1929C3825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102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8FD546F-1D99-6DAA-2F74-73DBB8AAF57D}"/>
              </a:ext>
            </a:extLst>
          </p:cNvPr>
          <p:cNvSpPr txBox="1">
            <a:spLocks/>
          </p:cNvSpPr>
          <p:nvPr/>
        </p:nvSpPr>
        <p:spPr>
          <a:xfrm>
            <a:off x="304893" y="146690"/>
            <a:ext cx="8637073" cy="9776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600" dirty="0">
                <a:latin typeface="Gill Sans MT (Headings)"/>
              </a:rPr>
              <a:t>GIT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D9F1550-90C5-5624-B10C-4CB04C619452}"/>
              </a:ext>
            </a:extLst>
          </p:cNvPr>
          <p:cNvCxnSpPr/>
          <p:nvPr/>
        </p:nvCxnSpPr>
        <p:spPr>
          <a:xfrm>
            <a:off x="417250" y="1100831"/>
            <a:ext cx="10404630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94C9330A-D9E7-96DA-487D-747AA66F6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376" y="1573957"/>
            <a:ext cx="8055428" cy="4531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652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8FD546F-1D99-6DAA-2F74-73DBB8AAF57D}"/>
              </a:ext>
            </a:extLst>
          </p:cNvPr>
          <p:cNvSpPr txBox="1">
            <a:spLocks/>
          </p:cNvSpPr>
          <p:nvPr/>
        </p:nvSpPr>
        <p:spPr>
          <a:xfrm>
            <a:off x="304893" y="146690"/>
            <a:ext cx="8637073" cy="9776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600" dirty="0">
                <a:latin typeface="Gill Sans MT (Headings)"/>
              </a:rPr>
              <a:t>Resource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D9F1550-90C5-5624-B10C-4CB04C619452}"/>
              </a:ext>
            </a:extLst>
          </p:cNvPr>
          <p:cNvCxnSpPr/>
          <p:nvPr/>
        </p:nvCxnSpPr>
        <p:spPr>
          <a:xfrm>
            <a:off x="417250" y="1100831"/>
            <a:ext cx="10404630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E200F05-A230-1CF3-3133-B61CF062A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3492" y="1197190"/>
            <a:ext cx="4065016" cy="50647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527D5BE-8165-B219-52E7-8E74D0AE53E6}"/>
              </a:ext>
            </a:extLst>
          </p:cNvPr>
          <p:cNvSpPr txBox="1"/>
          <p:nvPr/>
        </p:nvSpPr>
        <p:spPr>
          <a:xfrm>
            <a:off x="4767206" y="6249645"/>
            <a:ext cx="2657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https://git-scm.com</a:t>
            </a:r>
          </a:p>
        </p:txBody>
      </p:sp>
    </p:spTree>
    <p:extLst>
      <p:ext uri="{BB962C8B-B14F-4D97-AF65-F5344CB8AC3E}">
        <p14:creationId xmlns:p14="http://schemas.microsoft.com/office/powerpoint/2010/main" val="2825947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8FD546F-1D99-6DAA-2F74-73DBB8AAF57D}"/>
              </a:ext>
            </a:extLst>
          </p:cNvPr>
          <p:cNvSpPr txBox="1">
            <a:spLocks/>
          </p:cNvSpPr>
          <p:nvPr/>
        </p:nvSpPr>
        <p:spPr>
          <a:xfrm>
            <a:off x="304893" y="146690"/>
            <a:ext cx="8637073" cy="9776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500" dirty="0">
                <a:latin typeface="Gill Sans MT (Headings)"/>
              </a:rPr>
              <a:t>Version Control Systems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D9F1550-90C5-5624-B10C-4CB04C619452}"/>
              </a:ext>
            </a:extLst>
          </p:cNvPr>
          <p:cNvCxnSpPr/>
          <p:nvPr/>
        </p:nvCxnSpPr>
        <p:spPr>
          <a:xfrm>
            <a:off x="417250" y="1100831"/>
            <a:ext cx="10404630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177D690-DF7A-F813-55CD-1F574BD131EC}"/>
              </a:ext>
            </a:extLst>
          </p:cNvPr>
          <p:cNvSpPr txBox="1"/>
          <p:nvPr/>
        </p:nvSpPr>
        <p:spPr>
          <a:xfrm>
            <a:off x="524682" y="2547349"/>
            <a:ext cx="7767961" cy="2204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Local Version Control Systems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Centralized Version Control Systems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Distributed Version Control Systems</a:t>
            </a:r>
          </a:p>
        </p:txBody>
      </p:sp>
    </p:spTree>
    <p:extLst>
      <p:ext uri="{BB962C8B-B14F-4D97-AF65-F5344CB8AC3E}">
        <p14:creationId xmlns:p14="http://schemas.microsoft.com/office/powerpoint/2010/main" val="2632971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8FD546F-1D99-6DAA-2F74-73DBB8AAF57D}"/>
              </a:ext>
            </a:extLst>
          </p:cNvPr>
          <p:cNvSpPr txBox="1">
            <a:spLocks/>
          </p:cNvSpPr>
          <p:nvPr/>
        </p:nvSpPr>
        <p:spPr>
          <a:xfrm>
            <a:off x="304893" y="146690"/>
            <a:ext cx="9611464" cy="9776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500" dirty="0">
                <a:latin typeface="Gill Sans MT (Headings)"/>
              </a:rPr>
              <a:t>Local Version Control Systems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D9F1550-90C5-5624-B10C-4CB04C619452}"/>
              </a:ext>
            </a:extLst>
          </p:cNvPr>
          <p:cNvCxnSpPr/>
          <p:nvPr/>
        </p:nvCxnSpPr>
        <p:spPr>
          <a:xfrm>
            <a:off x="417250" y="1100831"/>
            <a:ext cx="10404630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0E3CA849-692F-75A3-70FD-A8DE121644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1722452"/>
            <a:ext cx="56388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448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8FD546F-1D99-6DAA-2F74-73DBB8AAF57D}"/>
              </a:ext>
            </a:extLst>
          </p:cNvPr>
          <p:cNvSpPr txBox="1">
            <a:spLocks/>
          </p:cNvSpPr>
          <p:nvPr/>
        </p:nvSpPr>
        <p:spPr>
          <a:xfrm>
            <a:off x="304892" y="146690"/>
            <a:ext cx="10712295" cy="9776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500" dirty="0">
                <a:latin typeface="Gill Sans MT (Headings)"/>
              </a:rPr>
              <a:t>Centralized Version Control Systems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D9F1550-90C5-5624-B10C-4CB04C619452}"/>
              </a:ext>
            </a:extLst>
          </p:cNvPr>
          <p:cNvCxnSpPr/>
          <p:nvPr/>
        </p:nvCxnSpPr>
        <p:spPr>
          <a:xfrm>
            <a:off x="417250" y="1100831"/>
            <a:ext cx="10404630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3EA7D879-FDFE-1484-4A75-42EC46DEC8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7028" y="2291516"/>
            <a:ext cx="6797944" cy="312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795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8FD546F-1D99-6DAA-2F74-73DBB8AAF57D}"/>
              </a:ext>
            </a:extLst>
          </p:cNvPr>
          <p:cNvSpPr txBox="1">
            <a:spLocks/>
          </p:cNvSpPr>
          <p:nvPr/>
        </p:nvSpPr>
        <p:spPr>
          <a:xfrm>
            <a:off x="304892" y="146690"/>
            <a:ext cx="10712295" cy="9776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500" dirty="0">
                <a:latin typeface="Gill Sans MT (Headings)"/>
              </a:rPr>
              <a:t>Distributed Version Control Systems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D9F1550-90C5-5624-B10C-4CB04C619452}"/>
              </a:ext>
            </a:extLst>
          </p:cNvPr>
          <p:cNvCxnSpPr/>
          <p:nvPr/>
        </p:nvCxnSpPr>
        <p:spPr>
          <a:xfrm>
            <a:off x="417250" y="1100831"/>
            <a:ext cx="10404630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126C7874-043F-0671-385A-A15AD229BA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8745" y="1224406"/>
            <a:ext cx="4894510" cy="5560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715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8FD546F-1D99-6DAA-2F74-73DBB8AAF57D}"/>
              </a:ext>
            </a:extLst>
          </p:cNvPr>
          <p:cNvSpPr txBox="1">
            <a:spLocks/>
          </p:cNvSpPr>
          <p:nvPr/>
        </p:nvSpPr>
        <p:spPr>
          <a:xfrm>
            <a:off x="304892" y="146690"/>
            <a:ext cx="10712295" cy="9776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500" dirty="0">
                <a:latin typeface="Gill Sans MT (Headings)"/>
              </a:rPr>
              <a:t>Snapshots, Not Differences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D9F1550-90C5-5624-B10C-4CB04C619452}"/>
              </a:ext>
            </a:extLst>
          </p:cNvPr>
          <p:cNvCxnSpPr/>
          <p:nvPr/>
        </p:nvCxnSpPr>
        <p:spPr>
          <a:xfrm>
            <a:off x="417250" y="1100831"/>
            <a:ext cx="10404630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604DB666-65F4-8BED-5911-3AA93D8D3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9935" y="3569152"/>
            <a:ext cx="6852129" cy="27292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6D3CC22-D397-3B36-F818-3079752833A1}"/>
              </a:ext>
            </a:extLst>
          </p:cNvPr>
          <p:cNvSpPr txBox="1"/>
          <p:nvPr/>
        </p:nvSpPr>
        <p:spPr>
          <a:xfrm>
            <a:off x="417250" y="1709120"/>
            <a:ext cx="104046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800" b="0" i="0" u="none" strike="noStrike" baseline="0" dirty="0">
                <a:solidFill>
                  <a:srgbClr val="333333"/>
                </a:solidFill>
                <a:latin typeface="+mj-lt"/>
              </a:rPr>
              <a:t>The major difference between Git and any other VCS is the way Git </a:t>
            </a:r>
            <a:r>
              <a:rPr lang="en-US" sz="1800" b="0" i="0" u="none" strike="noStrike" baseline="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thinks about its data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+mj-lt"/>
              </a:rPr>
              <a:t>.</a:t>
            </a:r>
            <a:endParaRPr lang="en-US" dirty="0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DCF416-3D78-F269-7D74-A7B27A957473}"/>
              </a:ext>
            </a:extLst>
          </p:cNvPr>
          <p:cNvSpPr txBox="1"/>
          <p:nvPr/>
        </p:nvSpPr>
        <p:spPr>
          <a:xfrm>
            <a:off x="417250" y="2385065"/>
            <a:ext cx="104046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800" b="0" i="0" u="none" strike="noStrike" baseline="0" dirty="0">
                <a:solidFill>
                  <a:srgbClr val="333333"/>
                </a:solidFill>
                <a:latin typeface="+mj-lt"/>
              </a:rPr>
              <a:t>The other systems think of the information they store as </a:t>
            </a:r>
            <a:r>
              <a:rPr lang="en-US" sz="1800" b="0" i="0" u="none" strike="noStrike" baseline="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a set of files 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+mj-lt"/>
              </a:rPr>
              <a:t>and </a:t>
            </a:r>
            <a:r>
              <a:rPr lang="en-US" sz="1800" b="0" i="0" u="none" strike="noStrike" baseline="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the changes made to each file over time 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+mj-lt"/>
              </a:rPr>
              <a:t>(this is commonly described as </a:t>
            </a:r>
            <a:r>
              <a:rPr lang="en-US" sz="1800" b="0" i="1" u="none" strike="noStrike" baseline="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delta-based</a:t>
            </a:r>
            <a:r>
              <a:rPr lang="en-US" sz="1800" b="0" i="1" u="none" strike="noStrike" baseline="0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sz="1800" b="0" i="0" u="none" strike="noStrike" baseline="0" dirty="0">
                <a:latin typeface="+mj-lt"/>
              </a:rPr>
              <a:t>version control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+mj-lt"/>
              </a:rPr>
              <a:t>).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34873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8FD546F-1D99-6DAA-2F74-73DBB8AAF57D}"/>
              </a:ext>
            </a:extLst>
          </p:cNvPr>
          <p:cNvSpPr txBox="1">
            <a:spLocks/>
          </p:cNvSpPr>
          <p:nvPr/>
        </p:nvSpPr>
        <p:spPr>
          <a:xfrm>
            <a:off x="304892" y="146690"/>
            <a:ext cx="10712295" cy="9776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500" dirty="0">
                <a:latin typeface="Gill Sans MT (Headings)"/>
              </a:rPr>
              <a:t>Snapshots, Not Differences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D9F1550-90C5-5624-B10C-4CB04C619452}"/>
              </a:ext>
            </a:extLst>
          </p:cNvPr>
          <p:cNvCxnSpPr/>
          <p:nvPr/>
        </p:nvCxnSpPr>
        <p:spPr>
          <a:xfrm>
            <a:off x="417250" y="1100831"/>
            <a:ext cx="10404630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6D3CC22-D397-3B36-F818-3079752833A1}"/>
              </a:ext>
            </a:extLst>
          </p:cNvPr>
          <p:cNvSpPr txBox="1"/>
          <p:nvPr/>
        </p:nvSpPr>
        <p:spPr>
          <a:xfrm>
            <a:off x="417250" y="1709120"/>
            <a:ext cx="1040463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333333"/>
                </a:solidFill>
                <a:latin typeface="+mj-lt"/>
              </a:rPr>
              <a:t>Git thinks of its data more like a series of</a:t>
            </a:r>
            <a:r>
              <a:rPr lang="fa-IR" dirty="0">
                <a:solidFill>
                  <a:srgbClr val="333333"/>
                </a:solidFill>
                <a:latin typeface="+mj-lt"/>
              </a:rPr>
              <a:t> </a:t>
            </a:r>
            <a:r>
              <a:rPr lang="en-US" dirty="0">
                <a:solidFill>
                  <a:srgbClr val="333333"/>
                </a:solidFill>
                <a:latin typeface="+mj-lt"/>
              </a:rPr>
              <a:t>snapshots of a miniature filesystem. With Git, every time you commit, or save the state of your</a:t>
            </a:r>
            <a:r>
              <a:rPr lang="fa-IR" dirty="0">
                <a:solidFill>
                  <a:srgbClr val="333333"/>
                </a:solidFill>
                <a:latin typeface="+mj-lt"/>
              </a:rPr>
              <a:t> </a:t>
            </a:r>
            <a:r>
              <a:rPr lang="en-US" dirty="0">
                <a:solidFill>
                  <a:srgbClr val="333333"/>
                </a:solidFill>
                <a:latin typeface="+mj-lt"/>
              </a:rPr>
              <a:t>project, Git basically takes a picture of what all your files look like at that moment and stores a</a:t>
            </a:r>
            <a:r>
              <a:rPr lang="fa-IR" dirty="0">
                <a:solidFill>
                  <a:srgbClr val="333333"/>
                </a:solidFill>
                <a:latin typeface="+mj-lt"/>
              </a:rPr>
              <a:t> </a:t>
            </a:r>
            <a:r>
              <a:rPr lang="en-US" dirty="0">
                <a:solidFill>
                  <a:srgbClr val="333333"/>
                </a:solidFill>
                <a:latin typeface="+mj-lt"/>
              </a:rPr>
              <a:t>reference to that snapshot. To be efficient, if files have not changed, Git doesn’t store the file again,</a:t>
            </a:r>
            <a:r>
              <a:rPr lang="fa-IR" dirty="0">
                <a:solidFill>
                  <a:srgbClr val="333333"/>
                </a:solidFill>
                <a:latin typeface="+mj-lt"/>
              </a:rPr>
              <a:t> </a:t>
            </a:r>
            <a:r>
              <a:rPr lang="en-US" dirty="0">
                <a:solidFill>
                  <a:srgbClr val="333333"/>
                </a:solidFill>
                <a:latin typeface="+mj-lt"/>
              </a:rPr>
              <a:t>just a link to the previous identical file it has already stored. Git thinks about its data more like a</a:t>
            </a:r>
            <a:r>
              <a:rPr lang="fa-IR" dirty="0">
                <a:solidFill>
                  <a:srgbClr val="333333"/>
                </a:solidFill>
                <a:latin typeface="+mj-lt"/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stream of snapshots</a:t>
            </a:r>
            <a:r>
              <a:rPr lang="en-US" dirty="0">
                <a:solidFill>
                  <a:srgbClr val="333333"/>
                </a:solidFill>
                <a:latin typeface="+mj-lt"/>
              </a:rPr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A6FF7A-6C54-3428-4B0E-8FD3EA2EC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615" y="3671553"/>
            <a:ext cx="6730770" cy="2614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517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8FD546F-1D99-6DAA-2F74-73DBB8AAF57D}"/>
              </a:ext>
            </a:extLst>
          </p:cNvPr>
          <p:cNvSpPr txBox="1">
            <a:spLocks/>
          </p:cNvSpPr>
          <p:nvPr/>
        </p:nvSpPr>
        <p:spPr>
          <a:xfrm>
            <a:off x="304892" y="146690"/>
            <a:ext cx="10712295" cy="9776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500" dirty="0">
                <a:latin typeface="Gill Sans MT (Headings)"/>
              </a:rPr>
              <a:t>Nearly Every Operation Is Local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D9F1550-90C5-5624-B10C-4CB04C619452}"/>
              </a:ext>
            </a:extLst>
          </p:cNvPr>
          <p:cNvCxnSpPr/>
          <p:nvPr/>
        </p:nvCxnSpPr>
        <p:spPr>
          <a:xfrm>
            <a:off x="417250" y="1100831"/>
            <a:ext cx="10404630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6D3CC22-D397-3B36-F818-3079752833A1}"/>
              </a:ext>
            </a:extLst>
          </p:cNvPr>
          <p:cNvSpPr txBox="1"/>
          <p:nvPr/>
        </p:nvSpPr>
        <p:spPr>
          <a:xfrm>
            <a:off x="417250" y="1709120"/>
            <a:ext cx="104046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333333"/>
                </a:solidFill>
                <a:latin typeface="+mj-lt"/>
              </a:rPr>
              <a:t>Because you have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the entire history </a:t>
            </a:r>
            <a:r>
              <a:rPr lang="en-US" dirty="0">
                <a:solidFill>
                  <a:srgbClr val="333333"/>
                </a:solidFill>
                <a:latin typeface="+mj-lt"/>
              </a:rPr>
              <a:t>of the project right there on your local disk, most operations seem almost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instantaneous</a:t>
            </a:r>
            <a:r>
              <a:rPr lang="en-US" dirty="0">
                <a:solidFill>
                  <a:srgbClr val="333333"/>
                </a:solidFill>
                <a:latin typeface="+mj-lt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17CFC7-EADC-A595-3262-22DCD5F7076C}"/>
              </a:ext>
            </a:extLst>
          </p:cNvPr>
          <p:cNvSpPr txBox="1"/>
          <p:nvPr/>
        </p:nvSpPr>
        <p:spPr>
          <a:xfrm>
            <a:off x="417250" y="2540116"/>
            <a:ext cx="104046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333333"/>
                </a:solidFill>
                <a:latin typeface="+mj-lt"/>
              </a:rPr>
              <a:t>This also means that there is very little you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can’t do if you’re offline</a:t>
            </a:r>
            <a:r>
              <a:rPr lang="en-US" dirty="0">
                <a:solidFill>
                  <a:srgbClr val="333333"/>
                </a:solidFill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85334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232</Words>
  <Application>Microsoft Office PowerPoint</Application>
  <PresentationFormat>Widescreen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Gill Sans MT (Headings)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Elecomp</dc:creator>
  <cp:lastModifiedBy>Elecomp</cp:lastModifiedBy>
  <cp:revision>21</cp:revision>
  <dcterms:created xsi:type="dcterms:W3CDTF">2024-04-11T15:02:02Z</dcterms:created>
  <dcterms:modified xsi:type="dcterms:W3CDTF">2024-04-11T16:05:44Z</dcterms:modified>
</cp:coreProperties>
</file>