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03FB9-685D-4B2B-93AF-078016A5D3E6}" type="datetimeFigureOut">
              <a:rPr lang="en-GB" smtClean="0"/>
              <a:t>07/05/2022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D8026-AB8E-4FB4-AC6B-170333B74483}" type="slidenum">
              <a:rPr lang="en-GB" smtClean="0"/>
              <a:t>‹#›</a:t>
            </a:fld>
            <a:endParaRPr lang="en-GB"/>
          </a:p>
        </p:txBody>
      </p:sp>
    </p:spTree>
    <p:extLst>
      <p:ext uri="{BB962C8B-B14F-4D97-AF65-F5344CB8AC3E}">
        <p14:creationId xmlns:p14="http://schemas.microsoft.com/office/powerpoint/2010/main" val="117685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7428-E9D4-550C-03DD-C9EE127BE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7302621-7CFC-53AA-357A-A8FEAAB56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B9AC2A-6BC8-8979-4CD3-BDFDA12DCC5D}"/>
              </a:ext>
            </a:extLst>
          </p:cNvPr>
          <p:cNvSpPr>
            <a:spLocks noGrp="1"/>
          </p:cNvSpPr>
          <p:nvPr>
            <p:ph type="dt" sz="half" idx="10"/>
          </p:nvPr>
        </p:nvSpPr>
        <p:spPr/>
        <p:txBody>
          <a:bodyPr/>
          <a:lstStyle/>
          <a:p>
            <a:fld id="{893A55E4-1A41-497A-A33F-7EFEE5FC916D}" type="datetime1">
              <a:rPr lang="en-GB" smtClean="0"/>
              <a:t>07/05/2022</a:t>
            </a:fld>
            <a:endParaRPr lang="en-GB"/>
          </a:p>
        </p:txBody>
      </p:sp>
      <p:sp>
        <p:nvSpPr>
          <p:cNvPr id="5" name="Footer Placeholder 4">
            <a:extLst>
              <a:ext uri="{FF2B5EF4-FFF2-40B4-BE49-F238E27FC236}">
                <a16:creationId xmlns:a16="http://schemas.microsoft.com/office/drawing/2014/main" id="{4355C44F-39FB-3180-6FF2-CC4AB6A2B8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9BAE2A-5D86-3664-E07C-E9D3CC387FAC}"/>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51959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5598-0809-B1A9-6787-568EEF3C0A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4CBC4-79AB-00D9-8EFC-0F555ABC6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97C2F5-9113-439A-0820-23659406A6D0}"/>
              </a:ext>
            </a:extLst>
          </p:cNvPr>
          <p:cNvSpPr>
            <a:spLocks noGrp="1"/>
          </p:cNvSpPr>
          <p:nvPr>
            <p:ph type="dt" sz="half" idx="10"/>
          </p:nvPr>
        </p:nvSpPr>
        <p:spPr/>
        <p:txBody>
          <a:bodyPr/>
          <a:lstStyle/>
          <a:p>
            <a:fld id="{F2D778CD-B4CA-4060-8CAF-FE429CA21657}" type="datetime1">
              <a:rPr lang="en-GB" smtClean="0"/>
              <a:t>07/05/2022</a:t>
            </a:fld>
            <a:endParaRPr lang="en-GB"/>
          </a:p>
        </p:txBody>
      </p:sp>
      <p:sp>
        <p:nvSpPr>
          <p:cNvPr id="5" name="Footer Placeholder 4">
            <a:extLst>
              <a:ext uri="{FF2B5EF4-FFF2-40B4-BE49-F238E27FC236}">
                <a16:creationId xmlns:a16="http://schemas.microsoft.com/office/drawing/2014/main" id="{0CFA8DD2-2259-91B3-FF15-CEA51A033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4F93EC-3ACE-D932-80B1-FC91DBCAA42C}"/>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322593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83BF29-5FDA-2E72-48E4-50432A7FA5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610359-C6E3-935B-5523-4A919BD97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85EAF0-63D2-E4E0-0FCD-C2D49B1F3C15}"/>
              </a:ext>
            </a:extLst>
          </p:cNvPr>
          <p:cNvSpPr>
            <a:spLocks noGrp="1"/>
          </p:cNvSpPr>
          <p:nvPr>
            <p:ph type="dt" sz="half" idx="10"/>
          </p:nvPr>
        </p:nvSpPr>
        <p:spPr/>
        <p:txBody>
          <a:bodyPr/>
          <a:lstStyle/>
          <a:p>
            <a:fld id="{969CE00D-0484-4C39-B0D0-F4D2AF9C261B}" type="datetime1">
              <a:rPr lang="en-GB" smtClean="0"/>
              <a:t>07/05/2022</a:t>
            </a:fld>
            <a:endParaRPr lang="en-GB"/>
          </a:p>
        </p:txBody>
      </p:sp>
      <p:sp>
        <p:nvSpPr>
          <p:cNvPr id="5" name="Footer Placeholder 4">
            <a:extLst>
              <a:ext uri="{FF2B5EF4-FFF2-40B4-BE49-F238E27FC236}">
                <a16:creationId xmlns:a16="http://schemas.microsoft.com/office/drawing/2014/main" id="{8CC9F278-2822-35BE-2964-0A83349777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7A65E-E2CE-BC10-A500-C4605C791906}"/>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164492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B6B9-2C65-0A04-2CF8-2D3A0F58A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9EC2BA-FCD3-67FD-F019-5B247DE7C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EA0397-7C79-B3E8-E062-30AD0DE60289}"/>
              </a:ext>
            </a:extLst>
          </p:cNvPr>
          <p:cNvSpPr>
            <a:spLocks noGrp="1"/>
          </p:cNvSpPr>
          <p:nvPr>
            <p:ph type="dt" sz="half" idx="10"/>
          </p:nvPr>
        </p:nvSpPr>
        <p:spPr/>
        <p:txBody>
          <a:bodyPr/>
          <a:lstStyle/>
          <a:p>
            <a:fld id="{F47E6B64-E99A-4063-A845-C5F6F966E176}" type="datetime1">
              <a:rPr lang="en-GB" smtClean="0"/>
              <a:t>07/05/2022</a:t>
            </a:fld>
            <a:endParaRPr lang="en-GB"/>
          </a:p>
        </p:txBody>
      </p:sp>
      <p:sp>
        <p:nvSpPr>
          <p:cNvPr id="5" name="Footer Placeholder 4">
            <a:extLst>
              <a:ext uri="{FF2B5EF4-FFF2-40B4-BE49-F238E27FC236}">
                <a16:creationId xmlns:a16="http://schemas.microsoft.com/office/drawing/2014/main" id="{5AFDBF03-256B-48F2-C44A-25802F5BAF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ED5558-127B-77E0-D6BF-28DC8DEB1DB1}"/>
              </a:ext>
            </a:extLst>
          </p:cNvPr>
          <p:cNvSpPr>
            <a:spLocks noGrp="1"/>
          </p:cNvSpPr>
          <p:nvPr>
            <p:ph type="sldNum" sz="quarter" idx="12"/>
          </p:nvPr>
        </p:nvSpPr>
        <p:spPr/>
        <p:txBody>
          <a:bodyPr/>
          <a:lstStyle>
            <a:lvl1pPr>
              <a:defRPr sz="1400" b="1">
                <a:solidFill>
                  <a:schemeClr val="tx1"/>
                </a:solidFill>
              </a:defRPr>
            </a:lvl1pPr>
          </a:lstStyle>
          <a:p>
            <a:fld id="{E8718146-D948-497D-9442-8B80A20C7B04}" type="slidenum">
              <a:rPr lang="en-GB" smtClean="0"/>
              <a:pPr/>
              <a:t>‹#›</a:t>
            </a:fld>
            <a:endParaRPr lang="en-GB"/>
          </a:p>
        </p:txBody>
      </p:sp>
    </p:spTree>
    <p:extLst>
      <p:ext uri="{BB962C8B-B14F-4D97-AF65-F5344CB8AC3E}">
        <p14:creationId xmlns:p14="http://schemas.microsoft.com/office/powerpoint/2010/main" val="393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B45E-8EB0-C1B6-DDC4-57D46853D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A7C5E8-6AD6-7B31-83FD-B0ED4C044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EA900-C598-ECAB-CBDC-F702EAAF794E}"/>
              </a:ext>
            </a:extLst>
          </p:cNvPr>
          <p:cNvSpPr>
            <a:spLocks noGrp="1"/>
          </p:cNvSpPr>
          <p:nvPr>
            <p:ph type="dt" sz="half" idx="10"/>
          </p:nvPr>
        </p:nvSpPr>
        <p:spPr/>
        <p:txBody>
          <a:bodyPr/>
          <a:lstStyle/>
          <a:p>
            <a:fld id="{C1CD69B3-5111-4D10-99FE-13C15D664A1D}" type="datetime1">
              <a:rPr lang="en-GB" smtClean="0"/>
              <a:t>07/05/2022</a:t>
            </a:fld>
            <a:endParaRPr lang="en-GB"/>
          </a:p>
        </p:txBody>
      </p:sp>
      <p:sp>
        <p:nvSpPr>
          <p:cNvPr id="5" name="Footer Placeholder 4">
            <a:extLst>
              <a:ext uri="{FF2B5EF4-FFF2-40B4-BE49-F238E27FC236}">
                <a16:creationId xmlns:a16="http://schemas.microsoft.com/office/drawing/2014/main" id="{2F8653DB-F198-ABF1-2616-1949CDCCB9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F339F-BED6-ED2A-6EB5-5C56CF2016D8}"/>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29699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7DAE-97D2-41BC-48F8-0694968B22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0EF0BD-AF38-3EDD-E8FF-EF99F0CBF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6FE6137-9A06-D157-F5B6-CAD66B72B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B2D3D3E-3202-3BF2-34B9-BFC9F5F91CC9}"/>
              </a:ext>
            </a:extLst>
          </p:cNvPr>
          <p:cNvSpPr>
            <a:spLocks noGrp="1"/>
          </p:cNvSpPr>
          <p:nvPr>
            <p:ph type="dt" sz="half" idx="10"/>
          </p:nvPr>
        </p:nvSpPr>
        <p:spPr/>
        <p:txBody>
          <a:bodyPr/>
          <a:lstStyle/>
          <a:p>
            <a:fld id="{807B1DBC-35CB-4906-ADF9-0E22DC74558C}" type="datetime1">
              <a:rPr lang="en-GB" smtClean="0"/>
              <a:t>07/05/2022</a:t>
            </a:fld>
            <a:endParaRPr lang="en-GB"/>
          </a:p>
        </p:txBody>
      </p:sp>
      <p:sp>
        <p:nvSpPr>
          <p:cNvPr id="6" name="Footer Placeholder 5">
            <a:extLst>
              <a:ext uri="{FF2B5EF4-FFF2-40B4-BE49-F238E27FC236}">
                <a16:creationId xmlns:a16="http://schemas.microsoft.com/office/drawing/2014/main" id="{1EDDE68D-6C98-6654-2843-652EF62627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44D02-8625-78B2-091A-78D07303AD29}"/>
              </a:ext>
            </a:extLst>
          </p:cNvPr>
          <p:cNvSpPr>
            <a:spLocks noGrp="1"/>
          </p:cNvSpPr>
          <p:nvPr>
            <p:ph type="sldNum" sz="quarter" idx="12"/>
          </p:nvPr>
        </p:nvSpPr>
        <p:spPr/>
        <p:txBody>
          <a:bodyPr/>
          <a:lstStyle>
            <a:lvl1pPr>
              <a:defRPr b="1">
                <a:solidFill>
                  <a:schemeClr val="tx1"/>
                </a:solidFill>
              </a:defRPr>
            </a:lvl1pPr>
          </a:lstStyle>
          <a:p>
            <a:fld id="{E8718146-D948-497D-9442-8B80A20C7B04}" type="slidenum">
              <a:rPr lang="en-GB" smtClean="0"/>
              <a:pPr/>
              <a:t>‹#›</a:t>
            </a:fld>
            <a:endParaRPr lang="en-GB"/>
          </a:p>
        </p:txBody>
      </p:sp>
    </p:spTree>
    <p:extLst>
      <p:ext uri="{BB962C8B-B14F-4D97-AF65-F5344CB8AC3E}">
        <p14:creationId xmlns:p14="http://schemas.microsoft.com/office/powerpoint/2010/main" val="152043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4084-0040-D6B0-D3A9-A3E61F9FB8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34D28E-C3BB-CF68-8FC1-A979365C6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8EE18-BF2C-B6F4-7D46-D84277015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8A1722-A4EC-89A3-9B02-DF3C0B7F3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392A0-80AA-E271-F69C-ABBFCF01B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3ACE28-9BBB-FFE3-4F46-06042336710C}"/>
              </a:ext>
            </a:extLst>
          </p:cNvPr>
          <p:cNvSpPr>
            <a:spLocks noGrp="1"/>
          </p:cNvSpPr>
          <p:nvPr>
            <p:ph type="dt" sz="half" idx="10"/>
          </p:nvPr>
        </p:nvSpPr>
        <p:spPr/>
        <p:txBody>
          <a:bodyPr/>
          <a:lstStyle/>
          <a:p>
            <a:fld id="{CAB2E0AC-24FD-4D62-A147-45277B8B0F8E}" type="datetime1">
              <a:rPr lang="en-GB" smtClean="0"/>
              <a:t>07/05/2022</a:t>
            </a:fld>
            <a:endParaRPr lang="en-GB"/>
          </a:p>
        </p:txBody>
      </p:sp>
      <p:sp>
        <p:nvSpPr>
          <p:cNvPr id="8" name="Footer Placeholder 7">
            <a:extLst>
              <a:ext uri="{FF2B5EF4-FFF2-40B4-BE49-F238E27FC236}">
                <a16:creationId xmlns:a16="http://schemas.microsoft.com/office/drawing/2014/main" id="{DBF55449-AE02-432A-9081-9D8E21169B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8EC1E4-379E-3FFD-52DC-9F3DFA0437AE}"/>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350148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DA2A-0E77-7D3A-7093-7DA23C609D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61F6C4-FECA-B143-C82B-9091A1F1E376}"/>
              </a:ext>
            </a:extLst>
          </p:cNvPr>
          <p:cNvSpPr>
            <a:spLocks noGrp="1"/>
          </p:cNvSpPr>
          <p:nvPr>
            <p:ph type="dt" sz="half" idx="10"/>
          </p:nvPr>
        </p:nvSpPr>
        <p:spPr/>
        <p:txBody>
          <a:bodyPr/>
          <a:lstStyle/>
          <a:p>
            <a:fld id="{2AAF8DA6-8107-42AD-B339-829AF771B40F}" type="datetime1">
              <a:rPr lang="en-GB" smtClean="0"/>
              <a:t>07/05/2022</a:t>
            </a:fld>
            <a:endParaRPr lang="en-GB"/>
          </a:p>
        </p:txBody>
      </p:sp>
      <p:sp>
        <p:nvSpPr>
          <p:cNvPr id="4" name="Footer Placeholder 3">
            <a:extLst>
              <a:ext uri="{FF2B5EF4-FFF2-40B4-BE49-F238E27FC236}">
                <a16:creationId xmlns:a16="http://schemas.microsoft.com/office/drawing/2014/main" id="{C57864E2-1ABE-54A0-AC18-D8E91C22D6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0AD5A2-6033-CC7E-C6D1-5F5B3DA6D301}"/>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215966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71342-FE3A-4821-85DC-534DB94423DA}"/>
              </a:ext>
            </a:extLst>
          </p:cNvPr>
          <p:cNvSpPr>
            <a:spLocks noGrp="1"/>
          </p:cNvSpPr>
          <p:nvPr>
            <p:ph type="dt" sz="half" idx="10"/>
          </p:nvPr>
        </p:nvSpPr>
        <p:spPr/>
        <p:txBody>
          <a:bodyPr/>
          <a:lstStyle/>
          <a:p>
            <a:fld id="{EF2F2206-F6FA-460E-9E3D-43858ADFD126}" type="datetime1">
              <a:rPr lang="en-GB" smtClean="0"/>
              <a:t>07/05/2022</a:t>
            </a:fld>
            <a:endParaRPr lang="en-GB"/>
          </a:p>
        </p:txBody>
      </p:sp>
      <p:sp>
        <p:nvSpPr>
          <p:cNvPr id="3" name="Footer Placeholder 2">
            <a:extLst>
              <a:ext uri="{FF2B5EF4-FFF2-40B4-BE49-F238E27FC236}">
                <a16:creationId xmlns:a16="http://schemas.microsoft.com/office/drawing/2014/main" id="{814F75FC-C44D-1BCA-2ABD-EFEE0DC504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95A4D9-CA4C-E813-8220-FF1D9B0D167D}"/>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319055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E740-87F7-6F39-0AA0-0835B5ED7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B29EC2-A95F-2A0F-DB47-8CA727869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12BF3C-E5F3-564D-0D42-6D30194E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1EE0C-628E-CB01-F993-5EE7A2289A9C}"/>
              </a:ext>
            </a:extLst>
          </p:cNvPr>
          <p:cNvSpPr>
            <a:spLocks noGrp="1"/>
          </p:cNvSpPr>
          <p:nvPr>
            <p:ph type="dt" sz="half" idx="10"/>
          </p:nvPr>
        </p:nvSpPr>
        <p:spPr/>
        <p:txBody>
          <a:bodyPr/>
          <a:lstStyle/>
          <a:p>
            <a:fld id="{91C2C33D-8D1A-42E7-93EB-12099E154898}" type="datetime1">
              <a:rPr lang="en-GB" smtClean="0"/>
              <a:t>07/05/2022</a:t>
            </a:fld>
            <a:endParaRPr lang="en-GB"/>
          </a:p>
        </p:txBody>
      </p:sp>
      <p:sp>
        <p:nvSpPr>
          <p:cNvPr id="6" name="Footer Placeholder 5">
            <a:extLst>
              <a:ext uri="{FF2B5EF4-FFF2-40B4-BE49-F238E27FC236}">
                <a16:creationId xmlns:a16="http://schemas.microsoft.com/office/drawing/2014/main" id="{F9F80F51-B837-AA15-EA2B-C454210E5E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34433B-733C-5CAF-11BA-48795A9EB7FB}"/>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41384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3DA4-FD73-9622-E495-4C5B7F8DC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83EB066-FF6B-41AF-0708-308594C8C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442CE08-77C8-EB83-FB3E-224627FFE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E5FE1-B9B7-DDF0-19B6-8AF7D4D08C42}"/>
              </a:ext>
            </a:extLst>
          </p:cNvPr>
          <p:cNvSpPr>
            <a:spLocks noGrp="1"/>
          </p:cNvSpPr>
          <p:nvPr>
            <p:ph type="dt" sz="half" idx="10"/>
          </p:nvPr>
        </p:nvSpPr>
        <p:spPr/>
        <p:txBody>
          <a:bodyPr/>
          <a:lstStyle/>
          <a:p>
            <a:fld id="{A0BFAEDF-B262-42B5-A271-75B88CE1F9C4}" type="datetime1">
              <a:rPr lang="en-GB" smtClean="0"/>
              <a:t>07/05/2022</a:t>
            </a:fld>
            <a:endParaRPr lang="en-GB"/>
          </a:p>
        </p:txBody>
      </p:sp>
      <p:sp>
        <p:nvSpPr>
          <p:cNvPr id="6" name="Footer Placeholder 5">
            <a:extLst>
              <a:ext uri="{FF2B5EF4-FFF2-40B4-BE49-F238E27FC236}">
                <a16:creationId xmlns:a16="http://schemas.microsoft.com/office/drawing/2014/main" id="{7B9C1B69-6EE0-39F7-F0C3-9C2636AC3F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E4006A-BE4D-B742-1275-A9858EA65122}"/>
              </a:ext>
            </a:extLst>
          </p:cNvPr>
          <p:cNvSpPr>
            <a:spLocks noGrp="1"/>
          </p:cNvSpPr>
          <p:nvPr>
            <p:ph type="sldNum" sz="quarter" idx="12"/>
          </p:nvPr>
        </p:nvSpPr>
        <p:spPr/>
        <p:txBody>
          <a:bodyPr/>
          <a:lstStyle/>
          <a:p>
            <a:fld id="{E8718146-D948-497D-9442-8B80A20C7B04}" type="slidenum">
              <a:rPr lang="en-GB" smtClean="0"/>
              <a:t>‹#›</a:t>
            </a:fld>
            <a:endParaRPr lang="en-GB"/>
          </a:p>
        </p:txBody>
      </p:sp>
    </p:spTree>
    <p:extLst>
      <p:ext uri="{BB962C8B-B14F-4D97-AF65-F5344CB8AC3E}">
        <p14:creationId xmlns:p14="http://schemas.microsoft.com/office/powerpoint/2010/main" val="92011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C40E9-7B8E-17A4-0DEA-E722A761F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634FC9-5AA7-4054-998A-D0FC62139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CC061B5-0337-56A3-7415-2E7D5D6D0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4742D-6A1C-4256-8BB6-D804A15697DD}" type="datetime1">
              <a:rPr lang="en-GB" smtClean="0"/>
              <a:t>07/05/2022</a:t>
            </a:fld>
            <a:endParaRPr lang="en-GB"/>
          </a:p>
        </p:txBody>
      </p:sp>
      <p:sp>
        <p:nvSpPr>
          <p:cNvPr id="5" name="Footer Placeholder 4">
            <a:extLst>
              <a:ext uri="{FF2B5EF4-FFF2-40B4-BE49-F238E27FC236}">
                <a16:creationId xmlns:a16="http://schemas.microsoft.com/office/drawing/2014/main" id="{0C16303E-0664-9070-BE44-3ECE89870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D456BC-98F7-476C-9B56-CC25B6CF1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18146-D948-497D-9442-8B80A20C7B04}" type="slidenum">
              <a:rPr lang="en-GB" smtClean="0"/>
              <a:t>‹#›</a:t>
            </a:fld>
            <a:endParaRPr lang="en-GB"/>
          </a:p>
        </p:txBody>
      </p:sp>
    </p:spTree>
    <p:extLst>
      <p:ext uri="{BB962C8B-B14F-4D97-AF65-F5344CB8AC3E}">
        <p14:creationId xmlns:p14="http://schemas.microsoft.com/office/powerpoint/2010/main" val="341558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D0D1-D2D5-D480-84E0-66053A4EF0B3}"/>
              </a:ext>
            </a:extLst>
          </p:cNvPr>
          <p:cNvSpPr>
            <a:spLocks noGrp="1"/>
          </p:cNvSpPr>
          <p:nvPr>
            <p:ph type="ctrTitle"/>
          </p:nvPr>
        </p:nvSpPr>
        <p:spPr/>
        <p:txBody>
          <a:bodyPr/>
          <a:lstStyle/>
          <a:p>
            <a:r>
              <a:rPr lang="en-GB" dirty="0">
                <a:latin typeface="Arial" panose="020B0604020202020204" pitchFamily="34" charset="0"/>
                <a:cs typeface="Arial" panose="020B0604020202020204" pitchFamily="34" charset="0"/>
              </a:rPr>
              <a:t>Lending Club Case Study</a:t>
            </a:r>
          </a:p>
        </p:txBody>
      </p:sp>
      <p:sp>
        <p:nvSpPr>
          <p:cNvPr id="3" name="Subtitle 2">
            <a:extLst>
              <a:ext uri="{FF2B5EF4-FFF2-40B4-BE49-F238E27FC236}">
                <a16:creationId xmlns:a16="http://schemas.microsoft.com/office/drawing/2014/main" id="{CDED4C78-2985-3ADD-D106-87CC4517BF85}"/>
              </a:ext>
            </a:extLst>
          </p:cNvPr>
          <p:cNvSpPr>
            <a:spLocks noGrp="1"/>
          </p:cNvSpPr>
          <p:nvPr>
            <p:ph type="subTitle" idx="1"/>
          </p:nvPr>
        </p:nvSpPr>
        <p:spPr>
          <a:xfrm>
            <a:off x="1524000" y="4501688"/>
            <a:ext cx="9144000" cy="1655762"/>
          </a:xfrm>
        </p:spPr>
        <p:txBody>
          <a:bodyPr/>
          <a:lstStyle/>
          <a:p>
            <a:r>
              <a:rPr lang="en-GB" dirty="0" err="1">
                <a:latin typeface="Arial" panose="020B0604020202020204" pitchFamily="34" charset="0"/>
                <a:cs typeface="Arial" panose="020B0604020202020204" pitchFamily="34" charset="0"/>
              </a:rPr>
              <a:t>Seyed</a:t>
            </a:r>
            <a:r>
              <a:rPr lang="en-GB" dirty="0">
                <a:latin typeface="Arial" panose="020B0604020202020204" pitchFamily="34" charset="0"/>
                <a:cs typeface="Arial" panose="020B0604020202020204" pitchFamily="34" charset="0"/>
              </a:rPr>
              <a:t> Hamid Reza Hosseini</a:t>
            </a:r>
          </a:p>
        </p:txBody>
      </p:sp>
    </p:spTree>
    <p:extLst>
      <p:ext uri="{BB962C8B-B14F-4D97-AF65-F5344CB8AC3E}">
        <p14:creationId xmlns:p14="http://schemas.microsoft.com/office/powerpoint/2010/main" val="376708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a:bodyPr>
          <a:lstStyle/>
          <a:p>
            <a:pPr marL="0" indent="0">
              <a:buNone/>
            </a:pPr>
            <a:r>
              <a:rPr lang="en-US" b="1" dirty="0"/>
              <a:t>Impact of ‘purpose'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10</a:t>
            </a:fld>
            <a:endParaRPr lang="en-GB"/>
          </a:p>
        </p:txBody>
      </p:sp>
      <p:sp>
        <p:nvSpPr>
          <p:cNvPr id="9" name="TextBox 8">
            <a:extLst>
              <a:ext uri="{FF2B5EF4-FFF2-40B4-BE49-F238E27FC236}">
                <a16:creationId xmlns:a16="http://schemas.microsoft.com/office/drawing/2014/main" id="{D45E5726-890B-1B67-D4F1-C6D75AAEB04E}"/>
              </a:ext>
            </a:extLst>
          </p:cNvPr>
          <p:cNvSpPr txBox="1"/>
          <p:nvPr/>
        </p:nvSpPr>
        <p:spPr>
          <a:xfrm>
            <a:off x="316289" y="5692688"/>
            <a:ext cx="11703646" cy="369332"/>
          </a:xfrm>
          <a:prstGeom prst="rect">
            <a:avLst/>
          </a:prstGeom>
          <a:noFill/>
        </p:spPr>
        <p:txBody>
          <a:bodyPr wrap="square" rtlCol="0">
            <a:spAutoFit/>
          </a:bodyPr>
          <a:lstStyle/>
          <a:p>
            <a:r>
              <a:rPr lang="en-US" b="0" i="0" dirty="0">
                <a:solidFill>
                  <a:srgbClr val="000000"/>
                </a:solidFill>
                <a:effectLst/>
                <a:latin typeface="Helvetica Neue"/>
              </a:rPr>
              <a:t>The </a:t>
            </a:r>
            <a:r>
              <a:rPr lang="en-US" b="1" i="0" u="sng" dirty="0">
                <a:solidFill>
                  <a:srgbClr val="000000"/>
                </a:solidFill>
                <a:effectLst/>
                <a:latin typeface="Helvetica Neue"/>
              </a:rPr>
              <a:t>loan purpose of 'small business'</a:t>
            </a:r>
            <a:r>
              <a:rPr lang="en-US" b="0" i="0" dirty="0">
                <a:solidFill>
                  <a:srgbClr val="000000"/>
                </a:solidFill>
                <a:effectLst/>
                <a:latin typeface="Helvetica Neue"/>
              </a:rPr>
              <a:t> can also be considered as another driver for the customer to default.</a:t>
            </a:r>
            <a:endParaRPr lang="en-GB" dirty="0"/>
          </a:p>
        </p:txBody>
      </p:sp>
      <p:pic>
        <p:nvPicPr>
          <p:cNvPr id="6" name="Picture 5">
            <a:extLst>
              <a:ext uri="{FF2B5EF4-FFF2-40B4-BE49-F238E27FC236}">
                <a16:creationId xmlns:a16="http://schemas.microsoft.com/office/drawing/2014/main" id="{91A35BC3-7162-03AA-240B-BC2E7210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4" y="1977318"/>
            <a:ext cx="10150149" cy="3570770"/>
          </a:xfrm>
          <a:prstGeom prst="rect">
            <a:avLst/>
          </a:prstGeom>
        </p:spPr>
      </p:pic>
    </p:spTree>
    <p:extLst>
      <p:ext uri="{BB962C8B-B14F-4D97-AF65-F5344CB8AC3E}">
        <p14:creationId xmlns:p14="http://schemas.microsoft.com/office/powerpoint/2010/main" val="98219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a:bodyPr>
          <a:lstStyle/>
          <a:p>
            <a:pPr marL="0" indent="0">
              <a:buNone/>
            </a:pPr>
            <a:r>
              <a:rPr lang="en-US" b="1" dirty="0"/>
              <a:t>Impact of ‘grade'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11</a:t>
            </a:fld>
            <a:endParaRPr lang="en-GB"/>
          </a:p>
        </p:txBody>
      </p:sp>
      <p:sp>
        <p:nvSpPr>
          <p:cNvPr id="9" name="TextBox 8">
            <a:extLst>
              <a:ext uri="{FF2B5EF4-FFF2-40B4-BE49-F238E27FC236}">
                <a16:creationId xmlns:a16="http://schemas.microsoft.com/office/drawing/2014/main" id="{D45E5726-890B-1B67-D4F1-C6D75AAEB04E}"/>
              </a:ext>
            </a:extLst>
          </p:cNvPr>
          <p:cNvSpPr txBox="1"/>
          <p:nvPr/>
        </p:nvSpPr>
        <p:spPr>
          <a:xfrm>
            <a:off x="316289" y="5692688"/>
            <a:ext cx="11703646" cy="646331"/>
          </a:xfrm>
          <a:prstGeom prst="rect">
            <a:avLst/>
          </a:prstGeom>
          <a:noFill/>
        </p:spPr>
        <p:txBody>
          <a:bodyPr wrap="square" rtlCol="0">
            <a:spAutoFit/>
          </a:bodyPr>
          <a:lstStyle/>
          <a:p>
            <a:r>
              <a:rPr lang="en-US" b="0" i="0" dirty="0">
                <a:solidFill>
                  <a:srgbClr val="000000"/>
                </a:solidFill>
                <a:effectLst/>
                <a:latin typeface="Helvetica Neue"/>
              </a:rPr>
              <a:t>As can be seen, customers with </a:t>
            </a:r>
            <a:r>
              <a:rPr lang="en-US" b="1" i="0" u="sng" dirty="0">
                <a:solidFill>
                  <a:srgbClr val="000000"/>
                </a:solidFill>
                <a:effectLst/>
                <a:latin typeface="Helvetica Neue"/>
              </a:rPr>
              <a:t>LC assigned loan grade of 'G' </a:t>
            </a:r>
            <a:r>
              <a:rPr lang="en-US" b="0" i="0" dirty="0">
                <a:solidFill>
                  <a:srgbClr val="000000"/>
                </a:solidFill>
                <a:effectLst/>
                <a:latin typeface="Helvetica Neue"/>
              </a:rPr>
              <a:t>is very probable to default due to the much higher percentage of defaulters in this category.</a:t>
            </a:r>
            <a:endParaRPr lang="en-GB" dirty="0"/>
          </a:p>
        </p:txBody>
      </p:sp>
      <p:pic>
        <p:nvPicPr>
          <p:cNvPr id="7" name="Picture 6">
            <a:extLst>
              <a:ext uri="{FF2B5EF4-FFF2-40B4-BE49-F238E27FC236}">
                <a16:creationId xmlns:a16="http://schemas.microsoft.com/office/drawing/2014/main" id="{60D7D9FE-FC98-3EC3-DDA0-B226A93F9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05" y="1833226"/>
            <a:ext cx="10817896" cy="3903706"/>
          </a:xfrm>
          <a:prstGeom prst="rect">
            <a:avLst/>
          </a:prstGeom>
        </p:spPr>
      </p:pic>
    </p:spTree>
    <p:extLst>
      <p:ext uri="{BB962C8B-B14F-4D97-AF65-F5344CB8AC3E}">
        <p14:creationId xmlns:p14="http://schemas.microsoft.com/office/powerpoint/2010/main" val="356638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a:bodyPr>
          <a:lstStyle/>
          <a:p>
            <a:pPr marL="0" indent="0">
              <a:buNone/>
            </a:pPr>
            <a:r>
              <a:rPr lang="en-US" b="1" dirty="0"/>
              <a:t>Impact of ‘term'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12</a:t>
            </a:fld>
            <a:endParaRPr lang="en-GB"/>
          </a:p>
        </p:txBody>
      </p:sp>
      <p:sp>
        <p:nvSpPr>
          <p:cNvPr id="9" name="TextBox 8">
            <a:extLst>
              <a:ext uri="{FF2B5EF4-FFF2-40B4-BE49-F238E27FC236}">
                <a16:creationId xmlns:a16="http://schemas.microsoft.com/office/drawing/2014/main" id="{D45E5726-890B-1B67-D4F1-C6D75AAEB04E}"/>
              </a:ext>
            </a:extLst>
          </p:cNvPr>
          <p:cNvSpPr txBox="1"/>
          <p:nvPr/>
        </p:nvSpPr>
        <p:spPr>
          <a:xfrm>
            <a:off x="316289" y="5692688"/>
            <a:ext cx="11703646" cy="646331"/>
          </a:xfrm>
          <a:prstGeom prst="rect">
            <a:avLst/>
          </a:prstGeom>
          <a:noFill/>
        </p:spPr>
        <p:txBody>
          <a:bodyPr wrap="square" rtlCol="0">
            <a:spAutoFit/>
          </a:bodyPr>
          <a:lstStyle/>
          <a:p>
            <a:r>
              <a:rPr lang="en-US" b="0" i="0" dirty="0">
                <a:solidFill>
                  <a:srgbClr val="000000"/>
                </a:solidFill>
                <a:effectLst/>
                <a:latin typeface="Helvetica Neue"/>
              </a:rPr>
              <a:t>The loans with </a:t>
            </a:r>
            <a:r>
              <a:rPr lang="en-US" b="1" i="0" u="sng" dirty="0">
                <a:solidFill>
                  <a:srgbClr val="000000"/>
                </a:solidFill>
                <a:effectLst/>
                <a:latin typeface="Helvetica Neue"/>
              </a:rPr>
              <a:t>60 months return term </a:t>
            </a:r>
            <a:r>
              <a:rPr lang="en-US" b="0" i="0" dirty="0">
                <a:solidFill>
                  <a:srgbClr val="000000"/>
                </a:solidFill>
                <a:effectLst/>
                <a:latin typeface="Helvetica Neue"/>
              </a:rPr>
              <a:t>is very probable to be charged off. Hence, this category of loan term can be considered as one of the drivers to default.</a:t>
            </a:r>
            <a:endParaRPr lang="en-GB" dirty="0"/>
          </a:p>
        </p:txBody>
      </p:sp>
      <p:pic>
        <p:nvPicPr>
          <p:cNvPr id="6" name="Picture 5">
            <a:extLst>
              <a:ext uri="{FF2B5EF4-FFF2-40B4-BE49-F238E27FC236}">
                <a16:creationId xmlns:a16="http://schemas.microsoft.com/office/drawing/2014/main" id="{F4B54392-2E36-52BE-7EE3-8DD9F64E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0618"/>
            <a:ext cx="10515600" cy="3840387"/>
          </a:xfrm>
          <a:prstGeom prst="rect">
            <a:avLst/>
          </a:prstGeom>
        </p:spPr>
      </p:pic>
    </p:spTree>
    <p:extLst>
      <p:ext uri="{BB962C8B-B14F-4D97-AF65-F5344CB8AC3E}">
        <p14:creationId xmlns:p14="http://schemas.microsoft.com/office/powerpoint/2010/main" val="182978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fontScale="92500" lnSpcReduction="10000"/>
          </a:bodyPr>
          <a:lstStyle/>
          <a:p>
            <a:pPr marL="0" indent="0">
              <a:buNone/>
            </a:pPr>
            <a:r>
              <a:rPr lang="en-US" b="1" dirty="0"/>
              <a:t>Impact of '</a:t>
            </a:r>
            <a:r>
              <a:rPr lang="en-US" b="1" dirty="0" err="1"/>
              <a:t>funded_amnt_inv_cat</a:t>
            </a:r>
            <a:r>
              <a:rPr lang="en-US" b="1" dirty="0"/>
              <a:t>', '</a:t>
            </a:r>
            <a:r>
              <a:rPr lang="en-US" b="1" dirty="0" err="1"/>
              <a:t>funded_amnt_cat</a:t>
            </a:r>
            <a:r>
              <a:rPr lang="en-US" b="1" dirty="0"/>
              <a:t>', and '</a:t>
            </a:r>
            <a:r>
              <a:rPr lang="en-US" b="1" dirty="0" err="1"/>
              <a:t>loan_amnt_cat</a:t>
            </a:r>
            <a:r>
              <a:rPr lang="en-US" b="1" dirty="0"/>
              <a:t>'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13</a:t>
            </a:fld>
            <a:endParaRPr lang="en-GB"/>
          </a:p>
        </p:txBody>
      </p:sp>
      <p:pic>
        <p:nvPicPr>
          <p:cNvPr id="10" name="Picture 9">
            <a:extLst>
              <a:ext uri="{FF2B5EF4-FFF2-40B4-BE49-F238E27FC236}">
                <a16:creationId xmlns:a16="http://schemas.microsoft.com/office/drawing/2014/main" id="{8B477270-E742-B290-9CE5-49CE3A69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1332"/>
            <a:ext cx="10804292" cy="3937808"/>
          </a:xfrm>
          <a:prstGeom prst="rect">
            <a:avLst/>
          </a:prstGeom>
        </p:spPr>
      </p:pic>
    </p:spTree>
    <p:extLst>
      <p:ext uri="{BB962C8B-B14F-4D97-AF65-F5344CB8AC3E}">
        <p14:creationId xmlns:p14="http://schemas.microsoft.com/office/powerpoint/2010/main" val="200882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fontScale="92500" lnSpcReduction="10000"/>
          </a:bodyPr>
          <a:lstStyle/>
          <a:p>
            <a:pPr marL="0" indent="0">
              <a:buNone/>
            </a:pPr>
            <a:r>
              <a:rPr lang="en-US" b="1" dirty="0"/>
              <a:t>Impact of '</a:t>
            </a:r>
            <a:r>
              <a:rPr lang="en-US" b="1" dirty="0" err="1"/>
              <a:t>funded_amnt_inv_cat</a:t>
            </a:r>
            <a:r>
              <a:rPr lang="en-US" b="1" dirty="0"/>
              <a:t>', '</a:t>
            </a:r>
            <a:r>
              <a:rPr lang="en-US" b="1" dirty="0" err="1"/>
              <a:t>funded_amnt_cat</a:t>
            </a:r>
            <a:r>
              <a:rPr lang="en-US" b="1" dirty="0"/>
              <a:t>', and '</a:t>
            </a:r>
            <a:r>
              <a:rPr lang="en-US" b="1" dirty="0" err="1"/>
              <a:t>loan_amnt_cat</a:t>
            </a:r>
            <a:r>
              <a:rPr lang="en-US" b="1" dirty="0"/>
              <a:t>' on '</a:t>
            </a:r>
            <a:r>
              <a:rPr lang="en-US" b="1" dirty="0" err="1"/>
              <a:t>charged_off</a:t>
            </a:r>
            <a:r>
              <a:rPr lang="en-US" b="1" dirty="0"/>
              <a:t>?’ (contd.)</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14</a:t>
            </a:fld>
            <a:endParaRPr lang="en-GB"/>
          </a:p>
        </p:txBody>
      </p:sp>
      <p:pic>
        <p:nvPicPr>
          <p:cNvPr id="6" name="Picture 5">
            <a:extLst>
              <a:ext uri="{FF2B5EF4-FFF2-40B4-BE49-F238E27FC236}">
                <a16:creationId xmlns:a16="http://schemas.microsoft.com/office/drawing/2014/main" id="{6C81B543-6ACE-78F6-B845-E1834EBF3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1" y="2431401"/>
            <a:ext cx="10173929" cy="3797018"/>
          </a:xfrm>
          <a:prstGeom prst="rect">
            <a:avLst/>
          </a:prstGeom>
        </p:spPr>
      </p:pic>
    </p:spTree>
    <p:extLst>
      <p:ext uri="{BB962C8B-B14F-4D97-AF65-F5344CB8AC3E}">
        <p14:creationId xmlns:p14="http://schemas.microsoft.com/office/powerpoint/2010/main" val="384602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fontScale="92500" lnSpcReduction="10000"/>
          </a:bodyPr>
          <a:lstStyle/>
          <a:p>
            <a:pPr marL="0" indent="0">
              <a:buNone/>
            </a:pPr>
            <a:r>
              <a:rPr lang="en-US" b="1" dirty="0"/>
              <a:t>Impact of '</a:t>
            </a:r>
            <a:r>
              <a:rPr lang="en-US" b="1" dirty="0" err="1"/>
              <a:t>funded_amnt_inv_cat</a:t>
            </a:r>
            <a:r>
              <a:rPr lang="en-US" b="1" dirty="0"/>
              <a:t>', '</a:t>
            </a:r>
            <a:r>
              <a:rPr lang="en-US" b="1" dirty="0" err="1"/>
              <a:t>funded_amnt_cat</a:t>
            </a:r>
            <a:r>
              <a:rPr lang="en-US" b="1" dirty="0"/>
              <a:t>', and '</a:t>
            </a:r>
            <a:r>
              <a:rPr lang="en-US" b="1" dirty="0" err="1"/>
              <a:t>loan_amnt_cat</a:t>
            </a:r>
            <a:r>
              <a:rPr lang="en-US" b="1" dirty="0"/>
              <a:t>' on '</a:t>
            </a:r>
            <a:r>
              <a:rPr lang="en-US" b="1" dirty="0" err="1"/>
              <a:t>charged_off</a:t>
            </a:r>
            <a:r>
              <a:rPr lang="en-US" b="1" dirty="0"/>
              <a:t>?’ (contd.)</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15</a:t>
            </a:fld>
            <a:endParaRPr lang="en-GB"/>
          </a:p>
        </p:txBody>
      </p:sp>
      <p:pic>
        <p:nvPicPr>
          <p:cNvPr id="6" name="Picture 5">
            <a:extLst>
              <a:ext uri="{FF2B5EF4-FFF2-40B4-BE49-F238E27FC236}">
                <a16:creationId xmlns:a16="http://schemas.microsoft.com/office/drawing/2014/main" id="{17F7CDF0-026C-18F9-2C90-C3B986CE7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8" y="2165731"/>
            <a:ext cx="10188677" cy="3742780"/>
          </a:xfrm>
          <a:prstGeom prst="rect">
            <a:avLst/>
          </a:prstGeom>
        </p:spPr>
      </p:pic>
      <p:sp>
        <p:nvSpPr>
          <p:cNvPr id="8" name="TextBox 7">
            <a:extLst>
              <a:ext uri="{FF2B5EF4-FFF2-40B4-BE49-F238E27FC236}">
                <a16:creationId xmlns:a16="http://schemas.microsoft.com/office/drawing/2014/main" id="{6AFF54E5-EEAC-2433-DD6D-A6D2BFA58E67}"/>
              </a:ext>
            </a:extLst>
          </p:cNvPr>
          <p:cNvSpPr txBox="1"/>
          <p:nvPr/>
        </p:nvSpPr>
        <p:spPr>
          <a:xfrm>
            <a:off x="316289" y="5692688"/>
            <a:ext cx="11703646" cy="923330"/>
          </a:xfrm>
          <a:prstGeom prst="rect">
            <a:avLst/>
          </a:prstGeom>
          <a:noFill/>
        </p:spPr>
        <p:txBody>
          <a:bodyPr wrap="square" rtlCol="0">
            <a:spAutoFit/>
          </a:bodyPr>
          <a:lstStyle/>
          <a:p>
            <a:r>
              <a:rPr lang="en-US" b="0" i="0" dirty="0">
                <a:solidFill>
                  <a:srgbClr val="000000"/>
                </a:solidFill>
                <a:effectLst/>
                <a:latin typeface="Helvetica Neue"/>
              </a:rPr>
              <a:t>As can be seen, in all the above graphs, the percentage share of defaulters in the </a:t>
            </a:r>
            <a:r>
              <a:rPr lang="en-US" b="1" i="0" u="sng" dirty="0">
                <a:solidFill>
                  <a:srgbClr val="000000"/>
                </a:solidFill>
                <a:effectLst/>
                <a:latin typeface="Helvetica Neue"/>
              </a:rPr>
              <a:t>'30k-35k' category </a:t>
            </a:r>
            <a:r>
              <a:rPr lang="en-US" b="0" i="0" dirty="0">
                <a:solidFill>
                  <a:srgbClr val="000000"/>
                </a:solidFill>
                <a:effectLst/>
                <a:latin typeface="Helvetica Neue"/>
              </a:rPr>
              <a:t>is higher compared to the rest of the categories. Hence, this category for '</a:t>
            </a:r>
            <a:r>
              <a:rPr lang="en-US" b="0" i="0" dirty="0" err="1">
                <a:solidFill>
                  <a:srgbClr val="000000"/>
                </a:solidFill>
                <a:effectLst/>
                <a:latin typeface="Helvetica Neue"/>
              </a:rPr>
              <a:t>funded_amnt_inv_cat</a:t>
            </a:r>
            <a:r>
              <a:rPr lang="en-US" b="0" i="0" dirty="0">
                <a:solidFill>
                  <a:srgbClr val="000000"/>
                </a:solidFill>
                <a:effectLst/>
                <a:latin typeface="Helvetica Neue"/>
              </a:rPr>
              <a:t>', '</a:t>
            </a:r>
            <a:r>
              <a:rPr lang="en-US" b="0" i="0" dirty="0" err="1">
                <a:solidFill>
                  <a:srgbClr val="000000"/>
                </a:solidFill>
                <a:effectLst/>
                <a:latin typeface="Helvetica Neue"/>
              </a:rPr>
              <a:t>funded_amnt_cat</a:t>
            </a:r>
            <a:r>
              <a:rPr lang="en-US" b="0" i="0" dirty="0">
                <a:solidFill>
                  <a:srgbClr val="000000"/>
                </a:solidFill>
                <a:effectLst/>
                <a:latin typeface="Helvetica Neue"/>
              </a:rPr>
              <a:t>', and '</a:t>
            </a:r>
            <a:r>
              <a:rPr lang="en-US" b="0" i="0" dirty="0" err="1">
                <a:solidFill>
                  <a:srgbClr val="000000"/>
                </a:solidFill>
                <a:effectLst/>
                <a:latin typeface="Helvetica Neue"/>
              </a:rPr>
              <a:t>loan_amnt_cat</a:t>
            </a:r>
            <a:r>
              <a:rPr lang="en-US" b="0" i="0" dirty="0">
                <a:solidFill>
                  <a:srgbClr val="000000"/>
                </a:solidFill>
                <a:effectLst/>
                <a:latin typeface="Helvetica Neue"/>
              </a:rPr>
              <a:t>' can be considered as one of the drivers for the customer to be charged off.</a:t>
            </a:r>
            <a:endParaRPr lang="en-GB" dirty="0"/>
          </a:p>
        </p:txBody>
      </p:sp>
    </p:spTree>
    <p:extLst>
      <p:ext uri="{BB962C8B-B14F-4D97-AF65-F5344CB8AC3E}">
        <p14:creationId xmlns:p14="http://schemas.microsoft.com/office/powerpoint/2010/main" val="316986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Recommendation</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690689"/>
            <a:ext cx="10515600" cy="4802186"/>
          </a:xfrm>
        </p:spPr>
        <p:txBody>
          <a:bodyPr>
            <a:normAutofit/>
          </a:bodyPr>
          <a:lstStyle/>
          <a:p>
            <a:pPr marL="0" indent="0">
              <a:buNone/>
            </a:pPr>
            <a:r>
              <a:rPr lang="en-US" dirty="0"/>
              <a:t>Analysis of the data of the Lending Club reveals that the customers within the following categories are most probable to default and cause loss of business to the Lending Club:</a:t>
            </a:r>
          </a:p>
          <a:p>
            <a:pPr marL="0" indent="0">
              <a:buNone/>
            </a:pPr>
            <a:endParaRPr lang="en-US" dirty="0"/>
          </a:p>
          <a:p>
            <a:pPr lvl="1"/>
            <a:r>
              <a:rPr lang="en-US" dirty="0"/>
              <a:t>interest rate more than 20%</a:t>
            </a:r>
          </a:p>
          <a:p>
            <a:pPr lvl="1"/>
            <a:r>
              <a:rPr lang="en-US" dirty="0"/>
              <a:t>2 public records of bankruptcy</a:t>
            </a:r>
          </a:p>
          <a:p>
            <a:pPr lvl="1"/>
            <a:r>
              <a:rPr lang="en-US" dirty="0"/>
              <a:t>loan term of 60 months</a:t>
            </a:r>
          </a:p>
          <a:p>
            <a:pPr lvl="1"/>
            <a:r>
              <a:rPr lang="en-US" dirty="0"/>
              <a:t>loan of 30k-35k during all the stages of application by the customer, approving by the club, and investing by the investors.</a:t>
            </a:r>
          </a:p>
          <a:p>
            <a:pPr lvl="1"/>
            <a:r>
              <a:rPr lang="en-US" dirty="0"/>
              <a:t>loan purpose of 'small business'</a:t>
            </a:r>
          </a:p>
          <a:p>
            <a:pPr lvl="1"/>
            <a:r>
              <a:rPr lang="en-US" dirty="0"/>
              <a:t>LC assigned loan grade of 'G'</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16</a:t>
            </a:fld>
            <a:endParaRPr lang="en-GB"/>
          </a:p>
        </p:txBody>
      </p:sp>
    </p:spTree>
    <p:extLst>
      <p:ext uri="{BB962C8B-B14F-4D97-AF65-F5344CB8AC3E}">
        <p14:creationId xmlns:p14="http://schemas.microsoft.com/office/powerpoint/2010/main" val="272030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US" dirty="0"/>
              <a:t>Acknowledgement</a:t>
            </a:r>
            <a:endParaRPr lang="en-GB" dirty="0"/>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690689"/>
            <a:ext cx="10515600" cy="4802186"/>
          </a:xfrm>
        </p:spPr>
        <p:txBody>
          <a:bodyPr>
            <a:normAutofit/>
          </a:bodyPr>
          <a:lstStyle/>
          <a:p>
            <a:pPr marL="0" indent="0">
              <a:buNone/>
            </a:pPr>
            <a:endParaRPr lang="en-US" dirty="0"/>
          </a:p>
          <a:p>
            <a:r>
              <a:rPr lang="en-US" dirty="0"/>
              <a:t>I would like to acknowledge the feedback, support and dataset provision by </a:t>
            </a:r>
            <a:r>
              <a:rPr lang="en-US" dirty="0" err="1"/>
              <a:t>upGrad</a:t>
            </a:r>
            <a:r>
              <a:rPr lang="en-US" dirty="0"/>
              <a:t> and The International Institute of Information Technology (IIIT), Bangalore.</a:t>
            </a:r>
          </a:p>
          <a:p>
            <a:r>
              <a:rPr lang="en-US" dirty="0"/>
              <a:t>Also, I would like to express my gratitude to Aditya Bhattacharya for providing clarification and guidance to carry out this project.</a:t>
            </a:r>
          </a:p>
          <a:p>
            <a:r>
              <a:rPr lang="en-US" dirty="0"/>
              <a:t>Furthermore, the valuable feedback from Dr Tayeb Jamali is highly appreciated.</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17</a:t>
            </a:fld>
            <a:endParaRPr lang="en-GB"/>
          </a:p>
        </p:txBody>
      </p:sp>
    </p:spTree>
    <p:extLst>
      <p:ext uri="{BB962C8B-B14F-4D97-AF65-F5344CB8AC3E}">
        <p14:creationId xmlns:p14="http://schemas.microsoft.com/office/powerpoint/2010/main" val="19587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F5E1-6402-BD17-05AC-BCA7AB675632}"/>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621346F9-0ECA-3653-4BCB-11F764CC6D19}"/>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Problem statement</a:t>
            </a:r>
          </a:p>
          <a:p>
            <a:r>
              <a:rPr lang="en-GB" dirty="0"/>
              <a:t>Data Understanding</a:t>
            </a:r>
            <a:endParaRPr lang="en-GB" dirty="0">
              <a:latin typeface="Arial" panose="020B0604020202020204" pitchFamily="34" charset="0"/>
              <a:cs typeface="Arial" panose="020B0604020202020204" pitchFamily="34" charset="0"/>
            </a:endParaRPr>
          </a:p>
          <a:p>
            <a:r>
              <a:rPr lang="en-GB" dirty="0"/>
              <a:t>Data Cleaning</a:t>
            </a:r>
          </a:p>
          <a:p>
            <a:r>
              <a:rPr lang="en-GB" dirty="0">
                <a:latin typeface="Arial" panose="020B0604020202020204" pitchFamily="34" charset="0"/>
                <a:cs typeface="Arial" panose="020B0604020202020204" pitchFamily="34" charset="0"/>
              </a:rPr>
              <a:t>Data Analysis</a:t>
            </a:r>
          </a:p>
          <a:p>
            <a:r>
              <a:rPr lang="en-GB" dirty="0"/>
              <a:t>Recommendation</a:t>
            </a:r>
          </a:p>
          <a:p>
            <a:r>
              <a:rPr lang="en-GB" dirty="0">
                <a:latin typeface="Arial" panose="020B0604020202020204" pitchFamily="34" charset="0"/>
                <a:cs typeface="Arial" panose="020B0604020202020204" pitchFamily="34" charset="0"/>
              </a:rPr>
              <a:t>Acknowledgement</a:t>
            </a:r>
          </a:p>
        </p:txBody>
      </p:sp>
      <p:sp>
        <p:nvSpPr>
          <p:cNvPr id="5" name="Slide Number Placeholder 4">
            <a:extLst>
              <a:ext uri="{FF2B5EF4-FFF2-40B4-BE49-F238E27FC236}">
                <a16:creationId xmlns:a16="http://schemas.microsoft.com/office/drawing/2014/main" id="{B7EA8FBD-E5DD-BE00-3E08-178056ECFE0E}"/>
              </a:ext>
            </a:extLst>
          </p:cNvPr>
          <p:cNvSpPr>
            <a:spLocks noGrp="1"/>
          </p:cNvSpPr>
          <p:nvPr>
            <p:ph type="sldNum" sz="quarter" idx="12"/>
          </p:nvPr>
        </p:nvSpPr>
        <p:spPr/>
        <p:txBody>
          <a:bodyPr/>
          <a:lstStyle/>
          <a:p>
            <a:fld id="{E8718146-D948-497D-9442-8B80A20C7B04}" type="slidenum">
              <a:rPr lang="en-GB" smtClean="0"/>
              <a:t>2</a:t>
            </a:fld>
            <a:endParaRPr lang="en-GB"/>
          </a:p>
        </p:txBody>
      </p:sp>
    </p:spTree>
    <p:extLst>
      <p:ext uri="{BB962C8B-B14F-4D97-AF65-F5344CB8AC3E}">
        <p14:creationId xmlns:p14="http://schemas.microsoft.com/office/powerpoint/2010/main" val="261616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4229-E804-C807-03CD-67529DB08DC7}"/>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2B49E0A0-9EBE-880A-C131-F43F8F2993C5}"/>
              </a:ext>
            </a:extLst>
          </p:cNvPr>
          <p:cNvSpPr>
            <a:spLocks noGrp="1"/>
          </p:cNvSpPr>
          <p:nvPr>
            <p:ph idx="1"/>
          </p:nvPr>
        </p:nvSpPr>
        <p:spPr>
          <a:xfrm>
            <a:off x="838200" y="1460090"/>
            <a:ext cx="10515600" cy="5032785"/>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It is important for a Lending Club to identify which group of customers might default, meaning they might be charged off and don't return the money, based on their application. If this identification is not performed correctly, it can lead to loss of business in two ways:</a:t>
            </a:r>
          </a:p>
          <a:p>
            <a:pPr lvl="1"/>
            <a:r>
              <a:rPr lang="en-US" dirty="0">
                <a:latin typeface="Arial" panose="020B0604020202020204" pitchFamily="34" charset="0"/>
                <a:cs typeface="Arial" panose="020B0604020202020204" pitchFamily="34" charset="0"/>
              </a:rPr>
              <a:t>If the application of the customers who fully pay their loan, is mistakenly rejected, then this will lead to the loss of business.</a:t>
            </a:r>
          </a:p>
          <a:p>
            <a:pPr lvl="1"/>
            <a:r>
              <a:rPr lang="en-US" dirty="0">
                <a:latin typeface="Arial" panose="020B0604020202020204" pitchFamily="34" charset="0"/>
                <a:cs typeface="Arial" panose="020B0604020202020204" pitchFamily="34" charset="0"/>
              </a:rPr>
              <a:t>If the application of the defaulters are approved, and then later they are charged off and don't return the money back, then this will also lead to loss of business.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 this project the dataset, containing the history of customers of a Lending Club is given, with the information about whether each customer has been charged off or fully paid back the loan.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objective is to identify the groups of customers who are most likely to default, and advise this to the business.</a:t>
            </a:r>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9ABCD75-A9E2-9E72-AEB4-6FDB991F70E3}"/>
              </a:ext>
            </a:extLst>
          </p:cNvPr>
          <p:cNvSpPr>
            <a:spLocks noGrp="1"/>
          </p:cNvSpPr>
          <p:nvPr>
            <p:ph type="sldNum" sz="quarter" idx="12"/>
          </p:nvPr>
        </p:nvSpPr>
        <p:spPr/>
        <p:txBody>
          <a:bodyPr/>
          <a:lstStyle/>
          <a:p>
            <a:fld id="{E8718146-D948-497D-9442-8B80A20C7B04}" type="slidenum">
              <a:rPr lang="en-GB" smtClean="0"/>
              <a:t>3</a:t>
            </a:fld>
            <a:endParaRPr lang="en-GB"/>
          </a:p>
        </p:txBody>
      </p:sp>
    </p:spTree>
    <p:extLst>
      <p:ext uri="{BB962C8B-B14F-4D97-AF65-F5344CB8AC3E}">
        <p14:creationId xmlns:p14="http://schemas.microsoft.com/office/powerpoint/2010/main" val="153248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Understanding</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563329"/>
            <a:ext cx="10515600" cy="5158146"/>
          </a:xfrm>
        </p:spPr>
        <p:txBody>
          <a:bodyPr>
            <a:normAutofit fontScale="92500" lnSpcReduction="10000"/>
          </a:bodyPr>
          <a:lstStyle/>
          <a:p>
            <a:r>
              <a:rPr lang="en-GB" dirty="0"/>
              <a:t>The dataset of the Lending Club was imported.</a:t>
            </a:r>
          </a:p>
          <a:p>
            <a:r>
              <a:rPr lang="en-GB" dirty="0"/>
              <a:t>The columns with more than 50% of </a:t>
            </a:r>
            <a:r>
              <a:rPr lang="en-GB" dirty="0" err="1"/>
              <a:t>NaN</a:t>
            </a:r>
            <a:r>
              <a:rPr lang="en-GB" dirty="0"/>
              <a:t> (null) values were removed, and hence the number of columns dropped to 54 from 111.</a:t>
            </a:r>
          </a:p>
          <a:p>
            <a:r>
              <a:rPr lang="en-GB" dirty="0"/>
              <a:t>The following columns were also removed:</a:t>
            </a:r>
          </a:p>
          <a:p>
            <a:pPr lvl="1"/>
            <a:r>
              <a:rPr lang="en-GB" dirty="0"/>
              <a:t>Customer behaviour: </a:t>
            </a:r>
            <a:r>
              <a:rPr lang="en-US" b="0" i="0" dirty="0">
                <a:solidFill>
                  <a:srgbClr val="000000"/>
                </a:solidFill>
                <a:effectLst/>
                <a:latin typeface="Helvetica Neue"/>
              </a:rPr>
              <a:t>since these are used at the time of </a:t>
            </a:r>
            <a:r>
              <a:rPr lang="en-US" b="0" i="0" dirty="0" err="1">
                <a:solidFill>
                  <a:srgbClr val="000000"/>
                </a:solidFill>
                <a:effectLst/>
                <a:latin typeface="Helvetica Neue"/>
              </a:rPr>
              <a:t>revieweing</a:t>
            </a:r>
            <a:r>
              <a:rPr lang="en-US" b="0" i="0" dirty="0">
                <a:solidFill>
                  <a:srgbClr val="000000"/>
                </a:solidFill>
                <a:effectLst/>
                <a:latin typeface="Helvetica Neue"/>
              </a:rPr>
              <a:t> the loan application and before approving the application. However, now that all the applications of the customers are approved, these columns are irrelevant to this study</a:t>
            </a:r>
          </a:p>
          <a:p>
            <a:pPr lvl="1"/>
            <a:r>
              <a:rPr lang="en-US" b="0" i="0" dirty="0">
                <a:solidFill>
                  <a:srgbClr val="000000"/>
                </a:solidFill>
                <a:effectLst/>
                <a:latin typeface="Helvetica Neue"/>
              </a:rPr>
              <a:t>the geographic location of the applicant</a:t>
            </a:r>
            <a:endParaRPr lang="en-US" dirty="0">
              <a:solidFill>
                <a:srgbClr val="000000"/>
              </a:solidFill>
              <a:latin typeface="Helvetica Neue"/>
            </a:endParaRPr>
          </a:p>
          <a:p>
            <a:pPr lvl="1"/>
            <a:r>
              <a:rPr lang="en-US" b="0" i="0" dirty="0">
                <a:solidFill>
                  <a:srgbClr val="000000"/>
                </a:solidFill>
                <a:effectLst/>
                <a:latin typeface="Helvetica Neue"/>
              </a:rPr>
              <a:t>columns that have: (</a:t>
            </a:r>
            <a:r>
              <a:rPr lang="en-US" b="0" i="0" dirty="0" err="1">
                <a:solidFill>
                  <a:srgbClr val="000000"/>
                </a:solidFill>
                <a:effectLst/>
                <a:latin typeface="Helvetica Neue"/>
              </a:rPr>
              <a:t>i</a:t>
            </a:r>
            <a:r>
              <a:rPr lang="en-US" b="0" i="0" dirty="0">
                <a:solidFill>
                  <a:srgbClr val="000000"/>
                </a:solidFill>
                <a:effectLst/>
                <a:latin typeface="Helvetica Neue"/>
              </a:rPr>
              <a:t>) only one unique value</a:t>
            </a:r>
            <a:r>
              <a:rPr lang="en-GB" b="0" i="0" dirty="0">
                <a:solidFill>
                  <a:srgbClr val="000000"/>
                </a:solidFill>
                <a:effectLst/>
                <a:latin typeface="Helvetica Neue"/>
              </a:rPr>
              <a:t>; (ii) IDs; (iii) only 0 or </a:t>
            </a:r>
            <a:r>
              <a:rPr lang="en-GB" b="0" i="0" dirty="0" err="1">
                <a:solidFill>
                  <a:srgbClr val="000000"/>
                </a:solidFill>
                <a:effectLst/>
                <a:latin typeface="Helvetica Neue"/>
              </a:rPr>
              <a:t>NaN</a:t>
            </a:r>
            <a:r>
              <a:rPr lang="en-GB" b="0" i="0" dirty="0">
                <a:solidFill>
                  <a:srgbClr val="000000"/>
                </a:solidFill>
                <a:effectLst/>
                <a:latin typeface="Helvetica Neue"/>
              </a:rPr>
              <a:t>; (iv) ‘</a:t>
            </a:r>
            <a:r>
              <a:rPr lang="en-GB" b="0" i="0" dirty="0" err="1">
                <a:solidFill>
                  <a:srgbClr val="000000"/>
                </a:solidFill>
                <a:effectLst/>
                <a:latin typeface="Helvetica Neue"/>
              </a:rPr>
              <a:t>sub_grade</a:t>
            </a:r>
            <a:r>
              <a:rPr lang="en-GB" b="0" i="0" dirty="0">
                <a:solidFill>
                  <a:srgbClr val="000000"/>
                </a:solidFill>
                <a:effectLst/>
                <a:latin typeface="Helvetica Neue"/>
              </a:rPr>
              <a:t>’</a:t>
            </a:r>
            <a:r>
              <a:rPr lang="en-GB" dirty="0">
                <a:solidFill>
                  <a:srgbClr val="000000"/>
                </a:solidFill>
                <a:latin typeface="Helvetica Neue"/>
              </a:rPr>
              <a:t>, due to no need for further granularity; (v) URL, description, loan title and employment title since these have no impact on the </a:t>
            </a:r>
            <a:r>
              <a:rPr lang="en-GB" dirty="0" err="1">
                <a:solidFill>
                  <a:srgbClr val="000000"/>
                </a:solidFill>
                <a:latin typeface="Helvetica Neue"/>
              </a:rPr>
              <a:t>loan_status</a:t>
            </a:r>
            <a:r>
              <a:rPr lang="en-GB" dirty="0">
                <a:solidFill>
                  <a:srgbClr val="000000"/>
                </a:solidFill>
                <a:latin typeface="Helvetica Neue"/>
              </a:rPr>
              <a:t>.</a:t>
            </a:r>
            <a:endParaRPr lang="en-GB" dirty="0"/>
          </a:p>
          <a:p>
            <a:r>
              <a:rPr lang="en-GB" dirty="0"/>
              <a:t>The rows that have ‘Current’ value in </a:t>
            </a:r>
            <a:r>
              <a:rPr lang="en-GB" dirty="0" err="1"/>
              <a:t>loan_status</a:t>
            </a:r>
            <a:r>
              <a:rPr lang="en-GB" dirty="0"/>
              <a:t> column </a:t>
            </a:r>
            <a:r>
              <a:rPr lang="en-US" dirty="0">
                <a:solidFill>
                  <a:srgbClr val="000000"/>
                </a:solidFill>
                <a:latin typeface="Helvetica Neue"/>
              </a:rPr>
              <a:t>we</a:t>
            </a:r>
            <a:r>
              <a:rPr lang="en-US" b="0" i="0" dirty="0">
                <a:solidFill>
                  <a:srgbClr val="000000"/>
                </a:solidFill>
                <a:effectLst/>
                <a:latin typeface="Helvetica Neue"/>
              </a:rPr>
              <a:t>re removed from the </a:t>
            </a:r>
            <a:r>
              <a:rPr lang="en-US" b="0" i="0" dirty="0" err="1">
                <a:solidFill>
                  <a:srgbClr val="000000"/>
                </a:solidFill>
                <a:effectLst/>
                <a:latin typeface="Helvetica Neue"/>
              </a:rPr>
              <a:t>dataframe</a:t>
            </a:r>
            <a:r>
              <a:rPr lang="en-US" b="0" i="0" dirty="0">
                <a:solidFill>
                  <a:srgbClr val="000000"/>
                </a:solidFill>
                <a:effectLst/>
                <a:latin typeface="Helvetica Neue"/>
              </a:rPr>
              <a:t>, since it is unknown whether they will be charged off (default) or not.</a:t>
            </a:r>
            <a:endParaRPr lang="en-GB" dirty="0"/>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4</a:t>
            </a:fld>
            <a:endParaRPr lang="en-GB"/>
          </a:p>
        </p:txBody>
      </p:sp>
    </p:spTree>
    <p:extLst>
      <p:ext uri="{BB962C8B-B14F-4D97-AF65-F5344CB8AC3E}">
        <p14:creationId xmlns:p14="http://schemas.microsoft.com/office/powerpoint/2010/main" val="14546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Cleaning</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p:txBody>
          <a:bodyPr>
            <a:normAutofit/>
          </a:bodyPr>
          <a:lstStyle/>
          <a:p>
            <a:r>
              <a:rPr lang="en-US" b="0" i="0" dirty="0">
                <a:solidFill>
                  <a:srgbClr val="000000"/>
                </a:solidFill>
                <a:effectLst/>
                <a:latin typeface="Helvetica Neue"/>
              </a:rPr>
              <a:t>The columns '</a:t>
            </a:r>
            <a:r>
              <a:rPr lang="en-US" b="0" i="0" dirty="0" err="1">
                <a:solidFill>
                  <a:srgbClr val="000000"/>
                </a:solidFill>
                <a:effectLst/>
                <a:latin typeface="Helvetica Neue"/>
              </a:rPr>
              <a:t>emp_length</a:t>
            </a:r>
            <a:r>
              <a:rPr lang="en-US" b="0" i="0" dirty="0">
                <a:solidFill>
                  <a:srgbClr val="000000"/>
                </a:solidFill>
                <a:effectLst/>
                <a:latin typeface="Helvetica Neue"/>
              </a:rPr>
              <a:t>' and '</a:t>
            </a:r>
            <a:r>
              <a:rPr lang="en-US" b="0" i="0" dirty="0" err="1">
                <a:solidFill>
                  <a:srgbClr val="000000"/>
                </a:solidFill>
                <a:effectLst/>
                <a:latin typeface="Helvetica Neue"/>
              </a:rPr>
              <a:t>pub_rec_bankruptcies</a:t>
            </a:r>
            <a:r>
              <a:rPr lang="en-US" b="0" i="0" dirty="0">
                <a:solidFill>
                  <a:srgbClr val="000000"/>
                </a:solidFill>
                <a:effectLst/>
                <a:latin typeface="Helvetica Neue"/>
              </a:rPr>
              <a:t>’ are both categorical and still have null values. For these columns, the most frequent element in the column is replaced with the </a:t>
            </a:r>
            <a:r>
              <a:rPr lang="en-US" b="0" i="0" dirty="0" err="1">
                <a:solidFill>
                  <a:srgbClr val="000000"/>
                </a:solidFill>
                <a:effectLst/>
                <a:latin typeface="Helvetica Neue"/>
              </a:rPr>
              <a:t>NaN</a:t>
            </a:r>
            <a:r>
              <a:rPr lang="en-US" b="0" i="0" dirty="0">
                <a:solidFill>
                  <a:srgbClr val="000000"/>
                </a:solidFill>
                <a:effectLst/>
                <a:latin typeface="Helvetica Neue"/>
              </a:rPr>
              <a:t> values. (the number of rows (data entries) that are affected are less than 4.50% of the entire rows. Hence, this doesn't significantly impact the analysis.)</a:t>
            </a:r>
          </a:p>
          <a:p>
            <a:r>
              <a:rPr lang="en-US" dirty="0">
                <a:solidFill>
                  <a:srgbClr val="000000"/>
                </a:solidFill>
                <a:latin typeface="Helvetica Neue"/>
              </a:rPr>
              <a:t>Sanity check performed to ensure: </a:t>
            </a:r>
          </a:p>
          <a:p>
            <a:pPr marL="0" indent="0">
              <a:buNone/>
            </a:pPr>
            <a:r>
              <a:rPr lang="en-US" b="0" i="0" dirty="0">
                <a:solidFill>
                  <a:srgbClr val="000000"/>
                </a:solidFill>
                <a:effectLst/>
                <a:latin typeface="Helvetica Neue"/>
              </a:rPr>
              <a:t>        </a:t>
            </a:r>
            <a:r>
              <a:rPr lang="en-US" b="0" i="0" dirty="0" err="1">
                <a:solidFill>
                  <a:srgbClr val="000000"/>
                </a:solidFill>
                <a:effectLst/>
                <a:latin typeface="Helvetica Neue"/>
              </a:rPr>
              <a:t>funded_amnt_inv</a:t>
            </a:r>
            <a:r>
              <a:rPr lang="en-US" b="0" i="0" dirty="0">
                <a:solidFill>
                  <a:srgbClr val="000000"/>
                </a:solidFill>
                <a:effectLst/>
                <a:latin typeface="Helvetica Neue"/>
              </a:rPr>
              <a:t> &lt;= </a:t>
            </a:r>
            <a:r>
              <a:rPr lang="en-US" b="0" i="0" dirty="0" err="1">
                <a:solidFill>
                  <a:srgbClr val="000000"/>
                </a:solidFill>
                <a:effectLst/>
                <a:latin typeface="Helvetica Neue"/>
              </a:rPr>
              <a:t>funded_amnt</a:t>
            </a:r>
            <a:r>
              <a:rPr lang="en-US" b="0" i="0" dirty="0">
                <a:solidFill>
                  <a:srgbClr val="000000"/>
                </a:solidFill>
                <a:effectLst/>
                <a:latin typeface="Helvetica Neue"/>
              </a:rPr>
              <a:t> &lt;= </a:t>
            </a:r>
            <a:r>
              <a:rPr lang="en-US" b="0" i="0" dirty="0" err="1">
                <a:solidFill>
                  <a:srgbClr val="000000"/>
                </a:solidFill>
                <a:effectLst/>
                <a:latin typeface="Helvetica Neue"/>
              </a:rPr>
              <a:t>loan_amnt</a:t>
            </a:r>
            <a:endParaRPr lang="en-GB" dirty="0"/>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5</a:t>
            </a:fld>
            <a:endParaRPr lang="en-GB"/>
          </a:p>
        </p:txBody>
      </p:sp>
    </p:spTree>
    <p:extLst>
      <p:ext uri="{BB962C8B-B14F-4D97-AF65-F5344CB8AC3E}">
        <p14:creationId xmlns:p14="http://schemas.microsoft.com/office/powerpoint/2010/main" val="104578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Cleaning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825625"/>
            <a:ext cx="10515600" cy="4667250"/>
          </a:xfrm>
        </p:spPr>
        <p:txBody>
          <a:bodyPr>
            <a:normAutofit/>
          </a:bodyPr>
          <a:lstStyle/>
          <a:p>
            <a:r>
              <a:rPr lang="en-GB" dirty="0"/>
              <a:t>Preparing columns for data analysis</a:t>
            </a:r>
          </a:p>
          <a:p>
            <a:pPr lvl="1"/>
            <a:r>
              <a:rPr lang="en-GB" dirty="0"/>
              <a:t>The ‘</a:t>
            </a:r>
            <a:r>
              <a:rPr lang="en-GB" dirty="0" err="1"/>
              <a:t>loan_status</a:t>
            </a:r>
            <a:r>
              <a:rPr lang="en-GB" dirty="0"/>
              <a:t>’ with the entries of 'Fully Paid', 'Charged Off’ were transformed to ‘0’ and ‘1’, respectively, in a new column called ‘</a:t>
            </a:r>
            <a:r>
              <a:rPr lang="en-GB" dirty="0" err="1"/>
              <a:t>charged_off</a:t>
            </a:r>
            <a:r>
              <a:rPr lang="en-GB" dirty="0"/>
              <a:t>?’.</a:t>
            </a:r>
          </a:p>
          <a:p>
            <a:pPr lvl="1"/>
            <a:r>
              <a:rPr lang="en-GB" dirty="0"/>
              <a:t>The ‘%’ at the end of the elements in interest rate were removed.</a:t>
            </a:r>
          </a:p>
          <a:p>
            <a:pPr lvl="1"/>
            <a:r>
              <a:rPr lang="en-GB" dirty="0"/>
              <a:t>All the columns were categorised into bins in order to analyse the data in manageable number of categories rather than in numeric values or in higher number of categories.</a:t>
            </a:r>
          </a:p>
          <a:p>
            <a:pPr marL="0" indent="0">
              <a:buNone/>
            </a:pPr>
            <a:endParaRPr lang="en-GB" dirty="0"/>
          </a:p>
          <a:p>
            <a:pPr marL="0" indent="0">
              <a:buNone/>
            </a:pPr>
            <a:r>
              <a:rPr lang="en-GB" dirty="0"/>
              <a:t>In this way, the data were prepared for the next step, i.e. data analysis.</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6</a:t>
            </a:fld>
            <a:endParaRPr lang="en-GB"/>
          </a:p>
        </p:txBody>
      </p:sp>
    </p:spTree>
    <p:extLst>
      <p:ext uri="{BB962C8B-B14F-4D97-AF65-F5344CB8AC3E}">
        <p14:creationId xmlns:p14="http://schemas.microsoft.com/office/powerpoint/2010/main" val="20216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p:txBody>
          <a:bodyPr>
            <a:normAutofit lnSpcReduction="10000"/>
          </a:bodyPr>
          <a:lstStyle/>
          <a:p>
            <a:r>
              <a:rPr lang="en-GB" dirty="0"/>
              <a:t>The new categorised columns were gathered into a new </a:t>
            </a:r>
            <a:r>
              <a:rPr lang="en-GB" dirty="0" err="1"/>
              <a:t>dataframe</a:t>
            </a:r>
            <a:r>
              <a:rPr lang="en-GB" dirty="0"/>
              <a:t>, however, this new </a:t>
            </a:r>
            <a:r>
              <a:rPr lang="en-GB" dirty="0" err="1"/>
              <a:t>dataframe</a:t>
            </a:r>
            <a:r>
              <a:rPr lang="en-GB" dirty="0"/>
              <a:t> has several duplicates due to the new categories. Hence, the duplicates were removed and the number of entries (rows) reduced to 34848 from 38577.</a:t>
            </a:r>
          </a:p>
          <a:p>
            <a:r>
              <a:rPr lang="en-GB" dirty="0"/>
              <a:t>For every column of this </a:t>
            </a:r>
            <a:r>
              <a:rPr lang="en-GB" dirty="0" err="1"/>
              <a:t>dataframe</a:t>
            </a:r>
            <a:r>
              <a:rPr lang="en-GB" dirty="0"/>
              <a:t>, two plots were produced:</a:t>
            </a:r>
          </a:p>
          <a:p>
            <a:pPr lvl="1"/>
            <a:r>
              <a:rPr lang="en-US" dirty="0"/>
              <a:t>frequency count plots of categories of ‘</a:t>
            </a:r>
            <a:r>
              <a:rPr lang="en-US" dirty="0" err="1"/>
              <a:t>charged_off</a:t>
            </a:r>
            <a:r>
              <a:rPr lang="en-US" dirty="0"/>
              <a:t>?’ over the new categories of the column</a:t>
            </a:r>
          </a:p>
          <a:p>
            <a:pPr lvl="1"/>
            <a:r>
              <a:rPr lang="en-US" dirty="0"/>
              <a:t>percentage frequency count plots of the above plot: in order to observed the share (percentage) of defaulters of every new category of the column.</a:t>
            </a:r>
            <a:endParaRPr lang="en-GB" dirty="0"/>
          </a:p>
          <a:p>
            <a:r>
              <a:rPr lang="en-GB" dirty="0"/>
              <a:t>In the next slides, the most important drivers of the defaulters are presented.</a:t>
            </a:r>
            <a:endParaRPr lang="en-US" dirty="0"/>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7</a:t>
            </a:fld>
            <a:endParaRPr lang="en-GB"/>
          </a:p>
        </p:txBody>
      </p:sp>
    </p:spTree>
    <p:extLst>
      <p:ext uri="{BB962C8B-B14F-4D97-AF65-F5344CB8AC3E}">
        <p14:creationId xmlns:p14="http://schemas.microsoft.com/office/powerpoint/2010/main" val="40747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a:bodyPr>
          <a:lstStyle/>
          <a:p>
            <a:pPr marL="0" indent="0">
              <a:buNone/>
            </a:pPr>
            <a:r>
              <a:rPr lang="en-US" b="1" dirty="0"/>
              <a:t>Impact of '</a:t>
            </a:r>
            <a:r>
              <a:rPr lang="en-US" b="1" dirty="0" err="1"/>
              <a:t>int_rate_cat</a:t>
            </a:r>
            <a:r>
              <a:rPr lang="en-US" b="1" dirty="0"/>
              <a:t>'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8</a:t>
            </a:fld>
            <a:endParaRPr lang="en-GB"/>
          </a:p>
        </p:txBody>
      </p:sp>
      <p:pic>
        <p:nvPicPr>
          <p:cNvPr id="6" name="Picture 5">
            <a:extLst>
              <a:ext uri="{FF2B5EF4-FFF2-40B4-BE49-F238E27FC236}">
                <a16:creationId xmlns:a16="http://schemas.microsoft.com/office/drawing/2014/main" id="{BEAF3319-6919-F15D-6F56-7A325A6E0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357"/>
            <a:ext cx="10176787" cy="3705394"/>
          </a:xfrm>
          <a:prstGeom prst="rect">
            <a:avLst/>
          </a:prstGeom>
        </p:spPr>
      </p:pic>
      <p:sp>
        <p:nvSpPr>
          <p:cNvPr id="7" name="TextBox 6">
            <a:extLst>
              <a:ext uri="{FF2B5EF4-FFF2-40B4-BE49-F238E27FC236}">
                <a16:creationId xmlns:a16="http://schemas.microsoft.com/office/drawing/2014/main" id="{0473ABAE-8771-3A84-2EF4-CFF3265EF416}"/>
              </a:ext>
            </a:extLst>
          </p:cNvPr>
          <p:cNvSpPr txBox="1"/>
          <p:nvPr/>
        </p:nvSpPr>
        <p:spPr>
          <a:xfrm>
            <a:off x="316289" y="5692688"/>
            <a:ext cx="11703646" cy="923330"/>
          </a:xfrm>
          <a:prstGeom prst="rect">
            <a:avLst/>
          </a:prstGeom>
          <a:noFill/>
        </p:spPr>
        <p:txBody>
          <a:bodyPr wrap="square" rtlCol="0">
            <a:spAutoFit/>
          </a:bodyPr>
          <a:lstStyle/>
          <a:p>
            <a:r>
              <a:rPr lang="en-US" b="0" i="0" dirty="0">
                <a:solidFill>
                  <a:srgbClr val="000000"/>
                </a:solidFill>
                <a:effectLst/>
                <a:latin typeface="Helvetica Neue"/>
              </a:rPr>
              <a:t>As can be seen, the </a:t>
            </a:r>
            <a:r>
              <a:rPr lang="en-US" b="1" i="0" u="sng" dirty="0">
                <a:solidFill>
                  <a:srgbClr val="000000"/>
                </a:solidFill>
                <a:effectLst/>
                <a:latin typeface="Helvetica Neue"/>
              </a:rPr>
              <a:t>interest rate of more than 20% </a:t>
            </a:r>
            <a:r>
              <a:rPr lang="en-US" b="0" i="0" dirty="0">
                <a:solidFill>
                  <a:srgbClr val="000000"/>
                </a:solidFill>
                <a:effectLst/>
                <a:latin typeface="Helvetica Neue"/>
              </a:rPr>
              <a:t>can potentially be considered as one of the drivers of the customer being charged off, since the percentage of the defaulters in this category of interest rate is much higher than the same percentage in the rest of the categories.</a:t>
            </a:r>
            <a:endParaRPr lang="en-GB" dirty="0"/>
          </a:p>
        </p:txBody>
      </p:sp>
    </p:spTree>
    <p:extLst>
      <p:ext uri="{BB962C8B-B14F-4D97-AF65-F5344CB8AC3E}">
        <p14:creationId xmlns:p14="http://schemas.microsoft.com/office/powerpoint/2010/main" val="3633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C51-01B3-A423-7F20-3BAAE2DBFFD2}"/>
              </a:ext>
            </a:extLst>
          </p:cNvPr>
          <p:cNvSpPr>
            <a:spLocks noGrp="1"/>
          </p:cNvSpPr>
          <p:nvPr>
            <p:ph type="title"/>
          </p:nvPr>
        </p:nvSpPr>
        <p:spPr/>
        <p:txBody>
          <a:bodyPr/>
          <a:lstStyle/>
          <a:p>
            <a:r>
              <a:rPr lang="en-GB" dirty="0"/>
              <a:t>Data Analysis (contd.)</a:t>
            </a:r>
          </a:p>
        </p:txBody>
      </p:sp>
      <p:sp>
        <p:nvSpPr>
          <p:cNvPr id="3" name="Content Placeholder 2">
            <a:extLst>
              <a:ext uri="{FF2B5EF4-FFF2-40B4-BE49-F238E27FC236}">
                <a16:creationId xmlns:a16="http://schemas.microsoft.com/office/drawing/2014/main" id="{1E563693-8429-A88D-BE07-297738D845E0}"/>
              </a:ext>
            </a:extLst>
          </p:cNvPr>
          <p:cNvSpPr>
            <a:spLocks noGrp="1"/>
          </p:cNvSpPr>
          <p:nvPr>
            <p:ph idx="1"/>
          </p:nvPr>
        </p:nvSpPr>
        <p:spPr>
          <a:xfrm>
            <a:off x="838200" y="1383184"/>
            <a:ext cx="10515600" cy="755343"/>
          </a:xfrm>
        </p:spPr>
        <p:txBody>
          <a:bodyPr>
            <a:normAutofit/>
          </a:bodyPr>
          <a:lstStyle/>
          <a:p>
            <a:pPr marL="0" indent="0">
              <a:buNone/>
            </a:pPr>
            <a:r>
              <a:rPr lang="en-US" b="1" dirty="0"/>
              <a:t>Impact of '</a:t>
            </a:r>
            <a:r>
              <a:rPr lang="en-US" b="1" dirty="0" err="1"/>
              <a:t>pub_rec_bankruptcies_cat</a:t>
            </a:r>
            <a:r>
              <a:rPr lang="en-US" b="1" dirty="0"/>
              <a:t>' on '</a:t>
            </a:r>
            <a:r>
              <a:rPr lang="en-US" b="1" dirty="0" err="1"/>
              <a:t>charged_off</a:t>
            </a:r>
            <a:r>
              <a:rPr lang="en-US" b="1" dirty="0"/>
              <a:t>?'</a:t>
            </a:r>
          </a:p>
        </p:txBody>
      </p:sp>
      <p:sp>
        <p:nvSpPr>
          <p:cNvPr id="4" name="Slide Number Placeholder 3">
            <a:extLst>
              <a:ext uri="{FF2B5EF4-FFF2-40B4-BE49-F238E27FC236}">
                <a16:creationId xmlns:a16="http://schemas.microsoft.com/office/drawing/2014/main" id="{012DAD1D-C772-7B33-1CD1-DDB9F6768531}"/>
              </a:ext>
            </a:extLst>
          </p:cNvPr>
          <p:cNvSpPr>
            <a:spLocks noGrp="1"/>
          </p:cNvSpPr>
          <p:nvPr>
            <p:ph type="sldNum" sz="quarter" idx="12"/>
          </p:nvPr>
        </p:nvSpPr>
        <p:spPr/>
        <p:txBody>
          <a:bodyPr/>
          <a:lstStyle/>
          <a:p>
            <a:fld id="{E8718146-D948-497D-9442-8B80A20C7B04}" type="slidenum">
              <a:rPr lang="en-GB" smtClean="0"/>
              <a:pPr/>
              <a:t>9</a:t>
            </a:fld>
            <a:endParaRPr lang="en-GB"/>
          </a:p>
        </p:txBody>
      </p:sp>
      <p:pic>
        <p:nvPicPr>
          <p:cNvPr id="8" name="Picture 7">
            <a:extLst>
              <a:ext uri="{FF2B5EF4-FFF2-40B4-BE49-F238E27FC236}">
                <a16:creationId xmlns:a16="http://schemas.microsoft.com/office/drawing/2014/main" id="{7269BEF3-2A36-CC89-74FE-69E1C9F57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75" y="1946828"/>
            <a:ext cx="10228025" cy="3527988"/>
          </a:xfrm>
          <a:prstGeom prst="rect">
            <a:avLst/>
          </a:prstGeom>
        </p:spPr>
      </p:pic>
      <p:sp>
        <p:nvSpPr>
          <p:cNvPr id="9" name="TextBox 8">
            <a:extLst>
              <a:ext uri="{FF2B5EF4-FFF2-40B4-BE49-F238E27FC236}">
                <a16:creationId xmlns:a16="http://schemas.microsoft.com/office/drawing/2014/main" id="{D45E5726-890B-1B67-D4F1-C6D75AAEB04E}"/>
              </a:ext>
            </a:extLst>
          </p:cNvPr>
          <p:cNvSpPr txBox="1"/>
          <p:nvPr/>
        </p:nvSpPr>
        <p:spPr>
          <a:xfrm>
            <a:off x="316289" y="5692688"/>
            <a:ext cx="11703646" cy="369332"/>
          </a:xfrm>
          <a:prstGeom prst="rect">
            <a:avLst/>
          </a:prstGeom>
          <a:noFill/>
        </p:spPr>
        <p:txBody>
          <a:bodyPr wrap="square" rtlCol="0">
            <a:spAutoFit/>
          </a:bodyPr>
          <a:lstStyle/>
          <a:p>
            <a:r>
              <a:rPr lang="en-US" b="0" i="0" dirty="0">
                <a:solidFill>
                  <a:srgbClr val="000000"/>
                </a:solidFill>
                <a:effectLst/>
                <a:latin typeface="Helvetica Neue"/>
              </a:rPr>
              <a:t>The customers with </a:t>
            </a:r>
            <a:r>
              <a:rPr lang="en-US" b="1" i="0" u="sng" dirty="0">
                <a:solidFill>
                  <a:srgbClr val="000000"/>
                </a:solidFill>
                <a:effectLst/>
                <a:latin typeface="Helvetica Neue"/>
              </a:rPr>
              <a:t>2 public records of bankruptcies</a:t>
            </a:r>
            <a:r>
              <a:rPr lang="en-US" b="1" i="0" dirty="0">
                <a:solidFill>
                  <a:srgbClr val="000000"/>
                </a:solidFill>
                <a:effectLst/>
                <a:latin typeface="Helvetica Neue"/>
              </a:rPr>
              <a:t> </a:t>
            </a:r>
            <a:r>
              <a:rPr lang="en-US" b="0" i="0" dirty="0">
                <a:solidFill>
                  <a:srgbClr val="000000"/>
                </a:solidFill>
                <a:effectLst/>
                <a:latin typeface="Helvetica Neue"/>
              </a:rPr>
              <a:t>are very probable to default.</a:t>
            </a:r>
            <a:endParaRPr lang="en-GB" dirty="0"/>
          </a:p>
        </p:txBody>
      </p:sp>
    </p:spTree>
    <p:extLst>
      <p:ext uri="{BB962C8B-B14F-4D97-AF65-F5344CB8AC3E}">
        <p14:creationId xmlns:p14="http://schemas.microsoft.com/office/powerpoint/2010/main" val="1083669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1286</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Helvetica Neue</vt:lpstr>
      <vt:lpstr>Office Theme</vt:lpstr>
      <vt:lpstr>Lending Club Case Study</vt:lpstr>
      <vt:lpstr>Outline</vt:lpstr>
      <vt:lpstr>Problem statement</vt:lpstr>
      <vt:lpstr>Data Understanding</vt:lpstr>
      <vt:lpstr>Data Cleaning</vt:lpstr>
      <vt:lpstr>Data Cleaning (contd.)</vt:lpstr>
      <vt:lpstr>Data Analysis</vt:lpstr>
      <vt:lpstr>Data Analysis (contd.)</vt:lpstr>
      <vt:lpstr>Data Analysis (contd.)</vt:lpstr>
      <vt:lpstr>Data Analysis (contd.)</vt:lpstr>
      <vt:lpstr>Data Analysis (contd.)</vt:lpstr>
      <vt:lpstr>Data Analysis (contd.)</vt:lpstr>
      <vt:lpstr>Data Analysis (contd.)</vt:lpstr>
      <vt:lpstr>Data Analysis (contd.)</vt:lpstr>
      <vt:lpstr>Data Analysis (contd.)</vt:lpstr>
      <vt:lpstr>Recommendation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Hamid Hosseini</dc:creator>
  <cp:lastModifiedBy>Hamid Hosseini</cp:lastModifiedBy>
  <cp:revision>12</cp:revision>
  <dcterms:created xsi:type="dcterms:W3CDTF">2022-05-07T15:40:12Z</dcterms:created>
  <dcterms:modified xsi:type="dcterms:W3CDTF">2022-05-07T18:53:05Z</dcterms:modified>
</cp:coreProperties>
</file>