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8.xml" ContentType="application/vnd.openxmlformats-officedocument.presentationml.tags+xml"/>
  <Override PartName="/ppt/notesSlides/notesSlide29.xml" ContentType="application/vnd.openxmlformats-officedocument.presentationml.notesSlide+xml"/>
  <Override PartName="/ppt/tags/tag19.xml" ContentType="application/vnd.openxmlformats-officedocument.presentationml.tags+xml"/>
  <Override PartName="/ppt/notesSlides/notesSlide30.xml" ContentType="application/vnd.openxmlformats-officedocument.presentationml.notesSlide+xml"/>
  <Override PartName="/ppt/tags/tag20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2.xml" ContentType="application/vnd.openxmlformats-officedocument.presentationml.tags+xml"/>
  <Override PartName="/ppt/notesSlides/notesSlide38.xml" ContentType="application/vnd.openxmlformats-officedocument.presentationml.notesSlide+xml"/>
  <Override PartName="/ppt/tags/tag23.xml" ContentType="application/vnd.openxmlformats-officedocument.presentationml.tags+xml"/>
  <Override PartName="/ppt/notesSlides/notesSlide39.xml" ContentType="application/vnd.openxmlformats-officedocument.presentationml.notesSlide+xml"/>
  <Override PartName="/ppt/tags/tag24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7"/>
  </p:notesMasterIdLst>
  <p:sldIdLst>
    <p:sldId id="256" r:id="rId2"/>
    <p:sldId id="257" r:id="rId3"/>
    <p:sldId id="258" r:id="rId4"/>
    <p:sldId id="285" r:id="rId5"/>
    <p:sldId id="261" r:id="rId6"/>
    <p:sldId id="262" r:id="rId7"/>
    <p:sldId id="259" r:id="rId8"/>
    <p:sldId id="260" r:id="rId9"/>
    <p:sldId id="299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9" r:id="rId19"/>
    <p:sldId id="303" r:id="rId20"/>
    <p:sldId id="302" r:id="rId21"/>
    <p:sldId id="304" r:id="rId22"/>
    <p:sldId id="310" r:id="rId23"/>
    <p:sldId id="311" r:id="rId24"/>
    <p:sldId id="312" r:id="rId25"/>
    <p:sldId id="314" r:id="rId26"/>
    <p:sldId id="313" r:id="rId27"/>
    <p:sldId id="315" r:id="rId28"/>
    <p:sldId id="305" r:id="rId29"/>
    <p:sldId id="271" r:id="rId30"/>
    <p:sldId id="300" r:id="rId31"/>
    <p:sldId id="293" r:id="rId32"/>
    <p:sldId id="296" r:id="rId33"/>
    <p:sldId id="297" r:id="rId34"/>
    <p:sldId id="274" r:id="rId35"/>
    <p:sldId id="275" r:id="rId36"/>
    <p:sldId id="290" r:id="rId37"/>
    <p:sldId id="291" r:id="rId38"/>
    <p:sldId id="307" r:id="rId39"/>
    <p:sldId id="308" r:id="rId40"/>
    <p:sldId id="309" r:id="rId41"/>
    <p:sldId id="263" r:id="rId42"/>
    <p:sldId id="264" r:id="rId43"/>
    <p:sldId id="292" r:id="rId44"/>
    <p:sldId id="265" r:id="rId45"/>
    <p:sldId id="298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B0F0ECC-EDAC-4014-A273-28452609EB9A}">
          <p14:sldIdLst>
            <p14:sldId id="256"/>
            <p14:sldId id="257"/>
            <p14:sldId id="258"/>
            <p14:sldId id="285"/>
            <p14:sldId id="261"/>
            <p14:sldId id="262"/>
            <p14:sldId id="259"/>
            <p14:sldId id="260"/>
            <p14:sldId id="299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69"/>
            <p14:sldId id="303"/>
            <p14:sldId id="302"/>
            <p14:sldId id="304"/>
            <p14:sldId id="310"/>
            <p14:sldId id="311"/>
            <p14:sldId id="312"/>
            <p14:sldId id="314"/>
            <p14:sldId id="313"/>
            <p14:sldId id="315"/>
            <p14:sldId id="305"/>
            <p14:sldId id="271"/>
            <p14:sldId id="300"/>
            <p14:sldId id="293"/>
            <p14:sldId id="296"/>
            <p14:sldId id="297"/>
            <p14:sldId id="274"/>
            <p14:sldId id="275"/>
            <p14:sldId id="290"/>
            <p14:sldId id="291"/>
            <p14:sldId id="307"/>
            <p14:sldId id="308"/>
            <p14:sldId id="309"/>
            <p14:sldId id="263"/>
            <p14:sldId id="264"/>
            <p14:sldId id="292"/>
            <p14:sldId id="265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93250" autoAdjust="0"/>
  </p:normalViewPr>
  <p:slideViewPr>
    <p:cSldViewPr>
      <p:cViewPr>
        <p:scale>
          <a:sx n="75" d="100"/>
          <a:sy n="75" d="100"/>
        </p:scale>
        <p:origin x="-175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7639E-0E16-4FB5-831D-CA824A3B806D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20681-52A4-4FC3-B47A-F9834A30452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163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Hossein: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73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Antoine: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845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Antoine: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228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Antoine: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975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Graham: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959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Graham: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901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Graham: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901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Graham: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901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Graham: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8901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Graham: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864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Graham: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86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Hossein: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6005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Graham: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864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Graham: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8864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Assembly</a:t>
            </a:r>
            <a:r>
              <a:rPr lang="en-CA" baseline="0" dirty="0" smtClean="0"/>
              <a:t> drawings can be placed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29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Assembly</a:t>
            </a:r>
            <a:r>
              <a:rPr lang="en-CA" baseline="0" dirty="0" smtClean="0"/>
              <a:t> drawings can be placed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29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Assembly</a:t>
            </a:r>
            <a:r>
              <a:rPr lang="en-CA" baseline="0" dirty="0" smtClean="0"/>
              <a:t> drawings can be placed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29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Assembly</a:t>
            </a:r>
            <a:r>
              <a:rPr lang="en-CA" baseline="0" dirty="0" smtClean="0"/>
              <a:t> drawings can be placed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2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Assembly</a:t>
            </a:r>
            <a:r>
              <a:rPr lang="en-CA" baseline="0" dirty="0" smtClean="0"/>
              <a:t> drawings can be placed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29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Assembly</a:t>
            </a:r>
            <a:r>
              <a:rPr lang="en-CA" baseline="0" dirty="0" smtClean="0"/>
              <a:t> drawings can be placed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29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Farhan:</a:t>
            </a:r>
          </a:p>
          <a:p>
            <a:r>
              <a:rPr lang="en-CA" dirty="0" smtClean="0"/>
              <a:t>Lack of Sharp edges/protrusions means</a:t>
            </a:r>
            <a:r>
              <a:rPr lang="en-CA" baseline="0" dirty="0" smtClean="0"/>
              <a:t> that it is less likely that clothes/loose objects will be caught</a:t>
            </a:r>
          </a:p>
          <a:p>
            <a:r>
              <a:rPr lang="en-CA" baseline="0" dirty="0" smtClean="0"/>
              <a:t>Mention that all calculations/work put into design has been documented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198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Farhan: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66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Hossein: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196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Farhan: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4664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Farhan: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317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Farhan: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7591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Farhan: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5935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Graham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7114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Vishal: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7633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Vishal: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802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Vishal: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5827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Vishal: In arms</a:t>
            </a:r>
            <a:r>
              <a:rPr lang="en-CA" baseline="0" dirty="0" smtClean="0"/>
              <a:t> reach allows for accessibility to people with handicaps issues.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013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Vishal: Accurate.</a:t>
            </a:r>
            <a:r>
              <a:rPr lang="en-CA" baseline="0" dirty="0" smtClean="0"/>
              <a:t> Too little scans.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01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Hossein: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0672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Vishal: Spread</a:t>
            </a:r>
            <a:r>
              <a:rPr lang="en-CA" baseline="0" dirty="0" smtClean="0"/>
              <a:t> over the life time if the product makes our product a lot cheaper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0013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Hossein: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554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Hossein: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874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Hossein: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270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Hossein: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697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Vishal: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0102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Hossein: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86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slide is the</a:t>
            </a:r>
            <a:r>
              <a:rPr lang="en-CA" baseline="0" dirty="0" smtClean="0"/>
              <a:t> perfect segue for passing the clicker to the next person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771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Antoine: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1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Antoine: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72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20681-52A4-4FC3-B47A-F9834A304523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928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Font typeface="Century Gothic" pitchFamily="34" charset="0"/>
              <a:buChar char="―"/>
              <a:defRPr sz="2400"/>
            </a:lvl2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2D0C270-8052-444C-AE7E-F717AC7B93EA}" type="datetimeFigureOut">
              <a:rPr lang="en-CA" smtClean="0"/>
              <a:t>30/11/2012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692B47-F743-4D51-9D92-2F04573B0F4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73697"/>
            <a:ext cx="7772400" cy="1811287"/>
          </a:xfrm>
        </p:spPr>
        <p:txBody>
          <a:bodyPr/>
          <a:lstStyle/>
          <a:p>
            <a:r>
              <a:rPr lang="en-CA" dirty="0" smtClean="0"/>
              <a:t>Half-Time Exits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2520280"/>
          </a:xfrm>
        </p:spPr>
        <p:txBody>
          <a:bodyPr anchor="ctr">
            <a:noAutofit/>
          </a:bodyPr>
          <a:lstStyle/>
          <a:p>
            <a:r>
              <a:rPr lang="en-CA" sz="2800" dirty="0" smtClean="0"/>
              <a:t>Vishal Babu</a:t>
            </a:r>
          </a:p>
          <a:p>
            <a:r>
              <a:rPr lang="en-CA" sz="2800" dirty="0" smtClean="0"/>
              <a:t>Graham Bleaney</a:t>
            </a:r>
          </a:p>
          <a:p>
            <a:r>
              <a:rPr lang="en-CA" sz="2800" dirty="0" smtClean="0"/>
              <a:t>Hossein Mayanloo</a:t>
            </a:r>
          </a:p>
          <a:p>
            <a:r>
              <a:rPr lang="en-CA" sz="2800" dirty="0" smtClean="0"/>
              <a:t>Antoine Mctaggart</a:t>
            </a:r>
          </a:p>
          <a:p>
            <a:r>
              <a:rPr lang="en-CA" sz="2800" dirty="0" smtClean="0"/>
              <a:t>Farhan Munshi </a:t>
            </a:r>
            <a:endParaRPr lang="en-CA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35447" y="44960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  <a:latin typeface="Trebuchet MS" pitchFamily="34" charset="0"/>
              </a:rPr>
              <a:t>Group 7</a:t>
            </a:r>
            <a:endParaRPr lang="en-CA" sz="2400" dirty="0">
              <a:solidFill>
                <a:schemeClr val="accent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1747" y="1124744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itchFamily="34" charset="0"/>
              </a:rPr>
              <a:t>p</a:t>
            </a:r>
            <a:r>
              <a:rPr lang="en-CA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itchFamily="34" charset="0"/>
              </a:rPr>
              <a:t>resents</a:t>
            </a:r>
            <a:r>
              <a:rPr lang="en-CA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itchFamily="34" charset="0"/>
              </a:rPr>
              <a:t>…</a:t>
            </a:r>
            <a:endParaRPr lang="en-CA" sz="2400" dirty="0">
              <a:solidFill>
                <a:schemeClr val="accent1">
                  <a:lumMod val="60000"/>
                  <a:lumOff val="40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299"/>
          <p:cNvSpPr txBox="1"/>
          <p:nvPr/>
        </p:nvSpPr>
        <p:spPr>
          <a:xfrm>
            <a:off x="3429684" y="6410107"/>
            <a:ext cx="4944500" cy="387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effectLst/>
                <a:ea typeface="Calibri"/>
                <a:cs typeface="Times New Roman"/>
              </a:rPr>
              <a:t>Requires loading and unloading of items - slow</a:t>
            </a:r>
            <a:endParaRPr lang="en-CA" dirty="0">
              <a:effectLst/>
              <a:ea typeface="Calibri"/>
              <a:cs typeface="Times New Roman"/>
            </a:endParaRPr>
          </a:p>
        </p:txBody>
      </p:sp>
      <p:sp>
        <p:nvSpPr>
          <p:cNvPr id="118" name="Text Box 299"/>
          <p:cNvSpPr txBox="1"/>
          <p:nvPr/>
        </p:nvSpPr>
        <p:spPr>
          <a:xfrm>
            <a:off x="4067944" y="6397451"/>
            <a:ext cx="4306240" cy="387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effectLst/>
                <a:ea typeface="Calibri"/>
                <a:cs typeface="Times New Roman"/>
              </a:rPr>
              <a:t>Would hurt customer good will</a:t>
            </a:r>
            <a:endParaRPr lang="en-CA" dirty="0">
              <a:effectLst/>
              <a:ea typeface="Calibri"/>
              <a:cs typeface="Times New Roman"/>
            </a:endParaRPr>
          </a:p>
        </p:txBody>
      </p:sp>
      <p:sp>
        <p:nvSpPr>
          <p:cNvPr id="123" name="Text Box 299"/>
          <p:cNvSpPr txBox="1"/>
          <p:nvPr/>
        </p:nvSpPr>
        <p:spPr>
          <a:xfrm>
            <a:off x="4062061" y="6410107"/>
            <a:ext cx="4306241" cy="387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effectLst/>
                <a:ea typeface="Calibri"/>
                <a:cs typeface="Times New Roman"/>
              </a:rPr>
              <a:t>Looks fancy, but impractical</a:t>
            </a:r>
            <a:endParaRPr lang="en-CA" dirty="0">
              <a:effectLst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Possible Designs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1580312" y="2548037"/>
            <a:ext cx="3442970" cy="3719195"/>
            <a:chOff x="0" y="0"/>
            <a:chExt cx="3442970" cy="371919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3442970" cy="3719195"/>
              <a:chOff x="0" y="0"/>
              <a:chExt cx="3442970" cy="371919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0"/>
                <a:ext cx="3442970" cy="3719195"/>
                <a:chOff x="0" y="0"/>
                <a:chExt cx="3442970" cy="371919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85725" y="0"/>
                  <a:ext cx="2007262" cy="1599507"/>
                  <a:chOff x="0" y="0"/>
                  <a:chExt cx="2007262" cy="1599507"/>
                </a:xfrm>
                <a:scene3d>
                  <a:camera prst="isometricOffAxis1Right"/>
                  <a:lightRig rig="threePt" dir="t"/>
                </a:scene3d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0" y="0"/>
                    <a:ext cx="2007262" cy="1599507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sp3d extrusionH="635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76225" y="285750"/>
                    <a:ext cx="1430655" cy="771525"/>
                    <a:chOff x="0" y="0"/>
                    <a:chExt cx="1007491" cy="543179"/>
                  </a:xfrm>
                </p:grpSpPr>
                <p:grpSp>
                  <p:nvGrpSpPr>
                    <p:cNvPr id="47" name="Group 46"/>
                    <p:cNvGrpSpPr/>
                    <p:nvPr/>
                  </p:nvGrpSpPr>
                  <p:grpSpPr>
                    <a:xfrm>
                      <a:off x="585216" y="0"/>
                      <a:ext cx="422275" cy="534035"/>
                      <a:chOff x="0" y="0"/>
                      <a:chExt cx="422275" cy="534156"/>
                    </a:xfrm>
                  </p:grpSpPr>
                  <p:sp>
                    <p:nvSpPr>
                      <p:cNvPr id="64" name="Text Box 237"/>
                      <p:cNvSpPr txBox="1"/>
                      <p:nvPr/>
                    </p:nvSpPr>
                    <p:spPr>
                      <a:xfrm>
                        <a:off x="235975" y="127818"/>
                        <a:ext cx="112395" cy="7810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  <a:sp3d extrusionH="63500"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CA" sz="500" dirty="0">
                            <a:effectLst/>
                            <a:ea typeface="Calibri"/>
                            <a:cs typeface="Times New Roman"/>
                          </a:rPr>
                          <a:t>$200</a:t>
                        </a:r>
                        <a:endParaRPr lang="en-CA" sz="11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65" name="Group 64"/>
                      <p:cNvGrpSpPr/>
                      <p:nvPr/>
                    </p:nvGrpSpPr>
                    <p:grpSpPr>
                      <a:xfrm>
                        <a:off x="0" y="0"/>
                        <a:ext cx="422275" cy="534156"/>
                        <a:chOff x="0" y="0"/>
                        <a:chExt cx="422275" cy="534156"/>
                      </a:xfrm>
                    </p:grpSpPr>
                    <p:grpSp>
                      <p:nvGrpSpPr>
                        <p:cNvPr id="66" name="Group 65"/>
                        <p:cNvGrpSpPr/>
                        <p:nvPr/>
                      </p:nvGrpSpPr>
                      <p:grpSpPr>
                        <a:xfrm>
                          <a:off x="0" y="0"/>
                          <a:ext cx="422275" cy="534156"/>
                          <a:chOff x="0" y="0"/>
                          <a:chExt cx="422275" cy="534156"/>
                        </a:xfrm>
                      </p:grpSpPr>
                      <p:grpSp>
                        <p:nvGrpSpPr>
                          <p:cNvPr id="68" name="Group 67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422275" cy="403860"/>
                            <a:chOff x="0" y="0"/>
                            <a:chExt cx="422275" cy="403860"/>
                          </a:xfrm>
                        </p:grpSpPr>
                        <p:sp>
                          <p:nvSpPr>
                            <p:cNvPr id="70" name="Oval 69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422275" cy="403860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  <a:sp3d extrusionH="635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CA" dirty="0"/>
                            </a:p>
                          </p:txBody>
                        </p:sp>
                        <p:cxnSp>
                          <p:nvCxnSpPr>
                            <p:cNvPr id="71" name="Straight Connector 70"/>
                            <p:cNvCxnSpPr/>
                            <p:nvPr/>
                          </p:nvCxnSpPr>
                          <p:spPr>
                            <a:xfrm flipH="1" flipV="1">
                              <a:off x="62895" y="137885"/>
                              <a:ext cx="158620" cy="16795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</a:ln>
                            <a:sp3d extrusionH="6350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72" name="Group 71"/>
                            <p:cNvGrpSpPr/>
                            <p:nvPr/>
                          </p:nvGrpSpPr>
                          <p:grpSpPr>
                            <a:xfrm>
                              <a:off x="24190" y="12095"/>
                              <a:ext cx="355298" cy="135104"/>
                              <a:chOff x="0" y="0"/>
                              <a:chExt cx="355298" cy="135104"/>
                            </a:xfrm>
                          </p:grpSpPr>
                          <p:cxnSp>
                            <p:nvCxnSpPr>
                              <p:cNvPr id="73" name="Straight Connector 72"/>
                              <p:cNvCxnSpPr/>
                              <p:nvPr/>
                            </p:nvCxnSpPr>
                            <p:spPr>
                              <a:xfrm>
                                <a:off x="0" y="91924"/>
                                <a:ext cx="45720" cy="4318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  <a:sp3d extrusionH="6350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4" name="Straight Connector 73"/>
                              <p:cNvCxnSpPr/>
                              <p:nvPr/>
                            </p:nvCxnSpPr>
                            <p:spPr>
                              <a:xfrm>
                                <a:off x="183848" y="0"/>
                                <a:ext cx="0" cy="4596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  <a:sp3d extrusionH="6350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75" name="Straight Connector 74"/>
                              <p:cNvCxnSpPr/>
                              <p:nvPr/>
                            </p:nvCxnSpPr>
                            <p:spPr>
                              <a:xfrm>
                                <a:off x="84667" y="29029"/>
                                <a:ext cx="19050" cy="4572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  <a:sp3d extrusionH="6350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76" name="Group 75"/>
                              <p:cNvGrpSpPr/>
                              <p:nvPr/>
                            </p:nvGrpSpPr>
                            <p:grpSpPr>
                              <a:xfrm flipH="1">
                                <a:off x="251581" y="19352"/>
                                <a:ext cx="103717" cy="106075"/>
                                <a:chOff x="0" y="0"/>
                                <a:chExt cx="103717" cy="106075"/>
                              </a:xfrm>
                            </p:grpSpPr>
                            <p:cxnSp>
                              <p:nvCxnSpPr>
                                <p:cNvPr id="77" name="Straight Connector 76"/>
                                <p:cNvCxnSpPr/>
                                <p:nvPr/>
                              </p:nvCxnSpPr>
                              <p:spPr>
                                <a:xfrm>
                                  <a:off x="0" y="62895"/>
                                  <a:ext cx="45720" cy="4318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  <a:sp3d extrusionH="63500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78" name="Straight Connector 77"/>
                                <p:cNvCxnSpPr/>
                                <p:nvPr/>
                              </p:nvCxnSpPr>
                              <p:spPr>
                                <a:xfrm>
                                  <a:off x="84667" y="0"/>
                                  <a:ext cx="19050" cy="4572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  <a:sp3d extrusionH="63500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  <p:sp>
                        <p:nvSpPr>
                          <p:cNvPr id="69" name="Text Box 250"/>
                          <p:cNvSpPr txBox="1"/>
                          <p:nvPr/>
                        </p:nvSpPr>
                        <p:spPr>
                          <a:xfrm>
                            <a:off x="0" y="370114"/>
                            <a:ext cx="422275" cy="16404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  <a:sp3d extrusionH="63500"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CA" sz="1000" dirty="0">
                                <a:effectLst/>
                                <a:ea typeface="Calibri"/>
                                <a:cs typeface="Times New Roman"/>
                              </a:rPr>
                              <a:t>Price</a:t>
                            </a:r>
                            <a:endParaRPr lang="en-CA" sz="1100" dirty="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67" name="Text Box 251"/>
                        <p:cNvSpPr txBox="1"/>
                        <p:nvPr/>
                      </p:nvSpPr>
                      <p:spPr>
                        <a:xfrm>
                          <a:off x="93407" y="122903"/>
                          <a:ext cx="112542" cy="7865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  <a:sp3d extrusionH="63500"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CA" sz="600" dirty="0">
                              <a:effectLst/>
                              <a:ea typeface="Calibri"/>
                              <a:cs typeface="Times New Roman"/>
                            </a:rPr>
                            <a:t>$0</a:t>
                          </a:r>
                          <a:endParaRPr lang="en-CA" sz="1100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0" y="9144"/>
                      <a:ext cx="422275" cy="534035"/>
                      <a:chOff x="0" y="0"/>
                      <a:chExt cx="422275" cy="534156"/>
                    </a:xfrm>
                  </p:grpSpPr>
                  <p:sp>
                    <p:nvSpPr>
                      <p:cNvPr id="49" name="Text Box 253"/>
                      <p:cNvSpPr txBox="1"/>
                      <p:nvPr/>
                    </p:nvSpPr>
                    <p:spPr>
                      <a:xfrm>
                        <a:off x="250723" y="132735"/>
                        <a:ext cx="112395" cy="78105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  <a:sp3d extrusionH="63500"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CA" sz="600" dirty="0">
                            <a:effectLst/>
                            <a:ea typeface="Calibri"/>
                            <a:cs typeface="Times New Roman"/>
                          </a:rPr>
                          <a:t>200</a:t>
                        </a:r>
                        <a:endParaRPr lang="en-CA" sz="11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50" name="Group 49"/>
                      <p:cNvGrpSpPr/>
                      <p:nvPr/>
                    </p:nvGrpSpPr>
                    <p:grpSpPr>
                      <a:xfrm>
                        <a:off x="0" y="0"/>
                        <a:ext cx="422275" cy="534156"/>
                        <a:chOff x="0" y="0"/>
                        <a:chExt cx="422275" cy="534156"/>
                      </a:xfrm>
                    </p:grpSpPr>
                    <p:grpSp>
                      <p:nvGrpSpPr>
                        <p:cNvPr id="51" name="Group 50"/>
                        <p:cNvGrpSpPr/>
                        <p:nvPr/>
                      </p:nvGrpSpPr>
                      <p:grpSpPr>
                        <a:xfrm>
                          <a:off x="0" y="0"/>
                          <a:ext cx="422275" cy="534156"/>
                          <a:chOff x="0" y="0"/>
                          <a:chExt cx="422275" cy="534156"/>
                        </a:xfrm>
                      </p:grpSpPr>
                      <p:grpSp>
                        <p:nvGrpSpPr>
                          <p:cNvPr id="53" name="Group 52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422275" cy="403860"/>
                            <a:chOff x="0" y="0"/>
                            <a:chExt cx="422275" cy="403860"/>
                          </a:xfrm>
                        </p:grpSpPr>
                        <p:sp>
                          <p:nvSpPr>
                            <p:cNvPr id="55" name="Oval 54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422275" cy="403860"/>
                            </a:xfrm>
                            <a:prstGeom prst="ellipse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  <a:sp3d extrusionH="63500"/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CA" dirty="0"/>
                            </a:p>
                          </p:txBody>
                        </p:sp>
                        <p:cxnSp>
                          <p:nvCxnSpPr>
                            <p:cNvPr id="56" name="Straight Connector 55"/>
                            <p:cNvCxnSpPr/>
                            <p:nvPr/>
                          </p:nvCxnSpPr>
                          <p:spPr>
                            <a:xfrm flipH="1" flipV="1">
                              <a:off x="62895" y="137885"/>
                              <a:ext cx="158620" cy="167951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C00000"/>
                              </a:solidFill>
                            </a:ln>
                            <a:sp3d extrusionH="6350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57" name="Group 56"/>
                            <p:cNvGrpSpPr/>
                            <p:nvPr/>
                          </p:nvGrpSpPr>
                          <p:grpSpPr>
                            <a:xfrm>
                              <a:off x="24190" y="12095"/>
                              <a:ext cx="355298" cy="135104"/>
                              <a:chOff x="0" y="0"/>
                              <a:chExt cx="355298" cy="135104"/>
                            </a:xfrm>
                          </p:grpSpPr>
                          <p:cxnSp>
                            <p:nvCxnSpPr>
                              <p:cNvPr id="58" name="Straight Connector 57"/>
                              <p:cNvCxnSpPr/>
                              <p:nvPr/>
                            </p:nvCxnSpPr>
                            <p:spPr>
                              <a:xfrm>
                                <a:off x="0" y="91924"/>
                                <a:ext cx="45720" cy="4318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  <a:sp3d extrusionH="6350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9" name="Straight Connector 58"/>
                              <p:cNvCxnSpPr/>
                              <p:nvPr/>
                            </p:nvCxnSpPr>
                            <p:spPr>
                              <a:xfrm>
                                <a:off x="183848" y="0"/>
                                <a:ext cx="0" cy="45962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  <a:sp3d extrusionH="6350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0" name="Straight Connector 59"/>
                              <p:cNvCxnSpPr/>
                              <p:nvPr/>
                            </p:nvCxnSpPr>
                            <p:spPr>
                              <a:xfrm>
                                <a:off x="84667" y="29029"/>
                                <a:ext cx="19050" cy="45720"/>
                              </a:xfrm>
                              <a:prstGeom prst="line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</a:ln>
                              <a:sp3d extrusionH="6350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61" name="Group 60"/>
                              <p:cNvGrpSpPr/>
                              <p:nvPr/>
                            </p:nvGrpSpPr>
                            <p:grpSpPr>
                              <a:xfrm flipH="1">
                                <a:off x="251581" y="19352"/>
                                <a:ext cx="103717" cy="106075"/>
                                <a:chOff x="0" y="0"/>
                                <a:chExt cx="103717" cy="106075"/>
                              </a:xfrm>
                            </p:grpSpPr>
                            <p:cxnSp>
                              <p:nvCxnSpPr>
                                <p:cNvPr id="62" name="Straight Connector 61"/>
                                <p:cNvCxnSpPr/>
                                <p:nvPr/>
                              </p:nvCxnSpPr>
                              <p:spPr>
                                <a:xfrm>
                                  <a:off x="0" y="62895"/>
                                  <a:ext cx="45720" cy="4318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  <a:sp3d extrusionH="63500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63" name="Straight Connector 62"/>
                                <p:cNvCxnSpPr/>
                                <p:nvPr/>
                              </p:nvCxnSpPr>
                              <p:spPr>
                                <a:xfrm>
                                  <a:off x="84667" y="0"/>
                                  <a:ext cx="19050" cy="45720"/>
                                </a:xfrm>
                                <a:prstGeom prst="line">
                                  <a:avLst/>
                                </a:prstGeom>
                                <a:ln>
                                  <a:solidFill>
                                    <a:schemeClr val="tx1"/>
                                  </a:solidFill>
                                </a:ln>
                                <a:sp3d extrusionH="63500"/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  <p:sp>
                        <p:nvSpPr>
                          <p:cNvPr id="54" name="Text Box 266"/>
                          <p:cNvSpPr txBox="1"/>
                          <p:nvPr/>
                        </p:nvSpPr>
                        <p:spPr>
                          <a:xfrm>
                            <a:off x="0" y="370114"/>
                            <a:ext cx="422275" cy="164042"/>
                          </a:xfrm>
                          <a:prstGeom prst="rect">
                            <a:avLst/>
                          </a:prstGeom>
                          <a:noFill/>
                          <a:ln w="6350">
                            <a:noFill/>
                          </a:ln>
                          <a:effectLst/>
                          <a:sp3d extrusionH="63500"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CA" sz="1000" dirty="0">
                                <a:effectLst/>
                                <a:ea typeface="Calibri"/>
                                <a:cs typeface="Times New Roman"/>
                              </a:rPr>
                              <a:t>Items</a:t>
                            </a:r>
                            <a:endParaRPr lang="en-CA" sz="1100" dirty="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52" name="Text Box 267"/>
                        <p:cNvSpPr txBox="1"/>
                        <p:nvPr/>
                      </p:nvSpPr>
                      <p:spPr>
                        <a:xfrm>
                          <a:off x="93407" y="122903"/>
                          <a:ext cx="112542" cy="78658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  <a:effectLst/>
                        <a:sp3d extrusionH="63500"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0" tIns="0" rIns="0" bIns="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CA" sz="600" dirty="0">
                              <a:effectLst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CA" sz="1100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0" y="1914525"/>
                  <a:ext cx="3442970" cy="1804670"/>
                  <a:chOff x="0" y="0"/>
                  <a:chExt cx="3443844" cy="1805585"/>
                </a:xfrm>
                <a:scene3d>
                  <a:camera prst="isometricOffAxis1Right"/>
                  <a:lightRig rig="threePt" dir="t"/>
                </a:scene3d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201881" y="0"/>
                    <a:ext cx="3040083" cy="403225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  <a:sp3d extrusionH="1447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0" y="0"/>
                    <a:ext cx="403761" cy="40376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  <a:sp3d extrusionH="1447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040083" y="0"/>
                    <a:ext cx="403761" cy="403761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/>
                    </a:solidFill>
                  </a:ln>
                  <a:sp3d extrusionH="1447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201881" y="403761"/>
                    <a:ext cx="130628" cy="140182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sp3d extrusionH="1447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111335" y="403761"/>
                    <a:ext cx="130628" cy="140182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sp3d extrusionH="1447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400050" y="1171575"/>
                  <a:ext cx="509905" cy="509905"/>
                  <a:chOff x="0" y="0"/>
                  <a:chExt cx="509905" cy="509905"/>
                </a:xfrm>
              </p:grpSpPr>
              <p:sp>
                <p:nvSpPr>
                  <p:cNvPr id="27" name="Oval 26"/>
                  <p:cNvSpPr/>
                  <p:nvPr/>
                </p:nvSpPr>
                <p:spPr>
                  <a:xfrm>
                    <a:off x="0" y="0"/>
                    <a:ext cx="509905" cy="50990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scene3d>
                    <a:camera prst="isometricOffAxis1Top"/>
                    <a:lightRig rig="threePt" dir="t"/>
                  </a:scene3d>
                  <a:sp3d extrusionH="5524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123825" y="104775"/>
                    <a:ext cx="273050" cy="255270"/>
                    <a:chOff x="0" y="0"/>
                    <a:chExt cx="624012" cy="583096"/>
                  </a:xfrm>
                  <a:scene3d>
                    <a:camera prst="isometricOffAxis1Top"/>
                    <a:lightRig rig="threePt" dir="t"/>
                  </a:scene3d>
                </p:grpSpPr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31913" y="218661"/>
                      <a:ext cx="173355" cy="17335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58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dirty="0"/>
                    </a:p>
                  </p:txBody>
                </p:sp>
                <p:grpSp>
                  <p:nvGrpSpPr>
                    <p:cNvPr id="30" name="Group 29"/>
                    <p:cNvGrpSpPr/>
                    <p:nvPr/>
                  </p:nvGrpSpPr>
                  <p:grpSpPr>
                    <a:xfrm>
                      <a:off x="99391" y="92765"/>
                      <a:ext cx="483704" cy="384314"/>
                      <a:chOff x="0" y="0"/>
                      <a:chExt cx="483704" cy="384314"/>
                    </a:xfrm>
                  </p:grpSpPr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298174" y="284922"/>
                        <a:ext cx="122555" cy="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  <a:miter lim="800000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97565" y="26505"/>
                        <a:ext cx="0" cy="25717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  <a:miter lim="800000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26505" y="26505"/>
                        <a:ext cx="394970" cy="0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  <a:miter lim="800000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V="1">
                        <a:off x="26505" y="0"/>
                        <a:ext cx="0" cy="363855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  <a:miter lim="800000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/>
                      <p:cNvCxnSpPr/>
                      <p:nvPr/>
                    </p:nvCxnSpPr>
                    <p:spPr>
                      <a:xfrm flipV="1">
                        <a:off x="0" y="384313"/>
                        <a:ext cx="483704" cy="1"/>
                      </a:xfrm>
                      <a:prstGeom prst="line">
                        <a:avLst/>
                      </a:prstGeom>
                      <a:ln w="15875">
                        <a:solidFill>
                          <a:schemeClr val="tx1"/>
                        </a:solidFill>
                        <a:miter lim="800000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602974" y="19878"/>
                      <a:ext cx="0" cy="47625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>
                      <a:off x="19878" y="19878"/>
                      <a:ext cx="604134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/>
                    <p:nvPr/>
                  </p:nvCxnSpPr>
                  <p:spPr>
                    <a:xfrm flipV="1">
                      <a:off x="19878" y="0"/>
                      <a:ext cx="0" cy="58293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0" y="583096"/>
                      <a:ext cx="623763" cy="0"/>
                    </a:xfrm>
                    <a:prstGeom prst="line">
                      <a:avLst/>
                    </a:prstGeom>
                    <a:ln w="15875">
                      <a:solidFill>
                        <a:schemeClr val="tx1"/>
                      </a:solidFill>
                      <a:miter lim="800000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2519916" y="2275367"/>
                <a:ext cx="504825" cy="400050"/>
                <a:chOff x="0" y="0"/>
                <a:chExt cx="504825" cy="400050"/>
              </a:xfrm>
              <a:solidFill>
                <a:schemeClr val="accent3">
                  <a:lumMod val="20000"/>
                  <a:lumOff val="80000"/>
                </a:schemeClr>
              </a:solidFill>
              <a:scene3d>
                <a:camera prst="isometricOffAxis1Right"/>
                <a:lightRig rig="threePt" dir="t"/>
              </a:scene3d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0" y="0"/>
                  <a:ext cx="504825" cy="40005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sp3d extrusionH="311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CA" sz="900" dirty="0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Cash</a:t>
                  </a:r>
                  <a:endParaRPr lang="en-CA" sz="11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29025" y="330979"/>
                  <a:ext cx="285750" cy="0"/>
                </a:xfrm>
                <a:prstGeom prst="line">
                  <a:avLst/>
                </a:prstGeom>
                <a:grpFill/>
                <a:ln w="44450">
                  <a:solidFill>
                    <a:schemeClr val="tx1"/>
                  </a:solidFill>
                  <a:miter lim="800000"/>
                </a:ln>
                <a:sp3d extrusionH="311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162684" y="218783"/>
                  <a:ext cx="0" cy="67310"/>
                </a:xfrm>
                <a:prstGeom prst="straightConnector1">
                  <a:avLst/>
                </a:prstGeom>
                <a:grpFill/>
                <a:ln w="0">
                  <a:solidFill>
                    <a:srgbClr val="FF0000"/>
                  </a:solidFill>
                  <a:miter lim="800000"/>
                  <a:tailEnd type="triangle"/>
                </a:ln>
                <a:sp3d extrusionH="311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64638" y="218783"/>
                  <a:ext cx="0" cy="67310"/>
                </a:xfrm>
                <a:prstGeom prst="straightConnector1">
                  <a:avLst/>
                </a:prstGeom>
                <a:grpFill/>
                <a:ln w="0">
                  <a:solidFill>
                    <a:srgbClr val="FF0000"/>
                  </a:solidFill>
                  <a:miter lim="800000"/>
                  <a:tailEnd type="triangle"/>
                </a:ln>
                <a:sp3d extrusionH="311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69271" y="224393"/>
                  <a:ext cx="0" cy="67310"/>
                </a:xfrm>
                <a:prstGeom prst="straightConnector1">
                  <a:avLst/>
                </a:prstGeom>
                <a:grpFill/>
                <a:ln w="0">
                  <a:solidFill>
                    <a:srgbClr val="FF0000"/>
                  </a:solidFill>
                  <a:miter lim="800000"/>
                  <a:tailEnd type="triangle"/>
                </a:ln>
                <a:sp3d extrusionH="311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680483" y="2392325"/>
                <a:ext cx="1847850" cy="800100"/>
                <a:chOff x="0" y="0"/>
                <a:chExt cx="1847850" cy="800100"/>
              </a:xfrm>
              <a:scene3d>
                <a:camera prst="isometricOffAxis1Right"/>
                <a:lightRig rig="threePt" dir="t"/>
              </a:scene3d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0" y="0"/>
                  <a:ext cx="1847850" cy="800100"/>
                  <a:chOff x="0" y="0"/>
                  <a:chExt cx="1847850" cy="800100"/>
                </a:xfrm>
                <a:solidFill>
                  <a:schemeClr val="bg1"/>
                </a:solidFill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0" y="0"/>
                    <a:ext cx="1847850" cy="8001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sp3d extrusionH="825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81025" y="0"/>
                    <a:ext cx="642620" cy="8001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  <a:sp3d extrusionH="825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76200" y="57150"/>
                  <a:ext cx="1657350" cy="180975"/>
                  <a:chOff x="0" y="0"/>
                  <a:chExt cx="1657350" cy="180975"/>
                </a:xfrm>
              </p:grpSpPr>
              <p:sp>
                <p:nvSpPr>
                  <p:cNvPr id="14" name="Text Box 125"/>
                  <p:cNvSpPr txBox="1"/>
                  <p:nvPr/>
                </p:nvSpPr>
                <p:spPr>
                  <a:xfrm>
                    <a:off x="0" y="0"/>
                    <a:ext cx="438150" cy="1809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  <a:sp3d extrusionH="82550"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CA" sz="1100" dirty="0">
                        <a:effectLst/>
                        <a:ea typeface="Calibri"/>
                        <a:cs typeface="Times New Roman"/>
                      </a:rPr>
                      <a:t>Step 1</a:t>
                    </a:r>
                  </a:p>
                </p:txBody>
              </p:sp>
              <p:sp>
                <p:nvSpPr>
                  <p:cNvPr id="15" name="Text Box 127"/>
                  <p:cNvSpPr txBox="1"/>
                  <p:nvPr/>
                </p:nvSpPr>
                <p:spPr>
                  <a:xfrm>
                    <a:off x="609600" y="0"/>
                    <a:ext cx="438150" cy="1809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  <a:sp3d extrusionH="82550"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CA" sz="1100" dirty="0">
                        <a:effectLst/>
                        <a:ea typeface="Calibri"/>
                        <a:cs typeface="Times New Roman"/>
                      </a:rPr>
                      <a:t>Step 2</a:t>
                    </a:r>
                  </a:p>
                </p:txBody>
              </p:sp>
              <p:sp>
                <p:nvSpPr>
                  <p:cNvPr id="16" name="Text Box 128"/>
                  <p:cNvSpPr txBox="1"/>
                  <p:nvPr/>
                </p:nvSpPr>
                <p:spPr>
                  <a:xfrm>
                    <a:off x="1219200" y="0"/>
                    <a:ext cx="438150" cy="180975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  <a:sp3d extrusionH="82550"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CA" sz="1100" dirty="0">
                        <a:effectLst/>
                        <a:ea typeface="Calibri"/>
                        <a:cs typeface="Times New Roman"/>
                      </a:rPr>
                      <a:t>Step 3</a:t>
                    </a:r>
                  </a:p>
                </p:txBody>
              </p:sp>
            </p:grpSp>
          </p:grpSp>
        </p:grpSp>
        <p:sp>
          <p:nvSpPr>
            <p:cNvPr id="8" name="Text Box 272"/>
            <p:cNvSpPr txBox="1"/>
            <p:nvPr/>
          </p:nvSpPr>
          <p:spPr>
            <a:xfrm>
              <a:off x="1190846" y="1063256"/>
              <a:ext cx="1123950" cy="219075"/>
            </a:xfrm>
            <a:prstGeom prst="rect">
              <a:avLst/>
            </a:prstGeom>
            <a:noFill/>
            <a:ln w="6350">
              <a:noFill/>
            </a:ln>
            <a:effectLst/>
            <a:scene3d>
              <a:camera prst="isometricOffAxis1Right"/>
              <a:lightRig rig="threePt" dir="t"/>
            </a:scene3d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sz="1100" dirty="0">
                  <a:effectLst/>
                  <a:ea typeface="Calibri"/>
                  <a:cs typeface="Times New Roman"/>
                </a:rPr>
                <a:t>No Refunds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52187" y="2252127"/>
            <a:ext cx="2257425" cy="3562350"/>
            <a:chOff x="0" y="0"/>
            <a:chExt cx="2257425" cy="3562350"/>
          </a:xfrm>
        </p:grpSpPr>
        <p:grpSp>
          <p:nvGrpSpPr>
            <p:cNvPr id="80" name="Group 79"/>
            <p:cNvGrpSpPr/>
            <p:nvPr/>
          </p:nvGrpSpPr>
          <p:grpSpPr>
            <a:xfrm>
              <a:off x="0" y="0"/>
              <a:ext cx="1038225" cy="2752725"/>
              <a:chOff x="0" y="0"/>
              <a:chExt cx="1038225" cy="2752725"/>
            </a:xfrm>
            <a:scene3d>
              <a:camera prst="isometricOffAxis1Right"/>
              <a:lightRig rig="threePt" dir="t"/>
            </a:scene3d>
          </p:grpSpPr>
          <p:sp>
            <p:nvSpPr>
              <p:cNvPr id="84" name="Rectangle 83"/>
              <p:cNvSpPr/>
              <p:nvPr/>
            </p:nvSpPr>
            <p:spPr>
              <a:xfrm>
                <a:off x="0" y="0"/>
                <a:ext cx="1038225" cy="2752725"/>
              </a:xfrm>
              <a:prstGeom prst="rect">
                <a:avLst/>
              </a:prstGeom>
              <a:noFill/>
              <a:ln w="133350">
                <a:solidFill>
                  <a:schemeClr val="bg1">
                    <a:lumMod val="75000"/>
                  </a:schemeClr>
                </a:solidFill>
                <a:round/>
              </a:ln>
              <a:sp3d extrusionH="158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0" y="1000125"/>
                <a:ext cx="1038225" cy="0"/>
              </a:xfrm>
              <a:prstGeom prst="line">
                <a:avLst/>
              </a:prstGeom>
              <a:ln w="133350">
                <a:solidFill>
                  <a:schemeClr val="bg1">
                    <a:lumMod val="75000"/>
                  </a:schemeClr>
                </a:solidFill>
                <a:round/>
              </a:ln>
              <a:sp3d extrusionH="158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1219200" y="809625"/>
              <a:ext cx="1038225" cy="2752725"/>
              <a:chOff x="0" y="0"/>
              <a:chExt cx="1038225" cy="2752725"/>
            </a:xfrm>
            <a:scene3d>
              <a:camera prst="isometricOffAxis1Right"/>
              <a:lightRig rig="threePt" dir="t"/>
            </a:scene3d>
          </p:grpSpPr>
          <p:sp>
            <p:nvSpPr>
              <p:cNvPr id="82" name="Rectangle 81"/>
              <p:cNvSpPr/>
              <p:nvPr/>
            </p:nvSpPr>
            <p:spPr>
              <a:xfrm>
                <a:off x="0" y="0"/>
                <a:ext cx="1038225" cy="2752725"/>
              </a:xfrm>
              <a:prstGeom prst="rect">
                <a:avLst/>
              </a:prstGeom>
              <a:noFill/>
              <a:ln w="133350">
                <a:solidFill>
                  <a:schemeClr val="bg1">
                    <a:lumMod val="75000"/>
                  </a:schemeClr>
                </a:solidFill>
                <a:round/>
              </a:ln>
              <a:sp3d extrusionH="158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0" y="1000125"/>
                <a:ext cx="1038225" cy="0"/>
              </a:xfrm>
              <a:prstGeom prst="line">
                <a:avLst/>
              </a:prstGeom>
              <a:ln w="133350">
                <a:solidFill>
                  <a:schemeClr val="bg1">
                    <a:lumMod val="75000"/>
                  </a:schemeClr>
                </a:solidFill>
                <a:round/>
              </a:ln>
              <a:sp3d extrusionH="158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/>
          <p:cNvGrpSpPr/>
          <p:nvPr/>
        </p:nvGrpSpPr>
        <p:grpSpPr>
          <a:xfrm>
            <a:off x="3894252" y="3369603"/>
            <a:ext cx="2151380" cy="622424"/>
            <a:chOff x="3894252" y="3369603"/>
            <a:chExt cx="2151380" cy="622424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385742" y="3618012"/>
              <a:ext cx="123825" cy="374015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282"/>
            <p:cNvSpPr txBox="1"/>
            <p:nvPr/>
          </p:nvSpPr>
          <p:spPr>
            <a:xfrm>
              <a:off x="3894252" y="3369603"/>
              <a:ext cx="2151380" cy="3079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2.4 Conveyer Belt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514647" y="5042317"/>
            <a:ext cx="2071370" cy="589915"/>
            <a:chOff x="4514647" y="5042317"/>
            <a:chExt cx="2071370" cy="589915"/>
          </a:xfrm>
        </p:grpSpPr>
        <p:sp>
          <p:nvSpPr>
            <p:cNvPr id="91" name="Text Box 285"/>
            <p:cNvSpPr txBox="1"/>
            <p:nvPr/>
          </p:nvSpPr>
          <p:spPr>
            <a:xfrm>
              <a:off x="5013757" y="5418872"/>
              <a:ext cx="1572260" cy="21336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4.1 Cash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 flipV="1">
              <a:off x="4514647" y="5042317"/>
              <a:ext cx="426085" cy="46736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3196387" y="1608554"/>
            <a:ext cx="1845983" cy="1123633"/>
            <a:chOff x="3196387" y="1608554"/>
            <a:chExt cx="1845983" cy="1123633"/>
          </a:xfrm>
        </p:grpSpPr>
        <p:cxnSp>
          <p:nvCxnSpPr>
            <p:cNvPr id="90" name="Straight Arrow Connector 89"/>
            <p:cNvCxnSpPr/>
            <p:nvPr/>
          </p:nvCxnSpPr>
          <p:spPr>
            <a:xfrm flipH="1">
              <a:off x="3196387" y="2179737"/>
              <a:ext cx="541020" cy="55245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295"/>
            <p:cNvSpPr txBox="1"/>
            <p:nvPr/>
          </p:nvSpPr>
          <p:spPr>
            <a:xfrm>
              <a:off x="3416135" y="1608554"/>
              <a:ext cx="1626235" cy="22288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3.6 Analog Price Meter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384347" y="2979030"/>
            <a:ext cx="2210400" cy="642792"/>
            <a:chOff x="3384347" y="2979030"/>
            <a:chExt cx="2210400" cy="642792"/>
          </a:xfrm>
        </p:grpSpPr>
        <p:sp>
          <p:nvSpPr>
            <p:cNvPr id="89" name="Text Box 283"/>
            <p:cNvSpPr txBox="1"/>
            <p:nvPr/>
          </p:nvSpPr>
          <p:spPr>
            <a:xfrm>
              <a:off x="3424387" y="2979030"/>
              <a:ext cx="2170360" cy="3020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5.4 No Refunds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3384347" y="3249712"/>
              <a:ext cx="469265" cy="37211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268517" y="1704538"/>
            <a:ext cx="2813862" cy="471389"/>
            <a:chOff x="6268517" y="1704538"/>
            <a:chExt cx="2813862" cy="471389"/>
          </a:xfrm>
        </p:grpSpPr>
        <p:sp>
          <p:nvSpPr>
            <p:cNvPr id="95" name="Text Box 299"/>
            <p:cNvSpPr txBox="1"/>
            <p:nvPr/>
          </p:nvSpPr>
          <p:spPr>
            <a:xfrm>
              <a:off x="6883603" y="1704538"/>
              <a:ext cx="2198776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6.2 RFID Detectors at exits</a:t>
              </a:r>
            </a:p>
          </p:txBody>
        </p:sp>
        <p:cxnSp>
          <p:nvCxnSpPr>
            <p:cNvPr id="96" name="Straight Arrow Connector 95"/>
            <p:cNvCxnSpPr>
              <a:stCxn id="95" idx="1"/>
            </p:cNvCxnSpPr>
            <p:nvPr/>
          </p:nvCxnSpPr>
          <p:spPr>
            <a:xfrm flipH="1">
              <a:off x="6268517" y="1898213"/>
              <a:ext cx="615086" cy="277714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541067" y="5632232"/>
            <a:ext cx="1451610" cy="777875"/>
            <a:chOff x="2541067" y="5632232"/>
            <a:chExt cx="1451610" cy="777875"/>
          </a:xfrm>
        </p:grpSpPr>
        <p:sp>
          <p:nvSpPr>
            <p:cNvPr id="97" name="Text Box 301"/>
            <p:cNvSpPr txBox="1"/>
            <p:nvPr/>
          </p:nvSpPr>
          <p:spPr>
            <a:xfrm>
              <a:off x="2541067" y="6195477"/>
              <a:ext cx="1451610" cy="2146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7.2 Pictorial Instruction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 flipV="1">
              <a:off x="3164637" y="5632232"/>
              <a:ext cx="64135" cy="561975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54018" y="3329553"/>
            <a:ext cx="1892384" cy="593259"/>
            <a:chOff x="154018" y="3329553"/>
            <a:chExt cx="1892384" cy="593259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1499667" y="3751362"/>
              <a:ext cx="546735" cy="17145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222"/>
            <p:cNvSpPr txBox="1"/>
            <p:nvPr/>
          </p:nvSpPr>
          <p:spPr>
            <a:xfrm>
              <a:off x="154018" y="3329553"/>
              <a:ext cx="1666037" cy="5314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1.2 RFID Chip &amp; Scanner</a:t>
              </a:r>
            </a:p>
          </p:txBody>
        </p:sp>
      </p:grp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899592" y="8367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dirty="0"/>
          </a:p>
        </p:txBody>
      </p:sp>
      <p:sp>
        <p:nvSpPr>
          <p:cNvPr id="102" name="Rectangle 116"/>
          <p:cNvSpPr>
            <a:spLocks noChangeArrowheads="1"/>
          </p:cNvSpPr>
          <p:nvPr/>
        </p:nvSpPr>
        <p:spPr bwMode="auto">
          <a:xfrm>
            <a:off x="899592" y="175111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397085" y="2978792"/>
            <a:ext cx="1736052" cy="349625"/>
            <a:chOff x="3416135" y="2943370"/>
            <a:chExt cx="1736052" cy="349625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3407598" y="1656626"/>
            <a:ext cx="1283259" cy="519301"/>
            <a:chOff x="3416135" y="2943370"/>
            <a:chExt cx="1736052" cy="349625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3895107" y="3367407"/>
            <a:ext cx="1904779" cy="349625"/>
            <a:chOff x="3416135" y="2943370"/>
            <a:chExt cx="1736052" cy="349625"/>
          </a:xfrm>
        </p:grpSpPr>
        <p:cxnSp>
          <p:nvCxnSpPr>
            <p:cNvPr id="128" name="Straight Connector 127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631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18" grpId="0"/>
      <p:bldP spid="118" grpId="1"/>
      <p:bldP spid="123" grpId="0"/>
      <p:bldP spid="1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Possible Designs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2196195" y="4776019"/>
            <a:ext cx="509588" cy="509587"/>
            <a:chOff x="0" y="0"/>
            <a:chExt cx="509905" cy="509905"/>
          </a:xfrm>
        </p:grpSpPr>
        <p:sp>
          <p:nvSpPr>
            <p:cNvPr id="11" name="Oval 10"/>
            <p:cNvSpPr/>
            <p:nvPr/>
          </p:nvSpPr>
          <p:spPr>
            <a:xfrm>
              <a:off x="0" y="0"/>
              <a:ext cx="509905" cy="50990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3825" y="104775"/>
              <a:ext cx="273050" cy="255270"/>
              <a:chOff x="0" y="0"/>
              <a:chExt cx="624012" cy="583096"/>
            </a:xfrm>
            <a:scene3d>
              <a:camera prst="isometricOffAxis1Top"/>
              <a:lightRig rig="threePt" dir="t"/>
            </a:scene3d>
          </p:grpSpPr>
          <p:sp>
            <p:nvSpPr>
              <p:cNvPr id="13" name="Rectangle 12"/>
              <p:cNvSpPr/>
              <p:nvPr/>
            </p:nvSpPr>
            <p:spPr>
              <a:xfrm>
                <a:off x="231913" y="218661"/>
                <a:ext cx="173355" cy="173355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99391" y="92765"/>
                <a:ext cx="483704" cy="384314"/>
                <a:chOff x="0" y="0"/>
                <a:chExt cx="483704" cy="384314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98174" y="284922"/>
                  <a:ext cx="12255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397565" y="26505"/>
                  <a:ext cx="0" cy="25717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6505" y="26505"/>
                  <a:ext cx="39497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6505" y="0"/>
                  <a:ext cx="0" cy="36385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0" y="384313"/>
                  <a:ext cx="48370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 flipV="1">
                <a:off x="602974" y="19878"/>
                <a:ext cx="0" cy="47625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878" y="19878"/>
                <a:ext cx="604134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19878" y="0"/>
                <a:ext cx="0" cy="58293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0" y="583096"/>
                <a:ext cx="623763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35964" y="4252144"/>
            <a:ext cx="2025438" cy="684212"/>
            <a:chOff x="35964" y="4252144"/>
            <a:chExt cx="2025438" cy="684212"/>
          </a:xfrm>
        </p:grpSpPr>
        <p:sp>
          <p:nvSpPr>
            <p:cNvPr id="24" name="Text Box 174"/>
            <p:cNvSpPr txBox="1"/>
            <p:nvPr/>
          </p:nvSpPr>
          <p:spPr>
            <a:xfrm>
              <a:off x="35964" y="4252144"/>
              <a:ext cx="2025438" cy="3333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2.1 Shopping Cart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048683" y="4585519"/>
              <a:ext cx="804612" cy="350837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496435" y="2763722"/>
            <a:ext cx="1999923" cy="758172"/>
            <a:chOff x="1496435" y="2763722"/>
            <a:chExt cx="1999923" cy="75817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889933" y="3328295"/>
              <a:ext cx="606425" cy="193599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182"/>
            <p:cNvSpPr txBox="1"/>
            <p:nvPr/>
          </p:nvSpPr>
          <p:spPr>
            <a:xfrm>
              <a:off x="1496435" y="2763722"/>
              <a:ext cx="1787525" cy="6597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4.2 Pay </a:t>
              </a:r>
              <a:r>
                <a:rPr lang="en-CA" dirty="0" smtClean="0">
                  <a:effectLst/>
                  <a:ea typeface="Calibri"/>
                  <a:cs typeface="Times New Roman"/>
                </a:rPr>
                <a:t>pass (NFC Card)</a:t>
              </a:r>
              <a:endParaRPr lang="en-CA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89454" y="3689768"/>
            <a:ext cx="3201488" cy="1191026"/>
            <a:chOff x="789454" y="3689768"/>
            <a:chExt cx="3201488" cy="1191026"/>
          </a:xfrm>
        </p:grpSpPr>
        <p:sp>
          <p:nvSpPr>
            <p:cNvPr id="7" name="Text Box 295"/>
            <p:cNvSpPr txBox="1"/>
            <p:nvPr/>
          </p:nvSpPr>
          <p:spPr>
            <a:xfrm>
              <a:off x="789454" y="3689768"/>
              <a:ext cx="3201488" cy="20490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1.2 RFID Chip &amp; Scanner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496233" y="3914006"/>
              <a:ext cx="153987" cy="966788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059832" y="3914006"/>
              <a:ext cx="441288" cy="214313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04608" y="4393431"/>
            <a:ext cx="2671848" cy="719714"/>
            <a:chOff x="6004608" y="4393431"/>
            <a:chExt cx="2671848" cy="719714"/>
          </a:xfrm>
        </p:grpSpPr>
        <p:sp>
          <p:nvSpPr>
            <p:cNvPr id="29" name="Text Box 184"/>
            <p:cNvSpPr txBox="1"/>
            <p:nvPr/>
          </p:nvSpPr>
          <p:spPr>
            <a:xfrm>
              <a:off x="6530070" y="4395019"/>
              <a:ext cx="2146386" cy="71812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6.2 RFID Detectors at exits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6004608" y="4393431"/>
              <a:ext cx="450850" cy="106363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434195" y="2299519"/>
            <a:ext cx="4489450" cy="4316412"/>
            <a:chOff x="0" y="0"/>
            <a:chExt cx="4490263" cy="4316095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219075"/>
              <a:ext cx="4490263" cy="4097020"/>
              <a:chOff x="0" y="0"/>
              <a:chExt cx="4490263" cy="409702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137145" y="0"/>
                <a:ext cx="2353118" cy="3562350"/>
                <a:chOff x="0" y="0"/>
                <a:chExt cx="2353118" cy="3562350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95693" y="0"/>
                  <a:ext cx="2257425" cy="3562350"/>
                  <a:chOff x="0" y="0"/>
                  <a:chExt cx="2257425" cy="356235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0" y="0"/>
                    <a:ext cx="1038225" cy="2752725"/>
                    <a:chOff x="0" y="0"/>
                    <a:chExt cx="1038225" cy="2752725"/>
                  </a:xfrm>
                  <a:scene3d>
                    <a:camera prst="isometricOffAxis1Right"/>
                    <a:lightRig rig="threePt" dir="t"/>
                  </a:scene3d>
                </p:grpSpPr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0" y="0"/>
                      <a:ext cx="1038225" cy="2752725"/>
                    </a:xfrm>
                    <a:prstGeom prst="rect">
                      <a:avLst/>
                    </a:prstGeom>
                    <a:noFill/>
                    <a:ln w="133350">
                      <a:solidFill>
                        <a:schemeClr val="bg1">
                          <a:lumMod val="75000"/>
                        </a:schemeClr>
                      </a:solidFill>
                      <a:round/>
                    </a:ln>
                    <a:sp3d extrusionH="158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dirty="0"/>
                    </a:p>
                  </p:txBody>
                </p: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>
                      <a:off x="0" y="1000125"/>
                      <a:ext cx="1038225" cy="0"/>
                    </a:xfrm>
                    <a:prstGeom prst="line">
                      <a:avLst/>
                    </a:prstGeom>
                    <a:ln w="133350">
                      <a:solidFill>
                        <a:schemeClr val="bg1">
                          <a:lumMod val="75000"/>
                        </a:schemeClr>
                      </a:solidFill>
                      <a:round/>
                    </a:ln>
                    <a:sp3d extrusionH="1587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1219200" y="809625"/>
                    <a:ext cx="1038225" cy="2752725"/>
                    <a:chOff x="0" y="0"/>
                    <a:chExt cx="1038225" cy="2752725"/>
                  </a:xfrm>
                  <a:scene3d>
                    <a:camera prst="isometricOffAxis1Right"/>
                    <a:lightRig rig="threePt" dir="t"/>
                  </a:scene3d>
                </p:grpSpPr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0" y="0"/>
                      <a:ext cx="1038225" cy="2752725"/>
                    </a:xfrm>
                    <a:prstGeom prst="rect">
                      <a:avLst/>
                    </a:prstGeom>
                    <a:noFill/>
                    <a:ln w="133350">
                      <a:solidFill>
                        <a:schemeClr val="bg1">
                          <a:lumMod val="75000"/>
                        </a:schemeClr>
                      </a:solidFill>
                      <a:round/>
                    </a:ln>
                    <a:sp3d extrusionH="1587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dirty="0"/>
                    </a:p>
                  </p:txBody>
                </p: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0" y="1000125"/>
                      <a:ext cx="1038225" cy="0"/>
                    </a:xfrm>
                    <a:prstGeom prst="line">
                      <a:avLst/>
                    </a:prstGeom>
                    <a:ln w="133350">
                      <a:solidFill>
                        <a:schemeClr val="bg1">
                          <a:lumMod val="75000"/>
                        </a:schemeClr>
                      </a:solidFill>
                      <a:round/>
                    </a:ln>
                    <a:sp3d extrusionH="1587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0" y="818707"/>
                  <a:ext cx="404038" cy="574158"/>
                  <a:chOff x="0" y="0"/>
                  <a:chExt cx="404038" cy="574158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0" y="0"/>
                    <a:ext cx="404038" cy="574158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  <a:scene3d>
                    <a:camera prst="isometricOffAxis1Right"/>
                    <a:lightRig rig="threePt" dir="t"/>
                  </a:scene3d>
                  <a:sp3d extrusionH="1206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CA" sz="300" dirty="0">
                        <a:solidFill>
                          <a:srgbClr val="FFFFFF"/>
                        </a:solidFill>
                        <a:effectLst/>
                        <a:ea typeface="Calibri"/>
                        <a:cs typeface="Times New Roman"/>
                      </a:rPr>
                      <a:t> </a:t>
                    </a:r>
                    <a:endParaRPr lang="en-CA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42530" y="170121"/>
                    <a:ext cx="307975" cy="182245"/>
                    <a:chOff x="0" y="0"/>
                    <a:chExt cx="520995" cy="308344"/>
                  </a:xfrm>
                  <a:scene3d>
                    <a:camera prst="isometricOffAxis1Right"/>
                    <a:lightRig rig="threePt" dir="t"/>
                  </a:scene3d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12651" y="0"/>
                      <a:ext cx="308344" cy="308344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dirty="0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0" y="0"/>
                      <a:ext cx="308344" cy="30834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0" y="1637414"/>
                <a:ext cx="2204425" cy="2459606"/>
                <a:chOff x="0" y="0"/>
                <a:chExt cx="2204425" cy="2459606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265814" y="1924493"/>
                  <a:ext cx="269299" cy="26929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scene3d>
                  <a:camera prst="isometricOffAxis1Right"/>
                  <a:lightRig rig="threePt" dir="t"/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65545" y="2190307"/>
                  <a:ext cx="269299" cy="26929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scene3d>
                  <a:camera prst="isometricOffAxis1Right"/>
                  <a:lightRig rig="threePt" dir="t"/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935126" y="1733107"/>
                  <a:ext cx="269299" cy="269299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scene3d>
                  <a:camera prst="isometricOffAxis1Right"/>
                  <a:lightRig rig="threePt" dir="t"/>
                </a:scene3d>
                <a:sp3d extrusionH="190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45" name="Flowchart: Manual Operation 44"/>
                <p:cNvSpPr/>
                <p:nvPr/>
              </p:nvSpPr>
              <p:spPr>
                <a:xfrm flipH="1">
                  <a:off x="765545" y="0"/>
                  <a:ext cx="1148080" cy="1815465"/>
                </a:xfrm>
                <a:prstGeom prst="flowChartManualOperation">
                  <a:avLst/>
                </a:prstGeom>
                <a:noFill/>
                <a:ln>
                  <a:noFill/>
                </a:ln>
                <a:scene3d>
                  <a:camera prst="isometricOffAxis1Top">
                    <a:rot lat="1922804" lon="17865014" rev="6202292"/>
                  </a:camera>
                  <a:lightRig rig="soft" dir="t"/>
                </a:scene3d>
                <a:sp3d extrusionH="1054100">
                  <a:extrusionClr>
                    <a:schemeClr val="tx1">
                      <a:lumMod val="50000"/>
                      <a:lumOff val="50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0" y="893135"/>
                  <a:ext cx="340242" cy="63795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27321" y="1254641"/>
                  <a:ext cx="244549" cy="74428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627321" y="1254641"/>
                  <a:ext cx="137795" cy="13779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scene3d>
                  <a:camera prst="isometricOffAxis1Right"/>
                  <a:lightRig rig="threePt" dir="t"/>
                </a:scene3d>
                <a:sp3d extrusionH="15875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2028825" y="0"/>
              <a:ext cx="1508125" cy="871220"/>
              <a:chOff x="0" y="0"/>
              <a:chExt cx="1508125" cy="871382"/>
            </a:xfrm>
            <a:scene3d>
              <a:camera prst="isometricOffAxis1Right"/>
              <a:lightRig rig="threePt" dir="t"/>
            </a:scene3d>
          </p:grpSpPr>
          <p:grpSp>
            <p:nvGrpSpPr>
              <p:cNvPr id="34" name="Group 33"/>
              <p:cNvGrpSpPr/>
              <p:nvPr/>
            </p:nvGrpSpPr>
            <p:grpSpPr>
              <a:xfrm>
                <a:off x="133350" y="9525"/>
                <a:ext cx="1240155" cy="849630"/>
                <a:chOff x="0" y="0"/>
                <a:chExt cx="1391235" cy="953669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0" y="0"/>
                  <a:ext cx="1391235" cy="953669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  <a:sp3d extrusionH="101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88" t="32885" r="34020" b="29754"/>
                <a:stretch/>
              </p:blipFill>
              <p:spPr bwMode="auto">
                <a:xfrm>
                  <a:off x="129026" y="100977"/>
                  <a:ext cx="1155622" cy="734886"/>
                </a:xfrm>
                <a:prstGeom prst="rect">
                  <a:avLst/>
                </a:prstGeom>
                <a:ln>
                  <a:noFill/>
                </a:ln>
                <a:sp3d extrusionH="101600"/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95367" y="72928"/>
                  <a:ext cx="1189281" cy="8078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p3d extrusionH="1016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0" y="0"/>
                <a:ext cx="127000" cy="87138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81125" y="0"/>
                <a:ext cx="127000" cy="87138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  <a:sp3d extrusionH="184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4377420" y="1607369"/>
            <a:ext cx="1852612" cy="969962"/>
            <a:chOff x="4377420" y="1607369"/>
            <a:chExt cx="1852612" cy="969962"/>
          </a:xfrm>
        </p:grpSpPr>
        <p:sp>
          <p:nvSpPr>
            <p:cNvPr id="26" name="Text Box 180"/>
            <p:cNvSpPr txBox="1"/>
            <p:nvPr/>
          </p:nvSpPr>
          <p:spPr>
            <a:xfrm>
              <a:off x="4434569" y="1607369"/>
              <a:ext cx="1795463" cy="273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3.3 LCD Screen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4377420" y="1880419"/>
              <a:ext cx="428626" cy="696912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971145" y="2423344"/>
            <a:ext cx="3382919" cy="212725"/>
            <a:chOff x="4971145" y="2423344"/>
            <a:chExt cx="3382919" cy="212725"/>
          </a:xfrm>
        </p:grpSpPr>
        <p:sp>
          <p:nvSpPr>
            <p:cNvPr id="62" name="Text Box 201"/>
            <p:cNvSpPr txBox="1"/>
            <p:nvPr/>
          </p:nvSpPr>
          <p:spPr>
            <a:xfrm>
              <a:off x="5644245" y="2423344"/>
              <a:ext cx="2709819" cy="2127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7.4 Audio – Speakers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4971145" y="2518594"/>
              <a:ext cx="606425" cy="117475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 77"/>
          <p:cNvSpPr/>
          <p:nvPr/>
        </p:nvSpPr>
        <p:spPr>
          <a:xfrm>
            <a:off x="2889933" y="1743894"/>
            <a:ext cx="2514693" cy="2384425"/>
          </a:xfrm>
          <a:prstGeom prst="ellipse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9" name="Text Box 299"/>
          <p:cNvSpPr txBox="1"/>
          <p:nvPr/>
        </p:nvSpPr>
        <p:spPr>
          <a:xfrm>
            <a:off x="3503597" y="6410107"/>
            <a:ext cx="4864706" cy="387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effectLst/>
                <a:ea typeface="Calibri"/>
                <a:cs typeface="Times New Roman"/>
              </a:rPr>
              <a:t>Payment station at exit eliminates trip to cashier</a:t>
            </a:r>
            <a:endParaRPr lang="en-CA" dirty="0">
              <a:effectLst/>
              <a:ea typeface="Calibri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5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Possible Designs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6475883" y="2335224"/>
            <a:ext cx="760413" cy="317500"/>
            <a:chOff x="0" y="0"/>
            <a:chExt cx="760671" cy="318052"/>
          </a:xfrm>
          <a:solidFill>
            <a:schemeClr val="tx1"/>
          </a:solidFill>
          <a:scene3d>
            <a:camera prst="isometricRightUp"/>
            <a:lightRig rig="threePt" dir="t"/>
          </a:scene3d>
        </p:grpSpPr>
        <p:sp>
          <p:nvSpPr>
            <p:cNvPr id="6" name="Rectangle 5"/>
            <p:cNvSpPr/>
            <p:nvPr/>
          </p:nvSpPr>
          <p:spPr>
            <a:xfrm>
              <a:off x="159597" y="0"/>
              <a:ext cx="601074" cy="318052"/>
            </a:xfrm>
            <a:prstGeom prst="rect">
              <a:avLst/>
            </a:prstGeom>
            <a:grpFill/>
            <a:ln>
              <a:noFill/>
            </a:ln>
            <a:sp3d extrusionH="279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-62377" y="76200"/>
              <a:ext cx="270528" cy="145774"/>
            </a:xfrm>
            <a:prstGeom prst="triangle">
              <a:avLst/>
            </a:prstGeom>
            <a:grpFill/>
            <a:ln>
              <a:noFill/>
            </a:ln>
            <a:sp3d extrusionH="279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111557" y="5483235"/>
            <a:ext cx="2719760" cy="779476"/>
            <a:chOff x="1111557" y="5483235"/>
            <a:chExt cx="2719760" cy="779476"/>
          </a:xfrm>
        </p:grpSpPr>
        <p:sp>
          <p:nvSpPr>
            <p:cNvPr id="9" name="Text Box 125"/>
            <p:cNvSpPr txBox="1"/>
            <p:nvPr/>
          </p:nvSpPr>
          <p:spPr>
            <a:xfrm>
              <a:off x="1111557" y="6013473"/>
              <a:ext cx="2719760" cy="24923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2.1 Shopping Cart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987824" y="5483235"/>
              <a:ext cx="613248" cy="53499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867746" y="4002415"/>
            <a:ext cx="3121235" cy="1085759"/>
            <a:chOff x="4867746" y="4002415"/>
            <a:chExt cx="3121235" cy="1085759"/>
          </a:xfrm>
        </p:grpSpPr>
        <p:sp>
          <p:nvSpPr>
            <p:cNvPr id="11" name="Text Box 131"/>
            <p:cNvSpPr txBox="1"/>
            <p:nvPr/>
          </p:nvSpPr>
          <p:spPr>
            <a:xfrm>
              <a:off x="5822043" y="4340481"/>
              <a:ext cx="2166938" cy="7476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4.6 Credit/Debit Card Payment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67746" y="4002415"/>
              <a:ext cx="1680999" cy="380684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67544" y="3924312"/>
            <a:ext cx="2688877" cy="366712"/>
            <a:chOff x="467544" y="3924312"/>
            <a:chExt cx="2688877" cy="366712"/>
          </a:xfrm>
        </p:grpSpPr>
        <p:sp>
          <p:nvSpPr>
            <p:cNvPr id="15" name="Text Box 135"/>
            <p:cNvSpPr txBox="1"/>
            <p:nvPr/>
          </p:nvSpPr>
          <p:spPr>
            <a:xfrm>
              <a:off x="467544" y="3924312"/>
              <a:ext cx="2164307" cy="3667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3.5 Force Feedback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564283" y="4081474"/>
              <a:ext cx="592138" cy="141288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64288" y="1766118"/>
            <a:ext cx="1872208" cy="500844"/>
            <a:chOff x="7164288" y="1766118"/>
            <a:chExt cx="1872208" cy="500844"/>
          </a:xfrm>
        </p:grpSpPr>
        <p:sp>
          <p:nvSpPr>
            <p:cNvPr id="19" name="Text Box 148"/>
            <p:cNvSpPr txBox="1"/>
            <p:nvPr/>
          </p:nvSpPr>
          <p:spPr>
            <a:xfrm>
              <a:off x="7524328" y="1766118"/>
              <a:ext cx="1512168" cy="23336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6.3 Camera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164288" y="2025662"/>
              <a:ext cx="504056" cy="24130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158008" y="3559187"/>
            <a:ext cx="2476500" cy="2459037"/>
            <a:chOff x="0" y="0"/>
            <a:chExt cx="2477558" cy="2459606"/>
          </a:xfrm>
        </p:grpSpPr>
        <p:grpSp>
          <p:nvGrpSpPr>
            <p:cNvPr id="25" name="Group 24"/>
            <p:cNvGrpSpPr/>
            <p:nvPr/>
          </p:nvGrpSpPr>
          <p:grpSpPr>
            <a:xfrm>
              <a:off x="273133" y="0"/>
              <a:ext cx="2204425" cy="2459606"/>
              <a:chOff x="0" y="0"/>
              <a:chExt cx="2204425" cy="245960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65814" y="1924493"/>
                <a:ext cx="269299" cy="2692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65545" y="2190307"/>
                <a:ext cx="269299" cy="2692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935126" y="1733107"/>
                <a:ext cx="269299" cy="26929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190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flipH="1">
                <a:off x="765545" y="0"/>
                <a:ext cx="1148080" cy="1815465"/>
              </a:xfrm>
              <a:prstGeom prst="flowChartManualOperation">
                <a:avLst/>
              </a:prstGeom>
              <a:noFill/>
              <a:ln>
                <a:noFill/>
              </a:ln>
              <a:scene3d>
                <a:camera prst="isometricOffAxis1Top">
                  <a:rot lat="1922804" lon="17865014" rev="6202292"/>
                </a:camera>
                <a:lightRig rig="soft" dir="t"/>
              </a:scene3d>
              <a:sp3d extrusionH="1054100">
                <a:extrusionClr>
                  <a:schemeClr val="tx1">
                    <a:lumMod val="50000"/>
                    <a:lumOff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0" y="893135"/>
                <a:ext cx="340242" cy="63795"/>
              </a:xfrm>
              <a:prstGeom prst="line">
                <a:avLst/>
              </a:prstGeom>
              <a:ln w="4445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27321" y="1254641"/>
                <a:ext cx="244549" cy="74428"/>
              </a:xfrm>
              <a:prstGeom prst="line">
                <a:avLst/>
              </a:prstGeom>
              <a:ln w="4445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627321" y="1254641"/>
                <a:ext cx="137795" cy="13779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scene3d>
                <a:camera prst="isometricOffAxis1Right"/>
                <a:lightRig rig="threePt" dir="t"/>
              </a:scene3d>
              <a:sp3d extrusionH="158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0" y="665018"/>
              <a:ext cx="1308566" cy="940399"/>
              <a:chOff x="0" y="0"/>
              <a:chExt cx="1308566" cy="940399"/>
            </a:xfrm>
          </p:grpSpPr>
          <p:grpSp>
            <p:nvGrpSpPr>
              <p:cNvPr id="27" name="Group 26"/>
              <p:cNvGrpSpPr/>
              <p:nvPr/>
            </p:nvGrpSpPr>
            <p:grpSpPr>
              <a:xfrm rot="16187646">
                <a:off x="-11731" y="11731"/>
                <a:ext cx="334825" cy="311364"/>
                <a:chOff x="0" y="0"/>
                <a:chExt cx="948906" cy="881983"/>
              </a:xfrm>
              <a:noFill/>
            </p:grpSpPr>
            <p:sp>
              <p:nvSpPr>
                <p:cNvPr id="31" name="Arc 30"/>
                <p:cNvSpPr/>
                <p:nvPr/>
              </p:nvSpPr>
              <p:spPr>
                <a:xfrm>
                  <a:off x="112144" y="207034"/>
                  <a:ext cx="603849" cy="560717"/>
                </a:xfrm>
                <a:prstGeom prst="arc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32" name="Arc 31"/>
                <p:cNvSpPr/>
                <p:nvPr/>
              </p:nvSpPr>
              <p:spPr>
                <a:xfrm>
                  <a:off x="0" y="0"/>
                  <a:ext cx="948906" cy="881983"/>
                </a:xfrm>
                <a:prstGeom prst="arc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 rot="9953402" flipH="1">
                <a:off x="973921" y="629249"/>
                <a:ext cx="334645" cy="311150"/>
                <a:chOff x="0" y="0"/>
                <a:chExt cx="948906" cy="881983"/>
              </a:xfrm>
              <a:noFill/>
            </p:grpSpPr>
            <p:sp>
              <p:nvSpPr>
                <p:cNvPr id="29" name="Arc 28"/>
                <p:cNvSpPr/>
                <p:nvPr/>
              </p:nvSpPr>
              <p:spPr>
                <a:xfrm>
                  <a:off x="112144" y="207034"/>
                  <a:ext cx="603849" cy="560717"/>
                </a:xfrm>
                <a:prstGeom prst="arc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30" name="Arc 29"/>
                <p:cNvSpPr/>
                <p:nvPr/>
              </p:nvSpPr>
              <p:spPr>
                <a:xfrm>
                  <a:off x="0" y="0"/>
                  <a:ext cx="948906" cy="881983"/>
                </a:xfrm>
                <a:prstGeom prst="arc">
                  <a:avLst/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726709" y="3212976"/>
            <a:ext cx="509587" cy="509587"/>
            <a:chOff x="0" y="0"/>
            <a:chExt cx="509905" cy="509905"/>
          </a:xfrm>
        </p:grpSpPr>
        <p:sp>
          <p:nvSpPr>
            <p:cNvPr id="41" name="Oval 40"/>
            <p:cNvSpPr/>
            <p:nvPr/>
          </p:nvSpPr>
          <p:spPr>
            <a:xfrm>
              <a:off x="0" y="0"/>
              <a:ext cx="509905" cy="50990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 extrusionH="552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23825" y="104775"/>
              <a:ext cx="273050" cy="255270"/>
              <a:chOff x="0" y="0"/>
              <a:chExt cx="624012" cy="583096"/>
            </a:xfrm>
            <a:scene3d>
              <a:camera prst="isometricOffAxis1Top"/>
              <a:lightRig rig="threePt" dir="t"/>
            </a:scene3d>
          </p:grpSpPr>
          <p:sp>
            <p:nvSpPr>
              <p:cNvPr id="43" name="Rectangle 42"/>
              <p:cNvSpPr/>
              <p:nvPr/>
            </p:nvSpPr>
            <p:spPr>
              <a:xfrm>
                <a:off x="231913" y="218661"/>
                <a:ext cx="173355" cy="173355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99391" y="92765"/>
                <a:ext cx="483704" cy="384314"/>
                <a:chOff x="0" y="0"/>
                <a:chExt cx="483704" cy="384314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98174" y="284922"/>
                  <a:ext cx="12255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397565" y="26505"/>
                  <a:ext cx="0" cy="25717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6505" y="26505"/>
                  <a:ext cx="39497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26505" y="0"/>
                  <a:ext cx="0" cy="36385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0" y="384313"/>
                  <a:ext cx="48370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 flipV="1">
                <a:off x="602974" y="19878"/>
                <a:ext cx="0" cy="47625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9878" y="19878"/>
                <a:ext cx="604134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19878" y="0"/>
                <a:ext cx="0" cy="58293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0" y="583096"/>
                <a:ext cx="623763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4612158" y="3960824"/>
            <a:ext cx="223838" cy="293688"/>
            <a:chOff x="0" y="0"/>
            <a:chExt cx="407504" cy="533400"/>
          </a:xfrm>
          <a:scene3d>
            <a:camera prst="isometricOffAxis1Right"/>
            <a:lightRig rig="threePt" dir="t"/>
          </a:scene3d>
        </p:grpSpPr>
        <p:grpSp>
          <p:nvGrpSpPr>
            <p:cNvPr id="55" name="Group 54"/>
            <p:cNvGrpSpPr/>
            <p:nvPr/>
          </p:nvGrpSpPr>
          <p:grpSpPr>
            <a:xfrm>
              <a:off x="0" y="0"/>
              <a:ext cx="361950" cy="533400"/>
              <a:chOff x="0" y="0"/>
              <a:chExt cx="361950" cy="5334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0" y="0"/>
                <a:ext cx="361950" cy="533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75538" y="75538"/>
                <a:ext cx="228600" cy="12382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5538" y="294198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50466" y="294198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66978" y="294198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5538" y="361784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466" y="361784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6978" y="361784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5538" y="433346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50466" y="433346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66978" y="433346"/>
                <a:ext cx="52705" cy="4508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sp3d extrusionH="139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361785" y="0"/>
              <a:ext cx="45719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 extrusionH="139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29508" y="3856049"/>
            <a:ext cx="768350" cy="527050"/>
            <a:chOff x="0" y="0"/>
            <a:chExt cx="1391235" cy="953669"/>
          </a:xfrm>
          <a:scene3d>
            <a:camera prst="isometricOffAxis1Right"/>
            <a:lightRig rig="threePt" dir="t"/>
          </a:scene3d>
        </p:grpSpPr>
        <p:sp>
          <p:nvSpPr>
            <p:cNvPr id="69" name="Rectangle 68"/>
            <p:cNvSpPr/>
            <p:nvPr/>
          </p:nvSpPr>
          <p:spPr>
            <a:xfrm>
              <a:off x="0" y="0"/>
              <a:ext cx="1391235" cy="9536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88" t="32885" r="34020" b="29754"/>
            <a:stretch/>
          </p:blipFill>
          <p:spPr bwMode="auto">
            <a:xfrm>
              <a:off x="129026" y="100977"/>
              <a:ext cx="1155622" cy="734886"/>
            </a:xfrm>
            <a:prstGeom prst="rect">
              <a:avLst/>
            </a:prstGeom>
            <a:ln>
              <a:noFill/>
            </a:ln>
            <a:sp3d extrusionH="101600"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1" name="Rectangle 70"/>
            <p:cNvSpPr/>
            <p:nvPr/>
          </p:nvSpPr>
          <p:spPr>
            <a:xfrm>
              <a:off x="95367" y="72928"/>
              <a:ext cx="1189281" cy="8078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p3d extrusionH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499447" y="2708627"/>
            <a:ext cx="2135979" cy="1061697"/>
            <a:chOff x="4499447" y="2708627"/>
            <a:chExt cx="2135979" cy="1061697"/>
          </a:xfrm>
        </p:grpSpPr>
        <p:sp>
          <p:nvSpPr>
            <p:cNvPr id="13" name="Text Box 133"/>
            <p:cNvSpPr txBox="1"/>
            <p:nvPr/>
          </p:nvSpPr>
          <p:spPr>
            <a:xfrm>
              <a:off x="4638820" y="2708627"/>
              <a:ext cx="1982788" cy="5949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1.3 RFID Chip &amp; Scanner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499447" y="3309949"/>
              <a:ext cx="311436" cy="460375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561483" y="3212976"/>
              <a:ext cx="1073943" cy="346211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2403945" y="2349958"/>
            <a:ext cx="2024062" cy="1623566"/>
            <a:chOff x="2403945" y="2349958"/>
            <a:chExt cx="2024062" cy="1623566"/>
          </a:xfrm>
        </p:grpSpPr>
        <p:sp>
          <p:nvSpPr>
            <p:cNvPr id="8" name="Text Box 123"/>
            <p:cNvSpPr txBox="1"/>
            <p:nvPr/>
          </p:nvSpPr>
          <p:spPr>
            <a:xfrm>
              <a:off x="2403945" y="2349958"/>
              <a:ext cx="2024062" cy="35896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CA" dirty="0">
                  <a:effectLst/>
                  <a:ea typeface="Calibri"/>
                  <a:cs typeface="Times New Roman"/>
                </a:rPr>
                <a:t>F 3.3 LCD </a:t>
              </a:r>
              <a:r>
                <a:rPr lang="en-CA" dirty="0" smtClean="0">
                  <a:effectLst/>
                  <a:ea typeface="Calibri"/>
                  <a:cs typeface="Times New Roman"/>
                </a:rPr>
                <a:t>Screen</a:t>
              </a:r>
              <a:r>
                <a:rPr lang="en-CA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810471" y="2633674"/>
              <a:ext cx="260350" cy="1339850"/>
            </a:xfrm>
            <a:prstGeom prst="straightConnector1">
              <a:avLst/>
            </a:prstGeom>
            <a:ln w="12700">
              <a:solidFill>
                <a:schemeClr val="tx1"/>
              </a:solidFill>
              <a:miter lim="800000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 Box 299"/>
          <p:cNvSpPr txBox="1"/>
          <p:nvPr/>
        </p:nvSpPr>
        <p:spPr>
          <a:xfrm>
            <a:off x="1835696" y="6410107"/>
            <a:ext cx="6532607" cy="387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effectLst/>
                <a:ea typeface="Calibri"/>
                <a:cs typeface="Times New Roman"/>
              </a:rPr>
              <a:t>On-board credit machines and big displays would be expensive</a:t>
            </a:r>
            <a:endParaRPr lang="en-CA" dirty="0">
              <a:effectLst/>
              <a:ea typeface="Calibri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404417" y="2412044"/>
            <a:ext cx="1791826" cy="224868"/>
            <a:chOff x="3416135" y="2943370"/>
            <a:chExt cx="1736052" cy="349625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5796136" y="4365104"/>
            <a:ext cx="1791826" cy="559876"/>
            <a:chOff x="3416135" y="2943370"/>
            <a:chExt cx="1736052" cy="349625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4274130" y="2526971"/>
            <a:ext cx="2436376" cy="902029"/>
          </a:xfrm>
          <a:prstGeom prst="ellipse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4" name="Text Box 299"/>
          <p:cNvSpPr txBox="1"/>
          <p:nvPr/>
        </p:nvSpPr>
        <p:spPr>
          <a:xfrm>
            <a:off x="899593" y="6409903"/>
            <a:ext cx="7473974" cy="38735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dirty="0" smtClean="0">
                <a:effectLst/>
                <a:ea typeface="Calibri"/>
                <a:cs typeface="Times New Roman"/>
              </a:rPr>
              <a:t>On-board RFID scanner eliminates need to unload cart when purchasing</a:t>
            </a:r>
            <a:endParaRPr lang="en-CA" dirty="0">
              <a:effectLst/>
              <a:ea typeface="Calibri"/>
              <a:cs typeface="Times New Roman"/>
            </a:endParaRPr>
          </a:p>
        </p:txBody>
      </p:sp>
      <p:pic>
        <p:nvPicPr>
          <p:cNvPr id="1026" name="Picture 2" descr="https://encrypted-tbn0.gstatic.com/images?q=tbn:ANd9GcSUlw07rLg9ChkXu4R6-ysYSpGHyb4rmK0tqNZO6O3DL1wT4M0Fq_mHzTQny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68" y="3925045"/>
            <a:ext cx="334516" cy="23673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4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103" grpId="0" animBg="1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Good features from other designs were incorporated</a:t>
            </a:r>
          </a:p>
          <a:p>
            <a:r>
              <a:rPr lang="en-CA" dirty="0" smtClean="0"/>
              <a:t>Poor features were eliminated /avoided</a:t>
            </a:r>
          </a:p>
          <a:p>
            <a:r>
              <a:rPr lang="en-CA" dirty="0" smtClean="0"/>
              <a:t>Design was tweaked to address issues as they came 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69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</a:t>
            </a:r>
            <a:endParaRPr lang="en-CA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96062" y="4142363"/>
            <a:ext cx="2552066" cy="1838691"/>
            <a:chOff x="0" y="0"/>
            <a:chExt cx="2552257" cy="1838854"/>
          </a:xfrm>
        </p:grpSpPr>
        <p:sp>
          <p:nvSpPr>
            <p:cNvPr id="42" name="Oval 41"/>
            <p:cNvSpPr/>
            <p:nvPr/>
          </p:nvSpPr>
          <p:spPr>
            <a:xfrm>
              <a:off x="304800" y="1528763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85737" y="304800"/>
              <a:ext cx="2366520" cy="1104913"/>
              <a:chOff x="0" y="0"/>
              <a:chExt cx="2590800" cy="12096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Trapezoid 54"/>
              <p:cNvSpPr/>
              <p:nvPr/>
            </p:nvSpPr>
            <p:spPr>
              <a:xfrm rot="10800000">
                <a:off x="0" y="9525"/>
                <a:ext cx="2590800" cy="1200150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52400" y="0"/>
                <a:ext cx="2324100" cy="1209676"/>
                <a:chOff x="0" y="0"/>
                <a:chExt cx="2324100" cy="1209676"/>
              </a:xfrm>
              <a:grpFill/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47625" y="180975"/>
                <a:ext cx="25431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6675" y="352425"/>
                <a:ext cx="24098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52401" y="523875"/>
                <a:ext cx="23241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71450" y="695325"/>
                <a:ext cx="22574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80975" y="847725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100012" y="138113"/>
              <a:ext cx="87005" cy="17400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0" y="33338"/>
              <a:ext cx="139207" cy="1479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00050" y="1390650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43125" y="1543050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238375" y="1404938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57175" y="0"/>
              <a:ext cx="893499" cy="1454435"/>
              <a:chOff x="292759" y="494853"/>
              <a:chExt cx="1315365" cy="2141198"/>
            </a:xfrm>
          </p:grpSpPr>
          <p:sp>
            <p:nvSpPr>
              <p:cNvPr id="50" name="Rectangle 49"/>
              <p:cNvSpPr/>
              <p:nvPr/>
            </p:nvSpPr>
            <p:spPr>
              <a:xfrm rot="15446591">
                <a:off x="25623" y="1178344"/>
                <a:ext cx="718688" cy="1844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03082" y="2488758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19917" y="2560320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73711" y="1615297"/>
                <a:ext cx="962106" cy="1009816"/>
              </a:xfrm>
              <a:custGeom>
                <a:avLst/>
                <a:gdLst>
                  <a:gd name="connsiteX0" fmla="*/ 962107 w 962107"/>
                  <a:gd name="connsiteY0" fmla="*/ 993913 h 1009816"/>
                  <a:gd name="connsiteX1" fmla="*/ 826935 w 962107"/>
                  <a:gd name="connsiteY1" fmla="*/ 1009816 h 1009816"/>
                  <a:gd name="connsiteX2" fmla="*/ 620201 w 962107"/>
                  <a:gd name="connsiteY2" fmla="*/ 1001865 h 1009816"/>
                  <a:gd name="connsiteX3" fmla="*/ 564542 w 962107"/>
                  <a:gd name="connsiteY3" fmla="*/ 993913 h 1009816"/>
                  <a:gd name="connsiteX4" fmla="*/ 254441 w 962107"/>
                  <a:gd name="connsiteY4" fmla="*/ 985962 h 1009816"/>
                  <a:gd name="connsiteX5" fmla="*/ 230587 w 962107"/>
                  <a:gd name="connsiteY5" fmla="*/ 962108 h 1009816"/>
                  <a:gd name="connsiteX6" fmla="*/ 198782 w 962107"/>
                  <a:gd name="connsiteY6" fmla="*/ 890546 h 1009816"/>
                  <a:gd name="connsiteX7" fmla="*/ 190831 w 962107"/>
                  <a:gd name="connsiteY7" fmla="*/ 866692 h 1009816"/>
                  <a:gd name="connsiteX8" fmla="*/ 182880 w 962107"/>
                  <a:gd name="connsiteY8" fmla="*/ 779228 h 1009816"/>
                  <a:gd name="connsiteX9" fmla="*/ 159026 w 962107"/>
                  <a:gd name="connsiteY9" fmla="*/ 731520 h 1009816"/>
                  <a:gd name="connsiteX10" fmla="*/ 151074 w 962107"/>
                  <a:gd name="connsiteY10" fmla="*/ 707666 h 1009816"/>
                  <a:gd name="connsiteX11" fmla="*/ 143123 w 962107"/>
                  <a:gd name="connsiteY11" fmla="*/ 659958 h 1009816"/>
                  <a:gd name="connsiteX12" fmla="*/ 135172 w 962107"/>
                  <a:gd name="connsiteY12" fmla="*/ 636105 h 1009816"/>
                  <a:gd name="connsiteX13" fmla="*/ 127220 w 962107"/>
                  <a:gd name="connsiteY13" fmla="*/ 604299 h 1009816"/>
                  <a:gd name="connsiteX14" fmla="*/ 119269 w 962107"/>
                  <a:gd name="connsiteY14" fmla="*/ 580445 h 1009816"/>
                  <a:gd name="connsiteX15" fmla="*/ 111318 w 962107"/>
                  <a:gd name="connsiteY15" fmla="*/ 540689 h 1009816"/>
                  <a:gd name="connsiteX16" fmla="*/ 103366 w 962107"/>
                  <a:gd name="connsiteY16" fmla="*/ 469127 h 1009816"/>
                  <a:gd name="connsiteX17" fmla="*/ 87464 w 962107"/>
                  <a:gd name="connsiteY17" fmla="*/ 445273 h 1009816"/>
                  <a:gd name="connsiteX18" fmla="*/ 71561 w 962107"/>
                  <a:gd name="connsiteY18" fmla="*/ 397565 h 1009816"/>
                  <a:gd name="connsiteX19" fmla="*/ 55659 w 962107"/>
                  <a:gd name="connsiteY19" fmla="*/ 318052 h 1009816"/>
                  <a:gd name="connsiteX20" fmla="*/ 47707 w 962107"/>
                  <a:gd name="connsiteY20" fmla="*/ 254442 h 1009816"/>
                  <a:gd name="connsiteX21" fmla="*/ 31805 w 962107"/>
                  <a:gd name="connsiteY21" fmla="*/ 198783 h 1009816"/>
                  <a:gd name="connsiteX22" fmla="*/ 15902 w 962107"/>
                  <a:gd name="connsiteY22" fmla="*/ 119270 h 1009816"/>
                  <a:gd name="connsiteX23" fmla="*/ 7951 w 962107"/>
                  <a:gd name="connsiteY23" fmla="*/ 79513 h 1009816"/>
                  <a:gd name="connsiteX24" fmla="*/ 0 w 962107"/>
                  <a:gd name="connsiteY24" fmla="*/ 0 h 100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2107" h="1009816">
                    <a:moveTo>
                      <a:pt x="962107" y="993913"/>
                    </a:moveTo>
                    <a:cubicBezTo>
                      <a:pt x="910264" y="1004283"/>
                      <a:pt x="890457" y="1009816"/>
                      <a:pt x="826935" y="1009816"/>
                    </a:cubicBezTo>
                    <a:cubicBezTo>
                      <a:pt x="757973" y="1009816"/>
                      <a:pt x="689112" y="1004515"/>
                      <a:pt x="620201" y="1001865"/>
                    </a:cubicBezTo>
                    <a:cubicBezTo>
                      <a:pt x="601648" y="999214"/>
                      <a:pt x="583266" y="994727"/>
                      <a:pt x="564542" y="993913"/>
                    </a:cubicBezTo>
                    <a:cubicBezTo>
                      <a:pt x="461239" y="989421"/>
                      <a:pt x="357376" y="995765"/>
                      <a:pt x="254441" y="985962"/>
                    </a:cubicBezTo>
                    <a:cubicBezTo>
                      <a:pt x="243247" y="984896"/>
                      <a:pt x="237786" y="970747"/>
                      <a:pt x="230587" y="962108"/>
                    </a:cubicBezTo>
                    <a:cubicBezTo>
                      <a:pt x="209588" y="936909"/>
                      <a:pt x="210338" y="925213"/>
                      <a:pt x="198782" y="890546"/>
                    </a:cubicBezTo>
                    <a:lnTo>
                      <a:pt x="190831" y="866692"/>
                    </a:lnTo>
                    <a:cubicBezTo>
                      <a:pt x="188181" y="837537"/>
                      <a:pt x="187020" y="808209"/>
                      <a:pt x="182880" y="779228"/>
                    </a:cubicBezTo>
                    <a:cubicBezTo>
                      <a:pt x="178883" y="751252"/>
                      <a:pt x="171622" y="756711"/>
                      <a:pt x="159026" y="731520"/>
                    </a:cubicBezTo>
                    <a:cubicBezTo>
                      <a:pt x="155278" y="724023"/>
                      <a:pt x="153725" y="715617"/>
                      <a:pt x="151074" y="707666"/>
                    </a:cubicBezTo>
                    <a:cubicBezTo>
                      <a:pt x="148424" y="691763"/>
                      <a:pt x="146620" y="675696"/>
                      <a:pt x="143123" y="659958"/>
                    </a:cubicBezTo>
                    <a:cubicBezTo>
                      <a:pt x="141305" y="651776"/>
                      <a:pt x="137475" y="644164"/>
                      <a:pt x="135172" y="636105"/>
                    </a:cubicBezTo>
                    <a:cubicBezTo>
                      <a:pt x="132170" y="625597"/>
                      <a:pt x="130222" y="614807"/>
                      <a:pt x="127220" y="604299"/>
                    </a:cubicBezTo>
                    <a:cubicBezTo>
                      <a:pt x="124917" y="596240"/>
                      <a:pt x="121302" y="588576"/>
                      <a:pt x="119269" y="580445"/>
                    </a:cubicBezTo>
                    <a:cubicBezTo>
                      <a:pt x="115991" y="567334"/>
                      <a:pt x="113229" y="554068"/>
                      <a:pt x="111318" y="540689"/>
                    </a:cubicBezTo>
                    <a:cubicBezTo>
                      <a:pt x="107924" y="516929"/>
                      <a:pt x="109187" y="492411"/>
                      <a:pt x="103366" y="469127"/>
                    </a:cubicBezTo>
                    <a:cubicBezTo>
                      <a:pt x="101048" y="459856"/>
                      <a:pt x="91345" y="454006"/>
                      <a:pt x="87464" y="445273"/>
                    </a:cubicBezTo>
                    <a:cubicBezTo>
                      <a:pt x="80656" y="429955"/>
                      <a:pt x="75626" y="413827"/>
                      <a:pt x="71561" y="397565"/>
                    </a:cubicBezTo>
                    <a:cubicBezTo>
                      <a:pt x="61902" y="358926"/>
                      <a:pt x="62158" y="363547"/>
                      <a:pt x="55659" y="318052"/>
                    </a:cubicBezTo>
                    <a:cubicBezTo>
                      <a:pt x="52637" y="296898"/>
                      <a:pt x="51220" y="275520"/>
                      <a:pt x="47707" y="254442"/>
                    </a:cubicBezTo>
                    <a:cubicBezTo>
                      <a:pt x="42736" y="224617"/>
                      <a:pt x="39367" y="225249"/>
                      <a:pt x="31805" y="198783"/>
                    </a:cubicBezTo>
                    <a:cubicBezTo>
                      <a:pt x="21254" y="161857"/>
                      <a:pt x="23714" y="162238"/>
                      <a:pt x="15902" y="119270"/>
                    </a:cubicBezTo>
                    <a:cubicBezTo>
                      <a:pt x="13485" y="105973"/>
                      <a:pt x="9737" y="92909"/>
                      <a:pt x="7951" y="79513"/>
                    </a:cubicBezTo>
                    <a:cubicBezTo>
                      <a:pt x="4431" y="53110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7447919">
                <a:off x="206735" y="699714"/>
                <a:ext cx="457429" cy="477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48491" y="2132856"/>
            <a:ext cx="782896" cy="1026069"/>
            <a:chOff x="0" y="0"/>
            <a:chExt cx="782955" cy="1026160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782955" cy="1026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6700" y="419100"/>
              <a:ext cx="248285" cy="232411"/>
              <a:chOff x="0" y="0"/>
              <a:chExt cx="624012" cy="5830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31913" y="218661"/>
                <a:ext cx="173355" cy="173355"/>
              </a:xfrm>
              <a:prstGeom prst="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99391" y="92765"/>
                <a:ext cx="483704" cy="384314"/>
                <a:chOff x="0" y="0"/>
                <a:chExt cx="483704" cy="384314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98174" y="284922"/>
                  <a:ext cx="12255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397565" y="26505"/>
                  <a:ext cx="0" cy="25717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6505" y="26505"/>
                  <a:ext cx="39497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6505" y="0"/>
                  <a:ext cx="0" cy="363855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384313"/>
                  <a:ext cx="483704" cy="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>
              <a:xfrm flipV="1">
                <a:off x="602974" y="19878"/>
                <a:ext cx="0" cy="47625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9878" y="19878"/>
                <a:ext cx="604134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9878" y="0"/>
                <a:ext cx="0" cy="58293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0" y="583096"/>
                <a:ext cx="623763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Arc 21"/>
          <p:cNvSpPr/>
          <p:nvPr/>
        </p:nvSpPr>
        <p:spPr>
          <a:xfrm rot="12102732">
            <a:off x="3924685" y="3899494"/>
            <a:ext cx="615895" cy="61590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23" name="Arc 22"/>
          <p:cNvSpPr/>
          <p:nvPr/>
        </p:nvSpPr>
        <p:spPr>
          <a:xfrm rot="12102732">
            <a:off x="3981365" y="3956341"/>
            <a:ext cx="495085" cy="50348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24" name="Arc 23"/>
          <p:cNvSpPr/>
          <p:nvPr/>
        </p:nvSpPr>
        <p:spPr>
          <a:xfrm rot="12102732">
            <a:off x="4034764" y="4025130"/>
            <a:ext cx="372577" cy="37258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25" name="Arc 24"/>
          <p:cNvSpPr/>
          <p:nvPr/>
        </p:nvSpPr>
        <p:spPr>
          <a:xfrm rot="12102732">
            <a:off x="4100765" y="4092404"/>
            <a:ext cx="239851" cy="23985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26" name="Arc 25"/>
          <p:cNvSpPr/>
          <p:nvPr/>
        </p:nvSpPr>
        <p:spPr>
          <a:xfrm rot="12102732">
            <a:off x="4158372" y="4148300"/>
            <a:ext cx="130378" cy="13037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17" name="Arc 16"/>
          <p:cNvSpPr/>
          <p:nvPr/>
        </p:nvSpPr>
        <p:spPr>
          <a:xfrm rot="900000">
            <a:off x="3015115" y="4309033"/>
            <a:ext cx="616158" cy="61616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18" name="Arc 17"/>
          <p:cNvSpPr/>
          <p:nvPr/>
        </p:nvSpPr>
        <p:spPr>
          <a:xfrm rot="900000">
            <a:off x="3079172" y="4364199"/>
            <a:ext cx="495297" cy="50369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19" name="Arc 18"/>
          <p:cNvSpPr/>
          <p:nvPr/>
        </p:nvSpPr>
        <p:spPr>
          <a:xfrm rot="900000">
            <a:off x="3147867" y="4425442"/>
            <a:ext cx="372736" cy="37274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20" name="Arc 19"/>
          <p:cNvSpPr/>
          <p:nvPr/>
        </p:nvSpPr>
        <p:spPr>
          <a:xfrm rot="900000">
            <a:off x="3214511" y="4490888"/>
            <a:ext cx="239953" cy="239957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21" name="Arc 20"/>
          <p:cNvSpPr/>
          <p:nvPr/>
        </p:nvSpPr>
        <p:spPr>
          <a:xfrm rot="900000">
            <a:off x="3266284" y="4544832"/>
            <a:ext cx="130433" cy="13043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 rot="4212999" flipH="1">
            <a:off x="3700564" y="4275994"/>
            <a:ext cx="137795" cy="273685"/>
            <a:chOff x="0" y="0"/>
            <a:chExt cx="246325" cy="1130149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103201" cy="1130149"/>
              <a:chOff x="0" y="0"/>
              <a:chExt cx="103201" cy="1130149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236" y="0"/>
                <a:ext cx="0" cy="109728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ight Triangle 11"/>
              <p:cNvSpPr/>
              <p:nvPr/>
            </p:nvSpPr>
            <p:spPr>
              <a:xfrm rot="16200000" flipH="1">
                <a:off x="-21107" y="1005840"/>
                <a:ext cx="145416" cy="103201"/>
              </a:xfrm>
              <a:prstGeom prst="rtTriangl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flipH="1" flipV="1">
              <a:off x="143124" y="0"/>
              <a:ext cx="103201" cy="1130149"/>
              <a:chOff x="0" y="0"/>
              <a:chExt cx="103201" cy="1130149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236" y="0"/>
                <a:ext cx="0" cy="109728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ight Triangle 9"/>
              <p:cNvSpPr/>
              <p:nvPr/>
            </p:nvSpPr>
            <p:spPr>
              <a:xfrm rot="16200000" flipH="1">
                <a:off x="-21107" y="1005840"/>
                <a:ext cx="145416" cy="103201"/>
              </a:xfrm>
              <a:prstGeom prst="rtTriangl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463437" y="1932206"/>
            <a:ext cx="1983848" cy="841350"/>
            <a:chOff x="4463437" y="1932206"/>
            <a:chExt cx="1983848" cy="841350"/>
          </a:xfrm>
        </p:grpSpPr>
        <p:sp>
          <p:nvSpPr>
            <p:cNvPr id="89" name="TextBox 88"/>
            <p:cNvSpPr txBox="1"/>
            <p:nvPr/>
          </p:nvSpPr>
          <p:spPr>
            <a:xfrm>
              <a:off x="5165338" y="1932206"/>
              <a:ext cx="1281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Item</a:t>
              </a:r>
              <a:endParaRPr lang="en-CA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139027" y="2404224"/>
              <a:ext cx="1281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RFID Chip</a:t>
              </a:r>
              <a:endParaRPr lang="en-CA" dirty="0"/>
            </a:p>
          </p:txBody>
        </p:sp>
        <p:cxnSp>
          <p:nvCxnSpPr>
            <p:cNvPr id="91" name="Straight Arrow Connector 90"/>
            <p:cNvCxnSpPr>
              <a:stCxn id="89" idx="1"/>
            </p:cNvCxnSpPr>
            <p:nvPr/>
          </p:nvCxnSpPr>
          <p:spPr>
            <a:xfrm flipH="1">
              <a:off x="4632658" y="2116872"/>
              <a:ext cx="532680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1"/>
            </p:cNvCxnSpPr>
            <p:nvPr/>
          </p:nvCxnSpPr>
          <p:spPr>
            <a:xfrm flipH="1">
              <a:off x="4463437" y="2588890"/>
              <a:ext cx="675590" cy="618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899592" y="4496436"/>
            <a:ext cx="2239974" cy="369332"/>
            <a:chOff x="899592" y="4496436"/>
            <a:chExt cx="2239974" cy="369332"/>
          </a:xfrm>
        </p:grpSpPr>
        <p:sp>
          <p:nvSpPr>
            <p:cNvPr id="93" name="TextBox 92"/>
            <p:cNvSpPr txBox="1"/>
            <p:nvPr/>
          </p:nvSpPr>
          <p:spPr>
            <a:xfrm>
              <a:off x="899592" y="4496436"/>
              <a:ext cx="171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RFID Scanner</a:t>
              </a:r>
              <a:endParaRPr lang="en-CA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483768" y="4689925"/>
              <a:ext cx="655798" cy="30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066203" y="3321299"/>
            <a:ext cx="1713995" cy="987385"/>
            <a:chOff x="2066203" y="3321299"/>
            <a:chExt cx="1713995" cy="987385"/>
          </a:xfrm>
        </p:grpSpPr>
        <p:sp>
          <p:nvSpPr>
            <p:cNvPr id="98" name="TextBox 97"/>
            <p:cNvSpPr txBox="1"/>
            <p:nvPr/>
          </p:nvSpPr>
          <p:spPr>
            <a:xfrm>
              <a:off x="2066203" y="3321299"/>
              <a:ext cx="171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Unique Item Code</a:t>
              </a:r>
              <a:endParaRPr lang="en-CA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>
              <a:off x="3181784" y="3644464"/>
              <a:ext cx="515367" cy="6642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10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2.22222E-6 0.21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8.33333E-7 0.219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</a:t>
            </a:r>
            <a:endParaRPr lang="en-CA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96062" y="4142363"/>
            <a:ext cx="2552066" cy="1838691"/>
            <a:chOff x="0" y="0"/>
            <a:chExt cx="2552257" cy="1838854"/>
          </a:xfrm>
        </p:grpSpPr>
        <p:sp>
          <p:nvSpPr>
            <p:cNvPr id="42" name="Oval 41"/>
            <p:cNvSpPr/>
            <p:nvPr/>
          </p:nvSpPr>
          <p:spPr>
            <a:xfrm>
              <a:off x="304800" y="1528763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85737" y="304800"/>
              <a:ext cx="2366520" cy="1104913"/>
              <a:chOff x="0" y="0"/>
              <a:chExt cx="2590800" cy="12096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Trapezoid 54"/>
              <p:cNvSpPr/>
              <p:nvPr/>
            </p:nvSpPr>
            <p:spPr>
              <a:xfrm rot="10800000">
                <a:off x="0" y="9525"/>
                <a:ext cx="2590800" cy="1200150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52400" y="0"/>
                <a:ext cx="2324100" cy="1209676"/>
                <a:chOff x="0" y="0"/>
                <a:chExt cx="2324100" cy="1209676"/>
              </a:xfrm>
              <a:grpFill/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47625" y="180975"/>
                <a:ext cx="25431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6675" y="352425"/>
                <a:ext cx="24098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52401" y="523875"/>
                <a:ext cx="23241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71450" y="695325"/>
                <a:ext cx="22574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80975" y="847725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100012" y="138113"/>
              <a:ext cx="87005" cy="17400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0" y="33338"/>
              <a:ext cx="139207" cy="1479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00050" y="1390650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43125" y="1543050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238375" y="1404938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57175" y="0"/>
              <a:ext cx="893499" cy="1454435"/>
              <a:chOff x="292759" y="494853"/>
              <a:chExt cx="1315365" cy="2141198"/>
            </a:xfrm>
          </p:grpSpPr>
          <p:sp>
            <p:nvSpPr>
              <p:cNvPr id="50" name="Rectangle 49"/>
              <p:cNvSpPr/>
              <p:nvPr/>
            </p:nvSpPr>
            <p:spPr>
              <a:xfrm rot="15446591">
                <a:off x="25623" y="1178344"/>
                <a:ext cx="718688" cy="1844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03082" y="2488758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19917" y="2560320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73712" y="1574358"/>
                <a:ext cx="962107" cy="1009816"/>
              </a:xfrm>
              <a:custGeom>
                <a:avLst/>
                <a:gdLst>
                  <a:gd name="connsiteX0" fmla="*/ 962107 w 962107"/>
                  <a:gd name="connsiteY0" fmla="*/ 993913 h 1009816"/>
                  <a:gd name="connsiteX1" fmla="*/ 826935 w 962107"/>
                  <a:gd name="connsiteY1" fmla="*/ 1009816 h 1009816"/>
                  <a:gd name="connsiteX2" fmla="*/ 620201 w 962107"/>
                  <a:gd name="connsiteY2" fmla="*/ 1001865 h 1009816"/>
                  <a:gd name="connsiteX3" fmla="*/ 564542 w 962107"/>
                  <a:gd name="connsiteY3" fmla="*/ 993913 h 1009816"/>
                  <a:gd name="connsiteX4" fmla="*/ 254441 w 962107"/>
                  <a:gd name="connsiteY4" fmla="*/ 985962 h 1009816"/>
                  <a:gd name="connsiteX5" fmla="*/ 230587 w 962107"/>
                  <a:gd name="connsiteY5" fmla="*/ 962108 h 1009816"/>
                  <a:gd name="connsiteX6" fmla="*/ 198782 w 962107"/>
                  <a:gd name="connsiteY6" fmla="*/ 890546 h 1009816"/>
                  <a:gd name="connsiteX7" fmla="*/ 190831 w 962107"/>
                  <a:gd name="connsiteY7" fmla="*/ 866692 h 1009816"/>
                  <a:gd name="connsiteX8" fmla="*/ 182880 w 962107"/>
                  <a:gd name="connsiteY8" fmla="*/ 779228 h 1009816"/>
                  <a:gd name="connsiteX9" fmla="*/ 159026 w 962107"/>
                  <a:gd name="connsiteY9" fmla="*/ 731520 h 1009816"/>
                  <a:gd name="connsiteX10" fmla="*/ 151074 w 962107"/>
                  <a:gd name="connsiteY10" fmla="*/ 707666 h 1009816"/>
                  <a:gd name="connsiteX11" fmla="*/ 143123 w 962107"/>
                  <a:gd name="connsiteY11" fmla="*/ 659958 h 1009816"/>
                  <a:gd name="connsiteX12" fmla="*/ 135172 w 962107"/>
                  <a:gd name="connsiteY12" fmla="*/ 636105 h 1009816"/>
                  <a:gd name="connsiteX13" fmla="*/ 127220 w 962107"/>
                  <a:gd name="connsiteY13" fmla="*/ 604299 h 1009816"/>
                  <a:gd name="connsiteX14" fmla="*/ 119269 w 962107"/>
                  <a:gd name="connsiteY14" fmla="*/ 580445 h 1009816"/>
                  <a:gd name="connsiteX15" fmla="*/ 111318 w 962107"/>
                  <a:gd name="connsiteY15" fmla="*/ 540689 h 1009816"/>
                  <a:gd name="connsiteX16" fmla="*/ 103366 w 962107"/>
                  <a:gd name="connsiteY16" fmla="*/ 469127 h 1009816"/>
                  <a:gd name="connsiteX17" fmla="*/ 87464 w 962107"/>
                  <a:gd name="connsiteY17" fmla="*/ 445273 h 1009816"/>
                  <a:gd name="connsiteX18" fmla="*/ 71561 w 962107"/>
                  <a:gd name="connsiteY18" fmla="*/ 397565 h 1009816"/>
                  <a:gd name="connsiteX19" fmla="*/ 55659 w 962107"/>
                  <a:gd name="connsiteY19" fmla="*/ 318052 h 1009816"/>
                  <a:gd name="connsiteX20" fmla="*/ 47707 w 962107"/>
                  <a:gd name="connsiteY20" fmla="*/ 254442 h 1009816"/>
                  <a:gd name="connsiteX21" fmla="*/ 31805 w 962107"/>
                  <a:gd name="connsiteY21" fmla="*/ 198783 h 1009816"/>
                  <a:gd name="connsiteX22" fmla="*/ 15902 w 962107"/>
                  <a:gd name="connsiteY22" fmla="*/ 119270 h 1009816"/>
                  <a:gd name="connsiteX23" fmla="*/ 7951 w 962107"/>
                  <a:gd name="connsiteY23" fmla="*/ 79513 h 1009816"/>
                  <a:gd name="connsiteX24" fmla="*/ 0 w 962107"/>
                  <a:gd name="connsiteY24" fmla="*/ 0 h 100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2107" h="1009816">
                    <a:moveTo>
                      <a:pt x="962107" y="993913"/>
                    </a:moveTo>
                    <a:cubicBezTo>
                      <a:pt x="910264" y="1004283"/>
                      <a:pt x="890457" y="1009816"/>
                      <a:pt x="826935" y="1009816"/>
                    </a:cubicBezTo>
                    <a:cubicBezTo>
                      <a:pt x="757973" y="1009816"/>
                      <a:pt x="689112" y="1004515"/>
                      <a:pt x="620201" y="1001865"/>
                    </a:cubicBezTo>
                    <a:cubicBezTo>
                      <a:pt x="601648" y="999214"/>
                      <a:pt x="583266" y="994727"/>
                      <a:pt x="564542" y="993913"/>
                    </a:cubicBezTo>
                    <a:cubicBezTo>
                      <a:pt x="461239" y="989421"/>
                      <a:pt x="357376" y="995765"/>
                      <a:pt x="254441" y="985962"/>
                    </a:cubicBezTo>
                    <a:cubicBezTo>
                      <a:pt x="243247" y="984896"/>
                      <a:pt x="237786" y="970747"/>
                      <a:pt x="230587" y="962108"/>
                    </a:cubicBezTo>
                    <a:cubicBezTo>
                      <a:pt x="209588" y="936909"/>
                      <a:pt x="210338" y="925213"/>
                      <a:pt x="198782" y="890546"/>
                    </a:cubicBezTo>
                    <a:lnTo>
                      <a:pt x="190831" y="866692"/>
                    </a:lnTo>
                    <a:cubicBezTo>
                      <a:pt x="188181" y="837537"/>
                      <a:pt x="187020" y="808209"/>
                      <a:pt x="182880" y="779228"/>
                    </a:cubicBezTo>
                    <a:cubicBezTo>
                      <a:pt x="178883" y="751252"/>
                      <a:pt x="171622" y="756711"/>
                      <a:pt x="159026" y="731520"/>
                    </a:cubicBezTo>
                    <a:cubicBezTo>
                      <a:pt x="155278" y="724023"/>
                      <a:pt x="153725" y="715617"/>
                      <a:pt x="151074" y="707666"/>
                    </a:cubicBezTo>
                    <a:cubicBezTo>
                      <a:pt x="148424" y="691763"/>
                      <a:pt x="146620" y="675696"/>
                      <a:pt x="143123" y="659958"/>
                    </a:cubicBezTo>
                    <a:cubicBezTo>
                      <a:pt x="141305" y="651776"/>
                      <a:pt x="137475" y="644164"/>
                      <a:pt x="135172" y="636105"/>
                    </a:cubicBezTo>
                    <a:cubicBezTo>
                      <a:pt x="132170" y="625597"/>
                      <a:pt x="130222" y="614807"/>
                      <a:pt x="127220" y="604299"/>
                    </a:cubicBezTo>
                    <a:cubicBezTo>
                      <a:pt x="124917" y="596240"/>
                      <a:pt x="121302" y="588576"/>
                      <a:pt x="119269" y="580445"/>
                    </a:cubicBezTo>
                    <a:cubicBezTo>
                      <a:pt x="115991" y="567334"/>
                      <a:pt x="113229" y="554068"/>
                      <a:pt x="111318" y="540689"/>
                    </a:cubicBezTo>
                    <a:cubicBezTo>
                      <a:pt x="107924" y="516929"/>
                      <a:pt x="109187" y="492411"/>
                      <a:pt x="103366" y="469127"/>
                    </a:cubicBezTo>
                    <a:cubicBezTo>
                      <a:pt x="101048" y="459856"/>
                      <a:pt x="91345" y="454006"/>
                      <a:pt x="87464" y="445273"/>
                    </a:cubicBezTo>
                    <a:cubicBezTo>
                      <a:pt x="80656" y="429955"/>
                      <a:pt x="75626" y="413827"/>
                      <a:pt x="71561" y="397565"/>
                    </a:cubicBezTo>
                    <a:cubicBezTo>
                      <a:pt x="61902" y="358926"/>
                      <a:pt x="62158" y="363547"/>
                      <a:pt x="55659" y="318052"/>
                    </a:cubicBezTo>
                    <a:cubicBezTo>
                      <a:pt x="52637" y="296898"/>
                      <a:pt x="51220" y="275520"/>
                      <a:pt x="47707" y="254442"/>
                    </a:cubicBezTo>
                    <a:cubicBezTo>
                      <a:pt x="42736" y="224617"/>
                      <a:pt x="39367" y="225249"/>
                      <a:pt x="31805" y="198783"/>
                    </a:cubicBezTo>
                    <a:cubicBezTo>
                      <a:pt x="21254" y="161857"/>
                      <a:pt x="23714" y="162238"/>
                      <a:pt x="15902" y="119270"/>
                    </a:cubicBezTo>
                    <a:cubicBezTo>
                      <a:pt x="13485" y="105973"/>
                      <a:pt x="9737" y="92909"/>
                      <a:pt x="7951" y="79513"/>
                    </a:cubicBezTo>
                    <a:cubicBezTo>
                      <a:pt x="4431" y="53110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7447919">
                <a:off x="206735" y="699714"/>
                <a:ext cx="457429" cy="477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050007" y="1572149"/>
            <a:ext cx="429260" cy="317500"/>
            <a:chOff x="3050007" y="1572149"/>
            <a:chExt cx="429260" cy="317500"/>
          </a:xfrm>
        </p:grpSpPr>
        <p:sp>
          <p:nvSpPr>
            <p:cNvPr id="83" name="Round Same Side Corner Rectangle 82"/>
            <p:cNvSpPr/>
            <p:nvPr/>
          </p:nvSpPr>
          <p:spPr>
            <a:xfrm rot="10800000">
              <a:off x="3050007" y="1572149"/>
              <a:ext cx="429260" cy="134620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3050007" y="1706769"/>
              <a:ext cx="111125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362427" y="1706769"/>
              <a:ext cx="111125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10800000" flipH="1">
            <a:off x="2717143" y="1240442"/>
            <a:ext cx="1118235" cy="1118235"/>
            <a:chOff x="0" y="0"/>
            <a:chExt cx="1118571" cy="1118571"/>
          </a:xfrm>
        </p:grpSpPr>
        <p:sp>
          <p:nvSpPr>
            <p:cNvPr id="112" name="Arc 111"/>
            <p:cNvSpPr/>
            <p:nvPr/>
          </p:nvSpPr>
          <p:spPr>
            <a:xfrm rot="18900000">
              <a:off x="0" y="0"/>
              <a:ext cx="1118571" cy="111857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3" name="Arc 112"/>
            <p:cNvSpPr/>
            <p:nvPr/>
          </p:nvSpPr>
          <p:spPr>
            <a:xfrm rot="18900000">
              <a:off x="111318" y="95415"/>
              <a:ext cx="899160" cy="9144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4" name="Arc 113"/>
            <p:cNvSpPr/>
            <p:nvPr/>
          </p:nvSpPr>
          <p:spPr>
            <a:xfrm rot="18900000">
              <a:off x="222637" y="198782"/>
              <a:ext cx="676664" cy="676664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5" name="Arc 114"/>
            <p:cNvSpPr/>
            <p:nvPr/>
          </p:nvSpPr>
          <p:spPr>
            <a:xfrm rot="18900000">
              <a:off x="341906" y="318052"/>
              <a:ext cx="435610" cy="43561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6" name="Arc 115"/>
            <p:cNvSpPr/>
            <p:nvPr/>
          </p:nvSpPr>
          <p:spPr>
            <a:xfrm rot="18900000">
              <a:off x="437322" y="421419"/>
              <a:ext cx="236788" cy="23678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720712" y="3858255"/>
            <a:ext cx="1118235" cy="1118235"/>
            <a:chOff x="0" y="0"/>
            <a:chExt cx="1118571" cy="1118571"/>
          </a:xfrm>
        </p:grpSpPr>
        <p:sp>
          <p:nvSpPr>
            <p:cNvPr id="107" name="Arc 106"/>
            <p:cNvSpPr/>
            <p:nvPr/>
          </p:nvSpPr>
          <p:spPr>
            <a:xfrm rot="18900000">
              <a:off x="0" y="0"/>
              <a:ext cx="1118571" cy="111857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8" name="Arc 107"/>
            <p:cNvSpPr/>
            <p:nvPr/>
          </p:nvSpPr>
          <p:spPr>
            <a:xfrm rot="18900000">
              <a:off x="111318" y="95415"/>
              <a:ext cx="899160" cy="9144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9" name="Arc 108"/>
            <p:cNvSpPr/>
            <p:nvPr/>
          </p:nvSpPr>
          <p:spPr>
            <a:xfrm rot="18900000">
              <a:off x="222637" y="198782"/>
              <a:ext cx="676664" cy="676664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0" name="Arc 109"/>
            <p:cNvSpPr/>
            <p:nvPr/>
          </p:nvSpPr>
          <p:spPr>
            <a:xfrm rot="18900000">
              <a:off x="341906" y="318052"/>
              <a:ext cx="435610" cy="43561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1" name="Arc 110"/>
            <p:cNvSpPr/>
            <p:nvPr/>
          </p:nvSpPr>
          <p:spPr>
            <a:xfrm rot="18900000">
              <a:off x="437322" y="421419"/>
              <a:ext cx="236788" cy="23678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44277" y="2639463"/>
            <a:ext cx="100852" cy="944190"/>
            <a:chOff x="0" y="0"/>
            <a:chExt cx="103201" cy="1130149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86236" y="0"/>
              <a:ext cx="0" cy="1097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ight Triangle 105"/>
            <p:cNvSpPr/>
            <p:nvPr/>
          </p:nvSpPr>
          <p:spPr>
            <a:xfrm rot="16200000" flipH="1">
              <a:off x="-21107" y="1005840"/>
              <a:ext cx="145416" cy="10320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101" name="Group 100"/>
          <p:cNvGrpSpPr/>
          <p:nvPr/>
        </p:nvGrpSpPr>
        <p:grpSpPr>
          <a:xfrm flipH="1" flipV="1">
            <a:off x="3284144" y="2639463"/>
            <a:ext cx="100852" cy="944190"/>
            <a:chOff x="0" y="0"/>
            <a:chExt cx="103201" cy="1130149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86236" y="0"/>
              <a:ext cx="0" cy="1097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ight Triangle 103"/>
            <p:cNvSpPr/>
            <p:nvPr/>
          </p:nvSpPr>
          <p:spPr>
            <a:xfrm rot="16200000" flipH="1">
              <a:off x="-21107" y="1005840"/>
              <a:ext cx="145416" cy="10320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84616" y="1651644"/>
            <a:ext cx="4299752" cy="742226"/>
            <a:chOff x="3584616" y="1651644"/>
            <a:chExt cx="4299752" cy="742226"/>
          </a:xfrm>
        </p:grpSpPr>
        <p:sp>
          <p:nvSpPr>
            <p:cNvPr id="122" name="TextBox 121"/>
            <p:cNvSpPr txBox="1"/>
            <p:nvPr/>
          </p:nvSpPr>
          <p:spPr>
            <a:xfrm>
              <a:off x="4281152" y="1747539"/>
              <a:ext cx="3603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Wireless adapter (Connected to store database)</a:t>
              </a:r>
              <a:endParaRPr lang="en-CA" dirty="0"/>
            </a:p>
          </p:txBody>
        </p:sp>
        <p:cxnSp>
          <p:nvCxnSpPr>
            <p:cNvPr id="123" name="Straight Arrow Connector 122"/>
            <p:cNvCxnSpPr>
              <a:stCxn id="122" idx="1"/>
            </p:cNvCxnSpPr>
            <p:nvPr/>
          </p:nvCxnSpPr>
          <p:spPr>
            <a:xfrm flipH="1" flipV="1">
              <a:off x="3584616" y="1651644"/>
              <a:ext cx="696536" cy="4190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4173562" y="2940622"/>
            <a:ext cx="36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Retrieving Item  Data</a:t>
            </a:r>
            <a:endParaRPr lang="en-CA" dirty="0"/>
          </a:p>
        </p:txBody>
      </p:sp>
      <p:cxnSp>
        <p:nvCxnSpPr>
          <p:cNvPr id="125" name="Straight Arrow Connector 124"/>
          <p:cNvCxnSpPr>
            <a:stCxn id="124" idx="1"/>
          </p:cNvCxnSpPr>
          <p:nvPr/>
        </p:nvCxnSpPr>
        <p:spPr>
          <a:xfrm flipH="1">
            <a:off x="3374571" y="3125288"/>
            <a:ext cx="798991" cy="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1380" y="3522908"/>
            <a:ext cx="36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Appears on Screen</a:t>
            </a:r>
            <a:endParaRPr lang="en-CA" dirty="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2888613" y="3887785"/>
            <a:ext cx="388072" cy="287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92385" y="4854024"/>
            <a:ext cx="36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Item Recorded in Memory</a:t>
            </a:r>
            <a:endParaRPr lang="en-CA" dirty="0"/>
          </a:p>
        </p:txBody>
      </p:sp>
      <p:cxnSp>
        <p:nvCxnSpPr>
          <p:cNvPr id="129" name="Straight Arrow Connector 128"/>
          <p:cNvCxnSpPr>
            <a:endCxn id="50" idx="0"/>
          </p:cNvCxnSpPr>
          <p:nvPr/>
        </p:nvCxnSpPr>
        <p:spPr>
          <a:xfrm flipV="1">
            <a:off x="2727030" y="4682835"/>
            <a:ext cx="527686" cy="242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183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4" grpId="1"/>
      <p:bldP spid="126" grpId="0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/>
          <p:cNvSpPr txBox="1"/>
          <p:nvPr/>
        </p:nvSpPr>
        <p:spPr>
          <a:xfrm>
            <a:off x="3746520" y="2931325"/>
            <a:ext cx="210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Total Displayed on Both Screens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</a:t>
            </a:r>
            <a:endParaRPr lang="en-CA" dirty="0"/>
          </a:p>
        </p:txBody>
      </p:sp>
      <p:sp>
        <p:nvSpPr>
          <p:cNvPr id="124" name="TextBox 123"/>
          <p:cNvSpPr txBox="1"/>
          <p:nvPr/>
        </p:nvSpPr>
        <p:spPr>
          <a:xfrm>
            <a:off x="2160084" y="2674543"/>
            <a:ext cx="36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Payment  Terminal</a:t>
            </a:r>
            <a:endParaRPr lang="en-CA" dirty="0"/>
          </a:p>
        </p:txBody>
      </p:sp>
      <p:cxnSp>
        <p:nvCxnSpPr>
          <p:cNvPr id="125" name="Straight Arrow Connector 124"/>
          <p:cNvCxnSpPr>
            <a:endCxn id="80" idx="0"/>
          </p:cNvCxnSpPr>
          <p:nvPr/>
        </p:nvCxnSpPr>
        <p:spPr>
          <a:xfrm>
            <a:off x="3197665" y="3040141"/>
            <a:ext cx="183557" cy="886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023872" y="3926329"/>
            <a:ext cx="714700" cy="2078046"/>
            <a:chOff x="0" y="0"/>
            <a:chExt cx="687629" cy="1998284"/>
          </a:xfrm>
        </p:grpSpPr>
        <p:sp>
          <p:nvSpPr>
            <p:cNvPr id="80" name="Rectangle 79"/>
            <p:cNvSpPr/>
            <p:nvPr/>
          </p:nvSpPr>
          <p:spPr>
            <a:xfrm>
              <a:off x="0" y="0"/>
              <a:ext cx="687629" cy="19982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8100" y="47625"/>
              <a:ext cx="607162" cy="3421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81000" y="447675"/>
              <a:ext cx="198039" cy="3108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6200" y="438150"/>
              <a:ext cx="198039" cy="3108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96062" y="4142363"/>
            <a:ext cx="2552066" cy="1838691"/>
            <a:chOff x="0" y="0"/>
            <a:chExt cx="2552257" cy="1838854"/>
          </a:xfrm>
        </p:grpSpPr>
        <p:sp>
          <p:nvSpPr>
            <p:cNvPr id="42" name="Oval 41"/>
            <p:cNvSpPr/>
            <p:nvPr/>
          </p:nvSpPr>
          <p:spPr>
            <a:xfrm>
              <a:off x="304800" y="1528763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85737" y="304800"/>
              <a:ext cx="2366520" cy="1104913"/>
              <a:chOff x="0" y="0"/>
              <a:chExt cx="2590800" cy="12096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Trapezoid 54"/>
              <p:cNvSpPr/>
              <p:nvPr/>
            </p:nvSpPr>
            <p:spPr>
              <a:xfrm rot="10800000">
                <a:off x="0" y="9525"/>
                <a:ext cx="2590800" cy="1200150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52400" y="0"/>
                <a:ext cx="2324100" cy="1209676"/>
                <a:chOff x="0" y="0"/>
                <a:chExt cx="2324100" cy="1209676"/>
              </a:xfrm>
              <a:grpFill/>
            </p:grpSpPr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>
                <a:off x="47625" y="180975"/>
                <a:ext cx="25431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6675" y="352425"/>
                <a:ext cx="24098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52401" y="523875"/>
                <a:ext cx="23241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71450" y="695325"/>
                <a:ext cx="22574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80975" y="847725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H="1" flipV="1">
              <a:off x="100012" y="138113"/>
              <a:ext cx="87005" cy="17400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0" y="33338"/>
              <a:ext cx="139207" cy="1479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400050" y="1390650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43125" y="1543050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48" name="Isosceles Triangle 47"/>
            <p:cNvSpPr/>
            <p:nvPr/>
          </p:nvSpPr>
          <p:spPr>
            <a:xfrm>
              <a:off x="2238375" y="1404938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57175" y="0"/>
              <a:ext cx="893499" cy="1454435"/>
              <a:chOff x="292759" y="494853"/>
              <a:chExt cx="1315365" cy="2141198"/>
            </a:xfrm>
          </p:grpSpPr>
          <p:sp>
            <p:nvSpPr>
              <p:cNvPr id="50" name="Rectangle 49"/>
              <p:cNvSpPr/>
              <p:nvPr/>
            </p:nvSpPr>
            <p:spPr>
              <a:xfrm rot="15446591">
                <a:off x="25623" y="1178344"/>
                <a:ext cx="718688" cy="1844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03082" y="2488758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19917" y="2560320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73712" y="1574358"/>
                <a:ext cx="962107" cy="1009816"/>
              </a:xfrm>
              <a:custGeom>
                <a:avLst/>
                <a:gdLst>
                  <a:gd name="connsiteX0" fmla="*/ 962107 w 962107"/>
                  <a:gd name="connsiteY0" fmla="*/ 993913 h 1009816"/>
                  <a:gd name="connsiteX1" fmla="*/ 826935 w 962107"/>
                  <a:gd name="connsiteY1" fmla="*/ 1009816 h 1009816"/>
                  <a:gd name="connsiteX2" fmla="*/ 620201 w 962107"/>
                  <a:gd name="connsiteY2" fmla="*/ 1001865 h 1009816"/>
                  <a:gd name="connsiteX3" fmla="*/ 564542 w 962107"/>
                  <a:gd name="connsiteY3" fmla="*/ 993913 h 1009816"/>
                  <a:gd name="connsiteX4" fmla="*/ 254441 w 962107"/>
                  <a:gd name="connsiteY4" fmla="*/ 985962 h 1009816"/>
                  <a:gd name="connsiteX5" fmla="*/ 230587 w 962107"/>
                  <a:gd name="connsiteY5" fmla="*/ 962108 h 1009816"/>
                  <a:gd name="connsiteX6" fmla="*/ 198782 w 962107"/>
                  <a:gd name="connsiteY6" fmla="*/ 890546 h 1009816"/>
                  <a:gd name="connsiteX7" fmla="*/ 190831 w 962107"/>
                  <a:gd name="connsiteY7" fmla="*/ 866692 h 1009816"/>
                  <a:gd name="connsiteX8" fmla="*/ 182880 w 962107"/>
                  <a:gd name="connsiteY8" fmla="*/ 779228 h 1009816"/>
                  <a:gd name="connsiteX9" fmla="*/ 159026 w 962107"/>
                  <a:gd name="connsiteY9" fmla="*/ 731520 h 1009816"/>
                  <a:gd name="connsiteX10" fmla="*/ 151074 w 962107"/>
                  <a:gd name="connsiteY10" fmla="*/ 707666 h 1009816"/>
                  <a:gd name="connsiteX11" fmla="*/ 143123 w 962107"/>
                  <a:gd name="connsiteY11" fmla="*/ 659958 h 1009816"/>
                  <a:gd name="connsiteX12" fmla="*/ 135172 w 962107"/>
                  <a:gd name="connsiteY12" fmla="*/ 636105 h 1009816"/>
                  <a:gd name="connsiteX13" fmla="*/ 127220 w 962107"/>
                  <a:gd name="connsiteY13" fmla="*/ 604299 h 1009816"/>
                  <a:gd name="connsiteX14" fmla="*/ 119269 w 962107"/>
                  <a:gd name="connsiteY14" fmla="*/ 580445 h 1009816"/>
                  <a:gd name="connsiteX15" fmla="*/ 111318 w 962107"/>
                  <a:gd name="connsiteY15" fmla="*/ 540689 h 1009816"/>
                  <a:gd name="connsiteX16" fmla="*/ 103366 w 962107"/>
                  <a:gd name="connsiteY16" fmla="*/ 469127 h 1009816"/>
                  <a:gd name="connsiteX17" fmla="*/ 87464 w 962107"/>
                  <a:gd name="connsiteY17" fmla="*/ 445273 h 1009816"/>
                  <a:gd name="connsiteX18" fmla="*/ 71561 w 962107"/>
                  <a:gd name="connsiteY18" fmla="*/ 397565 h 1009816"/>
                  <a:gd name="connsiteX19" fmla="*/ 55659 w 962107"/>
                  <a:gd name="connsiteY19" fmla="*/ 318052 h 1009816"/>
                  <a:gd name="connsiteX20" fmla="*/ 47707 w 962107"/>
                  <a:gd name="connsiteY20" fmla="*/ 254442 h 1009816"/>
                  <a:gd name="connsiteX21" fmla="*/ 31805 w 962107"/>
                  <a:gd name="connsiteY21" fmla="*/ 198783 h 1009816"/>
                  <a:gd name="connsiteX22" fmla="*/ 15902 w 962107"/>
                  <a:gd name="connsiteY22" fmla="*/ 119270 h 1009816"/>
                  <a:gd name="connsiteX23" fmla="*/ 7951 w 962107"/>
                  <a:gd name="connsiteY23" fmla="*/ 79513 h 1009816"/>
                  <a:gd name="connsiteX24" fmla="*/ 0 w 962107"/>
                  <a:gd name="connsiteY24" fmla="*/ 0 h 100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2107" h="1009816">
                    <a:moveTo>
                      <a:pt x="962107" y="993913"/>
                    </a:moveTo>
                    <a:cubicBezTo>
                      <a:pt x="910264" y="1004283"/>
                      <a:pt x="890457" y="1009816"/>
                      <a:pt x="826935" y="1009816"/>
                    </a:cubicBezTo>
                    <a:cubicBezTo>
                      <a:pt x="757973" y="1009816"/>
                      <a:pt x="689112" y="1004515"/>
                      <a:pt x="620201" y="1001865"/>
                    </a:cubicBezTo>
                    <a:cubicBezTo>
                      <a:pt x="601648" y="999214"/>
                      <a:pt x="583266" y="994727"/>
                      <a:pt x="564542" y="993913"/>
                    </a:cubicBezTo>
                    <a:cubicBezTo>
                      <a:pt x="461239" y="989421"/>
                      <a:pt x="357376" y="995765"/>
                      <a:pt x="254441" y="985962"/>
                    </a:cubicBezTo>
                    <a:cubicBezTo>
                      <a:pt x="243247" y="984896"/>
                      <a:pt x="237786" y="970747"/>
                      <a:pt x="230587" y="962108"/>
                    </a:cubicBezTo>
                    <a:cubicBezTo>
                      <a:pt x="209588" y="936909"/>
                      <a:pt x="210338" y="925213"/>
                      <a:pt x="198782" y="890546"/>
                    </a:cubicBezTo>
                    <a:lnTo>
                      <a:pt x="190831" y="866692"/>
                    </a:lnTo>
                    <a:cubicBezTo>
                      <a:pt x="188181" y="837537"/>
                      <a:pt x="187020" y="808209"/>
                      <a:pt x="182880" y="779228"/>
                    </a:cubicBezTo>
                    <a:cubicBezTo>
                      <a:pt x="178883" y="751252"/>
                      <a:pt x="171622" y="756711"/>
                      <a:pt x="159026" y="731520"/>
                    </a:cubicBezTo>
                    <a:cubicBezTo>
                      <a:pt x="155278" y="724023"/>
                      <a:pt x="153725" y="715617"/>
                      <a:pt x="151074" y="707666"/>
                    </a:cubicBezTo>
                    <a:cubicBezTo>
                      <a:pt x="148424" y="691763"/>
                      <a:pt x="146620" y="675696"/>
                      <a:pt x="143123" y="659958"/>
                    </a:cubicBezTo>
                    <a:cubicBezTo>
                      <a:pt x="141305" y="651776"/>
                      <a:pt x="137475" y="644164"/>
                      <a:pt x="135172" y="636105"/>
                    </a:cubicBezTo>
                    <a:cubicBezTo>
                      <a:pt x="132170" y="625597"/>
                      <a:pt x="130222" y="614807"/>
                      <a:pt x="127220" y="604299"/>
                    </a:cubicBezTo>
                    <a:cubicBezTo>
                      <a:pt x="124917" y="596240"/>
                      <a:pt x="121302" y="588576"/>
                      <a:pt x="119269" y="580445"/>
                    </a:cubicBezTo>
                    <a:cubicBezTo>
                      <a:pt x="115991" y="567334"/>
                      <a:pt x="113229" y="554068"/>
                      <a:pt x="111318" y="540689"/>
                    </a:cubicBezTo>
                    <a:cubicBezTo>
                      <a:pt x="107924" y="516929"/>
                      <a:pt x="109187" y="492411"/>
                      <a:pt x="103366" y="469127"/>
                    </a:cubicBezTo>
                    <a:cubicBezTo>
                      <a:pt x="101048" y="459856"/>
                      <a:pt x="91345" y="454006"/>
                      <a:pt x="87464" y="445273"/>
                    </a:cubicBezTo>
                    <a:cubicBezTo>
                      <a:pt x="80656" y="429955"/>
                      <a:pt x="75626" y="413827"/>
                      <a:pt x="71561" y="397565"/>
                    </a:cubicBezTo>
                    <a:cubicBezTo>
                      <a:pt x="61902" y="358926"/>
                      <a:pt x="62158" y="363547"/>
                      <a:pt x="55659" y="318052"/>
                    </a:cubicBezTo>
                    <a:cubicBezTo>
                      <a:pt x="52637" y="296898"/>
                      <a:pt x="51220" y="275520"/>
                      <a:pt x="47707" y="254442"/>
                    </a:cubicBezTo>
                    <a:cubicBezTo>
                      <a:pt x="42736" y="224617"/>
                      <a:pt x="39367" y="225249"/>
                      <a:pt x="31805" y="198783"/>
                    </a:cubicBezTo>
                    <a:cubicBezTo>
                      <a:pt x="21254" y="161857"/>
                      <a:pt x="23714" y="162238"/>
                      <a:pt x="15902" y="119270"/>
                    </a:cubicBezTo>
                    <a:cubicBezTo>
                      <a:pt x="13485" y="105973"/>
                      <a:pt x="9737" y="92909"/>
                      <a:pt x="7951" y="79513"/>
                    </a:cubicBezTo>
                    <a:cubicBezTo>
                      <a:pt x="4431" y="53110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7447919">
                <a:off x="206735" y="699714"/>
                <a:ext cx="457429" cy="477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 rot="5400000" flipH="1">
            <a:off x="3103072" y="4055090"/>
            <a:ext cx="1118235" cy="1118235"/>
            <a:chOff x="0" y="0"/>
            <a:chExt cx="1118571" cy="1118571"/>
          </a:xfrm>
        </p:grpSpPr>
        <p:sp>
          <p:nvSpPr>
            <p:cNvPr id="89" name="Arc 88"/>
            <p:cNvSpPr/>
            <p:nvPr/>
          </p:nvSpPr>
          <p:spPr>
            <a:xfrm rot="18900000">
              <a:off x="0" y="0"/>
              <a:ext cx="1118571" cy="111857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0" name="Arc 89"/>
            <p:cNvSpPr/>
            <p:nvPr/>
          </p:nvSpPr>
          <p:spPr>
            <a:xfrm rot="18900000">
              <a:off x="111318" y="95415"/>
              <a:ext cx="899160" cy="9144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1" name="Arc 90"/>
            <p:cNvSpPr/>
            <p:nvPr/>
          </p:nvSpPr>
          <p:spPr>
            <a:xfrm rot="18900000">
              <a:off x="222637" y="198782"/>
              <a:ext cx="676664" cy="676664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2" name="Arc 91"/>
            <p:cNvSpPr/>
            <p:nvPr/>
          </p:nvSpPr>
          <p:spPr>
            <a:xfrm rot="18900000">
              <a:off x="341906" y="318052"/>
              <a:ext cx="435610" cy="43561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3" name="Arc 92"/>
            <p:cNvSpPr/>
            <p:nvPr/>
          </p:nvSpPr>
          <p:spPr>
            <a:xfrm rot="18900000">
              <a:off x="437322" y="421419"/>
              <a:ext cx="236788" cy="23678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94" name="Group 93"/>
          <p:cNvGrpSpPr/>
          <p:nvPr/>
        </p:nvGrpSpPr>
        <p:grpSpPr>
          <a:xfrm rot="16200000">
            <a:off x="5004048" y="4051520"/>
            <a:ext cx="1118235" cy="1118235"/>
            <a:chOff x="0" y="0"/>
            <a:chExt cx="1118571" cy="1118571"/>
          </a:xfrm>
        </p:grpSpPr>
        <p:sp>
          <p:nvSpPr>
            <p:cNvPr id="96" name="Arc 95"/>
            <p:cNvSpPr/>
            <p:nvPr/>
          </p:nvSpPr>
          <p:spPr>
            <a:xfrm rot="18900000">
              <a:off x="0" y="0"/>
              <a:ext cx="1118571" cy="1118571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7" name="Arc 96"/>
            <p:cNvSpPr/>
            <p:nvPr/>
          </p:nvSpPr>
          <p:spPr>
            <a:xfrm rot="18900000">
              <a:off x="111318" y="95415"/>
              <a:ext cx="899160" cy="91440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8" name="Arc 97"/>
            <p:cNvSpPr/>
            <p:nvPr/>
          </p:nvSpPr>
          <p:spPr>
            <a:xfrm rot="18900000">
              <a:off x="222637" y="198782"/>
              <a:ext cx="676664" cy="676664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9" name="Arc 98"/>
            <p:cNvSpPr/>
            <p:nvPr/>
          </p:nvSpPr>
          <p:spPr>
            <a:xfrm rot="18900000">
              <a:off x="341906" y="318052"/>
              <a:ext cx="435610" cy="435610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3" name="Arc 102"/>
            <p:cNvSpPr/>
            <p:nvPr/>
          </p:nvSpPr>
          <p:spPr>
            <a:xfrm rot="18900000">
              <a:off x="437322" y="421419"/>
              <a:ext cx="236788" cy="236788"/>
            </a:xfrm>
            <a:prstGeom prst="arc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117" name="Group 116"/>
          <p:cNvGrpSpPr/>
          <p:nvPr/>
        </p:nvGrpSpPr>
        <p:grpSpPr>
          <a:xfrm rot="16200000">
            <a:off x="4560290" y="4318043"/>
            <a:ext cx="100852" cy="732195"/>
            <a:chOff x="0" y="0"/>
            <a:chExt cx="103201" cy="113014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86236" y="0"/>
              <a:ext cx="0" cy="1097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ight Triangle 118"/>
            <p:cNvSpPr/>
            <p:nvPr/>
          </p:nvSpPr>
          <p:spPr>
            <a:xfrm rot="16200000" flipH="1">
              <a:off x="-21107" y="1005840"/>
              <a:ext cx="145416" cy="10320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120" name="Group 119"/>
          <p:cNvGrpSpPr/>
          <p:nvPr/>
        </p:nvGrpSpPr>
        <p:grpSpPr>
          <a:xfrm rot="16200000" flipH="1" flipV="1">
            <a:off x="4560290" y="4178176"/>
            <a:ext cx="100852" cy="732195"/>
            <a:chOff x="0" y="0"/>
            <a:chExt cx="103201" cy="1130149"/>
          </a:xfrm>
        </p:grpSpPr>
        <p:cxnSp>
          <p:nvCxnSpPr>
            <p:cNvPr id="121" name="Straight Connector 120"/>
            <p:cNvCxnSpPr/>
            <p:nvPr/>
          </p:nvCxnSpPr>
          <p:spPr>
            <a:xfrm>
              <a:off x="86236" y="0"/>
              <a:ext cx="0" cy="1097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ight Triangle 129"/>
            <p:cNvSpPr/>
            <p:nvPr/>
          </p:nvSpPr>
          <p:spPr>
            <a:xfrm rot="16200000" flipH="1">
              <a:off x="-21107" y="1005840"/>
              <a:ext cx="145416" cy="10320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3761557" y="3098324"/>
            <a:ext cx="36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List of Items</a:t>
            </a:r>
            <a:endParaRPr lang="en-CA" dirty="0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4600069" y="3463922"/>
            <a:ext cx="21295" cy="9864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871477" y="6004375"/>
            <a:ext cx="272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List of Items  is Retrieved from Memory</a:t>
            </a:r>
            <a:endParaRPr lang="en-CA" dirty="0"/>
          </a:p>
        </p:txBody>
      </p:sp>
      <p:cxnSp>
        <p:nvCxnSpPr>
          <p:cNvPr id="134" name="Straight Arrow Connector 133"/>
          <p:cNvCxnSpPr/>
          <p:nvPr/>
        </p:nvCxnSpPr>
        <p:spPr>
          <a:xfrm flipV="1">
            <a:off x="4591151" y="4838606"/>
            <a:ext cx="972014" cy="13441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3596633" y="3505378"/>
            <a:ext cx="396908" cy="4704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23167" y="3505378"/>
            <a:ext cx="577883" cy="6288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136" y="4384346"/>
            <a:ext cx="360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Payment Options</a:t>
            </a:r>
          </a:p>
          <a:p>
            <a:r>
              <a:rPr lang="en-CA" dirty="0" smtClean="0"/>
              <a:t>(Weight Checked)</a:t>
            </a:r>
            <a:endParaRPr lang="en-CA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2051720" y="4573946"/>
            <a:ext cx="1013940" cy="41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36096" y="6019706"/>
            <a:ext cx="2527300" cy="80010"/>
            <a:chOff x="5763300" y="6019706"/>
            <a:chExt cx="2527300" cy="80010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5763300" y="6019706"/>
              <a:ext cx="25273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909985" y="6019706"/>
              <a:ext cx="0" cy="70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066445" y="6029231"/>
              <a:ext cx="0" cy="70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5870291" y="6281374"/>
            <a:ext cx="16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Weight Sensor</a:t>
            </a:r>
            <a:endParaRPr lang="en-CA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713727" y="6054948"/>
            <a:ext cx="0" cy="2556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8684" y="6332582"/>
            <a:ext cx="321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 Some Cashiers Still Present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2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24" grpId="0"/>
      <p:bldP spid="124" grpId="1"/>
      <p:bldP spid="131" grpId="0"/>
      <p:bldP spid="131" grpId="1"/>
      <p:bldP spid="133" grpId="0"/>
      <p:bldP spid="133" grpId="1"/>
      <p:bldP spid="138" grpId="0"/>
      <p:bldP spid="143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60218" y="5609811"/>
            <a:ext cx="1737882" cy="67896"/>
            <a:chOff x="4160218" y="5609811"/>
            <a:chExt cx="1737882" cy="67896"/>
          </a:xfrm>
        </p:grpSpPr>
        <p:sp>
          <p:nvSpPr>
            <p:cNvPr id="194" name="Rectangle 193"/>
            <p:cNvSpPr/>
            <p:nvPr/>
          </p:nvSpPr>
          <p:spPr>
            <a:xfrm>
              <a:off x="4160218" y="5615174"/>
              <a:ext cx="1737882" cy="625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60218" y="5609811"/>
              <a:ext cx="195758" cy="514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-2979315" y="4138414"/>
            <a:ext cx="2552066" cy="1838691"/>
            <a:chOff x="-2628800" y="4138672"/>
            <a:chExt cx="2552066" cy="1838691"/>
          </a:xfrm>
        </p:grpSpPr>
        <p:grpSp>
          <p:nvGrpSpPr>
            <p:cNvPr id="204" name="Group 203"/>
            <p:cNvGrpSpPr/>
            <p:nvPr/>
          </p:nvGrpSpPr>
          <p:grpSpPr>
            <a:xfrm>
              <a:off x="-2628800" y="4138672"/>
              <a:ext cx="2552066" cy="1838691"/>
              <a:chOff x="0" y="0"/>
              <a:chExt cx="2552257" cy="1838854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304800" y="1528763"/>
                <a:ext cx="295815" cy="2958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185737" y="304800"/>
                <a:ext cx="2366520" cy="1104913"/>
                <a:chOff x="0" y="0"/>
                <a:chExt cx="2590800" cy="12096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9" name="Trapezoid 218"/>
                <p:cNvSpPr/>
                <p:nvPr/>
              </p:nvSpPr>
              <p:spPr>
                <a:xfrm rot="10800000">
                  <a:off x="0" y="9525"/>
                  <a:ext cx="2590800" cy="1200150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152400" y="0"/>
                  <a:ext cx="2324100" cy="1209676"/>
                  <a:chOff x="0" y="0"/>
                  <a:chExt cx="2324100" cy="1209676"/>
                </a:xfrm>
                <a:grpFill/>
              </p:grpSpPr>
              <p:cxnSp>
                <p:nvCxnSpPr>
                  <p:cNvPr id="227" name="Straight Connector 226"/>
                  <p:cNvCxnSpPr/>
                  <p:nvPr/>
                </p:nvCxnSpPr>
                <p:spPr>
                  <a:xfrm flipV="1">
                    <a:off x="15240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flipV="1">
                    <a:off x="30480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 flipV="1">
                    <a:off x="457200" y="9525"/>
                    <a:ext cx="0" cy="120015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/>
                  <p:cNvCxnSpPr/>
                  <p:nvPr/>
                </p:nvCxnSpPr>
                <p:spPr>
                  <a:xfrm flipV="1">
                    <a:off x="609600" y="9525"/>
                    <a:ext cx="0" cy="120015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flipV="1">
                    <a:off x="78105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 flipV="1">
                    <a:off x="93345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/>
                  <p:cNvCxnSpPr/>
                  <p:nvPr/>
                </p:nvCxnSpPr>
                <p:spPr>
                  <a:xfrm flipV="1">
                    <a:off x="1085850" y="9525"/>
                    <a:ext cx="0" cy="120015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 flipV="1">
                    <a:off x="1238250" y="9525"/>
                    <a:ext cx="0" cy="120015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 flipV="1">
                    <a:off x="139065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154305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flipV="1">
                    <a:off x="1695450" y="9525"/>
                    <a:ext cx="0" cy="120015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 flipV="1">
                    <a:off x="1847850" y="9525"/>
                    <a:ext cx="0" cy="120015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/>
                  <p:nvPr/>
                </p:nvCxnSpPr>
                <p:spPr>
                  <a:xfrm flipV="1">
                    <a:off x="2019300" y="9525"/>
                    <a:ext cx="0" cy="1200151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V="1">
                    <a:off x="2171700" y="9525"/>
                    <a:ext cx="0" cy="1000125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 flipV="1">
                    <a:off x="2324100" y="9525"/>
                    <a:ext cx="0" cy="41910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/>
                  <p:cNvCxnSpPr/>
                  <p:nvPr/>
                </p:nvCxnSpPr>
                <p:spPr>
                  <a:xfrm flipV="1">
                    <a:off x="0" y="0"/>
                    <a:ext cx="0" cy="64770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47625" y="180975"/>
                  <a:ext cx="2543175" cy="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66675" y="352425"/>
                  <a:ext cx="2409825" cy="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152401" y="523875"/>
                  <a:ext cx="2324100" cy="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171450" y="695325"/>
                  <a:ext cx="2257425" cy="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180975" y="847725"/>
                  <a:ext cx="2200275" cy="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266700" y="1019175"/>
                  <a:ext cx="2057400" cy="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 flipH="1" flipV="1">
                <a:off x="100012" y="138113"/>
                <a:ext cx="87005" cy="174002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Oval 208"/>
              <p:cNvSpPr/>
              <p:nvPr/>
            </p:nvSpPr>
            <p:spPr>
              <a:xfrm>
                <a:off x="0" y="33338"/>
                <a:ext cx="139207" cy="14790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210" name="Isosceles Triangle 209"/>
              <p:cNvSpPr/>
              <p:nvPr/>
            </p:nvSpPr>
            <p:spPr>
              <a:xfrm>
                <a:off x="400050" y="1390650"/>
                <a:ext cx="113106" cy="26970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43125" y="1543050"/>
                <a:ext cx="295815" cy="29580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212" name="Isosceles Triangle 211"/>
              <p:cNvSpPr/>
              <p:nvPr/>
            </p:nvSpPr>
            <p:spPr>
              <a:xfrm>
                <a:off x="2238375" y="1404938"/>
                <a:ext cx="113106" cy="26970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257175" y="0"/>
                <a:ext cx="893499" cy="1454435"/>
                <a:chOff x="292759" y="494853"/>
                <a:chExt cx="1315365" cy="2141198"/>
              </a:xfrm>
            </p:grpSpPr>
            <p:sp>
              <p:nvSpPr>
                <p:cNvPr id="214" name="Rectangle 213"/>
                <p:cNvSpPr/>
                <p:nvPr/>
              </p:nvSpPr>
              <p:spPr>
                <a:xfrm rot="15446591">
                  <a:off x="25623" y="1178344"/>
                  <a:ext cx="718688" cy="18441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803082" y="2488758"/>
                  <a:ext cx="288207" cy="757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1319917" y="2560320"/>
                  <a:ext cx="288207" cy="757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217" name="Freeform 216"/>
                <p:cNvSpPr/>
                <p:nvPr/>
              </p:nvSpPr>
              <p:spPr>
                <a:xfrm>
                  <a:off x="373712" y="1574358"/>
                  <a:ext cx="962107" cy="1009816"/>
                </a:xfrm>
                <a:custGeom>
                  <a:avLst/>
                  <a:gdLst>
                    <a:gd name="connsiteX0" fmla="*/ 962107 w 962107"/>
                    <a:gd name="connsiteY0" fmla="*/ 993913 h 1009816"/>
                    <a:gd name="connsiteX1" fmla="*/ 826935 w 962107"/>
                    <a:gd name="connsiteY1" fmla="*/ 1009816 h 1009816"/>
                    <a:gd name="connsiteX2" fmla="*/ 620201 w 962107"/>
                    <a:gd name="connsiteY2" fmla="*/ 1001865 h 1009816"/>
                    <a:gd name="connsiteX3" fmla="*/ 564542 w 962107"/>
                    <a:gd name="connsiteY3" fmla="*/ 993913 h 1009816"/>
                    <a:gd name="connsiteX4" fmla="*/ 254441 w 962107"/>
                    <a:gd name="connsiteY4" fmla="*/ 985962 h 1009816"/>
                    <a:gd name="connsiteX5" fmla="*/ 230587 w 962107"/>
                    <a:gd name="connsiteY5" fmla="*/ 962108 h 1009816"/>
                    <a:gd name="connsiteX6" fmla="*/ 198782 w 962107"/>
                    <a:gd name="connsiteY6" fmla="*/ 890546 h 1009816"/>
                    <a:gd name="connsiteX7" fmla="*/ 190831 w 962107"/>
                    <a:gd name="connsiteY7" fmla="*/ 866692 h 1009816"/>
                    <a:gd name="connsiteX8" fmla="*/ 182880 w 962107"/>
                    <a:gd name="connsiteY8" fmla="*/ 779228 h 1009816"/>
                    <a:gd name="connsiteX9" fmla="*/ 159026 w 962107"/>
                    <a:gd name="connsiteY9" fmla="*/ 731520 h 1009816"/>
                    <a:gd name="connsiteX10" fmla="*/ 151074 w 962107"/>
                    <a:gd name="connsiteY10" fmla="*/ 707666 h 1009816"/>
                    <a:gd name="connsiteX11" fmla="*/ 143123 w 962107"/>
                    <a:gd name="connsiteY11" fmla="*/ 659958 h 1009816"/>
                    <a:gd name="connsiteX12" fmla="*/ 135172 w 962107"/>
                    <a:gd name="connsiteY12" fmla="*/ 636105 h 1009816"/>
                    <a:gd name="connsiteX13" fmla="*/ 127220 w 962107"/>
                    <a:gd name="connsiteY13" fmla="*/ 604299 h 1009816"/>
                    <a:gd name="connsiteX14" fmla="*/ 119269 w 962107"/>
                    <a:gd name="connsiteY14" fmla="*/ 580445 h 1009816"/>
                    <a:gd name="connsiteX15" fmla="*/ 111318 w 962107"/>
                    <a:gd name="connsiteY15" fmla="*/ 540689 h 1009816"/>
                    <a:gd name="connsiteX16" fmla="*/ 103366 w 962107"/>
                    <a:gd name="connsiteY16" fmla="*/ 469127 h 1009816"/>
                    <a:gd name="connsiteX17" fmla="*/ 87464 w 962107"/>
                    <a:gd name="connsiteY17" fmla="*/ 445273 h 1009816"/>
                    <a:gd name="connsiteX18" fmla="*/ 71561 w 962107"/>
                    <a:gd name="connsiteY18" fmla="*/ 397565 h 1009816"/>
                    <a:gd name="connsiteX19" fmla="*/ 55659 w 962107"/>
                    <a:gd name="connsiteY19" fmla="*/ 318052 h 1009816"/>
                    <a:gd name="connsiteX20" fmla="*/ 47707 w 962107"/>
                    <a:gd name="connsiteY20" fmla="*/ 254442 h 1009816"/>
                    <a:gd name="connsiteX21" fmla="*/ 31805 w 962107"/>
                    <a:gd name="connsiteY21" fmla="*/ 198783 h 1009816"/>
                    <a:gd name="connsiteX22" fmla="*/ 15902 w 962107"/>
                    <a:gd name="connsiteY22" fmla="*/ 119270 h 1009816"/>
                    <a:gd name="connsiteX23" fmla="*/ 7951 w 962107"/>
                    <a:gd name="connsiteY23" fmla="*/ 79513 h 1009816"/>
                    <a:gd name="connsiteX24" fmla="*/ 0 w 962107"/>
                    <a:gd name="connsiteY24" fmla="*/ 0 h 100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2107" h="1009816">
                      <a:moveTo>
                        <a:pt x="962107" y="993913"/>
                      </a:moveTo>
                      <a:cubicBezTo>
                        <a:pt x="910264" y="1004283"/>
                        <a:pt x="890457" y="1009816"/>
                        <a:pt x="826935" y="1009816"/>
                      </a:cubicBezTo>
                      <a:cubicBezTo>
                        <a:pt x="757973" y="1009816"/>
                        <a:pt x="689112" y="1004515"/>
                        <a:pt x="620201" y="1001865"/>
                      </a:cubicBezTo>
                      <a:cubicBezTo>
                        <a:pt x="601648" y="999214"/>
                        <a:pt x="583266" y="994727"/>
                        <a:pt x="564542" y="993913"/>
                      </a:cubicBezTo>
                      <a:cubicBezTo>
                        <a:pt x="461239" y="989421"/>
                        <a:pt x="357376" y="995765"/>
                        <a:pt x="254441" y="985962"/>
                      </a:cubicBezTo>
                      <a:cubicBezTo>
                        <a:pt x="243247" y="984896"/>
                        <a:pt x="237786" y="970747"/>
                        <a:pt x="230587" y="962108"/>
                      </a:cubicBezTo>
                      <a:cubicBezTo>
                        <a:pt x="209588" y="936909"/>
                        <a:pt x="210338" y="925213"/>
                        <a:pt x="198782" y="890546"/>
                      </a:cubicBezTo>
                      <a:lnTo>
                        <a:pt x="190831" y="866692"/>
                      </a:lnTo>
                      <a:cubicBezTo>
                        <a:pt x="188181" y="837537"/>
                        <a:pt x="187020" y="808209"/>
                        <a:pt x="182880" y="779228"/>
                      </a:cubicBezTo>
                      <a:cubicBezTo>
                        <a:pt x="178883" y="751252"/>
                        <a:pt x="171622" y="756711"/>
                        <a:pt x="159026" y="731520"/>
                      </a:cubicBezTo>
                      <a:cubicBezTo>
                        <a:pt x="155278" y="724023"/>
                        <a:pt x="153725" y="715617"/>
                        <a:pt x="151074" y="707666"/>
                      </a:cubicBezTo>
                      <a:cubicBezTo>
                        <a:pt x="148424" y="691763"/>
                        <a:pt x="146620" y="675696"/>
                        <a:pt x="143123" y="659958"/>
                      </a:cubicBezTo>
                      <a:cubicBezTo>
                        <a:pt x="141305" y="651776"/>
                        <a:pt x="137475" y="644164"/>
                        <a:pt x="135172" y="636105"/>
                      </a:cubicBezTo>
                      <a:cubicBezTo>
                        <a:pt x="132170" y="625597"/>
                        <a:pt x="130222" y="614807"/>
                        <a:pt x="127220" y="604299"/>
                      </a:cubicBezTo>
                      <a:cubicBezTo>
                        <a:pt x="124917" y="596240"/>
                        <a:pt x="121302" y="588576"/>
                        <a:pt x="119269" y="580445"/>
                      </a:cubicBezTo>
                      <a:cubicBezTo>
                        <a:pt x="115991" y="567334"/>
                        <a:pt x="113229" y="554068"/>
                        <a:pt x="111318" y="540689"/>
                      </a:cubicBezTo>
                      <a:cubicBezTo>
                        <a:pt x="107924" y="516929"/>
                        <a:pt x="109187" y="492411"/>
                        <a:pt x="103366" y="469127"/>
                      </a:cubicBezTo>
                      <a:cubicBezTo>
                        <a:pt x="101048" y="459856"/>
                        <a:pt x="91345" y="454006"/>
                        <a:pt x="87464" y="445273"/>
                      </a:cubicBezTo>
                      <a:cubicBezTo>
                        <a:pt x="80656" y="429955"/>
                        <a:pt x="75626" y="413827"/>
                        <a:pt x="71561" y="397565"/>
                      </a:cubicBezTo>
                      <a:cubicBezTo>
                        <a:pt x="61902" y="358926"/>
                        <a:pt x="62158" y="363547"/>
                        <a:pt x="55659" y="318052"/>
                      </a:cubicBezTo>
                      <a:cubicBezTo>
                        <a:pt x="52637" y="296898"/>
                        <a:pt x="51220" y="275520"/>
                        <a:pt x="47707" y="254442"/>
                      </a:cubicBezTo>
                      <a:cubicBezTo>
                        <a:pt x="42736" y="224617"/>
                        <a:pt x="39367" y="225249"/>
                        <a:pt x="31805" y="198783"/>
                      </a:cubicBezTo>
                      <a:cubicBezTo>
                        <a:pt x="21254" y="161857"/>
                        <a:pt x="23714" y="162238"/>
                        <a:pt x="15902" y="119270"/>
                      </a:cubicBezTo>
                      <a:cubicBezTo>
                        <a:pt x="13485" y="105973"/>
                        <a:pt x="9737" y="92909"/>
                        <a:pt x="7951" y="79513"/>
                      </a:cubicBezTo>
                      <a:cubicBezTo>
                        <a:pt x="4431" y="5311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 rot="17447919">
                  <a:off x="206735" y="699714"/>
                  <a:ext cx="457429" cy="47708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205" name="Freeform 204"/>
            <p:cNvSpPr/>
            <p:nvPr/>
          </p:nvSpPr>
          <p:spPr>
            <a:xfrm>
              <a:off x="-2440239" y="4457567"/>
              <a:ext cx="135189" cy="457333"/>
            </a:xfrm>
            <a:custGeom>
              <a:avLst/>
              <a:gdLst>
                <a:gd name="connsiteX0" fmla="*/ 135189 w 135189"/>
                <a:gd name="connsiteY0" fmla="*/ 457333 h 457333"/>
                <a:gd name="connsiteX1" fmla="*/ 97089 w 135189"/>
                <a:gd name="connsiteY1" fmla="*/ 381133 h 457333"/>
                <a:gd name="connsiteX2" fmla="*/ 87564 w 135189"/>
                <a:gd name="connsiteY2" fmla="*/ 352558 h 457333"/>
                <a:gd name="connsiteX3" fmla="*/ 68514 w 135189"/>
                <a:gd name="connsiteY3" fmla="*/ 276358 h 457333"/>
                <a:gd name="connsiteX4" fmla="*/ 49464 w 135189"/>
                <a:gd name="connsiteY4" fmla="*/ 219208 h 457333"/>
                <a:gd name="connsiteX5" fmla="*/ 39939 w 135189"/>
                <a:gd name="connsiteY5" fmla="*/ 152533 h 457333"/>
                <a:gd name="connsiteX6" fmla="*/ 30414 w 135189"/>
                <a:gd name="connsiteY6" fmla="*/ 28708 h 457333"/>
                <a:gd name="connsiteX7" fmla="*/ 87564 w 135189"/>
                <a:gd name="connsiteY7" fmla="*/ 9658 h 457333"/>
                <a:gd name="connsiteX8" fmla="*/ 135189 w 135189"/>
                <a:gd name="connsiteY8" fmla="*/ 133 h 4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189" h="457333">
                  <a:moveTo>
                    <a:pt x="135189" y="457333"/>
                  </a:moveTo>
                  <a:cubicBezTo>
                    <a:pt x="116151" y="362141"/>
                    <a:pt x="142829" y="449743"/>
                    <a:pt x="97089" y="381133"/>
                  </a:cubicBezTo>
                  <a:cubicBezTo>
                    <a:pt x="91520" y="372779"/>
                    <a:pt x="90206" y="362244"/>
                    <a:pt x="87564" y="352558"/>
                  </a:cubicBezTo>
                  <a:cubicBezTo>
                    <a:pt x="80675" y="327299"/>
                    <a:pt x="76793" y="301196"/>
                    <a:pt x="68514" y="276358"/>
                  </a:cubicBezTo>
                  <a:lnTo>
                    <a:pt x="49464" y="219208"/>
                  </a:lnTo>
                  <a:cubicBezTo>
                    <a:pt x="46289" y="196983"/>
                    <a:pt x="46390" y="174037"/>
                    <a:pt x="39939" y="152533"/>
                  </a:cubicBezTo>
                  <a:cubicBezTo>
                    <a:pt x="22817" y="95461"/>
                    <a:pt x="-34960" y="140777"/>
                    <a:pt x="30414" y="28708"/>
                  </a:cubicBezTo>
                  <a:cubicBezTo>
                    <a:pt x="40532" y="11363"/>
                    <a:pt x="68514" y="16008"/>
                    <a:pt x="87564" y="9658"/>
                  </a:cubicBezTo>
                  <a:cubicBezTo>
                    <a:pt x="122163" y="-1875"/>
                    <a:pt x="106099" y="133"/>
                    <a:pt x="135189" y="1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166514" y="4149080"/>
            <a:ext cx="2552066" cy="1838691"/>
            <a:chOff x="0" y="0"/>
            <a:chExt cx="2552257" cy="1838854"/>
          </a:xfrm>
        </p:grpSpPr>
        <p:sp>
          <p:nvSpPr>
            <p:cNvPr id="84" name="Oval 83"/>
            <p:cNvSpPr/>
            <p:nvPr/>
          </p:nvSpPr>
          <p:spPr>
            <a:xfrm>
              <a:off x="304800" y="1528763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85737" y="304800"/>
              <a:ext cx="2366520" cy="1104913"/>
              <a:chOff x="0" y="0"/>
              <a:chExt cx="2590800" cy="1209676"/>
            </a:xfrm>
            <a:solidFill>
              <a:schemeClr val="bg1">
                <a:lumMod val="95000"/>
              </a:schemeClr>
            </a:solidFill>
          </p:grpSpPr>
          <p:sp>
            <p:nvSpPr>
              <p:cNvPr id="110" name="Trapezoid 109"/>
              <p:cNvSpPr/>
              <p:nvPr/>
            </p:nvSpPr>
            <p:spPr>
              <a:xfrm rot="10800000">
                <a:off x="0" y="9525"/>
                <a:ext cx="2590800" cy="1200150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152400" y="0"/>
                <a:ext cx="2324100" cy="1209676"/>
                <a:chOff x="0" y="0"/>
                <a:chExt cx="2324100" cy="1209676"/>
              </a:xfrm>
              <a:grpFill/>
            </p:grpSpPr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/>
              <p:cNvCxnSpPr/>
              <p:nvPr/>
            </p:nvCxnSpPr>
            <p:spPr>
              <a:xfrm>
                <a:off x="47625" y="180975"/>
                <a:ext cx="25431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6675" y="352425"/>
                <a:ext cx="24098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52401" y="523875"/>
                <a:ext cx="23241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171450" y="695325"/>
                <a:ext cx="225742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180975" y="847725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/>
            <p:cNvCxnSpPr/>
            <p:nvPr/>
          </p:nvCxnSpPr>
          <p:spPr>
            <a:xfrm flipH="1" flipV="1">
              <a:off x="100012" y="138113"/>
              <a:ext cx="87005" cy="17400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0" y="33338"/>
              <a:ext cx="139207" cy="14790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400050" y="1390650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43125" y="1543050"/>
              <a:ext cx="295815" cy="2958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2238375" y="1404938"/>
              <a:ext cx="113106" cy="26970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57175" y="0"/>
              <a:ext cx="893499" cy="1454435"/>
              <a:chOff x="292759" y="494853"/>
              <a:chExt cx="1315365" cy="2141198"/>
            </a:xfrm>
          </p:grpSpPr>
          <p:sp>
            <p:nvSpPr>
              <p:cNvPr id="105" name="Rectangle 104"/>
              <p:cNvSpPr/>
              <p:nvPr/>
            </p:nvSpPr>
            <p:spPr>
              <a:xfrm rot="15446591">
                <a:off x="25623" y="1178344"/>
                <a:ext cx="718688" cy="1844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803082" y="2488758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319917" y="2560320"/>
                <a:ext cx="288207" cy="757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373712" y="1574358"/>
                <a:ext cx="962107" cy="1009816"/>
              </a:xfrm>
              <a:custGeom>
                <a:avLst/>
                <a:gdLst>
                  <a:gd name="connsiteX0" fmla="*/ 962107 w 962107"/>
                  <a:gd name="connsiteY0" fmla="*/ 993913 h 1009816"/>
                  <a:gd name="connsiteX1" fmla="*/ 826935 w 962107"/>
                  <a:gd name="connsiteY1" fmla="*/ 1009816 h 1009816"/>
                  <a:gd name="connsiteX2" fmla="*/ 620201 w 962107"/>
                  <a:gd name="connsiteY2" fmla="*/ 1001865 h 1009816"/>
                  <a:gd name="connsiteX3" fmla="*/ 564542 w 962107"/>
                  <a:gd name="connsiteY3" fmla="*/ 993913 h 1009816"/>
                  <a:gd name="connsiteX4" fmla="*/ 254441 w 962107"/>
                  <a:gd name="connsiteY4" fmla="*/ 985962 h 1009816"/>
                  <a:gd name="connsiteX5" fmla="*/ 230587 w 962107"/>
                  <a:gd name="connsiteY5" fmla="*/ 962108 h 1009816"/>
                  <a:gd name="connsiteX6" fmla="*/ 198782 w 962107"/>
                  <a:gd name="connsiteY6" fmla="*/ 890546 h 1009816"/>
                  <a:gd name="connsiteX7" fmla="*/ 190831 w 962107"/>
                  <a:gd name="connsiteY7" fmla="*/ 866692 h 1009816"/>
                  <a:gd name="connsiteX8" fmla="*/ 182880 w 962107"/>
                  <a:gd name="connsiteY8" fmla="*/ 779228 h 1009816"/>
                  <a:gd name="connsiteX9" fmla="*/ 159026 w 962107"/>
                  <a:gd name="connsiteY9" fmla="*/ 731520 h 1009816"/>
                  <a:gd name="connsiteX10" fmla="*/ 151074 w 962107"/>
                  <a:gd name="connsiteY10" fmla="*/ 707666 h 1009816"/>
                  <a:gd name="connsiteX11" fmla="*/ 143123 w 962107"/>
                  <a:gd name="connsiteY11" fmla="*/ 659958 h 1009816"/>
                  <a:gd name="connsiteX12" fmla="*/ 135172 w 962107"/>
                  <a:gd name="connsiteY12" fmla="*/ 636105 h 1009816"/>
                  <a:gd name="connsiteX13" fmla="*/ 127220 w 962107"/>
                  <a:gd name="connsiteY13" fmla="*/ 604299 h 1009816"/>
                  <a:gd name="connsiteX14" fmla="*/ 119269 w 962107"/>
                  <a:gd name="connsiteY14" fmla="*/ 580445 h 1009816"/>
                  <a:gd name="connsiteX15" fmla="*/ 111318 w 962107"/>
                  <a:gd name="connsiteY15" fmla="*/ 540689 h 1009816"/>
                  <a:gd name="connsiteX16" fmla="*/ 103366 w 962107"/>
                  <a:gd name="connsiteY16" fmla="*/ 469127 h 1009816"/>
                  <a:gd name="connsiteX17" fmla="*/ 87464 w 962107"/>
                  <a:gd name="connsiteY17" fmla="*/ 445273 h 1009816"/>
                  <a:gd name="connsiteX18" fmla="*/ 71561 w 962107"/>
                  <a:gd name="connsiteY18" fmla="*/ 397565 h 1009816"/>
                  <a:gd name="connsiteX19" fmla="*/ 55659 w 962107"/>
                  <a:gd name="connsiteY19" fmla="*/ 318052 h 1009816"/>
                  <a:gd name="connsiteX20" fmla="*/ 47707 w 962107"/>
                  <a:gd name="connsiteY20" fmla="*/ 254442 h 1009816"/>
                  <a:gd name="connsiteX21" fmla="*/ 31805 w 962107"/>
                  <a:gd name="connsiteY21" fmla="*/ 198783 h 1009816"/>
                  <a:gd name="connsiteX22" fmla="*/ 15902 w 962107"/>
                  <a:gd name="connsiteY22" fmla="*/ 119270 h 1009816"/>
                  <a:gd name="connsiteX23" fmla="*/ 7951 w 962107"/>
                  <a:gd name="connsiteY23" fmla="*/ 79513 h 1009816"/>
                  <a:gd name="connsiteX24" fmla="*/ 0 w 962107"/>
                  <a:gd name="connsiteY24" fmla="*/ 0 h 100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2107" h="1009816">
                    <a:moveTo>
                      <a:pt x="962107" y="993913"/>
                    </a:moveTo>
                    <a:cubicBezTo>
                      <a:pt x="910264" y="1004283"/>
                      <a:pt x="890457" y="1009816"/>
                      <a:pt x="826935" y="1009816"/>
                    </a:cubicBezTo>
                    <a:cubicBezTo>
                      <a:pt x="757973" y="1009816"/>
                      <a:pt x="689112" y="1004515"/>
                      <a:pt x="620201" y="1001865"/>
                    </a:cubicBezTo>
                    <a:cubicBezTo>
                      <a:pt x="601648" y="999214"/>
                      <a:pt x="583266" y="994727"/>
                      <a:pt x="564542" y="993913"/>
                    </a:cubicBezTo>
                    <a:cubicBezTo>
                      <a:pt x="461239" y="989421"/>
                      <a:pt x="357376" y="995765"/>
                      <a:pt x="254441" y="985962"/>
                    </a:cubicBezTo>
                    <a:cubicBezTo>
                      <a:pt x="243247" y="984896"/>
                      <a:pt x="237786" y="970747"/>
                      <a:pt x="230587" y="962108"/>
                    </a:cubicBezTo>
                    <a:cubicBezTo>
                      <a:pt x="209588" y="936909"/>
                      <a:pt x="210338" y="925213"/>
                      <a:pt x="198782" y="890546"/>
                    </a:cubicBezTo>
                    <a:lnTo>
                      <a:pt x="190831" y="866692"/>
                    </a:lnTo>
                    <a:cubicBezTo>
                      <a:pt x="188181" y="837537"/>
                      <a:pt x="187020" y="808209"/>
                      <a:pt x="182880" y="779228"/>
                    </a:cubicBezTo>
                    <a:cubicBezTo>
                      <a:pt x="178883" y="751252"/>
                      <a:pt x="171622" y="756711"/>
                      <a:pt x="159026" y="731520"/>
                    </a:cubicBezTo>
                    <a:cubicBezTo>
                      <a:pt x="155278" y="724023"/>
                      <a:pt x="153725" y="715617"/>
                      <a:pt x="151074" y="707666"/>
                    </a:cubicBezTo>
                    <a:cubicBezTo>
                      <a:pt x="148424" y="691763"/>
                      <a:pt x="146620" y="675696"/>
                      <a:pt x="143123" y="659958"/>
                    </a:cubicBezTo>
                    <a:cubicBezTo>
                      <a:pt x="141305" y="651776"/>
                      <a:pt x="137475" y="644164"/>
                      <a:pt x="135172" y="636105"/>
                    </a:cubicBezTo>
                    <a:cubicBezTo>
                      <a:pt x="132170" y="625597"/>
                      <a:pt x="130222" y="614807"/>
                      <a:pt x="127220" y="604299"/>
                    </a:cubicBezTo>
                    <a:cubicBezTo>
                      <a:pt x="124917" y="596240"/>
                      <a:pt x="121302" y="588576"/>
                      <a:pt x="119269" y="580445"/>
                    </a:cubicBezTo>
                    <a:cubicBezTo>
                      <a:pt x="115991" y="567334"/>
                      <a:pt x="113229" y="554068"/>
                      <a:pt x="111318" y="540689"/>
                    </a:cubicBezTo>
                    <a:cubicBezTo>
                      <a:pt x="107924" y="516929"/>
                      <a:pt x="109187" y="492411"/>
                      <a:pt x="103366" y="469127"/>
                    </a:cubicBezTo>
                    <a:cubicBezTo>
                      <a:pt x="101048" y="459856"/>
                      <a:pt x="91345" y="454006"/>
                      <a:pt x="87464" y="445273"/>
                    </a:cubicBezTo>
                    <a:cubicBezTo>
                      <a:pt x="80656" y="429955"/>
                      <a:pt x="75626" y="413827"/>
                      <a:pt x="71561" y="397565"/>
                    </a:cubicBezTo>
                    <a:cubicBezTo>
                      <a:pt x="61902" y="358926"/>
                      <a:pt x="62158" y="363547"/>
                      <a:pt x="55659" y="318052"/>
                    </a:cubicBezTo>
                    <a:cubicBezTo>
                      <a:pt x="52637" y="296898"/>
                      <a:pt x="51220" y="275520"/>
                      <a:pt x="47707" y="254442"/>
                    </a:cubicBezTo>
                    <a:cubicBezTo>
                      <a:pt x="42736" y="224617"/>
                      <a:pt x="39367" y="225249"/>
                      <a:pt x="31805" y="198783"/>
                    </a:cubicBezTo>
                    <a:cubicBezTo>
                      <a:pt x="21254" y="161857"/>
                      <a:pt x="23714" y="162238"/>
                      <a:pt x="15902" y="119270"/>
                    </a:cubicBezTo>
                    <a:cubicBezTo>
                      <a:pt x="13485" y="105973"/>
                      <a:pt x="9737" y="92909"/>
                      <a:pt x="7951" y="79513"/>
                    </a:cubicBezTo>
                    <a:cubicBezTo>
                      <a:pt x="4431" y="53110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7447919">
                <a:off x="206735" y="699714"/>
                <a:ext cx="457429" cy="4770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-2628800" y="4172007"/>
            <a:ext cx="2552066" cy="1805356"/>
            <a:chOff x="-2628800" y="4172007"/>
            <a:chExt cx="2552066" cy="1805356"/>
          </a:xfrm>
        </p:grpSpPr>
        <p:sp>
          <p:nvSpPr>
            <p:cNvPr id="157" name="Oval 156"/>
            <p:cNvSpPr/>
            <p:nvPr/>
          </p:nvSpPr>
          <p:spPr>
            <a:xfrm>
              <a:off x="-2324023" y="5667299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70" name="Trapezoid 169"/>
            <p:cNvSpPr/>
            <p:nvPr/>
          </p:nvSpPr>
          <p:spPr>
            <a:xfrm rot="10800000">
              <a:off x="-2443077" y="4452144"/>
              <a:ext cx="2366343" cy="1096115"/>
            </a:xfrm>
            <a:prstGeom prst="trapezoid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-2303880" y="4443445"/>
              <a:ext cx="2122749" cy="1104815"/>
              <a:chOff x="0" y="0"/>
              <a:chExt cx="2324100" cy="1209676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78" name="Straight Connector 177"/>
              <p:cNvCxnSpPr/>
              <p:nvPr/>
            </p:nvCxnSpPr>
            <p:spPr>
              <a:xfrm flipV="1">
                <a:off x="15240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30480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V="1">
                <a:off x="457200" y="9525"/>
                <a:ext cx="0" cy="120015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609600" y="9525"/>
                <a:ext cx="0" cy="120015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78105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93345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1085850" y="9525"/>
                <a:ext cx="0" cy="120015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1238250" y="9525"/>
                <a:ext cx="0" cy="120015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139065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154305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1695450" y="9525"/>
                <a:ext cx="0" cy="120015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1847850" y="9525"/>
                <a:ext cx="0" cy="120015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2019300" y="9525"/>
                <a:ext cx="0" cy="1200151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2171700" y="9525"/>
                <a:ext cx="0" cy="1000125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2324100" y="9525"/>
                <a:ext cx="0" cy="41910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0" y="0"/>
                <a:ext cx="0" cy="64770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-2399578" y="4608732"/>
              <a:ext cx="2322844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-2382178" y="4765320"/>
              <a:ext cx="2201047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-2303879" y="4921908"/>
              <a:ext cx="2122749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-2286481" y="5078496"/>
              <a:ext cx="206185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-2277781" y="5217685"/>
              <a:ext cx="2009652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-2199483" y="5374273"/>
              <a:ext cx="1879155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 flipV="1">
              <a:off x="-2528795" y="4276773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-2628800" y="4172007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-2228780" y="5529199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-485835" y="5681585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3" name="Isosceles Triangle 162"/>
            <p:cNvSpPr/>
            <p:nvPr/>
          </p:nvSpPr>
          <p:spPr>
            <a:xfrm>
              <a:off x="-390593" y="5543485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-2025019" y="5492936"/>
              <a:ext cx="195758" cy="514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-1673970" y="5541541"/>
              <a:ext cx="195758" cy="514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-2316659" y="4871874"/>
              <a:ext cx="653489" cy="685869"/>
            </a:xfrm>
            <a:custGeom>
              <a:avLst/>
              <a:gdLst>
                <a:gd name="connsiteX0" fmla="*/ 962107 w 962107"/>
                <a:gd name="connsiteY0" fmla="*/ 993913 h 1009816"/>
                <a:gd name="connsiteX1" fmla="*/ 826935 w 962107"/>
                <a:gd name="connsiteY1" fmla="*/ 1009816 h 1009816"/>
                <a:gd name="connsiteX2" fmla="*/ 620201 w 962107"/>
                <a:gd name="connsiteY2" fmla="*/ 1001865 h 1009816"/>
                <a:gd name="connsiteX3" fmla="*/ 564542 w 962107"/>
                <a:gd name="connsiteY3" fmla="*/ 993913 h 1009816"/>
                <a:gd name="connsiteX4" fmla="*/ 254441 w 962107"/>
                <a:gd name="connsiteY4" fmla="*/ 985962 h 1009816"/>
                <a:gd name="connsiteX5" fmla="*/ 230587 w 962107"/>
                <a:gd name="connsiteY5" fmla="*/ 962108 h 1009816"/>
                <a:gd name="connsiteX6" fmla="*/ 198782 w 962107"/>
                <a:gd name="connsiteY6" fmla="*/ 890546 h 1009816"/>
                <a:gd name="connsiteX7" fmla="*/ 190831 w 962107"/>
                <a:gd name="connsiteY7" fmla="*/ 866692 h 1009816"/>
                <a:gd name="connsiteX8" fmla="*/ 182880 w 962107"/>
                <a:gd name="connsiteY8" fmla="*/ 779228 h 1009816"/>
                <a:gd name="connsiteX9" fmla="*/ 159026 w 962107"/>
                <a:gd name="connsiteY9" fmla="*/ 731520 h 1009816"/>
                <a:gd name="connsiteX10" fmla="*/ 151074 w 962107"/>
                <a:gd name="connsiteY10" fmla="*/ 707666 h 1009816"/>
                <a:gd name="connsiteX11" fmla="*/ 143123 w 962107"/>
                <a:gd name="connsiteY11" fmla="*/ 659958 h 1009816"/>
                <a:gd name="connsiteX12" fmla="*/ 135172 w 962107"/>
                <a:gd name="connsiteY12" fmla="*/ 636105 h 1009816"/>
                <a:gd name="connsiteX13" fmla="*/ 127220 w 962107"/>
                <a:gd name="connsiteY13" fmla="*/ 604299 h 1009816"/>
                <a:gd name="connsiteX14" fmla="*/ 119269 w 962107"/>
                <a:gd name="connsiteY14" fmla="*/ 580445 h 1009816"/>
                <a:gd name="connsiteX15" fmla="*/ 111318 w 962107"/>
                <a:gd name="connsiteY15" fmla="*/ 540689 h 1009816"/>
                <a:gd name="connsiteX16" fmla="*/ 103366 w 962107"/>
                <a:gd name="connsiteY16" fmla="*/ 469127 h 1009816"/>
                <a:gd name="connsiteX17" fmla="*/ 87464 w 962107"/>
                <a:gd name="connsiteY17" fmla="*/ 445273 h 1009816"/>
                <a:gd name="connsiteX18" fmla="*/ 71561 w 962107"/>
                <a:gd name="connsiteY18" fmla="*/ 397565 h 1009816"/>
                <a:gd name="connsiteX19" fmla="*/ 55659 w 962107"/>
                <a:gd name="connsiteY19" fmla="*/ 318052 h 1009816"/>
                <a:gd name="connsiteX20" fmla="*/ 47707 w 962107"/>
                <a:gd name="connsiteY20" fmla="*/ 254442 h 1009816"/>
                <a:gd name="connsiteX21" fmla="*/ 31805 w 962107"/>
                <a:gd name="connsiteY21" fmla="*/ 198783 h 1009816"/>
                <a:gd name="connsiteX22" fmla="*/ 15902 w 962107"/>
                <a:gd name="connsiteY22" fmla="*/ 119270 h 1009816"/>
                <a:gd name="connsiteX23" fmla="*/ 7951 w 962107"/>
                <a:gd name="connsiteY23" fmla="*/ 79513 h 1009816"/>
                <a:gd name="connsiteX24" fmla="*/ 0 w 962107"/>
                <a:gd name="connsiteY24" fmla="*/ 0 h 100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107" h="1009816">
                  <a:moveTo>
                    <a:pt x="962107" y="993913"/>
                  </a:moveTo>
                  <a:cubicBezTo>
                    <a:pt x="910264" y="1004283"/>
                    <a:pt x="890457" y="1009816"/>
                    <a:pt x="826935" y="1009816"/>
                  </a:cubicBezTo>
                  <a:cubicBezTo>
                    <a:pt x="757973" y="1009816"/>
                    <a:pt x="689112" y="1004515"/>
                    <a:pt x="620201" y="1001865"/>
                  </a:cubicBezTo>
                  <a:cubicBezTo>
                    <a:pt x="601648" y="999214"/>
                    <a:pt x="583266" y="994727"/>
                    <a:pt x="564542" y="993913"/>
                  </a:cubicBezTo>
                  <a:cubicBezTo>
                    <a:pt x="461239" y="989421"/>
                    <a:pt x="357376" y="995765"/>
                    <a:pt x="254441" y="985962"/>
                  </a:cubicBezTo>
                  <a:cubicBezTo>
                    <a:pt x="243247" y="984896"/>
                    <a:pt x="237786" y="970747"/>
                    <a:pt x="230587" y="962108"/>
                  </a:cubicBezTo>
                  <a:cubicBezTo>
                    <a:pt x="209588" y="936909"/>
                    <a:pt x="210338" y="925213"/>
                    <a:pt x="198782" y="890546"/>
                  </a:cubicBezTo>
                  <a:lnTo>
                    <a:pt x="190831" y="866692"/>
                  </a:lnTo>
                  <a:cubicBezTo>
                    <a:pt x="188181" y="837537"/>
                    <a:pt x="187020" y="808209"/>
                    <a:pt x="182880" y="779228"/>
                  </a:cubicBezTo>
                  <a:cubicBezTo>
                    <a:pt x="178883" y="751252"/>
                    <a:pt x="171622" y="756711"/>
                    <a:pt x="159026" y="731520"/>
                  </a:cubicBezTo>
                  <a:cubicBezTo>
                    <a:pt x="155278" y="724023"/>
                    <a:pt x="153725" y="715617"/>
                    <a:pt x="151074" y="707666"/>
                  </a:cubicBezTo>
                  <a:cubicBezTo>
                    <a:pt x="148424" y="691763"/>
                    <a:pt x="146620" y="675696"/>
                    <a:pt x="143123" y="659958"/>
                  </a:cubicBezTo>
                  <a:cubicBezTo>
                    <a:pt x="141305" y="651776"/>
                    <a:pt x="137475" y="644164"/>
                    <a:pt x="135172" y="636105"/>
                  </a:cubicBezTo>
                  <a:cubicBezTo>
                    <a:pt x="132170" y="625597"/>
                    <a:pt x="130222" y="614807"/>
                    <a:pt x="127220" y="604299"/>
                  </a:cubicBezTo>
                  <a:cubicBezTo>
                    <a:pt x="124917" y="596240"/>
                    <a:pt x="121302" y="588576"/>
                    <a:pt x="119269" y="580445"/>
                  </a:cubicBezTo>
                  <a:cubicBezTo>
                    <a:pt x="115991" y="567334"/>
                    <a:pt x="113229" y="554068"/>
                    <a:pt x="111318" y="540689"/>
                  </a:cubicBezTo>
                  <a:cubicBezTo>
                    <a:pt x="107924" y="516929"/>
                    <a:pt x="109187" y="492411"/>
                    <a:pt x="103366" y="469127"/>
                  </a:cubicBezTo>
                  <a:cubicBezTo>
                    <a:pt x="101048" y="459856"/>
                    <a:pt x="91345" y="454006"/>
                    <a:pt x="87464" y="445273"/>
                  </a:cubicBezTo>
                  <a:cubicBezTo>
                    <a:pt x="80656" y="429955"/>
                    <a:pt x="75626" y="413827"/>
                    <a:pt x="71561" y="397565"/>
                  </a:cubicBezTo>
                  <a:cubicBezTo>
                    <a:pt x="61902" y="358926"/>
                    <a:pt x="62158" y="363547"/>
                    <a:pt x="55659" y="318052"/>
                  </a:cubicBezTo>
                  <a:cubicBezTo>
                    <a:pt x="52637" y="296898"/>
                    <a:pt x="51220" y="275520"/>
                    <a:pt x="47707" y="254442"/>
                  </a:cubicBezTo>
                  <a:cubicBezTo>
                    <a:pt x="42736" y="224617"/>
                    <a:pt x="39367" y="225249"/>
                    <a:pt x="31805" y="198783"/>
                  </a:cubicBezTo>
                  <a:cubicBezTo>
                    <a:pt x="21254" y="161857"/>
                    <a:pt x="23714" y="162238"/>
                    <a:pt x="15902" y="119270"/>
                  </a:cubicBezTo>
                  <a:cubicBezTo>
                    <a:pt x="13485" y="105973"/>
                    <a:pt x="9737" y="92909"/>
                    <a:pt x="7951" y="79513"/>
                  </a:cubicBezTo>
                  <a:cubicBezTo>
                    <a:pt x="4431" y="5311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-2440239" y="4457567"/>
              <a:ext cx="135189" cy="457333"/>
            </a:xfrm>
            <a:custGeom>
              <a:avLst/>
              <a:gdLst>
                <a:gd name="connsiteX0" fmla="*/ 135189 w 135189"/>
                <a:gd name="connsiteY0" fmla="*/ 457333 h 457333"/>
                <a:gd name="connsiteX1" fmla="*/ 97089 w 135189"/>
                <a:gd name="connsiteY1" fmla="*/ 381133 h 457333"/>
                <a:gd name="connsiteX2" fmla="*/ 87564 w 135189"/>
                <a:gd name="connsiteY2" fmla="*/ 352558 h 457333"/>
                <a:gd name="connsiteX3" fmla="*/ 68514 w 135189"/>
                <a:gd name="connsiteY3" fmla="*/ 276358 h 457333"/>
                <a:gd name="connsiteX4" fmla="*/ 49464 w 135189"/>
                <a:gd name="connsiteY4" fmla="*/ 219208 h 457333"/>
                <a:gd name="connsiteX5" fmla="*/ 39939 w 135189"/>
                <a:gd name="connsiteY5" fmla="*/ 152533 h 457333"/>
                <a:gd name="connsiteX6" fmla="*/ 30414 w 135189"/>
                <a:gd name="connsiteY6" fmla="*/ 28708 h 457333"/>
                <a:gd name="connsiteX7" fmla="*/ 87564 w 135189"/>
                <a:gd name="connsiteY7" fmla="*/ 9658 h 457333"/>
                <a:gd name="connsiteX8" fmla="*/ 135189 w 135189"/>
                <a:gd name="connsiteY8" fmla="*/ 133 h 45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189" h="457333">
                  <a:moveTo>
                    <a:pt x="135189" y="457333"/>
                  </a:moveTo>
                  <a:cubicBezTo>
                    <a:pt x="116151" y="362141"/>
                    <a:pt x="142829" y="449743"/>
                    <a:pt x="97089" y="381133"/>
                  </a:cubicBezTo>
                  <a:cubicBezTo>
                    <a:pt x="91520" y="372779"/>
                    <a:pt x="90206" y="362244"/>
                    <a:pt x="87564" y="352558"/>
                  </a:cubicBezTo>
                  <a:cubicBezTo>
                    <a:pt x="80675" y="327299"/>
                    <a:pt x="76793" y="301196"/>
                    <a:pt x="68514" y="276358"/>
                  </a:cubicBezTo>
                  <a:lnTo>
                    <a:pt x="49464" y="219208"/>
                  </a:lnTo>
                  <a:cubicBezTo>
                    <a:pt x="46289" y="196983"/>
                    <a:pt x="46390" y="174037"/>
                    <a:pt x="39939" y="152533"/>
                  </a:cubicBezTo>
                  <a:cubicBezTo>
                    <a:pt x="22817" y="95461"/>
                    <a:pt x="-34960" y="140777"/>
                    <a:pt x="30414" y="28708"/>
                  </a:cubicBezTo>
                  <a:cubicBezTo>
                    <a:pt x="40532" y="11363"/>
                    <a:pt x="68514" y="16008"/>
                    <a:pt x="87564" y="9658"/>
                  </a:cubicBezTo>
                  <a:cubicBezTo>
                    <a:pt x="122163" y="-1875"/>
                    <a:pt x="106099" y="133"/>
                    <a:pt x="135189" y="1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2412776" y="4005064"/>
            <a:ext cx="125260" cy="770923"/>
            <a:chOff x="-2371644" y="4138672"/>
            <a:chExt cx="125260" cy="770923"/>
          </a:xfrm>
        </p:grpSpPr>
        <p:sp>
          <p:nvSpPr>
            <p:cNvPr id="165" name="Rectangle 164"/>
            <p:cNvSpPr/>
            <p:nvPr/>
          </p:nvSpPr>
          <p:spPr>
            <a:xfrm rot="15446591">
              <a:off x="-2553081" y="4602898"/>
              <a:ext cx="488134" cy="125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69" name="Rectangle 168"/>
            <p:cNvSpPr/>
            <p:nvPr/>
          </p:nvSpPr>
          <p:spPr>
            <a:xfrm rot="17447919">
              <a:off x="-2430068" y="4277813"/>
              <a:ext cx="310687" cy="324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44460" y="5615174"/>
            <a:ext cx="3460774" cy="377825"/>
            <a:chOff x="3444460" y="5615174"/>
            <a:chExt cx="3460774" cy="377825"/>
          </a:xfrm>
        </p:grpSpPr>
        <p:sp>
          <p:nvSpPr>
            <p:cNvPr id="195" name="Round Same Side Corner Rectangle 194"/>
            <p:cNvSpPr/>
            <p:nvPr/>
          </p:nvSpPr>
          <p:spPr>
            <a:xfrm>
              <a:off x="3444460" y="5815199"/>
              <a:ext cx="2453640" cy="17780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749510" y="5615174"/>
              <a:ext cx="148590" cy="3613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5886059" y="5681849"/>
              <a:ext cx="666750" cy="266700"/>
            </a:xfrm>
            <a:custGeom>
              <a:avLst/>
              <a:gdLst>
                <a:gd name="connsiteX0" fmla="*/ 0 w 666750"/>
                <a:gd name="connsiteY0" fmla="*/ 181108 h 266833"/>
                <a:gd name="connsiteX1" fmla="*/ 66675 w 666750"/>
                <a:gd name="connsiteY1" fmla="*/ 247783 h 266833"/>
                <a:gd name="connsiteX2" fmla="*/ 123825 w 666750"/>
                <a:gd name="connsiteY2" fmla="*/ 266833 h 266833"/>
                <a:gd name="connsiteX3" fmla="*/ 257175 w 666750"/>
                <a:gd name="connsiteY3" fmla="*/ 247783 h 266833"/>
                <a:gd name="connsiteX4" fmla="*/ 371475 w 666750"/>
                <a:gd name="connsiteY4" fmla="*/ 219208 h 266833"/>
                <a:gd name="connsiteX5" fmla="*/ 542925 w 666750"/>
                <a:gd name="connsiteY5" fmla="*/ 209683 h 266833"/>
                <a:gd name="connsiteX6" fmla="*/ 571500 w 666750"/>
                <a:gd name="connsiteY6" fmla="*/ 181108 h 266833"/>
                <a:gd name="connsiteX7" fmla="*/ 581025 w 666750"/>
                <a:gd name="connsiteY7" fmla="*/ 152533 h 266833"/>
                <a:gd name="connsiteX8" fmla="*/ 600075 w 666750"/>
                <a:gd name="connsiteY8" fmla="*/ 123958 h 266833"/>
                <a:gd name="connsiteX9" fmla="*/ 609600 w 666750"/>
                <a:gd name="connsiteY9" fmla="*/ 47758 h 266833"/>
                <a:gd name="connsiteX10" fmla="*/ 619125 w 666750"/>
                <a:gd name="connsiteY10" fmla="*/ 9658 h 266833"/>
                <a:gd name="connsiteX11" fmla="*/ 666750 w 666750"/>
                <a:gd name="connsiteY11" fmla="*/ 133 h 2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0" h="266833">
                  <a:moveTo>
                    <a:pt x="0" y="181108"/>
                  </a:moveTo>
                  <a:cubicBezTo>
                    <a:pt x="22965" y="209815"/>
                    <a:pt x="33734" y="233142"/>
                    <a:pt x="66675" y="247783"/>
                  </a:cubicBezTo>
                  <a:cubicBezTo>
                    <a:pt x="85025" y="255938"/>
                    <a:pt x="123825" y="266833"/>
                    <a:pt x="123825" y="266833"/>
                  </a:cubicBezTo>
                  <a:cubicBezTo>
                    <a:pt x="168275" y="260483"/>
                    <a:pt x="214578" y="261982"/>
                    <a:pt x="257175" y="247783"/>
                  </a:cubicBezTo>
                  <a:cubicBezTo>
                    <a:pt x="305975" y="231516"/>
                    <a:pt x="320170" y="223483"/>
                    <a:pt x="371475" y="219208"/>
                  </a:cubicBezTo>
                  <a:cubicBezTo>
                    <a:pt x="428515" y="214455"/>
                    <a:pt x="485775" y="212858"/>
                    <a:pt x="542925" y="209683"/>
                  </a:cubicBezTo>
                  <a:cubicBezTo>
                    <a:pt x="552450" y="200158"/>
                    <a:pt x="564028" y="192316"/>
                    <a:pt x="571500" y="181108"/>
                  </a:cubicBezTo>
                  <a:cubicBezTo>
                    <a:pt x="577069" y="172754"/>
                    <a:pt x="576535" y="161513"/>
                    <a:pt x="581025" y="152533"/>
                  </a:cubicBezTo>
                  <a:cubicBezTo>
                    <a:pt x="586145" y="142294"/>
                    <a:pt x="593725" y="133483"/>
                    <a:pt x="600075" y="123958"/>
                  </a:cubicBezTo>
                  <a:cubicBezTo>
                    <a:pt x="603250" y="98558"/>
                    <a:pt x="605392" y="73007"/>
                    <a:pt x="609600" y="47758"/>
                  </a:cubicBezTo>
                  <a:cubicBezTo>
                    <a:pt x="611752" y="34845"/>
                    <a:pt x="610947" y="19880"/>
                    <a:pt x="619125" y="9658"/>
                  </a:cubicBezTo>
                  <a:cubicBezTo>
                    <a:pt x="628351" y="-1875"/>
                    <a:pt x="653707" y="133"/>
                    <a:pt x="666750" y="13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552809" y="5615174"/>
              <a:ext cx="228600" cy="1314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6781409" y="567232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781409" y="563422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6781409" y="5729474"/>
              <a:ext cx="1238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87824" y="4475232"/>
            <a:ext cx="3793976" cy="1483608"/>
            <a:chOff x="2987824" y="4475232"/>
            <a:chExt cx="3793976" cy="1483608"/>
          </a:xfrm>
        </p:grpSpPr>
        <p:sp>
          <p:nvSpPr>
            <p:cNvPr id="11" name="Freeform 10"/>
            <p:cNvSpPr/>
            <p:nvPr/>
          </p:nvSpPr>
          <p:spPr>
            <a:xfrm>
              <a:off x="4236720" y="5608320"/>
              <a:ext cx="2545080" cy="350520"/>
            </a:xfrm>
            <a:custGeom>
              <a:avLst/>
              <a:gdLst>
                <a:gd name="connsiteX0" fmla="*/ 2545080 w 2545080"/>
                <a:gd name="connsiteY0" fmla="*/ 76200 h 350520"/>
                <a:gd name="connsiteX1" fmla="*/ 2446020 w 2545080"/>
                <a:gd name="connsiteY1" fmla="*/ 76200 h 350520"/>
                <a:gd name="connsiteX2" fmla="*/ 2263140 w 2545080"/>
                <a:gd name="connsiteY2" fmla="*/ 91440 h 350520"/>
                <a:gd name="connsiteX3" fmla="*/ 2255520 w 2545080"/>
                <a:gd name="connsiteY3" fmla="*/ 114300 h 350520"/>
                <a:gd name="connsiteX4" fmla="*/ 2247900 w 2545080"/>
                <a:gd name="connsiteY4" fmla="*/ 213360 h 350520"/>
                <a:gd name="connsiteX5" fmla="*/ 2217420 w 2545080"/>
                <a:gd name="connsiteY5" fmla="*/ 259080 h 350520"/>
                <a:gd name="connsiteX6" fmla="*/ 2202180 w 2545080"/>
                <a:gd name="connsiteY6" fmla="*/ 281940 h 350520"/>
                <a:gd name="connsiteX7" fmla="*/ 2118360 w 2545080"/>
                <a:gd name="connsiteY7" fmla="*/ 304800 h 350520"/>
                <a:gd name="connsiteX8" fmla="*/ 1943100 w 2545080"/>
                <a:gd name="connsiteY8" fmla="*/ 320040 h 350520"/>
                <a:gd name="connsiteX9" fmla="*/ 1897380 w 2545080"/>
                <a:gd name="connsiteY9" fmla="*/ 335280 h 350520"/>
                <a:gd name="connsiteX10" fmla="*/ 1874520 w 2545080"/>
                <a:gd name="connsiteY10" fmla="*/ 342900 h 350520"/>
                <a:gd name="connsiteX11" fmla="*/ 1836420 w 2545080"/>
                <a:gd name="connsiteY11" fmla="*/ 350520 h 350520"/>
                <a:gd name="connsiteX12" fmla="*/ 1729740 w 2545080"/>
                <a:gd name="connsiteY12" fmla="*/ 342900 h 350520"/>
                <a:gd name="connsiteX13" fmla="*/ 1684020 w 2545080"/>
                <a:gd name="connsiteY13" fmla="*/ 304800 h 350520"/>
                <a:gd name="connsiteX14" fmla="*/ 1661160 w 2545080"/>
                <a:gd name="connsiteY14" fmla="*/ 289560 h 350520"/>
                <a:gd name="connsiteX15" fmla="*/ 1607820 w 2545080"/>
                <a:gd name="connsiteY15" fmla="*/ 220980 h 350520"/>
                <a:gd name="connsiteX16" fmla="*/ 1592580 w 2545080"/>
                <a:gd name="connsiteY16" fmla="*/ 175260 h 350520"/>
                <a:gd name="connsiteX17" fmla="*/ 1584960 w 2545080"/>
                <a:gd name="connsiteY17" fmla="*/ 152400 h 350520"/>
                <a:gd name="connsiteX18" fmla="*/ 1569720 w 2545080"/>
                <a:gd name="connsiteY18" fmla="*/ 129540 h 350520"/>
                <a:gd name="connsiteX19" fmla="*/ 1562100 w 2545080"/>
                <a:gd name="connsiteY19" fmla="*/ 106680 h 350520"/>
                <a:gd name="connsiteX20" fmla="*/ 1524000 w 2545080"/>
                <a:gd name="connsiteY20" fmla="*/ 68580 h 350520"/>
                <a:gd name="connsiteX21" fmla="*/ 1501140 w 2545080"/>
                <a:gd name="connsiteY21" fmla="*/ 45720 h 350520"/>
                <a:gd name="connsiteX22" fmla="*/ 1424940 w 2545080"/>
                <a:gd name="connsiteY22" fmla="*/ 22860 h 350520"/>
                <a:gd name="connsiteX23" fmla="*/ 1082040 w 2545080"/>
                <a:gd name="connsiteY23" fmla="*/ 22860 h 350520"/>
                <a:gd name="connsiteX24" fmla="*/ 1043940 w 2545080"/>
                <a:gd name="connsiteY24" fmla="*/ 15240 h 350520"/>
                <a:gd name="connsiteX25" fmla="*/ 731520 w 2545080"/>
                <a:gd name="connsiteY25" fmla="*/ 22860 h 350520"/>
                <a:gd name="connsiteX26" fmla="*/ 480060 w 2545080"/>
                <a:gd name="connsiteY26" fmla="*/ 15240 h 350520"/>
                <a:gd name="connsiteX27" fmla="*/ 274320 w 2545080"/>
                <a:gd name="connsiteY27" fmla="*/ 0 h 350520"/>
                <a:gd name="connsiteX28" fmla="*/ 91440 w 2545080"/>
                <a:gd name="connsiteY28" fmla="*/ 7620 h 350520"/>
                <a:gd name="connsiteX29" fmla="*/ 68580 w 2545080"/>
                <a:gd name="connsiteY29" fmla="*/ 15240 h 350520"/>
                <a:gd name="connsiteX30" fmla="*/ 0 w 2545080"/>
                <a:gd name="connsiteY30" fmla="*/ 1524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45080" h="350520">
                  <a:moveTo>
                    <a:pt x="2545080" y="76200"/>
                  </a:moveTo>
                  <a:cubicBezTo>
                    <a:pt x="2480034" y="63191"/>
                    <a:pt x="2530686" y="69144"/>
                    <a:pt x="2446020" y="76200"/>
                  </a:cubicBezTo>
                  <a:cubicBezTo>
                    <a:pt x="2232483" y="93995"/>
                    <a:pt x="2400302" y="74295"/>
                    <a:pt x="2263140" y="91440"/>
                  </a:cubicBezTo>
                  <a:cubicBezTo>
                    <a:pt x="2260600" y="99060"/>
                    <a:pt x="2256516" y="106330"/>
                    <a:pt x="2255520" y="114300"/>
                  </a:cubicBezTo>
                  <a:cubicBezTo>
                    <a:pt x="2251412" y="147162"/>
                    <a:pt x="2256328" y="181333"/>
                    <a:pt x="2247900" y="213360"/>
                  </a:cubicBezTo>
                  <a:cubicBezTo>
                    <a:pt x="2243239" y="231073"/>
                    <a:pt x="2227580" y="243840"/>
                    <a:pt x="2217420" y="259080"/>
                  </a:cubicBezTo>
                  <a:cubicBezTo>
                    <a:pt x="2212340" y="266700"/>
                    <a:pt x="2210868" y="279044"/>
                    <a:pt x="2202180" y="281940"/>
                  </a:cubicBezTo>
                  <a:cubicBezTo>
                    <a:pt x="2159449" y="296184"/>
                    <a:pt x="2187112" y="287612"/>
                    <a:pt x="2118360" y="304800"/>
                  </a:cubicBezTo>
                  <a:cubicBezTo>
                    <a:pt x="2040996" y="324141"/>
                    <a:pt x="2098338" y="311870"/>
                    <a:pt x="1943100" y="320040"/>
                  </a:cubicBezTo>
                  <a:lnTo>
                    <a:pt x="1897380" y="335280"/>
                  </a:lnTo>
                  <a:cubicBezTo>
                    <a:pt x="1889760" y="337820"/>
                    <a:pt x="1882396" y="341325"/>
                    <a:pt x="1874520" y="342900"/>
                  </a:cubicBezTo>
                  <a:lnTo>
                    <a:pt x="1836420" y="350520"/>
                  </a:lnTo>
                  <a:cubicBezTo>
                    <a:pt x="1800860" y="347980"/>
                    <a:pt x="1764848" y="349096"/>
                    <a:pt x="1729740" y="342900"/>
                  </a:cubicBezTo>
                  <a:cubicBezTo>
                    <a:pt x="1715339" y="340359"/>
                    <a:pt x="1692851" y="312159"/>
                    <a:pt x="1684020" y="304800"/>
                  </a:cubicBezTo>
                  <a:cubicBezTo>
                    <a:pt x="1676985" y="298937"/>
                    <a:pt x="1668195" y="295423"/>
                    <a:pt x="1661160" y="289560"/>
                  </a:cubicBezTo>
                  <a:cubicBezTo>
                    <a:pt x="1642953" y="274388"/>
                    <a:pt x="1614356" y="240587"/>
                    <a:pt x="1607820" y="220980"/>
                  </a:cubicBezTo>
                  <a:lnTo>
                    <a:pt x="1592580" y="175260"/>
                  </a:lnTo>
                  <a:cubicBezTo>
                    <a:pt x="1590040" y="167640"/>
                    <a:pt x="1589415" y="159083"/>
                    <a:pt x="1584960" y="152400"/>
                  </a:cubicBezTo>
                  <a:cubicBezTo>
                    <a:pt x="1579880" y="144780"/>
                    <a:pt x="1573816" y="137731"/>
                    <a:pt x="1569720" y="129540"/>
                  </a:cubicBezTo>
                  <a:cubicBezTo>
                    <a:pt x="1566128" y="122356"/>
                    <a:pt x="1565692" y="113864"/>
                    <a:pt x="1562100" y="106680"/>
                  </a:cubicBezTo>
                  <a:cubicBezTo>
                    <a:pt x="1546134" y="74749"/>
                    <a:pt x="1550126" y="90351"/>
                    <a:pt x="1524000" y="68580"/>
                  </a:cubicBezTo>
                  <a:cubicBezTo>
                    <a:pt x="1515721" y="61681"/>
                    <a:pt x="1510560" y="50953"/>
                    <a:pt x="1501140" y="45720"/>
                  </a:cubicBezTo>
                  <a:cubicBezTo>
                    <a:pt x="1485961" y="37287"/>
                    <a:pt x="1444617" y="27779"/>
                    <a:pt x="1424940" y="22860"/>
                  </a:cubicBezTo>
                  <a:cubicBezTo>
                    <a:pt x="1251506" y="29283"/>
                    <a:pt x="1235633" y="36216"/>
                    <a:pt x="1082040" y="22860"/>
                  </a:cubicBezTo>
                  <a:cubicBezTo>
                    <a:pt x="1069137" y="21738"/>
                    <a:pt x="1056640" y="17780"/>
                    <a:pt x="1043940" y="15240"/>
                  </a:cubicBezTo>
                  <a:cubicBezTo>
                    <a:pt x="939800" y="17780"/>
                    <a:pt x="835691" y="22860"/>
                    <a:pt x="731520" y="22860"/>
                  </a:cubicBezTo>
                  <a:cubicBezTo>
                    <a:pt x="647662" y="22860"/>
                    <a:pt x="563851" y="18592"/>
                    <a:pt x="480060" y="15240"/>
                  </a:cubicBezTo>
                  <a:cubicBezTo>
                    <a:pt x="373672" y="10984"/>
                    <a:pt x="364858" y="9054"/>
                    <a:pt x="274320" y="0"/>
                  </a:cubicBezTo>
                  <a:cubicBezTo>
                    <a:pt x="213360" y="2540"/>
                    <a:pt x="152286" y="3113"/>
                    <a:pt x="91440" y="7620"/>
                  </a:cubicBezTo>
                  <a:cubicBezTo>
                    <a:pt x="83430" y="8213"/>
                    <a:pt x="76584" y="14573"/>
                    <a:pt x="68580" y="15240"/>
                  </a:cubicBezTo>
                  <a:cubicBezTo>
                    <a:pt x="45799" y="17138"/>
                    <a:pt x="22860" y="15240"/>
                    <a:pt x="0" y="15240"/>
                  </a:cubicBezTo>
                </a:path>
              </a:pathLst>
            </a:custGeom>
            <a:noFill/>
            <a:ln w="6350">
              <a:solidFill>
                <a:srgbClr val="FFFF00"/>
              </a:solidFill>
            </a:ln>
            <a:effectLst>
              <a:glow rad="88900">
                <a:srgbClr val="FFFF00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987824" y="4475232"/>
              <a:ext cx="1228217" cy="1161668"/>
              <a:chOff x="-2782697" y="4526280"/>
              <a:chExt cx="1228217" cy="1161668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-2782697" y="4567788"/>
                <a:ext cx="1228217" cy="1120160"/>
              </a:xfrm>
              <a:custGeom>
                <a:avLst/>
                <a:gdLst>
                  <a:gd name="connsiteX0" fmla="*/ 1228217 w 1228217"/>
                  <a:gd name="connsiteY0" fmla="*/ 1120160 h 1120160"/>
                  <a:gd name="connsiteX1" fmla="*/ 1190117 w 1228217"/>
                  <a:gd name="connsiteY1" fmla="*/ 1104920 h 1120160"/>
                  <a:gd name="connsiteX2" fmla="*/ 1167257 w 1228217"/>
                  <a:gd name="connsiteY2" fmla="*/ 1089680 h 1120160"/>
                  <a:gd name="connsiteX3" fmla="*/ 1121537 w 1228217"/>
                  <a:gd name="connsiteY3" fmla="*/ 1074440 h 1120160"/>
                  <a:gd name="connsiteX4" fmla="*/ 1098677 w 1228217"/>
                  <a:gd name="connsiteY4" fmla="*/ 1066820 h 1120160"/>
                  <a:gd name="connsiteX5" fmla="*/ 984377 w 1228217"/>
                  <a:gd name="connsiteY5" fmla="*/ 1059200 h 1120160"/>
                  <a:gd name="connsiteX6" fmla="*/ 923417 w 1228217"/>
                  <a:gd name="connsiteY6" fmla="*/ 1066820 h 1120160"/>
                  <a:gd name="connsiteX7" fmla="*/ 870077 w 1228217"/>
                  <a:gd name="connsiteY7" fmla="*/ 1074440 h 1120160"/>
                  <a:gd name="connsiteX8" fmla="*/ 854837 w 1228217"/>
                  <a:gd name="connsiteY8" fmla="*/ 1051580 h 1120160"/>
                  <a:gd name="connsiteX9" fmla="*/ 809117 w 1228217"/>
                  <a:gd name="connsiteY9" fmla="*/ 1028720 h 1120160"/>
                  <a:gd name="connsiteX10" fmla="*/ 717677 w 1228217"/>
                  <a:gd name="connsiteY10" fmla="*/ 1043960 h 1120160"/>
                  <a:gd name="connsiteX11" fmla="*/ 694817 w 1228217"/>
                  <a:gd name="connsiteY11" fmla="*/ 1059200 h 1120160"/>
                  <a:gd name="connsiteX12" fmla="*/ 557657 w 1228217"/>
                  <a:gd name="connsiteY12" fmla="*/ 1051580 h 1120160"/>
                  <a:gd name="connsiteX13" fmla="*/ 511937 w 1228217"/>
                  <a:gd name="connsiteY13" fmla="*/ 1036340 h 1120160"/>
                  <a:gd name="connsiteX14" fmla="*/ 489077 w 1228217"/>
                  <a:gd name="connsiteY14" fmla="*/ 1028720 h 1120160"/>
                  <a:gd name="connsiteX15" fmla="*/ 275717 w 1228217"/>
                  <a:gd name="connsiteY15" fmla="*/ 1028720 h 1120160"/>
                  <a:gd name="connsiteX16" fmla="*/ 260477 w 1228217"/>
                  <a:gd name="connsiteY16" fmla="*/ 1005860 h 1120160"/>
                  <a:gd name="connsiteX17" fmla="*/ 245237 w 1228217"/>
                  <a:gd name="connsiteY17" fmla="*/ 929660 h 1120160"/>
                  <a:gd name="connsiteX18" fmla="*/ 237617 w 1228217"/>
                  <a:gd name="connsiteY18" fmla="*/ 906800 h 1120160"/>
                  <a:gd name="connsiteX19" fmla="*/ 222377 w 1228217"/>
                  <a:gd name="connsiteY19" fmla="*/ 815360 h 1120160"/>
                  <a:gd name="connsiteX20" fmla="*/ 214757 w 1228217"/>
                  <a:gd name="connsiteY20" fmla="*/ 792500 h 1120160"/>
                  <a:gd name="connsiteX21" fmla="*/ 191897 w 1228217"/>
                  <a:gd name="connsiteY21" fmla="*/ 777260 h 1120160"/>
                  <a:gd name="connsiteX22" fmla="*/ 184277 w 1228217"/>
                  <a:gd name="connsiteY22" fmla="*/ 739160 h 1120160"/>
                  <a:gd name="connsiteX23" fmla="*/ 176657 w 1228217"/>
                  <a:gd name="connsiteY23" fmla="*/ 693440 h 1120160"/>
                  <a:gd name="connsiteX24" fmla="*/ 161417 w 1228217"/>
                  <a:gd name="connsiteY24" fmla="*/ 647720 h 1120160"/>
                  <a:gd name="connsiteX25" fmla="*/ 153797 w 1228217"/>
                  <a:gd name="connsiteY25" fmla="*/ 624860 h 1120160"/>
                  <a:gd name="connsiteX26" fmla="*/ 130937 w 1228217"/>
                  <a:gd name="connsiteY26" fmla="*/ 533420 h 1120160"/>
                  <a:gd name="connsiteX27" fmla="*/ 115697 w 1228217"/>
                  <a:gd name="connsiteY27" fmla="*/ 510560 h 1120160"/>
                  <a:gd name="connsiteX28" fmla="*/ 108077 w 1228217"/>
                  <a:gd name="connsiteY28" fmla="*/ 480080 h 1120160"/>
                  <a:gd name="connsiteX29" fmla="*/ 100457 w 1228217"/>
                  <a:gd name="connsiteY29" fmla="*/ 388640 h 1120160"/>
                  <a:gd name="connsiteX30" fmla="*/ 85217 w 1228217"/>
                  <a:gd name="connsiteY30" fmla="*/ 342920 h 1120160"/>
                  <a:gd name="connsiteX31" fmla="*/ 62357 w 1228217"/>
                  <a:gd name="connsiteY31" fmla="*/ 274340 h 1120160"/>
                  <a:gd name="connsiteX32" fmla="*/ 54737 w 1228217"/>
                  <a:gd name="connsiteY32" fmla="*/ 251480 h 1120160"/>
                  <a:gd name="connsiteX33" fmla="*/ 47117 w 1228217"/>
                  <a:gd name="connsiteY33" fmla="*/ 160040 h 1120160"/>
                  <a:gd name="connsiteX34" fmla="*/ 39497 w 1228217"/>
                  <a:gd name="connsiteY34" fmla="*/ 106700 h 1120160"/>
                  <a:gd name="connsiteX35" fmla="*/ 16637 w 1228217"/>
                  <a:gd name="connsiteY35" fmla="*/ 99080 h 1120160"/>
                  <a:gd name="connsiteX36" fmla="*/ 9017 w 1228217"/>
                  <a:gd name="connsiteY36" fmla="*/ 7640 h 1120160"/>
                  <a:gd name="connsiteX37" fmla="*/ 39497 w 1228217"/>
                  <a:gd name="connsiteY37" fmla="*/ 20 h 112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28217" h="1120160">
                    <a:moveTo>
                      <a:pt x="1228217" y="1120160"/>
                    </a:moveTo>
                    <a:cubicBezTo>
                      <a:pt x="1215517" y="1115080"/>
                      <a:pt x="1202351" y="1111037"/>
                      <a:pt x="1190117" y="1104920"/>
                    </a:cubicBezTo>
                    <a:cubicBezTo>
                      <a:pt x="1181926" y="1100824"/>
                      <a:pt x="1175626" y="1093399"/>
                      <a:pt x="1167257" y="1089680"/>
                    </a:cubicBezTo>
                    <a:cubicBezTo>
                      <a:pt x="1152577" y="1083156"/>
                      <a:pt x="1136777" y="1079520"/>
                      <a:pt x="1121537" y="1074440"/>
                    </a:cubicBezTo>
                    <a:cubicBezTo>
                      <a:pt x="1113917" y="1071900"/>
                      <a:pt x="1106691" y="1067354"/>
                      <a:pt x="1098677" y="1066820"/>
                    </a:cubicBezTo>
                    <a:lnTo>
                      <a:pt x="984377" y="1059200"/>
                    </a:lnTo>
                    <a:cubicBezTo>
                      <a:pt x="964057" y="1061740"/>
                      <a:pt x="943174" y="1061432"/>
                      <a:pt x="923417" y="1066820"/>
                    </a:cubicBezTo>
                    <a:cubicBezTo>
                      <a:pt x="868048" y="1081921"/>
                      <a:pt x="936652" y="1091084"/>
                      <a:pt x="870077" y="1074440"/>
                    </a:cubicBezTo>
                    <a:cubicBezTo>
                      <a:pt x="864997" y="1066820"/>
                      <a:pt x="861313" y="1058056"/>
                      <a:pt x="854837" y="1051580"/>
                    </a:cubicBezTo>
                    <a:cubicBezTo>
                      <a:pt x="840065" y="1036808"/>
                      <a:pt x="827710" y="1034918"/>
                      <a:pt x="809117" y="1028720"/>
                    </a:cubicBezTo>
                    <a:cubicBezTo>
                      <a:pt x="801197" y="1029851"/>
                      <a:pt x="731391" y="1038817"/>
                      <a:pt x="717677" y="1043960"/>
                    </a:cubicBezTo>
                    <a:cubicBezTo>
                      <a:pt x="709102" y="1047176"/>
                      <a:pt x="702437" y="1054120"/>
                      <a:pt x="694817" y="1059200"/>
                    </a:cubicBezTo>
                    <a:cubicBezTo>
                      <a:pt x="649097" y="1056660"/>
                      <a:pt x="603094" y="1057260"/>
                      <a:pt x="557657" y="1051580"/>
                    </a:cubicBezTo>
                    <a:cubicBezTo>
                      <a:pt x="541717" y="1049587"/>
                      <a:pt x="527177" y="1041420"/>
                      <a:pt x="511937" y="1036340"/>
                    </a:cubicBezTo>
                    <a:lnTo>
                      <a:pt x="489077" y="1028720"/>
                    </a:lnTo>
                    <a:cubicBezTo>
                      <a:pt x="447249" y="1031180"/>
                      <a:pt x="327558" y="1044671"/>
                      <a:pt x="275717" y="1028720"/>
                    </a:cubicBezTo>
                    <a:cubicBezTo>
                      <a:pt x="266964" y="1026027"/>
                      <a:pt x="265557" y="1013480"/>
                      <a:pt x="260477" y="1005860"/>
                    </a:cubicBezTo>
                    <a:cubicBezTo>
                      <a:pt x="255397" y="980460"/>
                      <a:pt x="253428" y="954234"/>
                      <a:pt x="245237" y="929660"/>
                    </a:cubicBezTo>
                    <a:cubicBezTo>
                      <a:pt x="242697" y="922040"/>
                      <a:pt x="239192" y="914676"/>
                      <a:pt x="237617" y="906800"/>
                    </a:cubicBezTo>
                    <a:cubicBezTo>
                      <a:pt x="231557" y="876500"/>
                      <a:pt x="232149" y="844675"/>
                      <a:pt x="222377" y="815360"/>
                    </a:cubicBezTo>
                    <a:cubicBezTo>
                      <a:pt x="219837" y="807740"/>
                      <a:pt x="219775" y="798772"/>
                      <a:pt x="214757" y="792500"/>
                    </a:cubicBezTo>
                    <a:cubicBezTo>
                      <a:pt x="209036" y="785349"/>
                      <a:pt x="199517" y="782340"/>
                      <a:pt x="191897" y="777260"/>
                    </a:cubicBezTo>
                    <a:cubicBezTo>
                      <a:pt x="189357" y="764560"/>
                      <a:pt x="186594" y="751903"/>
                      <a:pt x="184277" y="739160"/>
                    </a:cubicBezTo>
                    <a:cubicBezTo>
                      <a:pt x="181513" y="723959"/>
                      <a:pt x="180404" y="708429"/>
                      <a:pt x="176657" y="693440"/>
                    </a:cubicBezTo>
                    <a:cubicBezTo>
                      <a:pt x="172761" y="677855"/>
                      <a:pt x="166497" y="662960"/>
                      <a:pt x="161417" y="647720"/>
                    </a:cubicBezTo>
                    <a:cubicBezTo>
                      <a:pt x="158877" y="640100"/>
                      <a:pt x="155117" y="632783"/>
                      <a:pt x="153797" y="624860"/>
                    </a:cubicBezTo>
                    <a:cubicBezTo>
                      <a:pt x="149988" y="602007"/>
                      <a:pt x="144354" y="553546"/>
                      <a:pt x="130937" y="533420"/>
                    </a:cubicBezTo>
                    <a:lnTo>
                      <a:pt x="115697" y="510560"/>
                    </a:lnTo>
                    <a:cubicBezTo>
                      <a:pt x="113157" y="500400"/>
                      <a:pt x="109376" y="490472"/>
                      <a:pt x="108077" y="480080"/>
                    </a:cubicBezTo>
                    <a:cubicBezTo>
                      <a:pt x="104283" y="449731"/>
                      <a:pt x="105485" y="418809"/>
                      <a:pt x="100457" y="388640"/>
                    </a:cubicBezTo>
                    <a:cubicBezTo>
                      <a:pt x="97816" y="372794"/>
                      <a:pt x="90297" y="358160"/>
                      <a:pt x="85217" y="342920"/>
                    </a:cubicBezTo>
                    <a:lnTo>
                      <a:pt x="62357" y="274340"/>
                    </a:lnTo>
                    <a:lnTo>
                      <a:pt x="54737" y="251480"/>
                    </a:lnTo>
                    <a:cubicBezTo>
                      <a:pt x="52197" y="221000"/>
                      <a:pt x="50319" y="190458"/>
                      <a:pt x="47117" y="160040"/>
                    </a:cubicBezTo>
                    <a:cubicBezTo>
                      <a:pt x="45237" y="142178"/>
                      <a:pt x="47529" y="122764"/>
                      <a:pt x="39497" y="106700"/>
                    </a:cubicBezTo>
                    <a:cubicBezTo>
                      <a:pt x="35905" y="99516"/>
                      <a:pt x="24257" y="101620"/>
                      <a:pt x="16637" y="99080"/>
                    </a:cubicBezTo>
                    <a:cubicBezTo>
                      <a:pt x="6057" y="67340"/>
                      <a:pt x="-10425" y="41663"/>
                      <a:pt x="9017" y="7640"/>
                    </a:cubicBezTo>
                    <a:cubicBezTo>
                      <a:pt x="13830" y="-783"/>
                      <a:pt x="30314" y="20"/>
                      <a:pt x="39497" y="20"/>
                    </a:cubicBezTo>
                  </a:path>
                </a:pathLst>
              </a:custGeom>
              <a:noFill/>
              <a:ln w="6350">
                <a:solidFill>
                  <a:srgbClr val="FFFF00"/>
                </a:solidFill>
              </a:ln>
              <a:effectLst>
                <a:glow rad="88900">
                  <a:srgbClr val="FFFF00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-2404741" y="4526280"/>
                <a:ext cx="377821" cy="1059180"/>
              </a:xfrm>
              <a:custGeom>
                <a:avLst/>
                <a:gdLst>
                  <a:gd name="connsiteX0" fmla="*/ 377821 w 377821"/>
                  <a:gd name="connsiteY0" fmla="*/ 1059180 h 1059180"/>
                  <a:gd name="connsiteX1" fmla="*/ 339721 w 377821"/>
                  <a:gd name="connsiteY1" fmla="*/ 1043940 h 1059180"/>
                  <a:gd name="connsiteX2" fmla="*/ 301621 w 377821"/>
                  <a:gd name="connsiteY2" fmla="*/ 1013460 h 1059180"/>
                  <a:gd name="connsiteX3" fmla="*/ 263521 w 377821"/>
                  <a:gd name="connsiteY3" fmla="*/ 944880 h 1059180"/>
                  <a:gd name="connsiteX4" fmla="*/ 255901 w 377821"/>
                  <a:gd name="connsiteY4" fmla="*/ 899160 h 1059180"/>
                  <a:gd name="connsiteX5" fmla="*/ 240661 w 377821"/>
                  <a:gd name="connsiteY5" fmla="*/ 853440 h 1059180"/>
                  <a:gd name="connsiteX6" fmla="*/ 233041 w 377821"/>
                  <a:gd name="connsiteY6" fmla="*/ 830580 h 1059180"/>
                  <a:gd name="connsiteX7" fmla="*/ 217801 w 377821"/>
                  <a:gd name="connsiteY7" fmla="*/ 777240 h 1059180"/>
                  <a:gd name="connsiteX8" fmla="*/ 210181 w 377821"/>
                  <a:gd name="connsiteY8" fmla="*/ 716280 h 1059180"/>
                  <a:gd name="connsiteX9" fmla="*/ 194941 w 377821"/>
                  <a:gd name="connsiteY9" fmla="*/ 655320 h 1059180"/>
                  <a:gd name="connsiteX10" fmla="*/ 187321 w 377821"/>
                  <a:gd name="connsiteY10" fmla="*/ 609600 h 1059180"/>
                  <a:gd name="connsiteX11" fmla="*/ 179701 w 377821"/>
                  <a:gd name="connsiteY11" fmla="*/ 579120 h 1059180"/>
                  <a:gd name="connsiteX12" fmla="*/ 164461 w 377821"/>
                  <a:gd name="connsiteY12" fmla="*/ 533400 h 1059180"/>
                  <a:gd name="connsiteX13" fmla="*/ 149221 w 377821"/>
                  <a:gd name="connsiteY13" fmla="*/ 464820 h 1059180"/>
                  <a:gd name="connsiteX14" fmla="*/ 141601 w 377821"/>
                  <a:gd name="connsiteY14" fmla="*/ 441960 h 1059180"/>
                  <a:gd name="connsiteX15" fmla="*/ 126361 w 377821"/>
                  <a:gd name="connsiteY15" fmla="*/ 419100 h 1059180"/>
                  <a:gd name="connsiteX16" fmla="*/ 111121 w 377821"/>
                  <a:gd name="connsiteY16" fmla="*/ 358140 h 1059180"/>
                  <a:gd name="connsiteX17" fmla="*/ 80641 w 377821"/>
                  <a:gd name="connsiteY17" fmla="*/ 289560 h 1059180"/>
                  <a:gd name="connsiteX18" fmla="*/ 73021 w 377821"/>
                  <a:gd name="connsiteY18" fmla="*/ 259080 h 1059180"/>
                  <a:gd name="connsiteX19" fmla="*/ 65401 w 377821"/>
                  <a:gd name="connsiteY19" fmla="*/ 175260 h 1059180"/>
                  <a:gd name="connsiteX20" fmla="*/ 50161 w 377821"/>
                  <a:gd name="connsiteY20" fmla="*/ 129540 h 1059180"/>
                  <a:gd name="connsiteX21" fmla="*/ 42541 w 377821"/>
                  <a:gd name="connsiteY21" fmla="*/ 106680 h 1059180"/>
                  <a:gd name="connsiteX22" fmla="*/ 19681 w 377821"/>
                  <a:gd name="connsiteY22" fmla="*/ 91440 h 1059180"/>
                  <a:gd name="connsiteX23" fmla="*/ 12061 w 377821"/>
                  <a:gd name="connsiteY23" fmla="*/ 15240 h 1059180"/>
                  <a:gd name="connsiteX24" fmla="*/ 34921 w 377821"/>
                  <a:gd name="connsiteY24" fmla="*/ 7620 h 1059180"/>
                  <a:gd name="connsiteX25" fmla="*/ 65401 w 377821"/>
                  <a:gd name="connsiteY25" fmla="*/ 0 h 105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7821" h="1059180">
                    <a:moveTo>
                      <a:pt x="377821" y="1059180"/>
                    </a:moveTo>
                    <a:cubicBezTo>
                      <a:pt x="365121" y="1054100"/>
                      <a:pt x="350852" y="1051890"/>
                      <a:pt x="339721" y="1043940"/>
                    </a:cubicBezTo>
                    <a:cubicBezTo>
                      <a:pt x="279404" y="1000856"/>
                      <a:pt x="368797" y="1035852"/>
                      <a:pt x="301621" y="1013460"/>
                    </a:cubicBezTo>
                    <a:cubicBezTo>
                      <a:pt x="281978" y="983995"/>
                      <a:pt x="270227" y="975057"/>
                      <a:pt x="263521" y="944880"/>
                    </a:cubicBezTo>
                    <a:cubicBezTo>
                      <a:pt x="260169" y="929798"/>
                      <a:pt x="259648" y="914149"/>
                      <a:pt x="255901" y="899160"/>
                    </a:cubicBezTo>
                    <a:cubicBezTo>
                      <a:pt x="252005" y="883575"/>
                      <a:pt x="245741" y="868680"/>
                      <a:pt x="240661" y="853440"/>
                    </a:cubicBezTo>
                    <a:lnTo>
                      <a:pt x="233041" y="830580"/>
                    </a:lnTo>
                    <a:cubicBezTo>
                      <a:pt x="227002" y="812462"/>
                      <a:pt x="220990" y="796376"/>
                      <a:pt x="217801" y="777240"/>
                    </a:cubicBezTo>
                    <a:cubicBezTo>
                      <a:pt x="214434" y="757040"/>
                      <a:pt x="213295" y="736520"/>
                      <a:pt x="210181" y="716280"/>
                    </a:cubicBezTo>
                    <a:cubicBezTo>
                      <a:pt x="193714" y="609245"/>
                      <a:pt x="211166" y="728334"/>
                      <a:pt x="194941" y="655320"/>
                    </a:cubicBezTo>
                    <a:cubicBezTo>
                      <a:pt x="191589" y="640238"/>
                      <a:pt x="190351" y="624750"/>
                      <a:pt x="187321" y="609600"/>
                    </a:cubicBezTo>
                    <a:cubicBezTo>
                      <a:pt x="185267" y="599331"/>
                      <a:pt x="182710" y="589151"/>
                      <a:pt x="179701" y="579120"/>
                    </a:cubicBezTo>
                    <a:cubicBezTo>
                      <a:pt x="175085" y="563733"/>
                      <a:pt x="167611" y="549152"/>
                      <a:pt x="164461" y="533400"/>
                    </a:cubicBezTo>
                    <a:cubicBezTo>
                      <a:pt x="159223" y="507211"/>
                      <a:pt x="156395" y="489929"/>
                      <a:pt x="149221" y="464820"/>
                    </a:cubicBezTo>
                    <a:cubicBezTo>
                      <a:pt x="147014" y="457097"/>
                      <a:pt x="145193" y="449144"/>
                      <a:pt x="141601" y="441960"/>
                    </a:cubicBezTo>
                    <a:cubicBezTo>
                      <a:pt x="137505" y="433769"/>
                      <a:pt x="130457" y="427291"/>
                      <a:pt x="126361" y="419100"/>
                    </a:cubicBezTo>
                    <a:cubicBezTo>
                      <a:pt x="117113" y="400603"/>
                      <a:pt x="116338" y="377269"/>
                      <a:pt x="111121" y="358140"/>
                    </a:cubicBezTo>
                    <a:cubicBezTo>
                      <a:pt x="98565" y="312102"/>
                      <a:pt x="101611" y="321014"/>
                      <a:pt x="80641" y="289560"/>
                    </a:cubicBezTo>
                    <a:cubicBezTo>
                      <a:pt x="78101" y="279400"/>
                      <a:pt x="74405" y="269461"/>
                      <a:pt x="73021" y="259080"/>
                    </a:cubicBezTo>
                    <a:cubicBezTo>
                      <a:pt x="69313" y="231271"/>
                      <a:pt x="70277" y="202888"/>
                      <a:pt x="65401" y="175260"/>
                    </a:cubicBezTo>
                    <a:cubicBezTo>
                      <a:pt x="62609" y="159440"/>
                      <a:pt x="55241" y="144780"/>
                      <a:pt x="50161" y="129540"/>
                    </a:cubicBezTo>
                    <a:cubicBezTo>
                      <a:pt x="47621" y="121920"/>
                      <a:pt x="49224" y="111135"/>
                      <a:pt x="42541" y="106680"/>
                    </a:cubicBezTo>
                    <a:lnTo>
                      <a:pt x="19681" y="91440"/>
                    </a:lnTo>
                    <a:cubicBezTo>
                      <a:pt x="972" y="63377"/>
                      <a:pt x="-9590" y="58542"/>
                      <a:pt x="12061" y="15240"/>
                    </a:cubicBezTo>
                    <a:cubicBezTo>
                      <a:pt x="15653" y="8056"/>
                      <a:pt x="27198" y="9827"/>
                      <a:pt x="34921" y="7620"/>
                    </a:cubicBezTo>
                    <a:cubicBezTo>
                      <a:pt x="44991" y="4743"/>
                      <a:pt x="65401" y="0"/>
                      <a:pt x="65401" y="0"/>
                    </a:cubicBezTo>
                  </a:path>
                </a:pathLst>
              </a:custGeom>
              <a:noFill/>
              <a:ln w="6350">
                <a:solidFill>
                  <a:srgbClr val="FFFF00"/>
                </a:solidFill>
              </a:ln>
              <a:effectLst>
                <a:glow rad="88900">
                  <a:srgbClr val="FFFF00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304535" y="5992999"/>
            <a:ext cx="2347476" cy="661116"/>
            <a:chOff x="3304535" y="5992999"/>
            <a:chExt cx="2347476" cy="661116"/>
          </a:xfrm>
        </p:grpSpPr>
        <p:sp>
          <p:nvSpPr>
            <p:cNvPr id="243" name="TextBox 242"/>
            <p:cNvSpPr txBox="1"/>
            <p:nvPr/>
          </p:nvSpPr>
          <p:spPr>
            <a:xfrm>
              <a:off x="3304535" y="6284783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Cart Alignment Piece</a:t>
              </a:r>
              <a:endParaRPr lang="en-CA" dirty="0"/>
            </a:p>
          </p:txBody>
        </p:sp>
        <p:cxnSp>
          <p:nvCxnSpPr>
            <p:cNvPr id="244" name="Straight Arrow Connector 243"/>
            <p:cNvCxnSpPr>
              <a:stCxn id="243" idx="0"/>
            </p:cNvCxnSpPr>
            <p:nvPr/>
          </p:nvCxnSpPr>
          <p:spPr>
            <a:xfrm flipV="1">
              <a:off x="4478273" y="5992999"/>
              <a:ext cx="0" cy="29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49511" y="4882282"/>
            <a:ext cx="2603420" cy="732892"/>
            <a:chOff x="5749511" y="4882282"/>
            <a:chExt cx="2603420" cy="732892"/>
          </a:xfrm>
        </p:grpSpPr>
        <p:sp>
          <p:nvSpPr>
            <p:cNvPr id="245" name="TextBox 244"/>
            <p:cNvSpPr txBox="1"/>
            <p:nvPr/>
          </p:nvSpPr>
          <p:spPr>
            <a:xfrm>
              <a:off x="6005455" y="4882282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Charging Arm</a:t>
              </a:r>
              <a:endParaRPr lang="en-CA" dirty="0"/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1">
              <a:off x="5749511" y="5214550"/>
              <a:ext cx="382633" cy="400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6348355" y="5829217"/>
            <a:ext cx="2347476" cy="689222"/>
            <a:chOff x="6005455" y="4562392"/>
            <a:chExt cx="2347476" cy="689222"/>
          </a:xfrm>
        </p:grpSpPr>
        <p:sp>
          <p:nvSpPr>
            <p:cNvPr id="248" name="TextBox 247"/>
            <p:cNvSpPr txBox="1"/>
            <p:nvPr/>
          </p:nvSpPr>
          <p:spPr>
            <a:xfrm>
              <a:off x="6005455" y="4882282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Plug</a:t>
              </a:r>
              <a:endParaRPr lang="en-CA" dirty="0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 flipV="1">
              <a:off x="6324209" y="4562392"/>
              <a:ext cx="114301" cy="319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927224" y="3439115"/>
            <a:ext cx="2347476" cy="837400"/>
            <a:chOff x="6005455" y="4882282"/>
            <a:chExt cx="2347476" cy="837400"/>
          </a:xfrm>
        </p:grpSpPr>
        <p:sp>
          <p:nvSpPr>
            <p:cNvPr id="251" name="TextBox 250"/>
            <p:cNvSpPr txBox="1"/>
            <p:nvPr/>
          </p:nvSpPr>
          <p:spPr>
            <a:xfrm>
              <a:off x="6005455" y="4882282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Carts Nest</a:t>
              </a:r>
              <a:endParaRPr lang="en-CA" dirty="0"/>
            </a:p>
          </p:txBody>
        </p:sp>
        <p:cxnSp>
          <p:nvCxnSpPr>
            <p:cNvPr id="252" name="Straight Arrow Connector 251"/>
            <p:cNvCxnSpPr/>
            <p:nvPr/>
          </p:nvCxnSpPr>
          <p:spPr>
            <a:xfrm flipH="1">
              <a:off x="6107391" y="5214550"/>
              <a:ext cx="442131" cy="505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2681683" y="2786381"/>
            <a:ext cx="2347476" cy="1500800"/>
            <a:chOff x="6005455" y="4882282"/>
            <a:chExt cx="2347476" cy="1500800"/>
          </a:xfrm>
        </p:grpSpPr>
        <p:sp>
          <p:nvSpPr>
            <p:cNvPr id="254" name="TextBox 253"/>
            <p:cNvSpPr txBox="1"/>
            <p:nvPr/>
          </p:nvSpPr>
          <p:spPr>
            <a:xfrm>
              <a:off x="6005455" y="4882282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Back Folds Up</a:t>
              </a:r>
              <a:endParaRPr lang="en-CA" dirty="0"/>
            </a:p>
          </p:txBody>
        </p:sp>
        <p:cxnSp>
          <p:nvCxnSpPr>
            <p:cNvPr id="255" name="Straight Arrow Connector 254"/>
            <p:cNvCxnSpPr/>
            <p:nvPr/>
          </p:nvCxnSpPr>
          <p:spPr>
            <a:xfrm>
              <a:off x="6911473" y="5185975"/>
              <a:ext cx="155900" cy="1197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/>
          <p:cNvGrpSpPr/>
          <p:nvPr/>
        </p:nvGrpSpPr>
        <p:grpSpPr>
          <a:xfrm>
            <a:off x="4000879" y="5729474"/>
            <a:ext cx="2347476" cy="613343"/>
            <a:chOff x="3703482" y="6030480"/>
            <a:chExt cx="2347476" cy="613343"/>
          </a:xfrm>
        </p:grpSpPr>
        <p:sp>
          <p:nvSpPr>
            <p:cNvPr id="257" name="TextBox 256"/>
            <p:cNvSpPr txBox="1"/>
            <p:nvPr/>
          </p:nvSpPr>
          <p:spPr>
            <a:xfrm>
              <a:off x="3703482" y="6274491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Electricity</a:t>
              </a:r>
              <a:endParaRPr lang="en-CA" dirty="0"/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V="1">
              <a:off x="4373883" y="6030480"/>
              <a:ext cx="0" cy="2917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3203848" y="4516740"/>
            <a:ext cx="3206002" cy="596565"/>
            <a:chOff x="5146929" y="4655049"/>
            <a:chExt cx="3206002" cy="596565"/>
          </a:xfrm>
        </p:grpSpPr>
        <p:sp>
          <p:nvSpPr>
            <p:cNvPr id="260" name="TextBox 259"/>
            <p:cNvSpPr txBox="1"/>
            <p:nvPr/>
          </p:nvSpPr>
          <p:spPr>
            <a:xfrm>
              <a:off x="6005455" y="4882282"/>
              <a:ext cx="2347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Batteries Charged</a:t>
              </a:r>
              <a:endParaRPr lang="en-CA" dirty="0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 flipH="1" flipV="1">
              <a:off x="5146929" y="4839695"/>
              <a:ext cx="872640" cy="1836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5701794" y="4655049"/>
              <a:ext cx="499386" cy="2907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07504" y="5575940"/>
            <a:ext cx="4052714" cy="665500"/>
            <a:chOff x="5383909" y="5028635"/>
            <a:chExt cx="4052714" cy="665500"/>
          </a:xfrm>
        </p:grpSpPr>
        <p:sp>
          <p:nvSpPr>
            <p:cNvPr id="264" name="TextBox 263"/>
            <p:cNvSpPr txBox="1"/>
            <p:nvPr/>
          </p:nvSpPr>
          <p:spPr>
            <a:xfrm>
              <a:off x="5383909" y="5047804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Electric Pads Connect and are shielded by cart body</a:t>
              </a:r>
              <a:endParaRPr lang="en-CA" dirty="0"/>
            </a:p>
          </p:txBody>
        </p:sp>
        <p:cxnSp>
          <p:nvCxnSpPr>
            <p:cNvPr id="266" name="Straight Arrow Connector 265"/>
            <p:cNvCxnSpPr>
              <a:stCxn id="264" idx="3"/>
              <a:endCxn id="12" idx="11"/>
            </p:cNvCxnSpPr>
            <p:nvPr/>
          </p:nvCxnSpPr>
          <p:spPr>
            <a:xfrm flipV="1">
              <a:off x="8264229" y="5028635"/>
              <a:ext cx="694817" cy="3423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>
              <a:stCxn id="264" idx="3"/>
              <a:endCxn id="194" idx="1"/>
            </p:cNvCxnSpPr>
            <p:nvPr/>
          </p:nvCxnSpPr>
          <p:spPr>
            <a:xfrm flipV="1">
              <a:off x="8264229" y="5099136"/>
              <a:ext cx="1172394" cy="271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58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48368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0.64219 -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64011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63212 0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-4200000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444811" y="4210163"/>
            <a:ext cx="3567350" cy="2647837"/>
            <a:chOff x="2444811" y="4210163"/>
            <a:chExt cx="3567350" cy="2647837"/>
          </a:xfrm>
        </p:grpSpPr>
        <p:grpSp>
          <p:nvGrpSpPr>
            <p:cNvPr id="5" name="Group 4"/>
            <p:cNvGrpSpPr/>
            <p:nvPr/>
          </p:nvGrpSpPr>
          <p:grpSpPr>
            <a:xfrm>
              <a:off x="2858479" y="4210163"/>
              <a:ext cx="3153682" cy="2586848"/>
              <a:chOff x="2915816" y="3772114"/>
              <a:chExt cx="2350577" cy="1928091"/>
            </a:xfrm>
            <a:scene3d>
              <a:camera prst="isometricOffAxis1Top"/>
              <a:lightRig rig="threePt" dir="t"/>
            </a:scene3d>
          </p:grpSpPr>
          <p:sp>
            <p:nvSpPr>
              <p:cNvPr id="6" name="Rectangle 5"/>
              <p:cNvSpPr/>
              <p:nvPr/>
            </p:nvSpPr>
            <p:spPr>
              <a:xfrm>
                <a:off x="4795387" y="3772114"/>
                <a:ext cx="471006" cy="1928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noFill/>
              </a:ln>
              <a:effectLst/>
              <a:sp3d extrusionH="1143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620098" y="3067834"/>
                <a:ext cx="471006" cy="18795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noFill/>
              </a:ln>
              <a:effectLst/>
              <a:sp3d extrusionH="1143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83160" y="4941168"/>
              <a:ext cx="2352936" cy="11845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noFill/>
            </a:ln>
            <a:effectLst/>
            <a:scene3d>
              <a:camera prst="isometricOffAxis1Top"/>
              <a:lightRig rig="threePt" dir="t"/>
            </a:scene3d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44811" y="4271152"/>
              <a:ext cx="3153681" cy="2586848"/>
              <a:chOff x="2444811" y="3772115"/>
              <a:chExt cx="2350576" cy="1928091"/>
            </a:xfrm>
            <a:scene3d>
              <a:camera prst="isometricOffAxis1Top"/>
              <a:lightRig rig="threePt" dir="t"/>
            </a:scene3d>
          </p:grpSpPr>
          <p:sp>
            <p:nvSpPr>
              <p:cNvPr id="10" name="Rectangle 9"/>
              <p:cNvSpPr/>
              <p:nvPr/>
            </p:nvSpPr>
            <p:spPr>
              <a:xfrm>
                <a:off x="2444811" y="3772115"/>
                <a:ext cx="471006" cy="192809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noFill/>
              </a:ln>
              <a:effectLst/>
              <a:sp3d extrusionH="1143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3620099" y="4524918"/>
                <a:ext cx="471006" cy="187957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noFill/>
              </a:ln>
              <a:effectLst/>
              <a:sp3d extrusionH="1143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Manufacturing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standard parts:</a:t>
            </a:r>
          </a:p>
          <a:p>
            <a:pPr lvl="1"/>
            <a:r>
              <a:rPr lang="en-CA" dirty="0" smtClean="0"/>
              <a:t>Design allows a standard cart to be outfitted, rather than needing a custom cart</a:t>
            </a:r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Use multifunctional parts:</a:t>
            </a:r>
          </a:p>
          <a:p>
            <a:pPr lvl="1"/>
            <a:r>
              <a:rPr lang="en-CA" dirty="0" smtClean="0"/>
              <a:t>Rubber holds metal charging pads in place, and insulates electricity</a:t>
            </a:r>
          </a:p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Manufacturing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n-CA" dirty="0" smtClean="0"/>
              <a:t>Minimize parts:</a:t>
            </a:r>
          </a:p>
          <a:p>
            <a:pPr lvl="1"/>
            <a:r>
              <a:rPr lang="en-CA" dirty="0" smtClean="0"/>
              <a:t>Scanner has hooks to attach to cart built in</a:t>
            </a:r>
          </a:p>
          <a:p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77144" y="2960952"/>
            <a:ext cx="5574159" cy="2664296"/>
            <a:chOff x="899592" y="2924944"/>
            <a:chExt cx="5574159" cy="2664296"/>
          </a:xfrm>
        </p:grpSpPr>
        <p:grpSp>
          <p:nvGrpSpPr>
            <p:cNvPr id="8" name="Group 7"/>
            <p:cNvGrpSpPr/>
            <p:nvPr/>
          </p:nvGrpSpPr>
          <p:grpSpPr>
            <a:xfrm>
              <a:off x="3239852" y="3026897"/>
              <a:ext cx="540060" cy="2562343"/>
              <a:chOff x="3239852" y="3026897"/>
              <a:chExt cx="540060" cy="256234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239852" y="3789040"/>
                <a:ext cx="360040" cy="180020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800000">
                <a:off x="3604816" y="3026897"/>
                <a:ext cx="163140" cy="927504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63888" y="4005066"/>
                <a:ext cx="216024" cy="72008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3599891" y="4113079"/>
                <a:ext cx="288034" cy="72008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99992" y="4082103"/>
              <a:ext cx="197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Hooks</a:t>
              </a:r>
              <a:endParaRPr lang="en-CA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851920" y="4149083"/>
              <a:ext cx="680578" cy="87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99592" y="4751474"/>
              <a:ext cx="197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Scanner</a:t>
              </a:r>
              <a:endParaRPr lang="en-CA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886471" y="4751474"/>
              <a:ext cx="1245369" cy="185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90129" y="2924944"/>
              <a:ext cx="1973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Screen</a:t>
              </a:r>
              <a:endParaRPr lang="en-CA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445193" y="3110022"/>
              <a:ext cx="1118695" cy="246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71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Retail </a:t>
            </a:r>
            <a:r>
              <a:rPr lang="en-CA" dirty="0"/>
              <a:t>industry in Canada has a net operating revenue of over $400 </a:t>
            </a:r>
            <a:r>
              <a:rPr lang="en-CA" dirty="0" smtClean="0"/>
              <a:t>billion</a:t>
            </a:r>
          </a:p>
          <a:p>
            <a:endParaRPr lang="en-CA" dirty="0"/>
          </a:p>
          <a:p>
            <a:r>
              <a:rPr lang="en-CA" dirty="0"/>
              <a:t>Small scale changes can have a large effect</a:t>
            </a:r>
            <a:r>
              <a:rPr lang="en-CA" dirty="0" smtClean="0"/>
              <a:t>!</a:t>
            </a:r>
          </a:p>
          <a:p>
            <a:endParaRPr lang="en-CA" dirty="0"/>
          </a:p>
          <a:p>
            <a:r>
              <a:rPr lang="en-CA" dirty="0"/>
              <a:t>Stores require customers to </a:t>
            </a:r>
            <a:r>
              <a:rPr lang="en-CA" u="sng" dirty="0"/>
              <a:t>line</a:t>
            </a:r>
            <a:r>
              <a:rPr lang="en-CA" dirty="0"/>
              <a:t> up at cash registers </a:t>
            </a:r>
            <a:r>
              <a:rPr lang="en-CA" dirty="0" smtClean="0"/>
              <a:t>to make purchases</a:t>
            </a:r>
            <a:endParaRPr lang="en-CA" dirty="0"/>
          </a:p>
          <a:p>
            <a:pPr marL="0" indent="0">
              <a:buNone/>
            </a:pPr>
            <a:endParaRPr lang="en-CA" dirty="0" smtClean="0">
              <a:latin typeface="+mn-lt"/>
            </a:endParaRPr>
          </a:p>
          <a:p>
            <a:endParaRPr lang="en-C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0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5400000">
            <a:off x="3525252" y="4121375"/>
            <a:ext cx="1589442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noFill/>
          </a:ln>
          <a:effectLst/>
          <a:scene3d>
            <a:camera prst="isometricOffAxis1Top">
              <a:rot lat="19532222" lon="3755524" rev="572043"/>
            </a:camera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58478" y="4154850"/>
            <a:ext cx="3221115" cy="2642161"/>
            <a:chOff x="2915816" y="3772114"/>
            <a:chExt cx="2350577" cy="1928091"/>
          </a:xfrm>
          <a:scene3d>
            <a:camera prst="isometricOffAxis1Top"/>
            <a:lightRig rig="threePt" dir="t"/>
          </a:scene3d>
        </p:grpSpPr>
        <p:sp>
          <p:nvSpPr>
            <p:cNvPr id="7" name="Rectangle 6"/>
            <p:cNvSpPr/>
            <p:nvPr/>
          </p:nvSpPr>
          <p:spPr>
            <a:xfrm>
              <a:off x="4795387" y="3772114"/>
              <a:ext cx="471006" cy="1928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</a:ln>
            <a:effectLst/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3620098" y="3067834"/>
              <a:ext cx="471006" cy="18795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</a:ln>
            <a:effectLst/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Manufacturing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CA" dirty="0" smtClean="0"/>
              <a:t>Special characteristics of processes:</a:t>
            </a:r>
          </a:p>
          <a:p>
            <a:pPr lvl="1"/>
            <a:r>
              <a:rPr lang="en-CA" dirty="0" smtClean="0"/>
              <a:t>As rubber cools, it grips metal pad to eliminate need for adhesives: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081212" y="3196786"/>
            <a:ext cx="2352936" cy="1184508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noFill/>
          </a:ln>
          <a:effectLst/>
          <a:scene3d>
            <a:camera prst="isometricOffAxis1Top"/>
            <a:lightRig rig="threePt" dir="t"/>
          </a:scene3d>
          <a:sp3d extrusionH="1143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2444811" y="4215839"/>
            <a:ext cx="3221114" cy="2642161"/>
            <a:chOff x="2444811" y="3772115"/>
            <a:chExt cx="2350576" cy="1928091"/>
          </a:xfrm>
          <a:scene3d>
            <a:camera prst="isometricOffAxis1Top"/>
            <a:lightRig rig="threePt" dir="t"/>
          </a:scene3d>
        </p:grpSpPr>
        <p:sp>
          <p:nvSpPr>
            <p:cNvPr id="6" name="Rectangle 5"/>
            <p:cNvSpPr/>
            <p:nvPr/>
          </p:nvSpPr>
          <p:spPr>
            <a:xfrm>
              <a:off x="2444811" y="3772115"/>
              <a:ext cx="471006" cy="192809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</a:ln>
            <a:effectLst/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3620099" y="4524918"/>
              <a:ext cx="471006" cy="18795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noFill/>
            </a:ln>
            <a:effectLst/>
            <a:sp3d extrusionH="1143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3" name="Group 42"/>
          <p:cNvGrpSpPr/>
          <p:nvPr/>
        </p:nvGrpSpPr>
        <p:grpSpPr>
          <a:xfrm rot="20895157">
            <a:off x="5745010" y="4054430"/>
            <a:ext cx="1401648" cy="1534896"/>
            <a:chOff x="5763074" y="4035744"/>
            <a:chExt cx="1401648" cy="1534896"/>
          </a:xfrm>
        </p:grpSpPr>
        <p:cxnSp>
          <p:nvCxnSpPr>
            <p:cNvPr id="35" name="Curved Connector 34"/>
            <p:cNvCxnSpPr/>
            <p:nvPr/>
          </p:nvCxnSpPr>
          <p:spPr>
            <a:xfrm rot="6110737" flipH="1" flipV="1">
              <a:off x="6461769" y="4867688"/>
              <a:ext cx="706029" cy="69987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/>
            <p:cNvCxnSpPr/>
            <p:nvPr/>
          </p:nvCxnSpPr>
          <p:spPr>
            <a:xfrm rot="6110737" flipH="1" flipV="1">
              <a:off x="6128600" y="4413418"/>
              <a:ext cx="706029" cy="69987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/>
            <p:nvPr/>
          </p:nvCxnSpPr>
          <p:spPr>
            <a:xfrm rot="6110737" flipH="1" flipV="1">
              <a:off x="5759997" y="4038821"/>
              <a:ext cx="706029" cy="69987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rot="20895157">
            <a:off x="1749102" y="4742371"/>
            <a:ext cx="1306324" cy="1326546"/>
            <a:chOff x="5118365" y="4090199"/>
            <a:chExt cx="1306324" cy="1326546"/>
          </a:xfrm>
        </p:grpSpPr>
        <p:cxnSp>
          <p:nvCxnSpPr>
            <p:cNvPr id="55" name="Curved Connector 54"/>
            <p:cNvCxnSpPr/>
            <p:nvPr/>
          </p:nvCxnSpPr>
          <p:spPr>
            <a:xfrm rot="16898949" flipV="1">
              <a:off x="5721736" y="4713793"/>
              <a:ext cx="706029" cy="69987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6898949" flipV="1">
              <a:off x="5427742" y="4452445"/>
              <a:ext cx="706029" cy="69987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16898949" flipV="1">
              <a:off x="5115288" y="4093276"/>
              <a:ext cx="706029" cy="699876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1105286" y="3255005"/>
            <a:ext cx="19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Metal Pad</a:t>
            </a:r>
            <a:endParaRPr lang="en-CA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200025" y="3579507"/>
            <a:ext cx="715792" cy="2095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62737" y="3255005"/>
            <a:ext cx="19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Heat</a:t>
            </a:r>
            <a:endParaRPr lang="en-CA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815365" y="3604140"/>
            <a:ext cx="543594" cy="6116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04526" y="6001283"/>
            <a:ext cx="264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Expanded Rubber Pad</a:t>
            </a:r>
            <a:endParaRPr lang="en-CA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6271771" y="5805265"/>
            <a:ext cx="543594" cy="2091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9071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93500" y="935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93500" y="935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/>
      <p:bldP spid="61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9832" y="3284984"/>
            <a:ext cx="2304256" cy="28083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44" name="Group 43"/>
          <p:cNvGrpSpPr/>
          <p:nvPr/>
        </p:nvGrpSpPr>
        <p:grpSpPr>
          <a:xfrm>
            <a:off x="3823980" y="3353040"/>
            <a:ext cx="540060" cy="2562343"/>
            <a:chOff x="3239852" y="3026897"/>
            <a:chExt cx="540060" cy="2562343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>
            <a:xfrm>
              <a:off x="3239852" y="3789040"/>
              <a:ext cx="360040" cy="1800200"/>
            </a:xfrm>
            <a:prstGeom prst="rect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/>
            <p:cNvSpPr/>
            <p:nvPr/>
          </p:nvSpPr>
          <p:spPr>
            <a:xfrm rot="1800000">
              <a:off x="3604816" y="3026897"/>
              <a:ext cx="163140" cy="927504"/>
            </a:xfrm>
            <a:prstGeom prst="rect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63888" y="4005066"/>
              <a:ext cx="216024" cy="72008"/>
            </a:xfrm>
            <a:prstGeom prst="rect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3599891" y="4113079"/>
              <a:ext cx="288034" cy="72008"/>
            </a:xfrm>
            <a:prstGeom prst="rect">
              <a:avLst/>
            </a:pr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Manufacturing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en-CA" dirty="0" smtClean="0"/>
              <a:t>Special characteristics of processes:</a:t>
            </a:r>
          </a:p>
          <a:p>
            <a:pPr lvl="1"/>
            <a:r>
              <a:rPr lang="en-CA" dirty="0" smtClean="0"/>
              <a:t>Colour added as plastic is injection moulded:</a:t>
            </a:r>
          </a:p>
          <a:p>
            <a:endParaRPr lang="en-CA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21360" y="3356992"/>
            <a:ext cx="540060" cy="2562343"/>
            <a:chOff x="3239852" y="3026897"/>
            <a:chExt cx="540060" cy="2562343"/>
          </a:xfrm>
        </p:grpSpPr>
        <p:sp>
          <p:nvSpPr>
            <p:cNvPr id="37" name="Rectangle 36"/>
            <p:cNvSpPr/>
            <p:nvPr/>
          </p:nvSpPr>
          <p:spPr>
            <a:xfrm>
              <a:off x="3239852" y="3789040"/>
              <a:ext cx="360040" cy="180020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8" name="Rectangle 37"/>
            <p:cNvSpPr/>
            <p:nvPr/>
          </p:nvSpPr>
          <p:spPr>
            <a:xfrm rot="1800000">
              <a:off x="3604816" y="3026897"/>
              <a:ext cx="163140" cy="927504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63888" y="4005066"/>
              <a:ext cx="216024" cy="72008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599891" y="4113079"/>
              <a:ext cx="288034" cy="72008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923928" y="3212976"/>
            <a:ext cx="87167" cy="902207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73014" y="2852936"/>
            <a:ext cx="0" cy="306639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94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Assembly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95967" y="4175698"/>
            <a:ext cx="2552066" cy="1805356"/>
            <a:chOff x="3295967" y="4175698"/>
            <a:chExt cx="2552066" cy="1805356"/>
          </a:xfrm>
        </p:grpSpPr>
        <p:sp>
          <p:nvSpPr>
            <p:cNvPr id="5" name="Oval 4"/>
            <p:cNvSpPr/>
            <p:nvPr/>
          </p:nvSpPr>
          <p:spPr>
            <a:xfrm>
              <a:off x="3600744" y="5670990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81690" y="4447136"/>
              <a:ext cx="2366343" cy="1104815"/>
              <a:chOff x="1" y="0"/>
              <a:chExt cx="2590799" cy="1104815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Trapezoid 17"/>
              <p:cNvSpPr/>
              <p:nvPr/>
            </p:nvSpPr>
            <p:spPr>
              <a:xfrm rot="10800000">
                <a:off x="1" y="8699"/>
                <a:ext cx="2590799" cy="1096115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52401" y="0"/>
                <a:ext cx="2324099" cy="1104815"/>
                <a:chOff x="0" y="0"/>
                <a:chExt cx="2324100" cy="1209676"/>
              </a:xfrm>
              <a:grpFill/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47626" y="165287"/>
                <a:ext cx="254317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676" y="321875"/>
                <a:ext cx="24098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2" y="478463"/>
                <a:ext cx="2324099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1450" y="635051"/>
                <a:ext cx="22574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0975" y="774240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3395972" y="4280464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95967" y="4175698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695987" y="5532890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38932" y="5685276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34174" y="5547176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9552" y="2192755"/>
            <a:ext cx="687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 Device uses a minimal number of parts – 7 major components</a:t>
            </a:r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638890" y="2852936"/>
            <a:ext cx="1358160" cy="864095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0">
            <a:solidFill>
              <a:schemeClr val="bg1">
                <a:lumMod val="50000"/>
              </a:schemeClr>
            </a:solidFill>
            <a:miter lim="800000"/>
          </a:ln>
          <a:scene3d>
            <a:camera prst="isometricOffAxis1Righ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638890" y="382708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5” LCD Screen</a:t>
            </a:r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2915816" y="3827085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RFID scanner/computer</a:t>
            </a:r>
            <a:endParaRPr lang="en-CA" dirty="0"/>
          </a:p>
        </p:txBody>
      </p:sp>
      <p:grpSp>
        <p:nvGrpSpPr>
          <p:cNvPr id="66" name="Group 65"/>
          <p:cNvGrpSpPr/>
          <p:nvPr/>
        </p:nvGrpSpPr>
        <p:grpSpPr>
          <a:xfrm>
            <a:off x="4014727" y="2708920"/>
            <a:ext cx="806626" cy="936103"/>
            <a:chOff x="4014727" y="2708920"/>
            <a:chExt cx="806626" cy="936103"/>
          </a:xfrm>
        </p:grpSpPr>
        <p:sp>
          <p:nvSpPr>
            <p:cNvPr id="50" name="Rectangle 49"/>
            <p:cNvSpPr/>
            <p:nvPr/>
          </p:nvSpPr>
          <p:spPr>
            <a:xfrm>
              <a:off x="4125581" y="2924943"/>
              <a:ext cx="695772" cy="72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isometricRightUp">
                <a:rot lat="2100000" lon="18899998" rev="0"/>
              </a:camera>
              <a:lightRig rig="threePt" dir="t"/>
            </a:scene3d>
            <a:sp3d extrusionH="285750" contourW="508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14727" y="3485994"/>
              <a:ext cx="139197" cy="126543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4084325" y="2708920"/>
              <a:ext cx="567487" cy="3600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Bevel 57"/>
          <p:cNvSpPr/>
          <p:nvPr/>
        </p:nvSpPr>
        <p:spPr>
          <a:xfrm>
            <a:off x="5940152" y="2708920"/>
            <a:ext cx="864096" cy="548670"/>
          </a:xfrm>
          <a:prstGeom prst="bevel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0" name="TextBox 59"/>
          <p:cNvSpPr txBox="1"/>
          <p:nvPr/>
        </p:nvSpPr>
        <p:spPr>
          <a:xfrm>
            <a:off x="5912051" y="3843632"/>
            <a:ext cx="203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r>
              <a:rPr lang="en-CA" dirty="0" smtClean="0"/>
              <a:t> conductive pads</a:t>
            </a:r>
            <a:endParaRPr lang="en-CA" dirty="0"/>
          </a:p>
        </p:txBody>
      </p:sp>
      <p:sp>
        <p:nvSpPr>
          <p:cNvPr id="63" name="Bevel 62"/>
          <p:cNvSpPr/>
          <p:nvPr/>
        </p:nvSpPr>
        <p:spPr>
          <a:xfrm>
            <a:off x="6956648" y="2708920"/>
            <a:ext cx="864096" cy="548670"/>
          </a:xfrm>
          <a:prstGeom prst="bevel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4" name="Bevel 63"/>
          <p:cNvSpPr/>
          <p:nvPr/>
        </p:nvSpPr>
        <p:spPr>
          <a:xfrm>
            <a:off x="6956648" y="3284984"/>
            <a:ext cx="864096" cy="548670"/>
          </a:xfrm>
          <a:prstGeom prst="bevel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5" name="Bevel 64"/>
          <p:cNvSpPr/>
          <p:nvPr/>
        </p:nvSpPr>
        <p:spPr>
          <a:xfrm>
            <a:off x="5940152" y="3257590"/>
            <a:ext cx="864096" cy="548670"/>
          </a:xfrm>
          <a:prstGeom prst="bevel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" name="Rectangle 70"/>
          <p:cNvSpPr/>
          <p:nvPr/>
        </p:nvSpPr>
        <p:spPr>
          <a:xfrm>
            <a:off x="3798658" y="544059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4088210" y="551723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 rot="17447919">
            <a:off x="3482253" y="4485959"/>
            <a:ext cx="310687" cy="3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53" name="Freeform 52"/>
          <p:cNvSpPr/>
          <p:nvPr/>
        </p:nvSpPr>
        <p:spPr>
          <a:xfrm>
            <a:off x="3567289" y="4657495"/>
            <a:ext cx="525854" cy="894456"/>
          </a:xfrm>
          <a:custGeom>
            <a:avLst/>
            <a:gdLst>
              <a:gd name="connsiteX0" fmla="*/ 962107 w 962107"/>
              <a:gd name="connsiteY0" fmla="*/ 993913 h 1009816"/>
              <a:gd name="connsiteX1" fmla="*/ 826935 w 962107"/>
              <a:gd name="connsiteY1" fmla="*/ 1009816 h 1009816"/>
              <a:gd name="connsiteX2" fmla="*/ 620201 w 962107"/>
              <a:gd name="connsiteY2" fmla="*/ 1001865 h 1009816"/>
              <a:gd name="connsiteX3" fmla="*/ 564542 w 962107"/>
              <a:gd name="connsiteY3" fmla="*/ 993913 h 1009816"/>
              <a:gd name="connsiteX4" fmla="*/ 254441 w 962107"/>
              <a:gd name="connsiteY4" fmla="*/ 985962 h 1009816"/>
              <a:gd name="connsiteX5" fmla="*/ 230587 w 962107"/>
              <a:gd name="connsiteY5" fmla="*/ 962108 h 1009816"/>
              <a:gd name="connsiteX6" fmla="*/ 198782 w 962107"/>
              <a:gd name="connsiteY6" fmla="*/ 890546 h 1009816"/>
              <a:gd name="connsiteX7" fmla="*/ 190831 w 962107"/>
              <a:gd name="connsiteY7" fmla="*/ 866692 h 1009816"/>
              <a:gd name="connsiteX8" fmla="*/ 182880 w 962107"/>
              <a:gd name="connsiteY8" fmla="*/ 779228 h 1009816"/>
              <a:gd name="connsiteX9" fmla="*/ 159026 w 962107"/>
              <a:gd name="connsiteY9" fmla="*/ 731520 h 1009816"/>
              <a:gd name="connsiteX10" fmla="*/ 151074 w 962107"/>
              <a:gd name="connsiteY10" fmla="*/ 707666 h 1009816"/>
              <a:gd name="connsiteX11" fmla="*/ 143123 w 962107"/>
              <a:gd name="connsiteY11" fmla="*/ 659958 h 1009816"/>
              <a:gd name="connsiteX12" fmla="*/ 135172 w 962107"/>
              <a:gd name="connsiteY12" fmla="*/ 636105 h 1009816"/>
              <a:gd name="connsiteX13" fmla="*/ 127220 w 962107"/>
              <a:gd name="connsiteY13" fmla="*/ 604299 h 1009816"/>
              <a:gd name="connsiteX14" fmla="*/ 119269 w 962107"/>
              <a:gd name="connsiteY14" fmla="*/ 580445 h 1009816"/>
              <a:gd name="connsiteX15" fmla="*/ 111318 w 962107"/>
              <a:gd name="connsiteY15" fmla="*/ 540689 h 1009816"/>
              <a:gd name="connsiteX16" fmla="*/ 103366 w 962107"/>
              <a:gd name="connsiteY16" fmla="*/ 469127 h 1009816"/>
              <a:gd name="connsiteX17" fmla="*/ 87464 w 962107"/>
              <a:gd name="connsiteY17" fmla="*/ 445273 h 1009816"/>
              <a:gd name="connsiteX18" fmla="*/ 71561 w 962107"/>
              <a:gd name="connsiteY18" fmla="*/ 397565 h 1009816"/>
              <a:gd name="connsiteX19" fmla="*/ 55659 w 962107"/>
              <a:gd name="connsiteY19" fmla="*/ 318052 h 1009816"/>
              <a:gd name="connsiteX20" fmla="*/ 47707 w 962107"/>
              <a:gd name="connsiteY20" fmla="*/ 254442 h 1009816"/>
              <a:gd name="connsiteX21" fmla="*/ 31805 w 962107"/>
              <a:gd name="connsiteY21" fmla="*/ 198783 h 1009816"/>
              <a:gd name="connsiteX22" fmla="*/ 15902 w 962107"/>
              <a:gd name="connsiteY22" fmla="*/ 119270 h 1009816"/>
              <a:gd name="connsiteX23" fmla="*/ 7951 w 962107"/>
              <a:gd name="connsiteY23" fmla="*/ 79513 h 1009816"/>
              <a:gd name="connsiteX24" fmla="*/ 0 w 962107"/>
              <a:gd name="connsiteY24" fmla="*/ 0 h 10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2107" h="1009816">
                <a:moveTo>
                  <a:pt x="962107" y="993913"/>
                </a:moveTo>
                <a:cubicBezTo>
                  <a:pt x="910264" y="1004283"/>
                  <a:pt x="890457" y="1009816"/>
                  <a:pt x="826935" y="1009816"/>
                </a:cubicBezTo>
                <a:cubicBezTo>
                  <a:pt x="757973" y="1009816"/>
                  <a:pt x="689112" y="1004515"/>
                  <a:pt x="620201" y="1001865"/>
                </a:cubicBezTo>
                <a:cubicBezTo>
                  <a:pt x="601648" y="999214"/>
                  <a:pt x="583266" y="994727"/>
                  <a:pt x="564542" y="993913"/>
                </a:cubicBezTo>
                <a:cubicBezTo>
                  <a:pt x="461239" y="989421"/>
                  <a:pt x="357376" y="995765"/>
                  <a:pt x="254441" y="985962"/>
                </a:cubicBezTo>
                <a:cubicBezTo>
                  <a:pt x="243247" y="984896"/>
                  <a:pt x="237786" y="970747"/>
                  <a:pt x="230587" y="962108"/>
                </a:cubicBezTo>
                <a:cubicBezTo>
                  <a:pt x="209588" y="936909"/>
                  <a:pt x="210338" y="925213"/>
                  <a:pt x="198782" y="890546"/>
                </a:cubicBezTo>
                <a:lnTo>
                  <a:pt x="190831" y="866692"/>
                </a:lnTo>
                <a:cubicBezTo>
                  <a:pt x="188181" y="837537"/>
                  <a:pt x="187020" y="808209"/>
                  <a:pt x="182880" y="779228"/>
                </a:cubicBezTo>
                <a:cubicBezTo>
                  <a:pt x="178883" y="751252"/>
                  <a:pt x="171622" y="756711"/>
                  <a:pt x="159026" y="731520"/>
                </a:cubicBezTo>
                <a:cubicBezTo>
                  <a:pt x="155278" y="724023"/>
                  <a:pt x="153725" y="715617"/>
                  <a:pt x="151074" y="707666"/>
                </a:cubicBezTo>
                <a:cubicBezTo>
                  <a:pt x="148424" y="691763"/>
                  <a:pt x="146620" y="675696"/>
                  <a:pt x="143123" y="659958"/>
                </a:cubicBezTo>
                <a:cubicBezTo>
                  <a:pt x="141305" y="651776"/>
                  <a:pt x="137475" y="644164"/>
                  <a:pt x="135172" y="636105"/>
                </a:cubicBezTo>
                <a:cubicBezTo>
                  <a:pt x="132170" y="625597"/>
                  <a:pt x="130222" y="614807"/>
                  <a:pt x="127220" y="604299"/>
                </a:cubicBezTo>
                <a:cubicBezTo>
                  <a:pt x="124917" y="596240"/>
                  <a:pt x="121302" y="588576"/>
                  <a:pt x="119269" y="580445"/>
                </a:cubicBezTo>
                <a:cubicBezTo>
                  <a:pt x="115991" y="567334"/>
                  <a:pt x="113229" y="554068"/>
                  <a:pt x="111318" y="540689"/>
                </a:cubicBezTo>
                <a:cubicBezTo>
                  <a:pt x="107924" y="516929"/>
                  <a:pt x="109187" y="492411"/>
                  <a:pt x="103366" y="469127"/>
                </a:cubicBezTo>
                <a:cubicBezTo>
                  <a:pt x="101048" y="459856"/>
                  <a:pt x="91345" y="454006"/>
                  <a:pt x="87464" y="445273"/>
                </a:cubicBezTo>
                <a:cubicBezTo>
                  <a:pt x="80656" y="429955"/>
                  <a:pt x="75626" y="413827"/>
                  <a:pt x="71561" y="397565"/>
                </a:cubicBezTo>
                <a:cubicBezTo>
                  <a:pt x="61902" y="358926"/>
                  <a:pt x="62158" y="363547"/>
                  <a:pt x="55659" y="318052"/>
                </a:cubicBezTo>
                <a:cubicBezTo>
                  <a:pt x="52637" y="296898"/>
                  <a:pt x="51220" y="275520"/>
                  <a:pt x="47707" y="254442"/>
                </a:cubicBezTo>
                <a:cubicBezTo>
                  <a:pt x="42736" y="224617"/>
                  <a:pt x="39367" y="225249"/>
                  <a:pt x="31805" y="198783"/>
                </a:cubicBezTo>
                <a:cubicBezTo>
                  <a:pt x="21254" y="161857"/>
                  <a:pt x="23714" y="162238"/>
                  <a:pt x="15902" y="119270"/>
                </a:cubicBezTo>
                <a:cubicBezTo>
                  <a:pt x="13485" y="105973"/>
                  <a:pt x="9737" y="92909"/>
                  <a:pt x="7951" y="79513"/>
                </a:cubicBezTo>
                <a:cubicBezTo>
                  <a:pt x="4431" y="5311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grpSp>
        <p:nvGrpSpPr>
          <p:cNvPr id="55" name="Group 54"/>
          <p:cNvGrpSpPr/>
          <p:nvPr/>
        </p:nvGrpSpPr>
        <p:grpSpPr>
          <a:xfrm>
            <a:off x="7501078" y="5061543"/>
            <a:ext cx="446338" cy="320368"/>
            <a:chOff x="7501078" y="5061543"/>
            <a:chExt cx="446338" cy="320368"/>
          </a:xfrm>
        </p:grpSpPr>
        <p:sp>
          <p:nvSpPr>
            <p:cNvPr id="4" name="Oval 3"/>
            <p:cNvSpPr/>
            <p:nvPr/>
          </p:nvSpPr>
          <p:spPr>
            <a:xfrm>
              <a:off x="7501078" y="5061543"/>
              <a:ext cx="319666" cy="31966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  <a:effectLst/>
            <a:scene3d>
              <a:camera prst="isometricRightUp"/>
              <a:lightRig rig="threePt" dir="t"/>
            </a:scene3d>
            <a:sp3d extrusionH="1968500">
              <a:extrusionClr>
                <a:schemeClr val="tx1">
                  <a:lumMod val="50000"/>
                  <a:lumOff val="50000"/>
                </a:schemeClr>
              </a:extrusionClr>
              <a:contourClr>
                <a:schemeClr val="tx2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7585992" y="5136932"/>
              <a:ext cx="361424" cy="244979"/>
            </a:xfrm>
            <a:prstGeom prst="line">
              <a:avLst/>
            </a:prstGeom>
            <a:ln w="3810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5912051" y="543593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Electrical cable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70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350" fill="hold"/>
                                        <p:tgtEl>
                                          <p:spTgt spid="4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13691E-6 L 0.25347 0.1783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890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34135E-6 L 5E-6 0.0753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34135E-6 L 3.88889E-6 0.0753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856 L -0.3474 0.2765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78" y="142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6000">
                                      <p:cBhvr>
                                        <p:cTn id="50" dur="33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330" fill="hold"/>
                                        <p:tgtEl>
                                          <p:spTgt spid="5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9584E-6 L -0.26771 0.2833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1415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32101 0.12709 " pathEditMode="relative" rAng="0" ptsTypes="AA">
                                      <p:cBhvr>
                                        <p:cTn id="56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9" y="634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350" fill="hold"/>
                                        <p:tgtEl>
                                          <p:spTgt spid="6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35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33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 animBg="1"/>
      <p:bldP spid="48" grpId="1" animBg="1"/>
      <p:bldP spid="48" grpId="2" animBg="1"/>
      <p:bldP spid="48" grpId="3" animBg="1"/>
      <p:bldP spid="48" grpId="4" animBg="1"/>
      <p:bldP spid="49" grpId="0"/>
      <p:bldP spid="49" grpId="1"/>
      <p:bldP spid="52" grpId="0"/>
      <p:bldP spid="58" grpId="0" animBg="1"/>
      <p:bldP spid="58" grpId="1" animBg="1"/>
      <p:bldP spid="58" grpId="2" animBg="1"/>
      <p:bldP spid="60" grpId="0"/>
      <p:bldP spid="60" grpId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1" grpId="0" animBg="1"/>
      <p:bldP spid="72" grpId="0" animBg="1"/>
      <p:bldP spid="74" grpId="0" animBg="1"/>
      <p:bldP spid="53" grpId="0" animBg="1"/>
      <p:bldP spid="69" grpId="0"/>
      <p:bldP spid="6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Assembly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95967" y="4175698"/>
            <a:ext cx="2552066" cy="1805356"/>
            <a:chOff x="3295967" y="4175698"/>
            <a:chExt cx="2552066" cy="1805356"/>
          </a:xfrm>
        </p:grpSpPr>
        <p:sp>
          <p:nvSpPr>
            <p:cNvPr id="5" name="Oval 4"/>
            <p:cNvSpPr/>
            <p:nvPr/>
          </p:nvSpPr>
          <p:spPr>
            <a:xfrm>
              <a:off x="3600744" y="5670990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81690" y="4447136"/>
              <a:ext cx="2366343" cy="1104815"/>
              <a:chOff x="1" y="0"/>
              <a:chExt cx="2590799" cy="1104815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Trapezoid 17"/>
              <p:cNvSpPr/>
              <p:nvPr/>
            </p:nvSpPr>
            <p:spPr>
              <a:xfrm rot="10800000">
                <a:off x="1" y="8699"/>
                <a:ext cx="2590799" cy="1096115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52401" y="0"/>
                <a:ext cx="2324099" cy="1104815"/>
                <a:chOff x="0" y="0"/>
                <a:chExt cx="2324100" cy="1209676"/>
              </a:xfrm>
              <a:grpFill/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47626" y="165287"/>
                <a:ext cx="254317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676" y="321875"/>
                <a:ext cx="24098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2" y="478463"/>
                <a:ext cx="2324099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1450" y="635051"/>
                <a:ext cx="22574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0975" y="774240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3395972" y="4280464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95967" y="4175698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695987" y="5532890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38932" y="5685276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34174" y="5547176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9552" y="2192755"/>
            <a:ext cx="842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2.  Subcomponents can only be inserted from a single angle (for scanning device)</a:t>
            </a:r>
            <a:endParaRPr lang="en-CA" dirty="0"/>
          </a:p>
        </p:txBody>
      </p:sp>
      <p:grpSp>
        <p:nvGrpSpPr>
          <p:cNvPr id="66" name="Group 65"/>
          <p:cNvGrpSpPr/>
          <p:nvPr/>
        </p:nvGrpSpPr>
        <p:grpSpPr>
          <a:xfrm>
            <a:off x="4014727" y="2708920"/>
            <a:ext cx="806626" cy="936103"/>
            <a:chOff x="4014727" y="2708920"/>
            <a:chExt cx="806626" cy="936103"/>
          </a:xfrm>
        </p:grpSpPr>
        <p:sp>
          <p:nvSpPr>
            <p:cNvPr id="50" name="Rectangle 49"/>
            <p:cNvSpPr/>
            <p:nvPr/>
          </p:nvSpPr>
          <p:spPr>
            <a:xfrm>
              <a:off x="4125581" y="2924943"/>
              <a:ext cx="695772" cy="72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isometricRightUp">
                <a:rot lat="2100000" lon="18899998" rev="0"/>
              </a:camera>
              <a:lightRig rig="threePt" dir="t"/>
            </a:scene3d>
            <a:sp3d extrusionH="285750" contourW="508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14727" y="3485994"/>
              <a:ext cx="139197" cy="126543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4084325" y="2708920"/>
              <a:ext cx="567487" cy="3600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3798658" y="544059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4088210" y="551723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 rot="17447919">
            <a:off x="3482253" y="4485959"/>
            <a:ext cx="310687" cy="3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86" y="2807663"/>
            <a:ext cx="1001436" cy="7876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08115" y="354422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RFID Reader*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586828" y="3068960"/>
            <a:ext cx="156809" cy="41703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  <a:scene3d>
            <a:camera prst="isometricRightUp"/>
            <a:lightRig rig="threePt" dir="t"/>
          </a:scene3d>
          <a:sp3d extrusionH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5" name="TextBox 54"/>
          <p:cNvSpPr txBox="1"/>
          <p:nvPr/>
        </p:nvSpPr>
        <p:spPr>
          <a:xfrm>
            <a:off x="4852470" y="354422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Li-ion Battery</a:t>
            </a:r>
            <a:endParaRPr lang="en-CA" dirty="0"/>
          </a:p>
        </p:txBody>
      </p:sp>
      <p:sp>
        <p:nvSpPr>
          <p:cNvPr id="57" name="TextBox 56"/>
          <p:cNvSpPr txBox="1"/>
          <p:nvPr/>
        </p:nvSpPr>
        <p:spPr>
          <a:xfrm>
            <a:off x="1333737" y="6500355"/>
            <a:ext cx="775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/>
              <a:t>*Source</a:t>
            </a:r>
            <a:r>
              <a:rPr lang="en-CA" sz="1200" i="1" dirty="0"/>
              <a:t>: http://www.o-digital.com/uploads/2179/2192-1/13_56MHz_OEM_RFID_Reader_s_Module_JMY_680B_958.jpg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020272" y="2924943"/>
            <a:ext cx="1008112" cy="576065"/>
            <a:chOff x="7020272" y="2924943"/>
            <a:chExt cx="1008112" cy="576065"/>
          </a:xfrm>
        </p:grpSpPr>
        <p:sp>
          <p:nvSpPr>
            <p:cNvPr id="13" name="Rectangle 12"/>
            <p:cNvSpPr/>
            <p:nvPr/>
          </p:nvSpPr>
          <p:spPr>
            <a:xfrm>
              <a:off x="7020272" y="2924943"/>
              <a:ext cx="1008112" cy="561051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7164288" y="2939957"/>
              <a:ext cx="0" cy="561051"/>
            </a:xfrm>
            <a:prstGeom prst="line">
              <a:avLst/>
            </a:prstGeom>
            <a:ln w="19050">
              <a:solidFill>
                <a:schemeClr val="accent6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128284" y="3068960"/>
              <a:ext cx="108012" cy="108012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020272" y="3212976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20272" y="3284984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020272" y="3356992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020272" y="2996952"/>
              <a:ext cx="10081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020272" y="3429000"/>
              <a:ext cx="1008112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7596336" y="3122966"/>
              <a:ext cx="216024" cy="15451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25963" y="3089433"/>
              <a:ext cx="98365" cy="67067"/>
            </a:xfrm>
            <a:prstGeom prst="rect">
              <a:avLst/>
            </a:prstGeom>
            <a:solidFill>
              <a:srgbClr val="FFFF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281947" y="3089433"/>
              <a:ext cx="98365" cy="67067"/>
            </a:xfrm>
            <a:prstGeom prst="rect">
              <a:avLst/>
            </a:prstGeom>
            <a:solidFill>
              <a:srgbClr val="FFFF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858011" y="3284984"/>
              <a:ext cx="98365" cy="67067"/>
            </a:xfrm>
            <a:prstGeom prst="rect">
              <a:avLst/>
            </a:prstGeom>
            <a:solidFill>
              <a:srgbClr val="FFFF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36296" y="3289925"/>
              <a:ext cx="98365" cy="67067"/>
            </a:xfrm>
            <a:prstGeom prst="rect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4" name="Straight Connector 53"/>
            <p:cNvCxnSpPr>
              <a:stCxn id="13" idx="0"/>
              <a:endCxn id="13" idx="2"/>
            </p:cNvCxnSpPr>
            <p:nvPr/>
          </p:nvCxnSpPr>
          <p:spPr>
            <a:xfrm>
              <a:off x="7524328" y="2924943"/>
              <a:ext cx="0" cy="5610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812360" y="2939957"/>
              <a:ext cx="0" cy="5610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794718" y="3543252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Motherboard/</a:t>
            </a:r>
            <a:br>
              <a:rPr lang="en-CA" dirty="0" smtClean="0"/>
            </a:br>
            <a:r>
              <a:rPr lang="en-CA" dirty="0" smtClean="0"/>
              <a:t>processor</a:t>
            </a:r>
            <a:endParaRPr lang="en-CA" dirty="0"/>
          </a:p>
        </p:txBody>
      </p:sp>
      <p:sp>
        <p:nvSpPr>
          <p:cNvPr id="70" name="Freeform 69"/>
          <p:cNvSpPr/>
          <p:nvPr/>
        </p:nvSpPr>
        <p:spPr>
          <a:xfrm>
            <a:off x="3567289" y="4657495"/>
            <a:ext cx="525854" cy="894456"/>
          </a:xfrm>
          <a:custGeom>
            <a:avLst/>
            <a:gdLst>
              <a:gd name="connsiteX0" fmla="*/ 962107 w 962107"/>
              <a:gd name="connsiteY0" fmla="*/ 993913 h 1009816"/>
              <a:gd name="connsiteX1" fmla="*/ 826935 w 962107"/>
              <a:gd name="connsiteY1" fmla="*/ 1009816 h 1009816"/>
              <a:gd name="connsiteX2" fmla="*/ 620201 w 962107"/>
              <a:gd name="connsiteY2" fmla="*/ 1001865 h 1009816"/>
              <a:gd name="connsiteX3" fmla="*/ 564542 w 962107"/>
              <a:gd name="connsiteY3" fmla="*/ 993913 h 1009816"/>
              <a:gd name="connsiteX4" fmla="*/ 254441 w 962107"/>
              <a:gd name="connsiteY4" fmla="*/ 985962 h 1009816"/>
              <a:gd name="connsiteX5" fmla="*/ 230587 w 962107"/>
              <a:gd name="connsiteY5" fmla="*/ 962108 h 1009816"/>
              <a:gd name="connsiteX6" fmla="*/ 198782 w 962107"/>
              <a:gd name="connsiteY6" fmla="*/ 890546 h 1009816"/>
              <a:gd name="connsiteX7" fmla="*/ 190831 w 962107"/>
              <a:gd name="connsiteY7" fmla="*/ 866692 h 1009816"/>
              <a:gd name="connsiteX8" fmla="*/ 182880 w 962107"/>
              <a:gd name="connsiteY8" fmla="*/ 779228 h 1009816"/>
              <a:gd name="connsiteX9" fmla="*/ 159026 w 962107"/>
              <a:gd name="connsiteY9" fmla="*/ 731520 h 1009816"/>
              <a:gd name="connsiteX10" fmla="*/ 151074 w 962107"/>
              <a:gd name="connsiteY10" fmla="*/ 707666 h 1009816"/>
              <a:gd name="connsiteX11" fmla="*/ 143123 w 962107"/>
              <a:gd name="connsiteY11" fmla="*/ 659958 h 1009816"/>
              <a:gd name="connsiteX12" fmla="*/ 135172 w 962107"/>
              <a:gd name="connsiteY12" fmla="*/ 636105 h 1009816"/>
              <a:gd name="connsiteX13" fmla="*/ 127220 w 962107"/>
              <a:gd name="connsiteY13" fmla="*/ 604299 h 1009816"/>
              <a:gd name="connsiteX14" fmla="*/ 119269 w 962107"/>
              <a:gd name="connsiteY14" fmla="*/ 580445 h 1009816"/>
              <a:gd name="connsiteX15" fmla="*/ 111318 w 962107"/>
              <a:gd name="connsiteY15" fmla="*/ 540689 h 1009816"/>
              <a:gd name="connsiteX16" fmla="*/ 103366 w 962107"/>
              <a:gd name="connsiteY16" fmla="*/ 469127 h 1009816"/>
              <a:gd name="connsiteX17" fmla="*/ 87464 w 962107"/>
              <a:gd name="connsiteY17" fmla="*/ 445273 h 1009816"/>
              <a:gd name="connsiteX18" fmla="*/ 71561 w 962107"/>
              <a:gd name="connsiteY18" fmla="*/ 397565 h 1009816"/>
              <a:gd name="connsiteX19" fmla="*/ 55659 w 962107"/>
              <a:gd name="connsiteY19" fmla="*/ 318052 h 1009816"/>
              <a:gd name="connsiteX20" fmla="*/ 47707 w 962107"/>
              <a:gd name="connsiteY20" fmla="*/ 254442 h 1009816"/>
              <a:gd name="connsiteX21" fmla="*/ 31805 w 962107"/>
              <a:gd name="connsiteY21" fmla="*/ 198783 h 1009816"/>
              <a:gd name="connsiteX22" fmla="*/ 15902 w 962107"/>
              <a:gd name="connsiteY22" fmla="*/ 119270 h 1009816"/>
              <a:gd name="connsiteX23" fmla="*/ 7951 w 962107"/>
              <a:gd name="connsiteY23" fmla="*/ 79513 h 1009816"/>
              <a:gd name="connsiteX24" fmla="*/ 0 w 962107"/>
              <a:gd name="connsiteY24" fmla="*/ 0 h 10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2107" h="1009816">
                <a:moveTo>
                  <a:pt x="962107" y="993913"/>
                </a:moveTo>
                <a:cubicBezTo>
                  <a:pt x="910264" y="1004283"/>
                  <a:pt x="890457" y="1009816"/>
                  <a:pt x="826935" y="1009816"/>
                </a:cubicBezTo>
                <a:cubicBezTo>
                  <a:pt x="757973" y="1009816"/>
                  <a:pt x="689112" y="1004515"/>
                  <a:pt x="620201" y="1001865"/>
                </a:cubicBezTo>
                <a:cubicBezTo>
                  <a:pt x="601648" y="999214"/>
                  <a:pt x="583266" y="994727"/>
                  <a:pt x="564542" y="993913"/>
                </a:cubicBezTo>
                <a:cubicBezTo>
                  <a:pt x="461239" y="989421"/>
                  <a:pt x="357376" y="995765"/>
                  <a:pt x="254441" y="985962"/>
                </a:cubicBezTo>
                <a:cubicBezTo>
                  <a:pt x="243247" y="984896"/>
                  <a:pt x="237786" y="970747"/>
                  <a:pt x="230587" y="962108"/>
                </a:cubicBezTo>
                <a:cubicBezTo>
                  <a:pt x="209588" y="936909"/>
                  <a:pt x="210338" y="925213"/>
                  <a:pt x="198782" y="890546"/>
                </a:cubicBezTo>
                <a:lnTo>
                  <a:pt x="190831" y="866692"/>
                </a:lnTo>
                <a:cubicBezTo>
                  <a:pt x="188181" y="837537"/>
                  <a:pt x="187020" y="808209"/>
                  <a:pt x="182880" y="779228"/>
                </a:cubicBezTo>
                <a:cubicBezTo>
                  <a:pt x="178883" y="751252"/>
                  <a:pt x="171622" y="756711"/>
                  <a:pt x="159026" y="731520"/>
                </a:cubicBezTo>
                <a:cubicBezTo>
                  <a:pt x="155278" y="724023"/>
                  <a:pt x="153725" y="715617"/>
                  <a:pt x="151074" y="707666"/>
                </a:cubicBezTo>
                <a:cubicBezTo>
                  <a:pt x="148424" y="691763"/>
                  <a:pt x="146620" y="675696"/>
                  <a:pt x="143123" y="659958"/>
                </a:cubicBezTo>
                <a:cubicBezTo>
                  <a:pt x="141305" y="651776"/>
                  <a:pt x="137475" y="644164"/>
                  <a:pt x="135172" y="636105"/>
                </a:cubicBezTo>
                <a:cubicBezTo>
                  <a:pt x="132170" y="625597"/>
                  <a:pt x="130222" y="614807"/>
                  <a:pt x="127220" y="604299"/>
                </a:cubicBezTo>
                <a:cubicBezTo>
                  <a:pt x="124917" y="596240"/>
                  <a:pt x="121302" y="588576"/>
                  <a:pt x="119269" y="580445"/>
                </a:cubicBezTo>
                <a:cubicBezTo>
                  <a:pt x="115991" y="567334"/>
                  <a:pt x="113229" y="554068"/>
                  <a:pt x="111318" y="540689"/>
                </a:cubicBezTo>
                <a:cubicBezTo>
                  <a:pt x="107924" y="516929"/>
                  <a:pt x="109187" y="492411"/>
                  <a:pt x="103366" y="469127"/>
                </a:cubicBezTo>
                <a:cubicBezTo>
                  <a:pt x="101048" y="459856"/>
                  <a:pt x="91345" y="454006"/>
                  <a:pt x="87464" y="445273"/>
                </a:cubicBezTo>
                <a:cubicBezTo>
                  <a:pt x="80656" y="429955"/>
                  <a:pt x="75626" y="413827"/>
                  <a:pt x="71561" y="397565"/>
                </a:cubicBezTo>
                <a:cubicBezTo>
                  <a:pt x="61902" y="358926"/>
                  <a:pt x="62158" y="363547"/>
                  <a:pt x="55659" y="318052"/>
                </a:cubicBezTo>
                <a:cubicBezTo>
                  <a:pt x="52637" y="296898"/>
                  <a:pt x="51220" y="275520"/>
                  <a:pt x="47707" y="254442"/>
                </a:cubicBezTo>
                <a:cubicBezTo>
                  <a:pt x="42736" y="224617"/>
                  <a:pt x="39367" y="225249"/>
                  <a:pt x="31805" y="198783"/>
                </a:cubicBezTo>
                <a:cubicBezTo>
                  <a:pt x="21254" y="161857"/>
                  <a:pt x="23714" y="162238"/>
                  <a:pt x="15902" y="119270"/>
                </a:cubicBezTo>
                <a:cubicBezTo>
                  <a:pt x="13485" y="105973"/>
                  <a:pt x="9737" y="92909"/>
                  <a:pt x="7951" y="79513"/>
                </a:cubicBezTo>
                <a:cubicBezTo>
                  <a:pt x="4431" y="5311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3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04255E-6 L -0.31389 0.06822 " pathEditMode="relative" rAng="0" ptsTypes="AA">
                                      <p:cBhvr>
                                        <p:cTn id="6" dur="33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34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33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3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3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37" dur="3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39" dur="33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1" dur="3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6503E-6 L -0.2283 0.06452 " pathEditMode="relative" rAng="0" ptsTypes="AA">
                                      <p:cBhvr>
                                        <p:cTn id="43" dur="33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32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19981E-6 L -0.44236 0.04324 " pathEditMode="relative" rAng="0" ptsTypes="AA">
                                      <p:cBhvr>
                                        <p:cTn id="45" dur="33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18" y="215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3904E-6 L -0.63767 0.05273 " pathEditMode="relative" rAng="0" ptsTypes="AA">
                                      <p:cBhvr>
                                        <p:cTn id="47" dur="33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92" y="263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33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330" fill="hold"/>
                                        <p:tgtEl>
                                          <p:spTgt spid="1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330" fill="hold"/>
                                        <p:tgtEl>
                                          <p:spTgt spid="6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3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0"/>
                            </p:stCondLst>
                            <p:childTnLst>
                              <p:par>
                                <p:cTn id="5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2" grpId="0" animBg="1"/>
      <p:bldP spid="12" grpId="1" animBg="1"/>
      <p:bldP spid="12" grpId="2" animBg="1"/>
      <p:bldP spid="12" grpId="3" animBg="1"/>
      <p:bldP spid="12" grpId="4" animBg="1"/>
      <p:bldP spid="55" grpId="0"/>
      <p:bldP spid="55" grpId="1"/>
      <p:bldP spid="57" grpId="0"/>
      <p:bldP spid="57" grpId="1"/>
      <p:bldP spid="80" grpId="0"/>
      <p:bldP spid="8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Assembly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95967" y="4175698"/>
            <a:ext cx="2552066" cy="1805356"/>
            <a:chOff x="3295967" y="4175698"/>
            <a:chExt cx="2552066" cy="1805356"/>
          </a:xfrm>
        </p:grpSpPr>
        <p:sp>
          <p:nvSpPr>
            <p:cNvPr id="5" name="Oval 4"/>
            <p:cNvSpPr/>
            <p:nvPr/>
          </p:nvSpPr>
          <p:spPr>
            <a:xfrm>
              <a:off x="3600744" y="5670990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81690" y="4447136"/>
              <a:ext cx="2366343" cy="1104815"/>
              <a:chOff x="1" y="0"/>
              <a:chExt cx="2590799" cy="1104815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Trapezoid 17"/>
              <p:cNvSpPr/>
              <p:nvPr/>
            </p:nvSpPr>
            <p:spPr>
              <a:xfrm rot="10800000">
                <a:off x="1" y="8699"/>
                <a:ext cx="2590799" cy="1096115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52401" y="0"/>
                <a:ext cx="2324099" cy="1104815"/>
                <a:chOff x="0" y="0"/>
                <a:chExt cx="2324100" cy="1209676"/>
              </a:xfrm>
              <a:grpFill/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47626" y="165287"/>
                <a:ext cx="254317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676" y="321875"/>
                <a:ext cx="24098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2" y="478463"/>
                <a:ext cx="2324099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1450" y="635051"/>
                <a:ext cx="22574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0975" y="774240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3395972" y="4280464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95967" y="4175698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695987" y="5532890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38932" y="5685276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34174" y="5547176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grpSp>
        <p:nvGrpSpPr>
          <p:cNvPr id="66" name="Group 65"/>
          <p:cNvGrpSpPr/>
          <p:nvPr/>
        </p:nvGrpSpPr>
        <p:grpSpPr>
          <a:xfrm rot="5400000">
            <a:off x="1104772" y="3277715"/>
            <a:ext cx="806626" cy="936103"/>
            <a:chOff x="4014727" y="2708920"/>
            <a:chExt cx="806626" cy="936103"/>
          </a:xfrm>
        </p:grpSpPr>
        <p:sp>
          <p:nvSpPr>
            <p:cNvPr id="50" name="Rectangle 49"/>
            <p:cNvSpPr/>
            <p:nvPr/>
          </p:nvSpPr>
          <p:spPr>
            <a:xfrm>
              <a:off x="4125581" y="2924943"/>
              <a:ext cx="695772" cy="7200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isometricRightUp">
                <a:rot lat="2100000" lon="18899998" rev="0"/>
              </a:camera>
              <a:lightRig rig="threePt" dir="t"/>
            </a:scene3d>
            <a:sp3d extrusionH="285750" contourW="508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14727" y="3485994"/>
              <a:ext cx="139197" cy="126543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4084325" y="2708920"/>
              <a:ext cx="567487" cy="3600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3798658" y="544059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4088210" y="551723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 rot="17447919">
            <a:off x="3482253" y="4485959"/>
            <a:ext cx="310687" cy="3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596" y1="53646" x2="65596" y2="53646"/>
                        <a14:foregroundMark x1="68349" y1="60417" x2="68349" y2="60417"/>
                        <a14:foregroundMark x1="70642" y1="63542" x2="70642" y2="63542"/>
                        <a14:foregroundMark x1="72477" y1="66667" x2="72477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39552" y="2956281"/>
            <a:ext cx="1679313" cy="1479028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21305188">
            <a:off x="1326337" y="3396255"/>
            <a:ext cx="408371" cy="151336"/>
            <a:chOff x="1326337" y="3396255"/>
            <a:chExt cx="408371" cy="151336"/>
          </a:xfrm>
        </p:grpSpPr>
        <p:sp>
          <p:nvSpPr>
            <p:cNvPr id="17" name="L-Shape 16"/>
            <p:cNvSpPr/>
            <p:nvPr/>
          </p:nvSpPr>
          <p:spPr>
            <a:xfrm rot="3657070">
              <a:off x="1309362" y="3413230"/>
              <a:ext cx="149232" cy="115281"/>
            </a:xfrm>
            <a:prstGeom prst="corner">
              <a:avLst>
                <a:gd name="adj1" fmla="val 20718"/>
                <a:gd name="adj2" fmla="val 25255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4" name="L-Shape 83"/>
            <p:cNvSpPr/>
            <p:nvPr/>
          </p:nvSpPr>
          <p:spPr>
            <a:xfrm rot="3657070">
              <a:off x="1602452" y="3415334"/>
              <a:ext cx="149232" cy="115281"/>
            </a:xfrm>
            <a:prstGeom prst="corner">
              <a:avLst>
                <a:gd name="adj1" fmla="val 20718"/>
                <a:gd name="adj2" fmla="val 25255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7" name="Freeform 46"/>
          <p:cNvSpPr/>
          <p:nvPr/>
        </p:nvSpPr>
        <p:spPr>
          <a:xfrm>
            <a:off x="3567289" y="4657495"/>
            <a:ext cx="525854" cy="894456"/>
          </a:xfrm>
          <a:custGeom>
            <a:avLst/>
            <a:gdLst>
              <a:gd name="connsiteX0" fmla="*/ 962107 w 962107"/>
              <a:gd name="connsiteY0" fmla="*/ 993913 h 1009816"/>
              <a:gd name="connsiteX1" fmla="*/ 826935 w 962107"/>
              <a:gd name="connsiteY1" fmla="*/ 1009816 h 1009816"/>
              <a:gd name="connsiteX2" fmla="*/ 620201 w 962107"/>
              <a:gd name="connsiteY2" fmla="*/ 1001865 h 1009816"/>
              <a:gd name="connsiteX3" fmla="*/ 564542 w 962107"/>
              <a:gd name="connsiteY3" fmla="*/ 993913 h 1009816"/>
              <a:gd name="connsiteX4" fmla="*/ 254441 w 962107"/>
              <a:gd name="connsiteY4" fmla="*/ 985962 h 1009816"/>
              <a:gd name="connsiteX5" fmla="*/ 230587 w 962107"/>
              <a:gd name="connsiteY5" fmla="*/ 962108 h 1009816"/>
              <a:gd name="connsiteX6" fmla="*/ 198782 w 962107"/>
              <a:gd name="connsiteY6" fmla="*/ 890546 h 1009816"/>
              <a:gd name="connsiteX7" fmla="*/ 190831 w 962107"/>
              <a:gd name="connsiteY7" fmla="*/ 866692 h 1009816"/>
              <a:gd name="connsiteX8" fmla="*/ 182880 w 962107"/>
              <a:gd name="connsiteY8" fmla="*/ 779228 h 1009816"/>
              <a:gd name="connsiteX9" fmla="*/ 159026 w 962107"/>
              <a:gd name="connsiteY9" fmla="*/ 731520 h 1009816"/>
              <a:gd name="connsiteX10" fmla="*/ 151074 w 962107"/>
              <a:gd name="connsiteY10" fmla="*/ 707666 h 1009816"/>
              <a:gd name="connsiteX11" fmla="*/ 143123 w 962107"/>
              <a:gd name="connsiteY11" fmla="*/ 659958 h 1009816"/>
              <a:gd name="connsiteX12" fmla="*/ 135172 w 962107"/>
              <a:gd name="connsiteY12" fmla="*/ 636105 h 1009816"/>
              <a:gd name="connsiteX13" fmla="*/ 127220 w 962107"/>
              <a:gd name="connsiteY13" fmla="*/ 604299 h 1009816"/>
              <a:gd name="connsiteX14" fmla="*/ 119269 w 962107"/>
              <a:gd name="connsiteY14" fmla="*/ 580445 h 1009816"/>
              <a:gd name="connsiteX15" fmla="*/ 111318 w 962107"/>
              <a:gd name="connsiteY15" fmla="*/ 540689 h 1009816"/>
              <a:gd name="connsiteX16" fmla="*/ 103366 w 962107"/>
              <a:gd name="connsiteY16" fmla="*/ 469127 h 1009816"/>
              <a:gd name="connsiteX17" fmla="*/ 87464 w 962107"/>
              <a:gd name="connsiteY17" fmla="*/ 445273 h 1009816"/>
              <a:gd name="connsiteX18" fmla="*/ 71561 w 962107"/>
              <a:gd name="connsiteY18" fmla="*/ 397565 h 1009816"/>
              <a:gd name="connsiteX19" fmla="*/ 55659 w 962107"/>
              <a:gd name="connsiteY19" fmla="*/ 318052 h 1009816"/>
              <a:gd name="connsiteX20" fmla="*/ 47707 w 962107"/>
              <a:gd name="connsiteY20" fmla="*/ 254442 h 1009816"/>
              <a:gd name="connsiteX21" fmla="*/ 31805 w 962107"/>
              <a:gd name="connsiteY21" fmla="*/ 198783 h 1009816"/>
              <a:gd name="connsiteX22" fmla="*/ 15902 w 962107"/>
              <a:gd name="connsiteY22" fmla="*/ 119270 h 1009816"/>
              <a:gd name="connsiteX23" fmla="*/ 7951 w 962107"/>
              <a:gd name="connsiteY23" fmla="*/ 79513 h 1009816"/>
              <a:gd name="connsiteX24" fmla="*/ 0 w 962107"/>
              <a:gd name="connsiteY24" fmla="*/ 0 h 10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2107" h="1009816">
                <a:moveTo>
                  <a:pt x="962107" y="993913"/>
                </a:moveTo>
                <a:cubicBezTo>
                  <a:pt x="910264" y="1004283"/>
                  <a:pt x="890457" y="1009816"/>
                  <a:pt x="826935" y="1009816"/>
                </a:cubicBezTo>
                <a:cubicBezTo>
                  <a:pt x="757973" y="1009816"/>
                  <a:pt x="689112" y="1004515"/>
                  <a:pt x="620201" y="1001865"/>
                </a:cubicBezTo>
                <a:cubicBezTo>
                  <a:pt x="601648" y="999214"/>
                  <a:pt x="583266" y="994727"/>
                  <a:pt x="564542" y="993913"/>
                </a:cubicBezTo>
                <a:cubicBezTo>
                  <a:pt x="461239" y="989421"/>
                  <a:pt x="357376" y="995765"/>
                  <a:pt x="254441" y="985962"/>
                </a:cubicBezTo>
                <a:cubicBezTo>
                  <a:pt x="243247" y="984896"/>
                  <a:pt x="237786" y="970747"/>
                  <a:pt x="230587" y="962108"/>
                </a:cubicBezTo>
                <a:cubicBezTo>
                  <a:pt x="209588" y="936909"/>
                  <a:pt x="210338" y="925213"/>
                  <a:pt x="198782" y="890546"/>
                </a:cubicBezTo>
                <a:lnTo>
                  <a:pt x="190831" y="866692"/>
                </a:lnTo>
                <a:cubicBezTo>
                  <a:pt x="188181" y="837537"/>
                  <a:pt x="187020" y="808209"/>
                  <a:pt x="182880" y="779228"/>
                </a:cubicBezTo>
                <a:cubicBezTo>
                  <a:pt x="178883" y="751252"/>
                  <a:pt x="171622" y="756711"/>
                  <a:pt x="159026" y="731520"/>
                </a:cubicBezTo>
                <a:cubicBezTo>
                  <a:pt x="155278" y="724023"/>
                  <a:pt x="153725" y="715617"/>
                  <a:pt x="151074" y="707666"/>
                </a:cubicBezTo>
                <a:cubicBezTo>
                  <a:pt x="148424" y="691763"/>
                  <a:pt x="146620" y="675696"/>
                  <a:pt x="143123" y="659958"/>
                </a:cubicBezTo>
                <a:cubicBezTo>
                  <a:pt x="141305" y="651776"/>
                  <a:pt x="137475" y="644164"/>
                  <a:pt x="135172" y="636105"/>
                </a:cubicBezTo>
                <a:cubicBezTo>
                  <a:pt x="132170" y="625597"/>
                  <a:pt x="130222" y="614807"/>
                  <a:pt x="127220" y="604299"/>
                </a:cubicBezTo>
                <a:cubicBezTo>
                  <a:pt x="124917" y="596240"/>
                  <a:pt x="121302" y="588576"/>
                  <a:pt x="119269" y="580445"/>
                </a:cubicBezTo>
                <a:cubicBezTo>
                  <a:pt x="115991" y="567334"/>
                  <a:pt x="113229" y="554068"/>
                  <a:pt x="111318" y="540689"/>
                </a:cubicBezTo>
                <a:cubicBezTo>
                  <a:pt x="107924" y="516929"/>
                  <a:pt x="109187" y="492411"/>
                  <a:pt x="103366" y="469127"/>
                </a:cubicBezTo>
                <a:cubicBezTo>
                  <a:pt x="101048" y="459856"/>
                  <a:pt x="91345" y="454006"/>
                  <a:pt x="87464" y="445273"/>
                </a:cubicBezTo>
                <a:cubicBezTo>
                  <a:pt x="80656" y="429955"/>
                  <a:pt x="75626" y="413827"/>
                  <a:pt x="71561" y="397565"/>
                </a:cubicBezTo>
                <a:cubicBezTo>
                  <a:pt x="61902" y="358926"/>
                  <a:pt x="62158" y="363547"/>
                  <a:pt x="55659" y="318052"/>
                </a:cubicBezTo>
                <a:cubicBezTo>
                  <a:pt x="52637" y="296898"/>
                  <a:pt x="51220" y="275520"/>
                  <a:pt x="47707" y="254442"/>
                </a:cubicBezTo>
                <a:cubicBezTo>
                  <a:pt x="42736" y="224617"/>
                  <a:pt x="39367" y="225249"/>
                  <a:pt x="31805" y="198783"/>
                </a:cubicBezTo>
                <a:cubicBezTo>
                  <a:pt x="21254" y="161857"/>
                  <a:pt x="23714" y="162238"/>
                  <a:pt x="15902" y="119270"/>
                </a:cubicBezTo>
                <a:cubicBezTo>
                  <a:pt x="13485" y="105973"/>
                  <a:pt x="9737" y="92909"/>
                  <a:pt x="7951" y="79513"/>
                </a:cubicBezTo>
                <a:cubicBezTo>
                  <a:pt x="4431" y="5311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49" name="TextBox 48"/>
          <p:cNvSpPr txBox="1"/>
          <p:nvPr/>
        </p:nvSpPr>
        <p:spPr>
          <a:xfrm>
            <a:off x="518849" y="2192755"/>
            <a:ext cx="808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 </a:t>
            </a:r>
            <a:r>
              <a:rPr lang="en-CA" dirty="0"/>
              <a:t>Minimized use of separate fasteners </a:t>
            </a:r>
            <a:r>
              <a:rPr lang="en-CA" dirty="0" smtClean="0"/>
              <a:t>(hooks on the back mean that only two screws are required)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9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Assembly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95967" y="4175698"/>
            <a:ext cx="2552066" cy="1805356"/>
            <a:chOff x="3295967" y="4175698"/>
            <a:chExt cx="2552066" cy="1805356"/>
          </a:xfrm>
        </p:grpSpPr>
        <p:sp>
          <p:nvSpPr>
            <p:cNvPr id="5" name="Oval 4"/>
            <p:cNvSpPr/>
            <p:nvPr/>
          </p:nvSpPr>
          <p:spPr>
            <a:xfrm>
              <a:off x="3600744" y="5670990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81690" y="4447136"/>
              <a:ext cx="2366343" cy="1104815"/>
              <a:chOff x="1" y="0"/>
              <a:chExt cx="2590799" cy="1104815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Trapezoid 17"/>
              <p:cNvSpPr/>
              <p:nvPr/>
            </p:nvSpPr>
            <p:spPr>
              <a:xfrm rot="10800000">
                <a:off x="1" y="8699"/>
                <a:ext cx="2590799" cy="1096115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52401" y="0"/>
                <a:ext cx="2324099" cy="1104815"/>
                <a:chOff x="0" y="0"/>
                <a:chExt cx="2324100" cy="1209676"/>
              </a:xfrm>
              <a:grpFill/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47626" y="165287"/>
                <a:ext cx="254317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676" y="321875"/>
                <a:ext cx="24098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2" y="478463"/>
                <a:ext cx="2324099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1450" y="635051"/>
                <a:ext cx="22574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0975" y="774240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3395972" y="4280464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95967" y="4175698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695987" y="5532890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38932" y="5685276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34174" y="5547176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98658" y="544059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4088210" y="551723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 rot="17447919">
            <a:off x="3482253" y="4485959"/>
            <a:ext cx="310687" cy="3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 rot="15446591">
            <a:off x="3367022" y="4770344"/>
            <a:ext cx="488134" cy="12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539552" y="2956281"/>
            <a:ext cx="1679313" cy="1479028"/>
            <a:chOff x="539552" y="2956281"/>
            <a:chExt cx="1679313" cy="147902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5596" y1="53646" x2="65596" y2="53646"/>
                          <a14:foregroundMark x1="68349" y1="60417" x2="68349" y2="60417"/>
                          <a14:foregroundMark x1="70642" y1="63542" x2="70642" y2="63542"/>
                          <a14:foregroundMark x1="72477" y1="66667" x2="72477" y2="6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539552" y="2956281"/>
              <a:ext cx="1679313" cy="1479028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21305188">
              <a:off x="1326337" y="3396255"/>
              <a:ext cx="408371" cy="151336"/>
              <a:chOff x="1326337" y="3396255"/>
              <a:chExt cx="408371" cy="151336"/>
            </a:xfrm>
          </p:grpSpPr>
          <p:sp>
            <p:nvSpPr>
              <p:cNvPr id="17" name="L-Shape 16"/>
              <p:cNvSpPr/>
              <p:nvPr/>
            </p:nvSpPr>
            <p:spPr>
              <a:xfrm rot="3657070">
                <a:off x="1309362" y="3413230"/>
                <a:ext cx="149232" cy="115281"/>
              </a:xfrm>
              <a:prstGeom prst="corner">
                <a:avLst>
                  <a:gd name="adj1" fmla="val 20718"/>
                  <a:gd name="adj2" fmla="val 25255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 dirty="0"/>
              </a:p>
            </p:txBody>
          </p:sp>
          <p:sp>
            <p:nvSpPr>
              <p:cNvPr id="84" name="L-Shape 83"/>
              <p:cNvSpPr/>
              <p:nvPr/>
            </p:nvSpPr>
            <p:spPr>
              <a:xfrm rot="3657070">
                <a:off x="1602452" y="3415334"/>
                <a:ext cx="149232" cy="115281"/>
              </a:xfrm>
              <a:prstGeom prst="corner">
                <a:avLst>
                  <a:gd name="adj1" fmla="val 20718"/>
                  <a:gd name="adj2" fmla="val 25255"/>
                </a:avLst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 dirty="0"/>
              </a:p>
            </p:txBody>
          </p:sp>
        </p:grpSp>
      </p:grpSp>
      <p:sp>
        <p:nvSpPr>
          <p:cNvPr id="45" name="Freeform 44"/>
          <p:cNvSpPr/>
          <p:nvPr/>
        </p:nvSpPr>
        <p:spPr>
          <a:xfrm>
            <a:off x="3567289" y="4657495"/>
            <a:ext cx="525854" cy="894456"/>
          </a:xfrm>
          <a:custGeom>
            <a:avLst/>
            <a:gdLst>
              <a:gd name="connsiteX0" fmla="*/ 962107 w 962107"/>
              <a:gd name="connsiteY0" fmla="*/ 993913 h 1009816"/>
              <a:gd name="connsiteX1" fmla="*/ 826935 w 962107"/>
              <a:gd name="connsiteY1" fmla="*/ 1009816 h 1009816"/>
              <a:gd name="connsiteX2" fmla="*/ 620201 w 962107"/>
              <a:gd name="connsiteY2" fmla="*/ 1001865 h 1009816"/>
              <a:gd name="connsiteX3" fmla="*/ 564542 w 962107"/>
              <a:gd name="connsiteY3" fmla="*/ 993913 h 1009816"/>
              <a:gd name="connsiteX4" fmla="*/ 254441 w 962107"/>
              <a:gd name="connsiteY4" fmla="*/ 985962 h 1009816"/>
              <a:gd name="connsiteX5" fmla="*/ 230587 w 962107"/>
              <a:gd name="connsiteY5" fmla="*/ 962108 h 1009816"/>
              <a:gd name="connsiteX6" fmla="*/ 198782 w 962107"/>
              <a:gd name="connsiteY6" fmla="*/ 890546 h 1009816"/>
              <a:gd name="connsiteX7" fmla="*/ 190831 w 962107"/>
              <a:gd name="connsiteY7" fmla="*/ 866692 h 1009816"/>
              <a:gd name="connsiteX8" fmla="*/ 182880 w 962107"/>
              <a:gd name="connsiteY8" fmla="*/ 779228 h 1009816"/>
              <a:gd name="connsiteX9" fmla="*/ 159026 w 962107"/>
              <a:gd name="connsiteY9" fmla="*/ 731520 h 1009816"/>
              <a:gd name="connsiteX10" fmla="*/ 151074 w 962107"/>
              <a:gd name="connsiteY10" fmla="*/ 707666 h 1009816"/>
              <a:gd name="connsiteX11" fmla="*/ 143123 w 962107"/>
              <a:gd name="connsiteY11" fmla="*/ 659958 h 1009816"/>
              <a:gd name="connsiteX12" fmla="*/ 135172 w 962107"/>
              <a:gd name="connsiteY12" fmla="*/ 636105 h 1009816"/>
              <a:gd name="connsiteX13" fmla="*/ 127220 w 962107"/>
              <a:gd name="connsiteY13" fmla="*/ 604299 h 1009816"/>
              <a:gd name="connsiteX14" fmla="*/ 119269 w 962107"/>
              <a:gd name="connsiteY14" fmla="*/ 580445 h 1009816"/>
              <a:gd name="connsiteX15" fmla="*/ 111318 w 962107"/>
              <a:gd name="connsiteY15" fmla="*/ 540689 h 1009816"/>
              <a:gd name="connsiteX16" fmla="*/ 103366 w 962107"/>
              <a:gd name="connsiteY16" fmla="*/ 469127 h 1009816"/>
              <a:gd name="connsiteX17" fmla="*/ 87464 w 962107"/>
              <a:gd name="connsiteY17" fmla="*/ 445273 h 1009816"/>
              <a:gd name="connsiteX18" fmla="*/ 71561 w 962107"/>
              <a:gd name="connsiteY18" fmla="*/ 397565 h 1009816"/>
              <a:gd name="connsiteX19" fmla="*/ 55659 w 962107"/>
              <a:gd name="connsiteY19" fmla="*/ 318052 h 1009816"/>
              <a:gd name="connsiteX20" fmla="*/ 47707 w 962107"/>
              <a:gd name="connsiteY20" fmla="*/ 254442 h 1009816"/>
              <a:gd name="connsiteX21" fmla="*/ 31805 w 962107"/>
              <a:gd name="connsiteY21" fmla="*/ 198783 h 1009816"/>
              <a:gd name="connsiteX22" fmla="*/ 15902 w 962107"/>
              <a:gd name="connsiteY22" fmla="*/ 119270 h 1009816"/>
              <a:gd name="connsiteX23" fmla="*/ 7951 w 962107"/>
              <a:gd name="connsiteY23" fmla="*/ 79513 h 1009816"/>
              <a:gd name="connsiteX24" fmla="*/ 0 w 962107"/>
              <a:gd name="connsiteY24" fmla="*/ 0 h 10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2107" h="1009816">
                <a:moveTo>
                  <a:pt x="962107" y="993913"/>
                </a:moveTo>
                <a:cubicBezTo>
                  <a:pt x="910264" y="1004283"/>
                  <a:pt x="890457" y="1009816"/>
                  <a:pt x="826935" y="1009816"/>
                </a:cubicBezTo>
                <a:cubicBezTo>
                  <a:pt x="757973" y="1009816"/>
                  <a:pt x="689112" y="1004515"/>
                  <a:pt x="620201" y="1001865"/>
                </a:cubicBezTo>
                <a:cubicBezTo>
                  <a:pt x="601648" y="999214"/>
                  <a:pt x="583266" y="994727"/>
                  <a:pt x="564542" y="993913"/>
                </a:cubicBezTo>
                <a:cubicBezTo>
                  <a:pt x="461239" y="989421"/>
                  <a:pt x="357376" y="995765"/>
                  <a:pt x="254441" y="985962"/>
                </a:cubicBezTo>
                <a:cubicBezTo>
                  <a:pt x="243247" y="984896"/>
                  <a:pt x="237786" y="970747"/>
                  <a:pt x="230587" y="962108"/>
                </a:cubicBezTo>
                <a:cubicBezTo>
                  <a:pt x="209588" y="936909"/>
                  <a:pt x="210338" y="925213"/>
                  <a:pt x="198782" y="890546"/>
                </a:cubicBezTo>
                <a:lnTo>
                  <a:pt x="190831" y="866692"/>
                </a:lnTo>
                <a:cubicBezTo>
                  <a:pt x="188181" y="837537"/>
                  <a:pt x="187020" y="808209"/>
                  <a:pt x="182880" y="779228"/>
                </a:cubicBezTo>
                <a:cubicBezTo>
                  <a:pt x="178883" y="751252"/>
                  <a:pt x="171622" y="756711"/>
                  <a:pt x="159026" y="731520"/>
                </a:cubicBezTo>
                <a:cubicBezTo>
                  <a:pt x="155278" y="724023"/>
                  <a:pt x="153725" y="715617"/>
                  <a:pt x="151074" y="707666"/>
                </a:cubicBezTo>
                <a:cubicBezTo>
                  <a:pt x="148424" y="691763"/>
                  <a:pt x="146620" y="675696"/>
                  <a:pt x="143123" y="659958"/>
                </a:cubicBezTo>
                <a:cubicBezTo>
                  <a:pt x="141305" y="651776"/>
                  <a:pt x="137475" y="644164"/>
                  <a:pt x="135172" y="636105"/>
                </a:cubicBezTo>
                <a:cubicBezTo>
                  <a:pt x="132170" y="625597"/>
                  <a:pt x="130222" y="614807"/>
                  <a:pt x="127220" y="604299"/>
                </a:cubicBezTo>
                <a:cubicBezTo>
                  <a:pt x="124917" y="596240"/>
                  <a:pt x="121302" y="588576"/>
                  <a:pt x="119269" y="580445"/>
                </a:cubicBezTo>
                <a:cubicBezTo>
                  <a:pt x="115991" y="567334"/>
                  <a:pt x="113229" y="554068"/>
                  <a:pt x="111318" y="540689"/>
                </a:cubicBezTo>
                <a:cubicBezTo>
                  <a:pt x="107924" y="516929"/>
                  <a:pt x="109187" y="492411"/>
                  <a:pt x="103366" y="469127"/>
                </a:cubicBezTo>
                <a:cubicBezTo>
                  <a:pt x="101048" y="459856"/>
                  <a:pt x="91345" y="454006"/>
                  <a:pt x="87464" y="445273"/>
                </a:cubicBezTo>
                <a:cubicBezTo>
                  <a:pt x="80656" y="429955"/>
                  <a:pt x="75626" y="413827"/>
                  <a:pt x="71561" y="397565"/>
                </a:cubicBezTo>
                <a:cubicBezTo>
                  <a:pt x="61902" y="358926"/>
                  <a:pt x="62158" y="363547"/>
                  <a:pt x="55659" y="318052"/>
                </a:cubicBezTo>
                <a:cubicBezTo>
                  <a:pt x="52637" y="296898"/>
                  <a:pt x="51220" y="275520"/>
                  <a:pt x="47707" y="254442"/>
                </a:cubicBezTo>
                <a:cubicBezTo>
                  <a:pt x="42736" y="224617"/>
                  <a:pt x="39367" y="225249"/>
                  <a:pt x="31805" y="198783"/>
                </a:cubicBezTo>
                <a:cubicBezTo>
                  <a:pt x="21254" y="161857"/>
                  <a:pt x="23714" y="162238"/>
                  <a:pt x="15902" y="119270"/>
                </a:cubicBezTo>
                <a:cubicBezTo>
                  <a:pt x="13485" y="105973"/>
                  <a:pt x="9737" y="92909"/>
                  <a:pt x="7951" y="79513"/>
                </a:cubicBezTo>
                <a:cubicBezTo>
                  <a:pt x="4431" y="5311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47" name="TextBox 46"/>
          <p:cNvSpPr txBox="1"/>
          <p:nvPr/>
        </p:nvSpPr>
        <p:spPr>
          <a:xfrm>
            <a:off x="518849" y="2192755"/>
            <a:ext cx="808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 </a:t>
            </a:r>
            <a:r>
              <a:rPr lang="en-CA" dirty="0"/>
              <a:t>Minimized use of separate fasteners </a:t>
            </a:r>
            <a:r>
              <a:rPr lang="en-CA" dirty="0" smtClean="0"/>
              <a:t>(hooks on the back mean that only two screws are required)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155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3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4848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25469 0.16065 " pathEditMode="relative" rAng="0" ptsTypes="AA">
                                      <p:cBhvr>
                                        <p:cTn id="8" dur="33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6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3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Assembly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95967" y="4175698"/>
            <a:ext cx="2552066" cy="1805356"/>
            <a:chOff x="3295967" y="4175698"/>
            <a:chExt cx="2552066" cy="1805356"/>
          </a:xfrm>
        </p:grpSpPr>
        <p:sp>
          <p:nvSpPr>
            <p:cNvPr id="5" name="Oval 4"/>
            <p:cNvSpPr/>
            <p:nvPr/>
          </p:nvSpPr>
          <p:spPr>
            <a:xfrm>
              <a:off x="3600744" y="5670990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81690" y="4447136"/>
              <a:ext cx="2366343" cy="1104815"/>
              <a:chOff x="1" y="0"/>
              <a:chExt cx="2590799" cy="1104815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Trapezoid 17"/>
              <p:cNvSpPr/>
              <p:nvPr/>
            </p:nvSpPr>
            <p:spPr>
              <a:xfrm rot="10800000">
                <a:off x="1" y="8699"/>
                <a:ext cx="2590799" cy="1096115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52401" y="0"/>
                <a:ext cx="2324099" cy="1104815"/>
                <a:chOff x="0" y="0"/>
                <a:chExt cx="2324100" cy="1209676"/>
              </a:xfrm>
              <a:grpFill/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47626" y="165287"/>
                <a:ext cx="254317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676" y="321875"/>
                <a:ext cx="24098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2" y="478463"/>
                <a:ext cx="2324099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1450" y="635051"/>
                <a:ext cx="22574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0975" y="774240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3395972" y="4280464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95967" y="4175698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695987" y="5532890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38932" y="5685276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34174" y="5547176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sp>
        <p:nvSpPr>
          <p:cNvPr id="71" name="Rectangle 70"/>
          <p:cNvSpPr/>
          <p:nvPr/>
        </p:nvSpPr>
        <p:spPr>
          <a:xfrm>
            <a:off x="3798658" y="544059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4088210" y="551723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 rot="17447919">
            <a:off x="3482253" y="4485959"/>
            <a:ext cx="310687" cy="3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9281" y="5568670"/>
            <a:ext cx="139196" cy="4123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2" idx="2"/>
          </p:cNvCxnSpPr>
          <p:nvPr/>
        </p:nvCxnSpPr>
        <p:spPr>
          <a:xfrm flipH="1" flipV="1">
            <a:off x="4186089" y="5568669"/>
            <a:ext cx="69599" cy="3980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46262" y="5966768"/>
            <a:ext cx="4212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Conductive pads use rubber enclosures</a:t>
            </a:r>
            <a:br>
              <a:rPr lang="en-CA" dirty="0" smtClean="0"/>
            </a:br>
            <a:r>
              <a:rPr lang="en-CA" dirty="0" smtClean="0"/>
              <a:t> to connect with shopping cart</a:t>
            </a:r>
            <a:endParaRPr lang="en-CA" dirty="0"/>
          </a:p>
        </p:txBody>
      </p:sp>
      <p:grpSp>
        <p:nvGrpSpPr>
          <p:cNvPr id="65" name="Group 64"/>
          <p:cNvGrpSpPr/>
          <p:nvPr/>
        </p:nvGrpSpPr>
        <p:grpSpPr>
          <a:xfrm>
            <a:off x="3562985" y="3023676"/>
            <a:ext cx="289837" cy="685308"/>
            <a:chOff x="3887837" y="2956281"/>
            <a:chExt cx="289837" cy="685308"/>
          </a:xfrm>
        </p:grpSpPr>
        <p:sp>
          <p:nvSpPr>
            <p:cNvPr id="64" name="Isosceles Triangle 63"/>
            <p:cNvSpPr/>
            <p:nvPr/>
          </p:nvSpPr>
          <p:spPr>
            <a:xfrm rot="10800000">
              <a:off x="3944199" y="3113672"/>
              <a:ext cx="188929" cy="52791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&quot;No&quot; Symbol 45"/>
            <p:cNvSpPr/>
            <p:nvPr/>
          </p:nvSpPr>
          <p:spPr>
            <a:xfrm>
              <a:off x="3887837" y="2956281"/>
              <a:ext cx="289837" cy="325636"/>
            </a:xfrm>
            <a:prstGeom prst="noSmoking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997946" y="3167878"/>
              <a:ext cx="90264" cy="357054"/>
            </a:xfrm>
            <a:custGeom>
              <a:avLst/>
              <a:gdLst>
                <a:gd name="connsiteX0" fmla="*/ 61415 w 163773"/>
                <a:gd name="connsiteY0" fmla="*/ 295830 h 310464"/>
                <a:gd name="connsiteX1" fmla="*/ 129654 w 163773"/>
                <a:gd name="connsiteY1" fmla="*/ 302654 h 310464"/>
                <a:gd name="connsiteX2" fmla="*/ 143302 w 163773"/>
                <a:gd name="connsiteY2" fmla="*/ 282182 h 310464"/>
                <a:gd name="connsiteX3" fmla="*/ 150125 w 163773"/>
                <a:gd name="connsiteY3" fmla="*/ 261711 h 310464"/>
                <a:gd name="connsiteX4" fmla="*/ 143302 w 163773"/>
                <a:gd name="connsiteY4" fmla="*/ 200296 h 310464"/>
                <a:gd name="connsiteX5" fmla="*/ 122830 w 163773"/>
                <a:gd name="connsiteY5" fmla="*/ 193472 h 310464"/>
                <a:gd name="connsiteX6" fmla="*/ 54591 w 163773"/>
                <a:gd name="connsiteY6" fmla="*/ 186648 h 310464"/>
                <a:gd name="connsiteX7" fmla="*/ 27296 w 163773"/>
                <a:gd name="connsiteY7" fmla="*/ 159352 h 310464"/>
                <a:gd name="connsiteX8" fmla="*/ 102358 w 163773"/>
                <a:gd name="connsiteY8" fmla="*/ 138881 h 310464"/>
                <a:gd name="connsiteX9" fmla="*/ 122830 w 163773"/>
                <a:gd name="connsiteY9" fmla="*/ 132057 h 310464"/>
                <a:gd name="connsiteX10" fmla="*/ 136478 w 163773"/>
                <a:gd name="connsiteY10" fmla="*/ 111585 h 310464"/>
                <a:gd name="connsiteX11" fmla="*/ 156949 w 163773"/>
                <a:gd name="connsiteY11" fmla="*/ 97937 h 310464"/>
                <a:gd name="connsiteX12" fmla="*/ 163773 w 163773"/>
                <a:gd name="connsiteY12" fmla="*/ 77466 h 310464"/>
                <a:gd name="connsiteX13" fmla="*/ 156949 w 163773"/>
                <a:gd name="connsiteY13" fmla="*/ 56994 h 310464"/>
                <a:gd name="connsiteX14" fmla="*/ 136478 w 163773"/>
                <a:gd name="connsiteY14" fmla="*/ 43346 h 310464"/>
                <a:gd name="connsiteX15" fmla="*/ 0 w 163773"/>
                <a:gd name="connsiteY15" fmla="*/ 36523 h 310464"/>
                <a:gd name="connsiteX16" fmla="*/ 20472 w 163773"/>
                <a:gd name="connsiteY16" fmla="*/ 22875 h 310464"/>
                <a:gd name="connsiteX17" fmla="*/ 61415 w 163773"/>
                <a:gd name="connsiteY17" fmla="*/ 9227 h 310464"/>
                <a:gd name="connsiteX18" fmla="*/ 163773 w 163773"/>
                <a:gd name="connsiteY18" fmla="*/ 2403 h 3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773" h="310464">
                  <a:moveTo>
                    <a:pt x="61415" y="295830"/>
                  </a:moveTo>
                  <a:cubicBezTo>
                    <a:pt x="87675" y="306334"/>
                    <a:pt x="101161" y="318936"/>
                    <a:pt x="129654" y="302654"/>
                  </a:cubicBezTo>
                  <a:cubicBezTo>
                    <a:pt x="136775" y="298585"/>
                    <a:pt x="138753" y="289006"/>
                    <a:pt x="143302" y="282182"/>
                  </a:cubicBezTo>
                  <a:cubicBezTo>
                    <a:pt x="145576" y="275358"/>
                    <a:pt x="150125" y="268904"/>
                    <a:pt x="150125" y="261711"/>
                  </a:cubicBezTo>
                  <a:cubicBezTo>
                    <a:pt x="150125" y="241113"/>
                    <a:pt x="150952" y="219420"/>
                    <a:pt x="143302" y="200296"/>
                  </a:cubicBezTo>
                  <a:cubicBezTo>
                    <a:pt x="140631" y="193617"/>
                    <a:pt x="129939" y="194566"/>
                    <a:pt x="122830" y="193472"/>
                  </a:cubicBezTo>
                  <a:cubicBezTo>
                    <a:pt x="100236" y="189996"/>
                    <a:pt x="77337" y="188923"/>
                    <a:pt x="54591" y="186648"/>
                  </a:cubicBezTo>
                  <a:cubicBezTo>
                    <a:pt x="54590" y="186648"/>
                    <a:pt x="9099" y="177549"/>
                    <a:pt x="27296" y="159352"/>
                  </a:cubicBezTo>
                  <a:cubicBezTo>
                    <a:pt x="37054" y="149594"/>
                    <a:pt x="88146" y="142434"/>
                    <a:pt x="102358" y="138881"/>
                  </a:cubicBezTo>
                  <a:cubicBezTo>
                    <a:pt x="109336" y="137136"/>
                    <a:pt x="116006" y="134332"/>
                    <a:pt x="122830" y="132057"/>
                  </a:cubicBezTo>
                  <a:cubicBezTo>
                    <a:pt x="127379" y="125233"/>
                    <a:pt x="130679" y="117384"/>
                    <a:pt x="136478" y="111585"/>
                  </a:cubicBezTo>
                  <a:cubicBezTo>
                    <a:pt x="142277" y="105786"/>
                    <a:pt x="151826" y="104341"/>
                    <a:pt x="156949" y="97937"/>
                  </a:cubicBezTo>
                  <a:cubicBezTo>
                    <a:pt x="161442" y="92320"/>
                    <a:pt x="161498" y="84290"/>
                    <a:pt x="163773" y="77466"/>
                  </a:cubicBezTo>
                  <a:cubicBezTo>
                    <a:pt x="161498" y="70642"/>
                    <a:pt x="161442" y="62611"/>
                    <a:pt x="156949" y="56994"/>
                  </a:cubicBezTo>
                  <a:cubicBezTo>
                    <a:pt x="151826" y="50590"/>
                    <a:pt x="144610" y="44407"/>
                    <a:pt x="136478" y="43346"/>
                  </a:cubicBezTo>
                  <a:cubicBezTo>
                    <a:pt x="91311" y="37455"/>
                    <a:pt x="45493" y="38797"/>
                    <a:pt x="0" y="36523"/>
                  </a:cubicBezTo>
                  <a:cubicBezTo>
                    <a:pt x="6824" y="31974"/>
                    <a:pt x="12977" y="26206"/>
                    <a:pt x="20472" y="22875"/>
                  </a:cubicBezTo>
                  <a:cubicBezTo>
                    <a:pt x="33618" y="17032"/>
                    <a:pt x="47767" y="13776"/>
                    <a:pt x="61415" y="9227"/>
                  </a:cubicBezTo>
                  <a:cubicBezTo>
                    <a:pt x="107781" y="-6229"/>
                    <a:pt x="74697" y="2403"/>
                    <a:pt x="163773" y="240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960676" y="3023676"/>
            <a:ext cx="289837" cy="685308"/>
            <a:chOff x="3887837" y="2956281"/>
            <a:chExt cx="289837" cy="685308"/>
          </a:xfrm>
        </p:grpSpPr>
        <p:sp>
          <p:nvSpPr>
            <p:cNvPr id="75" name="Isosceles Triangle 74"/>
            <p:cNvSpPr/>
            <p:nvPr/>
          </p:nvSpPr>
          <p:spPr>
            <a:xfrm rot="10800000">
              <a:off x="3944199" y="3113672"/>
              <a:ext cx="188929" cy="527917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6" name="&quot;No&quot; Symbol 75"/>
            <p:cNvSpPr/>
            <p:nvPr/>
          </p:nvSpPr>
          <p:spPr>
            <a:xfrm>
              <a:off x="3887837" y="2956281"/>
              <a:ext cx="289837" cy="325636"/>
            </a:xfrm>
            <a:prstGeom prst="noSmoking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997946" y="3167878"/>
              <a:ext cx="90264" cy="357054"/>
            </a:xfrm>
            <a:custGeom>
              <a:avLst/>
              <a:gdLst>
                <a:gd name="connsiteX0" fmla="*/ 61415 w 163773"/>
                <a:gd name="connsiteY0" fmla="*/ 295830 h 310464"/>
                <a:gd name="connsiteX1" fmla="*/ 129654 w 163773"/>
                <a:gd name="connsiteY1" fmla="*/ 302654 h 310464"/>
                <a:gd name="connsiteX2" fmla="*/ 143302 w 163773"/>
                <a:gd name="connsiteY2" fmla="*/ 282182 h 310464"/>
                <a:gd name="connsiteX3" fmla="*/ 150125 w 163773"/>
                <a:gd name="connsiteY3" fmla="*/ 261711 h 310464"/>
                <a:gd name="connsiteX4" fmla="*/ 143302 w 163773"/>
                <a:gd name="connsiteY4" fmla="*/ 200296 h 310464"/>
                <a:gd name="connsiteX5" fmla="*/ 122830 w 163773"/>
                <a:gd name="connsiteY5" fmla="*/ 193472 h 310464"/>
                <a:gd name="connsiteX6" fmla="*/ 54591 w 163773"/>
                <a:gd name="connsiteY6" fmla="*/ 186648 h 310464"/>
                <a:gd name="connsiteX7" fmla="*/ 27296 w 163773"/>
                <a:gd name="connsiteY7" fmla="*/ 159352 h 310464"/>
                <a:gd name="connsiteX8" fmla="*/ 102358 w 163773"/>
                <a:gd name="connsiteY8" fmla="*/ 138881 h 310464"/>
                <a:gd name="connsiteX9" fmla="*/ 122830 w 163773"/>
                <a:gd name="connsiteY9" fmla="*/ 132057 h 310464"/>
                <a:gd name="connsiteX10" fmla="*/ 136478 w 163773"/>
                <a:gd name="connsiteY10" fmla="*/ 111585 h 310464"/>
                <a:gd name="connsiteX11" fmla="*/ 156949 w 163773"/>
                <a:gd name="connsiteY11" fmla="*/ 97937 h 310464"/>
                <a:gd name="connsiteX12" fmla="*/ 163773 w 163773"/>
                <a:gd name="connsiteY12" fmla="*/ 77466 h 310464"/>
                <a:gd name="connsiteX13" fmla="*/ 156949 w 163773"/>
                <a:gd name="connsiteY13" fmla="*/ 56994 h 310464"/>
                <a:gd name="connsiteX14" fmla="*/ 136478 w 163773"/>
                <a:gd name="connsiteY14" fmla="*/ 43346 h 310464"/>
                <a:gd name="connsiteX15" fmla="*/ 0 w 163773"/>
                <a:gd name="connsiteY15" fmla="*/ 36523 h 310464"/>
                <a:gd name="connsiteX16" fmla="*/ 20472 w 163773"/>
                <a:gd name="connsiteY16" fmla="*/ 22875 h 310464"/>
                <a:gd name="connsiteX17" fmla="*/ 61415 w 163773"/>
                <a:gd name="connsiteY17" fmla="*/ 9227 h 310464"/>
                <a:gd name="connsiteX18" fmla="*/ 163773 w 163773"/>
                <a:gd name="connsiteY18" fmla="*/ 2403 h 3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773" h="310464">
                  <a:moveTo>
                    <a:pt x="61415" y="295830"/>
                  </a:moveTo>
                  <a:cubicBezTo>
                    <a:pt x="87675" y="306334"/>
                    <a:pt x="101161" y="318936"/>
                    <a:pt x="129654" y="302654"/>
                  </a:cubicBezTo>
                  <a:cubicBezTo>
                    <a:pt x="136775" y="298585"/>
                    <a:pt x="138753" y="289006"/>
                    <a:pt x="143302" y="282182"/>
                  </a:cubicBezTo>
                  <a:cubicBezTo>
                    <a:pt x="145576" y="275358"/>
                    <a:pt x="150125" y="268904"/>
                    <a:pt x="150125" y="261711"/>
                  </a:cubicBezTo>
                  <a:cubicBezTo>
                    <a:pt x="150125" y="241113"/>
                    <a:pt x="150952" y="219420"/>
                    <a:pt x="143302" y="200296"/>
                  </a:cubicBezTo>
                  <a:cubicBezTo>
                    <a:pt x="140631" y="193617"/>
                    <a:pt x="129939" y="194566"/>
                    <a:pt x="122830" y="193472"/>
                  </a:cubicBezTo>
                  <a:cubicBezTo>
                    <a:pt x="100236" y="189996"/>
                    <a:pt x="77337" y="188923"/>
                    <a:pt x="54591" y="186648"/>
                  </a:cubicBezTo>
                  <a:cubicBezTo>
                    <a:pt x="54590" y="186648"/>
                    <a:pt x="9099" y="177549"/>
                    <a:pt x="27296" y="159352"/>
                  </a:cubicBezTo>
                  <a:cubicBezTo>
                    <a:pt x="37054" y="149594"/>
                    <a:pt x="88146" y="142434"/>
                    <a:pt x="102358" y="138881"/>
                  </a:cubicBezTo>
                  <a:cubicBezTo>
                    <a:pt x="109336" y="137136"/>
                    <a:pt x="116006" y="134332"/>
                    <a:pt x="122830" y="132057"/>
                  </a:cubicBezTo>
                  <a:cubicBezTo>
                    <a:pt x="127379" y="125233"/>
                    <a:pt x="130679" y="117384"/>
                    <a:pt x="136478" y="111585"/>
                  </a:cubicBezTo>
                  <a:cubicBezTo>
                    <a:pt x="142277" y="105786"/>
                    <a:pt x="151826" y="104341"/>
                    <a:pt x="156949" y="97937"/>
                  </a:cubicBezTo>
                  <a:cubicBezTo>
                    <a:pt x="161442" y="92320"/>
                    <a:pt x="161498" y="84290"/>
                    <a:pt x="163773" y="77466"/>
                  </a:cubicBezTo>
                  <a:cubicBezTo>
                    <a:pt x="161498" y="70642"/>
                    <a:pt x="161442" y="62611"/>
                    <a:pt x="156949" y="56994"/>
                  </a:cubicBezTo>
                  <a:cubicBezTo>
                    <a:pt x="151826" y="50590"/>
                    <a:pt x="144610" y="44407"/>
                    <a:pt x="136478" y="43346"/>
                  </a:cubicBezTo>
                  <a:cubicBezTo>
                    <a:pt x="91311" y="37455"/>
                    <a:pt x="45493" y="38797"/>
                    <a:pt x="0" y="36523"/>
                  </a:cubicBezTo>
                  <a:cubicBezTo>
                    <a:pt x="6824" y="31974"/>
                    <a:pt x="12977" y="26206"/>
                    <a:pt x="20472" y="22875"/>
                  </a:cubicBezTo>
                  <a:cubicBezTo>
                    <a:pt x="33618" y="17032"/>
                    <a:pt x="47767" y="13776"/>
                    <a:pt x="61415" y="9227"/>
                  </a:cubicBezTo>
                  <a:cubicBezTo>
                    <a:pt x="107781" y="-6229"/>
                    <a:pt x="74697" y="2403"/>
                    <a:pt x="163773" y="240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5" name="Freeform 54"/>
          <p:cNvSpPr/>
          <p:nvPr/>
        </p:nvSpPr>
        <p:spPr>
          <a:xfrm>
            <a:off x="3567289" y="4657495"/>
            <a:ext cx="525854" cy="894456"/>
          </a:xfrm>
          <a:custGeom>
            <a:avLst/>
            <a:gdLst>
              <a:gd name="connsiteX0" fmla="*/ 962107 w 962107"/>
              <a:gd name="connsiteY0" fmla="*/ 993913 h 1009816"/>
              <a:gd name="connsiteX1" fmla="*/ 826935 w 962107"/>
              <a:gd name="connsiteY1" fmla="*/ 1009816 h 1009816"/>
              <a:gd name="connsiteX2" fmla="*/ 620201 w 962107"/>
              <a:gd name="connsiteY2" fmla="*/ 1001865 h 1009816"/>
              <a:gd name="connsiteX3" fmla="*/ 564542 w 962107"/>
              <a:gd name="connsiteY3" fmla="*/ 993913 h 1009816"/>
              <a:gd name="connsiteX4" fmla="*/ 254441 w 962107"/>
              <a:gd name="connsiteY4" fmla="*/ 985962 h 1009816"/>
              <a:gd name="connsiteX5" fmla="*/ 230587 w 962107"/>
              <a:gd name="connsiteY5" fmla="*/ 962108 h 1009816"/>
              <a:gd name="connsiteX6" fmla="*/ 198782 w 962107"/>
              <a:gd name="connsiteY6" fmla="*/ 890546 h 1009816"/>
              <a:gd name="connsiteX7" fmla="*/ 190831 w 962107"/>
              <a:gd name="connsiteY7" fmla="*/ 866692 h 1009816"/>
              <a:gd name="connsiteX8" fmla="*/ 182880 w 962107"/>
              <a:gd name="connsiteY8" fmla="*/ 779228 h 1009816"/>
              <a:gd name="connsiteX9" fmla="*/ 159026 w 962107"/>
              <a:gd name="connsiteY9" fmla="*/ 731520 h 1009816"/>
              <a:gd name="connsiteX10" fmla="*/ 151074 w 962107"/>
              <a:gd name="connsiteY10" fmla="*/ 707666 h 1009816"/>
              <a:gd name="connsiteX11" fmla="*/ 143123 w 962107"/>
              <a:gd name="connsiteY11" fmla="*/ 659958 h 1009816"/>
              <a:gd name="connsiteX12" fmla="*/ 135172 w 962107"/>
              <a:gd name="connsiteY12" fmla="*/ 636105 h 1009816"/>
              <a:gd name="connsiteX13" fmla="*/ 127220 w 962107"/>
              <a:gd name="connsiteY13" fmla="*/ 604299 h 1009816"/>
              <a:gd name="connsiteX14" fmla="*/ 119269 w 962107"/>
              <a:gd name="connsiteY14" fmla="*/ 580445 h 1009816"/>
              <a:gd name="connsiteX15" fmla="*/ 111318 w 962107"/>
              <a:gd name="connsiteY15" fmla="*/ 540689 h 1009816"/>
              <a:gd name="connsiteX16" fmla="*/ 103366 w 962107"/>
              <a:gd name="connsiteY16" fmla="*/ 469127 h 1009816"/>
              <a:gd name="connsiteX17" fmla="*/ 87464 w 962107"/>
              <a:gd name="connsiteY17" fmla="*/ 445273 h 1009816"/>
              <a:gd name="connsiteX18" fmla="*/ 71561 w 962107"/>
              <a:gd name="connsiteY18" fmla="*/ 397565 h 1009816"/>
              <a:gd name="connsiteX19" fmla="*/ 55659 w 962107"/>
              <a:gd name="connsiteY19" fmla="*/ 318052 h 1009816"/>
              <a:gd name="connsiteX20" fmla="*/ 47707 w 962107"/>
              <a:gd name="connsiteY20" fmla="*/ 254442 h 1009816"/>
              <a:gd name="connsiteX21" fmla="*/ 31805 w 962107"/>
              <a:gd name="connsiteY21" fmla="*/ 198783 h 1009816"/>
              <a:gd name="connsiteX22" fmla="*/ 15902 w 962107"/>
              <a:gd name="connsiteY22" fmla="*/ 119270 h 1009816"/>
              <a:gd name="connsiteX23" fmla="*/ 7951 w 962107"/>
              <a:gd name="connsiteY23" fmla="*/ 79513 h 1009816"/>
              <a:gd name="connsiteX24" fmla="*/ 0 w 962107"/>
              <a:gd name="connsiteY24" fmla="*/ 0 h 10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2107" h="1009816">
                <a:moveTo>
                  <a:pt x="962107" y="993913"/>
                </a:moveTo>
                <a:cubicBezTo>
                  <a:pt x="910264" y="1004283"/>
                  <a:pt x="890457" y="1009816"/>
                  <a:pt x="826935" y="1009816"/>
                </a:cubicBezTo>
                <a:cubicBezTo>
                  <a:pt x="757973" y="1009816"/>
                  <a:pt x="689112" y="1004515"/>
                  <a:pt x="620201" y="1001865"/>
                </a:cubicBezTo>
                <a:cubicBezTo>
                  <a:pt x="601648" y="999214"/>
                  <a:pt x="583266" y="994727"/>
                  <a:pt x="564542" y="993913"/>
                </a:cubicBezTo>
                <a:cubicBezTo>
                  <a:pt x="461239" y="989421"/>
                  <a:pt x="357376" y="995765"/>
                  <a:pt x="254441" y="985962"/>
                </a:cubicBezTo>
                <a:cubicBezTo>
                  <a:pt x="243247" y="984896"/>
                  <a:pt x="237786" y="970747"/>
                  <a:pt x="230587" y="962108"/>
                </a:cubicBezTo>
                <a:cubicBezTo>
                  <a:pt x="209588" y="936909"/>
                  <a:pt x="210338" y="925213"/>
                  <a:pt x="198782" y="890546"/>
                </a:cubicBezTo>
                <a:lnTo>
                  <a:pt x="190831" y="866692"/>
                </a:lnTo>
                <a:cubicBezTo>
                  <a:pt x="188181" y="837537"/>
                  <a:pt x="187020" y="808209"/>
                  <a:pt x="182880" y="779228"/>
                </a:cubicBezTo>
                <a:cubicBezTo>
                  <a:pt x="178883" y="751252"/>
                  <a:pt x="171622" y="756711"/>
                  <a:pt x="159026" y="731520"/>
                </a:cubicBezTo>
                <a:cubicBezTo>
                  <a:pt x="155278" y="724023"/>
                  <a:pt x="153725" y="715617"/>
                  <a:pt x="151074" y="707666"/>
                </a:cubicBezTo>
                <a:cubicBezTo>
                  <a:pt x="148424" y="691763"/>
                  <a:pt x="146620" y="675696"/>
                  <a:pt x="143123" y="659958"/>
                </a:cubicBezTo>
                <a:cubicBezTo>
                  <a:pt x="141305" y="651776"/>
                  <a:pt x="137475" y="644164"/>
                  <a:pt x="135172" y="636105"/>
                </a:cubicBezTo>
                <a:cubicBezTo>
                  <a:pt x="132170" y="625597"/>
                  <a:pt x="130222" y="614807"/>
                  <a:pt x="127220" y="604299"/>
                </a:cubicBezTo>
                <a:cubicBezTo>
                  <a:pt x="124917" y="596240"/>
                  <a:pt x="121302" y="588576"/>
                  <a:pt x="119269" y="580445"/>
                </a:cubicBezTo>
                <a:cubicBezTo>
                  <a:pt x="115991" y="567334"/>
                  <a:pt x="113229" y="554068"/>
                  <a:pt x="111318" y="540689"/>
                </a:cubicBezTo>
                <a:cubicBezTo>
                  <a:pt x="107924" y="516929"/>
                  <a:pt x="109187" y="492411"/>
                  <a:pt x="103366" y="469127"/>
                </a:cubicBezTo>
                <a:cubicBezTo>
                  <a:pt x="101048" y="459856"/>
                  <a:pt x="91345" y="454006"/>
                  <a:pt x="87464" y="445273"/>
                </a:cubicBezTo>
                <a:cubicBezTo>
                  <a:pt x="80656" y="429955"/>
                  <a:pt x="75626" y="413827"/>
                  <a:pt x="71561" y="397565"/>
                </a:cubicBezTo>
                <a:cubicBezTo>
                  <a:pt x="61902" y="358926"/>
                  <a:pt x="62158" y="363547"/>
                  <a:pt x="55659" y="318052"/>
                </a:cubicBezTo>
                <a:cubicBezTo>
                  <a:pt x="52637" y="296898"/>
                  <a:pt x="51220" y="275520"/>
                  <a:pt x="47707" y="254442"/>
                </a:cubicBezTo>
                <a:cubicBezTo>
                  <a:pt x="42736" y="224617"/>
                  <a:pt x="39367" y="225249"/>
                  <a:pt x="31805" y="198783"/>
                </a:cubicBezTo>
                <a:cubicBezTo>
                  <a:pt x="21254" y="161857"/>
                  <a:pt x="23714" y="162238"/>
                  <a:pt x="15902" y="119270"/>
                </a:cubicBezTo>
                <a:cubicBezTo>
                  <a:pt x="13485" y="105973"/>
                  <a:pt x="9737" y="92909"/>
                  <a:pt x="7951" y="79513"/>
                </a:cubicBezTo>
                <a:cubicBezTo>
                  <a:pt x="4431" y="5311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 rot="15446591">
            <a:off x="3367022" y="4770344"/>
            <a:ext cx="488134" cy="12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518849" y="2192755"/>
            <a:ext cx="808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3.  </a:t>
            </a:r>
            <a:r>
              <a:rPr lang="en-CA" dirty="0"/>
              <a:t>Minimized use of separate fasteners </a:t>
            </a:r>
            <a:r>
              <a:rPr lang="en-CA" dirty="0" smtClean="0"/>
              <a:t>(hooks on the back mean that only two screws are required)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56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5139 0.19815 " pathEditMode="relative" rAng="0" ptsTypes="AA">
                                      <p:cBhvr>
                                        <p:cTn id="12" dur="33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990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-0.01562 0.21921 " pathEditMode="relative" rAng="0" ptsTypes="AA">
                                      <p:cBhvr>
                                        <p:cTn id="14" dur="33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109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7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20" dur="33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020000">
                                      <p:cBhvr>
                                        <p:cTn id="22" dur="33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Assembly</a:t>
            </a:r>
            <a:endParaRPr lang="en-CA" dirty="0"/>
          </a:p>
        </p:txBody>
      </p:sp>
      <p:grpSp>
        <p:nvGrpSpPr>
          <p:cNvPr id="42" name="Group 41"/>
          <p:cNvGrpSpPr/>
          <p:nvPr/>
        </p:nvGrpSpPr>
        <p:grpSpPr>
          <a:xfrm>
            <a:off x="3295967" y="4175698"/>
            <a:ext cx="2552066" cy="1805356"/>
            <a:chOff x="3295967" y="4175698"/>
            <a:chExt cx="2552066" cy="1805356"/>
          </a:xfrm>
        </p:grpSpPr>
        <p:sp>
          <p:nvSpPr>
            <p:cNvPr id="5" name="Oval 4"/>
            <p:cNvSpPr/>
            <p:nvPr/>
          </p:nvSpPr>
          <p:spPr>
            <a:xfrm>
              <a:off x="3600744" y="5670990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81690" y="4447136"/>
              <a:ext cx="2366343" cy="1104815"/>
              <a:chOff x="1" y="0"/>
              <a:chExt cx="2590799" cy="1104815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Trapezoid 17"/>
              <p:cNvSpPr/>
              <p:nvPr/>
            </p:nvSpPr>
            <p:spPr>
              <a:xfrm rot="10800000">
                <a:off x="1" y="8699"/>
                <a:ext cx="2590799" cy="1096115"/>
              </a:xfrm>
              <a:prstGeom prst="trapezoid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52401" y="0"/>
                <a:ext cx="2324099" cy="1104815"/>
                <a:chOff x="0" y="0"/>
                <a:chExt cx="2324100" cy="1209676"/>
              </a:xfrm>
              <a:grpFill/>
            </p:grpSpPr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524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3048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4572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60960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781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9334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085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2382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13906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54305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6954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847850" y="9525"/>
                  <a:ext cx="0" cy="120015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2019300" y="9525"/>
                  <a:ext cx="0" cy="1200151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171700" y="9525"/>
                  <a:ext cx="0" cy="1000125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2324100" y="9525"/>
                  <a:ext cx="0" cy="4191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0" y="0"/>
                  <a:ext cx="0" cy="647700"/>
                </a:xfrm>
                <a:prstGeom prst="line">
                  <a:avLst/>
                </a:prstGeom>
                <a:grpFill/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47626" y="165287"/>
                <a:ext cx="254317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6676" y="321875"/>
                <a:ext cx="24098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52402" y="478463"/>
                <a:ext cx="2324099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1450" y="635051"/>
                <a:ext cx="2257424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0975" y="774240"/>
                <a:ext cx="2200275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66700" y="1019175"/>
                <a:ext cx="2057400" cy="0"/>
              </a:xfrm>
              <a:prstGeom prst="line">
                <a:avLst/>
              </a:prstGeom>
              <a:grp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 flipV="1">
              <a:off x="3395972" y="4280464"/>
              <a:ext cx="86998" cy="173987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295967" y="4175698"/>
              <a:ext cx="139197" cy="1478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3695987" y="5532890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38932" y="5685276"/>
              <a:ext cx="295793" cy="295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534174" y="5547176"/>
              <a:ext cx="113098" cy="26967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36534" y="1818888"/>
            <a:ext cx="8283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Problem: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/>
              <a:t>Since device parts are disjointed, there is no common base to organize all of the components (the RFID scanner, screen, conductive pads)</a:t>
            </a:r>
            <a:br>
              <a:rPr lang="en-CA" sz="2000" dirty="0" smtClean="0"/>
            </a:br>
            <a:endParaRPr lang="en-CA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/>
              <a:t>Since the shopping cart is used as a base for the components, outfitting carts of different sizes becomes difficult!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98658" y="544059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dirty="0" smtClean="0"/>
              <a:t>11</a:t>
            </a:r>
            <a:endParaRPr lang="en-CA" dirty="0"/>
          </a:p>
        </p:txBody>
      </p:sp>
      <p:sp>
        <p:nvSpPr>
          <p:cNvPr id="72" name="Rectangle 71"/>
          <p:cNvSpPr/>
          <p:nvPr/>
        </p:nvSpPr>
        <p:spPr>
          <a:xfrm>
            <a:off x="4088210" y="5517232"/>
            <a:ext cx="195758" cy="51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74" name="Rectangle 73"/>
          <p:cNvSpPr/>
          <p:nvPr/>
        </p:nvSpPr>
        <p:spPr>
          <a:xfrm rot="17447919">
            <a:off x="3482253" y="4485959"/>
            <a:ext cx="310687" cy="324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49" name="Rectangle 48"/>
          <p:cNvSpPr/>
          <p:nvPr/>
        </p:nvSpPr>
        <p:spPr>
          <a:xfrm rot="15446591">
            <a:off x="3367022" y="4770344"/>
            <a:ext cx="488134" cy="12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  <p:sp>
        <p:nvSpPr>
          <p:cNvPr id="43" name="Freeform 42"/>
          <p:cNvSpPr/>
          <p:nvPr/>
        </p:nvSpPr>
        <p:spPr>
          <a:xfrm>
            <a:off x="3567289" y="4657495"/>
            <a:ext cx="525854" cy="894456"/>
          </a:xfrm>
          <a:custGeom>
            <a:avLst/>
            <a:gdLst>
              <a:gd name="connsiteX0" fmla="*/ 962107 w 962107"/>
              <a:gd name="connsiteY0" fmla="*/ 993913 h 1009816"/>
              <a:gd name="connsiteX1" fmla="*/ 826935 w 962107"/>
              <a:gd name="connsiteY1" fmla="*/ 1009816 h 1009816"/>
              <a:gd name="connsiteX2" fmla="*/ 620201 w 962107"/>
              <a:gd name="connsiteY2" fmla="*/ 1001865 h 1009816"/>
              <a:gd name="connsiteX3" fmla="*/ 564542 w 962107"/>
              <a:gd name="connsiteY3" fmla="*/ 993913 h 1009816"/>
              <a:gd name="connsiteX4" fmla="*/ 254441 w 962107"/>
              <a:gd name="connsiteY4" fmla="*/ 985962 h 1009816"/>
              <a:gd name="connsiteX5" fmla="*/ 230587 w 962107"/>
              <a:gd name="connsiteY5" fmla="*/ 962108 h 1009816"/>
              <a:gd name="connsiteX6" fmla="*/ 198782 w 962107"/>
              <a:gd name="connsiteY6" fmla="*/ 890546 h 1009816"/>
              <a:gd name="connsiteX7" fmla="*/ 190831 w 962107"/>
              <a:gd name="connsiteY7" fmla="*/ 866692 h 1009816"/>
              <a:gd name="connsiteX8" fmla="*/ 182880 w 962107"/>
              <a:gd name="connsiteY8" fmla="*/ 779228 h 1009816"/>
              <a:gd name="connsiteX9" fmla="*/ 159026 w 962107"/>
              <a:gd name="connsiteY9" fmla="*/ 731520 h 1009816"/>
              <a:gd name="connsiteX10" fmla="*/ 151074 w 962107"/>
              <a:gd name="connsiteY10" fmla="*/ 707666 h 1009816"/>
              <a:gd name="connsiteX11" fmla="*/ 143123 w 962107"/>
              <a:gd name="connsiteY11" fmla="*/ 659958 h 1009816"/>
              <a:gd name="connsiteX12" fmla="*/ 135172 w 962107"/>
              <a:gd name="connsiteY12" fmla="*/ 636105 h 1009816"/>
              <a:gd name="connsiteX13" fmla="*/ 127220 w 962107"/>
              <a:gd name="connsiteY13" fmla="*/ 604299 h 1009816"/>
              <a:gd name="connsiteX14" fmla="*/ 119269 w 962107"/>
              <a:gd name="connsiteY14" fmla="*/ 580445 h 1009816"/>
              <a:gd name="connsiteX15" fmla="*/ 111318 w 962107"/>
              <a:gd name="connsiteY15" fmla="*/ 540689 h 1009816"/>
              <a:gd name="connsiteX16" fmla="*/ 103366 w 962107"/>
              <a:gd name="connsiteY16" fmla="*/ 469127 h 1009816"/>
              <a:gd name="connsiteX17" fmla="*/ 87464 w 962107"/>
              <a:gd name="connsiteY17" fmla="*/ 445273 h 1009816"/>
              <a:gd name="connsiteX18" fmla="*/ 71561 w 962107"/>
              <a:gd name="connsiteY18" fmla="*/ 397565 h 1009816"/>
              <a:gd name="connsiteX19" fmla="*/ 55659 w 962107"/>
              <a:gd name="connsiteY19" fmla="*/ 318052 h 1009816"/>
              <a:gd name="connsiteX20" fmla="*/ 47707 w 962107"/>
              <a:gd name="connsiteY20" fmla="*/ 254442 h 1009816"/>
              <a:gd name="connsiteX21" fmla="*/ 31805 w 962107"/>
              <a:gd name="connsiteY21" fmla="*/ 198783 h 1009816"/>
              <a:gd name="connsiteX22" fmla="*/ 15902 w 962107"/>
              <a:gd name="connsiteY22" fmla="*/ 119270 h 1009816"/>
              <a:gd name="connsiteX23" fmla="*/ 7951 w 962107"/>
              <a:gd name="connsiteY23" fmla="*/ 79513 h 1009816"/>
              <a:gd name="connsiteX24" fmla="*/ 0 w 962107"/>
              <a:gd name="connsiteY24" fmla="*/ 0 h 100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62107" h="1009816">
                <a:moveTo>
                  <a:pt x="962107" y="993913"/>
                </a:moveTo>
                <a:cubicBezTo>
                  <a:pt x="910264" y="1004283"/>
                  <a:pt x="890457" y="1009816"/>
                  <a:pt x="826935" y="1009816"/>
                </a:cubicBezTo>
                <a:cubicBezTo>
                  <a:pt x="757973" y="1009816"/>
                  <a:pt x="689112" y="1004515"/>
                  <a:pt x="620201" y="1001865"/>
                </a:cubicBezTo>
                <a:cubicBezTo>
                  <a:pt x="601648" y="999214"/>
                  <a:pt x="583266" y="994727"/>
                  <a:pt x="564542" y="993913"/>
                </a:cubicBezTo>
                <a:cubicBezTo>
                  <a:pt x="461239" y="989421"/>
                  <a:pt x="357376" y="995765"/>
                  <a:pt x="254441" y="985962"/>
                </a:cubicBezTo>
                <a:cubicBezTo>
                  <a:pt x="243247" y="984896"/>
                  <a:pt x="237786" y="970747"/>
                  <a:pt x="230587" y="962108"/>
                </a:cubicBezTo>
                <a:cubicBezTo>
                  <a:pt x="209588" y="936909"/>
                  <a:pt x="210338" y="925213"/>
                  <a:pt x="198782" y="890546"/>
                </a:cubicBezTo>
                <a:lnTo>
                  <a:pt x="190831" y="866692"/>
                </a:lnTo>
                <a:cubicBezTo>
                  <a:pt x="188181" y="837537"/>
                  <a:pt x="187020" y="808209"/>
                  <a:pt x="182880" y="779228"/>
                </a:cubicBezTo>
                <a:cubicBezTo>
                  <a:pt x="178883" y="751252"/>
                  <a:pt x="171622" y="756711"/>
                  <a:pt x="159026" y="731520"/>
                </a:cubicBezTo>
                <a:cubicBezTo>
                  <a:pt x="155278" y="724023"/>
                  <a:pt x="153725" y="715617"/>
                  <a:pt x="151074" y="707666"/>
                </a:cubicBezTo>
                <a:cubicBezTo>
                  <a:pt x="148424" y="691763"/>
                  <a:pt x="146620" y="675696"/>
                  <a:pt x="143123" y="659958"/>
                </a:cubicBezTo>
                <a:cubicBezTo>
                  <a:pt x="141305" y="651776"/>
                  <a:pt x="137475" y="644164"/>
                  <a:pt x="135172" y="636105"/>
                </a:cubicBezTo>
                <a:cubicBezTo>
                  <a:pt x="132170" y="625597"/>
                  <a:pt x="130222" y="614807"/>
                  <a:pt x="127220" y="604299"/>
                </a:cubicBezTo>
                <a:cubicBezTo>
                  <a:pt x="124917" y="596240"/>
                  <a:pt x="121302" y="588576"/>
                  <a:pt x="119269" y="580445"/>
                </a:cubicBezTo>
                <a:cubicBezTo>
                  <a:pt x="115991" y="567334"/>
                  <a:pt x="113229" y="554068"/>
                  <a:pt x="111318" y="540689"/>
                </a:cubicBezTo>
                <a:cubicBezTo>
                  <a:pt x="107924" y="516929"/>
                  <a:pt x="109187" y="492411"/>
                  <a:pt x="103366" y="469127"/>
                </a:cubicBezTo>
                <a:cubicBezTo>
                  <a:pt x="101048" y="459856"/>
                  <a:pt x="91345" y="454006"/>
                  <a:pt x="87464" y="445273"/>
                </a:cubicBezTo>
                <a:cubicBezTo>
                  <a:pt x="80656" y="429955"/>
                  <a:pt x="75626" y="413827"/>
                  <a:pt x="71561" y="397565"/>
                </a:cubicBezTo>
                <a:cubicBezTo>
                  <a:pt x="61902" y="358926"/>
                  <a:pt x="62158" y="363547"/>
                  <a:pt x="55659" y="318052"/>
                </a:cubicBezTo>
                <a:cubicBezTo>
                  <a:pt x="52637" y="296898"/>
                  <a:pt x="51220" y="275520"/>
                  <a:pt x="47707" y="254442"/>
                </a:cubicBezTo>
                <a:cubicBezTo>
                  <a:pt x="42736" y="224617"/>
                  <a:pt x="39367" y="225249"/>
                  <a:pt x="31805" y="198783"/>
                </a:cubicBezTo>
                <a:cubicBezTo>
                  <a:pt x="21254" y="161857"/>
                  <a:pt x="23714" y="162238"/>
                  <a:pt x="15902" y="119270"/>
                </a:cubicBezTo>
                <a:cubicBezTo>
                  <a:pt x="13485" y="105973"/>
                  <a:pt x="9737" y="92909"/>
                  <a:pt x="7951" y="79513"/>
                </a:cubicBezTo>
                <a:cubicBezTo>
                  <a:pt x="4431" y="53110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4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Safety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Neither the shopping cart nor the point-of-sale terminal have sharp edges/protrusions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Device is ergonomically sound (scanner and payment is all within arms reach)</a:t>
            </a:r>
          </a:p>
          <a:p>
            <a:endParaRPr lang="en-CA" dirty="0" smtClean="0"/>
          </a:p>
          <a:p>
            <a:r>
              <a:rPr lang="en-CA" dirty="0"/>
              <a:t>Conductive charging pads </a:t>
            </a:r>
            <a:r>
              <a:rPr lang="en-CA" dirty="0" smtClean="0"/>
              <a:t>are made inaccessible by cart body while charging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  <a:p>
            <a:r>
              <a:rPr lang="en-CA" dirty="0"/>
              <a:t>Electrical </a:t>
            </a:r>
            <a:r>
              <a:rPr lang="en-CA" dirty="0" smtClean="0"/>
              <a:t>parts insulated with rubber or plastic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251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Charging of the battery on the cart was modeled</a:t>
            </a:r>
          </a:p>
          <a:p>
            <a:endParaRPr lang="en-CA" dirty="0"/>
          </a:p>
          <a:p>
            <a:r>
              <a:rPr lang="en-CA" dirty="0" smtClean="0"/>
              <a:t>Three options were considered:</a:t>
            </a:r>
          </a:p>
          <a:p>
            <a:pPr lvl="1"/>
            <a:r>
              <a:rPr lang="en-CA" dirty="0" smtClean="0"/>
              <a:t>Induction: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r>
              <a:rPr lang="en-CA" dirty="0"/>
              <a:t>Excessive Waste, difficult to implement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83569" y="3429000"/>
            <a:ext cx="6624733" cy="1578850"/>
            <a:chOff x="683569" y="3030039"/>
            <a:chExt cx="6624733" cy="1578850"/>
          </a:xfrm>
        </p:grpSpPr>
        <p:grpSp>
          <p:nvGrpSpPr>
            <p:cNvPr id="23" name="Group 22"/>
            <p:cNvGrpSpPr/>
            <p:nvPr/>
          </p:nvGrpSpPr>
          <p:grpSpPr>
            <a:xfrm rot="5400000">
              <a:off x="2715211" y="3359304"/>
              <a:ext cx="1578850" cy="920320"/>
              <a:chOff x="3619937" y="3058541"/>
              <a:chExt cx="1729462" cy="100811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619937" y="3058541"/>
                <a:ext cx="705391" cy="1008112"/>
                <a:chOff x="3051958" y="3284984"/>
                <a:chExt cx="705391" cy="100811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491880" y="3284984"/>
                  <a:ext cx="180020" cy="100811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3051958" y="3335647"/>
                  <a:ext cx="705391" cy="96322"/>
                </a:xfrm>
                <a:custGeom>
                  <a:avLst/>
                  <a:gdLst>
                    <a:gd name="connsiteX0" fmla="*/ 0 w 705391"/>
                    <a:gd name="connsiteY0" fmla="*/ 1319 h 96322"/>
                    <a:gd name="connsiteX1" fmla="*/ 653143 w 705391"/>
                    <a:gd name="connsiteY1" fmla="*/ 13195 h 96322"/>
                    <a:gd name="connsiteX2" fmla="*/ 617517 w 705391"/>
                    <a:gd name="connsiteY2" fmla="*/ 96322 h 96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5391" h="96322">
                      <a:moveTo>
                        <a:pt x="0" y="1319"/>
                      </a:moveTo>
                      <a:cubicBezTo>
                        <a:pt x="275112" y="-660"/>
                        <a:pt x="550224" y="-2639"/>
                        <a:pt x="653143" y="13195"/>
                      </a:cubicBezTo>
                      <a:cubicBezTo>
                        <a:pt x="756062" y="29029"/>
                        <a:pt x="686789" y="62675"/>
                        <a:pt x="617517" y="96322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3483795" y="3467595"/>
                  <a:ext cx="234334" cy="190005"/>
                </a:xfrm>
                <a:custGeom>
                  <a:avLst/>
                  <a:gdLst>
                    <a:gd name="connsiteX0" fmla="*/ 19426 w 234334"/>
                    <a:gd name="connsiteY0" fmla="*/ 0 h 190005"/>
                    <a:gd name="connsiteX1" fmla="*/ 19426 w 234334"/>
                    <a:gd name="connsiteY1" fmla="*/ 95002 h 190005"/>
                    <a:gd name="connsiteX2" fmla="*/ 221306 w 234334"/>
                    <a:gd name="connsiteY2" fmla="*/ 106878 h 190005"/>
                    <a:gd name="connsiteX3" fmla="*/ 197556 w 234334"/>
                    <a:gd name="connsiteY3" fmla="*/ 190005 h 19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334" h="190005">
                      <a:moveTo>
                        <a:pt x="19426" y="0"/>
                      </a:moveTo>
                      <a:cubicBezTo>
                        <a:pt x="2602" y="38594"/>
                        <a:pt x="-14221" y="77189"/>
                        <a:pt x="19426" y="95002"/>
                      </a:cubicBezTo>
                      <a:cubicBezTo>
                        <a:pt x="53073" y="112815"/>
                        <a:pt x="191618" y="91044"/>
                        <a:pt x="221306" y="106878"/>
                      </a:cubicBezTo>
                      <a:cubicBezTo>
                        <a:pt x="250994" y="122712"/>
                        <a:pt x="224275" y="156358"/>
                        <a:pt x="197556" y="19000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3483795" y="3694037"/>
                  <a:ext cx="234334" cy="190005"/>
                </a:xfrm>
                <a:custGeom>
                  <a:avLst/>
                  <a:gdLst>
                    <a:gd name="connsiteX0" fmla="*/ 19426 w 234334"/>
                    <a:gd name="connsiteY0" fmla="*/ 0 h 190005"/>
                    <a:gd name="connsiteX1" fmla="*/ 19426 w 234334"/>
                    <a:gd name="connsiteY1" fmla="*/ 95002 h 190005"/>
                    <a:gd name="connsiteX2" fmla="*/ 221306 w 234334"/>
                    <a:gd name="connsiteY2" fmla="*/ 106878 h 190005"/>
                    <a:gd name="connsiteX3" fmla="*/ 197556 w 234334"/>
                    <a:gd name="connsiteY3" fmla="*/ 190005 h 19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334" h="190005">
                      <a:moveTo>
                        <a:pt x="19426" y="0"/>
                      </a:moveTo>
                      <a:cubicBezTo>
                        <a:pt x="2602" y="38594"/>
                        <a:pt x="-14221" y="77189"/>
                        <a:pt x="19426" y="95002"/>
                      </a:cubicBezTo>
                      <a:cubicBezTo>
                        <a:pt x="53073" y="112815"/>
                        <a:pt x="191618" y="91044"/>
                        <a:pt x="221306" y="106878"/>
                      </a:cubicBezTo>
                      <a:cubicBezTo>
                        <a:pt x="250994" y="122712"/>
                        <a:pt x="224275" y="156358"/>
                        <a:pt x="197556" y="19000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494619" y="3896728"/>
                  <a:ext cx="234334" cy="190005"/>
                </a:xfrm>
                <a:custGeom>
                  <a:avLst/>
                  <a:gdLst>
                    <a:gd name="connsiteX0" fmla="*/ 19426 w 234334"/>
                    <a:gd name="connsiteY0" fmla="*/ 0 h 190005"/>
                    <a:gd name="connsiteX1" fmla="*/ 19426 w 234334"/>
                    <a:gd name="connsiteY1" fmla="*/ 95002 h 190005"/>
                    <a:gd name="connsiteX2" fmla="*/ 221306 w 234334"/>
                    <a:gd name="connsiteY2" fmla="*/ 106878 h 190005"/>
                    <a:gd name="connsiteX3" fmla="*/ 197556 w 234334"/>
                    <a:gd name="connsiteY3" fmla="*/ 190005 h 19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334" h="190005">
                      <a:moveTo>
                        <a:pt x="19426" y="0"/>
                      </a:moveTo>
                      <a:cubicBezTo>
                        <a:pt x="2602" y="38594"/>
                        <a:pt x="-14221" y="77189"/>
                        <a:pt x="19426" y="95002"/>
                      </a:cubicBezTo>
                      <a:cubicBezTo>
                        <a:pt x="53073" y="112815"/>
                        <a:pt x="191618" y="91044"/>
                        <a:pt x="221306" y="106878"/>
                      </a:cubicBezTo>
                      <a:cubicBezTo>
                        <a:pt x="250994" y="122712"/>
                        <a:pt x="224275" y="156358"/>
                        <a:pt x="197556" y="19000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3051958" y="4086733"/>
                  <a:ext cx="44991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 flipH="1">
                <a:off x="4644008" y="3058541"/>
                <a:ext cx="705391" cy="1008112"/>
                <a:chOff x="3051958" y="3284984"/>
                <a:chExt cx="705391" cy="1008112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491880" y="3284984"/>
                  <a:ext cx="180020" cy="100811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3051958" y="3335647"/>
                  <a:ext cx="705391" cy="96322"/>
                </a:xfrm>
                <a:custGeom>
                  <a:avLst/>
                  <a:gdLst>
                    <a:gd name="connsiteX0" fmla="*/ 0 w 705391"/>
                    <a:gd name="connsiteY0" fmla="*/ 1319 h 96322"/>
                    <a:gd name="connsiteX1" fmla="*/ 653143 w 705391"/>
                    <a:gd name="connsiteY1" fmla="*/ 13195 h 96322"/>
                    <a:gd name="connsiteX2" fmla="*/ 617517 w 705391"/>
                    <a:gd name="connsiteY2" fmla="*/ 96322 h 96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5391" h="96322">
                      <a:moveTo>
                        <a:pt x="0" y="1319"/>
                      </a:moveTo>
                      <a:cubicBezTo>
                        <a:pt x="275112" y="-660"/>
                        <a:pt x="550224" y="-2639"/>
                        <a:pt x="653143" y="13195"/>
                      </a:cubicBezTo>
                      <a:cubicBezTo>
                        <a:pt x="756062" y="29029"/>
                        <a:pt x="686789" y="62675"/>
                        <a:pt x="617517" y="96322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3483795" y="3467595"/>
                  <a:ext cx="234334" cy="190005"/>
                </a:xfrm>
                <a:custGeom>
                  <a:avLst/>
                  <a:gdLst>
                    <a:gd name="connsiteX0" fmla="*/ 19426 w 234334"/>
                    <a:gd name="connsiteY0" fmla="*/ 0 h 190005"/>
                    <a:gd name="connsiteX1" fmla="*/ 19426 w 234334"/>
                    <a:gd name="connsiteY1" fmla="*/ 95002 h 190005"/>
                    <a:gd name="connsiteX2" fmla="*/ 221306 w 234334"/>
                    <a:gd name="connsiteY2" fmla="*/ 106878 h 190005"/>
                    <a:gd name="connsiteX3" fmla="*/ 197556 w 234334"/>
                    <a:gd name="connsiteY3" fmla="*/ 190005 h 19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334" h="190005">
                      <a:moveTo>
                        <a:pt x="19426" y="0"/>
                      </a:moveTo>
                      <a:cubicBezTo>
                        <a:pt x="2602" y="38594"/>
                        <a:pt x="-14221" y="77189"/>
                        <a:pt x="19426" y="95002"/>
                      </a:cubicBezTo>
                      <a:cubicBezTo>
                        <a:pt x="53073" y="112815"/>
                        <a:pt x="191618" y="91044"/>
                        <a:pt x="221306" y="106878"/>
                      </a:cubicBezTo>
                      <a:cubicBezTo>
                        <a:pt x="250994" y="122712"/>
                        <a:pt x="224275" y="156358"/>
                        <a:pt x="197556" y="19000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483795" y="3694037"/>
                  <a:ext cx="234334" cy="190005"/>
                </a:xfrm>
                <a:custGeom>
                  <a:avLst/>
                  <a:gdLst>
                    <a:gd name="connsiteX0" fmla="*/ 19426 w 234334"/>
                    <a:gd name="connsiteY0" fmla="*/ 0 h 190005"/>
                    <a:gd name="connsiteX1" fmla="*/ 19426 w 234334"/>
                    <a:gd name="connsiteY1" fmla="*/ 95002 h 190005"/>
                    <a:gd name="connsiteX2" fmla="*/ 221306 w 234334"/>
                    <a:gd name="connsiteY2" fmla="*/ 106878 h 190005"/>
                    <a:gd name="connsiteX3" fmla="*/ 197556 w 234334"/>
                    <a:gd name="connsiteY3" fmla="*/ 190005 h 19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334" h="190005">
                      <a:moveTo>
                        <a:pt x="19426" y="0"/>
                      </a:moveTo>
                      <a:cubicBezTo>
                        <a:pt x="2602" y="38594"/>
                        <a:pt x="-14221" y="77189"/>
                        <a:pt x="19426" y="95002"/>
                      </a:cubicBezTo>
                      <a:cubicBezTo>
                        <a:pt x="53073" y="112815"/>
                        <a:pt x="191618" y="91044"/>
                        <a:pt x="221306" y="106878"/>
                      </a:cubicBezTo>
                      <a:cubicBezTo>
                        <a:pt x="250994" y="122712"/>
                        <a:pt x="224275" y="156358"/>
                        <a:pt x="197556" y="19000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494619" y="3896728"/>
                  <a:ext cx="234334" cy="190005"/>
                </a:xfrm>
                <a:custGeom>
                  <a:avLst/>
                  <a:gdLst>
                    <a:gd name="connsiteX0" fmla="*/ 19426 w 234334"/>
                    <a:gd name="connsiteY0" fmla="*/ 0 h 190005"/>
                    <a:gd name="connsiteX1" fmla="*/ 19426 w 234334"/>
                    <a:gd name="connsiteY1" fmla="*/ 95002 h 190005"/>
                    <a:gd name="connsiteX2" fmla="*/ 221306 w 234334"/>
                    <a:gd name="connsiteY2" fmla="*/ 106878 h 190005"/>
                    <a:gd name="connsiteX3" fmla="*/ 197556 w 234334"/>
                    <a:gd name="connsiteY3" fmla="*/ 190005 h 19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4334" h="190005">
                      <a:moveTo>
                        <a:pt x="19426" y="0"/>
                      </a:moveTo>
                      <a:cubicBezTo>
                        <a:pt x="2602" y="38594"/>
                        <a:pt x="-14221" y="77189"/>
                        <a:pt x="19426" y="95002"/>
                      </a:cubicBezTo>
                      <a:cubicBezTo>
                        <a:pt x="53073" y="112815"/>
                        <a:pt x="191618" y="91044"/>
                        <a:pt x="221306" y="106878"/>
                      </a:cubicBezTo>
                      <a:cubicBezTo>
                        <a:pt x="250994" y="122712"/>
                        <a:pt x="224275" y="156358"/>
                        <a:pt x="197556" y="190005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3051958" y="4086733"/>
                  <a:ext cx="4318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683569" y="3493102"/>
              <a:ext cx="2360908" cy="646331"/>
              <a:chOff x="3080962" y="1747539"/>
              <a:chExt cx="2586123" cy="70798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80962" y="1747539"/>
                <a:ext cx="1716378" cy="70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Attached To Cart</a:t>
                </a:r>
                <a:endParaRPr lang="en-CA" dirty="0"/>
              </a:p>
            </p:txBody>
          </p:sp>
          <p:cxnSp>
            <p:nvCxnSpPr>
              <p:cNvPr id="26" name="Straight Arrow Connector 25"/>
              <p:cNvCxnSpPr>
                <a:stCxn id="25" idx="3"/>
              </p:cNvCxnSpPr>
              <p:nvPr/>
            </p:nvCxnSpPr>
            <p:spPr>
              <a:xfrm flipV="1">
                <a:off x="4797340" y="1747539"/>
                <a:ext cx="869745" cy="353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4086056" y="3784702"/>
              <a:ext cx="3222246" cy="646331"/>
              <a:chOff x="3243215" y="1921751"/>
              <a:chExt cx="3083932" cy="43949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763474" y="1921751"/>
                <a:ext cx="2563673" cy="43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Embedded to ground, connected to power</a:t>
                </a:r>
                <a:endParaRPr lang="en-CA" dirty="0"/>
              </a:p>
            </p:txBody>
          </p:sp>
          <p:cxnSp>
            <p:nvCxnSpPr>
              <p:cNvPr id="38" name="Straight Arrow Connector 37"/>
              <p:cNvCxnSpPr>
                <a:stCxn id="29" idx="1"/>
              </p:cNvCxnSpPr>
              <p:nvPr/>
            </p:nvCxnSpPr>
            <p:spPr>
              <a:xfrm flipH="1">
                <a:off x="3243215" y="2141500"/>
                <a:ext cx="520259" cy="659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755576" y="3429000"/>
            <a:ext cx="6120680" cy="1578850"/>
            <a:chOff x="3416135" y="2943370"/>
            <a:chExt cx="1736052" cy="34962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04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Inefficiencies </a:t>
            </a:r>
            <a:r>
              <a:rPr lang="en-CA" dirty="0" smtClean="0"/>
              <a:t>produce </a:t>
            </a:r>
            <a:r>
              <a:rPr lang="en-CA" dirty="0"/>
              <a:t>bottlenecks </a:t>
            </a:r>
            <a:endParaRPr lang="en-CA" dirty="0" smtClean="0"/>
          </a:p>
          <a:p>
            <a:pPr lvl="1"/>
            <a:r>
              <a:rPr lang="en-CA" sz="2400" dirty="0" smtClean="0"/>
              <a:t>Unloading </a:t>
            </a:r>
            <a:r>
              <a:rPr lang="en-CA" sz="2400" dirty="0"/>
              <a:t>and reloading items when </a:t>
            </a:r>
            <a:r>
              <a:rPr lang="en-CA" sz="2400" dirty="0" smtClean="0"/>
              <a:t>paying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Bottlenecks lead </a:t>
            </a:r>
            <a:r>
              <a:rPr lang="en-CA" dirty="0"/>
              <a:t>to shopping </a:t>
            </a:r>
            <a:r>
              <a:rPr lang="en-CA" dirty="0" smtClean="0"/>
              <a:t>lines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Store lines frustrate customers </a:t>
            </a:r>
          </a:p>
          <a:p>
            <a:pPr lvl="1"/>
            <a:r>
              <a:rPr lang="en-CA" sz="2400" dirty="0" smtClean="0"/>
              <a:t>Can </a:t>
            </a:r>
            <a:r>
              <a:rPr lang="en-CA" sz="2400" dirty="0"/>
              <a:t>lead to loss of customers</a:t>
            </a:r>
          </a:p>
          <a:p>
            <a:pPr lvl="0"/>
            <a:endParaRPr lang="en-CA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Charging of the battery on the cart was modeled</a:t>
            </a:r>
          </a:p>
          <a:p>
            <a:endParaRPr lang="en-CA" dirty="0"/>
          </a:p>
          <a:p>
            <a:r>
              <a:rPr lang="en-CA" dirty="0" smtClean="0"/>
              <a:t>Three options were considered:</a:t>
            </a:r>
          </a:p>
          <a:p>
            <a:pPr lvl="1"/>
            <a:r>
              <a:rPr lang="en-CA" dirty="0" smtClean="0"/>
              <a:t>Attaching a dynamo to the wheel: 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r>
              <a:rPr lang="en-CA" dirty="0" smtClean="0"/>
              <a:t>Low power output</a:t>
            </a:r>
            <a:endParaRPr lang="en-CA" dirty="0"/>
          </a:p>
        </p:txBody>
      </p:sp>
      <p:grpSp>
        <p:nvGrpSpPr>
          <p:cNvPr id="68" name="Group 67"/>
          <p:cNvGrpSpPr/>
          <p:nvPr/>
        </p:nvGrpSpPr>
        <p:grpSpPr>
          <a:xfrm>
            <a:off x="1445534" y="3586529"/>
            <a:ext cx="4674904" cy="1539093"/>
            <a:chOff x="1407312" y="4667250"/>
            <a:chExt cx="4674904" cy="1539093"/>
          </a:xfrm>
        </p:grpSpPr>
        <p:grpSp>
          <p:nvGrpSpPr>
            <p:cNvPr id="63" name="Group 62"/>
            <p:cNvGrpSpPr/>
            <p:nvPr/>
          </p:nvGrpSpPr>
          <p:grpSpPr>
            <a:xfrm>
              <a:off x="1407312" y="4869160"/>
              <a:ext cx="4674904" cy="1337183"/>
              <a:chOff x="1407312" y="4869160"/>
              <a:chExt cx="4674904" cy="133718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368068" y="4939076"/>
                <a:ext cx="360040" cy="360040"/>
              </a:xfrm>
              <a:prstGeom prst="ellipse">
                <a:avLst/>
              </a:prstGeom>
              <a:solidFill>
                <a:schemeClr val="tx2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2727531" y="4869160"/>
                <a:ext cx="1080120" cy="1337183"/>
                <a:chOff x="2727531" y="4869160"/>
                <a:chExt cx="1080120" cy="1337183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727531" y="5126223"/>
                  <a:ext cx="1080120" cy="108012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dirty="0"/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3109767" y="4869160"/>
                  <a:ext cx="321980" cy="936104"/>
                  <a:chOff x="3131480" y="4869160"/>
                  <a:chExt cx="321980" cy="93610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3131480" y="4869160"/>
                    <a:ext cx="321980" cy="93610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3216361" y="5596792"/>
                    <a:ext cx="138981" cy="13898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CA" dirty="0"/>
                  </a:p>
                </p:txBody>
              </p:sp>
            </p:grpSp>
          </p:grpSp>
          <p:sp>
            <p:nvSpPr>
              <p:cNvPr id="53" name="Oval 52"/>
              <p:cNvSpPr/>
              <p:nvPr/>
            </p:nvSpPr>
            <p:spPr>
              <a:xfrm>
                <a:off x="3491880" y="5062573"/>
                <a:ext cx="113047" cy="113047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57688" y="5144485"/>
                <a:ext cx="1724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Dynamo</a:t>
                </a:r>
                <a:endParaRPr lang="en-CA" dirty="0"/>
              </a:p>
            </p:txBody>
          </p:sp>
          <p:cxnSp>
            <p:nvCxnSpPr>
              <p:cNvPr id="56" name="Straight Arrow Connector 55"/>
              <p:cNvCxnSpPr>
                <a:stCxn id="55" idx="1"/>
                <a:endCxn id="54" idx="6"/>
              </p:cNvCxnSpPr>
              <p:nvPr/>
            </p:nvCxnSpPr>
            <p:spPr>
              <a:xfrm flipH="1" flipV="1">
                <a:off x="3728108" y="5119096"/>
                <a:ext cx="629580" cy="2100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407312" y="5301208"/>
                <a:ext cx="1724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/>
                  <a:t>Wheel</a:t>
                </a:r>
                <a:endParaRPr lang="en-CA" dirty="0"/>
              </a:p>
            </p:txBody>
          </p:sp>
          <p:cxnSp>
            <p:nvCxnSpPr>
              <p:cNvPr id="59" name="Straight Arrow Connector 58"/>
              <p:cNvCxnSpPr>
                <a:endCxn id="49" idx="2"/>
              </p:cNvCxnSpPr>
              <p:nvPr/>
            </p:nvCxnSpPr>
            <p:spPr>
              <a:xfrm>
                <a:off x="2200021" y="5513817"/>
                <a:ext cx="527510" cy="1524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Freeform 63"/>
            <p:cNvSpPr/>
            <p:nvPr/>
          </p:nvSpPr>
          <p:spPr>
            <a:xfrm>
              <a:off x="3219101" y="4667250"/>
              <a:ext cx="238474" cy="308842"/>
            </a:xfrm>
            <a:custGeom>
              <a:avLst/>
              <a:gdLst>
                <a:gd name="connsiteX0" fmla="*/ 238474 w 238474"/>
                <a:gd name="connsiteY0" fmla="*/ 295275 h 308842"/>
                <a:gd name="connsiteX1" fmla="*/ 57499 w 238474"/>
                <a:gd name="connsiteY1" fmla="*/ 295275 h 308842"/>
                <a:gd name="connsiteX2" fmla="*/ 9874 w 238474"/>
                <a:gd name="connsiteY2" fmla="*/ 209550 h 308842"/>
                <a:gd name="connsiteX3" fmla="*/ 349 w 238474"/>
                <a:gd name="connsiteY3" fmla="*/ 0 h 30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74" h="308842">
                  <a:moveTo>
                    <a:pt x="238474" y="295275"/>
                  </a:moveTo>
                  <a:cubicBezTo>
                    <a:pt x="179131" y="305165"/>
                    <a:pt x="117753" y="320086"/>
                    <a:pt x="57499" y="295275"/>
                  </a:cubicBezTo>
                  <a:cubicBezTo>
                    <a:pt x="32191" y="284854"/>
                    <a:pt x="18587" y="235690"/>
                    <a:pt x="9874" y="209550"/>
                  </a:cubicBezTo>
                  <a:cubicBezTo>
                    <a:pt x="-2813" y="69993"/>
                    <a:pt x="349" y="139844"/>
                    <a:pt x="349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01757" y="4672558"/>
              <a:ext cx="1724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To Battery</a:t>
              </a:r>
              <a:endParaRPr lang="en-CA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2656820" y="4672558"/>
              <a:ext cx="527510" cy="192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08952" y="3501008"/>
            <a:ext cx="3999152" cy="1624613"/>
            <a:chOff x="3416135" y="2943370"/>
            <a:chExt cx="1736052" cy="349625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3424387" y="29433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416135" y="2968270"/>
              <a:ext cx="1727800" cy="324725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32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Charging of the battery on the cart was modeled</a:t>
            </a:r>
          </a:p>
          <a:p>
            <a:endParaRPr lang="en-CA" dirty="0"/>
          </a:p>
          <a:p>
            <a:r>
              <a:rPr lang="en-CA" dirty="0" smtClean="0"/>
              <a:t>Three options were considered:</a:t>
            </a:r>
          </a:p>
          <a:p>
            <a:pPr lvl="1"/>
            <a:r>
              <a:rPr lang="en-CA" dirty="0" smtClean="0"/>
              <a:t>Charging Station: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r>
              <a:rPr lang="en-CA" dirty="0" smtClean="0"/>
              <a:t>Chosen</a:t>
            </a:r>
          </a:p>
          <a:p>
            <a:pPr marL="457200" lvl="1" indent="0">
              <a:buNone/>
            </a:pPr>
            <a:endParaRPr lang="en-CA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414210" y="3489284"/>
            <a:ext cx="7285752" cy="1990168"/>
            <a:chOff x="414210" y="3489284"/>
            <a:chExt cx="7285752" cy="1990168"/>
          </a:xfrm>
        </p:grpSpPr>
        <p:grpSp>
          <p:nvGrpSpPr>
            <p:cNvPr id="5" name="Group 4"/>
            <p:cNvGrpSpPr/>
            <p:nvPr/>
          </p:nvGrpSpPr>
          <p:grpSpPr>
            <a:xfrm>
              <a:off x="2313238" y="3489284"/>
              <a:ext cx="3634415" cy="1857524"/>
              <a:chOff x="1446031" y="3832299"/>
              <a:chExt cx="3634415" cy="185752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414224" y="5308780"/>
                <a:ext cx="1640003" cy="64072"/>
                <a:chOff x="4160218" y="5609811"/>
                <a:chExt cx="1737882" cy="6789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160218" y="5615174"/>
                  <a:ext cx="1737882" cy="6253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160218" y="5609811"/>
                  <a:ext cx="195758" cy="5143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446031" y="3832299"/>
                <a:ext cx="2552066" cy="1838691"/>
                <a:chOff x="0" y="0"/>
                <a:chExt cx="2552257" cy="183885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304800" y="1528763"/>
                  <a:ext cx="295815" cy="29580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185737" y="304800"/>
                  <a:ext cx="2366520" cy="1104913"/>
                  <a:chOff x="0" y="0"/>
                  <a:chExt cx="2590800" cy="1209676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79" name="Trapezoid 78"/>
                  <p:cNvSpPr/>
                  <p:nvPr/>
                </p:nvSpPr>
                <p:spPr>
                  <a:xfrm rot="10800000">
                    <a:off x="0" y="9525"/>
                    <a:ext cx="2590800" cy="1200150"/>
                  </a:xfrm>
                  <a:prstGeom prst="trapezoid">
                    <a:avLst/>
                  </a:prstGeom>
                  <a:grpFill/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152400" y="0"/>
                    <a:ext cx="2324100" cy="1209676"/>
                    <a:chOff x="0" y="0"/>
                    <a:chExt cx="2324100" cy="1209676"/>
                  </a:xfrm>
                  <a:grpFill/>
                </p:grpSpPr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flipV="1">
                      <a:off x="15240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 flipV="1">
                      <a:off x="30480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57200" y="9525"/>
                      <a:ext cx="0" cy="120015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V="1">
                      <a:off x="609600" y="9525"/>
                      <a:ext cx="0" cy="120015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V="1">
                      <a:off x="78105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93345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1085850" y="9525"/>
                      <a:ext cx="0" cy="120015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V="1">
                      <a:off x="1238250" y="9525"/>
                      <a:ext cx="0" cy="120015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 flipV="1">
                      <a:off x="139065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 flipV="1">
                      <a:off x="154305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 flipV="1">
                      <a:off x="1695450" y="9525"/>
                      <a:ext cx="0" cy="120015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V="1">
                      <a:off x="1847850" y="9525"/>
                      <a:ext cx="0" cy="120015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 flipV="1">
                      <a:off x="2019300" y="9525"/>
                      <a:ext cx="0" cy="1200151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2171700" y="9525"/>
                      <a:ext cx="0" cy="1000125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V="1">
                      <a:off x="2324100" y="9525"/>
                      <a:ext cx="0" cy="41910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V="1">
                      <a:off x="0" y="0"/>
                      <a:ext cx="0" cy="647700"/>
                    </a:xfrm>
                    <a:prstGeom prst="line">
                      <a:avLst/>
                    </a:prstGeom>
                    <a:grpFill/>
                    <a:ln w="25400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47625" y="180975"/>
                    <a:ext cx="2543175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6675" y="352425"/>
                    <a:ext cx="2409825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152401" y="523875"/>
                    <a:ext cx="2324100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71450" y="695325"/>
                    <a:ext cx="2257425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80975" y="847725"/>
                    <a:ext cx="2200275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266700" y="1019175"/>
                    <a:ext cx="2057400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100012" y="138113"/>
                  <a:ext cx="87005" cy="174002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Oval 68"/>
                <p:cNvSpPr/>
                <p:nvPr/>
              </p:nvSpPr>
              <p:spPr>
                <a:xfrm>
                  <a:off x="0" y="33338"/>
                  <a:ext cx="139207" cy="14790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>
                  <a:off x="400050" y="1390650"/>
                  <a:ext cx="113106" cy="269703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143125" y="1543050"/>
                  <a:ext cx="295815" cy="29580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72" name="Isosceles Triangle 71"/>
                <p:cNvSpPr/>
                <p:nvPr/>
              </p:nvSpPr>
              <p:spPr>
                <a:xfrm>
                  <a:off x="2238375" y="1404938"/>
                  <a:ext cx="113106" cy="269703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257175" y="0"/>
                  <a:ext cx="893499" cy="1454435"/>
                  <a:chOff x="292759" y="494853"/>
                  <a:chExt cx="1315365" cy="2141198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 rot="15446591">
                    <a:off x="25623" y="1178344"/>
                    <a:ext cx="718688" cy="184415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803082" y="2488758"/>
                    <a:ext cx="288207" cy="75731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319917" y="2560320"/>
                    <a:ext cx="288207" cy="75731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77" name="Freeform 76"/>
                  <p:cNvSpPr/>
                  <p:nvPr/>
                </p:nvSpPr>
                <p:spPr>
                  <a:xfrm>
                    <a:off x="373712" y="1574358"/>
                    <a:ext cx="962107" cy="1009816"/>
                  </a:xfrm>
                  <a:custGeom>
                    <a:avLst/>
                    <a:gdLst>
                      <a:gd name="connsiteX0" fmla="*/ 962107 w 962107"/>
                      <a:gd name="connsiteY0" fmla="*/ 993913 h 1009816"/>
                      <a:gd name="connsiteX1" fmla="*/ 826935 w 962107"/>
                      <a:gd name="connsiteY1" fmla="*/ 1009816 h 1009816"/>
                      <a:gd name="connsiteX2" fmla="*/ 620201 w 962107"/>
                      <a:gd name="connsiteY2" fmla="*/ 1001865 h 1009816"/>
                      <a:gd name="connsiteX3" fmla="*/ 564542 w 962107"/>
                      <a:gd name="connsiteY3" fmla="*/ 993913 h 1009816"/>
                      <a:gd name="connsiteX4" fmla="*/ 254441 w 962107"/>
                      <a:gd name="connsiteY4" fmla="*/ 985962 h 1009816"/>
                      <a:gd name="connsiteX5" fmla="*/ 230587 w 962107"/>
                      <a:gd name="connsiteY5" fmla="*/ 962108 h 1009816"/>
                      <a:gd name="connsiteX6" fmla="*/ 198782 w 962107"/>
                      <a:gd name="connsiteY6" fmla="*/ 890546 h 1009816"/>
                      <a:gd name="connsiteX7" fmla="*/ 190831 w 962107"/>
                      <a:gd name="connsiteY7" fmla="*/ 866692 h 1009816"/>
                      <a:gd name="connsiteX8" fmla="*/ 182880 w 962107"/>
                      <a:gd name="connsiteY8" fmla="*/ 779228 h 1009816"/>
                      <a:gd name="connsiteX9" fmla="*/ 159026 w 962107"/>
                      <a:gd name="connsiteY9" fmla="*/ 731520 h 1009816"/>
                      <a:gd name="connsiteX10" fmla="*/ 151074 w 962107"/>
                      <a:gd name="connsiteY10" fmla="*/ 707666 h 1009816"/>
                      <a:gd name="connsiteX11" fmla="*/ 143123 w 962107"/>
                      <a:gd name="connsiteY11" fmla="*/ 659958 h 1009816"/>
                      <a:gd name="connsiteX12" fmla="*/ 135172 w 962107"/>
                      <a:gd name="connsiteY12" fmla="*/ 636105 h 1009816"/>
                      <a:gd name="connsiteX13" fmla="*/ 127220 w 962107"/>
                      <a:gd name="connsiteY13" fmla="*/ 604299 h 1009816"/>
                      <a:gd name="connsiteX14" fmla="*/ 119269 w 962107"/>
                      <a:gd name="connsiteY14" fmla="*/ 580445 h 1009816"/>
                      <a:gd name="connsiteX15" fmla="*/ 111318 w 962107"/>
                      <a:gd name="connsiteY15" fmla="*/ 540689 h 1009816"/>
                      <a:gd name="connsiteX16" fmla="*/ 103366 w 962107"/>
                      <a:gd name="connsiteY16" fmla="*/ 469127 h 1009816"/>
                      <a:gd name="connsiteX17" fmla="*/ 87464 w 962107"/>
                      <a:gd name="connsiteY17" fmla="*/ 445273 h 1009816"/>
                      <a:gd name="connsiteX18" fmla="*/ 71561 w 962107"/>
                      <a:gd name="connsiteY18" fmla="*/ 397565 h 1009816"/>
                      <a:gd name="connsiteX19" fmla="*/ 55659 w 962107"/>
                      <a:gd name="connsiteY19" fmla="*/ 318052 h 1009816"/>
                      <a:gd name="connsiteX20" fmla="*/ 47707 w 962107"/>
                      <a:gd name="connsiteY20" fmla="*/ 254442 h 1009816"/>
                      <a:gd name="connsiteX21" fmla="*/ 31805 w 962107"/>
                      <a:gd name="connsiteY21" fmla="*/ 198783 h 1009816"/>
                      <a:gd name="connsiteX22" fmla="*/ 15902 w 962107"/>
                      <a:gd name="connsiteY22" fmla="*/ 119270 h 1009816"/>
                      <a:gd name="connsiteX23" fmla="*/ 7951 w 962107"/>
                      <a:gd name="connsiteY23" fmla="*/ 79513 h 1009816"/>
                      <a:gd name="connsiteX24" fmla="*/ 0 w 962107"/>
                      <a:gd name="connsiteY24" fmla="*/ 0 h 1009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62107" h="1009816">
                        <a:moveTo>
                          <a:pt x="962107" y="993913"/>
                        </a:moveTo>
                        <a:cubicBezTo>
                          <a:pt x="910264" y="1004283"/>
                          <a:pt x="890457" y="1009816"/>
                          <a:pt x="826935" y="1009816"/>
                        </a:cubicBezTo>
                        <a:cubicBezTo>
                          <a:pt x="757973" y="1009816"/>
                          <a:pt x="689112" y="1004515"/>
                          <a:pt x="620201" y="1001865"/>
                        </a:cubicBezTo>
                        <a:cubicBezTo>
                          <a:pt x="601648" y="999214"/>
                          <a:pt x="583266" y="994727"/>
                          <a:pt x="564542" y="993913"/>
                        </a:cubicBezTo>
                        <a:cubicBezTo>
                          <a:pt x="461239" y="989421"/>
                          <a:pt x="357376" y="995765"/>
                          <a:pt x="254441" y="985962"/>
                        </a:cubicBezTo>
                        <a:cubicBezTo>
                          <a:pt x="243247" y="984896"/>
                          <a:pt x="237786" y="970747"/>
                          <a:pt x="230587" y="962108"/>
                        </a:cubicBezTo>
                        <a:cubicBezTo>
                          <a:pt x="209588" y="936909"/>
                          <a:pt x="210338" y="925213"/>
                          <a:pt x="198782" y="890546"/>
                        </a:cubicBezTo>
                        <a:lnTo>
                          <a:pt x="190831" y="866692"/>
                        </a:lnTo>
                        <a:cubicBezTo>
                          <a:pt x="188181" y="837537"/>
                          <a:pt x="187020" y="808209"/>
                          <a:pt x="182880" y="779228"/>
                        </a:cubicBezTo>
                        <a:cubicBezTo>
                          <a:pt x="178883" y="751252"/>
                          <a:pt x="171622" y="756711"/>
                          <a:pt x="159026" y="731520"/>
                        </a:cubicBezTo>
                        <a:cubicBezTo>
                          <a:pt x="155278" y="724023"/>
                          <a:pt x="153725" y="715617"/>
                          <a:pt x="151074" y="707666"/>
                        </a:cubicBezTo>
                        <a:cubicBezTo>
                          <a:pt x="148424" y="691763"/>
                          <a:pt x="146620" y="675696"/>
                          <a:pt x="143123" y="659958"/>
                        </a:cubicBezTo>
                        <a:cubicBezTo>
                          <a:pt x="141305" y="651776"/>
                          <a:pt x="137475" y="644164"/>
                          <a:pt x="135172" y="636105"/>
                        </a:cubicBezTo>
                        <a:cubicBezTo>
                          <a:pt x="132170" y="625597"/>
                          <a:pt x="130222" y="614807"/>
                          <a:pt x="127220" y="604299"/>
                        </a:cubicBezTo>
                        <a:cubicBezTo>
                          <a:pt x="124917" y="596240"/>
                          <a:pt x="121302" y="588576"/>
                          <a:pt x="119269" y="580445"/>
                        </a:cubicBezTo>
                        <a:cubicBezTo>
                          <a:pt x="115991" y="567334"/>
                          <a:pt x="113229" y="554068"/>
                          <a:pt x="111318" y="540689"/>
                        </a:cubicBezTo>
                        <a:cubicBezTo>
                          <a:pt x="107924" y="516929"/>
                          <a:pt x="109187" y="492411"/>
                          <a:pt x="103366" y="469127"/>
                        </a:cubicBezTo>
                        <a:cubicBezTo>
                          <a:pt x="101048" y="459856"/>
                          <a:pt x="91345" y="454006"/>
                          <a:pt x="87464" y="445273"/>
                        </a:cubicBezTo>
                        <a:cubicBezTo>
                          <a:pt x="80656" y="429955"/>
                          <a:pt x="75626" y="413827"/>
                          <a:pt x="71561" y="397565"/>
                        </a:cubicBezTo>
                        <a:cubicBezTo>
                          <a:pt x="61902" y="358926"/>
                          <a:pt x="62158" y="363547"/>
                          <a:pt x="55659" y="318052"/>
                        </a:cubicBezTo>
                        <a:cubicBezTo>
                          <a:pt x="52637" y="296898"/>
                          <a:pt x="51220" y="275520"/>
                          <a:pt x="47707" y="254442"/>
                        </a:cubicBezTo>
                        <a:cubicBezTo>
                          <a:pt x="42736" y="224617"/>
                          <a:pt x="39367" y="225249"/>
                          <a:pt x="31805" y="198783"/>
                        </a:cubicBezTo>
                        <a:cubicBezTo>
                          <a:pt x="21254" y="161857"/>
                          <a:pt x="23714" y="162238"/>
                          <a:pt x="15902" y="119270"/>
                        </a:cubicBezTo>
                        <a:cubicBezTo>
                          <a:pt x="13485" y="105973"/>
                          <a:pt x="9737" y="92909"/>
                          <a:pt x="7951" y="79513"/>
                        </a:cubicBezTo>
                        <a:cubicBezTo>
                          <a:pt x="4431" y="5311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 rot="17447919">
                    <a:off x="206735" y="699714"/>
                    <a:ext cx="457429" cy="47708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1619672" y="5311998"/>
                <a:ext cx="3460774" cy="377825"/>
                <a:chOff x="3444460" y="5615174"/>
                <a:chExt cx="3460774" cy="377825"/>
              </a:xfrm>
            </p:grpSpPr>
            <p:sp>
              <p:nvSpPr>
                <p:cNvPr id="45" name="Round Same Side Corner Rectangle 44"/>
                <p:cNvSpPr/>
                <p:nvPr/>
              </p:nvSpPr>
              <p:spPr>
                <a:xfrm>
                  <a:off x="3444460" y="5815199"/>
                  <a:ext cx="2453640" cy="177800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5749510" y="5615174"/>
                  <a:ext cx="148590" cy="36131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5886059" y="5681849"/>
                  <a:ext cx="666750" cy="266700"/>
                </a:xfrm>
                <a:custGeom>
                  <a:avLst/>
                  <a:gdLst>
                    <a:gd name="connsiteX0" fmla="*/ 0 w 666750"/>
                    <a:gd name="connsiteY0" fmla="*/ 181108 h 266833"/>
                    <a:gd name="connsiteX1" fmla="*/ 66675 w 666750"/>
                    <a:gd name="connsiteY1" fmla="*/ 247783 h 266833"/>
                    <a:gd name="connsiteX2" fmla="*/ 123825 w 666750"/>
                    <a:gd name="connsiteY2" fmla="*/ 266833 h 266833"/>
                    <a:gd name="connsiteX3" fmla="*/ 257175 w 666750"/>
                    <a:gd name="connsiteY3" fmla="*/ 247783 h 266833"/>
                    <a:gd name="connsiteX4" fmla="*/ 371475 w 666750"/>
                    <a:gd name="connsiteY4" fmla="*/ 219208 h 266833"/>
                    <a:gd name="connsiteX5" fmla="*/ 542925 w 666750"/>
                    <a:gd name="connsiteY5" fmla="*/ 209683 h 266833"/>
                    <a:gd name="connsiteX6" fmla="*/ 571500 w 666750"/>
                    <a:gd name="connsiteY6" fmla="*/ 181108 h 266833"/>
                    <a:gd name="connsiteX7" fmla="*/ 581025 w 666750"/>
                    <a:gd name="connsiteY7" fmla="*/ 152533 h 266833"/>
                    <a:gd name="connsiteX8" fmla="*/ 600075 w 666750"/>
                    <a:gd name="connsiteY8" fmla="*/ 123958 h 266833"/>
                    <a:gd name="connsiteX9" fmla="*/ 609600 w 666750"/>
                    <a:gd name="connsiteY9" fmla="*/ 47758 h 266833"/>
                    <a:gd name="connsiteX10" fmla="*/ 619125 w 666750"/>
                    <a:gd name="connsiteY10" fmla="*/ 9658 h 266833"/>
                    <a:gd name="connsiteX11" fmla="*/ 666750 w 666750"/>
                    <a:gd name="connsiteY11" fmla="*/ 133 h 266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66750" h="266833">
                      <a:moveTo>
                        <a:pt x="0" y="181108"/>
                      </a:moveTo>
                      <a:cubicBezTo>
                        <a:pt x="22965" y="209815"/>
                        <a:pt x="33734" y="233142"/>
                        <a:pt x="66675" y="247783"/>
                      </a:cubicBezTo>
                      <a:cubicBezTo>
                        <a:pt x="85025" y="255938"/>
                        <a:pt x="123825" y="266833"/>
                        <a:pt x="123825" y="266833"/>
                      </a:cubicBezTo>
                      <a:cubicBezTo>
                        <a:pt x="168275" y="260483"/>
                        <a:pt x="214578" y="261982"/>
                        <a:pt x="257175" y="247783"/>
                      </a:cubicBezTo>
                      <a:cubicBezTo>
                        <a:pt x="305975" y="231516"/>
                        <a:pt x="320170" y="223483"/>
                        <a:pt x="371475" y="219208"/>
                      </a:cubicBezTo>
                      <a:cubicBezTo>
                        <a:pt x="428515" y="214455"/>
                        <a:pt x="485775" y="212858"/>
                        <a:pt x="542925" y="209683"/>
                      </a:cubicBezTo>
                      <a:cubicBezTo>
                        <a:pt x="552450" y="200158"/>
                        <a:pt x="564028" y="192316"/>
                        <a:pt x="571500" y="181108"/>
                      </a:cubicBezTo>
                      <a:cubicBezTo>
                        <a:pt x="577069" y="172754"/>
                        <a:pt x="576535" y="161513"/>
                        <a:pt x="581025" y="152533"/>
                      </a:cubicBezTo>
                      <a:cubicBezTo>
                        <a:pt x="586145" y="142294"/>
                        <a:pt x="593725" y="133483"/>
                        <a:pt x="600075" y="123958"/>
                      </a:cubicBezTo>
                      <a:cubicBezTo>
                        <a:pt x="603250" y="98558"/>
                        <a:pt x="605392" y="73007"/>
                        <a:pt x="609600" y="47758"/>
                      </a:cubicBezTo>
                      <a:cubicBezTo>
                        <a:pt x="611752" y="34845"/>
                        <a:pt x="610947" y="19880"/>
                        <a:pt x="619125" y="9658"/>
                      </a:cubicBezTo>
                      <a:cubicBezTo>
                        <a:pt x="628351" y="-1875"/>
                        <a:pt x="653707" y="133"/>
                        <a:pt x="666750" y="13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6552809" y="5615174"/>
                  <a:ext cx="228600" cy="131445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dirty="0"/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6781409" y="5672324"/>
                  <a:ext cx="1238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6781409" y="5634224"/>
                  <a:ext cx="1238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781409" y="5729474"/>
                  <a:ext cx="1238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/>
            <p:cNvSpPr txBox="1"/>
            <p:nvPr/>
          </p:nvSpPr>
          <p:spPr>
            <a:xfrm>
              <a:off x="5975434" y="3963262"/>
              <a:ext cx="1724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Connection to Power</a:t>
              </a:r>
              <a:endParaRPr lang="en-CA" dirty="0"/>
            </a:p>
          </p:txBody>
        </p:sp>
        <p:cxnSp>
          <p:nvCxnSpPr>
            <p:cNvPr id="104" name="Straight Arrow Connector 103"/>
            <p:cNvCxnSpPr>
              <a:endCxn id="60" idx="0"/>
            </p:cNvCxnSpPr>
            <p:nvPr/>
          </p:nvCxnSpPr>
          <p:spPr>
            <a:xfrm flipH="1">
              <a:off x="5709528" y="4565420"/>
              <a:ext cx="374640" cy="4035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36698" y="5110120"/>
              <a:ext cx="1724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Electrical Pad</a:t>
              </a:r>
              <a:endParaRPr lang="en-CA" dirty="0"/>
            </a:p>
          </p:txBody>
        </p:sp>
        <p:cxnSp>
          <p:nvCxnSpPr>
            <p:cNvPr id="106" name="Straight Arrow Connector 105"/>
            <p:cNvCxnSpPr>
              <a:endCxn id="41" idx="1"/>
            </p:cNvCxnSpPr>
            <p:nvPr/>
          </p:nvCxnSpPr>
          <p:spPr>
            <a:xfrm flipV="1">
              <a:off x="2138738" y="5000332"/>
              <a:ext cx="1142693" cy="294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14210" y="3999510"/>
              <a:ext cx="1724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Scanner</a:t>
              </a:r>
              <a:endParaRPr lang="en-CA" dirty="0"/>
            </a:p>
          </p:txBody>
        </p:sp>
        <p:cxnSp>
          <p:nvCxnSpPr>
            <p:cNvPr id="108" name="Straight Arrow Connector 107"/>
            <p:cNvCxnSpPr>
              <a:endCxn id="74" idx="0"/>
            </p:cNvCxnSpPr>
            <p:nvPr/>
          </p:nvCxnSpPr>
          <p:spPr>
            <a:xfrm flipV="1">
              <a:off x="1929146" y="4029756"/>
              <a:ext cx="642746" cy="128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82021" y="3644627"/>
            <a:ext cx="1798139" cy="1670242"/>
            <a:chOff x="2882021" y="3644627"/>
            <a:chExt cx="1798139" cy="167024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882021" y="4420603"/>
              <a:ext cx="600570" cy="889066"/>
            </a:xfrm>
            <a:prstGeom prst="line">
              <a:avLst/>
            </a:prstGeom>
            <a:ln w="1016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498230" y="3644627"/>
              <a:ext cx="1181930" cy="1670242"/>
            </a:xfrm>
            <a:prstGeom prst="line">
              <a:avLst/>
            </a:prstGeom>
            <a:ln w="101600" cap="rnd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12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Analytical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Calculations based off Garmin nuvi 1300 GPS battery as approximation for scanner battery</a:t>
            </a:r>
          </a:p>
          <a:p>
            <a:endParaRPr lang="en-CA" dirty="0" smtClean="0"/>
          </a:p>
          <a:p>
            <a:r>
              <a:rPr lang="en-CA" dirty="0"/>
              <a:t>Each battery provides 1.25 Ah at 3.7V</a:t>
            </a:r>
          </a:p>
          <a:p>
            <a:endParaRPr lang="en-CA" dirty="0" smtClean="0"/>
          </a:p>
          <a:p>
            <a:r>
              <a:rPr lang="en-CA" dirty="0"/>
              <a:t>Same amount is required to charge it (plus 20% for inefficiency)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</p:txBody>
      </p:sp>
      <p:sp>
        <p:nvSpPr>
          <p:cNvPr id="4" name="AutoShape 2" descr="filesystem:https://docs.google.com/persistent/docs/1uipG0EwpXqOLdPTRKRTUnlC68kpa7AQY3mMGrRYQ46E_kix.w9vlbkdwe4qa"/>
          <p:cNvSpPr>
            <a:spLocks noChangeAspect="1" noChangeArrowheads="1"/>
          </p:cNvSpPr>
          <p:nvPr/>
        </p:nvSpPr>
        <p:spPr bwMode="auto">
          <a:xfrm>
            <a:off x="1492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5" name="AutoShape 4" descr="filesystem:https://docs.google.com/persistent/docs/1uipG0EwpXqOLdPTRKRTUnlC68kpa7AQY3mMGrRYQ46E_kix.w9vlbkdwe4qa"/>
          <p:cNvSpPr>
            <a:spLocks noChangeAspect="1" noChangeArrowheads="1"/>
          </p:cNvSpPr>
          <p:nvPr/>
        </p:nvSpPr>
        <p:spPr bwMode="auto">
          <a:xfrm>
            <a:off x="30162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3339" y="2204864"/>
            <a:ext cx="5114925" cy="1533525"/>
            <a:chOff x="1691680" y="2060848"/>
            <a:chExt cx="5114925" cy="1533525"/>
          </a:xfrm>
        </p:grpSpPr>
        <p:pic>
          <p:nvPicPr>
            <p:cNvPr id="7" name="image01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91680" y="2060848"/>
              <a:ext cx="5114925" cy="15335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516216" y="2204864"/>
              <a:ext cx="290389" cy="1389509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508104" y="2305447"/>
              <a:ext cx="129850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5508104" y="3419475"/>
              <a:ext cx="1298501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CA" dirty="0" smtClean="0"/>
              <a:t>Circuit </a:t>
            </a:r>
            <a:r>
              <a:rPr lang="en-CA" dirty="0"/>
              <a:t>created by carts at charging station: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For 40 carts over 10 hours:</a:t>
            </a:r>
          </a:p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Analytical Model</a:t>
            </a:r>
            <a:endParaRPr lang="en-CA" dirty="0"/>
          </a:p>
        </p:txBody>
      </p:sp>
      <p:sp>
        <p:nvSpPr>
          <p:cNvPr id="4" name="AutoShape 2" descr="filesystem:https://docs.google.com/persistent/docs/1uipG0EwpXqOLdPTRKRTUnlC68kpa7AQY3mMGrRYQ46E_kix.w9vlbkdwe4qa"/>
          <p:cNvSpPr>
            <a:spLocks noChangeAspect="1" noChangeArrowheads="1"/>
          </p:cNvSpPr>
          <p:nvPr/>
        </p:nvSpPr>
        <p:spPr bwMode="auto">
          <a:xfrm>
            <a:off x="14922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5" name="AutoShape 4" descr="filesystem:https://docs.google.com/persistent/docs/1uipG0EwpXqOLdPTRKRTUnlC68kpa7AQY3mMGrRYQ46E_kix.w9vlbkdwe4qa"/>
          <p:cNvSpPr>
            <a:spLocks noChangeAspect="1" noChangeArrowheads="1"/>
          </p:cNvSpPr>
          <p:nvPr/>
        </p:nvSpPr>
        <p:spPr bwMode="auto">
          <a:xfrm>
            <a:off x="30162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7704" y="4271972"/>
                <a:ext cx="3017814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/>
                            </a:rPr>
                            <m:t>1.25 </m:t>
                          </m:r>
                          <m:r>
                            <a:rPr lang="en-CA" i="1" dirty="0">
                              <a:latin typeface="Cambria Math"/>
                            </a:rPr>
                            <m:t>𝐴h</m:t>
                          </m:r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num>
                        <m:den>
                          <m:r>
                            <a:rPr lang="en-CA" i="1" dirty="0">
                              <a:latin typeface="Cambria Math"/>
                            </a:rPr>
                            <m:t>10</m:t>
                          </m:r>
                          <m:r>
                            <a:rPr lang="en-CA" i="1" dirty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CA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i="1" dirty="0">
                          <a:latin typeface="Cambria Math"/>
                        </a:rPr>
                        <m:t>120%</m:t>
                      </m:r>
                      <m:r>
                        <a:rPr lang="en-CA" i="1" dirty="0">
                          <a:latin typeface="Cambria Math"/>
                          <a:ea typeface="Cambria Math"/>
                        </a:rPr>
                        <m:t>×40=6</m:t>
                      </m:r>
                      <m:r>
                        <a:rPr lang="en-CA" i="1" dirty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71972"/>
                <a:ext cx="3017814" cy="6183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1260" y="5051829"/>
                <a:ext cx="1206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𝑃</m:t>
                      </m:r>
                      <m:r>
                        <a:rPr lang="en-CA" i="1">
                          <a:latin typeface="Cambria Math"/>
                        </a:rPr>
                        <m:t>=</m:t>
                      </m:r>
                      <m:r>
                        <a:rPr lang="en-CA" i="1">
                          <a:latin typeface="Cambria Math"/>
                        </a:rPr>
                        <m:t>𝐼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CA" dirty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260" y="5051829"/>
                <a:ext cx="120680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4186" y="5421161"/>
                <a:ext cx="1974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𝑃</m:t>
                      </m:r>
                      <m:r>
                        <a:rPr lang="en-CA" i="1">
                          <a:latin typeface="Cambria Math"/>
                        </a:rPr>
                        <m:t>=  6</m:t>
                      </m:r>
                      <m:r>
                        <a:rPr lang="en-CA" i="1">
                          <a:latin typeface="Cambria Math"/>
                        </a:rPr>
                        <m:t>𝐴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×3.7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en-CA" dirty="0">
                  <a:ea typeface="Cambria Math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86" y="5421161"/>
                <a:ext cx="197433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23928" y="5795972"/>
                <a:ext cx="1456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/>
                        </a:rPr>
                        <m:t>𝑃</m:t>
                      </m:r>
                      <m:r>
                        <a:rPr lang="en-CA" i="1" smtClean="0">
                          <a:latin typeface="Cambria Math"/>
                        </a:rPr>
                        <m:t>=  22.2</m:t>
                      </m:r>
                      <m:r>
                        <a:rPr lang="en-CA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CA" dirty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795972"/>
                <a:ext cx="145610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07708" y="6165304"/>
                <a:ext cx="59166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𝑇h𝑒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𝑝𝑜𝑤𝑒𝑟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𝑟𝑒𝑞𝑢𝑖𝑟𝑒𝑑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𝑡𝑜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𝑐h𝑎𝑟𝑔𝑒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40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𝑐𝑎𝑟𝑡𝑠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𝑖𝑠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22.2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08" y="6165304"/>
                <a:ext cx="5916620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47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952936"/>
            <a:ext cx="8229600" cy="952128"/>
          </a:xfrm>
        </p:spPr>
        <p:txBody>
          <a:bodyPr/>
          <a:lstStyle/>
          <a:p>
            <a:r>
              <a:rPr lang="en-CA" dirty="0" smtClean="0"/>
              <a:t>Prototype Demonstration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57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Focus group was used</a:t>
            </a:r>
          </a:p>
          <a:p>
            <a:endParaRPr lang="en-CA" dirty="0"/>
          </a:p>
          <a:p>
            <a:r>
              <a:rPr lang="en-CA" dirty="0" smtClean="0"/>
              <a:t>Participants interacted with prototype</a:t>
            </a:r>
          </a:p>
          <a:p>
            <a:endParaRPr lang="en-CA" dirty="0"/>
          </a:p>
          <a:p>
            <a:r>
              <a:rPr lang="en-CA" dirty="0" smtClean="0"/>
              <a:t>Discussed implementation of system in store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17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More aesthetically appealing design is required</a:t>
            </a:r>
          </a:p>
          <a:p>
            <a:endParaRPr lang="en-CA" dirty="0"/>
          </a:p>
          <a:p>
            <a:r>
              <a:rPr lang="en-CA" dirty="0" smtClean="0"/>
              <a:t>Scanner should be made detachable for larger items</a:t>
            </a:r>
          </a:p>
          <a:p>
            <a:endParaRPr lang="en-CA" dirty="0"/>
          </a:p>
          <a:p>
            <a:r>
              <a:rPr lang="en-CA" dirty="0" smtClean="0"/>
              <a:t>Items should be as easy to remove as they are to scan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2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Shoplifters could still be an issue</a:t>
            </a:r>
          </a:p>
          <a:p>
            <a:endParaRPr lang="en-CA" dirty="0"/>
          </a:p>
          <a:p>
            <a:r>
              <a:rPr lang="en-CA" dirty="0" smtClean="0"/>
              <a:t>Method is required for handling weight based items</a:t>
            </a:r>
          </a:p>
        </p:txBody>
      </p:sp>
    </p:spTree>
    <p:extLst>
      <p:ext uri="{BB962C8B-B14F-4D97-AF65-F5344CB8AC3E}">
        <p14:creationId xmlns:p14="http://schemas.microsoft.com/office/powerpoint/2010/main" val="24120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 vs. Objectives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+mj-lt"/>
              </a:rPr>
              <a:t>Goal:</a:t>
            </a:r>
            <a:endParaRPr lang="en-CA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997" y="1700807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+mj-lt"/>
              </a:rPr>
              <a:t>Our Design:</a:t>
            </a:r>
            <a:endParaRPr lang="en-CA" sz="2400" b="1" dirty="0">
              <a:latin typeface="+mj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79512" y="2380840"/>
            <a:ext cx="19909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Easy to use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04048" y="2390141"/>
            <a:ext cx="41764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3 steps: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+mj-lt"/>
              <a:buAutoNum type="arabicParenR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product is scanned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+mj-lt"/>
              <a:buAutoNum type="arabicParenR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cost is displayed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+mj-lt"/>
              <a:buAutoNum type="arabicParenR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payment of transaction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51520" y="4135166"/>
            <a:ext cx="194444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Accessible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004048" y="4135166"/>
            <a:ext cx="4176464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Payment station inputs 80cm above ground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RFID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 scanner within arms reach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52742" y="263691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71800" y="436510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590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 vs. Objectives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+mj-lt"/>
              </a:rPr>
              <a:t>Goal:</a:t>
            </a:r>
            <a:endParaRPr lang="en-CA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997" y="1700807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+mj-lt"/>
              </a:rPr>
              <a:t>Our Design:</a:t>
            </a:r>
            <a:endParaRPr lang="en-CA" sz="2400" b="1" dirty="0">
              <a:latin typeface="+mj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79512" y="2380840"/>
            <a:ext cx="9297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Fast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04048" y="2390141"/>
            <a:ext cx="41764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Transaction takes 30 seconds or less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51520" y="4135166"/>
            <a:ext cx="17665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Accurate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004048" y="4135166"/>
            <a:ext cx="41764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No errors in scans (small sample size)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5776" y="256490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27784" y="4293096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5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Current Solutions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Adding more cashiers </a:t>
            </a:r>
            <a:endParaRPr lang="en-CA" dirty="0" smtClean="0"/>
          </a:p>
          <a:p>
            <a:pPr lvl="1"/>
            <a:r>
              <a:rPr lang="en-CA" sz="2400" dirty="0">
                <a:sym typeface="Wingdings"/>
              </a:rPr>
              <a:t>M</a:t>
            </a:r>
            <a:r>
              <a:rPr lang="en-CA" sz="2400" dirty="0" smtClean="0">
                <a:sym typeface="Wingdings"/>
              </a:rPr>
              <a:t>ore </a:t>
            </a:r>
            <a:r>
              <a:rPr lang="en-CA" sz="2400" dirty="0">
                <a:sym typeface="Wingdings"/>
              </a:rPr>
              <a:t>costly for the store/reduces floor </a:t>
            </a:r>
            <a:r>
              <a:rPr lang="en-CA" sz="2400" dirty="0" smtClean="0">
                <a:sym typeface="Wingdings"/>
              </a:rPr>
              <a:t>space</a:t>
            </a:r>
          </a:p>
          <a:p>
            <a:pPr lvl="1"/>
            <a:endParaRPr lang="en-CA" sz="2400" dirty="0">
              <a:sym typeface="Wingdings"/>
            </a:endParaRPr>
          </a:p>
          <a:p>
            <a:r>
              <a:rPr lang="en-CA" dirty="0"/>
              <a:t>Self-checkout </a:t>
            </a:r>
            <a:r>
              <a:rPr lang="en-CA" dirty="0" smtClean="0"/>
              <a:t>systems</a:t>
            </a:r>
          </a:p>
          <a:p>
            <a:pPr lvl="1"/>
            <a:r>
              <a:rPr lang="en-CA" sz="2400" dirty="0" smtClean="0"/>
              <a:t>Inefficient/reduce </a:t>
            </a:r>
            <a:r>
              <a:rPr lang="en-CA" sz="2400" dirty="0"/>
              <a:t>floor space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78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Design vs. Objectives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+mj-lt"/>
              </a:rPr>
              <a:t>Goal:</a:t>
            </a:r>
            <a:endParaRPr lang="en-CA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997" y="1700807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latin typeface="+mj-lt"/>
              </a:rPr>
              <a:t>Our Design:</a:t>
            </a:r>
            <a:endParaRPr lang="en-CA" sz="2400" b="1" dirty="0">
              <a:latin typeface="+mj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79512" y="2380840"/>
            <a:ext cx="14042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Cheap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04048" y="2390141"/>
            <a:ext cx="41764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tabLst/>
            </a:pPr>
            <a:r>
              <a:rPr lang="en-US" sz="2400" dirty="0" smtClean="0">
                <a:solidFill>
                  <a:srgbClr val="000000"/>
                </a:solidFill>
                <a:latin typeface="Century Gothic" pitchFamily="34" charset="0"/>
                <a:cs typeface="Arial" pitchFamily="34" charset="0"/>
              </a:rPr>
              <a:t>Cost of outfitting one shopping cart: ~$71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50000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Cost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 of implementing a point of sale terminal: ~$649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83768" y="2564904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742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CA" dirty="0" smtClean="0"/>
              <a:t>Store wait times are a waste of time that results from the inefficient checkout process</a:t>
            </a:r>
          </a:p>
          <a:p>
            <a:endParaRPr lang="en-CA" dirty="0"/>
          </a:p>
          <a:p>
            <a:r>
              <a:rPr lang="en-CA" dirty="0" smtClean="0"/>
              <a:t>Scanning items as they are placed in the cart can eliminate this process</a:t>
            </a:r>
          </a:p>
          <a:p>
            <a:endParaRPr lang="en-CA" dirty="0"/>
          </a:p>
          <a:p>
            <a:r>
              <a:rPr lang="en-CA" dirty="0" smtClean="0"/>
              <a:t>The design needs improvement in the areas of aesthetics and theft prevention</a:t>
            </a:r>
          </a:p>
          <a:p>
            <a:endParaRPr lang="en-CA" dirty="0"/>
          </a:p>
          <a:p>
            <a:r>
              <a:rPr lang="en-CA" dirty="0" smtClean="0"/>
              <a:t>Overall concept is feasible, but design is not ready for production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64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CA" dirty="0" smtClean="0"/>
              <a:t>Perform survey of larger demographic</a:t>
            </a:r>
          </a:p>
          <a:p>
            <a:endParaRPr lang="en-CA" dirty="0"/>
          </a:p>
          <a:p>
            <a:r>
              <a:rPr lang="en-CA" dirty="0" smtClean="0"/>
              <a:t>Make RFID scanner removable</a:t>
            </a:r>
          </a:p>
          <a:p>
            <a:endParaRPr lang="en-CA" dirty="0"/>
          </a:p>
          <a:p>
            <a:r>
              <a:rPr lang="en-CA" dirty="0" smtClean="0"/>
              <a:t>Add a method for detecting shoplifters</a:t>
            </a:r>
          </a:p>
          <a:p>
            <a:endParaRPr lang="en-CA" dirty="0"/>
          </a:p>
          <a:p>
            <a:r>
              <a:rPr lang="en-CA" dirty="0" smtClean="0"/>
              <a:t>Perform cost-benefit analysis to prove feasibility</a:t>
            </a:r>
          </a:p>
        </p:txBody>
      </p:sp>
    </p:spTree>
    <p:extLst>
      <p:ext uri="{BB962C8B-B14F-4D97-AF65-F5344CB8AC3E}">
        <p14:creationId xmlns:p14="http://schemas.microsoft.com/office/powerpoint/2010/main" val="1401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Recommendations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CA" dirty="0" smtClean="0"/>
              <a:t>Expand product to be able to outfit smaller carts or hand baskets</a:t>
            </a:r>
          </a:p>
          <a:p>
            <a:endParaRPr lang="en-CA" dirty="0"/>
          </a:p>
          <a:p>
            <a:r>
              <a:rPr lang="en-CA" dirty="0" smtClean="0"/>
              <a:t>Improve the Graphical User Interface  (GUI)</a:t>
            </a:r>
          </a:p>
        </p:txBody>
      </p:sp>
    </p:spTree>
    <p:extLst>
      <p:ext uri="{BB962C8B-B14F-4D97-AF65-F5344CB8AC3E}">
        <p14:creationId xmlns:p14="http://schemas.microsoft.com/office/powerpoint/2010/main" val="8698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authors would like to </a:t>
            </a:r>
            <a:r>
              <a:rPr lang="en-CA" dirty="0" smtClean="0"/>
              <a:t>thank:</a:t>
            </a:r>
          </a:p>
          <a:p>
            <a:endParaRPr lang="en-CA" dirty="0" smtClean="0"/>
          </a:p>
          <a:p>
            <a:r>
              <a:rPr lang="en-CA" dirty="0" smtClean="0"/>
              <a:t>Dr</a:t>
            </a:r>
            <a:r>
              <a:rPr lang="en-CA" dirty="0"/>
              <a:t>. J. Kofman, Ph.D., P.Eng., ing.(OIQ) </a:t>
            </a:r>
            <a:r>
              <a:rPr lang="en-CA" dirty="0" smtClean="0"/>
              <a:t>for the </a:t>
            </a:r>
            <a:r>
              <a:rPr lang="en-CA" dirty="0"/>
              <a:t>information required to complete this </a:t>
            </a:r>
            <a:r>
              <a:rPr lang="en-CA" dirty="0" smtClean="0"/>
              <a:t>project</a:t>
            </a:r>
          </a:p>
          <a:p>
            <a:endParaRPr lang="en-CA" dirty="0" smtClean="0"/>
          </a:p>
          <a:p>
            <a:r>
              <a:rPr lang="en-CA" dirty="0" smtClean="0"/>
              <a:t>Farnoud </a:t>
            </a:r>
            <a:r>
              <a:rPr lang="en-CA" dirty="0"/>
              <a:t>Kazemzadeh the </a:t>
            </a:r>
            <a:r>
              <a:rPr lang="en-CA" dirty="0" smtClean="0"/>
              <a:t>TA for </a:t>
            </a:r>
            <a:r>
              <a:rPr lang="en-CA" dirty="0"/>
              <a:t>SYDE 161 </a:t>
            </a:r>
            <a:r>
              <a:rPr lang="en-CA" dirty="0" smtClean="0"/>
              <a:t>for </a:t>
            </a:r>
            <a:r>
              <a:rPr lang="en-CA" dirty="0"/>
              <a:t>ideas, advice, and </a:t>
            </a:r>
            <a:r>
              <a:rPr lang="en-CA" dirty="0" smtClean="0"/>
              <a:t>warnings</a:t>
            </a:r>
          </a:p>
          <a:p>
            <a:endParaRPr lang="en-CA" dirty="0" smtClean="0"/>
          </a:p>
          <a:p>
            <a:r>
              <a:rPr lang="en-CA" dirty="0" smtClean="0"/>
              <a:t>Jordan </a:t>
            </a:r>
            <a:r>
              <a:rPr lang="en-CA" dirty="0"/>
              <a:t>Sinclair for supplying a shopping cart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978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authors would like to </a:t>
            </a:r>
            <a:r>
              <a:rPr lang="en-CA" dirty="0" smtClean="0"/>
              <a:t>thank:</a:t>
            </a:r>
          </a:p>
          <a:p>
            <a:endParaRPr lang="en-CA" dirty="0"/>
          </a:p>
          <a:p>
            <a:r>
              <a:rPr lang="en-CA" dirty="0" smtClean="0"/>
              <a:t>Engineering students from the University of Waterloo </a:t>
            </a:r>
            <a:r>
              <a:rPr lang="en-CA" dirty="0"/>
              <a:t>for participating in the prototype testing focus </a:t>
            </a:r>
            <a:r>
              <a:rPr lang="en-CA" dirty="0" smtClean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35520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CA" dirty="0"/>
              <a:t>To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devise</a:t>
            </a:r>
            <a:r>
              <a:rPr lang="en-CA" dirty="0"/>
              <a:t> a </a:t>
            </a:r>
            <a:r>
              <a:rPr lang="en-CA" dirty="0" smtClean="0"/>
              <a:t>solution </a:t>
            </a:r>
            <a:r>
              <a:rPr lang="en-CA" dirty="0"/>
              <a:t>that will fulfill the needs of the customer, store, </a:t>
            </a:r>
            <a:r>
              <a:rPr lang="en-CA" i="1" dirty="0"/>
              <a:t>and</a:t>
            </a:r>
            <a:r>
              <a:rPr lang="en-CA" dirty="0"/>
              <a:t> </a:t>
            </a:r>
            <a:r>
              <a:rPr lang="en-CA" dirty="0" smtClean="0"/>
              <a:t>manufacturer</a:t>
            </a:r>
            <a:endParaRPr lang="en-CA" dirty="0"/>
          </a:p>
          <a:p>
            <a:endParaRPr lang="en-CA" dirty="0"/>
          </a:p>
          <a:p>
            <a:r>
              <a:rPr lang="en-CA" dirty="0"/>
              <a:t>To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produce</a:t>
            </a:r>
            <a:r>
              <a:rPr lang="en-CA" dirty="0"/>
              <a:t> a testable prototype and a </a:t>
            </a:r>
            <a:r>
              <a:rPr lang="en-CA" dirty="0" smtClean="0"/>
              <a:t>realistic design</a:t>
            </a:r>
            <a:endParaRPr lang="en-CA" dirty="0"/>
          </a:p>
          <a:p>
            <a:endParaRPr lang="en-CA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CA" dirty="0"/>
              <a:t>To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follow</a:t>
            </a:r>
            <a:r>
              <a:rPr lang="en-CA" dirty="0"/>
              <a:t> and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</a:rPr>
              <a:t>apply</a:t>
            </a:r>
            <a:r>
              <a:rPr lang="en-CA" dirty="0"/>
              <a:t> the engineering design process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156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70200" y="5440240"/>
            <a:ext cx="13447584" cy="4916518"/>
            <a:chOff x="170200" y="7101408"/>
            <a:chExt cx="13447584" cy="491651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87" r="45623"/>
            <a:stretch/>
          </p:blipFill>
          <p:spPr>
            <a:xfrm>
              <a:off x="8753587" y="7101408"/>
              <a:ext cx="4864197" cy="444265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" t="14408" r="-201" b="-7904"/>
            <a:stretch/>
          </p:blipFill>
          <p:spPr>
            <a:xfrm>
              <a:off x="170200" y="7101408"/>
              <a:ext cx="8954750" cy="4916518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107504" y="260648"/>
            <a:ext cx="25394761" cy="5277587"/>
            <a:chOff x="107504" y="260648"/>
            <a:chExt cx="25394761" cy="5277587"/>
          </a:xfrm>
        </p:grpSpPr>
        <p:grpSp>
          <p:nvGrpSpPr>
            <p:cNvPr id="11" name="Group 10"/>
            <p:cNvGrpSpPr/>
            <p:nvPr/>
          </p:nvGrpSpPr>
          <p:grpSpPr>
            <a:xfrm>
              <a:off x="107504" y="260648"/>
              <a:ext cx="16830423" cy="5277587"/>
              <a:chOff x="-151370" y="395536"/>
              <a:chExt cx="16830423" cy="5277587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51370" y="404664"/>
                <a:ext cx="8611802" cy="5249008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2882" y="395536"/>
                <a:ext cx="8926171" cy="5277587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8462" y="260829"/>
              <a:ext cx="8973803" cy="5210903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 b="-1"/>
          <a:stretch/>
        </p:blipFill>
        <p:spPr>
          <a:xfrm>
            <a:off x="0" y="5607170"/>
            <a:ext cx="9144000" cy="12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-1.79028 0.0037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1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9028 0.00371 L -1.79028 -0.731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75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3903E-7 L 5.55556E-7 -0.733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6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72595 L -0.51372 -0.725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 Requirements and Engineering Specs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52742" y="263691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52742" y="335699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52742" y="3717032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2742" y="458112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52742" y="530120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52742" y="6021288"/>
            <a:ext cx="1656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42900" y="1716088"/>
            <a:ext cx="29511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User Requirements: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6002338" y="1716088"/>
            <a:ext cx="2946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Engineering Specs: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42900" y="2443163"/>
            <a:ext cx="17748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Easy to 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4639022" y="2443163"/>
            <a:ext cx="418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&lt;= than 3 steps to operate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342900" y="3163888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Accessible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5868988" y="3163888"/>
            <a:ext cx="3317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137275" y="3163888"/>
            <a:ext cx="28114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1m off the ground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5370513" y="3529013"/>
            <a:ext cx="3579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All passages &gt; 1m wide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342900" y="4352925"/>
            <a:ext cx="727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Fast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662488" y="4352925"/>
            <a:ext cx="43719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Faster than current average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18"/>
          <p:cNvSpPr>
            <a:spLocks noChangeArrowheads="1"/>
          </p:cNvSpPr>
          <p:nvPr/>
        </p:nvSpPr>
        <p:spPr bwMode="auto">
          <a:xfrm>
            <a:off x="342900" y="5072063"/>
            <a:ext cx="1554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Accurate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9"/>
          <p:cNvSpPr>
            <a:spLocks noChangeArrowheads="1"/>
          </p:cNvSpPr>
          <p:nvPr/>
        </p:nvSpPr>
        <p:spPr bwMode="auto">
          <a:xfrm>
            <a:off x="6430963" y="5072063"/>
            <a:ext cx="2514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&lt; 0.1% error rate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>
            <a:off x="342900" y="5792788"/>
            <a:ext cx="11969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Cheap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1"/>
          <p:cNvSpPr>
            <a:spLocks noChangeArrowheads="1"/>
          </p:cNvSpPr>
          <p:nvPr/>
        </p:nvSpPr>
        <p:spPr bwMode="auto">
          <a:xfrm>
            <a:off x="4841875" y="5792788"/>
            <a:ext cx="41036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Arial" pitchFamily="34" charset="0"/>
              </a:rPr>
              <a:t>Net cost &lt; current solutions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8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024" grpId="0"/>
      <p:bldP spid="1025" grpId="0"/>
      <p:bldP spid="1029" grpId="0"/>
      <p:bldP spid="10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of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Brainstormed seven functions: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Record Items into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Transport 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Communicate Price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Payment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Return 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Prevent Thefts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Give Instructions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1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of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Developed Concepts (some good, some bad):</a:t>
            </a:r>
          </a:p>
          <a:p>
            <a:pPr lvl="1"/>
            <a:r>
              <a:rPr lang="en-CA" dirty="0" smtClean="0"/>
              <a:t>RFID Scanning</a:t>
            </a:r>
          </a:p>
          <a:p>
            <a:pPr lvl="1"/>
            <a:r>
              <a:rPr lang="en-CA" dirty="0" smtClean="0"/>
              <a:t>Proof of purchase at exit</a:t>
            </a:r>
          </a:p>
          <a:p>
            <a:pPr lvl="1"/>
            <a:r>
              <a:rPr lang="en-CA" dirty="0" smtClean="0"/>
              <a:t>Signs with instructions</a:t>
            </a:r>
          </a:p>
          <a:p>
            <a:pPr marL="457200" lvl="1" indent="0" algn="ctr">
              <a:buNone/>
            </a:pPr>
            <a:r>
              <a:rPr lang="en-CA" dirty="0" smtClean="0"/>
              <a:t>VS</a:t>
            </a:r>
            <a:endParaRPr lang="en-CA" dirty="0"/>
          </a:p>
          <a:p>
            <a:pPr lvl="1"/>
            <a:r>
              <a:rPr lang="en-CA" dirty="0" smtClean="0"/>
              <a:t>Analog price meter</a:t>
            </a:r>
          </a:p>
          <a:p>
            <a:pPr lvl="1"/>
            <a:r>
              <a:rPr lang="en-CA" dirty="0" smtClean="0"/>
              <a:t>Facial recognition payment</a:t>
            </a:r>
          </a:p>
          <a:p>
            <a:pPr lvl="1"/>
            <a:r>
              <a:rPr lang="en-CA" dirty="0" smtClean="0"/>
              <a:t>Bouncers at exit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5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8.2|4.9|4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4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8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5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|3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2|2.3|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254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rgbClr val="00B05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3000</TotalTime>
  <Words>1530</Words>
  <Application>Microsoft Office PowerPoint</Application>
  <PresentationFormat>On-screen Show (4:3)</PresentationFormat>
  <Paragraphs>441</Paragraphs>
  <Slides>45</Slides>
  <Notes>45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Executive</vt:lpstr>
      <vt:lpstr>Half-Time Exits</vt:lpstr>
      <vt:lpstr>Background</vt:lpstr>
      <vt:lpstr>The Problem</vt:lpstr>
      <vt:lpstr>Current Solutions</vt:lpstr>
      <vt:lpstr>Objectives</vt:lpstr>
      <vt:lpstr>PowerPoint Presentation</vt:lpstr>
      <vt:lpstr>User Requirements and Engineering Specs</vt:lpstr>
      <vt:lpstr>Development of Design</vt:lpstr>
      <vt:lpstr>Development of Design</vt:lpstr>
      <vt:lpstr>Possible Designs</vt:lpstr>
      <vt:lpstr>Possible Designs</vt:lpstr>
      <vt:lpstr>Possible Designs</vt:lpstr>
      <vt:lpstr>Final Design</vt:lpstr>
      <vt:lpstr>Final Design</vt:lpstr>
      <vt:lpstr>Final Design</vt:lpstr>
      <vt:lpstr>Final Design</vt:lpstr>
      <vt:lpstr>Final Design</vt:lpstr>
      <vt:lpstr>Design for Manufacturing</vt:lpstr>
      <vt:lpstr>Design for Manufacturing</vt:lpstr>
      <vt:lpstr>Design for Manufacturing</vt:lpstr>
      <vt:lpstr>Design for Manufacturing</vt:lpstr>
      <vt:lpstr>Design for Assembly</vt:lpstr>
      <vt:lpstr>Design for Assembly</vt:lpstr>
      <vt:lpstr>Design for Assembly</vt:lpstr>
      <vt:lpstr>Design for Assembly</vt:lpstr>
      <vt:lpstr>Design for Assembly</vt:lpstr>
      <vt:lpstr>Design for Assembly</vt:lpstr>
      <vt:lpstr>Design for Safety</vt:lpstr>
      <vt:lpstr>Analytical Model</vt:lpstr>
      <vt:lpstr>Analytical Model</vt:lpstr>
      <vt:lpstr>Analytical Model</vt:lpstr>
      <vt:lpstr>Analytical Model</vt:lpstr>
      <vt:lpstr>Analytical Model</vt:lpstr>
      <vt:lpstr>Prototype Demonstration</vt:lpstr>
      <vt:lpstr>Design Testing</vt:lpstr>
      <vt:lpstr>Results</vt:lpstr>
      <vt:lpstr>Results</vt:lpstr>
      <vt:lpstr>Final Design vs. Objectives</vt:lpstr>
      <vt:lpstr>Final Design vs. Objectives</vt:lpstr>
      <vt:lpstr>Final Design vs. Objectives</vt:lpstr>
      <vt:lpstr>Conclusions</vt:lpstr>
      <vt:lpstr>Recommendations</vt:lpstr>
      <vt:lpstr>Recommendations</vt:lpstr>
      <vt:lpstr>Acknowledgements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Mayanloo</dc:creator>
  <cp:lastModifiedBy>Graham Edward Bleaney</cp:lastModifiedBy>
  <cp:revision>102</cp:revision>
  <dcterms:created xsi:type="dcterms:W3CDTF">2012-11-23T06:44:36Z</dcterms:created>
  <dcterms:modified xsi:type="dcterms:W3CDTF">2012-11-30T14:28:47Z</dcterms:modified>
</cp:coreProperties>
</file>