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58" r:id="rId4"/>
    <p:sldId id="287" r:id="rId5"/>
    <p:sldId id="271" r:id="rId6"/>
    <p:sldId id="274" r:id="rId7"/>
    <p:sldId id="276" r:id="rId8"/>
    <p:sldId id="275" r:id="rId9"/>
    <p:sldId id="292" r:id="rId10"/>
    <p:sldId id="272" r:id="rId11"/>
    <p:sldId id="277" r:id="rId12"/>
    <p:sldId id="278" r:id="rId13"/>
    <p:sldId id="259" r:id="rId14"/>
    <p:sldId id="282" r:id="rId15"/>
    <p:sldId id="260" r:id="rId16"/>
    <p:sldId id="261" r:id="rId17"/>
    <p:sldId id="262" r:id="rId18"/>
    <p:sldId id="263" r:id="rId19"/>
    <p:sldId id="291" r:id="rId20"/>
    <p:sldId id="264" r:id="rId21"/>
    <p:sldId id="265" r:id="rId22"/>
    <p:sldId id="266" r:id="rId23"/>
    <p:sldId id="267" r:id="rId24"/>
    <p:sldId id="321" r:id="rId25"/>
    <p:sldId id="322" r:id="rId26"/>
    <p:sldId id="320" r:id="rId27"/>
    <p:sldId id="268" r:id="rId28"/>
    <p:sldId id="270" r:id="rId29"/>
    <p:sldId id="285" r:id="rId30"/>
    <p:sldId id="279" r:id="rId31"/>
    <p:sldId id="281" r:id="rId32"/>
    <p:sldId id="280" r:id="rId33"/>
    <p:sldId id="288" r:id="rId34"/>
    <p:sldId id="289" r:id="rId35"/>
    <p:sldId id="290" r:id="rId36"/>
    <p:sldId id="283" r:id="rId37"/>
    <p:sldId id="293" r:id="rId38"/>
    <p:sldId id="294" r:id="rId39"/>
    <p:sldId id="323" r:id="rId40"/>
    <p:sldId id="295" r:id="rId41"/>
    <p:sldId id="32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27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25" r:id="rId60"/>
    <p:sldId id="326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E39E-D1F2-4080-B189-F1C30D2CCF1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AF30-E5C0-4658-9396-A31A2385D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1955-691D-477A-85C1-B46A291D14E8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A2E1-A24C-472C-BE72-E82BE28D2141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4722-7C9A-4FEA-8693-2BBDCE499949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EDF-B212-49E7-8837-64F4179D006A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459A-4340-4B0C-BA24-737F86AAB7E8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222D-4F4C-4CC1-A9E2-0CC4546292B2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11CE-E4D4-4886-B8B2-3FDD833414BB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6044-1F4F-4B4A-B2E6-03FF58D951FE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3564-63B9-42D2-8EED-41D436C235C0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B2F8-3D2D-46E5-BCAE-98A835558A38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CA67-9414-4EFB-9E40-F67DCD75DC2C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C00D77-D58C-4228-9952-20C18BAB2220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IMZ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0"/>
            <a:ext cx="6327648" cy="533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Texture Mapping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2304" y="1828800"/>
            <a:ext cx="5873496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itchFamily="18" charset="0"/>
              </a:rPr>
              <a:t>Computer Graphics |  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3704" y="3352800"/>
            <a:ext cx="5873496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Imtiaz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Masud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Ziko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(0, 3)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58000" y="838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(3, 3)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Steps In Texture Mapping.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1600200"/>
            <a:ext cx="8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ambria" pitchFamily="18" charset="0"/>
              </a:rPr>
              <a:t>Step 1 :</a:t>
            </a:r>
            <a:r>
              <a:rPr lang="en-US" sz="2200" dirty="0" smtClean="0">
                <a:latin typeface="Cambria" pitchFamily="18" charset="0"/>
              </a:rPr>
              <a:t> a) Loading Image </a:t>
            </a:r>
          </a:p>
          <a:p>
            <a:r>
              <a:rPr lang="en-US" sz="2200" dirty="0">
                <a:latin typeface="Cambria" pitchFamily="18" charset="0"/>
              </a:rPr>
              <a:t>	</a:t>
            </a:r>
            <a:r>
              <a:rPr lang="en-US" sz="2200" dirty="0" smtClean="0">
                <a:latin typeface="Cambria" pitchFamily="18" charset="0"/>
              </a:rPr>
              <a:t> b) Image </a:t>
            </a:r>
            <a:r>
              <a:rPr lang="en-US" sz="2200" dirty="0" smtClean="0">
                <a:latin typeface="Cambria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Cambria" pitchFamily="18" charset="0"/>
              </a:rPr>
              <a:t> OpenGL Texture </a:t>
            </a:r>
            <a:r>
              <a:rPr lang="en-US" sz="2200" i="1" dirty="0" smtClean="0">
                <a:latin typeface="Cambria" pitchFamily="18" charset="0"/>
              </a:rPr>
              <a:t>(To make the image ready 					for wrapping an object)</a:t>
            </a:r>
          </a:p>
          <a:p>
            <a:endParaRPr lang="en-US" sz="2200" i="1" dirty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Step 2:  </a:t>
            </a:r>
            <a:r>
              <a:rPr lang="en-US" sz="2200" dirty="0" smtClean="0">
                <a:latin typeface="Cambria" pitchFamily="18" charset="0"/>
              </a:rPr>
              <a:t>Mapping that ready texture on the object </a:t>
            </a:r>
            <a:r>
              <a:rPr lang="en-US" sz="2200" i="1" dirty="0" smtClean="0">
                <a:latin typeface="Cambria" pitchFamily="18" charset="0"/>
              </a:rPr>
              <a:t>(Wrapping)</a:t>
            </a:r>
            <a:endParaRPr lang="en-US" sz="2200" i="1" dirty="0">
              <a:latin typeface="Cambria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CODE !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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6386" name="Picture 2" descr="http://4.bp.blogspot.com/-rSb2d-YBO4I/T6e_Czb2JhI/AAAAAAAAG8s/bbcb4g9CraM/s400/confused-cartoon-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1828800" cy="170545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438400" y="1295400"/>
            <a:ext cx="373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CODES ! CODES!! CODES !!! </a:t>
            </a:r>
          </a:p>
          <a:p>
            <a:r>
              <a:rPr lang="en-US" sz="2200" dirty="0" smtClean="0">
                <a:latin typeface="Cambria" pitchFamily="18" charset="0"/>
              </a:rPr>
              <a:t>Exhausted?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Why So Serious ???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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95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Cambria" pitchFamily="18" charset="0"/>
              </a:rPr>
              <a:t>We don't </a:t>
            </a:r>
            <a:r>
              <a:rPr lang="en-US" sz="2400" dirty="0">
                <a:latin typeface="Cambria" pitchFamily="18" charset="0"/>
              </a:rPr>
              <a:t>have to know </a:t>
            </a:r>
            <a:r>
              <a:rPr lang="en-US" sz="2400" b="1" dirty="0">
                <a:latin typeface="Cambria" pitchFamily="18" charset="0"/>
              </a:rPr>
              <a:t>how</a:t>
            </a:r>
            <a:r>
              <a:rPr lang="en-US" sz="2400" dirty="0">
                <a:latin typeface="Cambria" pitchFamily="18" charset="0"/>
              </a:rPr>
              <a:t> it works; all </a:t>
            </a:r>
            <a:r>
              <a:rPr lang="en-US" sz="2400" dirty="0" smtClean="0">
                <a:latin typeface="Cambria" pitchFamily="18" charset="0"/>
              </a:rPr>
              <a:t>we have </a:t>
            </a:r>
            <a:r>
              <a:rPr lang="en-US" sz="2400" dirty="0">
                <a:latin typeface="Cambria" pitchFamily="18" charset="0"/>
              </a:rPr>
              <a:t>to know is </a:t>
            </a:r>
            <a:r>
              <a:rPr lang="en-US" sz="2400" b="1" dirty="0">
                <a:latin typeface="Cambria" pitchFamily="18" charset="0"/>
              </a:rPr>
              <a:t>what</a:t>
            </a:r>
            <a:r>
              <a:rPr lang="en-US" sz="2400" dirty="0">
                <a:latin typeface="Cambria" pitchFamily="18" charset="0"/>
              </a:rPr>
              <a:t> it does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http://t0.gstatic.com/images?q=tbn:ANd9GcRlo2YQWnsGkyoA3mbltWKc4H2LCuOigwJ91JgCo8YtZx3HGEgd"/>
          <p:cNvPicPr>
            <a:picLocks noChangeAspect="1" noChangeArrowheads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4648200" y="3381248"/>
            <a:ext cx="4495800" cy="3476752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Lets Know - What It Does !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6477000" cy="180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52800"/>
            <a:ext cx="2971800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066800"/>
            <a:ext cx="151004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endCxn id="19459" idx="1"/>
          </p:cNvCxnSpPr>
          <p:nvPr/>
        </p:nvCxnSpPr>
        <p:spPr>
          <a:xfrm flipV="1">
            <a:off x="5791200" y="1866900"/>
            <a:ext cx="1219200" cy="8763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600" y="27432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imageloader.cpp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Detailed Codes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 smtClean="0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imageloader.cpp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Detailed Codes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545372"/>
            <a:ext cx="3029191" cy="1779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990600"/>
            <a:ext cx="3129566" cy="1163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371600"/>
            <a:ext cx="419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Texture: </a:t>
            </a:r>
          </a:p>
          <a:p>
            <a:r>
              <a:rPr lang="en-US" sz="2400" dirty="0">
                <a:latin typeface="Cambria" pitchFamily="18" charset="0"/>
              </a:rPr>
              <a:t>The feel, appearance, or consistency of a surface or a substance.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?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026" name="Picture 2" descr="http://t0.gstatic.com/images?q=tbn:ANd9GcQ5IjerzCjgY0s6_APuAgyWJSZZZUmDsGT7hkvGQDPezGKALkFKa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2514600" cy="1676400"/>
          </a:xfrm>
          <a:prstGeom prst="rect">
            <a:avLst/>
          </a:prstGeom>
          <a:noFill/>
        </p:spPr>
      </p:pic>
      <p:pic>
        <p:nvPicPr>
          <p:cNvPr id="1028" name="Picture 4" descr="http://t1.gstatic.com/images?q=tbn:ANd9GcT_rBYcFYLlKPiWCDhlWs8J_smIgKKl1vGrt8pO1S4Oz5ivK6on2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657600"/>
            <a:ext cx="3276600" cy="245848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400" y="403860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 smtClean="0">
                <a:latin typeface="Cambria" pitchFamily="18" charset="0"/>
              </a:rPr>
              <a:t>…… The natural world is rich in texture: the surface of any visible object is textured at certain scale</a:t>
            </a:r>
            <a:endParaRPr lang="en-US" sz="2400" i="1" dirty="0">
              <a:latin typeface="Cambria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4725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2362200" y="3886200"/>
            <a:ext cx="1600200" cy="5334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842963"/>
            <a:ext cx="255408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>
          <a:xfrm rot="16200000" flipV="1">
            <a:off x="838200" y="3962400"/>
            <a:ext cx="167640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30480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1 : Image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038600"/>
            <a:ext cx="74676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0988" indent="-280988"/>
            <a:r>
              <a:rPr lang="en-US" sz="2000" b="1" dirty="0" smtClean="0">
                <a:latin typeface="Cambria" pitchFamily="18" charset="0"/>
              </a:rPr>
              <a:t>What we have done here is actually -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We </a:t>
            </a:r>
            <a:r>
              <a:rPr lang="en-US" sz="2000" dirty="0">
                <a:latin typeface="Cambria" pitchFamily="18" charset="0"/>
              </a:rPr>
              <a:t>load the </a:t>
            </a:r>
            <a:r>
              <a:rPr lang="en-US" sz="2000" dirty="0" smtClean="0">
                <a:latin typeface="Cambria" pitchFamily="18" charset="0"/>
              </a:rPr>
              <a:t>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load </a:t>
            </a:r>
            <a:r>
              <a:rPr lang="en-US" sz="2000" dirty="0">
                <a:latin typeface="Cambria" pitchFamily="18" charset="0"/>
              </a:rPr>
              <a:t>the texture into </a:t>
            </a:r>
            <a:r>
              <a:rPr lang="en-US" sz="2000" dirty="0" smtClean="0">
                <a:latin typeface="Cambria" pitchFamily="18" charset="0"/>
              </a:rPr>
              <a:t>OpenGL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then </a:t>
            </a:r>
            <a:r>
              <a:rPr lang="en-US" sz="2000" dirty="0">
                <a:latin typeface="Cambria" pitchFamily="18" charset="0"/>
              </a:rPr>
              <a:t>delete the Image object, since we don't need it any more.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9834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26786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1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276600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itchFamily="18" charset="0"/>
              </a:rPr>
              <a:t>3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2943761"/>
            <a:ext cx="20574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Now our Image is reading for wrapping an object!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1"/>
            <a:ext cx="6858000" cy="190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3400" y="1676400"/>
            <a:ext cx="4953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905000"/>
            <a:ext cx="31242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Telling the computer that we’re going to use Texture Mapping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429000" y="2133600"/>
            <a:ext cx="21336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Which Texture is going to be used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>
            <a:off x="5257800" y="2438400"/>
            <a:ext cx="685800" cy="183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048000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934494" y="3162300"/>
            <a:ext cx="2285206" cy="9913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800600"/>
            <a:ext cx="14478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21336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Which Texture is going to be used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5257800" y="2438400"/>
            <a:ext cx="685800" cy="183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GL_TEXTURE_MIN_FILTER,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GL_TEXTURE_MAG_FILTER,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6482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Setting up the type of mapping (will be explained later……)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3886200"/>
            <a:ext cx="16002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 smtClean="0">
                <a:latin typeface="Cambria" pitchFamily="18" charset="0"/>
              </a:rPr>
              <a:t>()</a:t>
            </a:r>
          </a:p>
          <a:p>
            <a:r>
              <a:rPr lang="en-US" sz="2000" dirty="0" smtClean="0">
                <a:latin typeface="Cambria" pitchFamily="18" charset="0"/>
              </a:rPr>
              <a:t>{</a:t>
            </a:r>
          </a:p>
          <a:p>
            <a:r>
              <a:rPr lang="en-US" sz="2000" dirty="0" smtClean="0">
                <a:latin typeface="Cambria" pitchFamily="18" charset="0"/>
              </a:rPr>
              <a:t>…….</a:t>
            </a:r>
          </a:p>
          <a:p>
            <a:r>
              <a:rPr lang="en-US" sz="2000" dirty="0" err="1" smtClean="0">
                <a:latin typeface="Cambria" pitchFamily="18" charset="0"/>
              </a:rPr>
              <a:t>glEnable</a:t>
            </a:r>
            <a:r>
              <a:rPr lang="en-US" sz="2000" dirty="0" smtClean="0">
                <a:latin typeface="Cambria" pitchFamily="18" charset="0"/>
              </a:rPr>
              <a:t>(GL_TEXTURE_2D);</a:t>
            </a:r>
          </a:p>
          <a:p>
            <a:r>
              <a:rPr lang="en-US" sz="2000" dirty="0" err="1" smtClean="0">
                <a:latin typeface="Cambria" pitchFamily="18" charset="0"/>
              </a:rPr>
              <a:t>glBindTexture</a:t>
            </a:r>
            <a:r>
              <a:rPr lang="en-US" sz="2000" dirty="0" smtClean="0">
                <a:latin typeface="Cambria" pitchFamily="18" charset="0"/>
              </a:rPr>
              <a:t>(GL_TEXTURE_2D, _</a:t>
            </a:r>
            <a:r>
              <a:rPr lang="en-US" sz="2000" dirty="0" err="1" smtClean="0">
                <a:latin typeface="Cambria" pitchFamily="18" charset="0"/>
              </a:rPr>
              <a:t>textureId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GL_TEXTURE_MIN_FILTER,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r>
              <a:rPr lang="en-US" sz="2000" dirty="0" err="1" smtClean="0">
                <a:latin typeface="Cambria" pitchFamily="18" charset="0"/>
              </a:rPr>
              <a:t>glTexParameteri</a:t>
            </a:r>
            <a:r>
              <a:rPr lang="en-US" sz="2000" dirty="0" smtClean="0">
                <a:latin typeface="Cambria" pitchFamily="18" charset="0"/>
              </a:rPr>
              <a:t>(GL_TEXTURE_2D, GL_TEXTURE_MAG_FILTER, </a:t>
            </a:r>
            <a:r>
              <a:rPr lang="en-US" sz="2000" i="1" dirty="0" smtClean="0">
                <a:latin typeface="Cambria" pitchFamily="18" charset="0"/>
              </a:rPr>
              <a:t>GL_LINEAR</a:t>
            </a:r>
            <a:r>
              <a:rPr lang="en-US" sz="2000" dirty="0" smtClean="0">
                <a:latin typeface="Cambria" pitchFamily="18" charset="0"/>
              </a:rPr>
              <a:t>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……..</a:t>
            </a:r>
          </a:p>
          <a:p>
            <a:r>
              <a:rPr lang="en-US" sz="2000" dirty="0" err="1" smtClean="0">
                <a:latin typeface="Cambria" pitchFamily="18" charset="0"/>
              </a:rPr>
              <a:t>glBegin</a:t>
            </a:r>
            <a:r>
              <a:rPr lang="en-US" sz="2000" dirty="0" smtClean="0">
                <a:latin typeface="Cambria" pitchFamily="18" charset="0"/>
              </a:rPr>
              <a:t>(GL_QUADS);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err="1" smtClean="0">
                <a:latin typeface="Cambria" pitchFamily="18" charset="0"/>
              </a:rPr>
              <a:t>glEnd</a:t>
            </a:r>
            <a:r>
              <a:rPr lang="en-US" sz="2000" dirty="0" smtClean="0">
                <a:latin typeface="Cambria" pitchFamily="18" charset="0"/>
              </a:rPr>
              <a:t>();</a:t>
            </a:r>
          </a:p>
          <a:p>
            <a:r>
              <a:rPr lang="en-US" sz="2000" dirty="0" smtClean="0">
                <a:latin typeface="Cambria" pitchFamily="18" charset="0"/>
              </a:rPr>
              <a:t>……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</a:rPr>
              <a:t>} 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8771262">
            <a:off x="698077" y="4434975"/>
            <a:ext cx="869570" cy="41864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91000" y="880646"/>
            <a:ext cx="9906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(U, V)</a:t>
            </a:r>
            <a:endParaRPr lang="en-US" sz="1600" b="1" dirty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1185446"/>
            <a:ext cx="9906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ambria" pitchFamily="18" charset="0"/>
              </a:rPr>
              <a:t>(X,Y)</a:t>
            </a:r>
            <a:endParaRPr lang="en-US" sz="1600" b="1" dirty="0">
              <a:latin typeface="Cambria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10652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1371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43400" y="5181600"/>
            <a:ext cx="3733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743994" y="3580606"/>
            <a:ext cx="381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24800" y="2743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447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8600" y="5010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U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17526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V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10015" y="1095851"/>
            <a:ext cx="6667185" cy="2180749"/>
            <a:chOff x="1410015" y="1422737"/>
            <a:chExt cx="6667185" cy="218074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0015" y="1422737"/>
              <a:ext cx="628618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1486215" y="2952690"/>
              <a:ext cx="137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An object</a:t>
              </a:r>
              <a:endParaRPr lang="en-US" sz="2000" b="1" dirty="0">
                <a:latin typeface="Cambria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5600"/>
              <a:ext cx="2209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An image</a:t>
              </a:r>
            </a:p>
            <a:p>
              <a:pPr algn="ctr"/>
              <a:r>
                <a:rPr lang="en-US" sz="2000" i="1" dirty="0" smtClean="0">
                  <a:latin typeface="Cambria" pitchFamily="18" charset="0"/>
                </a:rPr>
                <a:t>(jpg, bmp, etc. )</a:t>
              </a:r>
              <a:endParaRPr lang="en-US" sz="2000" i="1" dirty="0">
                <a:latin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1" y="2949714"/>
              <a:ext cx="2285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latin typeface="Cambria" pitchFamily="18" charset="0"/>
                </a:rPr>
                <a:t>Texture Mapped</a:t>
              </a:r>
              <a:endParaRPr lang="en-US" sz="2000" b="1" dirty="0">
                <a:latin typeface="Cambria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133600" y="838200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Texture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Mapping </a:t>
            </a:r>
            <a:r>
              <a:rPr lang="en-US" sz="2200" dirty="0" smtClean="0">
                <a:latin typeface="Cambria" pitchFamily="18" charset="0"/>
                <a:sym typeface="Wingdings" pitchFamily="2" charset="2"/>
              </a:rPr>
              <a:t> Texture Wrapping</a:t>
            </a:r>
            <a:endParaRPr lang="en-US" sz="2200" dirty="0">
              <a:latin typeface="Cambri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5800" y="3657600"/>
            <a:ext cx="3657600" cy="2438400"/>
            <a:chOff x="685800" y="3657600"/>
            <a:chExt cx="3657600" cy="2438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4648200"/>
              <a:ext cx="685800" cy="685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365" name="Picture 5" descr="http://wilsonsch3u-01-2012.wikispaces.com/file/view/tria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3657600"/>
              <a:ext cx="2438400" cy="2438400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600200" y="5029200"/>
              <a:ext cx="838200" cy="5334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57400" y="5029200"/>
              <a:ext cx="9144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67000" y="5029200"/>
              <a:ext cx="8382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363" idx="3"/>
            </p:cNvCxnSpPr>
            <p:nvPr/>
          </p:nvCxnSpPr>
          <p:spPr>
            <a:xfrm>
              <a:off x="1371600" y="4991100"/>
              <a:ext cx="1371600" cy="381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Arrow 30"/>
          <p:cNvSpPr/>
          <p:nvPr/>
        </p:nvSpPr>
        <p:spPr>
          <a:xfrm>
            <a:off x="4495800" y="4572000"/>
            <a:ext cx="609600" cy="5334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352800"/>
            <a:ext cx="2971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0" y="539109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(X,Y) : 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5010090"/>
            <a:ext cx="1828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(U,V) :(0,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(0, 5.0)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267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581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895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0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Step 2 : </a:t>
            </a:r>
            <a:r>
              <a:rPr lang="en-US" sz="2400" b="1" dirty="0" smtClean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 smtClean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(0, 5)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447800"/>
            <a:ext cx="358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4676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39000" y="762000"/>
            <a:ext cx="1600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(5, 5)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62800" y="5314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6600" y="4953000"/>
            <a:ext cx="1447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(5, 0)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" y="27432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37338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latin typeface="Cambria" pitchFamily="18" charset="0"/>
              </a:rPr>
              <a:t>glTexCoord2f(5.0,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81504"/>
            <a:ext cx="3505200" cy="347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78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latin typeface="Cambria" pitchFamily="18" charset="0"/>
              </a:rPr>
              <a:t>glTexCoord2f(3.0,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419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(GL_QUADS);</a:t>
            </a:r>
          </a:p>
          <a:p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//glTexCoord2f(3.0, 0.0);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glVertex3f(1.0, -1.0, 0.0);</a:t>
            </a:r>
          </a:p>
          <a:p>
            <a:endParaRPr lang="en-US" dirty="0" smtClean="0">
              <a:latin typeface="Cambria" pitchFamily="18" charset="0"/>
            </a:endParaRPr>
          </a:p>
          <a:p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……Calculate your mapping first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3716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86000"/>
            <a:ext cx="142017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1296194" y="28186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677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058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2590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2971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743200" y="2514600"/>
            <a:ext cx="2667000" cy="22098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276600"/>
            <a:ext cx="36576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3276600"/>
            <a:ext cx="22860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2000" y="3886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7908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pixel from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2286000"/>
            <a:ext cx="121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latin typeface="Cambria" pitchFamily="18" charset="0"/>
              </a:rPr>
              <a:t>pixel from Texture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" y="47244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</a:rPr>
              <a:t>GL_NEAREST </a:t>
            </a:r>
            <a:r>
              <a:rPr lang="en-US" dirty="0" smtClean="0">
                <a:latin typeface="Cambria" pitchFamily="18" charset="0"/>
              </a:rPr>
              <a:t>(average of neighbor pixels)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</a:rPr>
              <a:t>GL_LINEAR </a:t>
            </a:r>
            <a:r>
              <a:rPr lang="en-US" dirty="0" smtClean="0">
                <a:latin typeface="Cambria" pitchFamily="18" charset="0"/>
              </a:rPr>
              <a:t>(directly block)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990600" y="2819400"/>
            <a:ext cx="1143000" cy="990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914400"/>
            <a:ext cx="79248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mbria" pitchFamily="18" charset="0"/>
              </a:rPr>
              <a:t>glTexParameteri</a:t>
            </a:r>
            <a:r>
              <a:rPr lang="en-US" dirty="0" smtClean="0">
                <a:latin typeface="Cambria" pitchFamily="18" charset="0"/>
              </a:rPr>
              <a:t>(GL_TEXTURE_2D, GL_TEXTURE_MIN_FILTER, ______________);</a:t>
            </a:r>
          </a:p>
          <a:p>
            <a:r>
              <a:rPr lang="en-US" dirty="0" err="1" smtClean="0">
                <a:latin typeface="Cambria" pitchFamily="18" charset="0"/>
              </a:rPr>
              <a:t>glTexParameteri</a:t>
            </a:r>
            <a:r>
              <a:rPr lang="en-US" dirty="0" smtClean="0">
                <a:latin typeface="Cambria" pitchFamily="18" charset="0"/>
              </a:rPr>
              <a:t>(GL_TEXTURE_2D, GL_TEXTURE_MAG_FILTER, ______________);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And At Last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716280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Key Press Handling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971800"/>
            <a:ext cx="21336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that receive keyboard input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upload.wikimedia.org/wikipedia/commons/thumb/4/4c/OpenGL_Tutorial_Cube_textured.png/220px-OpenGL_Tutorial_Cube_text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2612383" cy="2054283"/>
          </a:xfrm>
          <a:prstGeom prst="rect">
            <a:avLst/>
          </a:prstGeom>
          <a:noFill/>
        </p:spPr>
      </p:pic>
      <p:pic>
        <p:nvPicPr>
          <p:cNvPr id="2052" name="Picture 4" descr="http://www.euclideanspace.com/software/games/threed/openglcpp/movement/image10.gif"/>
          <p:cNvPicPr>
            <a:picLocks noChangeAspect="1" noChangeArrowheads="1"/>
          </p:cNvPicPr>
          <p:nvPr/>
        </p:nvPicPr>
        <p:blipFill>
          <a:blip r:embed="rId3" cstate="print">
            <a:lum bright="5000" contrast="54000"/>
          </a:blip>
          <a:srcRect/>
          <a:stretch>
            <a:fillRect/>
          </a:stretch>
        </p:blipFill>
        <p:spPr bwMode="auto">
          <a:xfrm>
            <a:off x="685800" y="3200400"/>
            <a:ext cx="3683000" cy="2209800"/>
          </a:xfrm>
          <a:prstGeom prst="rect">
            <a:avLst/>
          </a:prstGeom>
          <a:noFill/>
        </p:spPr>
      </p:pic>
      <p:pic>
        <p:nvPicPr>
          <p:cNvPr id="2054" name="Picture 6" descr="http://cgkit.sourceforge.net/tutorials/_images/bunny.jpg"/>
          <p:cNvPicPr>
            <a:picLocks noChangeAspect="1" noChangeArrowheads="1"/>
          </p:cNvPicPr>
          <p:nvPr/>
        </p:nvPicPr>
        <p:blipFill>
          <a:blip r:embed="rId4" cstate="print">
            <a:lum bright="18000" contrast="-17000"/>
          </a:blip>
          <a:srcRect/>
          <a:stretch>
            <a:fillRect/>
          </a:stretch>
        </p:blipFill>
        <p:spPr bwMode="auto">
          <a:xfrm>
            <a:off x="4648200" y="914400"/>
            <a:ext cx="2837838" cy="2110303"/>
          </a:xfrm>
          <a:prstGeom prst="rect">
            <a:avLst/>
          </a:prstGeom>
          <a:noFill/>
        </p:spPr>
      </p:pic>
      <p:pic>
        <p:nvPicPr>
          <p:cNvPr id="2056" name="Picture 8" descr="http://www.pauldahuach.com.ar/images/vbGL%20-%20Ejemplo%206.jpg"/>
          <p:cNvPicPr>
            <a:picLocks noChangeAspect="1" noChangeArrowheads="1"/>
          </p:cNvPicPr>
          <p:nvPr/>
        </p:nvPicPr>
        <p:blipFill>
          <a:blip r:embed="rId5" cstate="print">
            <a:lum bright="16000" contrast="-29000"/>
          </a:blip>
          <a:srcRect/>
          <a:stretch>
            <a:fillRect/>
          </a:stretch>
        </p:blipFill>
        <p:spPr bwMode="auto">
          <a:xfrm>
            <a:off x="4648200" y="3276600"/>
            <a:ext cx="3542624" cy="27717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What is Texture Mapping  in OpenGL?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006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where the action against a key press is defined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(unsigned char 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'a':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_angle = _angle + 45.0;</a:t>
            </a:r>
          </a:p>
          <a:p>
            <a:pPr lvl="3"/>
            <a:r>
              <a:rPr lang="en-US" dirty="0" err="1" smtClean="0">
                <a:latin typeface="Cambria" pitchFamily="18" charset="0"/>
              </a:rPr>
              <a:t>glutPostRedisplay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006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where the action against a key press is defined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771900" y="1790700"/>
            <a:ext cx="5334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(unsigned char </a:t>
            </a:r>
            <a:r>
              <a:rPr lang="en-US" sz="2400" b="1" dirty="0" smtClean="0">
                <a:latin typeface="Cambria" pitchFamily="18" charset="0"/>
              </a:rPr>
              <a:t>key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x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y</a:t>
            </a:r>
            <a:r>
              <a:rPr lang="en-US" dirty="0" smtClean="0">
                <a:latin typeface="Cambria" pitchFamily="18" charset="0"/>
              </a:rPr>
              <a:t>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'a':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_angle = _angle + 45.0;</a:t>
            </a:r>
          </a:p>
          <a:p>
            <a:pPr lvl="3"/>
            <a:r>
              <a:rPr lang="en-US" dirty="0" err="1" smtClean="0">
                <a:latin typeface="Cambria" pitchFamily="18" charset="0"/>
              </a:rPr>
              <a:t>glutPostRedisplay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419600"/>
            <a:ext cx="1981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Which key has been pressed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5400000" flipH="1" flipV="1">
            <a:off x="3467100" y="1333500"/>
            <a:ext cx="1828800" cy="434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0" y="4572000"/>
            <a:ext cx="19812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(x, y) Coordinates of cursor while the key is being pressed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5400000" flipH="1" flipV="1">
            <a:off x="6362700" y="3390900"/>
            <a:ext cx="19050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(unsigned char 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'a':</a:t>
            </a:r>
          </a:p>
          <a:p>
            <a:pPr lvl="3"/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+ 45.0;</a:t>
            </a:r>
          </a:p>
          <a:p>
            <a:pPr lvl="3"/>
            <a:r>
              <a:rPr lang="en-US" dirty="0" err="1" smtClean="0">
                <a:latin typeface="Cambria" pitchFamily="18" charset="0"/>
              </a:rPr>
              <a:t>glutPostRedisplay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float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0.0;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787676"/>
            <a:ext cx="5791200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Draw() {</a:t>
            </a:r>
          </a:p>
          <a:p>
            <a:r>
              <a:rPr lang="en-US" dirty="0" smtClean="0">
                <a:latin typeface="Cambria" pitchFamily="18" charset="0"/>
              </a:rPr>
              <a:t>    ………………..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glRotatef</a:t>
            </a:r>
            <a:r>
              <a:rPr lang="en-US" sz="2400" b="1" dirty="0" smtClean="0">
                <a:latin typeface="Cambria" pitchFamily="18" charset="0"/>
              </a:rPr>
              <a:t>(_angle</a:t>
            </a:r>
            <a:r>
              <a:rPr lang="en-US" dirty="0" smtClean="0">
                <a:latin typeface="Cambria" pitchFamily="18" charset="0"/>
              </a:rPr>
              <a:t>, 0.0, 0.0, 1.0);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glBegin</a:t>
            </a:r>
            <a:r>
              <a:rPr lang="en-US" dirty="0" smtClean="0">
                <a:latin typeface="Cambria" pitchFamily="18" charset="0"/>
              </a:rPr>
              <a:t>(GL_POINTS);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glVertex3f(0.5, 0.0, 0.0);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glEnd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r>
              <a:rPr lang="en-US" dirty="0" smtClean="0">
                <a:latin typeface="Cambria" pitchFamily="18" charset="0"/>
              </a:rPr>
              <a:t>    ………………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209800"/>
            <a:ext cx="63246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(unsigned char 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'a':</a:t>
            </a:r>
          </a:p>
          <a:p>
            <a:pPr lvl="3"/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+ 45.0;</a:t>
            </a:r>
          </a:p>
          <a:p>
            <a:pPr lvl="3"/>
            <a:r>
              <a:rPr lang="en-US" dirty="0" err="1" smtClean="0">
                <a:latin typeface="Cambria" pitchFamily="18" charset="0"/>
              </a:rPr>
              <a:t>glutPostRedisplay</a:t>
            </a:r>
            <a:r>
              <a:rPr lang="en-US" dirty="0" smtClean="0">
                <a:latin typeface="Cambria" pitchFamily="18" charset="0"/>
              </a:rPr>
              <a:t>();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float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0.0;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float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0.0;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886200" y="4191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3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float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45.0;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81400" y="3429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socialmediatoday.com/sites/socialmediatoday.com/files/imagepicker/147821/keyboard-press-3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962400"/>
            <a:ext cx="2819400" cy="176212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glutKeyboardFunc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3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float </a:t>
            </a:r>
            <a:r>
              <a:rPr lang="en-US" sz="2400" b="1" dirty="0" smtClean="0">
                <a:latin typeface="Cambria" pitchFamily="18" charset="0"/>
              </a:rPr>
              <a:t>_angle </a:t>
            </a:r>
            <a:r>
              <a:rPr lang="en-US" dirty="0" smtClean="0">
                <a:latin typeface="Cambria" pitchFamily="18" charset="0"/>
              </a:rPr>
              <a:t>= 90.0;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19400" y="3048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socialmediatoday.com/sites/socialmediatoday.com/files/imagepicker/147821/keyboard-press-3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962400"/>
            <a:ext cx="2819400" cy="17621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Alphanumeric Keys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 smtClean="0">
                <a:latin typeface="Cambria" pitchFamily="18" charset="0"/>
              </a:rPr>
              <a:t>glutSpecialFunc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5029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that receive special keyboard input (e.g. left arrow, right arrow, F2 button etc)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glutSpecialFunc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800600"/>
            <a:ext cx="3886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where the action against a special key-press is defined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19200" y="3486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Image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54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glutSpecialFunc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GLUT_KEY_RIGHT: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771900" y="1790700"/>
            <a:ext cx="5334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glutSpecialFunc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sz="1400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int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GLUT_KEY_RIGHT: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419600"/>
            <a:ext cx="19812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Which key has been pressed (data type is ‘</a:t>
            </a:r>
            <a:r>
              <a:rPr lang="en-US" dirty="0" err="1" smtClean="0"/>
              <a:t>int</a:t>
            </a:r>
            <a:r>
              <a:rPr lang="en-US" dirty="0" smtClean="0"/>
              <a:t>’)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5400000" flipH="1" flipV="1">
            <a:off x="2781300" y="2095500"/>
            <a:ext cx="1752600" cy="2895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glutSpecialFunc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</a:t>
            </a:r>
            <a:r>
              <a:rPr lang="en-US" sz="2400" b="1" dirty="0" smtClean="0">
                <a:latin typeface="Cambria" pitchFamily="18" charset="0"/>
              </a:rPr>
              <a:t>GLUT_KEY_RIGHT</a:t>
            </a:r>
            <a:r>
              <a:rPr lang="en-US" dirty="0" smtClean="0">
                <a:latin typeface="Cambria" pitchFamily="18" charset="0"/>
              </a:rPr>
              <a:t>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4419600"/>
            <a:ext cx="3733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Constant for Right Arrow Key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143500" y="3848100"/>
            <a:ext cx="1143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76200" y="457200"/>
            <a:ext cx="4572000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 smtClean="0">
                <a:latin typeface="Cambria" pitchFamily="18" charset="0"/>
                <a:ea typeface="Times New Roman" pitchFamily="18" charset="0"/>
                <a:cs typeface="Courier New" pitchFamily="49" charset="0"/>
              </a:rPr>
              <a:t>For Other Special Keys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F2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F3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F4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F5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F6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GLUT_KEY_F7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F7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F8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F9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GLUT_KEY_F10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F10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F11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F12 function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GLUT_KEY_LEFT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Left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Up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GLUT_KEY_RIGHT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Right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GLUT_KEY_DOWN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Down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GLUT_KEY_PAGE_UP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Page up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GLUT_KEY_PAGE_DOWN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Page down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GLUT_KEY_HOME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Home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End directional key.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GLUT_KEY_INSERT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Inset directional key.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6324600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handleKeypress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key,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 {</a:t>
            </a:r>
          </a:p>
          <a:p>
            <a:r>
              <a:rPr lang="en-US" dirty="0" smtClean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case </a:t>
            </a:r>
            <a:r>
              <a:rPr lang="en-US" sz="2400" b="1" dirty="0" smtClean="0">
                <a:latin typeface="Cambria" pitchFamily="18" charset="0"/>
              </a:rPr>
              <a:t>GLUT_KEY_RIGHT</a:t>
            </a:r>
            <a:r>
              <a:rPr lang="en-US" dirty="0" smtClean="0">
                <a:latin typeface="Cambria" pitchFamily="18" charset="0"/>
              </a:rPr>
              <a:t>: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 smtClean="0">
                <a:latin typeface="Cambria" pitchFamily="18" charset="0"/>
              </a:rPr>
              <a:t>}  }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3810000" y="3352800"/>
            <a:ext cx="2667000" cy="1371600"/>
          </a:xfrm>
          <a:prstGeom prst="bentConnector3">
            <a:avLst>
              <a:gd name="adj1" fmla="val -323"/>
            </a:avLst>
          </a:prstGeom>
          <a:ln w="571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Special Keys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716280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Mouse Event Handling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that receive mouse 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where the action against a mouse event is defined</a:t>
            </a:r>
            <a:endParaRPr lang="en-US" dirty="0"/>
          </a:p>
        </p:txBody>
      </p:sp>
      <p:cxnSp>
        <p:nvCxnSpPr>
          <p:cNvPr id="11" name="Straight Arrow Connector 11"/>
          <p:cNvCxnSpPr/>
          <p:nvPr/>
        </p:nvCxnSpPr>
        <p:spPr>
          <a:xfrm rot="5400000" flipH="1" flipV="1">
            <a:off x="647700" y="1790700"/>
            <a:ext cx="3124200" cy="2895600"/>
          </a:xfrm>
          <a:prstGeom prst="bentConnector3">
            <a:avLst>
              <a:gd name="adj1" fmla="val 9041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Function where the action against a mouse event is defined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47700" y="1790700"/>
            <a:ext cx="3124200" cy="2895600"/>
          </a:xfrm>
          <a:prstGeom prst="bentConnector3">
            <a:avLst>
              <a:gd name="adj1" fmla="val 9041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/>
          <p:nvPr/>
        </p:nvCxnSpPr>
        <p:spPr>
          <a:xfrm rot="16200000" flipH="1">
            <a:off x="4229100" y="1790700"/>
            <a:ext cx="381000" cy="152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000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button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3009900" y="22479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0600" y="4800600"/>
            <a:ext cx="3810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On which Button the event is being occurred (Left, Right or Middle)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000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</a:rPr>
              <a:t>state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3924300" y="23241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002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What is the condition of the event (Down/ Up)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 rot="2266678">
            <a:off x="1686595" y="3784391"/>
            <a:ext cx="1327013" cy="48733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4648200"/>
            <a:ext cx="266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we can put this image block as tiles on this Quad one by one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sz="2000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sz="2400" b="1" dirty="0" err="1" smtClean="0">
                <a:latin typeface="Cambria" pitchFamily="18" charset="0"/>
              </a:rPr>
              <a:t>int</a:t>
            </a:r>
            <a:r>
              <a:rPr lang="en-US" sz="2400" b="1" dirty="0" smtClean="0">
                <a:latin typeface="Cambria" pitchFamily="18" charset="0"/>
              </a:rPr>
              <a:t> x, </a:t>
            </a:r>
            <a:r>
              <a:rPr lang="en-US" sz="2400" b="1" dirty="0" err="1" smtClean="0">
                <a:latin typeface="Cambria" pitchFamily="18" charset="0"/>
              </a:rPr>
              <a:t>int</a:t>
            </a:r>
            <a:r>
              <a:rPr lang="en-US" sz="2400" b="1" dirty="0" smtClean="0">
                <a:latin typeface="Cambria" pitchFamily="18" charset="0"/>
              </a:rPr>
              <a:t> y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4914900" y="23241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4800600"/>
            <a:ext cx="6553200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What is the coordinate of the cursor on the </a:t>
            </a:r>
            <a:r>
              <a:rPr lang="en-US" sz="2000" b="1" i="1" dirty="0" smtClean="0"/>
              <a:t>window</a:t>
            </a:r>
            <a:r>
              <a:rPr lang="en-US" sz="2400" b="1" dirty="0" smtClean="0"/>
              <a:t> </a:t>
            </a:r>
            <a:r>
              <a:rPr lang="en-US" dirty="0" smtClean="0"/>
              <a:t>while the event is being occurred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</a:t>
            </a:r>
            <a:r>
              <a:rPr lang="en-US" sz="2400" b="1" dirty="0" smtClean="0">
                <a:latin typeface="Cambria" pitchFamily="18" charset="0"/>
              </a:rPr>
              <a:t>GLUT_LEFT_BUTTON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</a:t>
            </a:r>
            <a:r>
              <a:rPr lang="en-US" sz="2400" b="1" dirty="0" smtClean="0">
                <a:latin typeface="Cambria" pitchFamily="18" charset="0"/>
              </a:rPr>
              <a:t>GLUT_LEFT_BUTTON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304800" y="3505200"/>
            <a:ext cx="2865849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GLUT_LEFT_BUTTON</a:t>
            </a:r>
            <a:endParaRPr lang="en-US" sz="2000" dirty="0" smtClean="0"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GLUT_MIDDLE_BUTTON</a:t>
            </a:r>
            <a:endParaRPr lang="en-US" sz="2000" dirty="0" smtClean="0"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GLUT_RIGHT_BUTTON </a:t>
            </a:r>
          </a:p>
        </p:txBody>
      </p:sp>
      <p:cxnSp>
        <p:nvCxnSpPr>
          <p:cNvPr id="7" name="Shape 6"/>
          <p:cNvCxnSpPr/>
          <p:nvPr/>
        </p:nvCxnSpPr>
        <p:spPr>
          <a:xfrm rot="10800000" flipV="1">
            <a:off x="3200400" y="2743200"/>
            <a:ext cx="3352800" cy="1295400"/>
          </a:xfrm>
          <a:prstGeom prst="bentConnector3">
            <a:avLst>
              <a:gd name="adj1" fmla="val -28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</a:t>
            </a:r>
            <a:r>
              <a:rPr lang="en-US" sz="2400" b="1" dirty="0" smtClean="0">
                <a:latin typeface="Cambria" pitchFamily="18" charset="0"/>
              </a:rPr>
              <a:t>GLUT_DOWN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</a:t>
            </a:r>
            <a:r>
              <a:rPr lang="en-US" sz="2400" b="1" dirty="0" smtClean="0">
                <a:latin typeface="Cambria" pitchFamily="18" charset="0"/>
              </a:rPr>
              <a:t>GLUT_DOWN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457200" y="4078069"/>
            <a:ext cx="15240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GLUT_DOWN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GLUT_UP </a:t>
            </a:r>
          </a:p>
        </p:txBody>
      </p:sp>
      <p:cxnSp>
        <p:nvCxnSpPr>
          <p:cNvPr id="6" name="Shape 5"/>
          <p:cNvCxnSpPr>
            <a:endCxn id="73729" idx="3"/>
          </p:cNvCxnSpPr>
          <p:nvPr/>
        </p:nvCxnSpPr>
        <p:spPr>
          <a:xfrm rot="10800000" flipV="1">
            <a:off x="1981200" y="3276599"/>
            <a:ext cx="3962400" cy="1124635"/>
          </a:xfrm>
          <a:prstGeom prst="bentConnector3">
            <a:avLst>
              <a:gd name="adj1" fmla="val -3315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void </a:t>
            </a:r>
            <a:r>
              <a:rPr lang="en-US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button,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state,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x, </a:t>
            </a:r>
            <a:r>
              <a:rPr lang="en-US" dirty="0" err="1" smtClean="0">
                <a:latin typeface="Cambria" pitchFamily="18" charset="0"/>
              </a:rPr>
              <a:t>int</a:t>
            </a:r>
            <a:r>
              <a:rPr lang="en-US" dirty="0" smtClean="0">
                <a:latin typeface="Cambria" pitchFamily="18" charset="0"/>
              </a:rPr>
              <a:t> y)</a:t>
            </a:r>
          </a:p>
          <a:p>
            <a:r>
              <a:rPr lang="en-US" dirty="0" smtClean="0">
                <a:latin typeface="Cambria" pitchFamily="18" charset="0"/>
              </a:rPr>
              <a:t>{</a:t>
            </a:r>
          </a:p>
          <a:p>
            <a:r>
              <a:rPr lang="en-US" dirty="0" smtClean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{    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 smtClean="0">
                <a:latin typeface="Cambria" pitchFamily="18" charset="0"/>
              </a:rPr>
              <a:t>printf</a:t>
            </a:r>
            <a:r>
              <a:rPr lang="en-US" dirty="0" smtClean="0">
                <a:latin typeface="Cambria" pitchFamily="18" charset="0"/>
              </a:rPr>
              <a:t>("clicked at (</a:t>
            </a:r>
            <a:r>
              <a:rPr lang="en-US" sz="2400" b="1" dirty="0" smtClean="0">
                <a:latin typeface="Cambria" pitchFamily="18" charset="0"/>
              </a:rPr>
              <a:t>%d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sz="2400" b="1" dirty="0" smtClean="0">
                <a:latin typeface="Cambria" pitchFamily="18" charset="0"/>
              </a:rPr>
              <a:t>%d</a:t>
            </a:r>
            <a:r>
              <a:rPr lang="en-US" dirty="0" smtClean="0">
                <a:latin typeface="Cambria" pitchFamily="18" charset="0"/>
              </a:rPr>
              <a:t>)\n", </a:t>
            </a:r>
            <a:r>
              <a:rPr lang="en-US" sz="2400" b="1" dirty="0" smtClean="0">
                <a:latin typeface="Cambria" pitchFamily="18" charset="0"/>
              </a:rPr>
              <a:t>x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sz="2400" b="1" dirty="0" smtClean="0">
                <a:latin typeface="Cambria" pitchFamily="18" charset="0"/>
              </a:rPr>
              <a:t>y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}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18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13821664">
            <a:off x="4681958" y="3600257"/>
            <a:ext cx="457200" cy="302624"/>
          </a:xfrm>
          <a:prstGeom prst="rightArrow">
            <a:avLst>
              <a:gd name="adj1" fmla="val 19032"/>
              <a:gd name="adj2" fmla="val 7493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745468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itchFamily="18" charset="0"/>
              </a:rPr>
              <a:t>(0, 0)</a:t>
            </a:r>
            <a:endParaRPr lang="en-US" b="1" dirty="0">
              <a:solidFill>
                <a:schemeClr val="bg1"/>
              </a:solidFill>
              <a:latin typeface="Cambria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48000" y="3276600"/>
            <a:ext cx="1066800" cy="609600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main(</a:t>
            </a:r>
            <a:r>
              <a:rPr lang="fr-FR" dirty="0" err="1" smtClean="0">
                <a:latin typeface="Cambria" pitchFamily="18" charset="0"/>
              </a:rPr>
              <a:t>int</a:t>
            </a:r>
            <a:r>
              <a:rPr lang="fr-FR" dirty="0" smtClean="0">
                <a:latin typeface="Cambria" pitchFamily="18" charset="0"/>
              </a:rPr>
              <a:t> </a:t>
            </a:r>
            <a:r>
              <a:rPr lang="fr-FR" dirty="0" err="1" smtClean="0">
                <a:latin typeface="Cambria" pitchFamily="18" charset="0"/>
              </a:rPr>
              <a:t>iArgc</a:t>
            </a:r>
            <a:r>
              <a:rPr lang="fr-FR" dirty="0" smtClean="0">
                <a:latin typeface="Cambria" pitchFamily="18" charset="0"/>
              </a:rPr>
              <a:t>, char** </a:t>
            </a:r>
            <a:r>
              <a:rPr lang="fr-FR" dirty="0" err="1" smtClean="0">
                <a:latin typeface="Cambria" pitchFamily="18" charset="0"/>
              </a:rPr>
              <a:t>cppArgv</a:t>
            </a:r>
            <a:r>
              <a:rPr lang="fr-FR" dirty="0" smtClean="0">
                <a:latin typeface="Cambria" pitchFamily="18" charset="0"/>
              </a:rPr>
              <a:t>)</a:t>
            </a:r>
          </a:p>
          <a:p>
            <a:r>
              <a:rPr lang="fr-FR" dirty="0" smtClean="0">
                <a:latin typeface="Cambria" pitchFamily="18" charset="0"/>
              </a:rPr>
              <a:t>{</a:t>
            </a:r>
          </a:p>
          <a:p>
            <a:pPr lvl="1"/>
            <a:r>
              <a:rPr lang="fr-FR" dirty="0" smtClean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 smtClean="0">
                <a:latin typeface="Cambria" pitchFamily="18" charset="0"/>
              </a:rPr>
              <a:t>glutMouseFunc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sz="2400" b="1" dirty="0" err="1" smtClean="0">
                <a:latin typeface="Cambria" pitchFamily="18" charset="0"/>
              </a:rPr>
              <a:t>handleMouseClick</a:t>
            </a:r>
            <a:r>
              <a:rPr lang="en-US" dirty="0" smtClean="0">
                <a:latin typeface="Cambria" pitchFamily="18" charset="0"/>
              </a:rPr>
              <a:t>);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…………….</a:t>
            </a:r>
          </a:p>
          <a:p>
            <a:r>
              <a:rPr lang="en-US" dirty="0" smtClean="0">
                <a:latin typeface="Cambria" pitchFamily="18" charset="0"/>
              </a:rPr>
              <a:t>}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18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13821664">
            <a:off x="4377157" y="5150458"/>
            <a:ext cx="457200" cy="302624"/>
          </a:xfrm>
          <a:prstGeom prst="rightArrow">
            <a:avLst>
              <a:gd name="adj1" fmla="val 19032"/>
              <a:gd name="adj2" fmla="val 7493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 Mouse Events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3200" y="2438400"/>
            <a:ext cx="4572000" cy="914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100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5715000"/>
            <a:ext cx="533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066800" y="3352800"/>
            <a:ext cx="4876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48000" y="57912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Quad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7150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axis for the Image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X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Y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01000" y="5867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U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762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V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057400" y="5619690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(X,Y) = (-1,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(1, -1,0)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(-1, 1,0)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(0,0,0)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295400" y="3124200"/>
            <a:ext cx="2514600" cy="23622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5257800"/>
            <a:ext cx="19050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ambria" pitchFamily="18" charset="0"/>
              </a:rPr>
              <a:t>(U,V) = (0, 0)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latin typeface="Cambria" pitchFamily="18" charset="0"/>
              </a:rPr>
              <a:t>Example</a:t>
            </a:r>
            <a:endParaRPr lang="en-US" sz="2400" b="1" dirty="0">
              <a:latin typeface="Cambria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09997" y="2285603"/>
            <a:ext cx="1218406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3124200"/>
            <a:ext cx="1219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96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2600" y="3105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" pitchFamily="18" charset="0"/>
              </a:rPr>
              <a:t>1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IMZ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469</TotalTime>
  <Words>2908</Words>
  <Application>Microsoft Office PowerPoint</Application>
  <PresentationFormat>On-screen Show (4:3)</PresentationFormat>
  <Paragraphs>845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Flow</vt:lpstr>
      <vt:lpstr>Texture Mapping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Key Press Handling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Mouse Event Handling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ASUS</dc:creator>
  <cp:lastModifiedBy>Teacher</cp:lastModifiedBy>
  <cp:revision>71</cp:revision>
  <dcterms:created xsi:type="dcterms:W3CDTF">2014-01-20T15:35:13Z</dcterms:created>
  <dcterms:modified xsi:type="dcterms:W3CDTF">2015-04-12T05:53:17Z</dcterms:modified>
</cp:coreProperties>
</file>