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 id="261" r:id="rId6"/>
    <p:sldId id="262" r:id="rId7"/>
    <p:sldId id="264" r:id="rId8"/>
    <p:sldId id="265" r:id="rId9"/>
    <p:sldId id="266" r:id="rId10"/>
    <p:sldId id="267" r:id="rId11"/>
    <p:sldId id="269"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65175-3E1B-4B91-BAEB-D1324165EE71}" type="datetimeFigureOut">
              <a:rPr lang="en-US" smtClean="0"/>
              <a:t>5/3/2019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19CD87C-5609-4E67-9AE5-114C73C7C17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77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65175-3E1B-4B91-BAEB-D1324165EE71}"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CD87C-5609-4E67-9AE5-114C73C7C17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77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65175-3E1B-4B91-BAEB-D1324165EE71}"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CD87C-5609-4E67-9AE5-114C73C7C17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1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65175-3E1B-4B91-BAEB-D1324165EE71}"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CD87C-5609-4E67-9AE5-114C73C7C17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36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965175-3E1B-4B91-BAEB-D1324165EE71}"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CD87C-5609-4E67-9AE5-114C73C7C17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78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65175-3E1B-4B91-BAEB-D1324165EE71}"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CD87C-5609-4E67-9AE5-114C73C7C17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81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65175-3E1B-4B91-BAEB-D1324165EE71}"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CD87C-5609-4E67-9AE5-114C73C7C17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20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65175-3E1B-4B91-BAEB-D1324165EE71}"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CD87C-5609-4E67-9AE5-114C73C7C17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613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175-3E1B-4B91-BAEB-D1324165EE71}"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CD87C-5609-4E67-9AE5-114C73C7C17D}" type="slidenum">
              <a:rPr lang="en-US" smtClean="0"/>
              <a:t>‹#›</a:t>
            </a:fld>
            <a:endParaRPr lang="en-US"/>
          </a:p>
        </p:txBody>
      </p:sp>
    </p:spTree>
    <p:extLst>
      <p:ext uri="{BB962C8B-B14F-4D97-AF65-F5344CB8AC3E}">
        <p14:creationId xmlns:p14="http://schemas.microsoft.com/office/powerpoint/2010/main" val="259045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965175-3E1B-4B91-BAEB-D1324165EE71}"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CD87C-5609-4E67-9AE5-114C73C7C17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57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965175-3E1B-4B91-BAEB-D1324165EE71}" type="datetimeFigureOut">
              <a:rPr lang="en-US" smtClean="0"/>
              <a:t>5/3/2019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19CD87C-5609-4E67-9AE5-114C73C7C17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061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965175-3E1B-4B91-BAEB-D1324165EE71}" type="datetimeFigureOut">
              <a:rPr lang="en-US" smtClean="0"/>
              <a:t>5/3/2019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9CD87C-5609-4E67-9AE5-114C73C7C17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4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67">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69">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71">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7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6" name="Content Placeholder 5">
            <a:extLst>
              <a:ext uri="{FF2B5EF4-FFF2-40B4-BE49-F238E27FC236}">
                <a16:creationId xmlns:a16="http://schemas.microsoft.com/office/drawing/2014/main" id="{C37B7827-DFF7-41A4-A055-CDCBEB9E7045}"/>
              </a:ext>
            </a:extLst>
          </p:cNvPr>
          <p:cNvPicPr>
            <a:picLocks noChangeAspect="1"/>
          </p:cNvPicPr>
          <p:nvPr/>
        </p:nvPicPr>
        <p:blipFill rotWithShape="1">
          <a:blip r:embed="rId3">
            <a:extLst>
              <a:ext uri="{28A0092B-C50C-407E-A947-70E740481C1C}">
                <a14:useLocalDpi xmlns:a14="http://schemas.microsoft.com/office/drawing/2010/main" val="0"/>
              </a:ext>
            </a:extLst>
          </a:blip>
          <a:srcRect t="27" r="-1" b="15701"/>
          <a:stretch/>
        </p:blipFill>
        <p:spPr>
          <a:xfrm>
            <a:off x="2" y="10"/>
            <a:ext cx="12191695" cy="6857990"/>
          </a:xfrm>
          <a:prstGeom prst="rect">
            <a:avLst/>
          </a:prstGeom>
        </p:spPr>
      </p:pic>
      <p:sp>
        <p:nvSpPr>
          <p:cNvPr id="85" name="Rectangle 75">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EEE9F32-D5A4-4602-AFB9-3BE144292D47}"/>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Win the stock market</a:t>
            </a:r>
            <a:br>
              <a:rPr lang="en-US" sz="3000">
                <a:solidFill>
                  <a:srgbClr val="FFFFFE"/>
                </a:solidFill>
              </a:rPr>
            </a:br>
            <a:r>
              <a:rPr lang="en-US" sz="3000">
                <a:solidFill>
                  <a:srgbClr val="FFFFFE"/>
                </a:solidFill>
              </a:rPr>
              <a:t>by Lucas HOssi</a:t>
            </a:r>
          </a:p>
        </p:txBody>
      </p:sp>
      <p:cxnSp>
        <p:nvCxnSpPr>
          <p:cNvPr id="86" name="Straight Connector 77">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D5D95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52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5D8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C34A17E-8867-47B3-97B9-8F64CE6E07A4}"/>
              </a:ext>
            </a:extLst>
          </p:cNvPr>
          <p:cNvPicPr>
            <a:picLocks noGrp="1" noChangeAspect="1"/>
          </p:cNvPicPr>
          <p:nvPr>
            <p:ph idx="1"/>
          </p:nvPr>
        </p:nvPicPr>
        <p:blipFill>
          <a:blip r:embed="rId3"/>
          <a:stretch>
            <a:fillRect/>
          </a:stretch>
        </p:blipFill>
        <p:spPr>
          <a:xfrm>
            <a:off x="815370" y="643467"/>
            <a:ext cx="10561260" cy="5571066"/>
          </a:xfrm>
          <a:prstGeom prst="rect">
            <a:avLst/>
          </a:prstGeom>
        </p:spPr>
      </p:pic>
    </p:spTree>
    <p:extLst>
      <p:ext uri="{BB962C8B-B14F-4D97-AF65-F5344CB8AC3E}">
        <p14:creationId xmlns:p14="http://schemas.microsoft.com/office/powerpoint/2010/main" val="310106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42F2493-1EC3-4DD6-A382-9687DA936D2A}"/>
              </a:ext>
            </a:extLst>
          </p:cNvPr>
          <p:cNvSpPr>
            <a:spLocks noGrp="1"/>
          </p:cNvSpPr>
          <p:nvPr>
            <p:ph type="title"/>
          </p:nvPr>
        </p:nvSpPr>
        <p:spPr>
          <a:xfrm>
            <a:off x="1451579" y="804519"/>
            <a:ext cx="5550357" cy="1049235"/>
          </a:xfrm>
        </p:spPr>
        <p:txBody>
          <a:bodyPr>
            <a:normAutofit/>
          </a:bodyPr>
          <a:lstStyle/>
          <a:p>
            <a:pPr algn="ctr"/>
            <a:r>
              <a:rPr lang="en-US" dirty="0"/>
              <a:t>Remarks</a:t>
            </a:r>
          </a:p>
        </p:txBody>
      </p:sp>
      <p:sp>
        <p:nvSpPr>
          <p:cNvPr id="17" name="Rectangle 1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88440DE3-0A96-406D-B482-FAAB58EC17F1}"/>
              </a:ext>
            </a:extLst>
          </p:cNvPr>
          <p:cNvSpPr>
            <a:spLocks noGrp="1"/>
          </p:cNvSpPr>
          <p:nvPr>
            <p:ph idx="1"/>
          </p:nvPr>
        </p:nvSpPr>
        <p:spPr>
          <a:xfrm>
            <a:off x="1451579" y="2015732"/>
            <a:ext cx="5550357" cy="3450613"/>
          </a:xfrm>
        </p:spPr>
        <p:txBody>
          <a:bodyPr>
            <a:normAutofit/>
          </a:bodyPr>
          <a:lstStyle/>
          <a:p>
            <a:r>
              <a:rPr lang="en-US" dirty="0"/>
              <a:t>Looking at the graphs for the relative error and absolute error we can clearly see that the Fourier algorithm has the smallest absolute and relative error compared to the other algorithms. This outcome was to be expected as the Brownian motion is a period function and Fourier series is the best approximation we can find out of the tested algorithms </a:t>
            </a:r>
          </a:p>
        </p:txBody>
      </p:sp>
      <p:pic>
        <p:nvPicPr>
          <p:cNvPr id="8" name="Content Placeholder 3">
            <a:extLst>
              <a:ext uri="{FF2B5EF4-FFF2-40B4-BE49-F238E27FC236}">
                <a16:creationId xmlns:a16="http://schemas.microsoft.com/office/drawing/2014/main" id="{25A3F63A-ECD0-4924-BE48-0A7C02406233}"/>
              </a:ext>
            </a:extLst>
          </p:cNvPr>
          <p:cNvPicPr>
            <a:picLocks noChangeAspect="1"/>
          </p:cNvPicPr>
          <p:nvPr/>
        </p:nvPicPr>
        <p:blipFill>
          <a:blip r:embed="rId2"/>
          <a:stretch>
            <a:fillRect/>
          </a:stretch>
        </p:blipFill>
        <p:spPr>
          <a:xfrm>
            <a:off x="7768420" y="481109"/>
            <a:ext cx="3485183" cy="2491906"/>
          </a:xfrm>
          <a:prstGeom prst="rect">
            <a:avLst/>
          </a:prstGeom>
        </p:spPr>
      </p:pic>
      <p:pic>
        <p:nvPicPr>
          <p:cNvPr id="5" name="Picture 4">
            <a:extLst>
              <a:ext uri="{FF2B5EF4-FFF2-40B4-BE49-F238E27FC236}">
                <a16:creationId xmlns:a16="http://schemas.microsoft.com/office/drawing/2014/main" id="{6C9E3CDF-6C67-4DD2-A9C3-3D56092F9A06}"/>
              </a:ext>
            </a:extLst>
          </p:cNvPr>
          <p:cNvPicPr>
            <a:picLocks noChangeAspect="1"/>
          </p:cNvPicPr>
          <p:nvPr/>
        </p:nvPicPr>
        <p:blipFill>
          <a:blip r:embed="rId3"/>
          <a:stretch>
            <a:fillRect/>
          </a:stretch>
        </p:blipFill>
        <p:spPr>
          <a:xfrm>
            <a:off x="7626672" y="3138486"/>
            <a:ext cx="3768679" cy="2491907"/>
          </a:xfrm>
          <a:prstGeom prst="rect">
            <a:avLst/>
          </a:prstGeom>
        </p:spPr>
      </p:pic>
      <p:pic>
        <p:nvPicPr>
          <p:cNvPr id="19" name="Picture 1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86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8E1-4282-4F7A-A813-E33519CD89D9}"/>
              </a:ext>
            </a:extLst>
          </p:cNvPr>
          <p:cNvSpPr>
            <a:spLocks noGrp="1"/>
          </p:cNvSpPr>
          <p:nvPr>
            <p:ph type="title"/>
          </p:nvPr>
        </p:nvSpPr>
        <p:spPr/>
        <p:txBody>
          <a:bodyPr/>
          <a:lstStyle/>
          <a:p>
            <a:pPr algn="ctr"/>
            <a:r>
              <a:rPr lang="en-US" dirty="0"/>
              <a:t>Conclusion  &amp; Future Work</a:t>
            </a:r>
          </a:p>
        </p:txBody>
      </p:sp>
      <p:sp>
        <p:nvSpPr>
          <p:cNvPr id="3" name="Content Placeholder 2">
            <a:extLst>
              <a:ext uri="{FF2B5EF4-FFF2-40B4-BE49-F238E27FC236}">
                <a16:creationId xmlns:a16="http://schemas.microsoft.com/office/drawing/2014/main" id="{E33C7FF4-6F30-4FF6-8A9C-5D9022958429}"/>
              </a:ext>
            </a:extLst>
          </p:cNvPr>
          <p:cNvSpPr>
            <a:spLocks noGrp="1"/>
          </p:cNvSpPr>
          <p:nvPr>
            <p:ph idx="1"/>
          </p:nvPr>
        </p:nvSpPr>
        <p:spPr/>
        <p:txBody>
          <a:bodyPr/>
          <a:lstStyle/>
          <a:p>
            <a:r>
              <a:rPr lang="en-US" dirty="0"/>
              <a:t>I believe things went pretty well on this project, but there is always room for improvement. Some other things to improve on this project is the prediction algorithm where we could possibly use some machine learning because the usage of random numbers by itself is not producing very satisfactory results</a:t>
            </a:r>
          </a:p>
        </p:txBody>
      </p:sp>
    </p:spTree>
    <p:extLst>
      <p:ext uri="{BB962C8B-B14F-4D97-AF65-F5344CB8AC3E}">
        <p14:creationId xmlns:p14="http://schemas.microsoft.com/office/powerpoint/2010/main" val="59919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5F28-8F38-4CD4-A03D-39985C9AEE6F}"/>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1A59867F-4059-46E4-A781-B9630CE2ED86}"/>
              </a:ext>
            </a:extLst>
          </p:cNvPr>
          <p:cNvSpPr>
            <a:spLocks noGrp="1"/>
          </p:cNvSpPr>
          <p:nvPr>
            <p:ph idx="1"/>
          </p:nvPr>
        </p:nvSpPr>
        <p:spPr>
          <a:xfrm>
            <a:off x="1237129" y="2015732"/>
            <a:ext cx="9817725" cy="3450613"/>
          </a:xfrm>
        </p:spPr>
        <p:txBody>
          <a:bodyPr/>
          <a:lstStyle/>
          <a:p>
            <a:r>
              <a:rPr lang="en-US" dirty="0"/>
              <a:t>Dirk </a:t>
            </a:r>
            <a:r>
              <a:rPr lang="en-US" dirty="0" err="1"/>
              <a:t>Colbry</a:t>
            </a:r>
            <a:endParaRPr lang="en-US" dirty="0"/>
          </a:p>
          <a:p>
            <a:r>
              <a:rPr lang="en-US" dirty="0"/>
              <a:t>http://1.bp.blogspot.com/-b0blf46njtE/UJqHdwPndbI/AAAAAAAABxE/2LAB0P5kdxw/s1600/Monte+Carlo+Part+3.gif</a:t>
            </a:r>
          </a:p>
          <a:p>
            <a:r>
              <a:rPr lang="en-US" dirty="0"/>
              <a:t>https://www.investopedia.com/terms/m/montecarlosimulation.asp</a:t>
            </a:r>
          </a:p>
        </p:txBody>
      </p:sp>
    </p:spTree>
    <p:extLst>
      <p:ext uri="{BB962C8B-B14F-4D97-AF65-F5344CB8AC3E}">
        <p14:creationId xmlns:p14="http://schemas.microsoft.com/office/powerpoint/2010/main" val="390890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9326-562A-4180-AC3C-0E6E09756540}"/>
              </a:ext>
            </a:extLst>
          </p:cNvPr>
          <p:cNvSpPr>
            <a:spLocks noGrp="1"/>
          </p:cNvSpPr>
          <p:nvPr>
            <p:ph type="title"/>
          </p:nvPr>
        </p:nvSpPr>
        <p:spPr/>
        <p:txBody>
          <a:bodyPr>
            <a:noAutofit/>
          </a:bodyPr>
          <a:lstStyle/>
          <a:p>
            <a:pPr algn="ctr"/>
            <a:r>
              <a:rPr lang="en-US" sz="3200" b="1" dirty="0"/>
              <a:t>Motivations:</a:t>
            </a:r>
            <a:br>
              <a:rPr lang="en-US" sz="3200" dirty="0"/>
            </a:br>
            <a:endParaRPr lang="en-US" sz="3200" dirty="0"/>
          </a:p>
        </p:txBody>
      </p:sp>
      <p:sp>
        <p:nvSpPr>
          <p:cNvPr id="3" name="Content Placeholder 2">
            <a:extLst>
              <a:ext uri="{FF2B5EF4-FFF2-40B4-BE49-F238E27FC236}">
                <a16:creationId xmlns:a16="http://schemas.microsoft.com/office/drawing/2014/main" id="{72755490-9D76-4E06-903E-4EED948CF05E}"/>
              </a:ext>
            </a:extLst>
          </p:cNvPr>
          <p:cNvSpPr>
            <a:spLocks noGrp="1"/>
          </p:cNvSpPr>
          <p:nvPr>
            <p:ph idx="1"/>
          </p:nvPr>
        </p:nvSpPr>
        <p:spPr/>
        <p:txBody>
          <a:bodyPr>
            <a:normAutofit fontScale="92500" lnSpcReduction="10000"/>
          </a:bodyPr>
          <a:lstStyle/>
          <a:p>
            <a:pPr algn="ctr"/>
            <a:r>
              <a:rPr lang="en-US" dirty="0"/>
              <a:t>Stock exchange is becoming a very common thing to even just regular people.</a:t>
            </a:r>
          </a:p>
          <a:p>
            <a:pPr algn="ctr"/>
            <a:endParaRPr lang="en-US" dirty="0"/>
          </a:p>
          <a:p>
            <a:pPr algn="ctr"/>
            <a:r>
              <a:rPr lang="en-US" dirty="0"/>
              <a:t>More often than not, people just end up losing money to it, But it doesn’t have to be this way anymore.</a:t>
            </a:r>
          </a:p>
          <a:p>
            <a:pPr algn="ctr"/>
            <a:endParaRPr lang="en-US" dirty="0"/>
          </a:p>
          <a:p>
            <a:pPr algn="ctr"/>
            <a:r>
              <a:rPr lang="en-US" dirty="0"/>
              <a:t>We can use linear algebra to model  and predict the trends in stock over time, we can use different methods to find the best fit to our data or stock trend and predict what the future changes may be in a more accurate way as the trend of stocks uses some computer modelling and with some luck we can reproduce it.</a:t>
            </a:r>
          </a:p>
        </p:txBody>
      </p:sp>
    </p:spTree>
    <p:extLst>
      <p:ext uri="{BB962C8B-B14F-4D97-AF65-F5344CB8AC3E}">
        <p14:creationId xmlns:p14="http://schemas.microsoft.com/office/powerpoint/2010/main" val="127434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937-D830-4BCE-9B77-810CF48EF275}"/>
              </a:ext>
            </a:extLst>
          </p:cNvPr>
          <p:cNvSpPr>
            <a:spLocks noGrp="1"/>
          </p:cNvSpPr>
          <p:nvPr>
            <p:ph type="title"/>
          </p:nvPr>
        </p:nvSpPr>
        <p:spPr/>
        <p:txBody>
          <a:bodyPr>
            <a:noAutofit/>
          </a:bodyPr>
          <a:lstStyle/>
          <a:p>
            <a:pPr algn="ctr"/>
            <a:r>
              <a:rPr lang="en-US" sz="2400" b="1" dirty="0"/>
              <a:t>Model/Computing Method </a:t>
            </a:r>
            <a:br>
              <a:rPr lang="en-US" sz="2400" b="1" dirty="0"/>
            </a:br>
            <a:r>
              <a:rPr lang="en-US" sz="2400" b="1" dirty="0"/>
              <a:t>&amp;</a:t>
            </a:r>
            <a:br>
              <a:rPr lang="en-US" sz="2400" b="1" dirty="0"/>
            </a:br>
            <a:r>
              <a:rPr lang="en-US" sz="2400" b="1" dirty="0"/>
              <a:t>Python Tools</a:t>
            </a:r>
            <a:r>
              <a:rPr lang="en-US" sz="2400" dirty="0"/>
              <a:t>:</a:t>
            </a:r>
          </a:p>
        </p:txBody>
      </p:sp>
      <p:sp>
        <p:nvSpPr>
          <p:cNvPr id="3" name="Content Placeholder 2">
            <a:extLst>
              <a:ext uri="{FF2B5EF4-FFF2-40B4-BE49-F238E27FC236}">
                <a16:creationId xmlns:a16="http://schemas.microsoft.com/office/drawing/2014/main" id="{548B2CBD-B32C-427E-BA52-17F500CBE64B}"/>
              </a:ext>
            </a:extLst>
          </p:cNvPr>
          <p:cNvSpPr>
            <a:spLocks noGrp="1"/>
          </p:cNvSpPr>
          <p:nvPr>
            <p:ph idx="1"/>
          </p:nvPr>
        </p:nvSpPr>
        <p:spPr/>
        <p:txBody>
          <a:bodyPr>
            <a:normAutofit fontScale="85000" lnSpcReduction="20000"/>
          </a:bodyPr>
          <a:lstStyle/>
          <a:p>
            <a:pPr lvl="1"/>
            <a:r>
              <a:rPr lang="en-US" sz="2800" dirty="0"/>
              <a:t>Data Modeling</a:t>
            </a:r>
          </a:p>
          <a:p>
            <a:pPr lvl="1"/>
            <a:endParaRPr lang="en-US" sz="2800" dirty="0"/>
          </a:p>
          <a:p>
            <a:pPr lvl="1"/>
            <a:r>
              <a:rPr lang="en-US" sz="2800" dirty="0"/>
              <a:t>Apply a fit using different methods</a:t>
            </a:r>
          </a:p>
          <a:p>
            <a:pPr lvl="1"/>
            <a:endParaRPr lang="en-US" sz="2800" dirty="0"/>
          </a:p>
          <a:p>
            <a:pPr lvl="1"/>
            <a:r>
              <a:rPr lang="en-US" sz="2800" dirty="0"/>
              <a:t>Finally, choose what algorithm performs the best fit and see the prediction</a:t>
            </a:r>
          </a:p>
          <a:p>
            <a:pPr lvl="1"/>
            <a:endParaRPr lang="en-US" sz="2800" dirty="0"/>
          </a:p>
          <a:p>
            <a:pPr lvl="1"/>
            <a:r>
              <a:rPr lang="en-US" sz="2800" dirty="0"/>
              <a:t> I Intend to use make usage of any python tools I can use</a:t>
            </a:r>
          </a:p>
        </p:txBody>
      </p:sp>
    </p:spTree>
    <p:extLst>
      <p:ext uri="{BB962C8B-B14F-4D97-AF65-F5344CB8AC3E}">
        <p14:creationId xmlns:p14="http://schemas.microsoft.com/office/powerpoint/2010/main" val="193018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01E9F9A-7591-45E6-BE88-75D145E7AF4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1555" b="-1"/>
          <a:stretch/>
        </p:blipFill>
        <p:spPr>
          <a:xfrm>
            <a:off x="20" y="10"/>
            <a:ext cx="12191980" cy="6857990"/>
          </a:xfrm>
          <a:prstGeom prst="rect">
            <a:avLst/>
          </a:prstGeom>
        </p:spPr>
      </p:pic>
    </p:spTree>
    <p:extLst>
      <p:ext uri="{BB962C8B-B14F-4D97-AF65-F5344CB8AC3E}">
        <p14:creationId xmlns:p14="http://schemas.microsoft.com/office/powerpoint/2010/main" val="240957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8CE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7977B680-8DB6-4A4B-B022-DB02C453D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2917" y="643467"/>
            <a:ext cx="8346166" cy="5571066"/>
          </a:xfrm>
          <a:prstGeom prst="rect">
            <a:avLst/>
          </a:prstGeom>
        </p:spPr>
      </p:pic>
    </p:spTree>
    <p:extLst>
      <p:ext uri="{BB962C8B-B14F-4D97-AF65-F5344CB8AC3E}">
        <p14:creationId xmlns:p14="http://schemas.microsoft.com/office/powerpoint/2010/main" val="52974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2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2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27">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6" name="Rectangle 29">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5C85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Content Placeholder 3">
            <a:extLst>
              <a:ext uri="{FF2B5EF4-FFF2-40B4-BE49-F238E27FC236}">
                <a16:creationId xmlns:a16="http://schemas.microsoft.com/office/drawing/2014/main" id="{22E134D3-E3EC-46AE-A4EB-17B68291DCAF}"/>
              </a:ext>
            </a:extLst>
          </p:cNvPr>
          <p:cNvPicPr>
            <a:picLocks noGrp="1" noChangeAspect="1"/>
          </p:cNvPicPr>
          <p:nvPr>
            <p:ph idx="1"/>
          </p:nvPr>
        </p:nvPicPr>
        <p:blipFill>
          <a:blip r:embed="rId3"/>
          <a:stretch>
            <a:fillRect/>
          </a:stretch>
        </p:blipFill>
        <p:spPr>
          <a:xfrm>
            <a:off x="1794018" y="643467"/>
            <a:ext cx="8603964" cy="5571066"/>
          </a:xfrm>
          <a:prstGeom prst="rect">
            <a:avLst/>
          </a:prstGeom>
        </p:spPr>
      </p:pic>
    </p:spTree>
    <p:extLst>
      <p:ext uri="{BB962C8B-B14F-4D97-AF65-F5344CB8AC3E}">
        <p14:creationId xmlns:p14="http://schemas.microsoft.com/office/powerpoint/2010/main" val="10799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2"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951AF16-6E8D-4F46-8668-523287AC83AD}"/>
              </a:ext>
            </a:extLst>
          </p:cNvPr>
          <p:cNvPicPr>
            <a:picLocks noGrp="1" noChangeAspect="1"/>
          </p:cNvPicPr>
          <p:nvPr>
            <p:ph idx="1"/>
          </p:nvPr>
        </p:nvPicPr>
        <p:blipFill>
          <a:blip r:embed="rId3"/>
          <a:stretch>
            <a:fillRect/>
          </a:stretch>
        </p:blipFill>
        <p:spPr>
          <a:xfrm>
            <a:off x="1173541" y="643467"/>
            <a:ext cx="9844918" cy="4873234"/>
          </a:xfrm>
          <a:prstGeom prst="rect">
            <a:avLst/>
          </a:prstGeom>
        </p:spPr>
      </p:pic>
    </p:spTree>
    <p:extLst>
      <p:ext uri="{BB962C8B-B14F-4D97-AF65-F5344CB8AC3E}">
        <p14:creationId xmlns:p14="http://schemas.microsoft.com/office/powerpoint/2010/main" val="270814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0A1466D-ECF7-4AF0-A9DF-01EEEE367D95}"/>
              </a:ext>
            </a:extLst>
          </p:cNvPr>
          <p:cNvPicPr>
            <a:picLocks noGrp="1" noChangeAspect="1"/>
          </p:cNvPicPr>
          <p:nvPr>
            <p:ph idx="1"/>
          </p:nvPr>
        </p:nvPicPr>
        <p:blipFill>
          <a:blip r:embed="rId3"/>
          <a:stretch>
            <a:fillRect/>
          </a:stretch>
        </p:blipFill>
        <p:spPr>
          <a:xfrm>
            <a:off x="1826984" y="643467"/>
            <a:ext cx="8538032" cy="5571066"/>
          </a:xfrm>
          <a:prstGeom prst="rect">
            <a:avLst/>
          </a:prstGeom>
        </p:spPr>
      </p:pic>
    </p:spTree>
    <p:extLst>
      <p:ext uri="{BB962C8B-B14F-4D97-AF65-F5344CB8AC3E}">
        <p14:creationId xmlns:p14="http://schemas.microsoft.com/office/powerpoint/2010/main" val="273458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065895A1-5CB6-4B62-BB27-D385678EACE3}"/>
              </a:ext>
            </a:extLst>
          </p:cNvPr>
          <p:cNvPicPr>
            <a:picLocks noGrp="1" noChangeAspect="1"/>
          </p:cNvPicPr>
          <p:nvPr>
            <p:ph idx="1"/>
          </p:nvPr>
        </p:nvPicPr>
        <p:blipFill>
          <a:blip r:embed="rId3"/>
          <a:stretch>
            <a:fillRect/>
          </a:stretch>
        </p:blipFill>
        <p:spPr>
          <a:xfrm>
            <a:off x="643467" y="1594269"/>
            <a:ext cx="10905066" cy="2971630"/>
          </a:xfrm>
          <a:prstGeom prst="rect">
            <a:avLst/>
          </a:prstGeom>
        </p:spPr>
      </p:pic>
    </p:spTree>
    <p:extLst>
      <p:ext uri="{BB962C8B-B14F-4D97-AF65-F5344CB8AC3E}">
        <p14:creationId xmlns:p14="http://schemas.microsoft.com/office/powerpoint/2010/main" val="663495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TotalTime>
  <Words>311</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Win the stock market by Lucas HOssi</vt:lpstr>
      <vt:lpstr>Motivations: </vt:lpstr>
      <vt:lpstr>Model/Computing Method  &amp; Python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Remarks</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the stock market by Lucas HOssi</dc:title>
  <dc:creator>Hossi, Lucas</dc:creator>
  <cp:lastModifiedBy>Hossi, Lucas</cp:lastModifiedBy>
  <cp:revision>1</cp:revision>
  <dcterms:created xsi:type="dcterms:W3CDTF">2019-05-03T18:56:16Z</dcterms:created>
  <dcterms:modified xsi:type="dcterms:W3CDTF">2019-05-03T19:01:07Z</dcterms:modified>
</cp:coreProperties>
</file>