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tettler, Steve" userId="d93a7310-2571-48fc-83f3-c43fa9205cbc" providerId="ADAL" clId="{40710DC3-997B-400F-9CC6-CD5B1F09E6A2}"/>
    <pc:docChg chg="delSld modSld">
      <pc:chgData name="Hostettler, Steve" userId="d93a7310-2571-48fc-83f3-c43fa9205cbc" providerId="ADAL" clId="{40710DC3-997B-400F-9CC6-CD5B1F09E6A2}" dt="2020-02-28T10:18:56.354" v="5" actId="47"/>
      <pc:docMkLst>
        <pc:docMk/>
      </pc:docMkLst>
      <pc:sldChg chg="modSp">
        <pc:chgData name="Hostettler, Steve" userId="d93a7310-2571-48fc-83f3-c43fa9205cbc" providerId="ADAL" clId="{40710DC3-997B-400F-9CC6-CD5B1F09E6A2}" dt="2020-02-28T10:17:36.198" v="1" actId="20577"/>
        <pc:sldMkLst>
          <pc:docMk/>
          <pc:sldMk cId="0" sldId="256"/>
        </pc:sldMkLst>
        <pc:spChg chg="mod">
          <ac:chgData name="Hostettler, Steve" userId="d93a7310-2571-48fc-83f3-c43fa9205cbc" providerId="ADAL" clId="{40710DC3-997B-400F-9CC6-CD5B1F09E6A2}" dt="2020-02-28T10:17:36.198" v="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Hostettler, Steve" userId="d93a7310-2571-48fc-83f3-c43fa9205cbc" providerId="ADAL" clId="{40710DC3-997B-400F-9CC6-CD5B1F09E6A2}" dt="2020-02-28T10:18:56.354" v="5" actId="47"/>
        <pc:sldMkLst>
          <pc:docMk/>
          <pc:sldMk cId="0" sldId="270"/>
        </pc:sldMkLst>
      </pc:sldChg>
      <pc:sldChg chg="del">
        <pc:chgData name="Hostettler, Steve" userId="d93a7310-2571-48fc-83f3-c43fa9205cbc" providerId="ADAL" clId="{40710DC3-997B-400F-9CC6-CD5B1F09E6A2}" dt="2020-02-28T10:18:56.354" v="5" actId="47"/>
        <pc:sldMkLst>
          <pc:docMk/>
          <pc:sldMk cId="0" sldId="271"/>
        </pc:sldMkLst>
      </pc:sldChg>
      <pc:sldChg chg="del">
        <pc:chgData name="Hostettler, Steve" userId="d93a7310-2571-48fc-83f3-c43fa9205cbc" providerId="ADAL" clId="{40710DC3-997B-400F-9CC6-CD5B1F09E6A2}" dt="2020-02-28T10:18:46.061" v="3" actId="47"/>
        <pc:sldMkLst>
          <pc:docMk/>
          <pc:sldMk cId="0" sldId="275"/>
        </pc:sldMkLst>
      </pc:sldChg>
      <pc:sldChg chg="del">
        <pc:chgData name="Hostettler, Steve" userId="d93a7310-2571-48fc-83f3-c43fa9205cbc" providerId="ADAL" clId="{40710DC3-997B-400F-9CC6-CD5B1F09E6A2}" dt="2020-02-28T10:18:49.087" v="4" actId="47"/>
        <pc:sldMkLst>
          <pc:docMk/>
          <pc:sldMk cId="0" sldId="276"/>
        </pc:sldMkLst>
      </pc:sldChg>
      <pc:sldChg chg="del">
        <pc:chgData name="Hostettler, Steve" userId="d93a7310-2571-48fc-83f3-c43fa9205cbc" providerId="ADAL" clId="{40710DC3-997B-400F-9CC6-CD5B1F09E6A2}" dt="2020-02-28T10:17:58.152" v="2" actId="47"/>
        <pc:sldMkLst>
          <pc:docMk/>
          <pc:sldMk cId="0" sldId="300"/>
        </pc:sldMkLst>
      </pc:sldChg>
      <pc:sldChg chg="del">
        <pc:chgData name="Hostettler, Steve" userId="d93a7310-2571-48fc-83f3-c43fa9205cbc" providerId="ADAL" clId="{40710DC3-997B-400F-9CC6-CD5B1F09E6A2}" dt="2020-02-28T10:17:58.152" v="2" actId="47"/>
        <pc:sldMkLst>
          <pc:docMk/>
          <pc:sldMk cId="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560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dropped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Steve Hostettler</a:t>
            </a:r>
          </a:p>
        </p:txBody>
      </p:sp>
      <p:sp>
        <p:nvSpPr>
          <p:cNvPr id="62" name="Shape 62"/>
          <p:cNvSpPr/>
          <p:nvPr/>
        </p:nvSpPr>
        <p:spPr>
          <a:xfrm>
            <a:off x="1172652" y="917511"/>
            <a:ext cx="10664779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/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/>
              <a:t>20</a:t>
            </a:r>
            <a:r>
              <a:rPr lang="en-US" dirty="0"/>
              <a:t>20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1689100" y="3136900"/>
          <a:ext cx="9626600" cy="51054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Code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Exemples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10x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Message d’information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20x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Message de succès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200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30x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Redirection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301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40x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Erreur due au client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403'404'410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50x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Erreur due au serveur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500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protocole HTTP (codes d’erreur)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207622" y="3822700"/>
            <a:ext cx="105791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1 : Utilisez les commandes GET et PUT sur le serveur de l’université.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Partie II : Servir de l’information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Servir de l’information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940922" y="2952750"/>
            <a:ext cx="93726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navigateurs ne comprennent (presque)que HTML, javascript et CSS</a:t>
            </a:r>
          </a:p>
        </p:txBody>
      </p:sp>
      <p:sp>
        <p:nvSpPr>
          <p:cNvPr id="132" name="Shape 132"/>
          <p:cNvSpPr/>
          <p:nvPr/>
        </p:nvSpPr>
        <p:spPr>
          <a:xfrm>
            <a:off x="939800" y="4699000"/>
            <a:ext cx="116713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Ces technologies sont adaptées pour afficher de l’information statique</a:t>
            </a:r>
          </a:p>
        </p:txBody>
      </p:sp>
      <p:sp>
        <p:nvSpPr>
          <p:cNvPr id="133" name="Shape 133"/>
          <p:cNvSpPr/>
          <p:nvPr/>
        </p:nvSpPr>
        <p:spPr>
          <a:xfrm>
            <a:off x="939800" y="6851650"/>
            <a:ext cx="108331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=&gt; Comme toutes interactions reposent sur ces technologies, il a fallu bidouiller pour s’en sortir avec ça.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Servir de l’information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940922" y="2692400"/>
            <a:ext cx="116713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plupart des approches reposent sur une génération de code HTML/javascript/CSS du côté du serveur en suivant le protocole HTTP.</a:t>
            </a:r>
          </a:p>
        </p:txBody>
      </p:sp>
      <p:sp>
        <p:nvSpPr>
          <p:cNvPr id="138" name="Shape 138"/>
          <p:cNvSpPr/>
          <p:nvPr/>
        </p:nvSpPr>
        <p:spPr>
          <a:xfrm>
            <a:off x="2680047" y="5257800"/>
            <a:ext cx="763425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JSPs-Servlets, CGI, PHP,  ASP.net, ....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787400" y="1841500"/>
            <a:ext cx="11303000" cy="5715000"/>
          </a:xfrm>
          <a:prstGeom prst="rect">
            <a:avLst/>
          </a:prstGeom>
        </p:spPr>
        <p:txBody>
          <a:bodyPr/>
          <a:lstStyle/>
          <a:p>
            <a:r>
              <a:t>C’est une classe Java qui étend “HttpServlet” ou implémente “Servlet”</a:t>
            </a:r>
          </a:p>
          <a:p>
            <a:r>
              <a:t>Deux méthodes principales : doGet et doPost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Anatomie d’une Servlet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723900" y="2635250"/>
            <a:ext cx="115570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HelloWorld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 u="sng"/>
              <a:t>HttpServlet</a:t>
            </a:r>
            <a:r>
              <a:t> {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</a:t>
            </a:r>
            <a:r>
              <a:rPr u="sng"/>
              <a:t>HttpServletRequest</a:t>
            </a:r>
            <a:r>
              <a:t> request, </a:t>
            </a:r>
            <a:r>
              <a:rPr u="sng"/>
              <a:t>HttpServletResponse</a:t>
            </a:r>
            <a:r>
              <a:t> response)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IOException, </a:t>
            </a:r>
            <a:r>
              <a:rPr u="sng"/>
              <a:t>ServletException</a:t>
            </a:r>
            <a:r>
              <a:t> {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response.setContentType(</a:t>
            </a:r>
            <a:r>
              <a:rPr>
                <a:solidFill>
                  <a:srgbClr val="3933FF"/>
                </a:solidFill>
              </a:rPr>
              <a:t>"text/html"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PrintWriter out = response.getWriter();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 b="1"/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    out.println(</a:t>
            </a:r>
            <a:r>
              <a:rPr b="1">
                <a:solidFill>
                  <a:srgbClr val="3933FF"/>
                </a:solidFill>
              </a:rPr>
              <a:t>"&lt;html&gt;"</a:t>
            </a:r>
            <a:r>
              <a:rPr b="1" u="sng">
                <a:solidFill>
                  <a:srgbClr val="000000"/>
                </a:solidFill>
              </a:rPr>
              <a:t>);</a:t>
            </a:r>
            <a:r>
              <a:rPr b="1"/>
              <a:t>//production de code HTML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"&lt;head&gt;"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"&lt;title&gt;Bonjour&lt;/title&gt;"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"&lt;/head&gt;"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"&lt;body bgcolor=\"white\"&gt;"</a:t>
            </a:r>
            <a:r>
              <a:rPr>
                <a:solidFill>
                  <a:srgbClr val="000000"/>
                </a:solidFill>
              </a:rPr>
              <a:t>);</a:t>
            </a:r>
            <a:r>
              <a:rPr>
                <a:solidFill>
                  <a:srgbClr val="4E9072"/>
                </a:solidFill>
              </a:rPr>
              <a:t>//Le fond est blanc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"&lt;h1&gt; HelloWorld &lt;/h1&gt;"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"&lt;/body&gt;"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"&lt;/html&gt;"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Anatomie d’une Servlet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Mélange </a:t>
            </a:r>
            <a:r>
              <a:rPr dirty="0" err="1"/>
              <a:t>d’interface</a:t>
            </a:r>
            <a:r>
              <a:rPr dirty="0"/>
              <a:t> </a:t>
            </a:r>
            <a:r>
              <a:rPr dirty="0" err="1"/>
              <a:t>graphique</a:t>
            </a:r>
            <a:r>
              <a:rPr dirty="0"/>
              <a:t>, de </a:t>
            </a:r>
            <a:r>
              <a:rPr dirty="0" err="1"/>
              <a:t>logique</a:t>
            </a:r>
            <a:r>
              <a:rPr dirty="0"/>
              <a:t> de </a:t>
            </a:r>
            <a:r>
              <a:rPr dirty="0" err="1"/>
              <a:t>présentation</a:t>
            </a:r>
            <a:r>
              <a:rPr dirty="0"/>
              <a:t> et de </a:t>
            </a:r>
            <a:r>
              <a:rPr dirty="0" err="1"/>
              <a:t>logique</a:t>
            </a:r>
            <a:r>
              <a:rPr dirty="0"/>
              <a:t>  métier (</a:t>
            </a:r>
            <a:r>
              <a:rPr dirty="0" err="1"/>
              <a:t>voir</a:t>
            </a:r>
            <a:r>
              <a:rPr dirty="0"/>
              <a:t> </a:t>
            </a:r>
            <a:r>
              <a:rPr dirty="0" err="1"/>
              <a:t>d’accès</a:t>
            </a:r>
            <a:r>
              <a:rPr dirty="0"/>
              <a:t> à la </a:t>
            </a:r>
            <a:r>
              <a:rPr dirty="0" err="1"/>
              <a:t>couche</a:t>
            </a:r>
            <a:r>
              <a:rPr dirty="0"/>
              <a:t> de </a:t>
            </a:r>
            <a:r>
              <a:rPr dirty="0" err="1"/>
              <a:t>données</a:t>
            </a:r>
            <a:r>
              <a:rPr dirty="0"/>
              <a:t>).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Mélange de </a:t>
            </a:r>
            <a:r>
              <a:rPr dirty="0" err="1"/>
              <a:t>langages</a:t>
            </a:r>
            <a:r>
              <a:rPr dirty="0"/>
              <a:t> sous </a:t>
            </a:r>
            <a:r>
              <a:rPr dirty="0" err="1"/>
              <a:t>forme</a:t>
            </a:r>
            <a:r>
              <a:rPr dirty="0"/>
              <a:t> de </a:t>
            </a:r>
            <a:r>
              <a:rPr dirty="0" err="1"/>
              <a:t>chaines</a:t>
            </a:r>
            <a:r>
              <a:rPr dirty="0"/>
              <a:t> de </a:t>
            </a:r>
            <a:r>
              <a:rPr dirty="0" err="1"/>
              <a:t>caractères</a:t>
            </a:r>
            <a:endParaRPr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Pas de </a:t>
            </a:r>
            <a:r>
              <a:rPr dirty="0" err="1"/>
              <a:t>vérification</a:t>
            </a:r>
            <a:r>
              <a:rPr dirty="0"/>
              <a:t> </a:t>
            </a:r>
            <a:r>
              <a:rPr dirty="0" err="1"/>
              <a:t>syntaxique</a:t>
            </a:r>
            <a:r>
              <a:rPr dirty="0"/>
              <a:t> sur le HTML et le </a:t>
            </a:r>
            <a:r>
              <a:rPr dirty="0" err="1"/>
              <a:t>javascript</a:t>
            </a:r>
            <a:r>
              <a:rPr dirty="0"/>
              <a:t>.</a:t>
            </a:r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Défauts des servlets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112500" cy="5715000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Un </a:t>
            </a:r>
            <a:r>
              <a:rPr dirty="0" err="1"/>
              <a:t>langage</a:t>
            </a:r>
            <a:r>
              <a:rPr dirty="0"/>
              <a:t> </a:t>
            </a:r>
            <a:r>
              <a:rPr dirty="0" err="1"/>
              <a:t>spécifique</a:t>
            </a:r>
            <a:r>
              <a:rPr dirty="0"/>
              <a:t> à </a:t>
            </a:r>
            <a:r>
              <a:rPr dirty="0" err="1"/>
              <a:t>l'écriture</a:t>
            </a:r>
            <a:r>
              <a:rPr dirty="0"/>
              <a:t> de page web </a:t>
            </a:r>
            <a:r>
              <a:rPr dirty="0" err="1"/>
              <a:t>dynamique</a:t>
            </a:r>
            <a:endParaRPr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 err="1"/>
              <a:t>Transformées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servlet pendant </a:t>
            </a:r>
            <a:r>
              <a:rPr dirty="0" err="1"/>
              <a:t>l’execution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Java Server Pages : Exemple</a:t>
            </a:r>
          </a:p>
        </p:txBody>
      </p:sp>
      <p:sp>
        <p:nvSpPr>
          <p:cNvPr id="175" name="Shape 175"/>
          <p:cNvSpPr/>
          <p:nvPr/>
        </p:nvSpPr>
        <p:spPr>
          <a:xfrm>
            <a:off x="1841500" y="2692400"/>
            <a:ext cx="9321800" cy="64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Sample Application JSP Page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body</a:t>
            </a:r>
            <a:r>
              <a:rPr>
                <a:solidFill>
                  <a:srgbClr val="000000"/>
                </a:solidFill>
              </a:rPr>
              <a:t> </a:t>
            </a:r>
            <a:r>
              <a:t>bgcolor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white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u="sng"/>
              <a:t>border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"0"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h1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/>
              <a:t>Ma</a:t>
            </a:r>
            <a:r>
              <a:t> </a:t>
            </a:r>
            <a:r>
              <a:rPr u="sng"/>
              <a:t>première</a:t>
            </a:r>
            <a:r>
              <a:t> page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h1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  <a:r>
              <a:rPr u="sng"/>
              <a:t>Ceci</a:t>
            </a:r>
            <a:r>
              <a:t> </a:t>
            </a:r>
            <a:r>
              <a:rPr u="sng"/>
              <a:t>est</a:t>
            </a:r>
            <a:r>
              <a:t> </a:t>
            </a:r>
            <a:r>
              <a:rPr u="sng"/>
              <a:t>un</a:t>
            </a:r>
            <a:r>
              <a:t> example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table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CC7450"/>
                </a:solidFill>
              </a:rPr>
              <a:t>&lt;%=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String(</a:t>
            </a:r>
            <a:r>
              <a:rPr>
                <a:solidFill>
                  <a:srgbClr val="3933FF"/>
                </a:solidFill>
              </a:rPr>
              <a:t>"Hello!"</a:t>
            </a:r>
            <a:r>
              <a:t>)</a:t>
            </a:r>
            <a:r>
              <a:rPr>
                <a:solidFill>
                  <a:srgbClr val="CC7450"/>
                </a:solidFill>
              </a:rPr>
              <a:t>%&gt;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CC745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Infrastructure de développement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Java Server Pages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003300" y="2844799"/>
            <a:ext cx="109855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jsp précédente produit la servlet suivante:</a:t>
            </a:r>
          </a:p>
          <a:p>
            <a: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03300" y="4187843"/>
            <a:ext cx="11226069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hello_jsp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org.apache.jasper.runtime.HttpJspBase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org.apache.jasper.runtime.JspSourceDependent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JspFactory </a:t>
            </a:r>
            <a:r>
              <a:rPr>
                <a:solidFill>
                  <a:srgbClr val="0326CC"/>
                </a:solidFill>
              </a:rPr>
              <a:t>_jspxFactory</a:t>
            </a:r>
            <a:r>
              <a:t> = JspFactory.getDefaultFactory();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java.util.List&lt;String&gt; </a:t>
            </a:r>
            <a:r>
              <a:rPr>
                <a:solidFill>
                  <a:srgbClr val="0326CC"/>
                </a:solidFill>
              </a:rPr>
              <a:t>_jspx_dependants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javax.el.ExpressionFactory </a:t>
            </a:r>
            <a:r>
              <a:rPr>
                <a:solidFill>
                  <a:srgbClr val="0326CC"/>
                </a:solidFill>
              </a:rPr>
              <a:t>_el_expressionfactory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org.apache.tomcat.InstanceManager </a:t>
            </a:r>
            <a:r>
              <a:rPr>
                <a:solidFill>
                  <a:srgbClr val="0326CC"/>
                </a:solidFill>
              </a:rPr>
              <a:t>_jsp_instancemanager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java.util.List&lt;String&gt; getDependants() </a:t>
            </a:r>
            <a:r>
              <a:rPr u="sng"/>
              <a:t>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_jspx_dependants;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.......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Scriptlets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19100" y="1968500"/>
            <a:ext cx="12433300" cy="7175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 ..... %&gt;    représente du code java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&lt;%if ( username != null &amp;&amp; username.length() &gt; 0 ) { %&gt;</a:t>
            </a:r>
          </a:p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&lt;%= ..... %&gt;    valeur d’un “Java Bean”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&lt;%= new java.util.Date() %&gt;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 NameBean person =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(NameBean)pageContext.findAttribute("customer"); %&gt;</a:t>
            </a:r>
          </a:p>
          <a:p>
            <a:pPr marL="0" lvl="1" indent="0">
              <a:buSz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1" indent="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&lt;%! ..... %&gt;    représente une déclaration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&lt;%! private int accessNb = 0 %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09600" y="241300"/>
            <a:ext cx="11772900" cy="1587500"/>
          </a:xfrm>
          <a:prstGeom prst="rect">
            <a:avLst/>
          </a:prstGeom>
        </p:spPr>
        <p:txBody>
          <a:bodyPr/>
          <a:lstStyle/>
          <a:p>
            <a:r>
              <a:t>Java Server Pages : un premier formulaire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473200" y="2590799"/>
            <a:ext cx="10058400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t>"ISO-8859-1"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jsp:root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xmlns:jsp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"http://java.sun.com/JSP/Page"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"2.0"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jsp:directive.page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contentType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"text/html; charset=ISO-8859-1"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pageEncoding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"ISO-8859-1"</a:t>
            </a:r>
            <a:r>
              <a:rPr>
                <a:solidFill>
                  <a:srgbClr val="000000"/>
                </a:solidFill>
              </a:rPr>
              <a:t> </a:t>
            </a:r>
            <a:r>
              <a:t>session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"false"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jsp:output</a:t>
            </a:r>
            <a:r>
              <a:rPr>
                <a:solidFill>
                  <a:srgbClr val="000000"/>
                </a:solidFill>
              </a:rPr>
              <a:t> </a:t>
            </a:r>
            <a:r>
              <a:t>doctype-root-element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"html"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2192"/>
                </a:solidFill>
              </a:rPr>
              <a:t>doctype-public</a:t>
            </a:r>
            <a:r>
              <a:rPr>
                <a:solidFill>
                  <a:srgbClr val="000000"/>
                </a:solidFill>
              </a:rPr>
              <a:t>=</a:t>
            </a:r>
            <a:r>
              <a:t>"-//W3C//DTD XHTML 1.0 Transitional//EN"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2192"/>
                </a:solidFill>
              </a:rPr>
              <a:t>doctype-system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"http://www.w3.org/TR/xhtml1/DTD/xhtml1-transitional.dtd"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omit-xml-declaration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"true"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html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"http://www.w3.org/1999/xhtml"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Insert title here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form</a:t>
            </a:r>
            <a:r>
              <a:rPr>
                <a:solidFill>
                  <a:srgbClr val="000000"/>
                </a:solidFill>
              </a:rPr>
              <a:t> </a:t>
            </a:r>
            <a:r>
              <a:t>method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"get"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"my"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"first"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"first"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"second"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"second"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"submit"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form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jsp:root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2153900" cy="1587500"/>
          </a:xfrm>
          <a:prstGeom prst="rect">
            <a:avLst/>
          </a:prstGeom>
        </p:spPr>
        <p:txBody>
          <a:bodyPr/>
          <a:lstStyle/>
          <a:p>
            <a:r>
              <a:t>Java Server Pages : un premier formulaire</a:t>
            </a:r>
          </a:p>
          <a:p>
            <a:r>
              <a:t>... et sa servlet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87400" y="2486043"/>
            <a:ext cx="115189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 Servlet implementation class MyFirstServlet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WebServlet(name=</a:t>
            </a:r>
            <a:r>
              <a:rPr>
                <a:solidFill>
                  <a:srgbClr val="3933FF"/>
                </a:solidFill>
              </a:rPr>
              <a:t>"MyFirstServlet"</a:t>
            </a:r>
            <a:r>
              <a:t>, urlPatterns=</a:t>
            </a:r>
            <a:r>
              <a:rPr>
                <a:solidFill>
                  <a:srgbClr val="3933FF"/>
                </a:solidFill>
              </a:rPr>
              <a:t>"/my"</a:t>
            </a:r>
            <a:r>
              <a:t>)</a:t>
            </a:r>
          </a:p>
          <a:p>
            <a:pPr algn="l">
              <a:spcBef>
                <a:spcPts val="0"/>
              </a:spcBef>
              <a:defRPr sz="1800" u="sng"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931A68"/>
                </a:solidFill>
              </a:rPr>
              <a:t>public</a:t>
            </a:r>
            <a:r>
              <a:rPr u="none"/>
              <a:t> </a:t>
            </a:r>
            <a:r>
              <a:rPr u="none">
                <a:solidFill>
                  <a:srgbClr val="931A68"/>
                </a:solidFill>
              </a:rPr>
              <a:t>class</a:t>
            </a:r>
            <a:r>
              <a:rPr u="none"/>
              <a:t> MyFirstServlet </a:t>
            </a:r>
            <a:r>
              <a:rPr u="none">
                <a:solidFill>
                  <a:srgbClr val="931A68"/>
                </a:solidFill>
              </a:rPr>
              <a:t>extends</a:t>
            </a:r>
            <a:r>
              <a:rPr u="none"/>
              <a:t> HttpServlet {</a:t>
            </a: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t>serialVersionUID</a:t>
            </a:r>
            <a:r>
              <a:rPr>
                <a:solidFill>
                  <a:srgbClr val="000000"/>
                </a:solidFill>
              </a:rPr>
              <a:t> = 1L;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doGet(HttpServletRequest request, HttpServletResponse response)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response.getOutputStream().print(computeResult(request));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doPost(</a:t>
            </a:r>
            <a:r>
              <a:rPr u="sng"/>
              <a:t>HttpServletRequest</a:t>
            </a:r>
            <a:r>
              <a:t> request, HttpServletResponse response)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response.getOutputStream().print(computeResult(request));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600"/>
            </a:pPr>
            <a:r>
              <a:rPr sz="3700">
                <a:latin typeface="Times"/>
                <a:ea typeface="Times"/>
                <a:cs typeface="Times"/>
                <a:sym typeface="Times"/>
              </a:rPr>
              <a:t>&lt;jsp:forward page=”result.jsp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” /&gt;</a:t>
            </a:r>
          </a:p>
          <a:p>
            <a:pPr marL="0" lvl="3" indent="1651000">
              <a:buSzTx/>
              <a:buNone/>
              <a:defRPr sz="5600" b="1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transfère interne au serveur</a:t>
            </a:r>
          </a:p>
          <a:p>
            <a:pPr marL="0" lvl="1" indent="0">
              <a:buSzTx/>
              <a:buNone/>
              <a:defRPr sz="5600"/>
            </a:pP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SzTx/>
              <a:buNone/>
              <a:defRPr sz="5600"/>
            </a:pPr>
            <a:r>
              <a:rPr sz="3700">
                <a:latin typeface="Times"/>
                <a:ea typeface="Times"/>
                <a:cs typeface="Times"/>
                <a:sym typeface="Times"/>
              </a:rPr>
              <a:t>&lt;jsp:redirect page=”result.jsp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” /&gt;</a:t>
            </a:r>
          </a:p>
          <a:p>
            <a:pPr marL="0" lvl="3" indent="1651000">
              <a:buSzTx/>
              <a:buNone/>
              <a:defRPr sz="5600" b="1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transfère externe passant par le navigateur</a:t>
            </a: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Enchainer les pages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Un java bean </a:t>
            </a:r>
            <a:r>
              <a:rPr dirty="0" err="1"/>
              <a:t>est</a:t>
            </a:r>
            <a:r>
              <a:rPr dirty="0"/>
              <a:t> un </a:t>
            </a:r>
            <a:r>
              <a:rPr dirty="0" err="1"/>
              <a:t>objet</a:t>
            </a:r>
            <a:r>
              <a:rPr dirty="0"/>
              <a:t> simple </a:t>
            </a:r>
            <a:r>
              <a:rPr dirty="0" err="1"/>
              <a:t>dont</a:t>
            </a:r>
            <a:r>
              <a:rPr dirty="0"/>
              <a:t> les </a:t>
            </a:r>
            <a:r>
              <a:rPr dirty="0" err="1"/>
              <a:t>propriétés</a:t>
            </a:r>
            <a:r>
              <a:rPr dirty="0"/>
              <a:t>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accessibles</a:t>
            </a:r>
            <a:r>
              <a:rPr dirty="0"/>
              <a:t> par </a:t>
            </a:r>
            <a:r>
              <a:rPr dirty="0" err="1"/>
              <a:t>l’intermédiaire</a:t>
            </a:r>
            <a:r>
              <a:rPr dirty="0"/>
              <a:t> de “getters” et de “setters”.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get + Nom de la </a:t>
            </a:r>
            <a:r>
              <a:rPr dirty="0" err="1"/>
              <a:t>propriété</a:t>
            </a:r>
            <a:r>
              <a:rPr dirty="0"/>
              <a:t>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commençant</a:t>
            </a:r>
            <a:r>
              <a:rPr dirty="0"/>
              <a:t> par </a:t>
            </a:r>
            <a:r>
              <a:rPr dirty="0" err="1"/>
              <a:t>une</a:t>
            </a:r>
            <a:r>
              <a:rPr dirty="0"/>
              <a:t> majuscule)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dirty="0"/>
              <a:t>set + Nom de la </a:t>
            </a:r>
            <a:r>
              <a:rPr dirty="0" err="1"/>
              <a:t>propriété</a:t>
            </a:r>
            <a:r>
              <a:rPr dirty="0"/>
              <a:t>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commençant</a:t>
            </a:r>
            <a:r>
              <a:rPr dirty="0"/>
              <a:t> par </a:t>
            </a:r>
            <a:r>
              <a:rPr dirty="0" err="1"/>
              <a:t>une</a:t>
            </a:r>
            <a:r>
              <a:rPr dirty="0"/>
              <a:t> majuscule)</a:t>
            </a: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Java Bean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Scopes</a:t>
            </a:r>
          </a:p>
        </p:txBody>
      </p:sp>
      <p:sp>
        <p:nvSpPr>
          <p:cNvPr id="205" name="Shape 205"/>
          <p:cNvSpPr/>
          <p:nvPr/>
        </p:nvSpPr>
        <p:spPr>
          <a:xfrm>
            <a:off x="3683000" y="2768600"/>
            <a:ext cx="5626100" cy="4191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t>application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4686300" y="3098800"/>
            <a:ext cx="3911600" cy="2755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t>session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5435600" y="3530600"/>
            <a:ext cx="2400300" cy="13081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request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152400" y="2768600"/>
            <a:ext cx="128651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${1+1}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${bean.result} fonctionne grace à la “pattern” java bean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${scope.bean-name.property-name} ou le scope  peut-être “request”, “session”, “application”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EL Expressions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558800" y="62230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=&gt; Il faut séparer les différentes parties d’une application par rapport à leur objectif respectif</a:t>
            </a:r>
          </a:p>
        </p:txBody>
      </p:sp>
      <p:sp>
        <p:nvSpPr>
          <p:cNvPr id="216" name="Shape 216"/>
          <p:cNvSpPr/>
          <p:nvPr/>
        </p:nvSpPr>
        <p:spPr>
          <a:xfrm>
            <a:off x="558800" y="35941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- Les JSPs et les servlets permettent de mélanger les parties graphiques et logiques.</a:t>
            </a:r>
          </a:p>
        </p:txBody>
      </p:sp>
      <p:sp>
        <p:nvSpPr>
          <p:cNvPr id="217" name="Shape 217"/>
          <p:cNvSpPr/>
          <p:nvPr/>
        </p:nvSpPr>
        <p:spPr>
          <a:xfrm>
            <a:off x="558800" y="23368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+ Les servlets sont multi-threadées et portables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Service JAX-RS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72">
            <a:extLst>
              <a:ext uri="{FF2B5EF4-FFF2-40B4-BE49-F238E27FC236}">
                <a16:creationId xmlns:a16="http://schemas.microsoft.com/office/drawing/2014/main" id="{7421EB5E-0B59-4594-B639-15AE7C0587F6}"/>
              </a:ext>
            </a:extLst>
          </p:cNvPr>
          <p:cNvSpPr/>
          <p:nvPr/>
        </p:nvSpPr>
        <p:spPr>
          <a:xfrm>
            <a:off x="7099300" y="6267615"/>
            <a:ext cx="4864100" cy="1676977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83" name="Shape 83"/>
          <p:cNvSpPr/>
          <p:nvPr/>
        </p:nvSpPr>
        <p:spPr>
          <a:xfrm>
            <a:off x="7111999" y="5290031"/>
            <a:ext cx="486410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Cloud Services</a:t>
            </a:r>
            <a:endParaRPr dirty="0"/>
          </a:p>
        </p:txBody>
      </p:sp>
      <p:sp>
        <p:nvSpPr>
          <p:cNvPr id="31" name="Shape 73">
            <a:extLst>
              <a:ext uri="{FF2B5EF4-FFF2-40B4-BE49-F238E27FC236}">
                <a16:creationId xmlns:a16="http://schemas.microsoft.com/office/drawing/2014/main" id="{3B4CA5F3-E74C-4E08-A256-A433B4603A76}"/>
              </a:ext>
            </a:extLst>
          </p:cNvPr>
          <p:cNvSpPr/>
          <p:nvPr/>
        </p:nvSpPr>
        <p:spPr>
          <a:xfrm>
            <a:off x="7612697" y="6356436"/>
            <a:ext cx="1657126" cy="412829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Postgres</a:t>
            </a:r>
            <a:endParaRPr dirty="0"/>
          </a:p>
        </p:txBody>
      </p:sp>
      <p:sp>
        <p:nvSpPr>
          <p:cNvPr id="32" name="Shape 73">
            <a:extLst>
              <a:ext uri="{FF2B5EF4-FFF2-40B4-BE49-F238E27FC236}">
                <a16:creationId xmlns:a16="http://schemas.microsoft.com/office/drawing/2014/main" id="{59D5A21C-C071-42C0-B3AC-7250063E3B86}"/>
              </a:ext>
            </a:extLst>
          </p:cNvPr>
          <p:cNvSpPr/>
          <p:nvPr/>
        </p:nvSpPr>
        <p:spPr>
          <a:xfrm>
            <a:off x="9959035" y="6356436"/>
            <a:ext cx="1657126" cy="425529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Kong</a:t>
            </a:r>
            <a:endParaRPr dirty="0"/>
          </a:p>
        </p:txBody>
      </p:sp>
      <p:sp>
        <p:nvSpPr>
          <p:cNvPr id="33" name="Shape 73">
            <a:extLst>
              <a:ext uri="{FF2B5EF4-FFF2-40B4-BE49-F238E27FC236}">
                <a16:creationId xmlns:a16="http://schemas.microsoft.com/office/drawing/2014/main" id="{4864C6DA-0306-480D-98E9-28A8399B0D28}"/>
              </a:ext>
            </a:extLst>
          </p:cNvPr>
          <p:cNvSpPr/>
          <p:nvPr/>
        </p:nvSpPr>
        <p:spPr>
          <a:xfrm>
            <a:off x="7612697" y="6912288"/>
            <a:ext cx="1657126" cy="454152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err="1"/>
              <a:t>nginx</a:t>
            </a:r>
            <a:endParaRPr dirty="0"/>
          </a:p>
        </p:txBody>
      </p:sp>
      <p:sp>
        <p:nvSpPr>
          <p:cNvPr id="34" name="Shape 73">
            <a:extLst>
              <a:ext uri="{FF2B5EF4-FFF2-40B4-BE49-F238E27FC236}">
                <a16:creationId xmlns:a16="http://schemas.microsoft.com/office/drawing/2014/main" id="{66FDA1C4-64CA-40DC-B531-F2FB827D8901}"/>
              </a:ext>
            </a:extLst>
          </p:cNvPr>
          <p:cNvSpPr/>
          <p:nvPr/>
        </p:nvSpPr>
        <p:spPr>
          <a:xfrm>
            <a:off x="9959035" y="6922022"/>
            <a:ext cx="1657126" cy="444418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err="1"/>
              <a:t>Thorntail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06C698-2E5C-4B8F-BA6E-8627779A8820}"/>
              </a:ext>
            </a:extLst>
          </p:cNvPr>
          <p:cNvSpPr/>
          <p:nvPr/>
        </p:nvSpPr>
        <p:spPr>
          <a:xfrm>
            <a:off x="8657428" y="741502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K8S/Docker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099300" y="2451100"/>
            <a:ext cx="48387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Git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Server</a:t>
            </a:r>
          </a:p>
        </p:txBody>
      </p:sp>
      <p:sp>
        <p:nvSpPr>
          <p:cNvPr id="71" name="Shape 71"/>
          <p:cNvSpPr/>
          <p:nvPr/>
        </p:nvSpPr>
        <p:spPr>
          <a:xfrm>
            <a:off x="7099300" y="1016000"/>
            <a:ext cx="48387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Cloud CI (Travis)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90917" y="2451100"/>
            <a:ext cx="2187369" cy="26924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K8S/Docker</a:t>
            </a:r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3894117" y="2597150"/>
            <a:ext cx="1762166" cy="466684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Postgres</a:t>
            </a:r>
            <a:endParaRPr dirty="0"/>
          </a:p>
        </p:txBody>
      </p:sp>
      <p:sp>
        <p:nvSpPr>
          <p:cNvPr id="74" name="Shape 74"/>
          <p:cNvSpPr/>
          <p:nvPr/>
        </p:nvSpPr>
        <p:spPr>
          <a:xfrm>
            <a:off x="901700" y="24638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Git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Client</a:t>
            </a:r>
          </a:p>
        </p:txBody>
      </p:sp>
      <p:sp>
        <p:nvSpPr>
          <p:cNvPr id="75" name="Shape 75"/>
          <p:cNvSpPr/>
          <p:nvPr/>
        </p:nvSpPr>
        <p:spPr>
          <a:xfrm>
            <a:off x="901700" y="38862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JDK</a:t>
            </a:r>
          </a:p>
        </p:txBody>
      </p:sp>
      <p:sp>
        <p:nvSpPr>
          <p:cNvPr id="78" name="Shape 78"/>
          <p:cNvSpPr/>
          <p:nvPr/>
        </p:nvSpPr>
        <p:spPr>
          <a:xfrm>
            <a:off x="901700" y="1028700"/>
            <a:ext cx="4976586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Eclipse</a:t>
            </a:r>
          </a:p>
        </p:txBody>
      </p:sp>
      <p:sp>
        <p:nvSpPr>
          <p:cNvPr id="79" name="Shape 79"/>
          <p:cNvSpPr/>
          <p:nvPr/>
        </p:nvSpPr>
        <p:spPr>
          <a:xfrm>
            <a:off x="7099300" y="3886200"/>
            <a:ext cx="4864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Issue Tracker</a:t>
            </a: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660400" y="825500"/>
            <a:ext cx="5321300" cy="765348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927100" y="7752546"/>
            <a:ext cx="48641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Machine de </a:t>
            </a:r>
            <a:r>
              <a:rPr dirty="0" err="1"/>
              <a:t>développeur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6883400" y="825500"/>
            <a:ext cx="5321300" cy="51470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927100" y="53213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Maven</a:t>
            </a:r>
          </a:p>
        </p:txBody>
      </p:sp>
      <p:sp>
        <p:nvSpPr>
          <p:cNvPr id="85" name="Shape 85"/>
          <p:cNvSpPr/>
          <p:nvPr/>
        </p:nvSpPr>
        <p:spPr>
          <a:xfrm>
            <a:off x="3690917" y="5308600"/>
            <a:ext cx="2187369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21" name="Shape 73">
            <a:extLst>
              <a:ext uri="{FF2B5EF4-FFF2-40B4-BE49-F238E27FC236}">
                <a16:creationId xmlns:a16="http://schemas.microsoft.com/office/drawing/2014/main" id="{99B1C40B-9DAC-4FF5-ADFF-78F57F09423F}"/>
              </a:ext>
            </a:extLst>
          </p:cNvPr>
          <p:cNvSpPr/>
          <p:nvPr/>
        </p:nvSpPr>
        <p:spPr>
          <a:xfrm>
            <a:off x="3894117" y="3141642"/>
            <a:ext cx="1762166" cy="466684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Kong</a:t>
            </a:r>
            <a:endParaRPr dirty="0"/>
          </a:p>
        </p:txBody>
      </p:sp>
      <p:sp>
        <p:nvSpPr>
          <p:cNvPr id="22" name="Shape 73">
            <a:extLst>
              <a:ext uri="{FF2B5EF4-FFF2-40B4-BE49-F238E27FC236}">
                <a16:creationId xmlns:a16="http://schemas.microsoft.com/office/drawing/2014/main" id="{4EA203EA-A10C-48B2-96B9-F4BCDF906CDC}"/>
              </a:ext>
            </a:extLst>
          </p:cNvPr>
          <p:cNvSpPr/>
          <p:nvPr/>
        </p:nvSpPr>
        <p:spPr>
          <a:xfrm>
            <a:off x="3894117" y="4044950"/>
            <a:ext cx="1762166" cy="466684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err="1"/>
              <a:t>nginx</a:t>
            </a:r>
            <a:endParaRPr dirty="0"/>
          </a:p>
        </p:txBody>
      </p:sp>
      <p:sp>
        <p:nvSpPr>
          <p:cNvPr id="23" name="Shape 73">
            <a:extLst>
              <a:ext uri="{FF2B5EF4-FFF2-40B4-BE49-F238E27FC236}">
                <a16:creationId xmlns:a16="http://schemas.microsoft.com/office/drawing/2014/main" id="{8C2EFCC9-F304-4585-8291-596044D0DB42}"/>
              </a:ext>
            </a:extLst>
          </p:cNvPr>
          <p:cNvSpPr/>
          <p:nvPr/>
        </p:nvSpPr>
        <p:spPr>
          <a:xfrm>
            <a:off x="3894117" y="4576742"/>
            <a:ext cx="1762166" cy="466684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err="1"/>
              <a:t>Thorntail</a:t>
            </a:r>
            <a:endParaRPr dirty="0"/>
          </a:p>
        </p:txBody>
      </p:sp>
      <p:sp>
        <p:nvSpPr>
          <p:cNvPr id="37" name="Shape 82">
            <a:extLst>
              <a:ext uri="{FF2B5EF4-FFF2-40B4-BE49-F238E27FC236}">
                <a16:creationId xmlns:a16="http://schemas.microsoft.com/office/drawing/2014/main" id="{F73F5408-D0A8-46B9-BCD2-814742F36655}"/>
              </a:ext>
            </a:extLst>
          </p:cNvPr>
          <p:cNvSpPr/>
          <p:nvPr/>
        </p:nvSpPr>
        <p:spPr>
          <a:xfrm>
            <a:off x="6883895" y="6163012"/>
            <a:ext cx="5321300" cy="23159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8" name="Shape 83">
            <a:extLst>
              <a:ext uri="{FF2B5EF4-FFF2-40B4-BE49-F238E27FC236}">
                <a16:creationId xmlns:a16="http://schemas.microsoft.com/office/drawing/2014/main" id="{04D1FC28-4C1A-4861-9FCE-0C13CEBE758C}"/>
              </a:ext>
            </a:extLst>
          </p:cNvPr>
          <p:cNvSpPr/>
          <p:nvPr/>
        </p:nvSpPr>
        <p:spPr>
          <a:xfrm>
            <a:off x="7099300" y="7913626"/>
            <a:ext cx="4864100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err="1"/>
              <a:t>Serveur</a:t>
            </a:r>
            <a:r>
              <a:rPr lang="en-US" dirty="0"/>
              <a:t> de dev</a:t>
            </a:r>
            <a:endParaRPr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</a:t>
            </a:r>
          </a:p>
        </p:txBody>
      </p:sp>
      <p:sp>
        <p:nvSpPr>
          <p:cNvPr id="224" name="Shape 224"/>
          <p:cNvSpPr/>
          <p:nvPr/>
        </p:nvSpPr>
        <p:spPr>
          <a:xfrm>
            <a:off x="558800" y="35941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25" name="Shape 225"/>
          <p:cNvSpPr/>
          <p:nvPr/>
        </p:nvSpPr>
        <p:spPr>
          <a:xfrm>
            <a:off x="558800" y="2336799"/>
            <a:ext cx="11887200" cy="7531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marL="889000" indent="-5715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</a:pPr>
            <a:r>
              <a:rPr dirty="0" err="1"/>
              <a:t>Découpler</a:t>
            </a:r>
            <a:r>
              <a:rPr dirty="0"/>
              <a:t> les </a:t>
            </a:r>
            <a:r>
              <a:rPr dirty="0" err="1"/>
              <a:t>données</a:t>
            </a:r>
            <a:r>
              <a:rPr dirty="0"/>
              <a:t> de la mise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forme</a:t>
            </a:r>
            <a:r>
              <a:rPr dirty="0"/>
              <a:t>.</a:t>
            </a:r>
            <a:endParaRPr lang="en-US" dirty="0"/>
          </a:p>
          <a:p>
            <a:pPr marL="889000" indent="-5715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dirty="0"/>
              <a:t>Gérer les formats standards facilement (XML, JSON)</a:t>
            </a:r>
          </a:p>
          <a:p>
            <a:pPr marL="889000" indent="-5715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dirty="0"/>
              <a:t>Construit pour le protocole HTTP et basé sur les verbes GET, POST, ...</a:t>
            </a:r>
          </a:p>
          <a:p>
            <a:pPr marL="889000" indent="-5715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Java Architecture for XML RESTful services.</a:t>
            </a:r>
            <a:endParaRPr lang="fr-FR" dirty="0"/>
          </a:p>
          <a:p>
            <a:pPr marL="889000" indent="-5715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</a:pPr>
            <a:endParaRPr lang="fr-FR" dirty="0"/>
          </a:p>
          <a:p>
            <a:pPr marL="889000" indent="-5715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26" name="Shape 226"/>
          <p:cNvSpPr/>
          <p:nvPr/>
        </p:nvSpPr>
        <p:spPr>
          <a:xfrm>
            <a:off x="558800" y="49657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27" name="Shape 227"/>
          <p:cNvSpPr/>
          <p:nvPr/>
        </p:nvSpPr>
        <p:spPr>
          <a:xfrm>
            <a:off x="558800" y="66294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</a:t>
            </a:r>
          </a:p>
        </p:txBody>
      </p:sp>
      <p:sp>
        <p:nvSpPr>
          <p:cNvPr id="231" name="Shape 231"/>
          <p:cNvSpPr/>
          <p:nvPr/>
        </p:nvSpPr>
        <p:spPr>
          <a:xfrm>
            <a:off x="558800" y="2501900"/>
            <a:ext cx="12278426" cy="52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1" indent="-571500" algn="l" defTabSz="5842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Lier un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chemin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à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une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resource avec @Path</a:t>
            </a:r>
            <a:endParaRPr lang="en-US" sz="4200" dirty="0">
              <a:latin typeface="+mn-lt"/>
              <a:ea typeface="+mn-ea"/>
              <a:cs typeface="+mn-cs"/>
              <a:sym typeface="Gill Sans"/>
            </a:endParaRPr>
          </a:p>
          <a:p>
            <a:pPr marL="889000" lvl="1" indent="-571500" algn="l" defTabSz="5842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4200" dirty="0">
                <a:sym typeface="Gill Sans"/>
              </a:rPr>
              <a:t>Des paramètres peuvent être passés au service avec @</a:t>
            </a:r>
            <a:r>
              <a:rPr lang="fr-FR" sz="4200" dirty="0" err="1">
                <a:sym typeface="Gill Sans"/>
              </a:rPr>
              <a:t>QueryParam</a:t>
            </a:r>
            <a:endParaRPr lang="fr-FR" sz="4200" dirty="0">
              <a:sym typeface="Gill Sans"/>
            </a:endParaRPr>
          </a:p>
          <a:p>
            <a:pPr marL="889000" lvl="1" indent="-571500" algn="l" defTabSz="5842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 sz="4200" dirty="0"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787400" y="4876800"/>
            <a:ext cx="101981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(DTO)</a:t>
            </a:r>
          </a:p>
        </p:txBody>
      </p:sp>
      <p:sp>
        <p:nvSpPr>
          <p:cNvPr id="236" name="Shape 236"/>
          <p:cNvSpPr/>
          <p:nvPr/>
        </p:nvSpPr>
        <p:spPr>
          <a:xfrm>
            <a:off x="558800" y="2501900"/>
            <a:ext cx="11531600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1" indent="-571500" algn="l" defTabSz="5842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Les DTO (Data Transfer Object)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sont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annotés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pour savoir comment les 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sérialiser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 (</a:t>
            </a:r>
            <a:r>
              <a:rPr sz="4200" dirty="0" err="1">
                <a:latin typeface="+mn-lt"/>
                <a:ea typeface="+mn-ea"/>
                <a:cs typeface="+mn-cs"/>
                <a:sym typeface="Gill Sans"/>
              </a:rPr>
              <a:t>marshaller</a:t>
            </a:r>
            <a:r>
              <a:rPr sz="4200" dirty="0">
                <a:latin typeface="+mn-lt"/>
                <a:ea typeface="+mn-ea"/>
                <a:cs typeface="+mn-cs"/>
                <a:sym typeface="Gill Sans"/>
              </a:rPr>
              <a:t>)</a:t>
            </a:r>
            <a:endParaRPr lang="en-US" sz="4200" dirty="0">
              <a:latin typeface="+mn-lt"/>
              <a:ea typeface="+mn-ea"/>
              <a:cs typeface="+mn-cs"/>
              <a:sym typeface="Gill Sans"/>
            </a:endParaRPr>
          </a:p>
          <a:p>
            <a:pPr marL="889000" lvl="1" indent="-571500" algn="l" defTabSz="5842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4200" dirty="0">
                <a:latin typeface="+mn-lt"/>
                <a:ea typeface="+mn-ea"/>
                <a:cs typeface="+mn-cs"/>
                <a:sym typeface="Gill Sans"/>
              </a:rPr>
              <a:t>Il est possible d’ignorer un champs: @Transient</a:t>
            </a:r>
          </a:p>
          <a:p>
            <a:pPr marL="889000" lvl="1" indent="-571500" algn="l" defTabSz="5842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4200" dirty="0" err="1">
                <a:latin typeface="+mn-lt"/>
                <a:ea typeface="+mn-ea"/>
                <a:cs typeface="+mn-cs"/>
                <a:sym typeface="Gill Sans"/>
              </a:rPr>
              <a:t>Sérialisation</a:t>
            </a:r>
            <a:r>
              <a:rPr lang="en-US" sz="4200" dirty="0">
                <a:latin typeface="+mn-lt"/>
                <a:ea typeface="+mn-ea"/>
                <a:cs typeface="+mn-cs"/>
                <a:sym typeface="Gill Sans"/>
              </a:rPr>
              <a:t> sur </a:t>
            </a:r>
            <a:r>
              <a:rPr lang="en-US" sz="4200" dirty="0" err="1">
                <a:latin typeface="+mn-lt"/>
                <a:ea typeface="+mn-ea"/>
                <a:cs typeface="+mn-cs"/>
                <a:sym typeface="Gill Sans"/>
              </a:rPr>
              <a:t>mesure</a:t>
            </a:r>
            <a:r>
              <a:rPr lang="en-US" sz="4200" dirty="0">
                <a:latin typeface="+mn-lt"/>
                <a:ea typeface="+mn-ea"/>
                <a:cs typeface="+mn-cs"/>
                <a:sym typeface="Gill Sans"/>
              </a:rPr>
              <a:t>: @Converter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 lang="fr-FR" sz="7200" dirty="0">
              <a:sym typeface="Gill Sans"/>
            </a:endParaRP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 dirty="0"/>
          </a:p>
        </p:txBody>
      </p:sp>
      <p:sp>
        <p:nvSpPr>
          <p:cNvPr id="237" name="Shape 237"/>
          <p:cNvSpPr/>
          <p:nvPr/>
        </p:nvSpPr>
        <p:spPr>
          <a:xfrm>
            <a:off x="787400" y="46355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38" name="Shape 238"/>
          <p:cNvSpPr/>
          <p:nvPr/>
        </p:nvSpPr>
        <p:spPr>
          <a:xfrm>
            <a:off x="787400" y="66040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42" name="Shape 242"/>
          <p:cNvSpPr/>
          <p:nvPr/>
        </p:nvSpPr>
        <p:spPr>
          <a:xfrm>
            <a:off x="482600" y="3968750"/>
            <a:ext cx="13373100" cy="260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Jersey REST Service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com.sun.jersey.spi.container.servlet.ServletContainer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Jersey REST Service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/facade/*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46" name="Shape 246"/>
          <p:cNvSpPr/>
          <p:nvPr/>
        </p:nvSpPr>
        <p:spPr>
          <a:xfrm>
            <a:off x="1422400" y="2120900"/>
            <a:ext cx="11417300" cy="684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t>"/studentService"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StudentServiceFacade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1318211294294344900L;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@EJB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studentService</a:t>
            </a:r>
            <a:r>
              <a:t>;</a:t>
            </a:r>
          </a:p>
          <a:p>
            <a:pPr lvl="1" indent="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@GET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@Produces</a:t>
            </a:r>
            <a:r>
              <a:rPr>
                <a:solidFill>
                  <a:srgbClr val="000000"/>
                </a:solidFill>
              </a:rPr>
              <a:t>({ </a:t>
            </a:r>
            <a:r>
              <a:t>"application/xml"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"all"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 getStudents()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List&lt;Student&gt; students = </a:t>
            </a:r>
            <a:r>
              <a:rPr>
                <a:solidFill>
                  <a:srgbClr val="0326CC"/>
                </a:solidFill>
              </a:rPr>
              <a:t>studentService</a:t>
            </a:r>
            <a:r>
              <a:t>.getAll();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Response.ok(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StudentsDto(students)).build();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@GET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@Produces</a:t>
            </a:r>
            <a:r>
              <a:rPr>
                <a:solidFill>
                  <a:srgbClr val="000000"/>
                </a:solidFill>
              </a:rPr>
              <a:t>({ </a:t>
            </a:r>
            <a:r>
              <a:t>"application/xml"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t>"session"</a:t>
            </a:r>
            <a:r>
              <a:rPr>
                <a:solidFill>
                  <a:srgbClr val="000000"/>
                </a:solidFill>
              </a:rPr>
              <a:t>)	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 myMethod (</a:t>
            </a:r>
            <a:r>
              <a:rPr>
                <a:solidFill>
                  <a:srgbClr val="777777"/>
                </a:solidFill>
              </a:rPr>
              <a:t>@QueryParam</a:t>
            </a:r>
            <a:r>
              <a:t>(</a:t>
            </a:r>
            <a:r>
              <a:rPr>
                <a:solidFill>
                  <a:srgbClr val="3933FF"/>
                </a:solidFill>
              </a:rPr>
              <a:t>"max"</a:t>
            </a:r>
            <a:r>
              <a:t>) </a:t>
            </a:r>
            <a:r>
              <a:rPr>
                <a:solidFill>
                  <a:srgbClr val="777777"/>
                </a:solidFill>
              </a:rPr>
              <a:t>@DefaultValue</a:t>
            </a:r>
            <a:r>
              <a:t>(</a:t>
            </a:r>
            <a:r>
              <a:rPr>
                <a:solidFill>
                  <a:srgbClr val="3933FF"/>
                </a:solidFill>
              </a:rPr>
              <a:t>"50"</a:t>
            </a:r>
            <a:r>
              <a:t>)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maxResult) {</a:t>
            </a:r>
          </a:p>
          <a:p>
            <a:pPr lvl="2" indent="0" algn="l">
              <a:spcBef>
                <a:spcPts val="0"/>
              </a:spcBef>
              <a:def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50" name="Shape 250"/>
          <p:cNvSpPr/>
          <p:nvPr/>
        </p:nvSpPr>
        <p:spPr>
          <a:xfrm>
            <a:off x="3136900" y="2559050"/>
            <a:ext cx="92583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@XmlRootElement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StudentsDto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@XmlElement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StudentsDto(List&lt;Student&gt; pStudents)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pStudents;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StudentsDto()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getStudents()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students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54" name="Shape 254"/>
          <p:cNvSpPr/>
          <p:nvPr/>
        </p:nvSpPr>
        <p:spPr>
          <a:xfrm>
            <a:off x="2627083" y="2270143"/>
            <a:ext cx="7750635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studentsDto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xmlns:ns2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"http://ch.demo.app"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students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last_name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Doe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last_name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firstName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John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firstName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birthDate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1965-12-10T00:00:00+01:00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birthDate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phoneNumber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areaCode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areaCode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countryCode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countryCode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phoneNumber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address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22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street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wisteria street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street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city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Downtown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city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postalCode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34343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postalCode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address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students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studentsDto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Architecture multi-tiers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4"/>
          <p:cNvGrpSpPr/>
          <p:nvPr/>
        </p:nvGrpSpPr>
        <p:grpSpPr>
          <a:xfrm>
            <a:off x="2908300" y="2649786"/>
            <a:ext cx="6299200" cy="5402015"/>
            <a:chOff x="0" y="681285"/>
            <a:chExt cx="6299200" cy="5402014"/>
          </a:xfrm>
        </p:grpSpPr>
        <p:sp>
          <p:nvSpPr>
            <p:cNvPr id="262" name="Shape 262"/>
            <p:cNvSpPr/>
            <p:nvPr/>
          </p:nvSpPr>
          <p:spPr>
            <a:xfrm>
              <a:off x="0" y="681285"/>
              <a:ext cx="6299200" cy="5402015"/>
            </a:xfrm>
            <a:prstGeom prst="roundRect">
              <a:avLst>
                <a:gd name="adj" fmla="val 3526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448300" y="839980"/>
              <a:ext cx="711200" cy="4990158"/>
            </a:xfrm>
            <a:prstGeom prst="roundRect">
              <a:avLst>
                <a:gd name="adj" fmla="val 26786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J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E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E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7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2908300" y="177800"/>
            <a:ext cx="6299197" cy="2332787"/>
          </a:xfrm>
          <a:prstGeom prst="roundRect">
            <a:avLst>
              <a:gd name="adj" fmla="val 8166"/>
            </a:avLst>
          </a:prstGeom>
          <a:solidFill>
            <a:srgbClr val="DDDDDD">
              <a:alpha val="20000"/>
            </a:srgbClr>
          </a:solidFill>
          <a:ln w="25400">
            <a:solidFill>
              <a:srgbClr val="0000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04654" y="1925048"/>
            <a:ext cx="130649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Client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048000" y="2838648"/>
            <a:ext cx="5067300" cy="1898455"/>
          </a:xfrm>
          <a:prstGeom prst="roundRect">
            <a:avLst>
              <a:gd name="adj" fmla="val 10034"/>
            </a:avLst>
          </a:prstGeom>
          <a:solidFill>
            <a:srgbClr val="DDDDDD">
              <a:alpha val="40000"/>
            </a:srgbClr>
          </a:solidFill>
          <a:ln w="25400">
            <a:solidFill>
              <a:srgbClr val="000000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659429" y="3975939"/>
            <a:ext cx="3857142" cy="55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Couche de présentation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3162300" y="2991509"/>
            <a:ext cx="4838700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Service JAXRS</a:t>
            </a:r>
          </a:p>
        </p:txBody>
      </p:sp>
      <p:grpSp>
        <p:nvGrpSpPr>
          <p:cNvPr id="273" name="Group 273"/>
          <p:cNvGrpSpPr/>
          <p:nvPr/>
        </p:nvGrpSpPr>
        <p:grpSpPr>
          <a:xfrm>
            <a:off x="3086100" y="5054600"/>
            <a:ext cx="5067300" cy="2743200"/>
            <a:chOff x="0" y="0"/>
            <a:chExt cx="5067300" cy="2743200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5067300" cy="2743200"/>
            </a:xfrm>
            <a:prstGeom prst="roundRect">
              <a:avLst>
                <a:gd name="adj" fmla="val 6944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1314735" y="2000250"/>
              <a:ext cx="245053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Couche métier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3276600" y="5269661"/>
            <a:ext cx="2743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Logique métier</a:t>
            </a:r>
          </a:p>
        </p:txBody>
      </p:sp>
      <p:sp>
        <p:nvSpPr>
          <p:cNvPr id="275" name="Shape 275"/>
          <p:cNvSpPr/>
          <p:nvPr/>
        </p:nvSpPr>
        <p:spPr>
          <a:xfrm>
            <a:off x="6146800" y="5270500"/>
            <a:ext cx="18161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DOM</a:t>
            </a:r>
          </a:p>
        </p:txBody>
      </p:sp>
      <p:sp>
        <p:nvSpPr>
          <p:cNvPr id="276" name="Shape 276"/>
          <p:cNvSpPr/>
          <p:nvPr/>
        </p:nvSpPr>
        <p:spPr>
          <a:xfrm>
            <a:off x="3050387" y="457200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277" name="Shape 277"/>
          <p:cNvSpPr/>
          <p:nvPr/>
        </p:nvSpPr>
        <p:spPr>
          <a:xfrm>
            <a:off x="3276600" y="6248400"/>
            <a:ext cx="46863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- JPA</a:t>
            </a:r>
          </a:p>
        </p:txBody>
      </p:sp>
      <p:sp>
        <p:nvSpPr>
          <p:cNvPr id="278" name="Shape 278"/>
          <p:cNvSpPr/>
          <p:nvPr/>
        </p:nvSpPr>
        <p:spPr>
          <a:xfrm>
            <a:off x="2908300" y="82431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27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8115300"/>
            <a:ext cx="698500" cy="965200"/>
          </a:xfrm>
          <a:prstGeom prst="rect">
            <a:avLst/>
          </a:prstGeom>
        </p:spPr>
      </p:pic>
      <p:pic>
        <p:nvPicPr>
          <p:cNvPr id="280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0" y="2794000"/>
            <a:ext cx="698500" cy="965200"/>
          </a:xfrm>
          <a:prstGeom prst="rect">
            <a:avLst/>
          </a:prstGeom>
        </p:spPr>
      </p:pic>
      <p:pic>
        <p:nvPicPr>
          <p:cNvPr id="281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0" y="5626100"/>
            <a:ext cx="698500" cy="965200"/>
          </a:xfrm>
          <a:prstGeom prst="rect">
            <a:avLst/>
          </a:prstGeom>
        </p:spPr>
      </p:pic>
      <p:pic>
        <p:nvPicPr>
          <p:cNvPr id="282" name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711200"/>
            <a:ext cx="1066800" cy="1168400"/>
          </a:xfrm>
          <a:prstGeom prst="rect">
            <a:avLst/>
          </a:prstGeom>
        </p:spPr>
      </p:pic>
      <p:sp>
        <p:nvSpPr>
          <p:cNvPr id="283" name="Shape 283"/>
          <p:cNvSpPr/>
          <p:nvPr/>
        </p:nvSpPr>
        <p:spPr>
          <a:xfrm>
            <a:off x="3048270" y="1270000"/>
            <a:ext cx="601926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Framework 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 advAuto="0"/>
      <p:bldP spid="270" grpId="0" animBg="1" advAuto="0"/>
      <p:bldP spid="273" grpId="0" animBg="1" advAuto="0"/>
      <p:bldP spid="274" grpId="0" animBg="1" advAuto="0"/>
      <p:bldP spid="275" grpId="0" animBg="1" advAuto="0"/>
      <p:bldP spid="276" grpId="0" animBg="1" advAuto="0"/>
      <p:bldP spid="277" grpId="0" animBg="1" advAuto="0"/>
      <p:bldP spid="278" grpId="0" animBg="1" advAuto="0"/>
      <p:bldP spid="279" grpId="0" animBg="1" advAuto="0"/>
      <p:bldP spid="280" grpId="0" animBg="1" advAuto="0"/>
      <p:bldP spid="281" grpId="0" animBg="1" advAuto="0"/>
      <p:bldP spid="282" grpId="0" animBg="1" advAuto="0"/>
      <p:bldP spid="28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Application Web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>
            <a:off x="3086100" y="1765300"/>
            <a:ext cx="6299197" cy="1676400"/>
            <a:chOff x="0" y="0"/>
            <a:chExt cx="6299196" cy="16764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6299197" cy="1676400"/>
            </a:xfrm>
            <a:prstGeom prst="roundRect">
              <a:avLst>
                <a:gd name="adj" fmla="val 11364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504246" y="1098550"/>
              <a:ext cx="130649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365500" y="4825160"/>
            <a:ext cx="58420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Servlets</a:t>
            </a:r>
          </a:p>
        </p:txBody>
      </p:sp>
      <p:sp>
        <p:nvSpPr>
          <p:cNvPr id="95" name="Shape 95"/>
          <p:cNvSpPr/>
          <p:nvPr/>
        </p:nvSpPr>
        <p:spPr>
          <a:xfrm>
            <a:off x="3365500" y="4026738"/>
            <a:ext cx="58420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JSP</a:t>
            </a:r>
          </a:p>
        </p:txBody>
      </p:sp>
      <p:sp>
        <p:nvSpPr>
          <p:cNvPr id="96" name="Shape 96"/>
          <p:cNvSpPr/>
          <p:nvPr/>
        </p:nvSpPr>
        <p:spPr>
          <a:xfrm>
            <a:off x="3228187" y="2044700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97" name="Shape 97"/>
          <p:cNvSpPr/>
          <p:nvPr/>
        </p:nvSpPr>
        <p:spPr>
          <a:xfrm>
            <a:off x="3086100" y="64778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98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0" y="6350000"/>
            <a:ext cx="698500" cy="965200"/>
          </a:xfrm>
          <a:prstGeom prst="rect">
            <a:avLst/>
          </a:prstGeom>
        </p:spPr>
      </p:pic>
      <p:pic>
        <p:nvPicPr>
          <p:cNvPr id="99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0" y="4508500"/>
            <a:ext cx="698500" cy="965200"/>
          </a:xfrm>
          <a:prstGeom prst="rect">
            <a:avLst/>
          </a:prstGeom>
        </p:spPr>
      </p:pic>
      <p:pic>
        <p:nvPicPr>
          <p:cNvPr id="100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0" y="2298700"/>
            <a:ext cx="1066800" cy="1168400"/>
          </a:xfrm>
          <a:prstGeom prst="rect">
            <a:avLst/>
          </a:prstGeom>
        </p:spPr>
      </p:pic>
      <p:grpSp>
        <p:nvGrpSpPr>
          <p:cNvPr id="103" name="Group 103"/>
          <p:cNvGrpSpPr/>
          <p:nvPr/>
        </p:nvGrpSpPr>
        <p:grpSpPr>
          <a:xfrm>
            <a:off x="3086100" y="3683000"/>
            <a:ext cx="6299200" cy="2552701"/>
            <a:chOff x="0" y="0"/>
            <a:chExt cx="6299200" cy="2552700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6299200" cy="2552700"/>
            </a:xfrm>
            <a:prstGeom prst="roundRect">
              <a:avLst>
                <a:gd name="adj" fmla="val 7463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641600" y="1993899"/>
              <a:ext cx="140970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Business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99" grpId="0" animBg="1" advAuto="0"/>
      <p:bldP spid="100" grpId="0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092200" y="31877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Applications WEB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Partie I : HTTP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Le protocole HTTP</a:t>
            </a:r>
          </a:p>
        </p:txBody>
      </p:sp>
      <p:pic>
        <p:nvPicPr>
          <p:cNvPr id="11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92400"/>
            <a:ext cx="9870765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15"/>
          <p:cNvGraphicFramePr/>
          <p:nvPr/>
        </p:nvGraphicFramePr>
        <p:xfrm>
          <a:off x="444500" y="3213100"/>
          <a:ext cx="12103100" cy="544854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461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17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Commande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GET adr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3600"/>
                        <a:t>Requête de la ressource à l’adresse adr
255 caractères max. Les paramètres sont séparés par des &amp;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9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POST data to adr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Envoi des données  data à l’adresse adr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899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protocole HTTP (commandes)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1880</Words>
  <Application>Microsoft Office PowerPoint</Application>
  <PresentationFormat>Custom</PresentationFormat>
  <Paragraphs>368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Courier</vt:lpstr>
      <vt:lpstr>Gill Sans</vt:lpstr>
      <vt:lpstr>Helvetica</vt:lpstr>
      <vt:lpstr>Lucida Grande</vt:lpstr>
      <vt:lpstr>Monaco</vt:lpstr>
      <vt:lpstr>Myriad Pro</vt:lpstr>
      <vt:lpstr>Times</vt:lpstr>
      <vt:lpstr>Wingdings</vt:lpstr>
      <vt:lpstr>White</vt:lpstr>
      <vt:lpstr>PowerPoint Presentation</vt:lpstr>
      <vt:lpstr>Infrastructure de développement</vt:lpstr>
      <vt:lpstr>PowerPoint Presentation</vt:lpstr>
      <vt:lpstr>Application Web</vt:lpstr>
      <vt:lpstr>PowerPoint Presentation</vt:lpstr>
      <vt:lpstr>Applications WEB</vt:lpstr>
      <vt:lpstr>Partie I : HTTP</vt:lpstr>
      <vt:lpstr>Le protocole HTTP</vt:lpstr>
      <vt:lpstr>Le protocole HTTP (commandes)</vt:lpstr>
      <vt:lpstr>Le protocole HTTP (codes d’erreur)</vt:lpstr>
      <vt:lpstr>PowerPoint Presentation</vt:lpstr>
      <vt:lpstr>Partie II : Servir de l’information</vt:lpstr>
      <vt:lpstr>Servir de l’information</vt:lpstr>
      <vt:lpstr>Servir de l’information</vt:lpstr>
      <vt:lpstr>Anatomie d’une Servlet</vt:lpstr>
      <vt:lpstr>Anatomie d’une Servlet</vt:lpstr>
      <vt:lpstr>Défauts des servlets</vt:lpstr>
      <vt:lpstr>Java Server Pages</vt:lpstr>
      <vt:lpstr>Java Server Pages : Exemple</vt:lpstr>
      <vt:lpstr>Java Server Pages</vt:lpstr>
      <vt:lpstr>Java Server Pages : Scriptlets</vt:lpstr>
      <vt:lpstr>Java Server Pages : un premier formulaire</vt:lpstr>
      <vt:lpstr>Java Server Pages : un premier formulaire ... et sa servlet</vt:lpstr>
      <vt:lpstr>Java Server Pages : Enchainer les pages</vt:lpstr>
      <vt:lpstr>Java Server Pages : Java Bean</vt:lpstr>
      <vt:lpstr>Java Server Pages : Scopes</vt:lpstr>
      <vt:lpstr>Java Server Pages : EL Expressions</vt:lpstr>
      <vt:lpstr>Conclusion</vt:lpstr>
      <vt:lpstr>Service JAX-RS</vt:lpstr>
      <vt:lpstr>Service JAX-RS</vt:lpstr>
      <vt:lpstr>Service JAX-RS</vt:lpstr>
      <vt:lpstr>Service JAX-RS (DTO)</vt:lpstr>
      <vt:lpstr>Service JAX-RS (exemple)</vt:lpstr>
      <vt:lpstr>Service JAX-RS (exemple)</vt:lpstr>
      <vt:lpstr>Service JAX-RS (exemple)</vt:lpstr>
      <vt:lpstr>Service JAX-RS (exemple)</vt:lpstr>
      <vt:lpstr>Architecture multi-tiers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Hostettler, Steve</cp:lastModifiedBy>
  <cp:revision>8</cp:revision>
  <dcterms:modified xsi:type="dcterms:W3CDTF">2020-03-06T06:14:50Z</dcterms:modified>
</cp:coreProperties>
</file>