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F71A6-26C2-4296-9EA8-C282E999864E}" v="29" dt="2020-03-06T06:29:02.98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9804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xml/ns/javaee/beans_1_0.xsd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eb.x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pfind.sourceforge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est-practice-software-engineering.ifs.tuwien.ac.at/patterns/dependency_injection.html" TargetMode="External"/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4"/>
          </p:nvPr>
        </p:nvSpPr>
        <p:spPr>
          <a:xfrm>
            <a:off x="1172652" y="917511"/>
            <a:ext cx="10664779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lang="en-US" dirty="0"/>
              <a:t>2020</a:t>
            </a: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mise en oeuvre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781300" y="2101850"/>
            <a:ext cx="7531100" cy="266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MyComponentFactory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static IMyComponent instance(){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return new MyComponent();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96" name="Shape 96"/>
          <p:cNvSpPr/>
          <p:nvPr/>
        </p:nvSpPr>
        <p:spPr>
          <a:xfrm>
            <a:off x="2781300" y="5041900"/>
            <a:ext cx="8445500" cy="377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 =   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MyComponentFactory.instance();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8216900" y="3492500"/>
            <a:ext cx="3505200" cy="1955800"/>
          </a:xfrm>
          <a:prstGeom prst="wedgeEllipseCallout">
            <a:avLst>
              <a:gd name="adj1" fmla="val -73696"/>
              <a:gd name="adj2" fmla="val -3740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choisie</a:t>
            </a:r>
          </a:p>
        </p:txBody>
      </p:sp>
      <p:sp>
        <p:nvSpPr>
          <p:cNvPr id="98" name="Shape 98"/>
          <p:cNvSpPr/>
          <p:nvPr/>
        </p:nvSpPr>
        <p:spPr>
          <a:xfrm>
            <a:off x="520700" y="3454400"/>
            <a:ext cx="3556000" cy="1701800"/>
          </a:xfrm>
          <a:prstGeom prst="wedgeEllipseCallout">
            <a:avLst>
              <a:gd name="adj1" fmla="val 69643"/>
              <a:gd name="adj2" fmla="val -3626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mécanisme d’instantiation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4597400" y="7835900"/>
            <a:ext cx="2946400" cy="1143000"/>
          </a:xfrm>
          <a:prstGeom prst="wedgeEllipseCallout">
            <a:avLst>
              <a:gd name="adj1" fmla="val -32241"/>
              <a:gd name="adj2" fmla="val -66222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Utilisation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Locator: objectifs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1270000" y="3187700"/>
            <a:ext cx="10464800" cy="527940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dirty="0" err="1"/>
              <a:t>Séparer</a:t>
            </a:r>
            <a:r>
              <a:rPr dirty="0"/>
              <a:t> </a:t>
            </a:r>
            <a:r>
              <a:rPr dirty="0" err="1"/>
              <a:t>l’utilisation</a:t>
            </a:r>
            <a:r>
              <a:rPr dirty="0"/>
              <a:t> d’un </a:t>
            </a:r>
            <a:r>
              <a:rPr dirty="0" err="1"/>
              <a:t>composant</a:t>
            </a:r>
            <a:r>
              <a:rPr dirty="0"/>
              <a:t> par un </a:t>
            </a:r>
            <a:r>
              <a:rPr dirty="0" err="1"/>
              <a:t>autre</a:t>
            </a:r>
            <a:r>
              <a:rPr dirty="0"/>
              <a:t> de </a:t>
            </a:r>
            <a:r>
              <a:rPr dirty="0" err="1"/>
              <a:t>sa</a:t>
            </a:r>
            <a:r>
              <a:rPr dirty="0"/>
              <a:t> position effective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Contrairement à </a:t>
            </a:r>
            <a:r>
              <a:rPr lang="fr-FR" dirty="0" err="1"/>
              <a:t>Factory</a:t>
            </a:r>
            <a:r>
              <a:rPr lang="fr-FR" dirty="0"/>
              <a:t>, le service </a:t>
            </a:r>
            <a:r>
              <a:rPr lang="fr-FR" dirty="0" err="1"/>
              <a:t>locator</a:t>
            </a:r>
            <a:r>
              <a:rPr lang="fr-FR" dirty="0"/>
              <a:t> n’instancie pas nécessairement le service</a:t>
            </a:r>
          </a:p>
          <a:p>
            <a:endParaRPr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270000" y="59817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24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Locator: mise en oeuvre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85800" y="1365250"/>
            <a:ext cx="123698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MyServiceLocator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MyServiceLocator() {}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static MyServiceLocator instance(){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return new MyServiceLocator();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IMyComponent getComponent() {</a:t>
            </a:r>
          </a:p>
          <a:p>
            <a:pPr lvl="2" indent="4572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/*Get the service from wherever it is*/</a:t>
            </a:r>
          </a:p>
          <a:p>
            <a:pPr lvl="1" indent="2286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09" name="Shape 109"/>
          <p:cNvSpPr/>
          <p:nvPr/>
        </p:nvSpPr>
        <p:spPr>
          <a:xfrm>
            <a:off x="685800" y="6248400"/>
            <a:ext cx="10071100" cy="303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lvl="1" indent="2286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MyServiceLocator</a:t>
            </a:r>
            <a:r>
              <a:rPr>
                <a:solidFill>
                  <a:srgbClr val="333333"/>
                </a:solidFill>
              </a:rPr>
              <a:t>.get</a:t>
            </a:r>
            <a:r>
              <a:t>Component().doSomething();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Problèmes de ces approches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>
              <a:buSzTx/>
              <a:buFont typeface="Wingdings" panose="05000000000000000000" pitchFamily="2" charset="2"/>
              <a:buChar char="§"/>
            </a:pPr>
            <a:r>
              <a:rPr dirty="0" err="1"/>
              <a:t>Toujours</a:t>
            </a:r>
            <a:r>
              <a:rPr dirty="0"/>
              <a:t> des </a:t>
            </a:r>
            <a:r>
              <a:rPr dirty="0" err="1"/>
              <a:t>références</a:t>
            </a:r>
            <a:r>
              <a:rPr dirty="0"/>
              <a:t> </a:t>
            </a:r>
            <a:r>
              <a:rPr dirty="0" err="1"/>
              <a:t>vers</a:t>
            </a:r>
            <a:r>
              <a:rPr dirty="0"/>
              <a:t> la Factory </a:t>
            </a:r>
            <a:r>
              <a:rPr dirty="0" err="1"/>
              <a:t>ou</a:t>
            </a:r>
            <a:r>
              <a:rPr dirty="0"/>
              <a:t> le </a:t>
            </a:r>
            <a:r>
              <a:rPr dirty="0" err="1"/>
              <a:t>ServiceLocator</a:t>
            </a:r>
            <a:endParaRPr dirty="0"/>
          </a:p>
          <a:p>
            <a:pPr marL="571500">
              <a:buSzTx/>
              <a:buFont typeface="Wingdings" panose="05000000000000000000" pitchFamily="2" charset="2"/>
              <a:buChar char="§"/>
            </a:pPr>
            <a:r>
              <a:rPr dirty="0"/>
              <a:t>Le singleton...</a:t>
            </a:r>
            <a:r>
              <a:rPr dirty="0" err="1"/>
              <a:t>c’est</a:t>
            </a:r>
            <a:r>
              <a:rPr dirty="0"/>
              <a:t> le mal</a:t>
            </a:r>
          </a:p>
          <a:p>
            <a:pPr marL="571500">
              <a:buSzTx/>
              <a:buFont typeface="Wingdings" panose="05000000000000000000" pitchFamily="2" charset="2"/>
              <a:buChar char="§"/>
            </a:pPr>
            <a:r>
              <a:rPr dirty="0"/>
              <a:t>Pas </a:t>
            </a:r>
            <a:r>
              <a:rPr dirty="0" err="1"/>
              <a:t>très</a:t>
            </a:r>
            <a:r>
              <a:rPr dirty="0"/>
              <a:t> </a:t>
            </a:r>
            <a:r>
              <a:rPr dirty="0" err="1"/>
              <a:t>souple</a:t>
            </a:r>
            <a:r>
              <a:rPr dirty="0"/>
              <a:t> pour les </a:t>
            </a:r>
            <a:r>
              <a:rPr dirty="0" err="1"/>
              <a:t>objets</a:t>
            </a:r>
            <a:r>
              <a:rPr dirty="0"/>
              <a:t> “mock”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120" name="Shape 120"/>
          <p:cNvSpPr/>
          <p:nvPr/>
        </p:nvSpPr>
        <p:spPr>
          <a:xfrm>
            <a:off x="553156" y="24892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PUSH vs PULL</a:t>
            </a:r>
          </a:p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Sélection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de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dépendances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@Runtime et non pas @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Compiletime</a:t>
            </a:r>
            <a:endParaRPr sz="4200" dirty="0">
              <a:latin typeface="+mn-lt"/>
              <a:ea typeface="+mn-ea"/>
              <a:cs typeface="+mn-cs"/>
              <a:sym typeface="Gill Sans"/>
            </a:endParaRPr>
          </a:p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Pour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chaque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objet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,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il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suffit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de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préciser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le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contrat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que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doit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satisfaire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ses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dépendances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et le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conteneur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se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chargera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de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trouver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un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objet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valide</a:t>
            </a:r>
            <a:endParaRPr sz="4200" dirty="0"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Exemple avec JSR-299</a:t>
            </a:r>
          </a:p>
        </p:txBody>
      </p:sp>
      <p:sp>
        <p:nvSpPr>
          <p:cNvPr id="124" name="Shape 124"/>
          <p:cNvSpPr/>
          <p:nvPr/>
        </p:nvSpPr>
        <p:spPr>
          <a:xfrm>
            <a:off x="3136900" y="3473450"/>
            <a:ext cx="6731000" cy="414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Avantages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553156" y="2108200"/>
            <a:ext cx="11887201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</a:rPr>
              <a:t>Elimination des patrons de conception “Singleton”, “Factory” et “Service Locator”</a:t>
            </a:r>
          </a:p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</a:rPr>
              <a:t>Elimination de code non-métier “inutile”</a:t>
            </a:r>
          </a:p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 err="1">
                <a:latin typeface="+mn-lt"/>
                <a:ea typeface="+mn-ea"/>
                <a:cs typeface="+mn-cs"/>
              </a:rPr>
              <a:t>Flexibilité</a:t>
            </a:r>
            <a:r>
              <a:rPr sz="4200" dirty="0">
                <a:latin typeface="+mn-lt"/>
                <a:ea typeface="+mn-ea"/>
                <a:cs typeface="+mn-cs"/>
              </a:rPr>
              <a:t> de la configuration</a:t>
            </a:r>
          </a:p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 err="1">
                <a:latin typeface="+mn-lt"/>
                <a:ea typeface="+mn-ea"/>
                <a:cs typeface="+mn-cs"/>
              </a:rPr>
              <a:t>pratique</a:t>
            </a:r>
            <a:r>
              <a:rPr sz="4200" dirty="0">
                <a:latin typeface="+mn-lt"/>
                <a:ea typeface="+mn-ea"/>
                <a:cs typeface="+mn-cs"/>
              </a:rPr>
              <a:t> pour les tests</a:t>
            </a:r>
          </a:p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 err="1">
                <a:latin typeface="+mn-lt"/>
                <a:ea typeface="+mn-ea"/>
                <a:cs typeface="+mn-cs"/>
              </a:rPr>
              <a:t>fausses</a:t>
            </a:r>
            <a:r>
              <a:rPr sz="4200" dirty="0">
                <a:latin typeface="+mn-lt"/>
                <a:ea typeface="+mn-ea"/>
                <a:cs typeface="+mn-c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</a:rPr>
              <a:t>implémentations</a:t>
            </a:r>
            <a:r>
              <a:rPr sz="4200" dirty="0">
                <a:latin typeface="+mn-lt"/>
                <a:ea typeface="+mn-ea"/>
                <a:cs typeface="+mn-cs"/>
              </a:rPr>
              <a:t> (mock)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Inconvénients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1416756" y="1333500"/>
            <a:ext cx="11147338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lnSpc>
                <a:spcPct val="130000"/>
              </a:lnSpc>
              <a:spcBef>
                <a:spcPts val="700"/>
              </a:spcBef>
              <a:defRPr sz="4700">
                <a:latin typeface="+mn-lt"/>
                <a:ea typeface="+mn-ea"/>
                <a:cs typeface="+mn-cs"/>
                <a:sym typeface="Gill Sans"/>
              </a:defRPr>
            </a:pPr>
            <a:endParaRPr sz="3400" dirty="0"/>
          </a:p>
          <a:p>
            <a:pPr marL="571500" lvl="1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</a:rPr>
              <a:t>Les </a:t>
            </a:r>
            <a:r>
              <a:rPr sz="4200" dirty="0" err="1">
                <a:latin typeface="+mn-lt"/>
                <a:ea typeface="+mn-ea"/>
                <a:cs typeface="+mn-cs"/>
              </a:rPr>
              <a:t>moins</a:t>
            </a:r>
            <a:endParaRPr lang="en-US" sz="4200" dirty="0">
              <a:latin typeface="+mn-lt"/>
              <a:ea typeface="+mn-ea"/>
              <a:cs typeface="+mn-cs"/>
            </a:endParaRPr>
          </a:p>
          <a:p>
            <a:pPr marL="571500" lvl="3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 err="1">
                <a:latin typeface="+mn-lt"/>
                <a:ea typeface="+mn-ea"/>
                <a:cs typeface="+mn-cs"/>
              </a:rPr>
              <a:t>Risque</a:t>
            </a:r>
            <a:r>
              <a:rPr sz="4200" dirty="0">
                <a:latin typeface="+mn-lt"/>
                <a:ea typeface="+mn-ea"/>
                <a:cs typeface="+mn-cs"/>
              </a:rPr>
              <a:t> de “</a:t>
            </a:r>
            <a:r>
              <a:rPr sz="4200" dirty="0" err="1">
                <a:latin typeface="+mn-lt"/>
                <a:ea typeface="+mn-ea"/>
                <a:cs typeface="+mn-cs"/>
              </a:rPr>
              <a:t>magie</a:t>
            </a:r>
            <a:r>
              <a:rPr sz="4200" dirty="0">
                <a:latin typeface="+mn-lt"/>
                <a:ea typeface="+mn-ea"/>
                <a:cs typeface="+mn-cs"/>
              </a:rPr>
              <a:t> noire”</a:t>
            </a:r>
            <a:endParaRPr lang="en-US" sz="4200" dirty="0">
              <a:latin typeface="+mn-lt"/>
              <a:ea typeface="+mn-ea"/>
              <a:cs typeface="+mn-cs"/>
            </a:endParaRPr>
          </a:p>
          <a:p>
            <a:pPr marL="571500" lvl="2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 err="1">
                <a:latin typeface="+mn-lt"/>
                <a:ea typeface="+mn-ea"/>
                <a:cs typeface="+mn-cs"/>
              </a:rPr>
              <a:t>Besoin</a:t>
            </a:r>
            <a:r>
              <a:rPr sz="4200" dirty="0">
                <a:latin typeface="+mn-lt"/>
                <a:ea typeface="+mn-ea"/>
                <a:cs typeface="+mn-cs"/>
              </a:rPr>
              <a:t> de code de “bootstrap”</a:t>
            </a:r>
            <a:endParaRPr lang="en-US" sz="4200" dirty="0">
              <a:latin typeface="+mn-lt"/>
              <a:ea typeface="+mn-ea"/>
              <a:cs typeface="+mn-cs"/>
            </a:endParaRPr>
          </a:p>
          <a:p>
            <a:pPr marL="571500" lvl="2" indent="-571500" algn="l" defTabSz="584200">
              <a:spcBef>
                <a:spcPts val="2400"/>
              </a:spcBef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</a:rPr>
              <a:t>Possible </a:t>
            </a:r>
            <a:r>
              <a:rPr sz="4200" dirty="0" err="1">
                <a:latin typeface="+mn-lt"/>
                <a:ea typeface="+mn-ea"/>
                <a:cs typeface="+mn-cs"/>
              </a:rPr>
              <a:t>contraintes</a:t>
            </a:r>
            <a:r>
              <a:rPr sz="4200" dirty="0">
                <a:latin typeface="+mn-lt"/>
                <a:ea typeface="+mn-ea"/>
                <a:cs typeface="+mn-cs"/>
              </a:rPr>
              <a:t> sur la </a:t>
            </a:r>
            <a:r>
              <a:rPr sz="4200" dirty="0" err="1">
                <a:latin typeface="+mn-lt"/>
                <a:ea typeface="+mn-ea"/>
                <a:cs typeface="+mn-cs"/>
              </a:rPr>
              <a:t>forme</a:t>
            </a:r>
            <a:r>
              <a:rPr sz="4200" dirty="0">
                <a:latin typeface="+mn-lt"/>
                <a:ea typeface="+mn-ea"/>
                <a:cs typeface="+mn-cs"/>
              </a:rPr>
              <a:t> des classes </a:t>
            </a:r>
            <a:r>
              <a:rPr sz="4200" dirty="0" err="1">
                <a:latin typeface="+mn-lt"/>
                <a:ea typeface="+mn-ea"/>
                <a:cs typeface="+mn-cs"/>
              </a:rPr>
              <a:t>contenues</a:t>
            </a:r>
            <a:r>
              <a:rPr sz="4200" dirty="0">
                <a:latin typeface="+mn-lt"/>
                <a:ea typeface="+mn-ea"/>
                <a:cs typeface="+mn-cs"/>
              </a:rPr>
              <a:t> (pas final)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d’injections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dirty="0">
                <a:sym typeface="Myriad Pro"/>
              </a:rPr>
              <a:t>Type 1 : injection </a:t>
            </a:r>
            <a:r>
              <a:rPr dirty="0" err="1">
                <a:sym typeface="Myriad Pro"/>
              </a:rPr>
              <a:t>d’interface</a:t>
            </a:r>
            <a:endParaRPr dirty="0">
              <a:sym typeface="Myriad Pro"/>
            </a:endParaRPr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dirty="0">
                <a:sym typeface="Myriad Pro"/>
              </a:rPr>
              <a:t>Type 2 : injection par </a:t>
            </a:r>
            <a:r>
              <a:rPr dirty="0" err="1">
                <a:sym typeface="Myriad Pro"/>
              </a:rPr>
              <a:t>mutateurs</a:t>
            </a:r>
            <a:endParaRPr dirty="0">
              <a:sym typeface="Myriad Pro"/>
            </a:endParaRPr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dirty="0">
                <a:sym typeface="Myriad Pro"/>
              </a:rPr>
              <a:t>Type 3 : injection par </a:t>
            </a:r>
            <a:r>
              <a:rPr dirty="0" err="1">
                <a:sym typeface="Myriad Pro"/>
              </a:rPr>
              <a:t>constructeurs</a:t>
            </a:r>
            <a:endParaRPr dirty="0">
              <a:sym typeface="Myriad Pro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 &amp; inversion de contrôle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d’interface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93700" y="1943100"/>
            <a:ext cx="57404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Injected {</a:t>
            </a:r>
          </a:p>
          <a:p>
            <a:pPr lvl="5" indent="0"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void inject(IMyComponent);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2273300" y="5118100"/>
            <a:ext cx="8445500" cy="45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</a:t>
            </a:r>
            <a:r>
              <a:rPr b="1">
                <a:solidFill>
                  <a:srgbClr val="0061FF"/>
                </a:solidFill>
              </a:rPr>
              <a:t>implements Injected </a:t>
            </a:r>
            <a:r>
              <a:t>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5BFF"/>
                </a:solidFill>
              </a:rPr>
              <a:t> public void inject(IMyComponent c) {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    this.component = c;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 b="1">
              <a:solidFill>
                <a:srgbClr val="005BFF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0061FF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public void myMethod(){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component.doSomething();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2" name="Shape 142"/>
          <p:cNvSpPr/>
          <p:nvPr/>
        </p:nvSpPr>
        <p:spPr>
          <a:xfrm>
            <a:off x="7251700" y="1936750"/>
            <a:ext cx="6692900" cy="303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Injected c = new MyClass();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c.inject(</a:t>
            </a:r>
          </a:p>
          <a:p>
            <a:pPr lvl="2" indent="0"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par mutateurs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273300" y="1911350"/>
            <a:ext cx="84455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</a:t>
            </a:r>
            <a:r>
              <a:rPr b="1">
                <a:solidFill>
                  <a:srgbClr val="0061FF"/>
                </a:solidFill>
              </a:rPr>
              <a:t> </a:t>
            </a:r>
            <a:r>
              <a:t>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0061FF"/>
                </a:solidFill>
              </a:rPr>
              <a:t> public void setComponent(</a:t>
            </a:r>
            <a:r>
              <a:rPr>
                <a:solidFill>
                  <a:srgbClr val="005BFF"/>
                </a:solidFill>
              </a:rPr>
              <a:t>IMyComponent c){</a:t>
            </a:r>
            <a:endParaRPr>
              <a:solidFill>
                <a:srgbClr val="0061FF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  this.component = c;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</a:t>
            </a:r>
            <a:r>
              <a:rPr b="0">
                <a:solidFill>
                  <a:srgbClr val="000000"/>
                </a:solidFill>
              </a:rPr>
              <a:t>public void myMethod(){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component.doSomething();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7" name="Shape 147"/>
          <p:cNvSpPr/>
          <p:nvPr/>
        </p:nvSpPr>
        <p:spPr>
          <a:xfrm>
            <a:off x="2463800" y="6781800"/>
            <a:ext cx="8064500" cy="266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MyClass c = new MyClass();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c.setComponent(new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par constructeur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600200" y="2647950"/>
            <a:ext cx="8445500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rgbClr val="005BFF"/>
                </a:solidFill>
              </a:rPr>
              <a:t>public MyClass(IMyComponent c){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  this.component = c;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2" name="Shape 152"/>
          <p:cNvSpPr/>
          <p:nvPr/>
        </p:nvSpPr>
        <p:spPr>
          <a:xfrm>
            <a:off x="1600200" y="6407150"/>
            <a:ext cx="97917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MyClass c = new MyClass(new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270000" y="2336800"/>
            <a:ext cx="104648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Le code en bleu peut-être géré par un framework externe appelé conteneur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JSR-299</a:t>
            </a:r>
          </a:p>
          <a:p>
            <a:pPr>
              <a:defRPr sz="4500"/>
            </a:pPr>
            <a:r>
              <a:t>constructor injection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Principales Fonctionnalités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03200" y="1955800"/>
            <a:ext cx="12598400" cy="7327900"/>
          </a:xfrm>
          <a:prstGeom prst="rect">
            <a:avLst/>
          </a:prstGeom>
        </p:spPr>
        <p:txBody>
          <a:bodyPr/>
          <a:lstStyle/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/>
              <a:t>Un bean </a:t>
            </a:r>
            <a:r>
              <a:rPr sz="3600" dirty="0" err="1"/>
              <a:t>n’a</a:t>
            </a:r>
            <a:r>
              <a:rPr sz="3600" dirty="0"/>
              <a:t> pas </a:t>
            </a:r>
            <a:r>
              <a:rPr sz="3600" dirty="0" err="1"/>
              <a:t>besoin</a:t>
            </a:r>
            <a:r>
              <a:rPr sz="3600" dirty="0"/>
              <a:t> d’être </a:t>
            </a:r>
            <a:r>
              <a:rPr sz="3600" dirty="0" err="1"/>
              <a:t>explicitement</a:t>
            </a:r>
            <a:r>
              <a:rPr sz="3600" dirty="0"/>
              <a:t> </a:t>
            </a:r>
            <a:r>
              <a:rPr sz="3600" dirty="0" err="1"/>
              <a:t>nommé</a:t>
            </a:r>
            <a:endParaRPr sz="3600" dirty="0"/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 err="1"/>
              <a:t>Caractérisation</a:t>
            </a:r>
            <a:r>
              <a:rPr sz="3600" dirty="0"/>
              <a:t> possible par </a:t>
            </a:r>
            <a:r>
              <a:rPr sz="3600" dirty="0" err="1"/>
              <a:t>typage</a:t>
            </a:r>
            <a:r>
              <a:rPr sz="3600" dirty="0"/>
              <a:t> fort (annotations) </a:t>
            </a:r>
            <a:r>
              <a:rPr sz="3600" dirty="0" err="1"/>
              <a:t>ou</a:t>
            </a:r>
            <a:r>
              <a:rPr sz="3600" dirty="0"/>
              <a:t> par </a:t>
            </a:r>
            <a:r>
              <a:rPr sz="3600" dirty="0" err="1"/>
              <a:t>chaine</a:t>
            </a:r>
            <a:r>
              <a:rPr sz="3600" dirty="0"/>
              <a:t> de </a:t>
            </a:r>
            <a:r>
              <a:rPr sz="3600" dirty="0" err="1"/>
              <a:t>caractères</a:t>
            </a:r>
            <a:endParaRPr sz="3600" dirty="0"/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/>
              <a:t>Pas </a:t>
            </a:r>
            <a:r>
              <a:rPr sz="3600" dirty="0" err="1"/>
              <a:t>besoin</a:t>
            </a:r>
            <a:r>
              <a:rPr sz="3600" dirty="0"/>
              <a:t> de getters et de setters</a:t>
            </a:r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/>
              <a:t>Gestion des </a:t>
            </a:r>
            <a:r>
              <a:rPr sz="3600" dirty="0" err="1"/>
              <a:t>implémentations</a:t>
            </a:r>
            <a:r>
              <a:rPr sz="3600" dirty="0"/>
              <a:t> alternatives</a:t>
            </a:r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 err="1"/>
              <a:t>Ajout</a:t>
            </a:r>
            <a:r>
              <a:rPr sz="3600" dirty="0"/>
              <a:t> du scope de Conversation </a:t>
            </a:r>
            <a:r>
              <a:rPr sz="3600" dirty="0" err="1"/>
              <a:t>permet</a:t>
            </a:r>
            <a:r>
              <a:rPr sz="3600" dirty="0"/>
              <a:t> </a:t>
            </a:r>
            <a:r>
              <a:rPr sz="3600" dirty="0" err="1"/>
              <a:t>une</a:t>
            </a:r>
            <a:r>
              <a:rPr sz="3600" dirty="0"/>
              <a:t> gestion </a:t>
            </a:r>
            <a:r>
              <a:rPr sz="3600" dirty="0" err="1"/>
              <a:t>très</a:t>
            </a:r>
            <a:r>
              <a:rPr sz="3600" dirty="0"/>
              <a:t> </a:t>
            </a:r>
            <a:r>
              <a:rPr sz="3600" dirty="0" err="1"/>
              <a:t>souple</a:t>
            </a:r>
            <a:r>
              <a:rPr sz="3600" dirty="0"/>
              <a:t> des flows de </a:t>
            </a:r>
            <a:r>
              <a:rPr sz="3600" dirty="0" err="1"/>
              <a:t>l’application</a:t>
            </a:r>
            <a:endParaRPr sz="3600" dirty="0"/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/>
              <a:t>Un </a:t>
            </a:r>
            <a:r>
              <a:rPr sz="3600" dirty="0" err="1"/>
              <a:t>mécanisme</a:t>
            </a:r>
            <a:r>
              <a:rPr sz="3600" dirty="0"/>
              <a:t> </a:t>
            </a:r>
            <a:r>
              <a:rPr sz="3600" dirty="0" err="1"/>
              <a:t>d’interception</a:t>
            </a:r>
            <a:r>
              <a:rPr sz="3600" dirty="0"/>
              <a:t> “à la AOP”</a:t>
            </a:r>
            <a:endParaRPr sz="5200" dirty="0"/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558800" y="3267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The Highlander Rule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58800" y="4775200"/>
            <a:ext cx="11887200" cy="26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There can be only one 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... 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implementation that fullfils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the contract</a:t>
            </a:r>
          </a:p>
        </p:txBody>
      </p:sp>
      <p:sp>
        <p:nvSpPr>
          <p:cNvPr id="168" name="Shape 168"/>
          <p:cNvSpPr/>
          <p:nvPr/>
        </p:nvSpPr>
        <p:spPr>
          <a:xfrm>
            <a:off x="558800" y="1095586"/>
            <a:ext cx="118872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Règle principale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Limites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71500" y="1841500"/>
            <a:ext cx="111633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Un service doit implémenter Serializable et ne pas être “final” ➔ possible problème de design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Déclarer un bean nommé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/** The name of the instance of this object used in the JSF. */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@Named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/** Only one instance per flow. */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@</a:t>
            </a:r>
            <a:r>
              <a:rPr dirty="0" err="1"/>
              <a:t>ConversationScoped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ManageStudentRegistration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implements</a:t>
            </a:r>
            <a:r>
              <a:rPr dirty="0"/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The serial</a:t>
            </a:r>
            <a:r>
              <a:rPr dirty="0">
                <a:solidFill>
                  <a:srgbClr val="9293AF"/>
                </a:solidFill>
              </a:rPr>
              <a:t>-</a:t>
            </a:r>
            <a:r>
              <a:rPr dirty="0"/>
              <a:t>id. */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931A68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long</a:t>
            </a:r>
            <a:r>
              <a:rPr dirty="0"/>
              <a:t> </a:t>
            </a:r>
            <a:r>
              <a:rPr dirty="0" err="1">
                <a:solidFill>
                  <a:srgbClr val="0326CC"/>
                </a:solidFill>
              </a:rPr>
              <a:t>serialVersionUID</a:t>
            </a:r>
            <a:r>
              <a:rPr dirty="0"/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The service that provides the business logic for the student registration process. */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@Inject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931A68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StudentService</a:t>
            </a:r>
            <a:r>
              <a:rPr dirty="0"/>
              <a:t> </a:t>
            </a:r>
            <a:r>
              <a:rPr dirty="0" err="1">
                <a:solidFill>
                  <a:srgbClr val="0326CC"/>
                </a:solidFill>
              </a:rPr>
              <a:t>mService</a:t>
            </a:r>
            <a:r>
              <a:rPr dirty="0"/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ManageStudentRegistration</a:t>
            </a:r>
            <a:r>
              <a:rPr dirty="0"/>
              <a:t>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326CC"/>
                </a:solidFill>
              </a:rPr>
              <a:t>...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}</a:t>
            </a:r>
          </a:p>
        </p:txBody>
      </p:sp>
      <p:sp>
        <p:nvSpPr>
          <p:cNvPr id="191" name="Shape 191"/>
          <p:cNvSpPr/>
          <p:nvPr/>
        </p:nvSpPr>
        <p:spPr>
          <a:xfrm>
            <a:off x="517474" y="3314040"/>
            <a:ext cx="1676400" cy="1270000"/>
          </a:xfrm>
          <a:prstGeom prst="ellipse">
            <a:avLst/>
          </a:prstGeom>
          <a:ln w="508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235200" y="2351881"/>
            <a:ext cx="10302082" cy="2324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21" y="0"/>
                </a:moveTo>
                <a:cubicBezTo>
                  <a:pt x="2663" y="0"/>
                  <a:pt x="2373" y="1057"/>
                  <a:pt x="2373" y="2361"/>
                </a:cubicBezTo>
                <a:lnTo>
                  <a:pt x="2373" y="11305"/>
                </a:lnTo>
                <a:lnTo>
                  <a:pt x="0" y="12489"/>
                </a:lnTo>
                <a:lnTo>
                  <a:pt x="2373" y="13670"/>
                </a:lnTo>
                <a:lnTo>
                  <a:pt x="2373" y="19239"/>
                </a:lnTo>
                <a:cubicBezTo>
                  <a:pt x="2373" y="20543"/>
                  <a:pt x="2663" y="21600"/>
                  <a:pt x="3021" y="21600"/>
                </a:cubicBezTo>
                <a:lnTo>
                  <a:pt x="20952" y="21600"/>
                </a:lnTo>
                <a:cubicBezTo>
                  <a:pt x="21310" y="21600"/>
                  <a:pt x="21600" y="20543"/>
                  <a:pt x="21600" y="19239"/>
                </a:cubicBezTo>
                <a:lnTo>
                  <a:pt x="21600" y="2361"/>
                </a:lnTo>
                <a:cubicBezTo>
                  <a:pt x="21600" y="1057"/>
                  <a:pt x="21310" y="0"/>
                  <a:pt x="20952" y="0"/>
                </a:cubicBezTo>
                <a:lnTo>
                  <a:pt x="302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Le bean sera </a:t>
            </a:r>
            <a:r>
              <a:rPr dirty="0" err="1"/>
              <a:t>nommé</a:t>
            </a:r>
            <a:r>
              <a:rPr dirty="0"/>
              <a:t> </a:t>
            </a:r>
            <a:r>
              <a:rPr dirty="0" err="1"/>
              <a:t>manageStudentRegistration</a:t>
            </a:r>
            <a:r>
              <a:rPr dirty="0"/>
              <a:t>.</a:t>
            </a: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@Named(value = ” </a:t>
            </a:r>
            <a:r>
              <a:rPr dirty="0" err="1"/>
              <a:t>manageStudentRegistration</a:t>
            </a:r>
            <a:r>
              <a:rPr dirty="0"/>
              <a:t>”) </a:t>
            </a:r>
            <a:r>
              <a:rPr dirty="0" err="1"/>
              <a:t>défini</a:t>
            </a:r>
            <a:r>
              <a:rPr dirty="0"/>
              <a:t> </a:t>
            </a:r>
            <a:endParaRPr lang="en-US" dirty="0"/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/>
              <a:t>explicitement</a:t>
            </a:r>
            <a:r>
              <a:rPr dirty="0"/>
              <a:t> le nom du bean.</a:t>
            </a:r>
          </a:p>
        </p:txBody>
      </p:sp>
      <p:sp>
        <p:nvSpPr>
          <p:cNvPr id="193" name="Shape 193"/>
          <p:cNvSpPr/>
          <p:nvPr/>
        </p:nvSpPr>
        <p:spPr>
          <a:xfrm>
            <a:off x="1612900" y="5035616"/>
            <a:ext cx="4711700" cy="1204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272" y="5226"/>
                </a:lnTo>
                <a:cubicBezTo>
                  <a:pt x="18117" y="4923"/>
                  <a:pt x="17943" y="4741"/>
                  <a:pt x="17757" y="4741"/>
                </a:cubicBezTo>
                <a:lnTo>
                  <a:pt x="1164" y="4741"/>
                </a:lnTo>
                <a:cubicBezTo>
                  <a:pt x="521" y="4741"/>
                  <a:pt x="0" y="6781"/>
                  <a:pt x="0" y="9298"/>
                </a:cubicBezTo>
                <a:lnTo>
                  <a:pt x="0" y="17044"/>
                </a:lnTo>
                <a:cubicBezTo>
                  <a:pt x="0" y="19560"/>
                  <a:pt x="521" y="21600"/>
                  <a:pt x="1164" y="21600"/>
                </a:cubicBezTo>
                <a:lnTo>
                  <a:pt x="17757" y="21600"/>
                </a:lnTo>
                <a:cubicBezTo>
                  <a:pt x="18401" y="21600"/>
                  <a:pt x="18922" y="19560"/>
                  <a:pt x="18922" y="17044"/>
                </a:cubicBezTo>
                <a:lnTo>
                  <a:pt x="18922" y="9298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Obligation d’implémenter Serializable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 advAuto="0"/>
      <p:bldP spid="193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Injecter un bean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198" name="Shape 198"/>
          <p:cNvSpPr/>
          <p:nvPr/>
        </p:nvSpPr>
        <p:spPr>
          <a:xfrm>
            <a:off x="1592659" y="4508500"/>
            <a:ext cx="7812598" cy="2052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2" y="0"/>
                </a:moveTo>
                <a:cubicBezTo>
                  <a:pt x="881" y="0"/>
                  <a:pt x="515" y="1197"/>
                  <a:pt x="515" y="2673"/>
                </a:cubicBezTo>
                <a:lnTo>
                  <a:pt x="515" y="14436"/>
                </a:lnTo>
                <a:cubicBezTo>
                  <a:pt x="515" y="14858"/>
                  <a:pt x="547" y="15251"/>
                  <a:pt x="600" y="15606"/>
                </a:cubicBezTo>
                <a:lnTo>
                  <a:pt x="0" y="21600"/>
                </a:lnTo>
                <a:lnTo>
                  <a:pt x="1347" y="17110"/>
                </a:lnTo>
                <a:lnTo>
                  <a:pt x="20783" y="17110"/>
                </a:lnTo>
                <a:cubicBezTo>
                  <a:pt x="21234" y="17110"/>
                  <a:pt x="21600" y="15913"/>
                  <a:pt x="21600" y="14436"/>
                </a:cubicBezTo>
                <a:lnTo>
                  <a:pt x="21600" y="2673"/>
                </a:lnTo>
                <a:cubicBezTo>
                  <a:pt x="21600" y="1197"/>
                  <a:pt x="21234" y="0"/>
                  <a:pt x="20783" y="0"/>
                </a:cubicBezTo>
                <a:lnTo>
                  <a:pt x="1332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Injection d’un service qui </a:t>
            </a:r>
            <a:r>
              <a:rPr dirty="0" err="1"/>
              <a:t>respecte</a:t>
            </a:r>
            <a:r>
              <a:rPr dirty="0"/>
              <a:t> </a:t>
            </a:r>
            <a:r>
              <a:rPr dirty="0" err="1"/>
              <a:t>l’interface</a:t>
            </a:r>
            <a:r>
              <a:rPr dirty="0"/>
              <a:t> </a:t>
            </a:r>
            <a:r>
              <a:rPr dirty="0" err="1"/>
              <a:t>StudentService</a:t>
            </a:r>
            <a:r>
              <a:rPr dirty="0"/>
              <a:t>. Une </a:t>
            </a:r>
            <a:r>
              <a:rPr dirty="0" err="1"/>
              <a:t>classe</a:t>
            </a:r>
            <a:r>
              <a:rPr dirty="0"/>
              <a:t> qui </a:t>
            </a:r>
            <a:r>
              <a:rPr dirty="0" err="1"/>
              <a:t>satisfait</a:t>
            </a:r>
            <a:r>
              <a:rPr dirty="0"/>
              <a:t> </a:t>
            </a:r>
            <a:endParaRPr lang="en-US" dirty="0"/>
          </a:p>
          <a:p>
            <a:r>
              <a:rPr dirty="0" err="1"/>
              <a:t>ce</a:t>
            </a:r>
            <a:r>
              <a:rPr dirty="0"/>
              <a:t> service </a:t>
            </a:r>
            <a:r>
              <a:rPr dirty="0" err="1"/>
              <a:t>doit</a:t>
            </a:r>
            <a:r>
              <a:rPr dirty="0"/>
              <a:t> </a:t>
            </a:r>
            <a:r>
              <a:rPr dirty="0" err="1"/>
              <a:t>exister</a:t>
            </a:r>
            <a:r>
              <a:rPr dirty="0"/>
              <a:t> dans le </a:t>
            </a:r>
            <a:r>
              <a:rPr dirty="0" err="1"/>
              <a:t>Classpath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Objectifs</a:t>
            </a:r>
          </a:p>
        </p:txBody>
      </p:sp>
      <p:sp>
        <p:nvSpPr>
          <p:cNvPr id="62" name="Shape 62"/>
          <p:cNvSpPr/>
          <p:nvPr/>
        </p:nvSpPr>
        <p:spPr>
          <a:xfrm>
            <a:off x="553156" y="3302000"/>
            <a:ext cx="11887201" cy="313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lnSpc>
                <a:spcPct val="130000"/>
              </a:lnSpc>
              <a:spcBef>
                <a:spcPts val="800"/>
              </a:spcBef>
              <a:defRPr sz="4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Moins de couplage (connaissance “hard-codée”) entre les composants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Déclaration d’un bean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03" name="Shape 203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Une seule instance par application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Configurer l’injection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58800" y="3403600"/>
            <a:ext cx="13004800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5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</a:t>
            </a:r>
            <a:r>
              <a:rPr u="sng">
                <a:hlinkClick r:id="rId2"/>
              </a:rPr>
              <a:t>http://java.sun.com/xml/ns/javaee/beans_1_0.xsd</a:t>
            </a:r>
            <a:r>
              <a:t>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3355181" y="4533900"/>
            <a:ext cx="906640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/>
          </a:p>
          <a:p>
            <a:r>
              <a:rPr dirty="0"/>
              <a:t>Le </a:t>
            </a:r>
            <a:r>
              <a:rPr dirty="0" err="1"/>
              <a:t>fichier</a:t>
            </a:r>
            <a:r>
              <a:rPr dirty="0"/>
              <a:t> beans.xml </a:t>
            </a:r>
            <a:r>
              <a:rPr dirty="0" err="1"/>
              <a:t>doit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présent</a:t>
            </a:r>
            <a:r>
              <a:rPr dirty="0"/>
              <a:t> </a:t>
            </a:r>
            <a:r>
              <a:rPr dirty="0" err="1"/>
              <a:t>soit</a:t>
            </a:r>
            <a:r>
              <a:rPr dirty="0"/>
              <a:t> dans </a:t>
            </a:r>
            <a:endParaRPr lang="en-US" dirty="0"/>
          </a:p>
          <a:p>
            <a:r>
              <a:rPr dirty="0"/>
              <a:t>META-INF </a:t>
            </a:r>
            <a:r>
              <a:rPr dirty="0" err="1"/>
              <a:t>ou</a:t>
            </a:r>
            <a:r>
              <a:rPr dirty="0"/>
              <a:t> dans WEB-INF. Il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vide</a:t>
            </a:r>
          </a:p>
        </p:txBody>
      </p:sp>
      <p:sp>
        <p:nvSpPr>
          <p:cNvPr id="209" name="Shape 209"/>
          <p:cNvSpPr/>
          <p:nvPr/>
        </p:nvSpPr>
        <p:spPr>
          <a:xfrm>
            <a:off x="3355181" y="61468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endParaRPr lang="en-US" dirty="0"/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Ce </a:t>
            </a:r>
            <a:r>
              <a:rPr dirty="0" err="1"/>
              <a:t>fichier</a:t>
            </a:r>
            <a:r>
              <a:rPr dirty="0"/>
              <a:t> configure les services </a:t>
            </a:r>
            <a:r>
              <a:rPr dirty="0" err="1"/>
              <a:t>alternatifs</a:t>
            </a:r>
            <a:r>
              <a:rPr dirty="0"/>
              <a:t>,</a:t>
            </a: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les </a:t>
            </a:r>
            <a:r>
              <a:rPr dirty="0" err="1"/>
              <a:t>intercepteurs</a:t>
            </a:r>
            <a:r>
              <a:rPr dirty="0"/>
              <a:t> et les </a:t>
            </a:r>
            <a:r>
              <a:rPr dirty="0" err="1"/>
              <a:t>décorateurs</a:t>
            </a:r>
            <a:endParaRPr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du conteneur</a:t>
            </a:r>
          </a:p>
          <a:p>
            <a:r>
              <a:t>(</a:t>
            </a:r>
            <a:r>
              <a:rPr u="sng">
                <a:hlinkClick r:id="rId2"/>
              </a:rPr>
              <a:t>web.xml</a:t>
            </a:r>
            <a:r>
              <a:t>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58800" y="4873643"/>
            <a:ext cx="11226069" cy="103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listener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listener-class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org.jboss.weld.environment.servlet.Listener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listener-class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listener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14" name="Shape 214"/>
          <p:cNvSpPr/>
          <p:nvPr/>
        </p:nvSpPr>
        <p:spPr>
          <a:xfrm>
            <a:off x="4475559" y="3251200"/>
            <a:ext cx="6192441" cy="1881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03" y="0"/>
                </a:moveTo>
                <a:cubicBezTo>
                  <a:pt x="3214" y="0"/>
                  <a:pt x="2817" y="1305"/>
                  <a:pt x="2817" y="2915"/>
                </a:cubicBezTo>
                <a:lnTo>
                  <a:pt x="2817" y="11515"/>
                </a:lnTo>
                <a:cubicBezTo>
                  <a:pt x="2817" y="11659"/>
                  <a:pt x="2824" y="11796"/>
                  <a:pt x="2830" y="11934"/>
                </a:cubicBezTo>
                <a:lnTo>
                  <a:pt x="0" y="21600"/>
                </a:lnTo>
                <a:lnTo>
                  <a:pt x="3414" y="14257"/>
                </a:lnTo>
                <a:cubicBezTo>
                  <a:pt x="3505" y="14362"/>
                  <a:pt x="3601" y="14430"/>
                  <a:pt x="3703" y="14430"/>
                </a:cubicBezTo>
                <a:lnTo>
                  <a:pt x="20714" y="14430"/>
                </a:lnTo>
                <a:cubicBezTo>
                  <a:pt x="21203" y="14430"/>
                  <a:pt x="21600" y="13125"/>
                  <a:pt x="21600" y="11515"/>
                </a:cubicBezTo>
                <a:lnTo>
                  <a:pt x="21600" y="2915"/>
                </a:lnTo>
                <a:cubicBezTo>
                  <a:pt x="21600" y="1305"/>
                  <a:pt x="21203" y="0"/>
                  <a:pt x="20714" y="0"/>
                </a:cubicBezTo>
                <a:lnTo>
                  <a:pt x="370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 servlet initialise le conteneur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xfrm>
            <a:off x="1035756" y="3835400"/>
            <a:ext cx="10909301" cy="3556000"/>
          </a:xfrm>
          <a:prstGeom prst="rect">
            <a:avLst/>
          </a:prstGeom>
        </p:spPr>
        <p:txBody>
          <a:bodyPr/>
          <a:lstStyle/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 err="1"/>
              <a:t>Permet</a:t>
            </a:r>
            <a:r>
              <a:rPr sz="3600" dirty="0"/>
              <a:t> de fixer la durée de vie d’un </a:t>
            </a:r>
            <a:r>
              <a:rPr sz="3600" dirty="0" err="1"/>
              <a:t>objet</a:t>
            </a:r>
            <a:r>
              <a:rPr sz="3600" dirty="0"/>
              <a:t> </a:t>
            </a:r>
            <a:r>
              <a:rPr sz="3600" dirty="0" err="1"/>
              <a:t>manuellement</a:t>
            </a:r>
            <a:r>
              <a:rPr sz="3600" dirty="0"/>
              <a:t> : sur </a:t>
            </a:r>
            <a:r>
              <a:rPr sz="3600" dirty="0" err="1"/>
              <a:t>plusieurs</a:t>
            </a:r>
            <a:r>
              <a:rPr sz="3600" dirty="0"/>
              <a:t> </a:t>
            </a:r>
            <a:r>
              <a:rPr sz="3600" dirty="0" err="1"/>
              <a:t>requêtes</a:t>
            </a:r>
            <a:r>
              <a:rPr sz="3600" dirty="0"/>
              <a:t> par </a:t>
            </a:r>
            <a:r>
              <a:rPr sz="3600" dirty="0" err="1"/>
              <a:t>exemple</a:t>
            </a:r>
            <a:endParaRPr sz="3600" dirty="0"/>
          </a:p>
          <a:p>
            <a:pPr marL="571500" rtl="0" hangingPunct="0">
              <a:buSzTx/>
              <a:buFont typeface="Wingdings" panose="05000000000000000000" pitchFamily="2" charset="2"/>
              <a:buChar char="§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/>
              <a:t>Le </a:t>
            </a:r>
            <a:r>
              <a:rPr sz="3600" dirty="0" err="1"/>
              <a:t>programmeur</a:t>
            </a:r>
            <a:r>
              <a:rPr sz="3600" dirty="0"/>
              <a:t> </a:t>
            </a:r>
            <a:r>
              <a:rPr sz="3600" dirty="0" err="1"/>
              <a:t>doit</a:t>
            </a:r>
            <a:r>
              <a:rPr sz="3600" dirty="0"/>
              <a:t> </a:t>
            </a:r>
            <a:r>
              <a:rPr sz="3600" dirty="0" err="1"/>
              <a:t>définir</a:t>
            </a:r>
            <a:r>
              <a:rPr sz="3600" dirty="0"/>
              <a:t> le point de </a:t>
            </a:r>
            <a:r>
              <a:rPr sz="3600" dirty="0" err="1"/>
              <a:t>départ</a:t>
            </a:r>
            <a:r>
              <a:rPr sz="3600" dirty="0"/>
              <a:t> de la conversation et la </a:t>
            </a:r>
            <a:r>
              <a:rPr sz="3600" dirty="0" err="1"/>
              <a:t>terminer</a:t>
            </a:r>
            <a:endParaRPr sz="3600" dirty="0"/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485900" y="3705243"/>
            <a:ext cx="12573000" cy="262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1" indent="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Inject the current conversation.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Conversation </a:t>
            </a:r>
            <a:r>
              <a:rPr>
                <a:solidFill>
                  <a:srgbClr val="0326CC"/>
                </a:solidFill>
              </a:rPr>
              <a:t>mConversation</a:t>
            </a:r>
            <a:r>
              <a:t>;</a:t>
            </a:r>
          </a:p>
        </p:txBody>
      </p:sp>
      <p:sp>
        <p:nvSpPr>
          <p:cNvPr id="223" name="Shape 223"/>
          <p:cNvSpPr/>
          <p:nvPr/>
        </p:nvSpPr>
        <p:spPr>
          <a:xfrm>
            <a:off x="3454400" y="2413000"/>
            <a:ext cx="5588000" cy="133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" y="0"/>
                </a:moveTo>
                <a:cubicBezTo>
                  <a:pt x="1078" y="0"/>
                  <a:pt x="638" y="1839"/>
                  <a:pt x="638" y="4107"/>
                </a:cubicBezTo>
                <a:lnTo>
                  <a:pt x="638" y="11499"/>
                </a:lnTo>
                <a:cubicBezTo>
                  <a:pt x="638" y="12080"/>
                  <a:pt x="668" y="12629"/>
                  <a:pt x="719" y="13129"/>
                </a:cubicBezTo>
                <a:lnTo>
                  <a:pt x="0" y="21600"/>
                </a:lnTo>
                <a:lnTo>
                  <a:pt x="1603" y="15600"/>
                </a:lnTo>
                <a:cubicBezTo>
                  <a:pt x="1609" y="15600"/>
                  <a:pt x="1614" y="15606"/>
                  <a:pt x="1620" y="15606"/>
                </a:cubicBezTo>
                <a:lnTo>
                  <a:pt x="20618" y="15606"/>
                </a:lnTo>
                <a:cubicBezTo>
                  <a:pt x="21160" y="15606"/>
                  <a:pt x="21600" y="13768"/>
                  <a:pt x="21600" y="11499"/>
                </a:cubicBezTo>
                <a:lnTo>
                  <a:pt x="21600" y="4107"/>
                </a:lnTo>
                <a:cubicBezTo>
                  <a:pt x="21600" y="1839"/>
                  <a:pt x="21160" y="0"/>
                  <a:pt x="20618" y="0"/>
                </a:cubicBezTo>
                <a:lnTo>
                  <a:pt x="162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scope est “ConversationScoped”</a:t>
            </a:r>
          </a:p>
        </p:txBody>
      </p:sp>
      <p:sp>
        <p:nvSpPr>
          <p:cNvPr id="224" name="Shape 224"/>
          <p:cNvSpPr/>
          <p:nvPr/>
        </p:nvSpPr>
        <p:spPr>
          <a:xfrm>
            <a:off x="5232400" y="5974159"/>
            <a:ext cx="5422900" cy="2280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7" y="0"/>
                </a:moveTo>
                <a:lnTo>
                  <a:pt x="898" y="6472"/>
                </a:lnTo>
                <a:cubicBezTo>
                  <a:pt x="393" y="6608"/>
                  <a:pt x="0" y="7615"/>
                  <a:pt x="0" y="8851"/>
                </a:cubicBezTo>
                <a:lnTo>
                  <a:pt x="0" y="19195"/>
                </a:lnTo>
                <a:cubicBezTo>
                  <a:pt x="0" y="20523"/>
                  <a:pt x="453" y="21600"/>
                  <a:pt x="1012" y="21600"/>
                </a:cubicBezTo>
                <a:lnTo>
                  <a:pt x="20588" y="21600"/>
                </a:lnTo>
                <a:cubicBezTo>
                  <a:pt x="21147" y="21600"/>
                  <a:pt x="21600" y="20523"/>
                  <a:pt x="21600" y="19195"/>
                </a:cubicBezTo>
                <a:lnTo>
                  <a:pt x="21600" y="8851"/>
                </a:lnTo>
                <a:cubicBezTo>
                  <a:pt x="21600" y="7523"/>
                  <a:pt x="21147" y="6446"/>
                  <a:pt x="20588" y="6446"/>
                </a:cubicBezTo>
                <a:lnTo>
                  <a:pt x="1911" y="6446"/>
                </a:lnTo>
                <a:lnTo>
                  <a:pt x="14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de la conversation courante. Si pas de conversation alors création d’une nouvelle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  <a:p>
            <a:r>
              <a:t>Début de conversation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260600" y="3502043"/>
            <a:ext cx="8390893" cy="389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Action that forwards to the registration page.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</a:t>
            </a:r>
            <a:r>
              <a:rPr>
                <a:solidFill>
                  <a:srgbClr val="91AFCB"/>
                </a:solidFill>
              </a:rPr>
              <a:t>@return</a:t>
            </a:r>
            <a:r>
              <a:t> the next action to perform (see faces</a:t>
            </a:r>
            <a:r>
              <a:rPr>
                <a:solidFill>
                  <a:srgbClr val="9293AF"/>
                </a:solidFill>
              </a:rPr>
              <a:t>-</a:t>
            </a:r>
            <a:r>
              <a:rPr u="sng"/>
              <a:t>config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toRegistration()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.debug(</a:t>
            </a:r>
            <a:r>
              <a:t>"registration"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Student();</a:t>
            </a:r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//Starts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.begin();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"register"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29" name="Shape 229"/>
          <p:cNvSpPr/>
          <p:nvPr/>
        </p:nvSpPr>
        <p:spPr>
          <a:xfrm>
            <a:off x="6065440" y="44323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Démarre une nouvelle conversation à l’intérieur de la session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  <a:p>
            <a:r>
              <a:t>Fin de conversation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692400" y="3248043"/>
            <a:ext cx="5692900" cy="484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add()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.validate();</a:t>
            </a: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mService</a:t>
            </a:r>
            <a:r>
              <a:rPr>
                <a:solidFill>
                  <a:srgbClr val="000000"/>
                </a:solidFill>
              </a:rPr>
              <a:t>.add(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mStudent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</a:t>
            </a:r>
            <a:r>
              <a:t>//Ends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.end();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"success"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toList()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.debug(</a:t>
            </a:r>
            <a:r>
              <a:rPr>
                <a:solidFill>
                  <a:srgbClr val="3933FF"/>
                </a:solidFill>
              </a:rPr>
              <a:t>"list"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//Ends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.end();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933FF"/>
                </a:solidFill>
              </a:rPr>
              <a:t>"list"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34" name="Shape 234"/>
          <p:cNvSpPr/>
          <p:nvPr/>
        </p:nvSpPr>
        <p:spPr>
          <a:xfrm>
            <a:off x="6078140" y="28575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Termine une conversation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6078140" y="51562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Termine une conversation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553156" y="2895600"/>
            <a:ext cx="11887201" cy="1981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Plusieurs implémentation du service mais spécifiques à des besoins particuliers</a:t>
            </a:r>
          </a:p>
          <a:p>
            <a:pPr marL="0" indent="0">
              <a:buSzTx/>
              <a:buNone/>
            </a:pPr>
            <a:r>
              <a:t>Utilisation de qualificateurs pour les distinguer.</a:t>
            </a:r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079500" y="59626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@</a:t>
            </a:r>
            <a:r>
              <a:rPr dirty="0" err="1"/>
              <a:t>RestImpl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@</a:t>
            </a:r>
            <a:r>
              <a:rPr dirty="0" err="1"/>
              <a:t>ApplicationScoped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StudentServiceRestImpl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extends</a:t>
            </a:r>
            <a:r>
              <a:rPr dirty="0"/>
              <a:t> </a:t>
            </a:r>
            <a:r>
              <a:rPr dirty="0" err="1"/>
              <a:t>StudentServiceImpl</a:t>
            </a:r>
            <a:r>
              <a:rPr dirty="0"/>
              <a:t> {</a:t>
            </a:r>
          </a:p>
        </p:txBody>
      </p:sp>
      <p:sp>
        <p:nvSpPr>
          <p:cNvPr id="241" name="Shape 241"/>
          <p:cNvSpPr/>
          <p:nvPr/>
        </p:nvSpPr>
        <p:spPr>
          <a:xfrm>
            <a:off x="1079500" y="72580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@SoapImpl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StudentServiceSoapImpl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242" name="Shape 242"/>
          <p:cNvSpPr/>
          <p:nvPr/>
        </p:nvSpPr>
        <p:spPr>
          <a:xfrm>
            <a:off x="1104900" y="5127643"/>
            <a:ext cx="10128610" cy="71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</p:txBody>
      </p:sp>
      <p:sp>
        <p:nvSpPr>
          <p:cNvPr id="243" name="Shape 243"/>
          <p:cNvSpPr/>
          <p:nvPr/>
        </p:nvSpPr>
        <p:spPr>
          <a:xfrm>
            <a:off x="2397918" y="6172200"/>
            <a:ext cx="39266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Le </a:t>
            </a:r>
            <a:r>
              <a:rPr dirty="0" err="1"/>
              <a:t>qualificateur</a:t>
            </a:r>
            <a:endParaRPr dirty="0"/>
          </a:p>
        </p:txBody>
      </p:sp>
      <p:sp>
        <p:nvSpPr>
          <p:cNvPr id="244" name="Shape 244"/>
          <p:cNvSpPr/>
          <p:nvPr/>
        </p:nvSpPr>
        <p:spPr>
          <a:xfrm>
            <a:off x="2397918" y="7499350"/>
            <a:ext cx="39266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qualificateur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 advAuto="0"/>
      <p:bldP spid="244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33400" y="61912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SoapImpl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249" name="Shape 249"/>
          <p:cNvSpPr/>
          <p:nvPr/>
        </p:nvSpPr>
        <p:spPr>
          <a:xfrm>
            <a:off x="533400" y="38417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RestImpl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250" name="Shape 250"/>
          <p:cNvSpPr/>
          <p:nvPr/>
        </p:nvSpPr>
        <p:spPr>
          <a:xfrm>
            <a:off x="2001440" y="3213100"/>
            <a:ext cx="4500960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35" y="0"/>
                </a:moveTo>
                <a:cubicBezTo>
                  <a:pt x="4574" y="0"/>
                  <a:pt x="3956" y="2724"/>
                  <a:pt x="3956" y="6085"/>
                </a:cubicBezTo>
                <a:lnTo>
                  <a:pt x="3956" y="9982"/>
                </a:lnTo>
                <a:lnTo>
                  <a:pt x="0" y="21600"/>
                </a:lnTo>
                <a:lnTo>
                  <a:pt x="4572" y="15715"/>
                </a:lnTo>
                <a:cubicBezTo>
                  <a:pt x="4791" y="16357"/>
                  <a:pt x="5053" y="16732"/>
                  <a:pt x="5335" y="16732"/>
                </a:cubicBezTo>
                <a:lnTo>
                  <a:pt x="20222" y="16732"/>
                </a:lnTo>
                <a:cubicBezTo>
                  <a:pt x="20983" y="16732"/>
                  <a:pt x="21600" y="14008"/>
                  <a:pt x="21600" y="10648"/>
                </a:cubicBezTo>
                <a:lnTo>
                  <a:pt x="21600" y="6085"/>
                </a:lnTo>
                <a:cubicBezTo>
                  <a:pt x="21600" y="2724"/>
                  <a:pt x="20983" y="0"/>
                  <a:pt x="20222" y="0"/>
                </a:cubicBezTo>
                <a:lnTo>
                  <a:pt x="533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Cet</a:t>
            </a:r>
            <a:r>
              <a:rPr dirty="0"/>
              <a:t> un </a:t>
            </a:r>
            <a:r>
              <a:rPr dirty="0" err="1"/>
              <a:t>qualificateur</a:t>
            </a:r>
            <a:endParaRPr dirty="0"/>
          </a:p>
        </p:txBody>
      </p:sp>
      <p:sp>
        <p:nvSpPr>
          <p:cNvPr id="251" name="Shape 251"/>
          <p:cNvSpPr/>
          <p:nvPr/>
        </p:nvSpPr>
        <p:spPr>
          <a:xfrm>
            <a:off x="4282268" y="4689310"/>
            <a:ext cx="34694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Important</a:t>
            </a:r>
          </a:p>
        </p:txBody>
      </p:sp>
      <p:sp>
        <p:nvSpPr>
          <p:cNvPr id="252" name="Shape 252"/>
          <p:cNvSpPr/>
          <p:nvPr/>
        </p:nvSpPr>
        <p:spPr>
          <a:xfrm>
            <a:off x="5903118" y="5743410"/>
            <a:ext cx="6568282" cy="1282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73" y="0"/>
                </a:moveTo>
                <a:cubicBezTo>
                  <a:pt x="3185" y="0"/>
                  <a:pt x="2790" y="2353"/>
                  <a:pt x="2790" y="5256"/>
                </a:cubicBezTo>
                <a:lnTo>
                  <a:pt x="2790" y="13946"/>
                </a:lnTo>
                <a:lnTo>
                  <a:pt x="0" y="21600"/>
                </a:lnTo>
                <a:lnTo>
                  <a:pt x="3081" y="19128"/>
                </a:lnTo>
                <a:cubicBezTo>
                  <a:pt x="3238" y="19975"/>
                  <a:pt x="3445" y="20499"/>
                  <a:pt x="3673" y="20499"/>
                </a:cubicBezTo>
                <a:lnTo>
                  <a:pt x="20717" y="20499"/>
                </a:lnTo>
                <a:cubicBezTo>
                  <a:pt x="21205" y="20499"/>
                  <a:pt x="21600" y="18146"/>
                  <a:pt x="21600" y="15243"/>
                </a:cubicBezTo>
                <a:lnTo>
                  <a:pt x="21600" y="5256"/>
                </a:lnTo>
                <a:cubicBezTo>
                  <a:pt x="21600" y="2353"/>
                  <a:pt x="21205" y="0"/>
                  <a:pt x="20717" y="0"/>
                </a:cubicBezTo>
                <a:lnTo>
                  <a:pt x="367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Applicable sur un champs, </a:t>
            </a:r>
            <a:endParaRPr lang="en-US" dirty="0"/>
          </a:p>
          <a:p>
            <a:r>
              <a:rPr dirty="0"/>
              <a:t>un type,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méthode</a:t>
            </a:r>
            <a:r>
              <a:rPr dirty="0"/>
              <a:t> </a:t>
            </a:r>
            <a:endParaRPr lang="en-US" dirty="0"/>
          </a:p>
          <a:p>
            <a:r>
              <a:rPr dirty="0" err="1"/>
              <a:t>ou</a:t>
            </a:r>
            <a:r>
              <a:rPr dirty="0"/>
              <a:t> un </a:t>
            </a:r>
            <a:r>
              <a:rPr dirty="0" err="1"/>
              <a:t>paramètre</a:t>
            </a:r>
            <a:endParaRPr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conflits.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 @RestImpl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Couplage?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62300" y="7569200"/>
            <a:ext cx="668309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http://depfind.sourceforge.net/</a:t>
            </a:r>
          </a:p>
        </p:txBody>
      </p:sp>
      <p:sp>
        <p:nvSpPr>
          <p:cNvPr id="67" name="Shape 67"/>
          <p:cNvSpPr/>
          <p:nvPr/>
        </p:nvSpPr>
        <p:spPr>
          <a:xfrm>
            <a:off x="2432087" y="3251200"/>
            <a:ext cx="269457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 ➔ C</a:t>
            </a:r>
          </a:p>
        </p:txBody>
      </p:sp>
      <p:sp>
        <p:nvSpPr>
          <p:cNvPr id="68" name="Shape 68"/>
          <p:cNvSpPr/>
          <p:nvPr/>
        </p:nvSpPr>
        <p:spPr>
          <a:xfrm>
            <a:off x="8325067" y="3251200"/>
            <a:ext cx="26193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 ➔ A</a:t>
            </a:r>
          </a:p>
        </p:txBody>
      </p:sp>
      <p:sp>
        <p:nvSpPr>
          <p:cNvPr id="69" name="Shape 69"/>
          <p:cNvSpPr/>
          <p:nvPr/>
        </p:nvSpPr>
        <p:spPr>
          <a:xfrm>
            <a:off x="3784810" y="5181600"/>
            <a:ext cx="542694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B, C ➔ G, D, E ➔ A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conflits.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 @SoapImpl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685800" y="2409843"/>
            <a:ext cx="11887200" cy="516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@Alternative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StudentServiceMockImpl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Internal list for mocking a real database.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StudentServiceMockImpl()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mock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ArrayList&lt;Student&gt;();</a:t>
            </a:r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Déclaration d’une implémentation alternative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463541" y="3038526"/>
            <a:ext cx="9382919" cy="2123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88" y="7804"/>
                </a:lnTo>
                <a:cubicBezTo>
                  <a:pt x="858" y="8113"/>
                  <a:pt x="842" y="8453"/>
                  <a:pt x="842" y="8810"/>
                </a:cubicBezTo>
                <a:lnTo>
                  <a:pt x="842" y="19016"/>
                </a:lnTo>
                <a:cubicBezTo>
                  <a:pt x="842" y="20443"/>
                  <a:pt x="1104" y="21600"/>
                  <a:pt x="1427" y="21600"/>
                </a:cubicBezTo>
                <a:lnTo>
                  <a:pt x="21015" y="21600"/>
                </a:lnTo>
                <a:cubicBezTo>
                  <a:pt x="21338" y="21600"/>
                  <a:pt x="21600" y="20443"/>
                  <a:pt x="21600" y="19016"/>
                </a:cubicBezTo>
                <a:lnTo>
                  <a:pt x="21600" y="8810"/>
                </a:lnTo>
                <a:cubicBezTo>
                  <a:pt x="21600" y="7383"/>
                  <a:pt x="21338" y="6226"/>
                  <a:pt x="21015" y="6226"/>
                </a:cubicBezTo>
                <a:lnTo>
                  <a:pt x="1427" y="6226"/>
                </a:lnTo>
                <a:cubicBezTo>
                  <a:pt x="1414" y="6226"/>
                  <a:pt x="1402" y="6238"/>
                  <a:pt x="1389" y="624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/>
          </a:p>
          <a:p>
            <a:r>
              <a:rPr dirty="0"/>
              <a:t>Annotation (stereotype) de la </a:t>
            </a:r>
            <a:r>
              <a:rPr dirty="0" err="1"/>
              <a:t>classe</a:t>
            </a:r>
            <a:r>
              <a:rPr dirty="0"/>
              <a:t>. </a:t>
            </a:r>
            <a:endParaRPr lang="en-US" dirty="0"/>
          </a:p>
          <a:p>
            <a:r>
              <a:rPr dirty="0"/>
              <a:t>Il </a:t>
            </a:r>
            <a:r>
              <a:rPr dirty="0" err="1"/>
              <a:t>s’agit</a:t>
            </a:r>
            <a:r>
              <a:rPr dirty="0"/>
              <a:t> </a:t>
            </a:r>
            <a:r>
              <a:rPr dirty="0" err="1"/>
              <a:t>d’une</a:t>
            </a:r>
            <a:r>
              <a:rPr dirty="0"/>
              <a:t> alternative. Les beans </a:t>
            </a:r>
            <a:r>
              <a:rPr dirty="0" err="1"/>
              <a:t>annotés</a:t>
            </a:r>
            <a:r>
              <a:rPr dirty="0"/>
              <a:t> avec alternatives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ignorés</a:t>
            </a:r>
            <a:r>
              <a:rPr dirty="0"/>
              <a:t> par </a:t>
            </a:r>
            <a:r>
              <a:rPr dirty="0" err="1"/>
              <a:t>défaut</a:t>
            </a:r>
            <a:r>
              <a:rPr dirty="0"/>
              <a:t>. Il faut les </a:t>
            </a:r>
            <a:r>
              <a:rPr dirty="0" err="1"/>
              <a:t>activer</a:t>
            </a:r>
            <a:r>
              <a:rPr dirty="0"/>
              <a:t> dans le </a:t>
            </a:r>
            <a:r>
              <a:rPr dirty="0" err="1"/>
              <a:t>fichier</a:t>
            </a:r>
            <a:r>
              <a:rPr dirty="0"/>
              <a:t> beans.xml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Utiliser un service alternatif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8800" y="3400443"/>
            <a:ext cx="13004800" cy="294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9193"/>
                </a:solidFill>
              </a:rPr>
              <a:t>&lt;?</a:t>
            </a:r>
            <a:r>
              <a:rPr dirty="0">
                <a:solidFill>
                  <a:srgbClr val="4E9192"/>
                </a:solidFill>
              </a:rPr>
              <a:t>xml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version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3933FF"/>
                </a:solidFill>
              </a:rPr>
              <a:t>"1.0"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encoding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3933FF"/>
                </a:solidFill>
              </a:rPr>
              <a:t>"UTF-8"</a:t>
            </a:r>
            <a:r>
              <a:rPr dirty="0">
                <a:solidFill>
                  <a:srgbClr val="009193"/>
                </a:solidFill>
              </a:rPr>
              <a:t>?&gt;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beans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932192"/>
                </a:solidFill>
              </a:rPr>
              <a:t>xmlns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"http://java.sun.com/xml/ns/</a:t>
            </a:r>
            <a:r>
              <a:rPr dirty="0" err="1"/>
              <a:t>javaee</a:t>
            </a:r>
            <a:r>
              <a:rPr dirty="0"/>
              <a:t>"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932192"/>
                </a:solidFill>
              </a:rPr>
              <a:t>xmlns:xsi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"http://www.w3.org/2001/XMLSchema-instance"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932192"/>
                </a:solidFill>
              </a:rPr>
              <a:t>xsi:schemaLocation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"http://java.sun.com/xml/ns/</a:t>
            </a:r>
            <a:r>
              <a:rPr dirty="0" err="1"/>
              <a:t>javaee</a:t>
            </a:r>
            <a:r>
              <a:rPr dirty="0"/>
              <a:t> http://java.sun.com/xml/ns/javaee/beans_1_0.xsd"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alternatives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 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class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 err="1"/>
              <a:t>ch.ifage.business.service.mock.StudentServiceMockImpl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class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alternatives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beans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70" name="Shape 270"/>
          <p:cNvSpPr/>
          <p:nvPr/>
        </p:nvSpPr>
        <p:spPr>
          <a:xfrm>
            <a:off x="3559510" y="2146162"/>
            <a:ext cx="7551341" cy="2940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37" y="0"/>
                </a:moveTo>
                <a:cubicBezTo>
                  <a:pt x="2635" y="0"/>
                  <a:pt x="2310" y="1305"/>
                  <a:pt x="2310" y="2915"/>
                </a:cubicBezTo>
                <a:lnTo>
                  <a:pt x="2310" y="11515"/>
                </a:lnTo>
                <a:cubicBezTo>
                  <a:pt x="2310" y="11659"/>
                  <a:pt x="2315" y="11796"/>
                  <a:pt x="2320" y="11934"/>
                </a:cubicBezTo>
                <a:lnTo>
                  <a:pt x="0" y="21600"/>
                </a:lnTo>
                <a:lnTo>
                  <a:pt x="2799" y="14257"/>
                </a:lnTo>
                <a:cubicBezTo>
                  <a:pt x="2874" y="14362"/>
                  <a:pt x="2953" y="14430"/>
                  <a:pt x="3037" y="14430"/>
                </a:cubicBezTo>
                <a:lnTo>
                  <a:pt x="20873" y="14430"/>
                </a:lnTo>
                <a:cubicBezTo>
                  <a:pt x="21275" y="14430"/>
                  <a:pt x="21600" y="13125"/>
                  <a:pt x="21600" y="11515"/>
                </a:cubicBezTo>
                <a:lnTo>
                  <a:pt x="21600" y="2915"/>
                </a:lnTo>
                <a:cubicBezTo>
                  <a:pt x="21600" y="1305"/>
                  <a:pt x="21275" y="0"/>
                  <a:pt x="20873" y="0"/>
                </a:cubicBezTo>
                <a:lnTo>
                  <a:pt x="303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10BCA4-169B-4526-95A7-BC3E2BE5D8DE}"/>
              </a:ext>
            </a:extLst>
          </p:cNvPr>
          <p:cNvSpPr/>
          <p:nvPr/>
        </p:nvSpPr>
        <p:spPr>
          <a:xfrm>
            <a:off x="4391231" y="2290432"/>
            <a:ext cx="6502400" cy="16106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Cette ligne active une </a:t>
            </a:r>
          </a:p>
          <a:p>
            <a:r>
              <a:rPr lang="fr-FR" dirty="0"/>
              <a:t>implémentation alternatives. </a:t>
            </a:r>
          </a:p>
          <a:p>
            <a:r>
              <a:rPr lang="fr-FR" dirty="0"/>
              <a:t>Elle est inactive par défaut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393700" y="2590800"/>
            <a:ext cx="12217400" cy="5715000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u="sng">
                <a:hlinkClick r:id="rId2"/>
              </a:rPr>
              <a:t>http://martinfowler.com/articles/injection.html</a:t>
            </a:r>
          </a:p>
          <a:p>
            <a:pPr>
              <a:defRPr sz="3400"/>
            </a:pPr>
            <a:r>
              <a:rPr u="sng">
                <a:hlinkClick r:id="rId3"/>
              </a:rPr>
              <a:t>http://best-practice-software-engineering.ifs.tuwien.ac.at/patterns/dependency_injection.html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73" name="Shape 73"/>
          <p:cNvSpPr/>
          <p:nvPr/>
        </p:nvSpPr>
        <p:spPr>
          <a:xfrm>
            <a:off x="553156" y="28956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685800" indent="-6858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Font typeface="Wingdings" panose="05000000000000000000" pitchFamily="2" charset="2"/>
              <a:buChar char="§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Patron de conception </a:t>
            </a:r>
            <a:r>
              <a:rPr dirty="0" err="1"/>
              <a:t>d’architecture</a:t>
            </a:r>
            <a:endParaRPr dirty="0"/>
          </a:p>
          <a:p>
            <a:pPr marL="685800" indent="-6858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Font typeface="Wingdings" panose="05000000000000000000" pitchFamily="2" charset="2"/>
              <a:buChar char="§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Le </a:t>
            </a:r>
            <a:r>
              <a:rPr dirty="0" err="1"/>
              <a:t>flot</a:t>
            </a:r>
            <a:r>
              <a:rPr dirty="0"/>
              <a:t> </a:t>
            </a:r>
            <a:r>
              <a:rPr dirty="0" err="1"/>
              <a:t>d’execution</a:t>
            </a:r>
            <a:r>
              <a:rPr dirty="0"/>
              <a:t> du </a:t>
            </a:r>
            <a:r>
              <a:rPr dirty="0" err="1"/>
              <a:t>logiciel</a:t>
            </a:r>
            <a:r>
              <a:rPr dirty="0"/>
              <a:t> </a:t>
            </a:r>
            <a:r>
              <a:rPr dirty="0" err="1"/>
              <a:t>n’est</a:t>
            </a:r>
            <a:r>
              <a:rPr dirty="0"/>
              <a:t> pas sous le </a:t>
            </a:r>
            <a:r>
              <a:rPr dirty="0" err="1"/>
              <a:t>contrôle</a:t>
            </a:r>
            <a:r>
              <a:rPr dirty="0"/>
              <a:t> du </a:t>
            </a:r>
            <a:r>
              <a:rPr dirty="0" err="1"/>
              <a:t>programmeur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du </a:t>
            </a:r>
            <a:r>
              <a:rPr dirty="0" err="1"/>
              <a:t>conteneur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du framework</a:t>
            </a:r>
          </a:p>
          <a:p>
            <a:pPr marL="685800" indent="-6858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Font typeface="Wingdings" panose="05000000000000000000" pitchFamily="2" charset="2"/>
              <a:buChar char="§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Hollywood principle: Don’t call us, we’ll call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77" name="Shape 77"/>
          <p:cNvSpPr/>
          <p:nvPr/>
        </p:nvSpPr>
        <p:spPr>
          <a:xfrm>
            <a:off x="553156" y="28956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685800" indent="-6858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Font typeface="Wingdings" panose="05000000000000000000" pitchFamily="2" charset="2"/>
              <a:buChar char="§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On se </a:t>
            </a:r>
            <a:r>
              <a:rPr dirty="0" err="1"/>
              <a:t>concentre</a:t>
            </a:r>
            <a:r>
              <a:rPr dirty="0"/>
              <a:t> sur la </a:t>
            </a:r>
            <a:r>
              <a:rPr dirty="0" err="1"/>
              <a:t>valeur</a:t>
            </a:r>
            <a:r>
              <a:rPr dirty="0"/>
              <a:t> </a:t>
            </a:r>
            <a:r>
              <a:rPr dirty="0" err="1"/>
              <a:t>ajoutée</a:t>
            </a:r>
            <a:endParaRPr dirty="0"/>
          </a:p>
          <a:p>
            <a:pPr marL="685800" indent="-6858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Font typeface="Wingdings" panose="05000000000000000000" pitchFamily="2" charset="2"/>
              <a:buChar char="§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JSF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forme</a:t>
            </a:r>
            <a:r>
              <a:rPr dirty="0"/>
              <a:t> </a:t>
            </a:r>
            <a:r>
              <a:rPr dirty="0" err="1"/>
              <a:t>d’inversion</a:t>
            </a:r>
            <a:r>
              <a:rPr dirty="0"/>
              <a:t> de </a:t>
            </a:r>
            <a:r>
              <a:rPr dirty="0" err="1"/>
              <a:t>contrôle</a:t>
            </a:r>
            <a:r>
              <a:rPr dirty="0"/>
              <a:t> </a:t>
            </a:r>
            <a:r>
              <a:rPr dirty="0" err="1"/>
              <a:t>puisque</a:t>
            </a:r>
            <a:r>
              <a:rPr dirty="0"/>
              <a:t>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conteneur</a:t>
            </a:r>
            <a:r>
              <a:rPr dirty="0"/>
              <a:t> qui </a:t>
            </a:r>
            <a:r>
              <a:rPr dirty="0" err="1"/>
              <a:t>gère</a:t>
            </a:r>
            <a:r>
              <a:rPr dirty="0"/>
              <a:t> la </a:t>
            </a:r>
            <a:r>
              <a:rPr dirty="0" err="1"/>
              <a:t>mécanique</a:t>
            </a:r>
            <a:r>
              <a:rPr dirty="0"/>
              <a:t> </a:t>
            </a:r>
            <a:r>
              <a:rPr dirty="0" err="1"/>
              <a:t>d’execution</a:t>
            </a:r>
            <a:r>
              <a:rPr dirty="0"/>
              <a:t>.</a:t>
            </a:r>
          </a:p>
          <a:p>
            <a:pPr marL="685800" indent="-6858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Font typeface="Wingdings" panose="05000000000000000000" pitchFamily="2" charset="2"/>
              <a:buChar char="§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/>
              <a:t>Différentes</a:t>
            </a:r>
            <a:r>
              <a:rPr dirty="0"/>
              <a:t> </a:t>
            </a:r>
            <a:r>
              <a:rPr dirty="0" err="1"/>
              <a:t>implémentations</a:t>
            </a:r>
            <a:r>
              <a:rPr dirty="0"/>
              <a:t>: injection de </a:t>
            </a:r>
            <a:r>
              <a:rPr dirty="0" err="1"/>
              <a:t>dépendances</a:t>
            </a:r>
            <a:r>
              <a:rPr dirty="0"/>
              <a:t>, factory pattern...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2700" y="3175000"/>
            <a:ext cx="12979400" cy="2438400"/>
          </a:xfrm>
          <a:prstGeom prst="rect">
            <a:avLst/>
          </a:prstGeom>
        </p:spPr>
        <p:txBody>
          <a:bodyPr/>
          <a:lstStyle/>
          <a:p>
            <a:r>
              <a:t>Patron de conception : </a:t>
            </a:r>
          </a:p>
          <a:p>
            <a:r>
              <a:t>Factory + Service Locator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objectifs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Séparer l’utilisation d’un composant par un autre du choix de l’implémentation et de son instantiation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mise en oeuvre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324100" y="3657600"/>
            <a:ext cx="8528150" cy="377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 = new MyComponent();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89" name="Shape 89"/>
          <p:cNvSpPr/>
          <p:nvPr/>
        </p:nvSpPr>
        <p:spPr>
          <a:xfrm>
            <a:off x="8080425" y="2012950"/>
            <a:ext cx="4839928" cy="1955800"/>
          </a:xfrm>
          <a:prstGeom prst="wedgeEllipseCallout">
            <a:avLst>
              <a:gd name="adj1" fmla="val -42700"/>
              <a:gd name="adj2" fmla="val 691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Implémentation</a:t>
            </a:r>
            <a:r>
              <a:rPr dirty="0"/>
              <a:t> </a:t>
            </a:r>
            <a:r>
              <a:rPr dirty="0" err="1"/>
              <a:t>choisie</a:t>
            </a:r>
            <a:endParaRPr dirty="0"/>
          </a:p>
        </p:txBody>
      </p:sp>
      <p:sp>
        <p:nvSpPr>
          <p:cNvPr id="90" name="Shape 90"/>
          <p:cNvSpPr/>
          <p:nvPr/>
        </p:nvSpPr>
        <p:spPr>
          <a:xfrm>
            <a:off x="8514608" y="5473700"/>
            <a:ext cx="4405745" cy="1955800"/>
          </a:xfrm>
          <a:prstGeom prst="wedgeEllipseCallout">
            <a:avLst>
              <a:gd name="adj1" fmla="val -69870"/>
              <a:gd name="adj2" fmla="val -6545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mécanisme</a:t>
            </a:r>
            <a:r>
              <a:rPr dirty="0"/>
              <a:t> </a:t>
            </a:r>
            <a:r>
              <a:rPr dirty="0" err="1"/>
              <a:t>d’instantiation</a:t>
            </a:r>
            <a:endParaRPr dirty="0"/>
          </a:p>
        </p:txBody>
      </p:sp>
      <p:sp>
        <p:nvSpPr>
          <p:cNvPr id="91" name="Shape 91"/>
          <p:cNvSpPr/>
          <p:nvPr/>
        </p:nvSpPr>
        <p:spPr>
          <a:xfrm>
            <a:off x="4497055" y="6451600"/>
            <a:ext cx="3898900" cy="1955800"/>
          </a:xfrm>
          <a:prstGeom prst="wedgeEllipseCallout">
            <a:avLst>
              <a:gd name="adj1" fmla="val -69870"/>
              <a:gd name="adj2" fmla="val -6545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Utilisation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8DD2996FD23D4BB57A2D159E2C4FA2" ma:contentTypeVersion="12" ma:contentTypeDescription="Create a new document." ma:contentTypeScope="" ma:versionID="b2b784903ea546c9345a25564b298b58">
  <xsd:schema xmlns:xsd="http://www.w3.org/2001/XMLSchema" xmlns:xs="http://www.w3.org/2001/XMLSchema" xmlns:p="http://schemas.microsoft.com/office/2006/metadata/properties" xmlns:ns3="47622737-3625-4af3-b10f-64177f937633" xmlns:ns4="97342d86-1257-43ea-a893-907433638872" targetNamespace="http://schemas.microsoft.com/office/2006/metadata/properties" ma:root="true" ma:fieldsID="4715fb5dc6477d2220979466a505857d" ns3:_="" ns4:_="">
    <xsd:import namespace="47622737-3625-4af3-b10f-64177f937633"/>
    <xsd:import namespace="97342d86-1257-43ea-a893-90743363887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22737-3625-4af3-b10f-64177f9376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42d86-1257-43ea-a893-9074336388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FE165-F612-4BB1-9348-AD9B7C3F92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801EC-9E58-453F-8C5D-EC42A12DD429}">
  <ds:schemaRefs>
    <ds:schemaRef ds:uri="http://schemas.microsoft.com/office/2006/documentManagement/types"/>
    <ds:schemaRef ds:uri="47622737-3625-4af3-b10f-64177f937633"/>
    <ds:schemaRef ds:uri="97342d86-1257-43ea-a893-907433638872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A624A3F-9486-4B77-9887-49ABE34D1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22737-3625-4af3-b10f-64177f937633"/>
    <ds:schemaRef ds:uri="97342d86-1257-43ea-a893-9074336388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2186</Words>
  <Application>Microsoft Office PowerPoint</Application>
  <PresentationFormat>Custom</PresentationFormat>
  <Paragraphs>454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Courier</vt:lpstr>
      <vt:lpstr>Gill Sans</vt:lpstr>
      <vt:lpstr>Helvetica</vt:lpstr>
      <vt:lpstr>Lucida Grande</vt:lpstr>
      <vt:lpstr>Monaco</vt:lpstr>
      <vt:lpstr>Myriad Pro</vt:lpstr>
      <vt:lpstr>Wingdings</vt:lpstr>
      <vt:lpstr>White</vt:lpstr>
      <vt:lpstr>PowerPoint Presentation</vt:lpstr>
      <vt:lpstr>Injection de dépendances &amp; inversion de contrôle</vt:lpstr>
      <vt:lpstr>Objectifs</vt:lpstr>
      <vt:lpstr>Couplage?</vt:lpstr>
      <vt:lpstr>Concepts</vt:lpstr>
      <vt:lpstr>Concepts</vt:lpstr>
      <vt:lpstr>Patron de conception :  Factory + Service Locator</vt:lpstr>
      <vt:lpstr>Factory: objectifs</vt:lpstr>
      <vt:lpstr>Factory: mise en oeuvre</vt:lpstr>
      <vt:lpstr>Factory: mise en oeuvre</vt:lpstr>
      <vt:lpstr>Service Locator: objectifs</vt:lpstr>
      <vt:lpstr>Service Locator: mise en oeuvre</vt:lpstr>
      <vt:lpstr>Problèmes de ces approches</vt:lpstr>
      <vt:lpstr>Injection de dépendances</vt:lpstr>
      <vt:lpstr>Concepts</vt:lpstr>
      <vt:lpstr>Exemple avec JSR-299</vt:lpstr>
      <vt:lpstr>Avantages</vt:lpstr>
      <vt:lpstr>Inconvénients</vt:lpstr>
      <vt:lpstr>Types d’injections</vt:lpstr>
      <vt:lpstr>Injection d’interface</vt:lpstr>
      <vt:lpstr>Injection par mutateurs</vt:lpstr>
      <vt:lpstr>Injection par constructeur</vt:lpstr>
      <vt:lpstr>Injection de dépendances</vt:lpstr>
      <vt:lpstr>JSR-299 constructor injection</vt:lpstr>
      <vt:lpstr>Principales Fonctionnalités</vt:lpstr>
      <vt:lpstr>The Highlander Rule</vt:lpstr>
      <vt:lpstr>Limites</vt:lpstr>
      <vt:lpstr>Déclarer un bean nommé</vt:lpstr>
      <vt:lpstr>Injecter un bean</vt:lpstr>
      <vt:lpstr>Déclaration d’un bean</vt:lpstr>
      <vt:lpstr>Configurer l’injection</vt:lpstr>
      <vt:lpstr>Configuration du conteneur (web.xml)</vt:lpstr>
      <vt:lpstr>Le scope “ConversationScoped”</vt:lpstr>
      <vt:lpstr>Le scope “ConversationScoped”</vt:lpstr>
      <vt:lpstr>Le scope “ConversationScoped” Début de conversation</vt:lpstr>
      <vt:lpstr>Le scope “ConversationScoped” Fin de conversation</vt:lpstr>
      <vt:lpstr>Gérer les conflits</vt:lpstr>
      <vt:lpstr>Gérer les conflits</vt:lpstr>
      <vt:lpstr>Gérer les conflits.</vt:lpstr>
      <vt:lpstr>Gérer les conflits.</vt:lpstr>
      <vt:lpstr>Déclaration d’une implémentation alternative</vt:lpstr>
      <vt:lpstr>Utiliser un service alternatif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Hostettler, Steve</cp:lastModifiedBy>
  <cp:revision>5</cp:revision>
  <dcterms:modified xsi:type="dcterms:W3CDTF">2020-03-06T06:31:45Z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0x010100328DD2996FD23D4BB57A2D159E2C4FA2</vt:lpwstr>
  </property>
</Properties>
</file>