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3948" r:id="rId2"/>
  </p:sldMasterIdLst>
  <p:notesMasterIdLst>
    <p:notesMasterId r:id="rId11"/>
  </p:notesMasterIdLst>
  <p:sldIdLst>
    <p:sldId id="354" r:id="rId3"/>
    <p:sldId id="385" r:id="rId4"/>
    <p:sldId id="408" r:id="rId5"/>
    <p:sldId id="410" r:id="rId6"/>
    <p:sldId id="411" r:id="rId7"/>
    <p:sldId id="413" r:id="rId8"/>
    <p:sldId id="414" r:id="rId9"/>
    <p:sldId id="4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616">
          <p15:clr>
            <a:srgbClr val="A4A3A4"/>
          </p15:clr>
        </p15:guide>
        <p15:guide id="3" pos="3456">
          <p15:clr>
            <a:srgbClr val="A4A3A4"/>
          </p15:clr>
        </p15:guide>
        <p15:guide id="4" pos="4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F0"/>
    <a:srgbClr val="262626"/>
    <a:srgbClr val="E2DFD0"/>
    <a:srgbClr val="FFE8B1"/>
    <a:srgbClr val="DA3B3C"/>
    <a:srgbClr val="B0A878"/>
    <a:srgbClr val="877F4F"/>
    <a:srgbClr val="A49B64"/>
    <a:srgbClr val="8BBFA1"/>
    <a:srgbClr val="FF3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87500" autoAdjust="0"/>
  </p:normalViewPr>
  <p:slideViewPr>
    <p:cSldViewPr>
      <p:cViewPr varScale="1">
        <p:scale>
          <a:sx n="106" d="100"/>
          <a:sy n="106" d="100"/>
        </p:scale>
        <p:origin x="426" y="102"/>
      </p:cViewPr>
      <p:guideLst>
        <p:guide orient="horz" pos="480"/>
        <p:guide pos="5616"/>
        <p:guide pos="3456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7A51A-2887-4CD4-9243-F3ADB6C423B9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D8C97-C6B8-43BB-80BB-0E6440DD7E32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119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1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1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1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3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4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4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0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5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4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6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7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7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69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Simply</a:t>
            </a:r>
            <a:r>
              <a:rPr lang="sv-SE" dirty="0"/>
              <a:t> right-</a:t>
            </a:r>
            <a:r>
              <a:rPr lang="sv-SE" dirty="0" err="1"/>
              <a:t>click</a:t>
            </a:r>
            <a:r>
              <a:rPr lang="sv-SE" dirty="0"/>
              <a:t> the image and </a:t>
            </a:r>
            <a:r>
              <a:rPr lang="sv-SE" dirty="0" err="1"/>
              <a:t>choose</a:t>
            </a:r>
            <a:r>
              <a:rPr lang="sv-SE" dirty="0"/>
              <a:t> ”Change </a:t>
            </a:r>
            <a:r>
              <a:rPr lang="sv-SE" dirty="0" err="1"/>
              <a:t>picture</a:t>
            </a:r>
            <a:r>
              <a:rPr lang="sv-SE" dirty="0"/>
              <a:t>..”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8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9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1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56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89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66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5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7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6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3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7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9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752600"/>
            <a:ext cx="10515600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5400" b="1" spc="-3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</a:t>
            </a:r>
            <a:endParaRPr lang="en-US" sz="4400" b="1" spc="-3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9600" b="1" spc="-3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9600" b="1" spc="-3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IMDB</a:t>
            </a:r>
            <a:r>
              <a:rPr lang="en-US" sz="9600" b="1" spc="-300" dirty="0" err="1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Analysis</a:t>
            </a:r>
            <a:r>
              <a:rPr lang="en-US" sz="9600" b="1" spc="-3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0" y="4161031"/>
            <a:ext cx="57741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Team «rotten </a:t>
            </a:r>
            <a:r>
              <a:rPr lang="de-CH" sz="4400" b="1" spc="-300" dirty="0" err="1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tomatoes</a:t>
            </a:r>
            <a:r>
              <a:rPr lang="de-CH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»</a:t>
            </a:r>
            <a:endParaRPr lang="de-CH" sz="4400" dirty="0"/>
          </a:p>
          <a:p>
            <a:endParaRPr lang="de-CH" sz="4400" dirty="0"/>
          </a:p>
        </p:txBody>
      </p:sp>
      <p:pic>
        <p:nvPicPr>
          <p:cNvPr id="1026" name="Picture 2" descr="Bildergebnis für rotten tomatoes">
            <a:extLst>
              <a:ext uri="{FF2B5EF4-FFF2-40B4-BE49-F238E27FC236}">
                <a16:creationId xmlns:a16="http://schemas.microsoft.com/office/drawing/2014/main" id="{789B7068-E7D5-4B77-9A2F-DF78F73C2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24488"/>
            <a:ext cx="2152420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3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 err="1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BagOfWords</a:t>
            </a:r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-Model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7200" y="1524000"/>
            <a:ext cx="85344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1) Building a </a:t>
            </a: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vocabulary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of most frequent words / n-grams</a:t>
            </a:r>
          </a:p>
          <a:p>
            <a:pPr marL="514350" indent="-514350">
              <a:lnSpc>
                <a:spcPts val="2200"/>
              </a:lnSpc>
              <a:buAutoNum type="arabicParenR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           [‘the film’ = 1234, ‘I liked’ = 989, ‘bad’ = 892, …]</a:t>
            </a: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2) </a:t>
            </a:r>
            <a:r>
              <a:rPr lang="en-US" sz="28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Vectorize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reviews (count occurrences of vocabulary entries)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		  Review: ‘the film was bad’ 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Vector: 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[1,0,1]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3) Use word count as feature</a:t>
            </a: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5"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@attribute ‘the film’ numeric</a:t>
            </a:r>
          </a:p>
          <a:p>
            <a:pPr lvl="5"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@attribute ‘I liked’ numeric</a:t>
            </a:r>
          </a:p>
          <a:p>
            <a:pPr lvl="5"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@attribute bad numeric</a:t>
            </a:r>
            <a:endParaRPr lang="en-US" sz="24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4) Use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wekas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attributeSelection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algorithm to rank features according to their correlation, entropy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</a:t>
            </a:r>
            <a:r>
              <a:rPr lang="en-US" sz="24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CorrelationAttributeEval</a:t>
            </a:r>
            <a:endParaRPr lang="en-US" sz="24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Our approach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7200" y="1524000"/>
            <a:ext cx="85344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fr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fr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didn’t</a:t>
            </a:r>
            <a:r>
              <a:rPr lang="fr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know about </a:t>
            </a:r>
            <a:r>
              <a:rPr lang="fr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wekas</a:t>
            </a:r>
            <a:r>
              <a:rPr lang="fr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StringToWordVector</a:t>
            </a:r>
            <a:r>
              <a:rPr lang="de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 Idea: Use only words with a sentiment score &gt; |0.25|</a:t>
            </a: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	     	  </a:t>
            </a:r>
            <a:r>
              <a:rPr lang="en-US" sz="2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SentiWordNet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( ‘good’, ‘A’) 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0.5</a:t>
            </a:r>
            <a:endParaRPr 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Resulting vocabulary:  </a:t>
            </a:r>
            <a:r>
              <a:rPr lang="en-US" sz="2400" b="1" spc="-15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[masterpiece, bad, great, stupid, ‘the best’, poor, ridiculous, terrible, awful, dull, wasted, terrific, poorly, wonderfully, masterpiece, ‘the only thing’, ‘of the worst’, hilarious, …]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 Better score with 1000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prefiltered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words than with 20k unfiltered words</a:t>
            </a: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Additional features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308260"/>
            <a:ext cx="8534400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Average review polarity (with </a:t>
            </a:r>
            <a:r>
              <a:rPr lang="en-US" sz="28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SentiWordNet</a:t>
            </a: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): ~67%</a:t>
            </a: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371072-7EDD-4DEC-A6F2-41851239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69" y="3352801"/>
            <a:ext cx="794293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Features.addFeature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NummericFeature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„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avgReviewPolarity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(review) -&gt;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PipelineFactory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start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Preprocessing.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negationFilter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lang="de-DE" altLang="de-DE" i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Preprocessing.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lucene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okenizer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    .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SentiAnalysis.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sentiWordNet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SentiAnalysis.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avgTextPo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larity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run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(review);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/>
              <p:nvPr/>
            </p:nvSpPr>
            <p:spPr>
              <a:xfrm>
                <a:off x="1295400" y="1552502"/>
                <a:ext cx="6705600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ts val="2200"/>
                  </a:lnSpc>
                  <a:buFontTx/>
                  <a:buChar char="-"/>
                </a:pPr>
                <a:endParaRPr 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457200" indent="-457200">
                  <a:lnSpc>
                    <a:spcPts val="2200"/>
                  </a:lnSpc>
                  <a:buFontTx/>
                  <a:buChar char="-"/>
                </a:pPr>
                <a:endParaRPr 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f</m:t>
                      </m:r>
                      <m: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review</m:t>
                      </m:r>
                      <m: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)=</m:t>
                      </m:r>
                      <m:f>
                        <m:fPr>
                          <m:ctrlPr>
                            <a:rPr lang="de-CH" sz="24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de-CH" sz="24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j</m:t>
                              </m:r>
                              <m: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=1..</m:t>
                              </m:r>
                              <m:r>
                                <m:rPr>
                                  <m:sty m:val="p"/>
                                </m:rP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pol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sz="24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 sz="2400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CH" sz="2400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sz="2400" spc="-15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𝑟𝑒𝑣𝑖𝑒𝑤</m:t>
                          </m:r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20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T = total number of words in review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52502"/>
                <a:ext cx="6705600" cy="1502976"/>
              </a:xfrm>
              <a:prstGeom prst="rect">
                <a:avLst/>
              </a:prstGeom>
              <a:blipFill>
                <a:blip r:embed="rId4"/>
                <a:stretch>
                  <a:fillRect l="-1000" t="-30081" b="-650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Additional features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308260"/>
            <a:ext cx="85344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 Average review purity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Review length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Count negative words / Count positive words</a:t>
            </a: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Average first sentence polarity,?/! Count, etc. </a:t>
            </a:r>
            <a:r>
              <a:rPr lang="en-US" sz="2800" b="1" spc="-15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800" b="1" spc="-15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removed</a:t>
            </a:r>
            <a:endParaRPr lang="en-US" sz="2800" b="1" spc="-150" dirty="0">
              <a:solidFill>
                <a:srgbClr val="FF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/>
              <p:nvPr/>
            </p:nvSpPr>
            <p:spPr>
              <a:xfrm>
                <a:off x="2057400" y="1345131"/>
                <a:ext cx="4572000" cy="17851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2200"/>
                  </a:lnSpc>
                </a:pPr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f</m:t>
                      </m:r>
                      <m:r>
                        <a:rPr lang="de-CH" sz="2400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CH" sz="2400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review</m:t>
                      </m:r>
                      <m:r>
                        <a:rPr lang="de-CH" sz="2400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)=</m:t>
                      </m:r>
                      <m:r>
                        <a:rPr lang="de-CH" sz="24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j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=1..</m:t>
                              </m:r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pol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sz="240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 sz="2400" b="0" i="0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CH" sz="2400" b="0" i="0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de-CH" sz="24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|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j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=1..</m:t>
                              </m:r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pol</m:t>
                              </m:r>
                              <m:d>
                                <m:dPr>
                                  <m:ctrlPr>
                                    <a:rPr lang="de-CH" sz="24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sz="24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CH" sz="2400" b="0" i="0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CH" sz="2400" b="0" i="0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CH" sz="24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3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20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T = total number of words in review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345131"/>
                <a:ext cx="4572000" cy="1785104"/>
              </a:xfrm>
              <a:prstGeom prst="rect">
                <a:avLst/>
              </a:prstGeom>
              <a:blipFill>
                <a:blip r:embed="rId4"/>
                <a:stretch>
                  <a:fillRect l="-1467" t="-13356" b="-243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0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308260"/>
            <a:ext cx="85344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Overall score: 88.25%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- Extra work, no real profit 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sz="2800" spc="-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Lessons learned 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/ Pitfalls: 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Exclude test-dataset from generation of the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BagOfWords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vocabulary.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Build separate vocabularies for every sentiment class and merge them.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Performance issues: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parallelStream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(), caches for pre-processing steps etc.</a:t>
            </a:r>
          </a:p>
        </p:txBody>
      </p:sp>
    </p:spTree>
    <p:extLst>
      <p:ext uri="{BB962C8B-B14F-4D97-AF65-F5344CB8AC3E}">
        <p14:creationId xmlns:p14="http://schemas.microsoft.com/office/powerpoint/2010/main" val="19186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ABC88D7-6B27-47A9-BDD7-95FBCE3B1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0290"/>
            <a:ext cx="8763000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.parallelStream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(review) -&gt;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List&lt;String&gt;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cache.getOrDefault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(review, null);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PipelineFactory</a:t>
            </a:r>
            <a:endParaRPr lang="de-DE" altLang="de-DE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Preprocessing</a:t>
            </a:r>
            <a:r>
              <a:rPr lang="fr-CH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negationFilter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Preprocessing</a:t>
            </a:r>
            <a:r>
              <a:rPr lang="fr-CH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nGramTokenizer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Preprocessing.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stopwordFilter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(review);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wordVector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Long&gt;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tokens.stream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Collectors.groupingBy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Function.identity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          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Collectors.counting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Iterator&lt;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= 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vocab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vec.put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wordCount.getOrDefault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0L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CH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CH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this.vec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>
            <a:off x="0" y="2855029"/>
            <a:ext cx="9144000" cy="10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5400" b="1" spc="-300" dirty="0">
                <a:solidFill>
                  <a:srgbClr val="15151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Questions</a:t>
            </a:r>
            <a:r>
              <a:rPr lang="en-US" sz="5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8056200" y="6185423"/>
            <a:ext cx="1219200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sv-SE" sz="1100" b="1" dirty="0">
                <a:solidFill>
                  <a:srgbClr val="F6F5F0"/>
                </a:solidFill>
                <a:latin typeface="Avenir LT 65 Medium" panose="02000A03020000020003" pitchFamily="2" charset="0"/>
              </a:rPr>
              <a:t>BookMyDoc</a:t>
            </a:r>
          </a:p>
        </p:txBody>
      </p:sp>
    </p:spTree>
    <p:extLst>
      <p:ext uri="{BB962C8B-B14F-4D97-AF65-F5344CB8AC3E}">
        <p14:creationId xmlns:p14="http://schemas.microsoft.com/office/powerpoint/2010/main" val="32551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A3B3C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Bildschirmpräsentation (4:3)</PresentationFormat>
  <Paragraphs>118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Arial</vt:lpstr>
      <vt:lpstr>Avenir LT 65 Medium</vt:lpstr>
      <vt:lpstr>Calibri</vt:lpstr>
      <vt:lpstr>Cambria Math</vt:lpstr>
      <vt:lpstr>Consolas</vt:lpstr>
      <vt:lpstr>Courier New</vt:lpstr>
      <vt:lpstr>Verdana</vt:lpstr>
      <vt:lpstr>Wingdings</vt:lpstr>
      <vt:lpstr>12_Office Theme</vt:lpstr>
      <vt:lpstr>Custom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hk</cp:lastModifiedBy>
  <cp:revision>511</cp:revision>
  <dcterms:created xsi:type="dcterms:W3CDTF">2006-08-16T00:00:00Z</dcterms:created>
  <dcterms:modified xsi:type="dcterms:W3CDTF">2018-01-08T22:59:49Z</dcterms:modified>
</cp:coreProperties>
</file>