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70" r:id="rId2"/>
    <p:sldMasterId id="2147483658" r:id="rId3"/>
    <p:sldMasterId id="2147483673" r:id="rId4"/>
    <p:sldMasterId id="2147483667" r:id="rId5"/>
    <p:sldMasterId id="2147483661" r:id="rId6"/>
    <p:sldMasterId id="2147483664" r:id="rId7"/>
  </p:sldMasterIdLst>
  <p:notesMasterIdLst>
    <p:notesMasterId r:id="rId9"/>
  </p:notesMasterIdLst>
  <p:handoutMasterIdLst>
    <p:handoutMasterId r:id="rId10"/>
  </p:handoutMasterIdLst>
  <p:sldIdLst>
    <p:sldId id="256" r:id="rId8"/>
  </p:sldIdLst>
  <p:sldSz cx="10691813" cy="15119350"/>
  <p:notesSz cx="6858000" cy="9144000"/>
  <p:defaultTextStyle>
    <a:defPPr>
      <a:defRPr lang="de-DE"/>
    </a:defPPr>
    <a:lvl1pPr marL="0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7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6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5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5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54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13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71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470" autoAdjust="0"/>
    <p:restoredTop sz="94660"/>
  </p:normalViewPr>
  <p:slideViewPr>
    <p:cSldViewPr snapToGrid="0" showGuides="1">
      <p:cViewPr>
        <p:scale>
          <a:sx n="95" d="100"/>
          <a:sy n="95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08.10.2022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08.10.2022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317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476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635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795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954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200113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7271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9E1A2D3-E862-4464-9A32-4A0E33F592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Bildplatzhalter 10">
            <a:extLst>
              <a:ext uri="{FF2B5EF4-FFF2-40B4-BE49-F238E27FC236}">
                <a16:creationId xmlns:a16="http://schemas.microsoft.com/office/drawing/2014/main" id="{FF2B1A6C-ABE6-4E11-84C2-95B56E0D20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8BA62E06-D9EB-422C-B190-AB28598166E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A05A8DC1-17CC-4BEA-9DB2-E003B0C940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2CE9849F-3C52-4F1B-A78B-38E08DD521D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E862F049-D815-4C4D-A14F-A0AEF5B2AE2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B033E5C-1D17-4E80-9ACD-C87F6F8A425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B87B24B-4B57-4D64-9BA7-0987C53EFED5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5872485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27AEF07-72D4-4E4A-97EC-B42638E9743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A72E5486-E422-46D5-B9CE-9C27F11E61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29B12437-4940-468A-ACD9-95DFB4E272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B5AD182C-8486-4215-B1A0-777CB3A38E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AB1FED99-A9B0-4936-8CAD-8E5BA6D86CB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732A6DF2-6E7E-4B84-A8C9-D1A19C836F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1C1A8799-F036-415D-BD18-7A64A44D71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ADE99D1-1838-4538-BCAE-5B0F1DCCA2E1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3259327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C378B2A-4210-4B30-8938-D11F62737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E2FCAE3E-3323-4AD4-B085-641212E4DD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8CEC44D1-E8DF-4FDB-BD90-A3D8EF9BD2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27DFCFE7-0A47-4C01-8C39-42A7776A95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003E81EC-0027-4EF2-AAF2-04705181A2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660F281F-32A4-4D88-A61F-0B09B08724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5AA3ABAE-9FB8-4673-B2D5-C16B577B91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F0EBB4F-ECF9-4B82-9E7A-67885D34243B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24297579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D04CF4C-FB65-4F9C-9499-0F9D1FB6DA5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401661CE-5A2E-437D-8150-E0665D7626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1639FC5E-71F9-4A6A-8FCD-0133D746F09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23575185-9DD5-4138-B16F-462D6FF153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545F9ABE-E10E-438B-9CDC-1CEFF7D72B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67BEB04D-B134-43DA-9359-7EE293B613C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7744DB66-F5EE-4522-85A6-139A11CD91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CF0CC42-5361-4690-BDF8-88AF7AB1B65C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9361219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F59B72-8A30-4578-B167-B081D271583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DF06D9B6-DFA3-4983-A787-942489DFC4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E3733825-ED0C-4064-ABE7-37F49764C4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CCAC2E61-517C-4858-9139-02D53E02BA9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37EF9C46-E8C5-439C-809C-1731C0A1EE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EF09BC08-ABE9-4D0A-8DDD-1E1FBEA13B4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05DD452A-1CDC-48F3-BBB8-08F5795BB38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16B4537-E852-4FF0-8D16-1991D3275230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2532969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71A34DB-AA50-4223-87E2-50C1BEB5108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82133057-890C-4D92-99B9-74D7A15B3A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8178CABE-EBB4-41FA-AEA1-65817D1E198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708FCD41-0BBF-47B7-ABB6-758117D3352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D9885799-F89A-4210-AFCC-CF369132E2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8B6E8019-44ED-4185-A279-8DAC71886F5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1109A2B1-37C6-43E4-87B1-6FCED7CE39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0EA3F88-65A4-409F-8E69-5D7515FE8709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5137108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9721B81-136E-456D-812A-E7EFBC759F4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26" name="Bildplatzhalter 10">
            <a:extLst>
              <a:ext uri="{FF2B5EF4-FFF2-40B4-BE49-F238E27FC236}">
                <a16:creationId xmlns:a16="http://schemas.microsoft.com/office/drawing/2014/main" id="{5A5BABA5-C437-48B8-8B80-925847CC10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Bildplatzhalter 10">
            <a:extLst>
              <a:ext uri="{FF2B5EF4-FFF2-40B4-BE49-F238E27FC236}">
                <a16:creationId xmlns:a16="http://schemas.microsoft.com/office/drawing/2014/main" id="{CA5F2675-4A0F-4837-A374-A442160A93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Bildplatzhalter 10">
            <a:extLst>
              <a:ext uri="{FF2B5EF4-FFF2-40B4-BE49-F238E27FC236}">
                <a16:creationId xmlns:a16="http://schemas.microsoft.com/office/drawing/2014/main" id="{8A5711A6-6465-4DBC-8ECD-66F289B639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Bildplatzhalter 10">
            <a:extLst>
              <a:ext uri="{FF2B5EF4-FFF2-40B4-BE49-F238E27FC236}">
                <a16:creationId xmlns:a16="http://schemas.microsoft.com/office/drawing/2014/main" id="{1A1BECD8-B87C-4E7F-876E-EBBCFF4210E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Bildplatzhalter 10">
            <a:extLst>
              <a:ext uri="{FF2B5EF4-FFF2-40B4-BE49-F238E27FC236}">
                <a16:creationId xmlns:a16="http://schemas.microsoft.com/office/drawing/2014/main" id="{9175C25E-2049-4918-92F4-41F7870095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Bildplatzhalter 10">
            <a:extLst>
              <a:ext uri="{FF2B5EF4-FFF2-40B4-BE49-F238E27FC236}">
                <a16:creationId xmlns:a16="http://schemas.microsoft.com/office/drawing/2014/main" id="{E2C16173-FCEC-4425-BBE4-CE1E4AFAEFE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112DE20-9084-4E2E-9BC0-0A1A890F9F25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2499454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F1A1D6-9735-42FF-8009-2446958AE1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A3D88EF6-8D6C-4659-B5BB-8DEB947538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0D06E50D-FB42-4254-9EE8-2543E9E84A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1F4F4ACC-C650-453F-A0F3-18E1D614EF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BF9E64DB-7BEE-49D2-9DA6-46E20AADE9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F2D2F044-F62A-4F56-98C4-E0AEA71DD7D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B735B654-70F6-483C-BF51-FD86B9E1514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2009FF8-7D8D-490E-AD16-3FCBF43871BA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343821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A4D7663-87E1-41BF-9893-6CC92DEAC53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767D62AC-7684-4F61-A448-9555E4A618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6DEB9150-E5AE-4E88-97D1-4AA5CA6077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893EBACD-39CC-4EC2-80DB-6D9A34006C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8C10DB7E-780F-4AC3-8476-7878E59DE8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31982410-1FD1-4B09-A987-326466D838B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C51C1AD6-1110-4F00-824C-BC0C715009B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B53963F-8F54-448A-BC4B-F1BE9BD0B251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1237123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0EB9521-A92B-4AEA-83E0-E72FCA52CE7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98CAB97E-D4FD-49A9-865E-1207F880CF2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643C4C3E-62D9-4E11-AAC9-EBFE23CB417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A572D49B-CBEC-43EC-BC01-201B08E814B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3E45F4D9-18AD-4441-88F0-0C2887ED30E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89CA88AF-F37D-4EF5-A450-D3FD4B64CB9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6B2D6769-B78B-4FE6-8251-0CB0A64E28A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4242A1A-D1DA-4A29-A77F-8D09C7903C6D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5832941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8BEE220-758B-42F2-8AE3-FAA23F08D27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70119696-D82D-4436-94DD-4A78C86562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EA4575FB-580A-49BC-B1EC-C52E325B05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A1264118-E3E7-4CC8-A840-1A27DFFD44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0A48F791-0CF4-4C87-B8D4-C010ED0818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E3321609-8777-4EE8-8C50-115761FC99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AF591D59-B0A5-45D2-A8A4-953CF2AD0C5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79B2282-5864-483F-A9C2-98B708E81E31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2314337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608CB39-016B-4BF4-8342-612A7BA13D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988ABE6A-593F-4D55-BD17-DC767E7DF8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31C309D4-AB7C-4964-8853-FAAB87F470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F6227264-0E4C-489A-A4DD-5525AB18074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964E781B-2486-4D58-B0E8-4724342213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BD799EFA-A9EB-42AE-80BD-C593C93A91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53F2262D-02CE-45D0-9DDC-8A996DE6229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C3EFC8F-D883-4879-8F2E-CBC81AD16730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6540297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F8CEC64-5664-4130-B060-110266B4308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0C9EC0EA-ABB7-4BB0-BEC5-A6BCD853D5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6E3B6F26-90D9-483A-89B7-3D574F8BB7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A91348A7-7D1B-44A1-8426-2CA4140CA1D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761868EF-A6C8-455F-B110-612B80DD0D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B981C53C-1117-4AD8-93EF-FFC3C4AF43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E77F6827-F994-4CEB-B307-AE21D11068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6BF8729-1A8B-4198-9E5F-E1B165BBA964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3552371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3445AAF-9BD8-4B00-9FF2-B0472F96293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40E3753-935A-4507-AC11-F0E2918455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E0B96D98-4A3E-4DF7-A094-F09D8C2A2A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146C052A-0C6C-45AB-B56D-6157245A140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888D17E7-FED6-4C55-8A8C-FA9EA17907A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4518EC54-715E-4943-8475-2E7D2D2F47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E55ED384-45AF-48A8-B0D0-01A90C0844B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F6DC02F-F074-4CFC-8DAD-8EA8B507E199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173834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62FDEEE2-A562-451F-B8E3-81F68BE4B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525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0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263" userDrawn="1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02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F327E01-6420-49F2-A700-C496E8C76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000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2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262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02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1AF2C9B8-0BC4-4FEF-9683-BCE79ECE7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000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263" userDrawn="1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026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F55E107-9A5E-48D5-998E-3EA938F52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000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3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262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026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11A5A91-F49C-4574-8091-65E8B7BF2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000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1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262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026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3D01357-C561-4209-8F72-C13828293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000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7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026" userDrawn="1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263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008D0C21-954E-436B-9783-87B68054F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000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1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262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0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hyperlink" Target="https://tensorchiefs.github.io/dl_rcourse_2022/" TargetMode="External"/><Relationship Id="rId7" Type="http://schemas.openxmlformats.org/officeDocument/2006/relationships/hyperlink" Target="https://github.com/hosts1/ethz-deepl-melanoma" TargetMode="External"/><Relationship Id="rId12" Type="http://schemas.openxmlformats.org/officeDocument/2006/relationships/image" Target="../media/image7.png"/><Relationship Id="rId2" Type="http://schemas.openxmlformats.org/officeDocument/2006/relationships/hyperlink" Target="https://www.kaggle.com/datasets/wanderdust/skin-lesion-analysis-toward-melanoma-detection/cod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dium.com/mini-distill/effect-of-batch-size-on-training-dynamics-21c14f7a716e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tensorflow.rstudio.com/guides/keras/preprocessing_layers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tensorflow.rstudio.com/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8A326D-5459-448C-A1DA-1837E53120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054239"/>
            <a:ext cx="9793286" cy="1558333"/>
          </a:xfrm>
        </p:spPr>
        <p:txBody>
          <a:bodyPr/>
          <a:lstStyle/>
          <a:p>
            <a:r>
              <a:rPr lang="en-US" sz="3200" dirty="0"/>
              <a:t>Classification of a Melanoma with Deep Learning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Silvan Hostettler, </a:t>
            </a:r>
            <a:r>
              <a:rPr lang="en-US" dirty="0" err="1"/>
              <a:t>Urs</a:t>
            </a:r>
            <a:r>
              <a:rPr lang="en-US" dirty="0"/>
              <a:t> Mayr, Vera Jäggi</a:t>
            </a:r>
          </a:p>
        </p:txBody>
      </p:sp>
      <p:sp>
        <p:nvSpPr>
          <p:cNvPr id="46" name="Bildplatzhalter 45">
            <a:extLst>
              <a:ext uri="{FF2B5EF4-FFF2-40B4-BE49-F238E27FC236}">
                <a16:creationId xmlns:a16="http://schemas.microsoft.com/office/drawing/2014/main" id="{D0881912-CC7D-4102-A295-CBEAC0C2E0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9263" y="14318552"/>
            <a:ext cx="1799548" cy="360000"/>
          </a:xfrm>
          <a:solidFill>
            <a:schemeClr val="bg1"/>
          </a:solidFill>
        </p:spPr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29F7A211-0539-4EA7-9D38-8E4F5A4854B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8167067" y="592796"/>
            <a:ext cx="2152590" cy="243684"/>
          </a:xfrm>
        </p:spPr>
        <p:txBody>
          <a:bodyPr/>
          <a:lstStyle/>
          <a:p>
            <a:r>
              <a:rPr lang="de-DE" dirty="0"/>
              <a:t>DAS in Applied </a:t>
            </a:r>
            <a:r>
              <a:rPr lang="de-DE" dirty="0" err="1"/>
              <a:t>Statistics</a:t>
            </a:r>
            <a:endParaRPr lang="en-US" noProof="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E2E79BC-2BA4-45CB-AE87-2A2CDC697397}"/>
              </a:ext>
            </a:extLst>
          </p:cNvPr>
          <p:cNvSpPr txBox="1"/>
          <p:nvPr/>
        </p:nvSpPr>
        <p:spPr>
          <a:xfrm>
            <a:off x="449163" y="7503759"/>
            <a:ext cx="4788000" cy="828786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pPr marL="228600" indent="-228600">
              <a:buAutoNum type="arabicPeriod"/>
            </a:pPr>
            <a:r>
              <a:rPr lang="en-US" sz="1200" i="1" dirty="0"/>
              <a:t>Baseline Model (with Random Forest [RF])</a:t>
            </a:r>
          </a:p>
          <a:p>
            <a:pPr marL="228600" indent="-228600">
              <a:buAutoNum type="arabicPeriod"/>
            </a:pPr>
            <a:r>
              <a:rPr lang="en-US" sz="1200" i="1" dirty="0"/>
              <a:t>Pretrained Neuronal Network [NN]</a:t>
            </a:r>
          </a:p>
          <a:p>
            <a:pPr marL="228600" indent="-228600">
              <a:buAutoNum type="arabicPeriod"/>
            </a:pPr>
            <a:r>
              <a:rPr lang="en-US" sz="1200" i="1" dirty="0"/>
              <a:t>Train a </a:t>
            </a:r>
            <a:r>
              <a:rPr lang="en-US" sz="1200" i="1" dirty="0" err="1"/>
              <a:t>ConvolutionalNN</a:t>
            </a:r>
            <a:r>
              <a:rPr lang="en-US" sz="1200" i="1" dirty="0"/>
              <a:t> from scratch</a:t>
            </a:r>
          </a:p>
          <a:p>
            <a:pPr marL="228600" indent="-228600">
              <a:buAutoNum type="arabicPeriod"/>
            </a:pPr>
            <a:endParaRPr lang="en-US" sz="1200" i="1" dirty="0"/>
          </a:p>
          <a:p>
            <a:pPr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DB891BA-64C1-47DD-9FAA-BB9AF059A154}"/>
              </a:ext>
            </a:extLst>
          </p:cNvPr>
          <p:cNvSpPr txBox="1"/>
          <p:nvPr/>
        </p:nvSpPr>
        <p:spPr>
          <a:xfrm>
            <a:off x="5461391" y="3040682"/>
            <a:ext cx="4788000" cy="5509037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3. CNN from Scratch: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Visible overfitting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(accuracy of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train data &gt; test data)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Solutions: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- data augmentation,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- neuronal dropout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65136F1-4F26-4D14-9FEC-C4BE18ABE7CF}"/>
              </a:ext>
            </a:extLst>
          </p:cNvPr>
          <p:cNvSpPr txBox="1"/>
          <p:nvPr/>
        </p:nvSpPr>
        <p:spPr>
          <a:xfrm>
            <a:off x="449263" y="11819098"/>
            <a:ext cx="4788000" cy="288047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sz="1200" b="1" dirty="0"/>
              <a:t>Baseline model with RF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The Baseline model using the Random Forest as classification lead to the highest accuracy with 70 %. 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RF uses no distribution assumption and can handle well imbalanced data sets (weighted random forest, balanced random forest). </a:t>
            </a:r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r>
              <a:rPr lang="en-US" sz="1200" b="1" dirty="0"/>
              <a:t>2. Pretrained </a:t>
            </a:r>
            <a:r>
              <a:rPr lang="en-US" sz="1200" b="1" dirty="0" err="1"/>
              <a:t>VGG</a:t>
            </a:r>
            <a:r>
              <a:rPr lang="en-US" sz="1200" b="1" dirty="0"/>
              <a:t> with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The pretrained </a:t>
            </a:r>
            <a:r>
              <a:rPr lang="en-US" sz="1200" dirty="0" err="1"/>
              <a:t>VGG</a:t>
            </a:r>
            <a:r>
              <a:rPr lang="en-US" sz="1200" dirty="0"/>
              <a:t> has the highest loss function and the lowest accuracy of all the trained models. This is surprising as the model provides 4096 features for the final densely connected classifier.</a:t>
            </a:r>
            <a:endParaRPr lang="en-US" sz="1200" b="1" dirty="0"/>
          </a:p>
          <a:p>
            <a:pPr>
              <a:spcAft>
                <a:spcPts val="600"/>
              </a:spcAft>
            </a:pPr>
            <a:endParaRPr lang="en-US" sz="1200" b="1" dirty="0"/>
          </a:p>
          <a:p>
            <a:pPr>
              <a:spcAft>
                <a:spcPts val="600"/>
              </a:spcAft>
            </a:pPr>
            <a:endParaRPr lang="en-US" sz="1200" b="1" dirty="0"/>
          </a:p>
          <a:p>
            <a:pPr>
              <a:spcAft>
                <a:spcPts val="600"/>
              </a:spcAft>
            </a:pPr>
            <a:endParaRPr lang="en-US" sz="1200" b="1" dirty="0"/>
          </a:p>
          <a:p>
            <a:pPr>
              <a:spcAft>
                <a:spcPts val="600"/>
              </a:spcAft>
            </a:pPr>
            <a:endParaRPr lang="en-US" sz="1200" b="1" dirty="0"/>
          </a:p>
          <a:p>
            <a:pPr>
              <a:spcAft>
                <a:spcPts val="600"/>
              </a:spcAft>
            </a:pPr>
            <a:endParaRPr lang="en-US" sz="1200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C04B1D-DC34-4E60-B6E3-5EFA9E0D3DD2}"/>
              </a:ext>
            </a:extLst>
          </p:cNvPr>
          <p:cNvSpPr txBox="1"/>
          <p:nvPr/>
        </p:nvSpPr>
        <p:spPr>
          <a:xfrm>
            <a:off x="5454650" y="8891210"/>
            <a:ext cx="4788000" cy="3653966"/>
          </a:xfrm>
          <a:prstGeom prst="rect">
            <a:avLst/>
          </a:prstGeom>
          <a:solidFill>
            <a:schemeClr val="accent5"/>
          </a:solidFill>
        </p:spPr>
        <p:txBody>
          <a:bodyPr wrap="square" lIns="180000" tIns="180000" rIns="180000" bIns="18000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Data difficulties: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/>
              <a:t>Different pixel size/coloring of images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/>
              <a:t>Imbalanced data 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/>
              <a:t>Cumbersome data load -&gt; writing of new data import function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Language/Versioning difficulties: 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 err="1"/>
              <a:t>Tensorflow</a:t>
            </a:r>
            <a:r>
              <a:rPr lang="en-US" sz="1200" dirty="0"/>
              <a:t>/</a:t>
            </a:r>
            <a:r>
              <a:rPr lang="en-US" sz="1200" dirty="0" err="1"/>
              <a:t>Keras</a:t>
            </a:r>
            <a:r>
              <a:rPr lang="en-US" sz="1200" dirty="0"/>
              <a:t>  better documented for Python than for R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/>
              <a:t>Image data augmentation seems to depend on the version of  </a:t>
            </a:r>
            <a:r>
              <a:rPr lang="en-US" sz="1200" dirty="0" err="1"/>
              <a:t>keras</a:t>
            </a:r>
            <a:r>
              <a:rPr lang="en-US" sz="1200" dirty="0"/>
              <a:t> and </a:t>
            </a:r>
            <a:r>
              <a:rPr lang="en-US" sz="1200" dirty="0" err="1"/>
              <a:t>tensorflow</a:t>
            </a:r>
            <a:r>
              <a:rPr lang="en-US" sz="1200" dirty="0"/>
              <a:t>. -&gt; data augmentation skipped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Findings: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-  Baseline model with RF -&gt; best classification accuracy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/>
              <a:t>From scratch trained CNN: minimization of loss and the accuracy vary among the </a:t>
            </a:r>
            <a:r>
              <a:rPr lang="en-US" sz="1200" dirty="0" err="1"/>
              <a:t>batch_sizes</a:t>
            </a:r>
            <a:r>
              <a:rPr lang="en-US" sz="1200" dirty="0"/>
              <a:t>. </a:t>
            </a:r>
          </a:p>
          <a:p>
            <a:pPr marL="628609" lvl="1" indent="-171450">
              <a:spcAft>
                <a:spcPts val="600"/>
              </a:spcAft>
              <a:buFontTx/>
              <a:buChar char="-"/>
            </a:pPr>
            <a:r>
              <a:rPr lang="en-US" sz="1200" i="1" dirty="0"/>
              <a:t>Hypothesis: model optimization algorithm ADAM aims for solution with larger weights -&gt; lower test accuracy </a:t>
            </a:r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118437E-FCCF-42DB-B327-5C471781BFC8}"/>
              </a:ext>
            </a:extLst>
          </p:cNvPr>
          <p:cNvSpPr txBox="1"/>
          <p:nvPr/>
        </p:nvSpPr>
        <p:spPr>
          <a:xfrm>
            <a:off x="480064" y="7255030"/>
            <a:ext cx="4788000" cy="2462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3 Models and Methods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3E7D849-0817-4B0F-9763-641771A2054A}"/>
              </a:ext>
            </a:extLst>
          </p:cNvPr>
          <p:cNvSpPr txBox="1"/>
          <p:nvPr/>
        </p:nvSpPr>
        <p:spPr>
          <a:xfrm>
            <a:off x="5476792" y="2804406"/>
            <a:ext cx="4788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[…] 4 Results and Discussion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F1E786A-1735-4425-99CD-33A905F77F28}"/>
              </a:ext>
            </a:extLst>
          </p:cNvPr>
          <p:cNvSpPr txBox="1"/>
          <p:nvPr/>
        </p:nvSpPr>
        <p:spPr>
          <a:xfrm>
            <a:off x="5454650" y="8670273"/>
            <a:ext cx="4787488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4 Conclusion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80F8438-A7AA-47F0-AE8C-1C69AF9F2031}"/>
              </a:ext>
            </a:extLst>
          </p:cNvPr>
          <p:cNvSpPr txBox="1"/>
          <p:nvPr/>
        </p:nvSpPr>
        <p:spPr>
          <a:xfrm>
            <a:off x="480063" y="10518886"/>
            <a:ext cx="4788000" cy="4008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4  Results and Discussion 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CEFA9A8-BB0B-4C0D-B4D7-F65E05300C07}"/>
              </a:ext>
            </a:extLst>
          </p:cNvPr>
          <p:cNvSpPr txBox="1"/>
          <p:nvPr/>
        </p:nvSpPr>
        <p:spPr>
          <a:xfrm>
            <a:off x="5452249" y="13464915"/>
            <a:ext cx="4788000" cy="25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200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E2192F5-5947-48B4-B856-CE73794BBCC5}"/>
              </a:ext>
            </a:extLst>
          </p:cNvPr>
          <p:cNvSpPr txBox="1"/>
          <p:nvPr/>
        </p:nvSpPr>
        <p:spPr>
          <a:xfrm>
            <a:off x="5452387" y="13716942"/>
            <a:ext cx="4788000" cy="972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r>
              <a:rPr lang="en-US" sz="700" dirty="0">
                <a:hlinkClick r:id="rId2"/>
              </a:rPr>
              <a:t>https://www.kaggle.com/datasets/wanderdust/skin-lesion-analysis-toward-melanoma-detection/code</a:t>
            </a:r>
            <a:r>
              <a:rPr lang="en-US" sz="700" dirty="0"/>
              <a:t>. </a:t>
            </a:r>
          </a:p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r>
              <a:rPr lang="en-US" sz="800" dirty="0">
                <a:hlinkClick r:id="rId3"/>
              </a:rPr>
              <a:t>https://tensorchiefs.github.io/dl_rcourse_2022/</a:t>
            </a:r>
            <a:r>
              <a:rPr lang="en-US" sz="800" dirty="0"/>
              <a:t>. </a:t>
            </a:r>
          </a:p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r>
              <a:rPr lang="en-US" sz="700" dirty="0">
                <a:hlinkClick r:id="rId4"/>
              </a:rPr>
              <a:t>https://tensorflow.rstudio.com/</a:t>
            </a:r>
            <a:r>
              <a:rPr lang="en-US" sz="700" dirty="0"/>
              <a:t>. </a:t>
            </a:r>
          </a:p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r>
              <a:rPr lang="en-GB" sz="700" dirty="0">
                <a:hlinkClick r:id="rId5"/>
              </a:rPr>
              <a:t>https://tensorflow.rstudio.com/guides/keras/preprocessing_layers</a:t>
            </a:r>
            <a:r>
              <a:rPr lang="en-US" sz="600" dirty="0"/>
              <a:t>.</a:t>
            </a:r>
          </a:p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r>
              <a:rPr lang="en-US" sz="600" dirty="0">
                <a:hlinkClick r:id="rId6"/>
              </a:rPr>
              <a:t>https://medium.com/mini-distill/effect-of-batch-size-on-training-dynamics-21c14f7a716e</a:t>
            </a:r>
            <a:r>
              <a:rPr lang="en-US" sz="600" dirty="0"/>
              <a:t> </a:t>
            </a:r>
          </a:p>
          <a:p>
            <a:pPr>
              <a:spcAft>
                <a:spcPts val="300"/>
              </a:spcAft>
            </a:pPr>
            <a:endParaRPr lang="en-US" sz="700" dirty="0"/>
          </a:p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endParaRPr lang="en-US" sz="700" dirty="0"/>
          </a:p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endParaRPr lang="en-US" sz="700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16F2F553-33F3-48C6-BF49-80A678D93FBD}"/>
              </a:ext>
            </a:extLst>
          </p:cNvPr>
          <p:cNvSpPr txBox="1"/>
          <p:nvPr/>
        </p:nvSpPr>
        <p:spPr>
          <a:xfrm>
            <a:off x="449263" y="2804406"/>
            <a:ext cx="4788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1 Introduction – Classes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B4A4697-8966-8DC0-0CBF-55CD0CB14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111448"/>
              </p:ext>
            </p:extLst>
          </p:nvPr>
        </p:nvGraphicFramePr>
        <p:xfrm>
          <a:off x="449263" y="3510903"/>
          <a:ext cx="4788000" cy="233505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715367">
                  <a:extLst>
                    <a:ext uri="{9D8B030D-6E8A-4147-A177-3AD203B41FA5}">
                      <a16:colId xmlns:a16="http://schemas.microsoft.com/office/drawing/2014/main" val="1093664076"/>
                    </a:ext>
                  </a:extLst>
                </a:gridCol>
                <a:gridCol w="1200631">
                  <a:extLst>
                    <a:ext uri="{9D8B030D-6E8A-4147-A177-3AD203B41FA5}">
                      <a16:colId xmlns:a16="http://schemas.microsoft.com/office/drawing/2014/main" val="2934661900"/>
                    </a:ext>
                  </a:extLst>
                </a:gridCol>
                <a:gridCol w="1272415">
                  <a:extLst>
                    <a:ext uri="{9D8B030D-6E8A-4147-A177-3AD203B41FA5}">
                      <a16:colId xmlns:a16="http://schemas.microsoft.com/office/drawing/2014/main" val="545353344"/>
                    </a:ext>
                  </a:extLst>
                </a:gridCol>
                <a:gridCol w="1599587">
                  <a:extLst>
                    <a:ext uri="{9D8B030D-6E8A-4147-A177-3AD203B41FA5}">
                      <a16:colId xmlns:a16="http://schemas.microsoft.com/office/drawing/2014/main" val="3246142570"/>
                    </a:ext>
                  </a:extLst>
                </a:gridCol>
              </a:tblGrid>
              <a:tr h="180870">
                <a:tc>
                  <a:txBody>
                    <a:bodyPr/>
                    <a:lstStyle/>
                    <a:p>
                      <a:r>
                        <a:rPr lang="de-CH" sz="900" b="1" u="sng" dirty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en-CH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b="1" dirty="0" err="1">
                          <a:solidFill>
                            <a:schemeClr val="tx1"/>
                          </a:solidFill>
                        </a:rPr>
                        <a:t>Nevus</a:t>
                      </a:r>
                      <a:endParaRPr lang="en-CH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 err="1">
                          <a:solidFill>
                            <a:schemeClr val="tx1"/>
                          </a:solidFill>
                        </a:rPr>
                        <a:t>Seborrheic</a:t>
                      </a:r>
                      <a:r>
                        <a:rPr lang="de-CH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CH" sz="900" dirty="0" err="1">
                          <a:solidFill>
                            <a:schemeClr val="tx1"/>
                          </a:solidFill>
                        </a:rPr>
                        <a:t>keratosis</a:t>
                      </a:r>
                      <a:endParaRPr lang="en-C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 err="1">
                          <a:solidFill>
                            <a:schemeClr val="tx1"/>
                          </a:solidFill>
                        </a:rPr>
                        <a:t>Melanoma</a:t>
                      </a:r>
                      <a:endParaRPr lang="en-C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981300"/>
                  </a:ext>
                </a:extLst>
              </a:tr>
              <a:tr h="277652">
                <a:tc>
                  <a:txBody>
                    <a:bodyPr/>
                    <a:lstStyle/>
                    <a:p>
                      <a:r>
                        <a:rPr lang="de-CH" sz="900" b="1" u="sng" dirty="0" err="1">
                          <a:solidFill>
                            <a:schemeClr val="tx1"/>
                          </a:solidFill>
                        </a:rPr>
                        <a:t>Appears</a:t>
                      </a:r>
                      <a:r>
                        <a:rPr lang="de-CH" sz="900" b="1" u="sng" dirty="0">
                          <a:solidFill>
                            <a:schemeClr val="tx1"/>
                          </a:solidFill>
                        </a:rPr>
                        <a:t> at</a:t>
                      </a:r>
                      <a:endParaRPr lang="en-CH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67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900" dirty="0" err="1"/>
                        <a:t>Birth</a:t>
                      </a:r>
                      <a:r>
                        <a:rPr lang="de-CH" sz="900" dirty="0"/>
                        <a:t> (</a:t>
                      </a:r>
                      <a:r>
                        <a:rPr lang="de-CH" sz="900" dirty="0" err="1"/>
                        <a:t>congenital</a:t>
                      </a:r>
                      <a:r>
                        <a:rPr lang="de-CH" sz="900" dirty="0"/>
                        <a:t>)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 err="1"/>
                        <a:t>Increased</a:t>
                      </a:r>
                      <a:r>
                        <a:rPr lang="de-CH" sz="900" dirty="0"/>
                        <a:t> </a:t>
                      </a:r>
                      <a:r>
                        <a:rPr lang="de-CH" sz="900" dirty="0" err="1"/>
                        <a:t>age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67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900" dirty="0" err="1"/>
                        <a:t>Increased</a:t>
                      </a:r>
                      <a:r>
                        <a:rPr lang="de-CH" sz="900" dirty="0"/>
                        <a:t> </a:t>
                      </a:r>
                      <a:r>
                        <a:rPr lang="de-CH" sz="900" dirty="0" err="1"/>
                        <a:t>age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172027"/>
                  </a:ext>
                </a:extLst>
              </a:tr>
              <a:tr h="277652">
                <a:tc>
                  <a:txBody>
                    <a:bodyPr/>
                    <a:lstStyle/>
                    <a:p>
                      <a:r>
                        <a:rPr lang="de-CH" sz="900" b="1" u="sng" dirty="0">
                          <a:solidFill>
                            <a:schemeClr val="tx1"/>
                          </a:solidFill>
                        </a:rPr>
                        <a:t>Risk</a:t>
                      </a:r>
                      <a:endParaRPr lang="en-CH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67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/>
                        <a:t>Benign (harmless)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Benign (harmless)</a:t>
                      </a:r>
                      <a:endParaRPr lang="en-CH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67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err="1"/>
                        <a:t>malign</a:t>
                      </a:r>
                      <a:r>
                        <a:rPr lang="de-DE" sz="900" dirty="0"/>
                        <a:t> (</a:t>
                      </a:r>
                      <a:r>
                        <a:rPr lang="de-DE" sz="900" dirty="0" err="1"/>
                        <a:t>harmfull</a:t>
                      </a:r>
                      <a:r>
                        <a:rPr lang="de-DE" sz="900" dirty="0"/>
                        <a:t> </a:t>
                      </a:r>
                      <a:r>
                        <a:rPr lang="de-DE" sz="900" dirty="0" err="1"/>
                        <a:t>cancer</a:t>
                      </a:r>
                      <a:r>
                        <a:rPr lang="de-DE" sz="900" dirty="0"/>
                        <a:t>)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256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900" b="1" u="sng" dirty="0" err="1">
                          <a:solidFill>
                            <a:schemeClr val="tx1"/>
                          </a:solidFill>
                        </a:rPr>
                        <a:t>Characetristics</a:t>
                      </a:r>
                      <a:endParaRPr lang="en-CH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dirty="0"/>
                        <a:t>hyperpigmented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dirty="0"/>
                        <a:t>mostly single colored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dirty="0"/>
                        <a:t>mostly </a:t>
                      </a:r>
                      <a:r>
                        <a:rPr lang="en-US" sz="900" dirty="0" err="1"/>
                        <a:t>arised</a:t>
                      </a:r>
                      <a:r>
                        <a:rPr lang="en-US" sz="900" dirty="0"/>
                        <a:t> skin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b="1" dirty="0"/>
                        <a:t>Can turn into a Melanoma</a:t>
                      </a:r>
                      <a:r>
                        <a:rPr lang="en-US" sz="900" dirty="0"/>
                        <a:t>! 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dirty="0"/>
                        <a:t>Flat/raised papule /plaque</a:t>
                      </a:r>
                    </a:p>
                    <a:p>
                      <a:pPr marL="171450" marR="0" lvl="0" indent="-171450" algn="l" defTabSz="567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900" dirty="0"/>
                        <a:t>mostly one single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dirty="0"/>
                        <a:t>smooth, waxy or warty surface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900" dirty="0"/>
                    </a:p>
                    <a:p>
                      <a:r>
                        <a:rPr lang="en-US" sz="900" dirty="0"/>
                        <a:t>Can look similar to a Melanoma</a:t>
                      </a:r>
                    </a:p>
                    <a:p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 err="1"/>
                        <a:t>ABCDE</a:t>
                      </a:r>
                      <a:r>
                        <a:rPr lang="de-CH" sz="900" dirty="0"/>
                        <a:t> Rule (vs. </a:t>
                      </a:r>
                      <a:r>
                        <a:rPr lang="de-CH" sz="900" dirty="0" err="1"/>
                        <a:t>Nevus</a:t>
                      </a:r>
                      <a:r>
                        <a:rPr lang="de-CH" sz="900" dirty="0"/>
                        <a:t>)</a:t>
                      </a:r>
                    </a:p>
                    <a:p>
                      <a:r>
                        <a:rPr lang="en-US" sz="900" b="1" dirty="0"/>
                        <a:t>-      Asymmetry </a:t>
                      </a:r>
                    </a:p>
                    <a:p>
                      <a:r>
                        <a:rPr lang="en-US" sz="900" b="1" dirty="0"/>
                        <a:t>-     Border</a:t>
                      </a:r>
                      <a:r>
                        <a:rPr lang="en-US" sz="900" dirty="0"/>
                        <a:t> irregular in shape.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b="1" dirty="0"/>
                        <a:t>Color</a:t>
                      </a:r>
                      <a:r>
                        <a:rPr lang="en-US" sz="900" dirty="0"/>
                        <a:t>   multicolored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b="1" dirty="0"/>
                        <a:t>Diameter</a:t>
                      </a:r>
                      <a:r>
                        <a:rPr lang="en-US" sz="900" dirty="0"/>
                        <a:t> &gt; </a:t>
                      </a:r>
                      <a:r>
                        <a:rPr lang="en-US" sz="900" dirty="0" err="1"/>
                        <a:t>6mm</a:t>
                      </a:r>
                      <a:r>
                        <a:rPr lang="en-US" sz="900" dirty="0"/>
                        <a:t> in diameter,</a:t>
                      </a:r>
                    </a:p>
                    <a:p>
                      <a:r>
                        <a:rPr lang="en-US" sz="900" b="1" dirty="0"/>
                        <a:t>-     Evolution </a:t>
                      </a:r>
                      <a:r>
                        <a:rPr lang="en-US" sz="900" dirty="0"/>
                        <a:t>change characteristics over time. 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73532"/>
                  </a:ext>
                </a:extLst>
              </a:tr>
            </a:tbl>
          </a:graphicData>
        </a:graphic>
      </p:graphicFrame>
      <p:sp>
        <p:nvSpPr>
          <p:cNvPr id="4" name="Fußzeilenplatzhalter 21">
            <a:extLst>
              <a:ext uri="{FF2B5EF4-FFF2-40B4-BE49-F238E27FC236}">
                <a16:creationId xmlns:a16="http://schemas.microsoft.com/office/drawing/2014/main" id="{1A91138D-0469-2168-5F50-7B09EDA5C920}"/>
              </a:ext>
            </a:extLst>
          </p:cNvPr>
          <p:cNvSpPr txBox="1">
            <a:spLocks/>
          </p:cNvSpPr>
          <p:nvPr/>
        </p:nvSpPr>
        <p:spPr>
          <a:xfrm>
            <a:off x="8822165" y="14730560"/>
            <a:ext cx="1497492" cy="24368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e-DE"/>
            </a:defPPr>
            <a:lvl1pPr marL="0" algn="l" defTabSz="914317" rtl="0" eaLnBrk="1" latinLnBrk="0" hangingPunct="1">
              <a:defRPr sz="14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9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17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76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35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95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54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13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71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10. October 2022</a:t>
            </a:r>
          </a:p>
        </p:txBody>
      </p:sp>
      <p:sp>
        <p:nvSpPr>
          <p:cNvPr id="8" name="Textfeld 9">
            <a:extLst>
              <a:ext uri="{FF2B5EF4-FFF2-40B4-BE49-F238E27FC236}">
                <a16:creationId xmlns:a16="http://schemas.microsoft.com/office/drawing/2014/main" id="{B2E5DA2A-CE1E-7199-6C3C-E4A62EC99FC4}"/>
              </a:ext>
            </a:extLst>
          </p:cNvPr>
          <p:cNvSpPr txBox="1"/>
          <p:nvPr/>
        </p:nvSpPr>
        <p:spPr>
          <a:xfrm>
            <a:off x="449163" y="3017555"/>
            <a:ext cx="4788000" cy="51942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r>
              <a:rPr lang="en-US" sz="1200" dirty="0"/>
              <a:t>Goal:  Classify three types of  skin-lesions</a:t>
            </a:r>
            <a:r>
              <a:rPr lang="en-US" sz="1200" b="1" dirty="0"/>
              <a:t>. </a:t>
            </a:r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39CF94E5-1036-116A-B075-EBCF829DEAF8}"/>
              </a:ext>
            </a:extLst>
          </p:cNvPr>
          <p:cNvSpPr txBox="1"/>
          <p:nvPr/>
        </p:nvSpPr>
        <p:spPr>
          <a:xfrm>
            <a:off x="449163" y="6124103"/>
            <a:ext cx="4788000" cy="1120813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r>
              <a:rPr lang="en-GB" sz="1200" dirty="0"/>
              <a:t>Melanoma Detection Dataset </a:t>
            </a:r>
          </a:p>
          <a:p>
            <a:r>
              <a:rPr lang="en-GB" sz="1200" dirty="0"/>
              <a:t>from Kaggle.</a:t>
            </a:r>
          </a:p>
          <a:p>
            <a:r>
              <a:rPr lang="en-GB" sz="1200" dirty="0"/>
              <a:t>- </a:t>
            </a:r>
            <a:r>
              <a:rPr lang="en-GB" sz="1200" i="1" dirty="0"/>
              <a:t>Unbalanced data</a:t>
            </a:r>
          </a:p>
          <a:p>
            <a:r>
              <a:rPr lang="en-GB" sz="1200" dirty="0"/>
              <a:t>  </a:t>
            </a:r>
            <a:r>
              <a:rPr lang="en-US" sz="1200" dirty="0"/>
              <a:t> </a:t>
            </a:r>
          </a:p>
        </p:txBody>
      </p:sp>
      <p:sp>
        <p:nvSpPr>
          <p:cNvPr id="20" name="Textfeld 13">
            <a:extLst>
              <a:ext uri="{FF2B5EF4-FFF2-40B4-BE49-F238E27FC236}">
                <a16:creationId xmlns:a16="http://schemas.microsoft.com/office/drawing/2014/main" id="{EAFD1E0F-6D11-278A-9D93-457D36E603FA}"/>
              </a:ext>
            </a:extLst>
          </p:cNvPr>
          <p:cNvSpPr txBox="1"/>
          <p:nvPr/>
        </p:nvSpPr>
        <p:spPr>
          <a:xfrm>
            <a:off x="449163" y="5921181"/>
            <a:ext cx="4788000" cy="2462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2 Data </a:t>
            </a:r>
          </a:p>
        </p:txBody>
      </p:sp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C117B1EB-AEB2-5BB3-7DED-93AD10886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261290"/>
              </p:ext>
            </p:extLst>
          </p:nvPr>
        </p:nvGraphicFramePr>
        <p:xfrm>
          <a:off x="469494" y="10796810"/>
          <a:ext cx="4736967" cy="1019069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32546">
                  <a:extLst>
                    <a:ext uri="{9D8B030D-6E8A-4147-A177-3AD203B41FA5}">
                      <a16:colId xmlns:a16="http://schemas.microsoft.com/office/drawing/2014/main" val="1093664076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934661900"/>
                    </a:ext>
                  </a:extLst>
                </a:gridCol>
                <a:gridCol w="1579006">
                  <a:extLst>
                    <a:ext uri="{9D8B030D-6E8A-4147-A177-3AD203B41FA5}">
                      <a16:colId xmlns:a16="http://schemas.microsoft.com/office/drawing/2014/main" val="545353344"/>
                    </a:ext>
                  </a:extLst>
                </a:gridCol>
              </a:tblGrid>
              <a:tr h="288067">
                <a:tc>
                  <a:txBody>
                    <a:bodyPr/>
                    <a:lstStyle/>
                    <a:p>
                      <a:r>
                        <a:rPr lang="de-CH" sz="900" b="1" u="sng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CH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b="1" dirty="0">
                          <a:solidFill>
                            <a:schemeClr val="tx1"/>
                          </a:solidFill>
                        </a:rPr>
                        <a:t>Loss</a:t>
                      </a:r>
                      <a:endParaRPr lang="en-CH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n-C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981300"/>
                  </a:ext>
                </a:extLst>
              </a:tr>
              <a:tr h="273802">
                <a:tc>
                  <a:txBody>
                    <a:bodyPr/>
                    <a:lstStyle/>
                    <a:p>
                      <a:r>
                        <a:rPr lang="de-CH" sz="900" b="1" u="none" dirty="0">
                          <a:solidFill>
                            <a:schemeClr val="tx1"/>
                          </a:solidFill>
                        </a:rPr>
                        <a:t>Baseline </a:t>
                      </a:r>
                      <a:r>
                        <a:rPr lang="de-CH" sz="900" b="1" u="none" dirty="0" err="1">
                          <a:solidFill>
                            <a:schemeClr val="tx1"/>
                          </a:solidFill>
                        </a:rPr>
                        <a:t>model</a:t>
                      </a:r>
                      <a:r>
                        <a:rPr lang="de-CH" sz="9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CH" sz="900" b="1" u="none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CH" sz="900" b="1" u="none" dirty="0">
                          <a:solidFill>
                            <a:schemeClr val="tx1"/>
                          </a:solidFill>
                        </a:rPr>
                        <a:t> RF</a:t>
                      </a:r>
                      <a:endParaRPr lang="en-CH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67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900" dirty="0"/>
                        <a:t>NA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/>
                        <a:t>0.70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172027"/>
                  </a:ext>
                </a:extLst>
              </a:tr>
              <a:tr h="225430">
                <a:tc>
                  <a:txBody>
                    <a:bodyPr/>
                    <a:lstStyle/>
                    <a:p>
                      <a:r>
                        <a:rPr lang="en-US" sz="900" b="1" dirty="0"/>
                        <a:t>Pretrained </a:t>
                      </a:r>
                      <a:r>
                        <a:rPr lang="en-US" sz="900" b="1" dirty="0" err="1"/>
                        <a:t>VGG</a:t>
                      </a:r>
                      <a:r>
                        <a:rPr lang="en-US" sz="900" b="1" dirty="0"/>
                        <a:t> </a:t>
                      </a:r>
                      <a:endParaRPr lang="en-CH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CH" sz="900" dirty="0"/>
                        <a:t>1.52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/>
                        <a:t>0.63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73532"/>
                  </a:ext>
                </a:extLst>
              </a:tr>
              <a:tr h="225430">
                <a:tc>
                  <a:txBody>
                    <a:bodyPr/>
                    <a:lstStyle/>
                    <a:p>
                      <a:r>
                        <a:rPr lang="en-US" sz="900" b="1" dirty="0"/>
                        <a:t>CNN from Scratch</a:t>
                      </a:r>
                      <a:endParaRPr lang="en-CH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CH" sz="900" dirty="0"/>
                        <a:t>0.80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/>
                        <a:t>0.68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657417"/>
                  </a:ext>
                </a:extLst>
              </a:tr>
            </a:tbl>
          </a:graphicData>
        </a:graphic>
      </p:graphicFrame>
      <p:sp>
        <p:nvSpPr>
          <p:cNvPr id="57" name="Textfeld 12">
            <a:extLst>
              <a:ext uri="{FF2B5EF4-FFF2-40B4-BE49-F238E27FC236}">
                <a16:creationId xmlns:a16="http://schemas.microsoft.com/office/drawing/2014/main" id="{28E846BA-181E-6720-092F-6AC2D77947E4}"/>
              </a:ext>
            </a:extLst>
          </p:cNvPr>
          <p:cNvSpPr txBox="1"/>
          <p:nvPr/>
        </p:nvSpPr>
        <p:spPr>
          <a:xfrm>
            <a:off x="5461391" y="12953729"/>
            <a:ext cx="4788000" cy="48942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>
            <a:defPPr>
              <a:defRPr lang="de-DE"/>
            </a:defPPr>
            <a:lvl1pPr marL="108000" indent="-108000">
              <a:spcAft>
                <a:spcPts val="300"/>
              </a:spcAft>
              <a:buFont typeface="+mj-lt"/>
              <a:buAutoNum type="arabicPeriod"/>
              <a:defRPr sz="700"/>
            </a:lvl1pPr>
          </a:lstStyle>
          <a:p>
            <a:pPr marL="0" indent="0">
              <a:buNone/>
            </a:pPr>
            <a:r>
              <a:rPr lang="en-US" sz="1200" dirty="0" err="1"/>
              <a:t>Skript</a:t>
            </a:r>
            <a:r>
              <a:rPr lang="en-US" sz="1200" dirty="0"/>
              <a:t>: </a:t>
            </a:r>
            <a:r>
              <a:rPr lang="en-US" sz="1200" dirty="0">
                <a:hlinkClick r:id="rId7"/>
              </a:rPr>
              <a:t>https://github.com/hosts1/ethz-deepl-melanoma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8" name="Textfeld 15">
            <a:extLst>
              <a:ext uri="{FF2B5EF4-FFF2-40B4-BE49-F238E27FC236}">
                <a16:creationId xmlns:a16="http://schemas.microsoft.com/office/drawing/2014/main" id="{BA5D9B32-3A15-45A9-F9D7-539285205ECF}"/>
              </a:ext>
            </a:extLst>
          </p:cNvPr>
          <p:cNvSpPr txBox="1"/>
          <p:nvPr/>
        </p:nvSpPr>
        <p:spPr>
          <a:xfrm>
            <a:off x="5461903" y="12638630"/>
            <a:ext cx="4787488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5 Base script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DE21FD5B-890D-CAAF-21A6-5D79267E4F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4024" y="5170731"/>
            <a:ext cx="2671424" cy="2658703"/>
          </a:xfrm>
          <a:prstGeom prst="rect">
            <a:avLst/>
          </a:prstGeom>
        </p:spPr>
      </p:pic>
      <p:graphicFrame>
        <p:nvGraphicFramePr>
          <p:cNvPr id="61" name="Table 3">
            <a:extLst>
              <a:ext uri="{FF2B5EF4-FFF2-40B4-BE49-F238E27FC236}">
                <a16:creationId xmlns:a16="http://schemas.microsoft.com/office/drawing/2014/main" id="{2683EBE6-3D70-46FC-3540-97650259C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461337"/>
              </p:ext>
            </p:extLst>
          </p:nvPr>
        </p:nvGraphicFramePr>
        <p:xfrm>
          <a:off x="3336053" y="6134131"/>
          <a:ext cx="1870408" cy="111327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634407">
                  <a:extLst>
                    <a:ext uri="{9D8B030D-6E8A-4147-A177-3AD203B41FA5}">
                      <a16:colId xmlns:a16="http://schemas.microsoft.com/office/drawing/2014/main" val="1093664076"/>
                    </a:ext>
                  </a:extLst>
                </a:gridCol>
                <a:gridCol w="1236001">
                  <a:extLst>
                    <a:ext uri="{9D8B030D-6E8A-4147-A177-3AD203B41FA5}">
                      <a16:colId xmlns:a16="http://schemas.microsoft.com/office/drawing/2014/main" val="545353344"/>
                    </a:ext>
                  </a:extLst>
                </a:gridCol>
              </a:tblGrid>
              <a:tr h="280520">
                <a:tc>
                  <a:txBody>
                    <a:bodyPr/>
                    <a:lstStyle/>
                    <a:p>
                      <a:endParaRPr lang="en-CH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chemeClr val="tx1"/>
                          </a:solidFill>
                        </a:rPr>
                        <a:t># total </a:t>
                      </a:r>
                      <a:r>
                        <a:rPr lang="de-CH" sz="900" dirty="0" err="1">
                          <a:solidFill>
                            <a:schemeClr val="tx1"/>
                          </a:solidFill>
                        </a:rPr>
                        <a:t>images</a:t>
                      </a:r>
                      <a:endParaRPr lang="en-C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981300"/>
                  </a:ext>
                </a:extLst>
              </a:tr>
              <a:tr h="226108">
                <a:tc>
                  <a:txBody>
                    <a:bodyPr/>
                    <a:lstStyle/>
                    <a:p>
                      <a:r>
                        <a:rPr lang="de-CH" sz="900" b="1" u="none" dirty="0" err="1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CH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/>
                        <a:t>600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172027"/>
                  </a:ext>
                </a:extLst>
              </a:tr>
              <a:tr h="302078">
                <a:tc>
                  <a:txBody>
                    <a:bodyPr/>
                    <a:lstStyle/>
                    <a:p>
                      <a:r>
                        <a:rPr lang="de-CH" sz="900" b="1" u="none" dirty="0" err="1">
                          <a:solidFill>
                            <a:schemeClr val="tx1"/>
                          </a:solidFill>
                        </a:rPr>
                        <a:t>train</a:t>
                      </a:r>
                      <a:endParaRPr lang="en-CH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b="0" dirty="0"/>
                        <a:t>2000</a:t>
                      </a:r>
                      <a:endParaRPr lang="en-CH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256390"/>
                  </a:ext>
                </a:extLst>
              </a:tr>
              <a:tr h="302078">
                <a:tc>
                  <a:txBody>
                    <a:bodyPr/>
                    <a:lstStyle/>
                    <a:p>
                      <a:r>
                        <a:rPr lang="de-CH" sz="900" b="1" u="none" dirty="0">
                          <a:solidFill>
                            <a:schemeClr val="tx1"/>
                          </a:solidFill>
                        </a:rPr>
                        <a:t>valid</a:t>
                      </a:r>
                      <a:endParaRPr lang="en-CH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/>
                        <a:t>150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73532"/>
                  </a:ext>
                </a:extLst>
              </a:tr>
            </a:tbl>
          </a:graphicData>
        </a:graphic>
      </p:graphicFrame>
      <p:sp>
        <p:nvSpPr>
          <p:cNvPr id="62" name="Textfeld 9">
            <a:extLst>
              <a:ext uri="{FF2B5EF4-FFF2-40B4-BE49-F238E27FC236}">
                <a16:creationId xmlns:a16="http://schemas.microsoft.com/office/drawing/2014/main" id="{FD37F5B5-481E-0F4B-8038-863D98EDEBB7}"/>
              </a:ext>
            </a:extLst>
          </p:cNvPr>
          <p:cNvSpPr txBox="1"/>
          <p:nvPr/>
        </p:nvSpPr>
        <p:spPr>
          <a:xfrm>
            <a:off x="467474" y="8280824"/>
            <a:ext cx="4788000" cy="2172646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RF and pretrained NN used the weights of the CNN </a:t>
            </a:r>
            <a:r>
              <a:rPr lang="en-US" sz="1200" dirty="0" err="1"/>
              <a:t>VGG</a:t>
            </a:r>
            <a:r>
              <a:rPr lang="en-US" sz="1200" dirty="0"/>
              <a:t>: </a:t>
            </a:r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r>
              <a:rPr lang="en-US" sz="1200" dirty="0"/>
              <a:t>All models were complied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the same: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>
              <a:spcAft>
                <a:spcPts val="600"/>
              </a:spcAft>
            </a:pPr>
            <a:endParaRPr lang="en-US" sz="1200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4BA139DE-E7CE-BB37-870E-ED859EA55D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720" y="8650821"/>
            <a:ext cx="4144843" cy="104735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9768B22-35A1-CB4C-24F1-382FC23EF8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26786" y="9504935"/>
            <a:ext cx="2337583" cy="912567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ECF5013-C260-1C73-2178-BB52041634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91556" y="6675721"/>
            <a:ext cx="1865535" cy="1884084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F11358E7-31FE-E793-7105-1C8609691C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72555" y="3010507"/>
            <a:ext cx="1864144" cy="191725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C3864F0-BA80-ADB2-147A-7E11116253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78406" y="4840635"/>
            <a:ext cx="1864144" cy="185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2148"/>
      </p:ext>
    </p:extLst>
  </p:cSld>
  <p:clrMapOvr>
    <a:masterClrMapping/>
  </p:clrMapOvr>
</p:sld>
</file>

<file path=ppt/theme/theme1.xml><?xml version="1.0" encoding="utf-8"?>
<a:theme xmlns:a="http://schemas.openxmlformats.org/drawingml/2006/main" name="ETH Blau">
  <a:themeElements>
    <a:clrScheme name="ETH Bla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4D7DBF"/>
      </a:accent2>
      <a:accent3>
        <a:srgbClr val="7A9DCF"/>
      </a:accent3>
      <a:accent4>
        <a:srgbClr val="A6BEDF"/>
      </a:accent4>
      <a:accent5>
        <a:srgbClr val="D3DEEF"/>
      </a:accent5>
      <a:accent6>
        <a:srgbClr val="E8EEF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EF71843B-413B-4636-AB44-13799B812ED4}"/>
    </a:ext>
  </a:extLst>
</a:theme>
</file>

<file path=ppt/theme/theme2.xml><?xml version="1.0" encoding="utf-8"?>
<a:theme xmlns:a="http://schemas.openxmlformats.org/drawingml/2006/main" name="ETH Petrol">
  <a:themeElements>
    <a:clrScheme name="ETH Petrol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894"/>
      </a:accent1>
      <a:accent2>
        <a:srgbClr val="3393A9"/>
      </a:accent2>
      <a:accent3>
        <a:srgbClr val="66AEBF"/>
      </a:accent3>
      <a:accent4>
        <a:srgbClr val="99C9D4"/>
      </a:accent4>
      <a:accent5>
        <a:srgbClr val="CCE4EA"/>
      </a:accent5>
      <a:accent6>
        <a:srgbClr val="E5F1F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0473AE0E-68D5-4A9D-99C2-4908E96CDDAB}"/>
    </a:ext>
  </a:extLst>
</a:theme>
</file>

<file path=ppt/theme/theme3.xml><?xml version="1.0" encoding="utf-8"?>
<a:theme xmlns:a="http://schemas.openxmlformats.org/drawingml/2006/main" name="ETH Grün">
  <a:themeElements>
    <a:clrScheme name="ETH Grü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27313"/>
      </a:accent1>
      <a:accent2>
        <a:srgbClr val="818F42"/>
      </a:accent2>
      <a:accent3>
        <a:srgbClr val="A1AB71"/>
      </a:accent3>
      <a:accent4>
        <a:srgbClr val="C0C7A1"/>
      </a:accent4>
      <a:accent5>
        <a:srgbClr val="E0E3D0"/>
      </a:accent5>
      <a:accent6>
        <a:srgbClr val="EFF1E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DF440DC3-3F2E-4807-8C20-EB98FA7966EC}"/>
    </a:ext>
  </a:extLst>
</a:theme>
</file>

<file path=ppt/theme/theme4.xml><?xml version="1.0" encoding="utf-8"?>
<a:theme xmlns:a="http://schemas.openxmlformats.org/drawingml/2006/main" name="ETH Bronze">
  <a:themeElements>
    <a:clrScheme name="ETH Bronz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E6713"/>
      </a:accent1>
      <a:accent2>
        <a:srgbClr val="A58542"/>
      </a:accent2>
      <a:accent3>
        <a:srgbClr val="BBA471"/>
      </a:accent3>
      <a:accent4>
        <a:srgbClr val="D2C2A1"/>
      </a:accent4>
      <a:accent5>
        <a:srgbClr val="E8E1D0"/>
      </a:accent5>
      <a:accent6>
        <a:srgbClr val="F3F0E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11E06D20-E7DF-4D4B-B2A2-B7B46D67DC87}"/>
    </a:ext>
  </a:extLst>
</a:theme>
</file>

<file path=ppt/theme/theme5.xml><?xml version="1.0" encoding="utf-8"?>
<a:theme xmlns:a="http://schemas.openxmlformats.org/drawingml/2006/main" name="ETH Rot">
  <a:themeElements>
    <a:clrScheme name="ETH Rot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7352D"/>
      </a:accent1>
      <a:accent2>
        <a:srgbClr val="C55D57"/>
      </a:accent2>
      <a:accent3>
        <a:srgbClr val="D48681"/>
      </a:accent3>
      <a:accent4>
        <a:srgbClr val="E2AEAB"/>
      </a:accent4>
      <a:accent5>
        <a:srgbClr val="F1D7D5"/>
      </a:accent5>
      <a:accent6>
        <a:srgbClr val="F8EAEA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16CB80E2-4D81-420F-8475-97747EDD43D9}"/>
    </a:ext>
  </a:extLst>
</a:theme>
</file>

<file path=ppt/theme/theme6.xml><?xml version="1.0" encoding="utf-8"?>
<a:theme xmlns:a="http://schemas.openxmlformats.org/drawingml/2006/main" name="ETH Purpur">
  <a:themeElements>
    <a:clrScheme name="ETH Purpur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30774"/>
      </a:accent1>
      <a:accent2>
        <a:srgbClr val="B53990"/>
      </a:accent2>
      <a:accent3>
        <a:srgbClr val="C86AAC"/>
      </a:accent3>
      <a:accent4>
        <a:srgbClr val="DA9CC7"/>
      </a:accent4>
      <a:accent5>
        <a:srgbClr val="EDCDE3"/>
      </a:accent5>
      <a:accent6>
        <a:srgbClr val="F6E6F1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995FD330-628F-4BC0-B5BD-6162A29925A6}"/>
    </a:ext>
  </a:extLst>
</a:theme>
</file>

<file path=ppt/theme/theme7.xml><?xml version="1.0" encoding="utf-8"?>
<a:theme xmlns:a="http://schemas.openxmlformats.org/drawingml/2006/main" name="ETH Grau">
  <a:themeElements>
    <a:clrScheme name="ETH Gra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F"/>
      </a:accent1>
      <a:accent2>
        <a:srgbClr val="8C8C8C"/>
      </a:accent2>
      <a:accent3>
        <a:srgbClr val="A9A9A9"/>
      </a:accent3>
      <a:accent4>
        <a:srgbClr val="C5C5C5"/>
      </a:accent4>
      <a:accent5>
        <a:srgbClr val="E2E2E2"/>
      </a:accent5>
      <a:accent6>
        <a:srgbClr val="F0F0F0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D02D928F-8248-4557-A534-5AC5954D5BF1}"/>
    </a:ext>
  </a:extLst>
</a:theme>
</file>

<file path=ppt/theme/theme8.xml><?xml version="1.0" encoding="utf-8"?>
<a:theme xmlns:a="http://schemas.openxmlformats.org/drawingml/2006/main" name="Office">
  <a:themeElements>
    <a:clrScheme name="ETH Bla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4D7DBF"/>
      </a:accent2>
      <a:accent3>
        <a:srgbClr val="7A9DCF"/>
      </a:accent3>
      <a:accent4>
        <a:srgbClr val="A6BEDF"/>
      </a:accent4>
      <a:accent5>
        <a:srgbClr val="D3DEEF"/>
      </a:accent5>
      <a:accent6>
        <a:srgbClr val="E8EEF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">
  <a:themeElements>
    <a:clrScheme name="ETH Bla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4D7DBF"/>
      </a:accent2>
      <a:accent3>
        <a:srgbClr val="7A9DCF"/>
      </a:accent3>
      <a:accent4>
        <a:srgbClr val="A6BEDF"/>
      </a:accent4>
      <a:accent5>
        <a:srgbClr val="D3DEEF"/>
      </a:accent5>
      <a:accent6>
        <a:srgbClr val="E8EEF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ETH_PP_Scientific_Poster_Portrait_A3_Template</Template>
  <TotalTime>1774</TotalTime>
  <Words>509</Words>
  <Application>Microsoft Office PowerPoint</Application>
  <PresentationFormat>Custom</PresentationFormat>
  <Paragraphs>115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Symbol</vt:lpstr>
      <vt:lpstr>ETH Blau</vt:lpstr>
      <vt:lpstr>ETH Petrol</vt:lpstr>
      <vt:lpstr>ETH Grün</vt:lpstr>
      <vt:lpstr>ETH Bronze</vt:lpstr>
      <vt:lpstr>ETH Rot</vt:lpstr>
      <vt:lpstr>ETH Purpur</vt:lpstr>
      <vt:lpstr>ETH Grau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 Jäggi</dc:creator>
  <cp:lastModifiedBy>Vera Jäggi</cp:lastModifiedBy>
  <cp:revision>28</cp:revision>
  <dcterms:created xsi:type="dcterms:W3CDTF">2022-10-08T15:19:37Z</dcterms:created>
  <dcterms:modified xsi:type="dcterms:W3CDTF">2022-10-09T20:54:24Z</dcterms:modified>
</cp:coreProperties>
</file>