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4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471" autoAdjust="0"/>
    <p:restoredTop sz="87814"/>
  </p:normalViewPr>
  <p:slideViewPr>
    <p:cSldViewPr snapToGrid="0">
      <p:cViewPr varScale="1">
        <p:scale>
          <a:sx n="100" d="100"/>
          <a:sy n="100" d="100"/>
        </p:scale>
        <p:origin x="84" y="426"/>
      </p:cViewPr>
      <p:guideLst>
        <p:guide orient="horz" pos="215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4008" y="108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A80DAABF-6B89-410E-81F4-13A52FA46F91}" type="datetime1">
              <a:rPr lang="ko-KR" altLang="en-US"/>
              <a:pPr lvl="0">
                <a:defRPr/>
              </a:pPr>
              <a:t>2022-08-20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3698BE7A-A975-4685-9393-F61C7D1D7DF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OCP</a:t>
            </a:r>
            <a:r>
              <a:rPr lang="ko-KR" altLang="en-US"/>
              <a:t> 개방폐쇄 원칙 </a:t>
            </a:r>
            <a:r>
              <a:rPr lang="en-US" altLang="ko-KR"/>
              <a:t>-&gt;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ko-KR" altLang="en-US"/>
              <a:t>확장에는 열려 있어야하고</a:t>
            </a:r>
            <a:r>
              <a:rPr lang="en-US" altLang="ko-KR"/>
              <a:t>,</a:t>
            </a:r>
            <a:r>
              <a:rPr lang="ko-KR" altLang="en-US"/>
              <a:t> 변경에는 닫혀있어야 한다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-&gt;</a:t>
            </a:r>
            <a:r>
              <a:rPr lang="ko-KR" altLang="en-US"/>
              <a:t> 기능을 변경하거나 확장할 수 있으면서 그 기능을 사용하는 코드는 수정하지 않는다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-&gt;</a:t>
            </a:r>
            <a:r>
              <a:rPr lang="ko-KR" altLang="en-US"/>
              <a:t>전략패턴에 어울리는 내용</a:t>
            </a:r>
            <a:r>
              <a:rPr lang="en-US" altLang="ko-KR"/>
              <a:t>...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698BE7A-A975-4685-9393-F61C7D1D7DF4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06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26FA9-CFC7-4247-A4D6-81DEF367D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58D746-534C-40C5-B791-BBB72CEB7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DE263-5D81-46EE-8192-331C3FB44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420E16-839A-4BEC-8E11-0DA228CDC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1D7066-64C4-4B5D-9566-DF32FB7D3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867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6F1CD0-3D65-41B0-9E99-463CA7207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29CC42-341D-441C-A8D2-B2A452F54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646CF1-5BB5-454B-9873-8E2152949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B788BA-5C09-4DEF-A85A-0909CA1FB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E357B6-5747-4324-B379-CA9C01374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82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D1B1F95-4481-465E-97B9-4D966E2D3EE6}"/>
              </a:ext>
            </a:extLst>
          </p:cNvPr>
          <p:cNvSpPr/>
          <p:nvPr userDrawn="1"/>
        </p:nvSpPr>
        <p:spPr>
          <a:xfrm>
            <a:off x="3412620" y="-1"/>
            <a:ext cx="8779380" cy="5334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0" y="0"/>
            <a:ext cx="3412620" cy="533400"/>
          </a:xfrm>
          <a:prstGeom prst="rect">
            <a:avLst/>
          </a:prstGeom>
          <a:solidFill>
            <a:srgbClr val="F6A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0603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4443413" y="1781175"/>
            <a:ext cx="3305175" cy="3295650"/>
          </a:xfrm>
          <a:prstGeom prst="rect">
            <a:avLst/>
          </a:prstGeom>
          <a:noFill/>
          <a:ln>
            <a:solidFill>
              <a:srgbClr val="F6A5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4443413" y="1374606"/>
            <a:ext cx="3305175" cy="304800"/>
          </a:xfrm>
          <a:prstGeom prst="rect">
            <a:avLst/>
          </a:prstGeom>
          <a:solidFill>
            <a:srgbClr val="F6A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40404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프로젝트 제안서 템플릿</a:t>
            </a:r>
            <a:endParaRPr lang="ko-KR" altLang="en-US" sz="1600" dirty="0"/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5141784" y="2849284"/>
            <a:ext cx="1880643" cy="1169551"/>
            <a:chOff x="5133598" y="3340358"/>
            <a:chExt cx="1880643" cy="116955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1A08FC-B24C-4412-B89C-BEBC730739D7}"/>
                </a:ext>
              </a:extLst>
            </p:cNvPr>
            <p:cNvSpPr txBox="1"/>
            <p:nvPr/>
          </p:nvSpPr>
          <p:spPr>
            <a:xfrm>
              <a:off x="5133598" y="3340358"/>
              <a:ext cx="18806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 smtClean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프로젝트 제목</a:t>
              </a:r>
              <a:endParaRPr lang="en-US" altLang="ko-KR" sz="2400" dirty="0" smtClean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4BDAA13-D65C-49E4-9DC9-664CAA4B9D22}"/>
                </a:ext>
              </a:extLst>
            </p:cNvPr>
            <p:cNvSpPr txBox="1"/>
            <p:nvPr/>
          </p:nvSpPr>
          <p:spPr>
            <a:xfrm>
              <a:off x="5662059" y="4171355"/>
              <a:ext cx="8515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[</a:t>
              </a:r>
              <a:r>
                <a:rPr lang="ko-KR" altLang="en-US" sz="1600" dirty="0" smtClean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소제목</a:t>
              </a:r>
              <a:r>
                <a:rPr lang="en-US" altLang="ko-KR" sz="1600" dirty="0" smtClean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]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803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EF8EF-6B8F-4CC1-B89D-C959224D1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C6F251-217C-497C-96FE-4C5455959B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418018-B70F-4F02-84EC-C2CEE58E1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EDFC73-7521-41AF-A7D2-EEFCA1C7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E37961-46C2-445D-9F62-4A2F5E08C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0D546A-5568-4D6F-A208-91A46CB16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36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E6E9A-2522-436F-A538-843D75298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F07C64-35DD-4586-9EB9-B9F22F0D6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56F9FB-F80D-4769-86E0-A7E8B094D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7B086E-E9F7-4507-9981-509D4E4E58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AECB13-A400-4B86-BC97-447598825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9AA094-80F4-423A-A693-05DB73218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4783F4-241C-4971-B9C7-D024F175F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CC04F3-9C93-431F-8E45-3304A6A7A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70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D091F-BFAD-438E-837B-BEB203AB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DD598B-B0EB-4A91-BE1A-324D7214B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FE1AF9-E475-4668-AF4A-A32EE11E8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850B79-2FBD-40BD-854E-2F9D43792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04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7535AA-3069-4866-A69F-B828073FD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7C34EF-4580-407F-BD81-1694D4B0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75FA83-5730-4829-819C-F8004EA72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73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CFAF2-1423-47B6-A092-AC7379F1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981493-F2D9-479A-9390-2CAD04EC8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182212-6600-4A93-89D7-1E09DAF3A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8831BC-C939-4C7C-B5F9-6AD9607E4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34A10E-379F-4F75-B575-B33A75954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6CE027-FE11-4C5A-AA79-C3B323460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959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42FDE-69C8-4F05-B8EB-B50DEFE31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5A818F-E2CF-4360-859F-C9A3DD967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8742AF-DF8D-4EB1-9152-A8FCCFCA5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445CC9-F436-4D6B-8AA0-F111034C1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9B626E-5F38-4DD6-AE1B-B062C2822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1A6E3B-833D-4D6F-A213-3C88D3EC9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3498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8073BF-670B-42A0-BBD5-9F6C12C10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652BC2-5E03-49D1-A74C-23809DAD8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18DDD6-E842-4BD1-B275-608BFE7B3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755-F5A3-475D-980C-EE8E6B2AEAA3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AEDD23-A3AA-4CDD-BA64-7CEC088A7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BAD2F1-40A6-4C39-A619-3E0C44D57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77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"/>
          <p:cNvGraphicFramePr>
            <a:graphicFrameLocks noGrp="1"/>
          </p:cNvGraphicFramePr>
          <p:nvPr/>
        </p:nvGraphicFramePr>
        <p:xfrm>
          <a:off x="4021387" y="4066062"/>
          <a:ext cx="4149224" cy="78431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149224"/>
              </a:tblGrid>
              <a:tr h="38535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Pattern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39896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/>
                        <a:t>observer_pattern</a:t>
                      </a:r>
                      <a:endParaRPr lang="en-US" altLang="ko-KR" b="1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1" name="제목 1"/>
          <p:cNvSpPr>
            <a:spLocks noGrp="1"/>
          </p:cNvSpPr>
          <p:nvPr/>
        </p:nvSpPr>
        <p:spPr>
          <a:xfrm>
            <a:off x="2757282" y="1907789"/>
            <a:ext cx="6369556" cy="152121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10000"/>
          </a:bodyPr>
          <a:p>
            <a:pPr marL="0" indent="0" algn="ctr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Design_Pattern</a:t>
            </a:r>
            <a:endPara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72688" y="0"/>
            <a:ext cx="1041931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201881" y="163286"/>
            <a:ext cx="1168880" cy="6957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 b="1">
                <a:latin typeface="KoPubWorld돋움체 Bold"/>
                <a:ea typeface="KoPubWorld돋움체 Bold"/>
                <a:cs typeface="KoPubWorld돋움체 Bold"/>
              </a:rPr>
              <a:t>목차</a:t>
            </a:r>
            <a:endParaRPr lang="ko-KR" altLang="en-US" sz="4000" b="1">
              <a:latin typeface="KoPubWorld돋움체 Bold"/>
              <a:ea typeface="KoPubWorld돋움체 Bold"/>
              <a:cs typeface="KoPubWorld돋움체 Bold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2263530" y="2339387"/>
            <a:ext cx="4360719" cy="592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200" b="1">
                <a:latin typeface="KoPubWorld돋움체 Light"/>
                <a:ea typeface="KoPubWorld돋움체 Light"/>
                <a:cs typeface="KoPubWorld돋움체 Light"/>
              </a:rPr>
              <a:t>1.</a:t>
            </a:r>
            <a:r>
              <a:rPr lang="ko-KR" altLang="en-US" sz="2200" b="1">
                <a:latin typeface="KoPubWorld돋움체 Light"/>
                <a:ea typeface="KoPubWorld돋움체 Light"/>
                <a:cs typeface="KoPubWorld돋움체 Light"/>
              </a:rPr>
              <a:t> 옵저버패턴 구현</a:t>
            </a:r>
            <a:endParaRPr lang="ko-KR" altLang="en-US" sz="2200" b="1"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2259917" y="3044791"/>
            <a:ext cx="4121871" cy="594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200" b="1">
                <a:latin typeface="KoPubWorld돋움체 Light"/>
                <a:ea typeface="KoPubWorld돋움체 Light"/>
                <a:cs typeface="KoPubWorld돋움체 Light"/>
              </a:rPr>
              <a:t>2.</a:t>
            </a:r>
            <a:r>
              <a:rPr lang="ko-KR" altLang="en-US" sz="2200" b="1">
                <a:latin typeface="KoPubWorld돋움체 Light"/>
                <a:ea typeface="KoPubWorld돋움체 Light"/>
                <a:cs typeface="KoPubWorld돋움체 Light"/>
              </a:rPr>
              <a:t> 생각한점</a:t>
            </a:r>
            <a:endParaRPr lang="ko-KR" altLang="en-US" sz="2200" b="1">
              <a:latin typeface="KoPubWorld돋움체 Light"/>
              <a:ea typeface="KoPubWorld돋움체 Light"/>
              <a:cs typeface="KoPubWorld돋움체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7959" y="3664323"/>
            <a:ext cx="3025140" cy="300945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81938" y="101138"/>
            <a:ext cx="1704977" cy="3922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latin typeface="KoPubWorld돋움체 Bold"/>
                <a:ea typeface="KoPubWorld돋움체 Bold"/>
                <a:cs typeface="KoPubWorld돋움체 Bold"/>
              </a:rPr>
              <a:t>2.</a:t>
            </a:r>
            <a:r>
              <a:rPr lang="ko-KR" altLang="en-US" sz="2000" b="1">
                <a:latin typeface="KoPubWorld돋움체 Bold"/>
                <a:ea typeface="KoPubWorld돋움체 Bold"/>
                <a:cs typeface="KoPubWorld돋움체 Bold"/>
              </a:rPr>
              <a:t> 옵저버패턴</a:t>
            </a:r>
            <a:endParaRPr lang="ko-KR" altLang="en-US" sz="2000" b="1">
              <a:latin typeface="KoPubWorld돋움체 Bold"/>
              <a:ea typeface="KoPubWorld돋움체 Bold"/>
              <a:cs typeface="KoPubWorld돋움체 Bold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36831" y="711342"/>
            <a:ext cx="5315954" cy="640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600" b="1">
                <a:latin typeface="KoPubWorld돋움체 Bold"/>
                <a:ea typeface="KoPubWorld돋움체 Bold"/>
                <a:cs typeface="KoPubWorld돋움체 Bold"/>
              </a:rPr>
              <a:t>옵저버 패턴이란</a:t>
            </a:r>
            <a:endParaRPr lang="ko-KR" altLang="en-US" sz="3600" b="1">
              <a:latin typeface="KoPubWorld돋움체 Bold"/>
              <a:ea typeface="KoPubWorld돋움체 Bold"/>
              <a:cs typeface="KoPubWorld돋움체 Bold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198958" y="1492691"/>
            <a:ext cx="11327728" cy="1143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300"/>
              <a:t>-</a:t>
            </a:r>
            <a:r>
              <a:rPr lang="ko-KR" altLang="en-US" sz="2300"/>
              <a:t>옵저버 패턴은 한 객체의 상태가 바뀌면 그 객체에 의존하는 다른 객체에게 연락이 가고 자동으로 내용이 갱신되는 방식의 일대다 의존성을 정의한다</a:t>
            </a:r>
            <a:r>
              <a:rPr lang="en-US" altLang="ko-KR" sz="2300"/>
              <a:t>.</a:t>
            </a:r>
            <a:endParaRPr lang="en-US" altLang="ko-KR" sz="2300"/>
          </a:p>
          <a:p>
            <a:pPr>
              <a:defRPr/>
            </a:pPr>
            <a:endParaRPr lang="en-US" altLang="ko-KR" sz="2300"/>
          </a:p>
        </p:txBody>
      </p:sp>
      <p:sp>
        <p:nvSpPr>
          <p:cNvPr id="49" name=""/>
          <p:cNvSpPr/>
          <p:nvPr/>
        </p:nvSpPr>
        <p:spPr>
          <a:xfrm>
            <a:off x="565151" y="5436182"/>
            <a:ext cx="1903846" cy="1192768"/>
          </a:xfrm>
          <a:prstGeom prst="round2DiagRect">
            <a:avLst>
              <a:gd name="adj1" fmla="val 16667"/>
              <a:gd name="adj2" fmla="val 0"/>
            </a:avLst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0" name=""/>
          <p:cNvSpPr/>
          <p:nvPr/>
        </p:nvSpPr>
        <p:spPr>
          <a:xfrm>
            <a:off x="664790" y="4410328"/>
            <a:ext cx="1695136" cy="293145"/>
          </a:xfrm>
          <a:prstGeom prst="round2DiagRect">
            <a:avLst>
              <a:gd name="adj1" fmla="val 16667"/>
              <a:gd name="adj2" fmla="val 0"/>
            </a:avLst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51" name=""/>
          <p:cNvCxnSpPr>
            <a:stCxn id="49" idx="0"/>
          </p:cNvCxnSpPr>
          <p:nvPr/>
        </p:nvCxnSpPr>
        <p:spPr>
          <a:xfrm>
            <a:off x="2468997" y="6032566"/>
            <a:ext cx="2148642" cy="234090"/>
          </a:xfrm>
          <a:prstGeom prst="bentConnector3">
            <a:avLst>
              <a:gd name="adj1" fmla="val 50000"/>
            </a:avLst>
          </a:prstGeom>
          <a:ln w="889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"/>
          <p:cNvSpPr txBox="1"/>
          <p:nvPr/>
        </p:nvSpPr>
        <p:spPr>
          <a:xfrm>
            <a:off x="4766469" y="4351734"/>
            <a:ext cx="4593829" cy="36322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en-US" altLang="ko-KR"/>
              <a:t>Subject(</a:t>
            </a:r>
            <a:r>
              <a:rPr lang="ko-KR" altLang="en-US"/>
              <a:t>주제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one-to-many </a:t>
            </a:r>
            <a:r>
              <a:rPr lang="ko-KR" altLang="en-US"/>
              <a:t>의 </a:t>
            </a:r>
            <a:r>
              <a:rPr lang="en-US" altLang="ko-KR"/>
              <a:t>One</a:t>
            </a:r>
            <a:endParaRPr lang="en-US" altLang="ko-KR"/>
          </a:p>
        </p:txBody>
      </p:sp>
      <p:sp>
        <p:nvSpPr>
          <p:cNvPr id="54" name=""/>
          <p:cNvSpPr txBox="1"/>
          <p:nvPr/>
        </p:nvSpPr>
        <p:spPr>
          <a:xfrm>
            <a:off x="4809729" y="6022181"/>
            <a:ext cx="5099845" cy="367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Observer(</a:t>
            </a:r>
            <a:r>
              <a:rPr lang="ko-KR" altLang="en-US"/>
              <a:t>옵저버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one-to-many</a:t>
            </a:r>
            <a:r>
              <a:rPr lang="ko-KR" altLang="en-US"/>
              <a:t>의 </a:t>
            </a:r>
            <a:r>
              <a:rPr lang="en-US" altLang="ko-KR"/>
              <a:t>many</a:t>
            </a:r>
            <a:endParaRPr lang="en-US" altLang="ko-KR"/>
          </a:p>
        </p:txBody>
      </p:sp>
      <p:cxnSp>
        <p:nvCxnSpPr>
          <p:cNvPr id="55" name=""/>
          <p:cNvCxnSpPr/>
          <p:nvPr/>
        </p:nvCxnSpPr>
        <p:spPr>
          <a:xfrm>
            <a:off x="2369848" y="4576744"/>
            <a:ext cx="2261285" cy="16686"/>
          </a:xfrm>
          <a:prstGeom prst="bentConnector3">
            <a:avLst>
              <a:gd name="adj1" fmla="val 50000"/>
            </a:avLst>
          </a:prstGeom>
          <a:ln w="889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4107" y="1451610"/>
            <a:ext cx="6728794" cy="506416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81938" y="101138"/>
            <a:ext cx="1638302" cy="3922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latin typeface="KoPubWorld돋움체 Bold"/>
                <a:ea typeface="KoPubWorld돋움체 Bold"/>
                <a:cs typeface="KoPubWorld돋움체 Bold"/>
              </a:rPr>
              <a:t>2</a:t>
            </a:r>
            <a:r>
              <a:rPr lang="ko-KR" altLang="en-US" sz="2000" b="1">
                <a:latin typeface="KoPubWorld돋움체 Bold"/>
                <a:ea typeface="KoPubWorld돋움체 Bold"/>
                <a:cs typeface="KoPubWorld돋움체 Bold"/>
              </a:rPr>
              <a:t> 옵저버패턴</a:t>
            </a:r>
            <a:endParaRPr lang="ko-KR" altLang="en-US" sz="2000" b="1">
              <a:latin typeface="KoPubWorld돋움체 Bold"/>
              <a:ea typeface="KoPubWorld돋움체 Bold"/>
              <a:cs typeface="KoPubWorld돋움체 Bold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36831" y="711342"/>
            <a:ext cx="5315954" cy="640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600" b="1">
                <a:latin typeface="KoPubWorld돋움체 Bold"/>
                <a:ea typeface="KoPubWorld돋움체 Bold"/>
                <a:cs typeface="KoPubWorld돋움체 Bold"/>
              </a:rPr>
              <a:t>옵저버 패턴이란</a:t>
            </a:r>
            <a:endParaRPr lang="ko-KR" altLang="en-US" sz="3600" b="1">
              <a:latin typeface="KoPubWorld돋움체 Bold"/>
              <a:ea typeface="KoPubWorld돋움체 Bold"/>
              <a:cs typeface="KoPubWorld돋움체 Bold"/>
            </a:endParaRPr>
          </a:p>
        </p:txBody>
      </p:sp>
      <p:cxnSp>
        <p:nvCxnSpPr>
          <p:cNvPr id="57" name=""/>
          <p:cNvCxnSpPr>
            <a:endCxn id="58" idx="1"/>
          </p:cNvCxnSpPr>
          <p:nvPr/>
        </p:nvCxnSpPr>
        <p:spPr>
          <a:xfrm>
            <a:off x="4037656" y="2950957"/>
            <a:ext cx="3433588" cy="478043"/>
          </a:xfrm>
          <a:prstGeom prst="bentConnector3">
            <a:avLst>
              <a:gd name="adj1" fmla="val 48207"/>
            </a:avLst>
          </a:prstGeom>
          <a:ln w="889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"/>
          <p:cNvSpPr txBox="1"/>
          <p:nvPr/>
        </p:nvSpPr>
        <p:spPr>
          <a:xfrm>
            <a:off x="7471244" y="3249567"/>
            <a:ext cx="4369946" cy="358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en-US" altLang="ko-KR"/>
              <a:t>observer</a:t>
            </a:r>
            <a:r>
              <a:rPr lang="ko-KR" altLang="en-US"/>
              <a:t> 객체 생성 </a:t>
            </a:r>
            <a:r>
              <a:rPr lang="en-US" altLang="ko-KR"/>
              <a:t>(</a:t>
            </a:r>
            <a:r>
              <a:rPr lang="ko-KR" altLang="en-US"/>
              <a:t>각 </a:t>
            </a:r>
            <a:r>
              <a:rPr lang="en-US" altLang="ko-KR"/>
              <a:t>display</a:t>
            </a:r>
            <a:r>
              <a:rPr lang="ko-KR" altLang="en-US"/>
              <a:t>마다</a:t>
            </a:r>
            <a:r>
              <a:rPr lang="en-US" altLang="ko-KR"/>
              <a:t>)</a:t>
            </a:r>
            <a:endParaRPr lang="en-US" altLang="ko-KR"/>
          </a:p>
        </p:txBody>
      </p:sp>
      <p:cxnSp>
        <p:nvCxnSpPr>
          <p:cNvPr id="59" name=""/>
          <p:cNvCxnSpPr>
            <a:endCxn id="58" idx="1"/>
          </p:cNvCxnSpPr>
          <p:nvPr/>
        </p:nvCxnSpPr>
        <p:spPr>
          <a:xfrm flipV="1">
            <a:off x="3935868" y="3429000"/>
            <a:ext cx="3535376" cy="449431"/>
          </a:xfrm>
          <a:prstGeom prst="bentConnector3">
            <a:avLst>
              <a:gd name="adj1" fmla="val 50000"/>
            </a:avLst>
          </a:prstGeom>
          <a:ln w="889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"/>
          <p:cNvCxnSpPr/>
          <p:nvPr/>
        </p:nvCxnSpPr>
        <p:spPr>
          <a:xfrm>
            <a:off x="5374048" y="4924384"/>
            <a:ext cx="2071436" cy="25814"/>
          </a:xfrm>
          <a:prstGeom prst="bentConnector3">
            <a:avLst>
              <a:gd name="adj1" fmla="val 50000"/>
            </a:avLst>
          </a:prstGeom>
          <a:ln w="889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"/>
          <p:cNvSpPr txBox="1"/>
          <p:nvPr/>
        </p:nvSpPr>
        <p:spPr>
          <a:xfrm>
            <a:off x="7503852" y="4757806"/>
            <a:ext cx="3589970" cy="365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주제</a:t>
            </a:r>
            <a:r>
              <a:rPr lang="en-US" altLang="ko-KR"/>
              <a:t>(subject)</a:t>
            </a:r>
            <a:r>
              <a:rPr lang="ko-KR" altLang="en-US"/>
              <a:t>의 값 변경</a:t>
            </a:r>
            <a:endParaRPr lang="ko-KR" altLang="en-US"/>
          </a:p>
        </p:txBody>
      </p:sp>
      <p:cxnSp>
        <p:nvCxnSpPr>
          <p:cNvPr id="64" name=""/>
          <p:cNvCxnSpPr/>
          <p:nvPr/>
        </p:nvCxnSpPr>
        <p:spPr>
          <a:xfrm flipV="1">
            <a:off x="3731557" y="1966632"/>
            <a:ext cx="3966882" cy="134470"/>
          </a:xfrm>
          <a:prstGeom prst="bentConnector3">
            <a:avLst>
              <a:gd name="adj1" fmla="val 50000"/>
            </a:avLst>
          </a:prstGeom>
          <a:ln w="889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"/>
          <p:cNvSpPr txBox="1"/>
          <p:nvPr/>
        </p:nvSpPr>
        <p:spPr>
          <a:xfrm>
            <a:off x="7784680" y="1797750"/>
            <a:ext cx="2495877" cy="362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0.</a:t>
            </a:r>
            <a:r>
              <a:rPr lang="ko-KR" altLang="en-US"/>
              <a:t> 주제 객체 만들기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81937" y="101138"/>
            <a:ext cx="1704977" cy="3922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latin typeface="KoPubWorld돋움체 Bold"/>
                <a:ea typeface="KoPubWorld돋움체 Bold"/>
                <a:cs typeface="KoPubWorld돋움체 Bold"/>
              </a:rPr>
              <a:t>2.</a:t>
            </a:r>
            <a:r>
              <a:rPr lang="ko-KR" altLang="en-US" sz="2000" b="1">
                <a:latin typeface="KoPubWorld돋움체 Bold"/>
                <a:ea typeface="KoPubWorld돋움체 Bold"/>
                <a:cs typeface="KoPubWorld돋움체 Bold"/>
              </a:rPr>
              <a:t> 옵저버패턴</a:t>
            </a:r>
            <a:endParaRPr lang="ko-KR" altLang="en-US" sz="2000" b="1">
              <a:latin typeface="KoPubWorld돋움체 Bold"/>
              <a:ea typeface="KoPubWorld돋움체 Bold"/>
              <a:cs typeface="KoPubWorld돋움체 Bold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36831" y="711342"/>
            <a:ext cx="5315954" cy="640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b="1">
                <a:latin typeface="KoPubWorld돋움체 Bold"/>
                <a:ea typeface="KoPubWorld돋움체 Bold"/>
                <a:cs typeface="KoPubWorld돋움체 Bold"/>
              </a:rPr>
              <a:t>옵저버 패턴이란</a:t>
            </a:r>
            <a:endParaRPr lang="ko-KR" altLang="en-US" sz="3600" b="1">
              <a:latin typeface="KoPubWorld돋움체 Bold"/>
              <a:ea typeface="KoPubWorld돋움체 Bold"/>
              <a:cs typeface="KoPubWorld돋움체 Bold"/>
            </a:endParaRPr>
          </a:p>
        </p:txBody>
      </p:sp>
      <p:pic>
        <p:nvPicPr>
          <p:cNvPr id="6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703" y="1558738"/>
            <a:ext cx="7028330" cy="4961964"/>
          </a:xfrm>
          <a:prstGeom prst="rect">
            <a:avLst/>
          </a:prstGeom>
        </p:spPr>
      </p:pic>
      <p:cxnSp>
        <p:nvCxnSpPr>
          <p:cNvPr id="70" name=""/>
          <p:cNvCxnSpPr/>
          <p:nvPr/>
        </p:nvCxnSpPr>
        <p:spPr>
          <a:xfrm>
            <a:off x="6096000" y="5282973"/>
            <a:ext cx="2071436" cy="25814"/>
          </a:xfrm>
          <a:prstGeom prst="bentConnector3">
            <a:avLst>
              <a:gd name="adj1" fmla="val 50000"/>
            </a:avLst>
          </a:prstGeom>
          <a:ln w="889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"/>
          <p:cNvSpPr txBox="1"/>
          <p:nvPr/>
        </p:nvSpPr>
        <p:spPr>
          <a:xfrm>
            <a:off x="8143597" y="5098538"/>
            <a:ext cx="3787240" cy="366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주제의 데이터 값 변경 </a:t>
            </a:r>
            <a:endParaRPr lang="ko-KR" altLang="en-US"/>
          </a:p>
        </p:txBody>
      </p:sp>
      <p:cxnSp>
        <p:nvCxnSpPr>
          <p:cNvPr id="73" name=""/>
          <p:cNvCxnSpPr/>
          <p:nvPr/>
        </p:nvCxnSpPr>
        <p:spPr>
          <a:xfrm flipV="1">
            <a:off x="5121087" y="2431215"/>
            <a:ext cx="2737880" cy="17270"/>
          </a:xfrm>
          <a:prstGeom prst="bentConnector3">
            <a:avLst>
              <a:gd name="adj1" fmla="val 50000"/>
            </a:avLst>
          </a:prstGeom>
          <a:ln w="889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"/>
          <p:cNvSpPr txBox="1"/>
          <p:nvPr/>
        </p:nvSpPr>
        <p:spPr>
          <a:xfrm>
            <a:off x="8022572" y="2243280"/>
            <a:ext cx="3787240" cy="366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4.</a:t>
            </a:r>
            <a:r>
              <a:rPr lang="ko-KR" altLang="en-US"/>
              <a:t> 각각의 옵저버에게 값 전달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81937" y="101138"/>
            <a:ext cx="1704977" cy="3922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latin typeface="KoPubWorld돋움체 Bold"/>
                <a:ea typeface="KoPubWorld돋움체 Bold"/>
                <a:cs typeface="KoPubWorld돋움체 Bold"/>
              </a:rPr>
              <a:t>2.</a:t>
            </a:r>
            <a:r>
              <a:rPr lang="ko-KR" altLang="en-US" sz="2000" b="1">
                <a:latin typeface="KoPubWorld돋움체 Bold"/>
                <a:ea typeface="KoPubWorld돋움체 Bold"/>
                <a:cs typeface="KoPubWorld돋움체 Bold"/>
              </a:rPr>
              <a:t> 옵저버패턴</a:t>
            </a:r>
            <a:endParaRPr lang="ko-KR" altLang="en-US" sz="2000" b="1">
              <a:latin typeface="KoPubWorld돋움체 Bold"/>
              <a:ea typeface="KoPubWorld돋움체 Bold"/>
              <a:cs typeface="KoPubWorld돋움체 Bold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36831" y="711342"/>
            <a:ext cx="5315954" cy="640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b="1">
                <a:latin typeface="KoPubWorld돋움체 Bold"/>
                <a:ea typeface="KoPubWorld돋움체 Bold"/>
                <a:cs typeface="KoPubWorld돋움체 Bold"/>
              </a:rPr>
              <a:t>옵저버 패턴이란</a:t>
            </a:r>
            <a:endParaRPr lang="ko-KR" altLang="en-US" sz="3600" b="1">
              <a:latin typeface="KoPubWorld돋움체 Bold"/>
              <a:ea typeface="KoPubWorld돋움체 Bold"/>
              <a:cs typeface="KoPubWorld돋움체 Bold"/>
            </a:endParaRPr>
          </a:p>
        </p:txBody>
      </p:sp>
      <p:sp>
        <p:nvSpPr>
          <p:cNvPr id="70" name="직사각형 15"/>
          <p:cNvSpPr/>
          <p:nvPr/>
        </p:nvSpPr>
        <p:spPr>
          <a:xfrm>
            <a:off x="456465" y="1480065"/>
            <a:ext cx="5315954" cy="451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>
                <a:latin typeface="KoPubWorld돋움체 Bold"/>
                <a:ea typeface="KoPubWorld돋움체 Bold"/>
                <a:cs typeface="KoPubWorld돋움체 Bold"/>
              </a:rPr>
              <a:t>실행 결과</a:t>
            </a:r>
            <a:endParaRPr lang="ko-KR" altLang="en-US" sz="2400" b="1">
              <a:latin typeface="KoPubWorld돋움체 Bold"/>
              <a:ea typeface="KoPubWorld돋움체 Bold"/>
              <a:cs typeface="KoPubWorld돋움체 Bold"/>
            </a:endParaRPr>
          </a:p>
        </p:txBody>
      </p:sp>
      <p:pic>
        <p:nvPicPr>
          <p:cNvPr id="7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06540" y="2148391"/>
            <a:ext cx="5585459" cy="3883511"/>
          </a:xfrm>
          <a:prstGeom prst="rect">
            <a:avLst/>
          </a:prstGeom>
        </p:spPr>
      </p:pic>
      <p:sp>
        <p:nvSpPr>
          <p:cNvPr id="72" name=""/>
          <p:cNvSpPr/>
          <p:nvPr/>
        </p:nvSpPr>
        <p:spPr>
          <a:xfrm>
            <a:off x="6615113" y="2841505"/>
            <a:ext cx="5393077" cy="1077556"/>
          </a:xfrm>
          <a:prstGeom prst="round2DiagRect">
            <a:avLst>
              <a:gd name="adj1" fmla="val 16667"/>
              <a:gd name="adj2" fmla="val 0"/>
            </a:avLst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3" name=""/>
          <p:cNvSpPr/>
          <p:nvPr/>
        </p:nvSpPr>
        <p:spPr>
          <a:xfrm>
            <a:off x="6666660" y="5369553"/>
            <a:ext cx="3051048" cy="629321"/>
          </a:xfrm>
          <a:prstGeom prst="round2DiagRect">
            <a:avLst>
              <a:gd name="adj1" fmla="val 16667"/>
              <a:gd name="adj2" fmla="val 0"/>
            </a:avLst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1950" y="2126876"/>
            <a:ext cx="5484159" cy="3791517"/>
          </a:xfrm>
          <a:prstGeom prst="rect">
            <a:avLst/>
          </a:prstGeom>
        </p:spPr>
      </p:pic>
      <p:sp>
        <p:nvSpPr>
          <p:cNvPr id="75" name="직사각형 15"/>
          <p:cNvSpPr/>
          <p:nvPr/>
        </p:nvSpPr>
        <p:spPr>
          <a:xfrm>
            <a:off x="6570393" y="1610054"/>
            <a:ext cx="5315954" cy="451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>
                <a:latin typeface="KoPubWorld돋움체 Bold"/>
                <a:ea typeface="KoPubWorld돋움체 Bold"/>
                <a:cs typeface="KoPubWorld돋움체 Bold"/>
              </a:rPr>
              <a:t>Observer Pattern push &amp; pull</a:t>
            </a:r>
            <a:endParaRPr lang="en-US" altLang="ko-KR" sz="2400" b="1">
              <a:latin typeface="KoPubWorld돋움체 Bold"/>
              <a:ea typeface="KoPubWorld돋움체 Bold"/>
              <a:cs typeface="KoPubWorld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81937" y="101138"/>
            <a:ext cx="1704977" cy="3922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>
                <a:latin typeface="KoPubWorld돋움체 Bold"/>
                <a:ea typeface="KoPubWorld돋움체 Bold"/>
                <a:cs typeface="KoPubWorld돋움체 Bold"/>
              </a:rPr>
              <a:t>2.</a:t>
            </a:r>
            <a:r>
              <a:rPr lang="ko-KR" altLang="en-US" sz="2000" b="1">
                <a:latin typeface="KoPubWorld돋움체 Bold"/>
                <a:ea typeface="KoPubWorld돋움체 Bold"/>
                <a:cs typeface="KoPubWorld돋움체 Bold"/>
              </a:rPr>
              <a:t> 옵저버패턴</a:t>
            </a:r>
            <a:endParaRPr lang="ko-KR" altLang="en-US" sz="2000" b="1">
              <a:latin typeface="KoPubWorld돋움체 Bold"/>
              <a:ea typeface="KoPubWorld돋움체 Bold"/>
              <a:cs typeface="KoPubWorld돋움체 Bold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36831" y="711342"/>
            <a:ext cx="10865856" cy="639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600" b="1">
                <a:latin typeface="KoPubWorld돋움체 Bold"/>
                <a:ea typeface="KoPubWorld돋움체 Bold"/>
                <a:cs typeface="KoPubWorld돋움체 Bold"/>
              </a:rPr>
              <a:t>옵저버 패턴의 장단점  </a:t>
            </a:r>
            <a:endParaRPr lang="ko-KR" altLang="en-US" sz="3600" b="1">
              <a:latin typeface="KoPubWorld돋움체 Bold"/>
              <a:ea typeface="KoPubWorld돋움체 Bold"/>
              <a:cs typeface="KoPubWorld돋움체 Bold"/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289957" y="1547940"/>
            <a:ext cx="11327728" cy="2526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/>
              <a:t>장점 </a:t>
            </a:r>
            <a:r>
              <a:rPr lang="en-US" altLang="ko-KR" sz="2000"/>
              <a:t>:</a:t>
            </a:r>
            <a:r>
              <a:rPr lang="ko-KR" altLang="en-US" sz="2000"/>
              <a:t> </a:t>
            </a:r>
            <a:endParaRPr lang="ko-KR" altLang="en-US" sz="2000"/>
          </a:p>
          <a:p>
            <a:pPr>
              <a:defRPr/>
            </a:pPr>
            <a:r>
              <a:rPr lang="en-US" altLang="ko-KR" sz="2000"/>
              <a:t>1.</a:t>
            </a:r>
            <a:r>
              <a:rPr lang="ko-KR" altLang="en-US" sz="2000"/>
              <a:t> 변경 사항이 생겨나도 유연한 객체지향 시스템 구축 가능  </a:t>
            </a:r>
            <a:r>
              <a:rPr lang="en-US" altLang="ko-KR" sz="2000"/>
              <a:t>-&gt;</a:t>
            </a:r>
            <a:r>
              <a:rPr lang="ko-KR" altLang="en-US" sz="2000"/>
              <a:t> 느슨한 결합</a:t>
            </a:r>
            <a:endParaRPr lang="ko-KR" altLang="en-US" sz="2000"/>
          </a:p>
          <a:p>
            <a:pPr>
              <a:defRPr/>
            </a:pPr>
            <a:r>
              <a:rPr lang="en-US" altLang="ko-KR" sz="2000"/>
              <a:t>(</a:t>
            </a:r>
            <a:r>
              <a:rPr lang="ko-KR" altLang="en-US" sz="2000"/>
              <a:t>구성방식의 큰 장점중 하나라고 생각</a:t>
            </a:r>
            <a:r>
              <a:rPr lang="en-US" altLang="ko-KR" sz="2000"/>
              <a:t>)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2. 1</a:t>
            </a:r>
            <a:r>
              <a:rPr lang="ko-KR" altLang="en-US" sz="2000"/>
              <a:t>번에서 이어지는 내용 </a:t>
            </a:r>
            <a:r>
              <a:rPr lang="en-US" altLang="ko-KR" sz="2000"/>
              <a:t>OCP</a:t>
            </a:r>
            <a:r>
              <a:rPr lang="ko-KR" altLang="en-US" sz="2000"/>
              <a:t> </a:t>
            </a:r>
            <a:r>
              <a:rPr lang="en-US" altLang="ko-KR" sz="2000"/>
              <a:t>(</a:t>
            </a:r>
            <a:r>
              <a:rPr lang="ko-KR" altLang="en-US" sz="2000"/>
              <a:t>확장에는 열려있고 변경에는 닫혀있어야 한다는 원칙</a:t>
            </a:r>
            <a:r>
              <a:rPr lang="en-US" altLang="ko-KR" sz="2000"/>
              <a:t>)</a:t>
            </a:r>
            <a:endParaRPr lang="en-US" altLang="ko-KR" sz="2000"/>
          </a:p>
          <a:p>
            <a:pPr>
              <a:defRPr/>
            </a:pPr>
            <a:r>
              <a:rPr lang="ko-KR" altLang="en-US" sz="2000"/>
              <a:t>잘 지킬 수 있다</a:t>
            </a:r>
            <a:r>
              <a:rPr lang="en-US" altLang="ko-KR" sz="2000"/>
              <a:t>.</a:t>
            </a:r>
            <a:endParaRPr lang="en-US" altLang="ko-KR" sz="2000"/>
          </a:p>
          <a:p>
            <a:pPr>
              <a:defRPr/>
            </a:pPr>
            <a:endParaRPr lang="en-US" altLang="ko-KR" sz="2000"/>
          </a:p>
          <a:p>
            <a:pPr>
              <a:defRPr/>
            </a:pPr>
            <a:r>
              <a:rPr lang="ko-KR" altLang="en-US" sz="2000"/>
              <a:t>단점 </a:t>
            </a:r>
            <a:r>
              <a:rPr lang="en-US" altLang="ko-KR" sz="2000"/>
              <a:t>:</a:t>
            </a:r>
            <a:r>
              <a:rPr lang="ko-KR" altLang="en-US" sz="2000"/>
              <a:t> </a:t>
            </a:r>
            <a:r>
              <a:rPr lang="en-US" altLang="ko-KR" sz="2000"/>
              <a:t>Observer</a:t>
            </a:r>
            <a:r>
              <a:rPr lang="ko-KR" altLang="en-US" sz="2000"/>
              <a:t>에게 알림이 가는 순서를 보장할 수 없다 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(</a:t>
            </a:r>
            <a:r>
              <a:rPr lang="ko-KR" altLang="en-US" sz="2000"/>
              <a:t>순서 정의</a:t>
            </a:r>
            <a:r>
              <a:rPr lang="en-US" altLang="ko-KR" sz="2000"/>
              <a:t> </a:t>
            </a:r>
            <a:r>
              <a:rPr lang="ko-KR" altLang="en-US" sz="2000"/>
              <a:t>하지 않는 것을 원칙</a:t>
            </a:r>
            <a:r>
              <a:rPr lang="en-US" altLang="ko-KR" sz="2000"/>
              <a:t>..?-&gt;</a:t>
            </a:r>
            <a:r>
              <a:rPr lang="ko-KR" altLang="en-US" sz="2000"/>
              <a:t> 책에서 본거 같은데 다시 찾아보니깐 없다</a:t>
            </a:r>
            <a:r>
              <a:rPr lang="en-US" altLang="ko-KR" sz="2000"/>
              <a:t>)</a:t>
            </a:r>
            <a:endParaRPr lang="en-US" altLang="ko-KR" sz="2000"/>
          </a:p>
        </p:txBody>
      </p:sp>
      <p:sp>
        <p:nvSpPr>
          <p:cNvPr id="70" name=""/>
          <p:cNvSpPr txBox="1"/>
          <p:nvPr/>
        </p:nvSpPr>
        <p:spPr>
          <a:xfrm>
            <a:off x="191131" y="5428084"/>
            <a:ext cx="11327729" cy="694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/>
              <a:t>-</a:t>
            </a:r>
            <a:r>
              <a:rPr lang="ko-KR" altLang="en-US" sz="2000"/>
              <a:t> </a:t>
            </a:r>
            <a:r>
              <a:rPr lang="en-US" altLang="ko-KR" sz="2000"/>
              <a:t>Android</a:t>
            </a:r>
            <a:r>
              <a:rPr lang="ko-KR" altLang="en-US" sz="2000"/>
              <a:t>에서 많이 사용하는 </a:t>
            </a:r>
            <a:r>
              <a:rPr lang="en-US" altLang="ko-KR" sz="2000"/>
              <a:t>onClickListener</a:t>
            </a:r>
            <a:r>
              <a:rPr lang="ko-KR" altLang="en-US" sz="2000"/>
              <a:t> 같이 어떤 사용자의</a:t>
            </a:r>
            <a:r>
              <a:rPr lang="en-US" altLang="ko-KR" sz="2000"/>
              <a:t> </a:t>
            </a:r>
            <a:r>
              <a:rPr lang="ko-KR" altLang="en-US" sz="2000"/>
              <a:t>입력을 기다리는 </a:t>
            </a:r>
            <a:r>
              <a:rPr lang="en-US" altLang="ko-KR" sz="2000"/>
              <a:t>Listener</a:t>
            </a:r>
            <a:r>
              <a:rPr lang="ko-KR" altLang="en-US" sz="2000"/>
              <a:t>들은 아마 </a:t>
            </a:r>
            <a:r>
              <a:rPr lang="en-US" altLang="ko-KR" sz="2000"/>
              <a:t>push</a:t>
            </a:r>
            <a:r>
              <a:rPr lang="ko-KR" altLang="en-US" sz="2000"/>
              <a:t> 방식의 옵저버 패턴을 사용했을 것이라 추측</a:t>
            </a:r>
            <a:r>
              <a:rPr lang="en-US" altLang="ko-KR" sz="2000"/>
              <a:t>.</a:t>
            </a:r>
            <a:endParaRPr lang="en-US" altLang="ko-KR" sz="2000"/>
          </a:p>
        </p:txBody>
      </p:sp>
      <p:sp>
        <p:nvSpPr>
          <p:cNvPr id="71" name="직사각형 15"/>
          <p:cNvSpPr/>
          <p:nvPr/>
        </p:nvSpPr>
        <p:spPr>
          <a:xfrm>
            <a:off x="200652" y="4557803"/>
            <a:ext cx="10967459" cy="64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600" b="1">
                <a:latin typeface="KoPubWorld돋움체 Bold"/>
                <a:ea typeface="KoPubWorld돋움체 Bold"/>
                <a:cs typeface="KoPubWorld돋움체 Bold"/>
              </a:rPr>
              <a:t>옵저버 패턴 사용됬을 것으로 추측되는 부분  </a:t>
            </a:r>
            <a:endParaRPr lang="ko-KR" altLang="en-US" sz="3600" b="1">
              <a:latin typeface="KoPubWorld돋움체 Bold"/>
              <a:ea typeface="KoPubWorld돋움체 Bold"/>
              <a:cs typeface="KoPubWorld돋움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>sober_555</ep:Manager>
  <ep:Company>sober_555</ep:Company>
  <ep:Words>2926</ep:Words>
  <ep:PresentationFormat>와이드스크린</ep:PresentationFormat>
  <ep:Paragraphs>453</ep:Paragraphs>
  <ep:Slides>7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2019-07-01T23:26:37.000</dcterms:created>
  <dc:creator>sober_555</dc:creator>
  <cp:lastModifiedBy>hosung</cp:lastModifiedBy>
  <dcterms:modified xsi:type="dcterms:W3CDTF">2022-08-20T08:58:43.713</dcterms:modified>
  <cp:revision>411</cp:revision>
  <dc:title>제안서-기획서 양식</dc:title>
  <cp:version>1000.0000.01</cp:version>
</cp:coreProperties>
</file>