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471" autoAdjust="0"/>
    <p:restoredTop sz="87814"/>
  </p:normalViewPr>
  <p:slideViewPr>
    <p:cSldViewPr snapToGrid="0">
      <p:cViewPr varScale="1">
        <p:scale>
          <a:sx n="100" d="100"/>
          <a:sy n="100" d="100"/>
        </p:scale>
        <p:origin x="84" y="426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108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80DAABF-6B89-410E-81F4-13A52FA46F91}" type="datetime1">
              <a:rPr lang="ko-KR" altLang="en-US"/>
              <a:pPr lvl="0">
                <a:defRPr/>
              </a:pPr>
              <a:t>2022-08-13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698BE7A-A975-4685-9393-F61C7D1D7DF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OCP</a:t>
            </a:r>
            <a:r>
              <a:rPr lang="ko-KR" altLang="en-US"/>
              <a:t> 개방폐쇄 원칙 </a:t>
            </a:r>
            <a:r>
              <a:rPr lang="en-US" altLang="ko-KR"/>
              <a:t>-&gt;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확장에는 열려 있어야하고</a:t>
            </a:r>
            <a:r>
              <a:rPr lang="en-US" altLang="ko-KR"/>
              <a:t>,</a:t>
            </a:r>
            <a:r>
              <a:rPr lang="ko-KR" altLang="en-US"/>
              <a:t> 변경에는 닫혀있어야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기능을 변경하거나 확장할 수 있으면서 그 기능을 사용하는 코드는 수정하지 않는다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-&gt;</a:t>
            </a:r>
            <a:r>
              <a:rPr lang="ko-KR" altLang="en-US"/>
              <a:t>전략패턴에 어울리는 내용</a:t>
            </a:r>
            <a:r>
              <a:rPr lang="en-US" altLang="ko-KR"/>
              <a:t>...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98BE7A-A975-4685-9393-F61C7D1D7DF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OCP</a:t>
            </a:r>
            <a:r>
              <a:rPr lang="ko-KR" altLang="en-US"/>
              <a:t> 개방폐쇄 원칙 </a:t>
            </a:r>
            <a:r>
              <a:rPr lang="en-US" altLang="ko-KR"/>
              <a:t>-&gt;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확장에는 열려 있어야하고</a:t>
            </a:r>
            <a:r>
              <a:rPr lang="en-US" altLang="ko-KR"/>
              <a:t>,</a:t>
            </a:r>
            <a:r>
              <a:rPr lang="ko-KR" altLang="en-US"/>
              <a:t> 변경에는 닫혀있어야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기능을 변경하거나 확장할 수 있으면서 그 기능을 사용하는 코드는 수정하지 않는다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-&gt;</a:t>
            </a:r>
            <a:r>
              <a:rPr lang="ko-KR" altLang="en-US"/>
              <a:t>전략패턴에 어울리는 내용</a:t>
            </a:r>
            <a:r>
              <a:rPr lang="en-US" altLang="ko-KR"/>
              <a:t>...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98BE7A-A975-4685-9393-F61C7D1D7DF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0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6FA9-CFC7-4247-A4D6-81DEF367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8D746-534C-40C5-B791-BBB72CEB7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DE263-5D81-46EE-8192-331C3FB4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20E16-839A-4BEC-8E11-0DA228C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D7066-64C4-4B5D-9566-DF32FB7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6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F1CD0-3D65-41B0-9E99-463CA7207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9CC42-341D-441C-A8D2-B2A452F5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46CF1-5BB5-454B-9873-8E215294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788BA-5C09-4DEF-A85A-0909CA1F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357B6-5747-4324-B379-CA9C0137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1B1F95-4481-465E-97B9-4D966E2D3EE6}"/>
              </a:ext>
            </a:extLst>
          </p:cNvPr>
          <p:cNvSpPr/>
          <p:nvPr userDrawn="1"/>
        </p:nvSpPr>
        <p:spPr>
          <a:xfrm>
            <a:off x="3412620" y="-1"/>
            <a:ext cx="8779380" cy="533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3412620" cy="5334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603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제안서 템플릿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5141784" y="2849284"/>
            <a:ext cx="1880643" cy="1169551"/>
            <a:chOff x="5133598" y="3340358"/>
            <a:chExt cx="1880643" cy="1169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3598" y="3340358"/>
              <a:ext cx="188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제목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662059" y="4171355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6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소제목</a:t>
              </a:r>
              <a:r>
                <a:rPr lang="en-US" altLang="ko-KR" sz="16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F8EF-6B8F-4CC1-B89D-C959224D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6F251-217C-497C-96FE-4C545595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18018-B70F-4F02-84EC-C2CEE58E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DFC73-7521-41AF-A7D2-EEFCA1C7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37961-46C2-445D-9F62-4A2F5E08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D546A-5568-4D6F-A208-91A46CB1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6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6E9A-2522-436F-A538-843D7529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07C64-35DD-4586-9EB9-B9F22F0D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6F9FB-F80D-4769-86E0-A7E8B094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B086E-E9F7-4507-9981-509D4E4E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AECB13-A400-4B86-BC97-447598825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9AA094-80F4-423A-A693-05DB7321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783F4-241C-4971-B9C7-D024F175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C04F3-9C93-431F-8E45-3304A6A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0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091F-BFAD-438E-837B-BEB203A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D598B-B0EB-4A91-BE1A-324D7214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E1AF9-E475-4668-AF4A-A32EE11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50B79-2FBD-40BD-854E-2F9D437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535AA-3069-4866-A69F-B828073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7C34EF-4580-407F-BD81-1694D4B0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5FA83-5730-4829-819C-F8004EA7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CFAF2-1423-47B6-A092-AC7379F1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1493-F2D9-479A-9390-2CAD04EC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82212-6600-4A93-89D7-1E09DAF3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831BC-C939-4C7C-B5F9-6AD9607E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4A10E-379F-4F75-B575-B33A7595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CE027-FE11-4C5A-AA79-C3B32346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42FDE-69C8-4F05-B8EB-B50DEFE3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5A818F-E2CF-4360-859F-C9A3DD967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742AF-DF8D-4EB1-9152-A8FCCFCA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45CC9-F436-4D6B-8AA0-F111034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B626E-5F38-4DD6-AE1B-B062C282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A6E3B-833D-4D6F-A213-3C88D3EC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498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073BF-670B-42A0-BBD5-9F6C12C1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52BC2-5E03-49D1-A74C-23809DAD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8DDD6-E842-4BD1-B275-608BFE7B3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DD23-A3AA-4CDD-BA64-7CEC088A7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AD2F1-40A6-4C39-A619-3E0C44D57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7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"/>
          <p:cNvGraphicFramePr>
            <a:graphicFrameLocks noGrp="1"/>
          </p:cNvGraphicFramePr>
          <p:nvPr/>
        </p:nvGraphicFramePr>
        <p:xfrm>
          <a:off x="4021387" y="4066062"/>
          <a:ext cx="4149224" cy="78431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49224"/>
              </a:tblGrid>
              <a:tr h="38535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Pattern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9896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Strategy_pattern</a:t>
                      </a:r>
                      <a:endParaRPr lang="en-US" altLang="ko-KR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1" name="제목 1"/>
          <p:cNvSpPr>
            <a:spLocks noGrp="1"/>
          </p:cNvSpPr>
          <p:nvPr/>
        </p:nvSpPr>
        <p:spPr>
          <a:xfrm>
            <a:off x="2757282" y="1907789"/>
            <a:ext cx="6369556" cy="152121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Design_Pattern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937" y="101138"/>
            <a:ext cx="2019303" cy="3922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3.</a:t>
            </a: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 추가공부내용 </a:t>
            </a:r>
            <a:endParaRPr lang="ko-KR" altLang="en-US" sz="20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6831" y="711342"/>
            <a:ext cx="10865856" cy="639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공부 필요한 것  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235434" y="1551630"/>
            <a:ext cx="11327730" cy="218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/>
              <a:t>1.</a:t>
            </a:r>
            <a:r>
              <a:rPr lang="ko-KR" altLang="en-US" sz="2300"/>
              <a:t> 객체지향 </a:t>
            </a:r>
            <a:r>
              <a:rPr lang="en-US" altLang="ko-KR" sz="2300"/>
              <a:t>(SOLID)</a:t>
            </a:r>
            <a:r>
              <a:rPr lang="ko-KR" altLang="en-US" sz="2300"/>
              <a:t> 규칙에 대한 공부 필요</a:t>
            </a:r>
            <a:r>
              <a:rPr lang="en-US" altLang="ko-KR" sz="2300"/>
              <a:t>.</a:t>
            </a:r>
            <a:r>
              <a:rPr lang="ko-KR" altLang="en-US" sz="2300"/>
              <a:t> </a:t>
            </a:r>
            <a:r>
              <a:rPr lang="en-US" altLang="ko-KR" sz="2300"/>
              <a:t>(</a:t>
            </a:r>
            <a:r>
              <a:rPr lang="ko-KR" altLang="en-US" sz="2300"/>
              <a:t>디자인패턴과 연관지어 생각해보기</a:t>
            </a:r>
            <a:r>
              <a:rPr lang="en-US" altLang="ko-KR" sz="2300"/>
              <a:t>)</a:t>
            </a:r>
            <a:endParaRPr lang="en-US" altLang="ko-KR" sz="2300"/>
          </a:p>
          <a:p>
            <a:pPr>
              <a:defRPr/>
            </a:pPr>
            <a:endParaRPr lang="ko-KR" altLang="en-US" sz="2300"/>
          </a:p>
          <a:p>
            <a:pPr>
              <a:defRPr/>
            </a:pPr>
            <a:r>
              <a:rPr lang="ko-KR" altLang="en-US" sz="2300"/>
              <a:t> </a:t>
            </a:r>
            <a:r>
              <a:rPr lang="en-US" altLang="ko-KR" sz="2300"/>
              <a:t>-</a:t>
            </a:r>
            <a:r>
              <a:rPr lang="ko-KR" altLang="en-US" sz="2300"/>
              <a:t> 객체지향의 기본 규칙 원칙에 대한 개념이 부족하다</a:t>
            </a:r>
            <a:r>
              <a:rPr lang="en-US" altLang="ko-KR" sz="2300"/>
              <a:t>.</a:t>
            </a:r>
            <a:r>
              <a:rPr lang="ko-KR" altLang="en-US" sz="2300"/>
              <a:t> </a:t>
            </a:r>
            <a:endParaRPr lang="ko-KR" altLang="en-US" sz="2300"/>
          </a:p>
          <a:p>
            <a:pPr>
              <a:defRPr/>
            </a:pPr>
            <a:endParaRPr lang="ko-KR" altLang="en-US" sz="2300"/>
          </a:p>
          <a:p>
            <a:pPr>
              <a:defRPr/>
            </a:pPr>
            <a:r>
              <a:rPr lang="en-US" altLang="ko-KR" sz="2300"/>
              <a:t>2.</a:t>
            </a:r>
            <a:r>
              <a:rPr lang="ko-KR" altLang="en-US" sz="2300"/>
              <a:t> 전략패턴을 어떤 상황에 적용해야하는지에 대한 경험</a:t>
            </a:r>
            <a:r>
              <a:rPr lang="en-US" altLang="ko-KR" sz="2300"/>
              <a:t>..</a:t>
            </a:r>
            <a:r>
              <a:rPr lang="ko-KR" altLang="en-US" sz="2300"/>
              <a:t>부족 </a:t>
            </a:r>
            <a:endParaRPr lang="en-US" altLang="ko-KR" sz="2300"/>
          </a:p>
          <a:p>
            <a:pPr>
              <a:defRPr/>
            </a:pPr>
            <a:r>
              <a:rPr lang="en-US" altLang="ko-KR" sz="2300"/>
              <a:t>--&gt;</a:t>
            </a:r>
            <a:r>
              <a:rPr lang="ko-KR" altLang="en-US" sz="2300"/>
              <a:t> 코드를 작성하면서  써보려고 생각해보기</a:t>
            </a:r>
            <a:r>
              <a:rPr lang="en-US" altLang="ko-KR" sz="2300"/>
              <a:t>.</a:t>
            </a:r>
            <a:endParaRPr lang="en-US" altLang="ko-KR"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72688" y="0"/>
            <a:ext cx="104193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01881" y="163286"/>
            <a:ext cx="1168880" cy="695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>
                <a:latin typeface="KoPubWorld돋움체 Bold"/>
                <a:ea typeface="KoPubWorld돋움체 Bold"/>
                <a:cs typeface="KoPubWorld돋움체 Bold"/>
              </a:rPr>
              <a:t>목차</a:t>
            </a:r>
            <a:endParaRPr lang="ko-KR" altLang="en-US" sz="40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314933" y="2247786"/>
            <a:ext cx="4274431" cy="5939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2200" b="1">
                <a:latin typeface="KoPubWorld돋움체 Light"/>
                <a:ea typeface="KoPubWorld돋움체 Light"/>
                <a:cs typeface="KoPubWorld돋움체 Light"/>
              </a:rPr>
              <a:t>1.</a:t>
            </a:r>
            <a:r>
              <a:rPr lang="ko-KR" altLang="en-US" sz="2200" b="1">
                <a:latin typeface="KoPubWorld돋움체 Light"/>
                <a:ea typeface="KoPubWorld돋움체 Light"/>
                <a:cs typeface="KoPubWorld돋움체 Light"/>
              </a:rPr>
              <a:t>디자인 패턴</a:t>
            </a:r>
            <a:endParaRPr lang="ko-KR" altLang="en-US" sz="2200" b="1"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2292106" y="3034712"/>
            <a:ext cx="4237454" cy="592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200" b="1">
                <a:latin typeface="KoPubWorld돋움체 Light"/>
                <a:ea typeface="KoPubWorld돋움체 Light"/>
                <a:cs typeface="KoPubWorld돋움체 Light"/>
              </a:rPr>
              <a:t>2.</a:t>
            </a:r>
            <a:r>
              <a:rPr lang="ko-KR" altLang="en-US" sz="2200" b="1">
                <a:latin typeface="KoPubWorld돋움체 Light"/>
                <a:ea typeface="KoPubWorld돋움체 Light"/>
                <a:cs typeface="KoPubWorld돋움체 Light"/>
              </a:rPr>
              <a:t> 전략패턴 구현 및 알게 된 점</a:t>
            </a:r>
            <a:endParaRPr lang="ko-KR" altLang="en-US" sz="2200" b="1"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2288492" y="3740116"/>
            <a:ext cx="4121871" cy="594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200" b="1">
                <a:latin typeface="KoPubWorld돋움체 Light"/>
                <a:ea typeface="KoPubWorld돋움체 Light"/>
                <a:cs typeface="KoPubWorld돋움체 Light"/>
              </a:rPr>
              <a:t>3.</a:t>
            </a:r>
            <a:r>
              <a:rPr lang="ko-KR" altLang="en-US" sz="2200" b="1">
                <a:latin typeface="KoPubWorld돋움체 Light"/>
                <a:ea typeface="KoPubWorld돋움체 Light"/>
                <a:cs typeface="KoPubWorld돋움체 Light"/>
              </a:rPr>
              <a:t> 추가 공부해야 하는 내용</a:t>
            </a:r>
            <a:endParaRPr lang="ko-KR" altLang="en-US" sz="2200" b="1">
              <a:latin typeface="KoPubWorld돋움체 Light"/>
              <a:ea typeface="KoPubWorld돋움체 Light"/>
              <a:cs typeface="KoPubWorld돋움체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938" y="101138"/>
            <a:ext cx="1704977" cy="3922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1.</a:t>
            </a: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 디자인패턴</a:t>
            </a:r>
            <a:endParaRPr lang="ko-KR" altLang="en-US" sz="20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6363" y="929624"/>
            <a:ext cx="5315954" cy="64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디자인 패턴이란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238646" y="1959020"/>
            <a:ext cx="11327728" cy="32492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/>
              <a:t>-</a:t>
            </a:r>
            <a:r>
              <a:rPr lang="ko-KR" altLang="en-US" sz="2300"/>
              <a:t> 객체지향 소프트웨어 </a:t>
            </a:r>
            <a:r>
              <a:rPr lang="en-US" altLang="ko-KR" sz="2300"/>
              <a:t>‘</a:t>
            </a:r>
            <a:r>
              <a:rPr lang="ko-KR" altLang="en-US" sz="2300"/>
              <a:t>잘</a:t>
            </a:r>
            <a:r>
              <a:rPr lang="en-US" altLang="ko-KR" sz="2300"/>
              <a:t>’</a:t>
            </a:r>
            <a:r>
              <a:rPr lang="ko-KR" altLang="en-US" sz="2300"/>
              <a:t> 설계하기 위한 일은 쉽지 않고</a:t>
            </a:r>
            <a:r>
              <a:rPr lang="en-US" altLang="ko-KR" sz="2300"/>
              <a:t>,</a:t>
            </a:r>
            <a:r>
              <a:rPr lang="ko-KR" altLang="en-US" sz="2300"/>
              <a:t> 재사용</a:t>
            </a:r>
            <a:r>
              <a:rPr lang="en-US" altLang="ko-KR" sz="2300"/>
              <a:t>(</a:t>
            </a:r>
            <a:r>
              <a:rPr lang="ko-KR" altLang="en-US" sz="2300"/>
              <a:t>유지보수</a:t>
            </a:r>
            <a:r>
              <a:rPr lang="en-US" altLang="ko-KR" sz="2300"/>
              <a:t>)</a:t>
            </a:r>
            <a:r>
              <a:rPr lang="ko-KR" altLang="en-US" sz="2300"/>
              <a:t>이 용이한 객체지향 소프트웨어를 개발하는것 또한 쉽지 않다</a:t>
            </a:r>
            <a:r>
              <a:rPr lang="en-US" altLang="ko-KR" sz="2300"/>
              <a:t>.</a:t>
            </a:r>
            <a:endParaRPr lang="en-US" altLang="ko-KR" sz="2300"/>
          </a:p>
          <a:p>
            <a:pPr>
              <a:defRPr/>
            </a:pPr>
            <a:endParaRPr lang="en-US" altLang="ko-KR" sz="2300"/>
          </a:p>
          <a:p>
            <a:pPr>
              <a:defRPr/>
            </a:pPr>
            <a:r>
              <a:rPr lang="en-US" altLang="ko-KR" sz="2300"/>
              <a:t>-</a:t>
            </a:r>
            <a:r>
              <a:rPr lang="ko-KR" altLang="en-US" sz="2300"/>
              <a:t> 위와 같은 것들을 잘하기 위해 경험을 토대로 좋은 설계를 패턴화하여 보편적으로 사용되는 것이 디자인 패턴이다</a:t>
            </a:r>
            <a:r>
              <a:rPr lang="en-US" altLang="ko-KR" sz="2300"/>
              <a:t>.</a:t>
            </a:r>
            <a:endParaRPr lang="en-US" altLang="ko-KR" sz="2300"/>
          </a:p>
          <a:p>
            <a:pPr>
              <a:defRPr/>
            </a:pPr>
            <a:endParaRPr lang="en-US" altLang="ko-KR" sz="2300"/>
          </a:p>
          <a:p>
            <a:pPr>
              <a:defRPr/>
            </a:pPr>
            <a:r>
              <a:rPr lang="en-US" altLang="ko-KR" sz="2300"/>
              <a:t>-</a:t>
            </a:r>
            <a:r>
              <a:rPr lang="ko-KR" altLang="en-US" sz="2300"/>
              <a:t>디자인 패턴은 어떤 라이브러리나 프레임워크가 아닌</a:t>
            </a:r>
            <a:r>
              <a:rPr lang="en-US" altLang="ko-KR" sz="2300"/>
              <a:t>,</a:t>
            </a:r>
            <a:r>
              <a:rPr lang="ko-KR" altLang="en-US" sz="2300"/>
              <a:t> 그 보다 더 상위 개념으로</a:t>
            </a:r>
            <a:r>
              <a:rPr lang="en-US" altLang="ko-KR" sz="2300"/>
              <a:t>,</a:t>
            </a:r>
            <a:r>
              <a:rPr lang="ko-KR" altLang="en-US" sz="2300"/>
              <a:t> 디자인 패턴을 알고 있다면</a:t>
            </a:r>
            <a:r>
              <a:rPr lang="en-US" altLang="ko-KR" sz="2300"/>
              <a:t>,</a:t>
            </a:r>
            <a:r>
              <a:rPr lang="ko-KR" altLang="en-US" sz="2300"/>
              <a:t> 라이브러리 혹은 프레임워크에 사용된 코드를 이해하는데 도움이 될 것으로 생각한다</a:t>
            </a:r>
            <a:r>
              <a:rPr lang="en-US" altLang="ko-KR" sz="2300"/>
              <a:t>.</a:t>
            </a:r>
            <a:endParaRPr lang="en-US" altLang="ko-KR"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938" y="101138"/>
            <a:ext cx="1704977" cy="3922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1.</a:t>
            </a: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 디자인패턴</a:t>
            </a:r>
            <a:endParaRPr lang="ko-KR" altLang="en-US" sz="2000" b="1"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9276" y="1072919"/>
            <a:ext cx="9753370" cy="5216134"/>
          </a:xfrm>
          <a:prstGeom prst="rect">
            <a:avLst/>
          </a:prstGeom>
        </p:spPr>
      </p:pic>
      <p:sp>
        <p:nvSpPr>
          <p:cNvPr id="47" name=""/>
          <p:cNvSpPr/>
          <p:nvPr/>
        </p:nvSpPr>
        <p:spPr>
          <a:xfrm>
            <a:off x="8400281" y="5160818"/>
            <a:ext cx="1318105" cy="461818"/>
          </a:xfrm>
          <a:prstGeom prst="round2DiagRect">
            <a:avLst>
              <a:gd name="adj1" fmla="val 16667"/>
              <a:gd name="adj2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6868" y="3914852"/>
            <a:ext cx="2524619" cy="26596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1938" y="101138"/>
            <a:ext cx="1466852" cy="3922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2.</a:t>
            </a: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 전략패턴</a:t>
            </a:r>
            <a:endParaRPr lang="ko-KR" altLang="en-US" sz="20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6831" y="711342"/>
            <a:ext cx="5315954" cy="64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전략 패턴이란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98958" y="1492691"/>
            <a:ext cx="11327728" cy="2191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/>
              <a:t>-</a:t>
            </a:r>
            <a:r>
              <a:rPr lang="ko-KR" altLang="en-US" sz="2300"/>
              <a:t> 전략패턴은 알고리즘군을 정의하고 캡슐화해서 각각의 알고리즘군을 수정해서 사용할 수 있게 해줍니다</a:t>
            </a:r>
            <a:r>
              <a:rPr lang="en-US" altLang="ko-KR" sz="2300"/>
              <a:t>.</a:t>
            </a:r>
            <a:r>
              <a:rPr lang="ko-KR" altLang="en-US" sz="2300"/>
              <a:t> 전략패턴을 사용하면 클라이언트로</a:t>
            </a:r>
            <a:r>
              <a:rPr lang="en-US" altLang="ko-KR" sz="2300"/>
              <a:t>(</a:t>
            </a:r>
            <a:r>
              <a:rPr lang="ko-KR" altLang="en-US" sz="2300"/>
              <a:t>모 객체</a:t>
            </a:r>
            <a:r>
              <a:rPr lang="en-US" altLang="ko-KR" sz="2300"/>
              <a:t>)</a:t>
            </a:r>
            <a:r>
              <a:rPr lang="ko-KR" altLang="en-US" sz="2300"/>
              <a:t>부터 알고리즘 분리해서 독립적으로 변경할 수 있다</a:t>
            </a:r>
            <a:r>
              <a:rPr lang="en-US" altLang="ko-KR" sz="2300"/>
              <a:t>.</a:t>
            </a:r>
            <a:endParaRPr lang="en-US" altLang="ko-KR" sz="2300"/>
          </a:p>
          <a:p>
            <a:pPr>
              <a:defRPr/>
            </a:pPr>
            <a:endParaRPr lang="en-US" altLang="ko-KR" sz="2300"/>
          </a:p>
          <a:p>
            <a:pPr>
              <a:defRPr/>
            </a:pPr>
            <a:r>
              <a:rPr lang="en-US" altLang="ko-KR" sz="2300"/>
              <a:t>-</a:t>
            </a:r>
            <a:r>
              <a:rPr lang="ko-KR" altLang="en-US" sz="2300"/>
              <a:t>실행중에 알고리즘을 선택할 수 있게 해주는 행위 소프트웨어 디자인 패턴이다</a:t>
            </a:r>
            <a:r>
              <a:rPr lang="en-US" altLang="ko-KR" sz="2300"/>
              <a:t>.</a:t>
            </a:r>
            <a:endParaRPr lang="en-US" altLang="ko-KR" sz="2300"/>
          </a:p>
          <a:p>
            <a:pPr>
              <a:defRPr/>
            </a:pPr>
            <a:r>
              <a:rPr lang="en-US" altLang="ko-KR" sz="2300"/>
              <a:t>-</a:t>
            </a:r>
            <a:r>
              <a:rPr lang="ko-KR" altLang="en-US" sz="2300"/>
              <a:t> 각 알고리즘을 캡슐화하여</a:t>
            </a:r>
            <a:r>
              <a:rPr lang="en-US" altLang="ko-KR" sz="2300"/>
              <a:t>,</a:t>
            </a:r>
            <a:r>
              <a:rPr lang="ko-KR" altLang="en-US" sz="2300"/>
              <a:t> 해당 계열 안에서 상호 교체가 가능하다</a:t>
            </a:r>
            <a:r>
              <a:rPr lang="en-US" altLang="ko-KR" sz="2300"/>
              <a:t>.</a:t>
            </a:r>
            <a:endParaRPr lang="en-US" altLang="ko-KR" sz="2300"/>
          </a:p>
        </p:txBody>
      </p:sp>
      <p:sp>
        <p:nvSpPr>
          <p:cNvPr id="49" name=""/>
          <p:cNvSpPr/>
          <p:nvPr/>
        </p:nvSpPr>
        <p:spPr>
          <a:xfrm>
            <a:off x="710828" y="5111212"/>
            <a:ext cx="1814199" cy="1394474"/>
          </a:xfrm>
          <a:prstGeom prst="round2DiagRect">
            <a:avLst>
              <a:gd name="adj1" fmla="val 16667"/>
              <a:gd name="adj2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"/>
          <p:cNvSpPr/>
          <p:nvPr/>
        </p:nvSpPr>
        <p:spPr>
          <a:xfrm>
            <a:off x="664790" y="4410328"/>
            <a:ext cx="1695136" cy="293145"/>
          </a:xfrm>
          <a:prstGeom prst="round2DiagRect">
            <a:avLst>
              <a:gd name="adj1" fmla="val 16667"/>
              <a:gd name="adj2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1" name=""/>
          <p:cNvCxnSpPr>
            <a:stCxn id="49" idx="0"/>
          </p:cNvCxnSpPr>
          <p:nvPr/>
        </p:nvCxnSpPr>
        <p:spPr>
          <a:xfrm>
            <a:off x="2525027" y="5808449"/>
            <a:ext cx="2092613" cy="458207"/>
          </a:xfrm>
          <a:prstGeom prst="bentConnector3">
            <a:avLst>
              <a:gd name="adj1" fmla="val 50000"/>
            </a:avLst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"/>
          <p:cNvSpPr txBox="1"/>
          <p:nvPr/>
        </p:nvSpPr>
        <p:spPr>
          <a:xfrm>
            <a:off x="4766469" y="4351734"/>
            <a:ext cx="4593829" cy="3632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교체해야할 알고리즘의 기본 틀 선언</a:t>
            </a:r>
            <a:endParaRPr lang="ko-KR" altLang="en-US"/>
          </a:p>
        </p:txBody>
      </p:sp>
      <p:sp>
        <p:nvSpPr>
          <p:cNvPr id="54" name=""/>
          <p:cNvSpPr txBox="1"/>
          <p:nvPr/>
        </p:nvSpPr>
        <p:spPr>
          <a:xfrm>
            <a:off x="4809729" y="6022181"/>
            <a:ext cx="5099845" cy="36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교체해야 할 알고리즘</a:t>
            </a:r>
            <a:r>
              <a:rPr lang="en-US" altLang="ko-KR"/>
              <a:t> interface</a:t>
            </a:r>
            <a:r>
              <a:rPr lang="ko-KR" altLang="en-US"/>
              <a:t>의 구현체 </a:t>
            </a:r>
            <a:endParaRPr lang="ko-KR" altLang="en-US"/>
          </a:p>
        </p:txBody>
      </p:sp>
      <p:cxnSp>
        <p:nvCxnSpPr>
          <p:cNvPr id="55" name=""/>
          <p:cNvCxnSpPr/>
          <p:nvPr/>
        </p:nvCxnSpPr>
        <p:spPr>
          <a:xfrm>
            <a:off x="2369848" y="4576744"/>
            <a:ext cx="2261285" cy="16686"/>
          </a:xfrm>
          <a:prstGeom prst="bentConnector3">
            <a:avLst>
              <a:gd name="adj1" fmla="val 50000"/>
            </a:avLst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938" y="101138"/>
            <a:ext cx="1390652" cy="3922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2</a:t>
            </a: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 전략패턴</a:t>
            </a:r>
            <a:endParaRPr lang="ko-KR" altLang="en-US" sz="20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6831" y="711342"/>
            <a:ext cx="5315954" cy="64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전략 패턴이란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7344" y="1769110"/>
            <a:ext cx="5345747" cy="4490561"/>
          </a:xfrm>
          <a:prstGeom prst="rect">
            <a:avLst/>
          </a:prstGeom>
        </p:spPr>
      </p:pic>
      <p:cxnSp>
        <p:nvCxnSpPr>
          <p:cNvPr id="57" name=""/>
          <p:cNvCxnSpPr/>
          <p:nvPr/>
        </p:nvCxnSpPr>
        <p:spPr>
          <a:xfrm>
            <a:off x="3163598" y="2592369"/>
            <a:ext cx="3170527" cy="13114"/>
          </a:xfrm>
          <a:prstGeom prst="bentConnector3">
            <a:avLst>
              <a:gd name="adj1" fmla="val 50000"/>
            </a:avLst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"/>
          <p:cNvSpPr txBox="1"/>
          <p:nvPr/>
        </p:nvSpPr>
        <p:spPr>
          <a:xfrm>
            <a:off x="6605589" y="2400696"/>
            <a:ext cx="3899297" cy="35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모 추상 객체에 </a:t>
            </a:r>
            <a:r>
              <a:rPr lang="en-US" altLang="ko-KR"/>
              <a:t>interface</a:t>
            </a:r>
            <a:r>
              <a:rPr lang="ko-KR" altLang="en-US"/>
              <a:t>를 선언 </a:t>
            </a:r>
            <a:endParaRPr lang="ko-KR" altLang="en-US"/>
          </a:p>
        </p:txBody>
      </p:sp>
      <p:cxnSp>
        <p:nvCxnSpPr>
          <p:cNvPr id="59" name=""/>
          <p:cNvCxnSpPr/>
          <p:nvPr/>
        </p:nvCxnSpPr>
        <p:spPr>
          <a:xfrm>
            <a:off x="3084222" y="3856019"/>
            <a:ext cx="3170527" cy="13114"/>
          </a:xfrm>
          <a:prstGeom prst="bentConnector3">
            <a:avLst>
              <a:gd name="adj1" fmla="val 50000"/>
            </a:avLst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"/>
          <p:cNvSpPr txBox="1"/>
          <p:nvPr/>
        </p:nvSpPr>
        <p:spPr>
          <a:xfrm>
            <a:off x="6529786" y="3664346"/>
            <a:ext cx="3522266" cy="362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해당 인터페이스에 함수 실행 </a:t>
            </a:r>
            <a:endParaRPr lang="ko-KR" altLang="en-US"/>
          </a:p>
        </p:txBody>
      </p:sp>
      <p:cxnSp>
        <p:nvCxnSpPr>
          <p:cNvPr id="61" name=""/>
          <p:cNvCxnSpPr/>
          <p:nvPr/>
        </p:nvCxnSpPr>
        <p:spPr>
          <a:xfrm>
            <a:off x="4510736" y="5070061"/>
            <a:ext cx="2071436" cy="25814"/>
          </a:xfrm>
          <a:prstGeom prst="bentConnector3">
            <a:avLst>
              <a:gd name="adj1" fmla="val 50000"/>
            </a:avLst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"/>
          <p:cNvSpPr txBox="1"/>
          <p:nvPr/>
        </p:nvSpPr>
        <p:spPr>
          <a:xfrm>
            <a:off x="6741716" y="4511277"/>
            <a:ext cx="4990706" cy="909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알고리즘 실행중에 교체를 위한 함수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이전 </a:t>
            </a:r>
            <a:r>
              <a:rPr lang="en-US" altLang="ko-KR"/>
              <a:t>ppt slide</a:t>
            </a:r>
            <a:r>
              <a:rPr lang="ko-KR" altLang="en-US"/>
              <a:t>에 구현체 </a:t>
            </a:r>
            <a:r>
              <a:rPr lang="en-US" altLang="ko-KR"/>
              <a:t>class</a:t>
            </a:r>
            <a:r>
              <a:rPr lang="ko-KR" altLang="en-US"/>
              <a:t>들을 대입한다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</p:txBody>
      </p:sp>
      <p:cxnSp>
        <p:nvCxnSpPr>
          <p:cNvPr id="64" name=""/>
          <p:cNvCxnSpPr/>
          <p:nvPr/>
        </p:nvCxnSpPr>
        <p:spPr>
          <a:xfrm>
            <a:off x="2432952" y="1960941"/>
            <a:ext cx="4040079" cy="19465"/>
          </a:xfrm>
          <a:prstGeom prst="bentConnector3">
            <a:avLst>
              <a:gd name="adj1" fmla="val 50000"/>
            </a:avLst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"/>
          <p:cNvSpPr txBox="1"/>
          <p:nvPr/>
        </p:nvSpPr>
        <p:spPr>
          <a:xfrm>
            <a:off x="6539706" y="1808956"/>
            <a:ext cx="4266408" cy="361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0..</a:t>
            </a:r>
            <a:r>
              <a:rPr lang="ko-KR" altLang="en-US"/>
              <a:t> 전략패턴을 적용할 모 추상 객체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938" y="101138"/>
            <a:ext cx="1466852" cy="3922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2.</a:t>
            </a: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 전략패턴</a:t>
            </a:r>
            <a:endParaRPr lang="ko-KR" altLang="en-US" sz="20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6831" y="711342"/>
            <a:ext cx="5315954" cy="64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전략 패턴이란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6875" y="1707510"/>
            <a:ext cx="11150202" cy="2450791"/>
          </a:xfrm>
          <a:prstGeom prst="rect">
            <a:avLst/>
          </a:prstGeom>
        </p:spPr>
      </p:pic>
      <p:sp>
        <p:nvSpPr>
          <p:cNvPr id="65" name=""/>
          <p:cNvSpPr/>
          <p:nvPr/>
        </p:nvSpPr>
        <p:spPr>
          <a:xfrm>
            <a:off x="3720727" y="2445796"/>
            <a:ext cx="3322324" cy="739630"/>
          </a:xfrm>
          <a:prstGeom prst="round2DiagRect">
            <a:avLst>
              <a:gd name="adj1" fmla="val 16667"/>
              <a:gd name="adj2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"/>
          <p:cNvSpPr/>
          <p:nvPr/>
        </p:nvSpPr>
        <p:spPr>
          <a:xfrm>
            <a:off x="440157" y="3726656"/>
            <a:ext cx="3322324" cy="441973"/>
          </a:xfrm>
          <a:prstGeom prst="round2DiagRect">
            <a:avLst>
              <a:gd name="adj1" fmla="val 16667"/>
              <a:gd name="adj2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7" name=""/>
          <p:cNvCxnSpPr/>
          <p:nvPr/>
        </p:nvCxnSpPr>
        <p:spPr>
          <a:xfrm rot="16200000" flipH="1">
            <a:off x="4106665" y="4356696"/>
            <a:ext cx="2192737" cy="19839"/>
          </a:xfrm>
          <a:prstGeom prst="bentConnector3">
            <a:avLst>
              <a:gd name="adj1" fmla="val 50000"/>
            </a:avLst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"/>
          <p:cNvSpPr txBox="1"/>
          <p:nvPr/>
        </p:nvSpPr>
        <p:spPr>
          <a:xfrm>
            <a:off x="4498578" y="5542359"/>
            <a:ext cx="7362030" cy="3616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기본 </a:t>
            </a:r>
            <a:r>
              <a:rPr lang="en-US" altLang="ko-KR"/>
              <a:t>interface </a:t>
            </a:r>
            <a:r>
              <a:rPr lang="ko-KR" altLang="en-US"/>
              <a:t>구현체 함수 실행 후</a:t>
            </a:r>
            <a:r>
              <a:rPr lang="en-US" altLang="ko-KR"/>
              <a:t>,</a:t>
            </a:r>
            <a:r>
              <a:rPr lang="ko-KR" altLang="en-US"/>
              <a:t> 알고리즘 교체 후 다시 함수 실행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938" y="101138"/>
            <a:ext cx="1466852" cy="3922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2.</a:t>
            </a: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 전략패턴</a:t>
            </a:r>
            <a:endParaRPr lang="ko-KR" altLang="en-US" sz="20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6831" y="711342"/>
            <a:ext cx="5315954" cy="64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전략 패턴이란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6875" y="1707510"/>
            <a:ext cx="11150202" cy="2450791"/>
          </a:xfrm>
          <a:prstGeom prst="rect">
            <a:avLst/>
          </a:prstGeom>
        </p:spPr>
      </p:pic>
      <p:sp>
        <p:nvSpPr>
          <p:cNvPr id="65" name=""/>
          <p:cNvSpPr/>
          <p:nvPr/>
        </p:nvSpPr>
        <p:spPr>
          <a:xfrm>
            <a:off x="3720727" y="2445796"/>
            <a:ext cx="3322324" cy="739630"/>
          </a:xfrm>
          <a:prstGeom prst="round2DiagRect">
            <a:avLst>
              <a:gd name="adj1" fmla="val 16667"/>
              <a:gd name="adj2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"/>
          <p:cNvSpPr/>
          <p:nvPr/>
        </p:nvSpPr>
        <p:spPr>
          <a:xfrm>
            <a:off x="440157" y="3726656"/>
            <a:ext cx="3322324" cy="441973"/>
          </a:xfrm>
          <a:prstGeom prst="round2DiagRect">
            <a:avLst>
              <a:gd name="adj1" fmla="val 16667"/>
              <a:gd name="adj2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7" name=""/>
          <p:cNvCxnSpPr/>
          <p:nvPr/>
        </p:nvCxnSpPr>
        <p:spPr>
          <a:xfrm rot="16200000" flipH="1">
            <a:off x="4106665" y="4356696"/>
            <a:ext cx="2192737" cy="19839"/>
          </a:xfrm>
          <a:prstGeom prst="bentConnector3">
            <a:avLst>
              <a:gd name="adj1" fmla="val 50000"/>
            </a:avLst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"/>
          <p:cNvSpPr txBox="1"/>
          <p:nvPr/>
        </p:nvSpPr>
        <p:spPr>
          <a:xfrm>
            <a:off x="4498578" y="5542359"/>
            <a:ext cx="7362030" cy="3616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기본 </a:t>
            </a:r>
            <a:r>
              <a:rPr lang="en-US" altLang="ko-KR"/>
              <a:t>interface </a:t>
            </a:r>
            <a:r>
              <a:rPr lang="ko-KR" altLang="en-US"/>
              <a:t>구현체 함수 실행 후</a:t>
            </a:r>
            <a:r>
              <a:rPr lang="en-US" altLang="ko-KR"/>
              <a:t>,</a:t>
            </a:r>
            <a:r>
              <a:rPr lang="ko-KR" altLang="en-US"/>
              <a:t> 알고리즘 교체 후 다시 함수 실행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938" y="101138"/>
            <a:ext cx="1466852" cy="3922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2.</a:t>
            </a: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 전략패턴</a:t>
            </a:r>
            <a:endParaRPr lang="ko-KR" altLang="en-US" sz="20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6831" y="711342"/>
            <a:ext cx="10865856" cy="639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전략 패턴의 장단점  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278751" y="1547940"/>
            <a:ext cx="11327728" cy="2545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/>
              <a:t>장점 </a:t>
            </a:r>
            <a:r>
              <a:rPr lang="en-US" altLang="ko-KR" sz="2300"/>
              <a:t>:</a:t>
            </a:r>
            <a:r>
              <a:rPr lang="ko-KR" altLang="en-US" sz="2300"/>
              <a:t> 전략패턴을 사용하면</a:t>
            </a:r>
            <a:r>
              <a:rPr lang="en-US" altLang="ko-KR" sz="2300"/>
              <a:t>,</a:t>
            </a:r>
            <a:r>
              <a:rPr lang="ko-KR" altLang="en-US" sz="2300"/>
              <a:t> 요구사항이 변경되었을 때</a:t>
            </a:r>
            <a:r>
              <a:rPr lang="en-US" altLang="ko-KR" sz="2300"/>
              <a:t>,</a:t>
            </a:r>
            <a:r>
              <a:rPr lang="ko-KR" altLang="en-US" sz="2300"/>
              <a:t> 기존의 코드를 최소화하고</a:t>
            </a:r>
            <a:r>
              <a:rPr lang="en-US" altLang="ko-KR" sz="2300"/>
              <a:t>,</a:t>
            </a:r>
            <a:r>
              <a:rPr lang="ko-KR" altLang="en-US" sz="2300"/>
              <a:t> 새로운 전략에 대해서</a:t>
            </a:r>
            <a:r>
              <a:rPr lang="en-US" altLang="ko-KR" sz="2300"/>
              <a:t>,</a:t>
            </a:r>
            <a:r>
              <a:rPr lang="ko-KR" altLang="en-US" sz="2300"/>
              <a:t> 새로운 클래스를 통해 관리하기 때문에 </a:t>
            </a:r>
            <a:r>
              <a:rPr lang="en-US" altLang="ko-KR" sz="2300"/>
              <a:t>OCP</a:t>
            </a:r>
            <a:r>
              <a:rPr lang="ko-KR" altLang="en-US" sz="2300"/>
              <a:t> 의 원칙</a:t>
            </a:r>
            <a:r>
              <a:rPr lang="en-US" altLang="ko-KR" sz="2300"/>
              <a:t>(?)</a:t>
            </a:r>
            <a:r>
              <a:rPr lang="ko-KR" altLang="en-US" sz="2300"/>
              <a:t>을 지킨다</a:t>
            </a:r>
            <a:r>
              <a:rPr lang="en-US" altLang="ko-KR" sz="2300"/>
              <a:t>.</a:t>
            </a:r>
            <a:r>
              <a:rPr lang="ko-KR" altLang="en-US" sz="2300"/>
              <a:t> </a:t>
            </a:r>
            <a:r>
              <a:rPr lang="en-US" altLang="ko-KR" sz="2300"/>
              <a:t>(</a:t>
            </a:r>
            <a:r>
              <a:rPr lang="ko-KR" altLang="en-US" sz="2300"/>
              <a:t>확장성의 용이</a:t>
            </a:r>
            <a:r>
              <a:rPr lang="en-US" altLang="ko-KR" sz="2300"/>
              <a:t>,</a:t>
            </a:r>
            <a:r>
              <a:rPr lang="ko-KR" altLang="en-US" sz="2300"/>
              <a:t> 유연성 증가</a:t>
            </a:r>
            <a:r>
              <a:rPr lang="en-US" altLang="ko-KR" sz="2300"/>
              <a:t>)</a:t>
            </a:r>
            <a:endParaRPr lang="en-US" altLang="ko-KR" sz="2300"/>
          </a:p>
          <a:p>
            <a:pPr>
              <a:defRPr/>
            </a:pPr>
            <a:endParaRPr lang="en-US" altLang="ko-KR" sz="2300"/>
          </a:p>
          <a:p>
            <a:pPr>
              <a:defRPr/>
            </a:pPr>
            <a:r>
              <a:rPr lang="ko-KR" altLang="en-US" sz="2300"/>
              <a:t>단점 </a:t>
            </a:r>
            <a:r>
              <a:rPr lang="en-US" altLang="ko-KR" sz="2300"/>
              <a:t>:</a:t>
            </a:r>
            <a:r>
              <a:rPr lang="ko-KR" altLang="en-US" sz="2300"/>
              <a:t> 알고리즘이 늘어날수록 객체도 무한정 늘어나며</a:t>
            </a:r>
            <a:r>
              <a:rPr lang="en-US" altLang="ko-KR" sz="2300"/>
              <a:t>,</a:t>
            </a:r>
            <a:r>
              <a:rPr lang="ko-KR" altLang="en-US" sz="2300"/>
              <a:t> 클라이언트가 사용할 객체를 직접 결정해야 학 때문에</a:t>
            </a:r>
            <a:r>
              <a:rPr lang="en-US" altLang="ko-KR" sz="2300"/>
              <a:t>,</a:t>
            </a:r>
            <a:r>
              <a:rPr lang="ko-KR" altLang="en-US" sz="2300"/>
              <a:t> 많은 알고리즘에 대한 성능과 효율을 알고 있어야 함</a:t>
            </a:r>
            <a:r>
              <a:rPr lang="en-US" altLang="ko-KR" sz="2300"/>
              <a:t>.</a:t>
            </a:r>
            <a:r>
              <a:rPr lang="ko-KR" altLang="en-US" sz="2300"/>
              <a:t> </a:t>
            </a:r>
            <a:endParaRPr lang="en-US" altLang="ko-KR" sz="2300"/>
          </a:p>
          <a:p>
            <a:pPr>
              <a:defRPr/>
            </a:pPr>
            <a:r>
              <a:rPr lang="en-US" altLang="ko-KR" sz="2300"/>
              <a:t>--&gt;(</a:t>
            </a:r>
            <a:r>
              <a:rPr lang="ko-KR" altLang="en-US" sz="2300"/>
              <a:t>이건 무슨말인지 도통 모르겠다</a:t>
            </a:r>
            <a:r>
              <a:rPr lang="en-US" altLang="ko-KR" sz="2300"/>
              <a:t>.)</a:t>
            </a:r>
            <a:endParaRPr lang="en-US" altLang="ko-KR" sz="2300"/>
          </a:p>
        </p:txBody>
      </p:sp>
      <p:sp>
        <p:nvSpPr>
          <p:cNvPr id="70" name=""/>
          <p:cNvSpPr txBox="1"/>
          <p:nvPr/>
        </p:nvSpPr>
        <p:spPr>
          <a:xfrm>
            <a:off x="191131" y="5428084"/>
            <a:ext cx="11327729" cy="114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/>
              <a:t>Test code</a:t>
            </a:r>
            <a:r>
              <a:rPr lang="ko-KR" altLang="en-US" sz="2300"/>
              <a:t> 작성할 때 사용했던</a:t>
            </a:r>
            <a:r>
              <a:rPr lang="en-US" altLang="ko-KR" sz="2300"/>
              <a:t>,</a:t>
            </a:r>
            <a:r>
              <a:rPr lang="ko-KR" altLang="en-US" sz="2300"/>
              <a:t> </a:t>
            </a:r>
            <a:r>
              <a:rPr lang="en-US" altLang="ko-KR" sz="2300"/>
              <a:t>Mock</a:t>
            </a:r>
            <a:r>
              <a:rPr lang="ko-KR" altLang="en-US" sz="2300"/>
              <a:t> 객체도 </a:t>
            </a:r>
            <a:endParaRPr lang="ko-KR" altLang="en-US" sz="2300"/>
          </a:p>
          <a:p>
            <a:pPr>
              <a:defRPr/>
            </a:pPr>
            <a:r>
              <a:rPr lang="ko-KR" altLang="en-US" sz="2300"/>
              <a:t>이 전략 패턴처럼</a:t>
            </a:r>
            <a:r>
              <a:rPr lang="en-US" altLang="ko-KR" sz="2300"/>
              <a:t>..</a:t>
            </a:r>
            <a:r>
              <a:rPr lang="ko-KR" altLang="en-US" sz="2300"/>
              <a:t> 기존의 수행하도 객체를 다른 가짜 객채로 만들고</a:t>
            </a:r>
            <a:r>
              <a:rPr lang="en-US" altLang="ko-KR" sz="2300"/>
              <a:t>,</a:t>
            </a:r>
            <a:r>
              <a:rPr lang="ko-KR" altLang="en-US" sz="2300"/>
              <a:t> 코드를 작동시킬 수 있도록 하는것이 아닌가</a:t>
            </a:r>
            <a:r>
              <a:rPr lang="en-US" altLang="ko-KR" sz="2300"/>
              <a:t>?</a:t>
            </a:r>
            <a:r>
              <a:rPr lang="ko-KR" altLang="en-US" sz="2300"/>
              <a:t> 라고 추측함</a:t>
            </a:r>
            <a:r>
              <a:rPr lang="en-US" altLang="ko-KR" sz="2300"/>
              <a:t>.</a:t>
            </a:r>
            <a:endParaRPr lang="en-US" altLang="ko-KR" sz="2300"/>
          </a:p>
        </p:txBody>
      </p:sp>
      <p:sp>
        <p:nvSpPr>
          <p:cNvPr id="71" name="직사각형 15"/>
          <p:cNvSpPr/>
          <p:nvPr/>
        </p:nvSpPr>
        <p:spPr>
          <a:xfrm>
            <a:off x="200652" y="4557803"/>
            <a:ext cx="10967459" cy="64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전략 패턴이 사용됬을 것으로 추측되는 부분  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>sober_555</ep:Manager>
  <ep:Company>sober_555</ep:Company>
  <ep:Words>2989</ep:Words>
  <ep:PresentationFormat>와이드스크린</ep:PresentationFormat>
  <ep:Paragraphs>453</ep:Paragraphs>
  <ep:Slides>10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2019-07-01T23:26:37.000</dcterms:created>
  <dc:creator>sober_555</dc:creator>
  <cp:lastModifiedBy>hosung</cp:lastModifiedBy>
  <dcterms:modified xsi:type="dcterms:W3CDTF">2022-08-13T05:38:31.668</dcterms:modified>
  <cp:revision>396</cp:revision>
  <dc:title>제안서-기획서 양식</dc:title>
  <cp:version>1000.0000.01</cp:version>
</cp:coreProperties>
</file>