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9" r:id="rId5"/>
    <p:sldId id="268" r:id="rId6"/>
    <p:sldId id="261" r:id="rId7"/>
    <p:sldId id="283" r:id="rId8"/>
    <p:sldId id="311" r:id="rId9"/>
    <p:sldId id="309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10" r:id="rId34"/>
    <p:sldId id="257" r:id="rId35"/>
    <p:sldId id="278" r:id="rId36"/>
    <p:sldId id="277" r:id="rId37"/>
    <p:sldId id="280" r:id="rId38"/>
    <p:sldId id="26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08" autoAdjust="0"/>
    <p:restoredTop sz="94944"/>
  </p:normalViewPr>
  <p:slideViewPr>
    <p:cSldViewPr snapToGrid="0">
      <p:cViewPr varScale="1">
        <p:scale>
          <a:sx n="145" d="100"/>
          <a:sy n="145" d="100"/>
        </p:scale>
        <p:origin x="216" y="25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F8523D-909C-47AB-9634-7FC58FD474BA}" type="datetime1">
              <a:rPr lang="ko-KR" altLang="en-US"/>
              <a:pPr lvl="0">
                <a:defRPr/>
              </a:pPr>
              <a:t>2021. 5. 10.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7C14242-139C-46E7-AAD1-FF83B24EF1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86DEA9-3F93-4CDE-8E05-6171DE86F405}" type="datetime1">
              <a:rPr lang="ko-KR" altLang="en-US"/>
              <a:pPr lvl="0">
                <a:defRPr/>
              </a:pPr>
              <a:t>2021. 5. 10.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D1A5E-6AB1-4029-8980-76B00C7A3D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객체지향프로그래밍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발표를 맡은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로파이조에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염호성입니다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1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비료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씨앗 등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식물 키우기에 필요한 재료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것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유사하게 설계했습니다 또한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화분과 같은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게임으로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기획안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발표이므로 게임 장면은 넘기겠습니다</a:t>
            </a:r>
            <a:r>
              <a:rPr lang="ko-Kore-KR" altLang="ko-Kore-KR" dirty="0">
                <a:effectLst/>
              </a:rPr>
              <a:t> </a:t>
            </a:r>
            <a:r>
              <a:rPr lang="ko-Kore-KR" altLang="en-US" dirty="0">
                <a:effectLst/>
              </a:rPr>
              <a:t> </a:t>
            </a:r>
            <a:r>
              <a:rPr lang="en-US" altLang="ko-Kore-KR" dirty="0">
                <a:effectLst/>
              </a:rPr>
              <a:t>2</a:t>
            </a:r>
            <a:r>
              <a:rPr lang="en-US" altLang="ko-KR" dirty="0">
                <a:effectLst/>
              </a:rPr>
              <a:t>0</a:t>
            </a:r>
            <a:r>
              <a:rPr lang="ko-KR" altLang="en-US" dirty="0">
                <a:effectLst/>
              </a:rPr>
              <a:t>번으로 넘기기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7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식물에 이름을 지어주면 본격적으로 식물을 성장시키는 단계로 진행됩니다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번으로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1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제시한 게임들은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 구성되며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진행절차가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 소개할 미니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게임은 총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게임으로 구성됩니다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 순서는 유저가 선택 할 수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참고로 미니게임은 유저의 선택사항이며 결과에 따라 식물의 모양이 달라집니다</a:t>
            </a: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길러오기는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기본값을 설정하며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랜덤으로 제공된 숫자와 유저의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입력값이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동일하면 변수 값이 유지되며 동일하지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 값에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100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 구현됩니다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루프를 이용하여 총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반복하는 것으로 구현할 예정입니다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9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애정주기는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단순한 퀴즈를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O, X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로맞추는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문제에 논리값인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부여하여 구현할 예정입니다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번으로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잔돈 털이 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18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12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잔돈 털이 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남아있는 돈을 가지고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 성장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 성장을 시킬 수 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3)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종료하기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나누기한 값을 식물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성장메소드를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값을 부여합니다</a:t>
            </a:r>
            <a:r>
              <a:rPr lang="ko-Kore-KR" altLang="ko-Kore-KR" dirty="0">
                <a:effectLst/>
              </a:rPr>
              <a:t> </a:t>
            </a:r>
            <a:br>
              <a:rPr lang="en-US" altLang="ko-Kore-KR" dirty="0">
                <a:effectLst/>
              </a:rPr>
            </a:br>
            <a:br>
              <a:rPr lang="en-US" altLang="ko-Kore-KR" dirty="0">
                <a:effectLst/>
              </a:rPr>
            </a:br>
            <a:r>
              <a:rPr lang="en-US" altLang="ko-Kore-KR" dirty="0">
                <a:effectLst/>
              </a:rPr>
              <a:t>30</a:t>
            </a:r>
            <a:r>
              <a:rPr lang="ko-KR" altLang="en-US" dirty="0">
                <a:effectLst/>
              </a:rPr>
              <a:t>번</a:t>
            </a:r>
            <a:endParaRPr lang="en-US" altLang="ko-KR" dirty="0">
              <a:effectLst/>
            </a:endParaRPr>
          </a:p>
          <a:p>
            <a:r>
              <a:rPr kumimoji="1" lang="en-US" altLang="ko-Kore-KR" dirty="0"/>
              <a:t>3</a:t>
            </a:r>
            <a:r>
              <a:rPr kumimoji="1" lang="en-US" altLang="ko-KR" dirty="0"/>
              <a:t>0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게임 종료 방법에 대해 말씀드리겠습니다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lang="en-US" altLang="ko-Kore-KR" dirty="0">
              <a:effectLst/>
            </a:endParaRPr>
          </a:p>
          <a:p>
            <a:endParaRPr kumimoji="1" lang="en-US" altLang="ko-Kore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 조건은 가진 돈이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잔돈털이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과정에서 종료를 선택했을 경우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유저가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 식물의 모습을 보여주므로 게임은 종료됩니다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kumimoji="1" lang="en-US" altLang="ko-Kore-KR" dirty="0"/>
            </a:br>
            <a:r>
              <a:rPr kumimoji="1" lang="en-US" altLang="ko-KR" dirty="0"/>
              <a:t>32</a:t>
            </a:r>
            <a:r>
              <a:rPr kumimoji="1" lang="ko-KR" altLang="en-US" dirty="0"/>
              <a:t>번으로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7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종료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되었을때</a:t>
            </a:r>
            <a:r>
              <a:rPr kumimoji="1" lang="ko-KR" altLang="en-US" dirty="0"/>
              <a:t> 예상되는 모습입니다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1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 구성할 클래스 구성도의 모습입니다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ore-KR" altLang="en-US" dirty="0"/>
              <a:t>추후</a:t>
            </a:r>
            <a:r>
              <a:rPr kumimoji="1" lang="ko-KR" altLang="en-US" dirty="0"/>
              <a:t> 코드 수정 및 보완을 할 예정입니다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01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끝으로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팀프로젝트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진행방법 및 일정관리를 끝으로 발표 마치겠습니다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4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목차로는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팀소개</a:t>
            </a:r>
            <a:r>
              <a:rPr kumimoji="1" lang="ko-KR" altLang="en-US" dirty="0"/>
              <a:t> 및 주제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게임기획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진행밥법</a:t>
            </a:r>
            <a:r>
              <a:rPr kumimoji="1" lang="ko-KR" altLang="en-US" dirty="0"/>
              <a:t> 및 일정관리로 구성되어있습니다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01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비대면 상황을 고려하여 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협업을 진행하려고 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클래스 구성 및 변수 수정 등 고려할 부분이 많기에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깃헙을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효율적으로 개발을 진행하겠습니다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08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일정관리 부분 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기획안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발표를 기준으로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주차까지의 일정관리를 계획했습니다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 발표를 마치겠습니다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로파이조의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팀원 구성은 모두 개발에 익숙하지 않은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비전공자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구성되어있습니다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그럼에도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팀명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잔잔하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집중하고 합력하여 선을 이루자는 뜻을 가진 팀입니다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조의 이름처럼 잔잔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키워드를 찾던 중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힐링이라는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찾았고 이와 유사한 느낌을 주는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식물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게임을 제작하기로 결정했습니다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</a:t>
            </a:r>
            <a:r>
              <a:rPr kumimoji="1" lang="ko-KR" altLang="en-US" dirty="0"/>
              <a:t> 게임기획 및 소개를 말씀드리겠습니다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1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텍스트 게임과의 차별성은 정해진 게임 결과가 아닌 유저가 원하는 만큼 게임을 진행 할 수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그렇기에 게임 결과도 진행 수에 따라 차이점이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8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프로젝트 진행 절차에 대해 말씀드리겠습니다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br>
              <a:rPr lang="en-US" altLang="ko-Kore-KR" dirty="0">
                <a:effectLst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식물 키우기 게임의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정의 및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다이어그램을 살펴보겠습니다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다이어그램을 구현할 게임에 대하여 간략히 설명 드리겠습니다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 시작과 동시에 유저는 미리 설정된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money, size, height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0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초기값을 받습니다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9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유저는 본인의 기호에 따라 두 개의 화분을 선택하여 값을 지불할 수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중 구매된 화분에 대한 정보는 ₩원화표시 또는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표시를 프린트문으로 출력합니다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FD1A5E-6AB1-4029-8980-76B00C7A3D0F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8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2030" y="1640640"/>
            <a:ext cx="5607941" cy="1310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객체지향프로그래밍</a:t>
            </a:r>
          </a:p>
          <a:p>
            <a:pPr lvl="0" algn="ctr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팀프로젝트 기획안</a:t>
            </a:r>
          </a:p>
        </p:txBody>
      </p:sp>
      <p:sp>
        <p:nvSpPr>
          <p:cNvPr id="9" name="양쪽 대괄호 8"/>
          <p:cNvSpPr/>
          <p:nvPr/>
        </p:nvSpPr>
        <p:spPr>
          <a:xfrm>
            <a:off x="2896588" y="1505392"/>
            <a:ext cx="6302612" cy="1560171"/>
          </a:xfrm>
          <a:prstGeom prst="bracketPair">
            <a:avLst>
              <a:gd name="adj" fmla="val 16667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6"/>
          <p:cNvSpPr txBox="1"/>
          <p:nvPr/>
        </p:nvSpPr>
        <p:spPr>
          <a:xfrm>
            <a:off x="9688598" y="4433455"/>
            <a:ext cx="2273229" cy="185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로파이</a:t>
            </a:r>
          </a:p>
          <a:p>
            <a:pPr lvl="0" algn="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20175278</a:t>
            </a:r>
            <a:r>
              <a:rPr lang="ko-KR" altLang="en-US" sz="2000" b="1">
                <a:solidFill>
                  <a:schemeClr val="bg1"/>
                </a:solidFill>
              </a:rPr>
              <a:t> 김현종</a:t>
            </a:r>
          </a:p>
          <a:p>
            <a:pPr lvl="0" algn="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20142649</a:t>
            </a:r>
            <a:r>
              <a:rPr lang="ko-KR" altLang="en-US" sz="2000" b="1">
                <a:solidFill>
                  <a:schemeClr val="bg1"/>
                </a:solidFill>
              </a:rPr>
              <a:t> 염호성</a:t>
            </a:r>
          </a:p>
          <a:p>
            <a:pPr lvl="0" algn="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20170842</a:t>
            </a:r>
            <a:r>
              <a:rPr lang="ko-KR" altLang="en-US" sz="2000" b="1">
                <a:solidFill>
                  <a:schemeClr val="bg1"/>
                </a:solidFill>
              </a:rPr>
              <a:t> 윤새림</a:t>
            </a:r>
          </a:p>
          <a:p>
            <a:pPr lvl="0">
              <a:defRPr/>
            </a:pP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9384" y="1408810"/>
            <a:ext cx="10261966" cy="310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초기 지원금 </a:t>
            </a:r>
            <a:r>
              <a:rPr lang="en-US" altLang="ko-KR"/>
              <a:t>10,000</a:t>
            </a:r>
            <a:r>
              <a:rPr lang="ko-KR" altLang="en-US"/>
              <a:t>원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나만의 식물을 커스터마이징하여 힐링할 수 있는 게임입니다</a:t>
            </a:r>
            <a:r>
              <a:rPr lang="en-US" altLang="ko-KR"/>
              <a:t>.</a:t>
            </a:r>
            <a:r>
              <a:rPr lang="ko-KR" altLang="en-US"/>
              <a:t> 식물을 키우는 과정에서 간단한 미니게임을 통해 식물을 성장 시킬 수 있습니다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게임 실행 시 </a:t>
            </a:r>
            <a:r>
              <a:rPr lang="en-US" altLang="ko-KR"/>
              <a:t>Default </a:t>
            </a:r>
            <a:r>
              <a:rPr lang="ko-KR" altLang="en-US"/>
              <a:t>화면으로</a:t>
            </a:r>
            <a:r>
              <a:rPr lang="en-US" altLang="ko-KR"/>
              <a:t>,</a:t>
            </a:r>
          </a:p>
          <a:p>
            <a:pPr algn="just">
              <a:defRPr/>
            </a:pPr>
            <a:r>
              <a:rPr lang="en-US" altLang="ko-KR"/>
              <a:t>1) </a:t>
            </a:r>
            <a:r>
              <a:rPr lang="ko-KR" altLang="en-US"/>
              <a:t>현재 보유하고 있는 금액</a:t>
            </a:r>
            <a:r>
              <a:rPr lang="en-US" altLang="ko-KR"/>
              <a:t>,</a:t>
            </a:r>
          </a:p>
          <a:p>
            <a:pPr algn="just">
              <a:defRPr/>
            </a:pPr>
            <a:r>
              <a:rPr lang="en-US" altLang="ko-KR"/>
              <a:t>2)</a:t>
            </a:r>
            <a:r>
              <a:rPr lang="ko-KR" altLang="en-US"/>
              <a:t> 식물의 크기</a:t>
            </a:r>
            <a:r>
              <a:rPr lang="en-US" altLang="ko-KR"/>
              <a:t>,</a:t>
            </a:r>
          </a:p>
          <a:p>
            <a:pPr algn="just">
              <a:defRPr/>
            </a:pPr>
            <a:r>
              <a:rPr lang="en-US" altLang="ko-KR"/>
              <a:t>3)</a:t>
            </a:r>
            <a:r>
              <a:rPr lang="ko-KR" altLang="en-US"/>
              <a:t> 식물의 키를 통해</a:t>
            </a:r>
            <a:r>
              <a:rPr lang="en-US" altLang="ko-KR"/>
              <a:t>,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내 식물의 성장상태를 보여줍니다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9384" y="1408810"/>
            <a:ext cx="10261966" cy="173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가</a:t>
            </a:r>
            <a:r>
              <a:rPr lang="en-US" altLang="ko-KR"/>
              <a:t>)</a:t>
            </a:r>
            <a:r>
              <a:rPr lang="ko-KR" altLang="en-US"/>
              <a:t> 화분구매 </a:t>
            </a:r>
            <a:r>
              <a:rPr lang="en-US" altLang="ko-KR"/>
              <a:t>(class Pot)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랜덤으로 제시된 환율을 보고</a:t>
            </a:r>
            <a:r>
              <a:rPr lang="en-US" altLang="ko-KR"/>
              <a:t>,</a:t>
            </a:r>
            <a:r>
              <a:rPr lang="ko-KR" altLang="en-US"/>
              <a:t> 유저의 기호에 따라 한국화분</a:t>
            </a:r>
            <a:r>
              <a:rPr lang="en-US" altLang="ko-KR"/>
              <a:t>,</a:t>
            </a:r>
            <a:r>
              <a:rPr lang="ko-KR" altLang="en-US"/>
              <a:t> 미국화분 선택 후 값을 지불합니다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화분은 다음과 같이 출력됩니다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ko-KR" altLang="en-US"/>
          </a:p>
        </p:txBody>
      </p:sp>
      <p:pic>
        <p:nvPicPr>
          <p:cNvPr id="66" name="그림 65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81263" y="2896721"/>
            <a:ext cx="7229474" cy="2440641"/>
          </a:xfrm>
          <a:prstGeom prst="rect">
            <a:avLst/>
          </a:prstGeom>
        </p:spPr>
      </p:pic>
      <p:sp>
        <p:nvSpPr>
          <p:cNvPr id="67" name="TextBox 8"/>
          <p:cNvSpPr txBox="1"/>
          <p:nvPr/>
        </p:nvSpPr>
        <p:spPr>
          <a:xfrm>
            <a:off x="3364760" y="5133084"/>
            <a:ext cx="1213217" cy="6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한국 화분</a:t>
            </a:r>
          </a:p>
        </p:txBody>
      </p:sp>
      <p:sp>
        <p:nvSpPr>
          <p:cNvPr id="68" name="TextBox 8"/>
          <p:cNvSpPr txBox="1"/>
          <p:nvPr/>
        </p:nvSpPr>
        <p:spPr>
          <a:xfrm>
            <a:off x="7438660" y="5094983"/>
            <a:ext cx="1381305" cy="6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미국 화분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9384" y="1408810"/>
            <a:ext cx="10261966" cy="364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가</a:t>
            </a:r>
            <a:r>
              <a:rPr lang="en-US" altLang="ko-KR"/>
              <a:t>)</a:t>
            </a:r>
            <a:r>
              <a:rPr lang="ko-KR" altLang="en-US"/>
              <a:t> 화분구매 </a:t>
            </a:r>
            <a:r>
              <a:rPr lang="en-US" altLang="ko-KR"/>
              <a:t>(class Pot)</a:t>
            </a:r>
            <a:endParaRPr lang="ko-KR" altLang="en-US"/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ko-KR" altLang="en-US"/>
              <a:t>class Pot 을 만들어 </a:t>
            </a:r>
          </a:p>
          <a:p>
            <a:pPr algn="just">
              <a:defRPr/>
            </a:pPr>
            <a:r>
              <a:rPr lang="ko-KR" altLang="en-US"/>
              <a:t>int price 변수</a:t>
            </a:r>
          </a:p>
          <a:p>
            <a:pPr algn="just">
              <a:defRPr/>
            </a:pPr>
            <a:r>
              <a:rPr lang="ko-KR" altLang="en-US"/>
              <a:t>int exchange(): 랜덤으로 환율을 정할 수 있는 함수</a:t>
            </a:r>
          </a:p>
          <a:p>
            <a:pPr algn="just">
              <a:defRPr/>
            </a:pPr>
            <a:r>
              <a:rPr lang="ko-KR" altLang="en-US"/>
              <a:t>int payment(): 환율 적용 후 남은 금액을 저장 할 함수</a:t>
            </a:r>
          </a:p>
          <a:p>
            <a:pPr algn="just">
              <a:defRPr/>
            </a:pPr>
            <a:r>
              <a:rPr lang="ko-KR" altLang="en-US"/>
              <a:t>void PotPrint(): 화분의 모양을 출력해 줄 함수 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ko-KR" altLang="en-US"/>
              <a:t>이를 확장한 class KorPot, class EngPot을 만든 후, </a:t>
            </a:r>
          </a:p>
          <a:p>
            <a:pPr algn="just">
              <a:defRPr/>
            </a:pPr>
            <a:r>
              <a:rPr lang="ko-KR" altLang="en-US"/>
              <a:t>실행함수에서 사용자의 선택에 따라 번호를 입력 받고, </a:t>
            </a:r>
          </a:p>
          <a:p>
            <a:pPr algn="just">
              <a:defRPr/>
            </a:pPr>
            <a:r>
              <a:rPr lang="ko-KR" altLang="en-US"/>
              <a:t>if 함수 또는 switch문 활용하여, </a:t>
            </a:r>
          </a:p>
          <a:p>
            <a:pPr algn="just">
              <a:defRPr/>
            </a:pPr>
            <a:r>
              <a:rPr lang="ko-KR" altLang="en-US"/>
              <a:t>1. 한국화분 선택시 KorPot 생성자 연결 </a:t>
            </a:r>
          </a:p>
          <a:p>
            <a:pPr algn="just">
              <a:defRPr/>
            </a:pPr>
            <a:r>
              <a:rPr lang="ko-KR" altLang="en-US"/>
              <a:t>2. 미국화분 선택시 EngPot 생성자 연결 하여 값 출력.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pic>
        <p:nvPicPr>
          <p:cNvPr id="67" name="그림 66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9384" y="2143125"/>
            <a:ext cx="6077014" cy="2042272"/>
          </a:xfrm>
          <a:prstGeom prst="rect">
            <a:avLst/>
          </a:prstGeom>
        </p:spPr>
      </p:pic>
      <p:sp>
        <p:nvSpPr>
          <p:cNvPr id="69" name="TextBox 8"/>
          <p:cNvSpPr txBox="1"/>
          <p:nvPr/>
        </p:nvSpPr>
        <p:spPr>
          <a:xfrm>
            <a:off x="1349384" y="1408810"/>
            <a:ext cx="10261966" cy="637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가</a:t>
            </a:r>
            <a:r>
              <a:rPr lang="en-US" altLang="ko-KR"/>
              <a:t>)</a:t>
            </a:r>
            <a:r>
              <a:rPr lang="ko-KR" altLang="en-US"/>
              <a:t> 화분구매 </a:t>
            </a:r>
            <a:r>
              <a:rPr lang="en-US" altLang="ko-KR"/>
              <a:t>(class Pot)</a:t>
            </a:r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4199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나</a:t>
            </a:r>
            <a:r>
              <a:rPr lang="en-US" altLang="ko-KR"/>
              <a:t>)</a:t>
            </a:r>
            <a:r>
              <a:rPr lang="ko-KR" altLang="en-US"/>
              <a:t> 비료 구매 </a:t>
            </a:r>
            <a:r>
              <a:rPr lang="en-US" altLang="ko-KR"/>
              <a:t>(class Fertilizer)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식물의 도형 모양을 선택하는 항목입니다</a:t>
            </a:r>
            <a:r>
              <a:rPr lang="en-US" altLang="ko-KR"/>
              <a:t>.</a:t>
            </a:r>
            <a:r>
              <a:rPr lang="ko-KR" altLang="en-US"/>
              <a:t> 각 비료의 가격을 지불하고 구매합니다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class Fertilizer를 만들어 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char Fertil: 도형 모양 변수</a:t>
            </a:r>
          </a:p>
          <a:p>
            <a:pPr algn="just">
              <a:defRPr/>
            </a:pPr>
            <a:r>
              <a:rPr lang="en-US" altLang="ko-KR"/>
              <a:t>int FertilPrice: 비료가격 변수 </a:t>
            </a:r>
          </a:p>
          <a:p>
            <a:pPr algn="just">
              <a:defRPr/>
            </a:pPr>
            <a:r>
              <a:rPr lang="en-US" altLang="ko-KR"/>
              <a:t>void Fertil(): 이를 출력할 함수 </a:t>
            </a:r>
          </a:p>
          <a:p>
            <a:pPr algn="just">
              <a:defRPr/>
            </a:pPr>
            <a:r>
              <a:rPr lang="en-US" altLang="ko-KR"/>
              <a:t>int payment(): 지불 후 남은 금액을 저장할 함수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이를 확장하여, class StarFertilizer (‘*’출력), class AtFertilize(‘@’출력) , class ShopFertilize(‘#’출력), class AddFertilize(‘+’)를 만든 후 (자식클래스),</a:t>
            </a:r>
          </a:p>
          <a:p>
            <a:pPr algn="just">
              <a:defRPr/>
            </a:pPr>
            <a:r>
              <a:rPr lang="en-US" altLang="ko-KR"/>
              <a:t>실행함수에서 입력 받은 것과 연결하여 값 저장. </a:t>
            </a:r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11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나</a:t>
            </a:r>
            <a:r>
              <a:rPr lang="en-US" altLang="ko-KR"/>
              <a:t>)</a:t>
            </a:r>
            <a:r>
              <a:rPr lang="ko-KR" altLang="en-US"/>
              <a:t> 비료 구매 </a:t>
            </a:r>
            <a:r>
              <a:rPr lang="en-US" altLang="ko-KR"/>
              <a:t>(class Fertilizer)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71" name="그림 70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92870" y="1998852"/>
            <a:ext cx="7934481" cy="3660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173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 씨앗 구매 </a:t>
            </a:r>
            <a:r>
              <a:rPr lang="en-US" altLang="ko-KR" dirty="0"/>
              <a:t>(class Seed)</a:t>
            </a:r>
          </a:p>
          <a:p>
            <a:pPr algn="just">
              <a:defRPr/>
            </a:pPr>
            <a:endParaRPr lang="en-US" altLang="ko-KR" dirty="0"/>
          </a:p>
          <a:p>
            <a:pPr algn="just">
              <a:defRPr/>
            </a:pPr>
            <a:r>
              <a:rPr lang="ko-KR" altLang="en-US" dirty="0"/>
              <a:t>식물의 종을 선택하는 항목입니다</a:t>
            </a:r>
            <a:r>
              <a:rPr lang="en-US" altLang="ko-KR" dirty="0"/>
              <a:t>.</a:t>
            </a:r>
            <a:r>
              <a:rPr lang="ko-KR" altLang="en-US" dirty="0"/>
              <a:t> 씨앗의 가격을 지불하고 구매합니다</a:t>
            </a:r>
            <a:r>
              <a:rPr lang="en-US" altLang="ko-KR" dirty="0"/>
              <a:t>.</a:t>
            </a:r>
          </a:p>
          <a:p>
            <a:pPr algn="just">
              <a:defRPr/>
            </a:pPr>
            <a:endParaRPr lang="en-US" altLang="ko-KR" dirty="0"/>
          </a:p>
          <a:p>
            <a:pPr algn="just">
              <a:defRPr/>
            </a:pPr>
            <a:r>
              <a:rPr lang="ko-KR" altLang="en-US" dirty="0"/>
              <a:t>꽃의 모양은 다음과 같이 구현됩니다</a:t>
            </a:r>
            <a:r>
              <a:rPr lang="en-US" altLang="ko-KR" dirty="0"/>
              <a:t>.</a:t>
            </a:r>
          </a:p>
          <a:p>
            <a:pPr algn="just">
              <a:defRPr/>
            </a:pPr>
            <a:endParaRPr lang="ko-KR" altLang="en-US" dirty="0"/>
          </a:p>
        </p:txBody>
      </p:sp>
      <p:pic>
        <p:nvPicPr>
          <p:cNvPr id="70" name="그림 69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9973" y="3071812"/>
            <a:ext cx="3092053" cy="1497806"/>
          </a:xfrm>
          <a:prstGeom prst="rect">
            <a:avLst/>
          </a:prstGeom>
        </p:spPr>
      </p:pic>
      <p:sp>
        <p:nvSpPr>
          <p:cNvPr id="71" name="TextBox 8"/>
          <p:cNvSpPr txBox="1"/>
          <p:nvPr/>
        </p:nvSpPr>
        <p:spPr>
          <a:xfrm>
            <a:off x="4585746" y="4365726"/>
            <a:ext cx="1213218" cy="118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 err="1"/>
              <a:t>삼각씨앗</a:t>
            </a:r>
            <a:r>
              <a:rPr lang="ko-KR" altLang="en-US" dirty="0"/>
              <a:t> 비료</a:t>
            </a:r>
            <a:r>
              <a:rPr lang="en-US" altLang="ko-KR" dirty="0"/>
              <a:t>=’+’</a:t>
            </a:r>
            <a:endParaRPr lang="ko-KR" altLang="en-US" dirty="0"/>
          </a:p>
          <a:p>
            <a:pPr algn="ctr">
              <a:defRPr/>
            </a:pPr>
            <a:r>
              <a:rPr lang="ko-KR" altLang="en-US" dirty="0"/>
              <a:t> 크기</a:t>
            </a:r>
            <a:r>
              <a:rPr lang="en-US" altLang="ko-KR" dirty="0"/>
              <a:t>=3</a:t>
            </a:r>
          </a:p>
        </p:txBody>
      </p:sp>
      <p:sp>
        <p:nvSpPr>
          <p:cNvPr id="73" name="TextBox 8"/>
          <p:cNvSpPr txBox="1"/>
          <p:nvPr/>
        </p:nvSpPr>
        <p:spPr>
          <a:xfrm>
            <a:off x="6343108" y="4390134"/>
            <a:ext cx="1213218" cy="118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 err="1"/>
              <a:t>사각씨앗</a:t>
            </a:r>
            <a:r>
              <a:rPr lang="ko-KR" altLang="en-US" dirty="0"/>
              <a:t> 비료</a:t>
            </a:r>
            <a:r>
              <a:rPr lang="en-US" altLang="ko-KR" dirty="0"/>
              <a:t>=’+’</a:t>
            </a:r>
          </a:p>
          <a:p>
            <a:pPr algn="ctr">
              <a:defRPr/>
            </a:pPr>
            <a:r>
              <a:rPr lang="ko-KR" altLang="en-US" dirty="0"/>
              <a:t> 크기</a:t>
            </a:r>
            <a:r>
              <a:rPr lang="en-US" altLang="ko-KR" dirty="0"/>
              <a:t>=4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392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다</a:t>
            </a:r>
            <a:r>
              <a:rPr lang="en-US" altLang="ko-KR"/>
              <a:t>)</a:t>
            </a:r>
            <a:r>
              <a:rPr lang="ko-KR" altLang="en-US"/>
              <a:t> 씨앗 구매 </a:t>
            </a:r>
            <a:r>
              <a:rPr lang="en-US" altLang="ko-KR"/>
              <a:t>(class Seed)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class Seed 를 만들어 </a:t>
            </a:r>
          </a:p>
          <a:p>
            <a:pPr algn="just">
              <a:defRPr/>
            </a:pPr>
            <a:r>
              <a:rPr lang="en-US" altLang="ko-KR"/>
              <a:t>void SeedPrint(): 꽃의 모양을 출력할 수 있는 함수 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이를 확장한 </a:t>
            </a:r>
          </a:p>
          <a:p>
            <a:pPr algn="just">
              <a:defRPr/>
            </a:pPr>
            <a:r>
              <a:rPr lang="en-US" altLang="ko-KR"/>
              <a:t>class TriangleSeed , class DiamondSeed, class CircleSeed, Class quadrangleSeed를 만든 후,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public static int size 에 따라 그 크기가 조정되고 </a:t>
            </a:r>
          </a:p>
          <a:p>
            <a:pPr algn="just">
              <a:defRPr/>
            </a:pPr>
            <a:r>
              <a:rPr lang="en-US" altLang="ko-KR"/>
              <a:t>class Fertilizer 에서 설정한 도형으로 출력 될 수 있는 void SeedPrint() 함수를 for 루프를 이용하여 각각 프로그래밍한다. 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(※ public static int size의 초기값은 0이며, 이는 후에 미니게임을 통해 변할 수 있다)</a:t>
            </a:r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11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다</a:t>
            </a:r>
            <a:r>
              <a:rPr lang="en-US" altLang="ko-KR"/>
              <a:t>)</a:t>
            </a:r>
            <a:r>
              <a:rPr lang="ko-KR" altLang="en-US"/>
              <a:t> 씨앗 구매 </a:t>
            </a:r>
            <a:r>
              <a:rPr lang="en-US" altLang="ko-KR"/>
              <a:t>(class Seed)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74" name="그림 73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03164" y="2083593"/>
            <a:ext cx="9727406" cy="356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227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라</a:t>
            </a:r>
            <a:r>
              <a:rPr lang="en-US" altLang="ko-KR"/>
              <a:t>)</a:t>
            </a:r>
            <a:r>
              <a:rPr lang="ko-KR" altLang="en-US"/>
              <a:t> 식물 이름 짓기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나만의 식물 이름을 지어</a:t>
            </a:r>
            <a:r>
              <a:rPr lang="ko-KR" altLang="en-US"/>
              <a:t>줍니다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실행함수에서 사용자 값을 입력받아 String name 에 값을 저장.</a:t>
            </a:r>
          </a:p>
          <a:p>
            <a:pPr algn="just">
              <a:defRPr/>
            </a:pPr>
            <a:r>
              <a:rPr lang="en-US" altLang="ko-KR"/>
              <a:t>String name의 초기값은 “ㅇㅇ”이며 , Void DefaultText() 함수의 변수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75" name="그림 74"/>
          <p:cNvPicPr/>
          <p:nvPr/>
        </p:nvPicPr>
        <p:blipFill rotWithShape="1">
          <a:blip r:embed="rId2"/>
          <a:srcRect b="33190"/>
          <a:stretch>
            <a:fillRect/>
          </a:stretch>
        </p:blipFill>
        <p:spPr>
          <a:xfrm>
            <a:off x="1309688" y="3429000"/>
            <a:ext cx="10583307" cy="22952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33647" y="1435395"/>
            <a:ext cx="5362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664" y="460567"/>
            <a:ext cx="13067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9355" y="891454"/>
            <a:ext cx="24127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a table of contents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7333" y="2369571"/>
            <a:ext cx="8596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서론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7599" y="2415737"/>
            <a:ext cx="845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01   &gt;&gt;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333" y="3590025"/>
            <a:ext cx="859610" cy="511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본론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7599" y="3636191"/>
            <a:ext cx="845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02   &gt;&gt;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7333" y="4810479"/>
            <a:ext cx="8596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결론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7599" y="4856645"/>
            <a:ext cx="845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03   &gt;&gt;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2265822" y="2846565"/>
            <a:ext cx="1964510" cy="335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팀 소개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 주제선정 배경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2320170" y="4133560"/>
            <a:ext cx="2286120" cy="335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게임기획 창의성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 게임소개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2332497" y="5336512"/>
            <a:ext cx="1707896" cy="335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진행방법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 일정관리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338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ko-KR" altLang="en-US"/>
              <a:t>본격적으로 식물을 성장시키는 단계입니다</a:t>
            </a:r>
            <a:r>
              <a:rPr lang="en-US" altLang="ko-KR"/>
              <a:t>.</a:t>
            </a:r>
            <a:r>
              <a:rPr lang="ko-KR" altLang="en-US"/>
              <a:t> 미니게임을 통해 식물을 성장시킬 수 있습니다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*</a:t>
            </a:r>
            <a:r>
              <a:rPr lang="ko-KR" altLang="en-US"/>
              <a:t> 미니게임</a:t>
            </a:r>
          </a:p>
          <a:p>
            <a:pPr algn="just">
              <a:defRPr/>
            </a:pPr>
            <a:r>
              <a:rPr lang="ko-KR" altLang="en-US"/>
              <a:t>   </a:t>
            </a: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물 길러오기(class Water)</a:t>
            </a:r>
          </a:p>
          <a:p>
            <a:pPr algn="just">
              <a:defRPr/>
            </a:pPr>
            <a:r>
              <a:rPr lang="ko-KR" altLang="en-US"/>
              <a:t>   </a:t>
            </a:r>
            <a:r>
              <a:rPr lang="en-US" altLang="ko-KR"/>
              <a:t>2)</a:t>
            </a:r>
            <a:r>
              <a:rPr lang="ko-KR" altLang="en-US"/>
              <a:t> 애정 주기 </a:t>
            </a:r>
            <a:r>
              <a:rPr lang="en-US" altLang="ko-KR"/>
              <a:t>(class LoveOX)</a:t>
            </a:r>
          </a:p>
          <a:p>
            <a:pPr algn="just">
              <a:defRPr/>
            </a:pPr>
            <a:r>
              <a:rPr lang="en-US" altLang="ko-KR"/>
              <a:t>   3) </a:t>
            </a:r>
            <a:r>
              <a:rPr lang="ko-KR" altLang="en-US"/>
              <a:t>잔돈처리 </a:t>
            </a:r>
            <a:r>
              <a:rPr lang="en-US" altLang="ko-KR"/>
              <a:t>(class Change)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310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1)</a:t>
            </a:r>
            <a:r>
              <a:rPr lang="ko-KR" altLang="en-US"/>
              <a:t> 물 길러오기 </a:t>
            </a:r>
            <a:r>
              <a:rPr lang="en-US" altLang="ko-KR"/>
              <a:t>(class Water)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en-US" altLang="ko-KR"/>
              <a:t>산에서 물 500ml를 길러오는 과정에서 랜덤 1/3 확률로 돌부리에 걸려서 넘어</a:t>
            </a:r>
            <a:r>
              <a:rPr lang="ko-KR" altLang="en-US"/>
              <a:t>집니다</a:t>
            </a:r>
            <a:r>
              <a:rPr lang="en-US" altLang="ko-KR"/>
              <a:t>.</a:t>
            </a:r>
          </a:p>
          <a:p>
            <a:pPr algn="just">
              <a:defRPr/>
            </a:pPr>
            <a:r>
              <a:rPr lang="en-US" altLang="ko-KR"/>
              <a:t>넘어질 때 마다 100ml의 물이 엎어지며, 총 5번의 숫자 입력(1~3)을 통해 게임을 진행 </a:t>
            </a:r>
            <a:r>
              <a:rPr lang="ko-KR" altLang="en-US"/>
              <a:t>합니다</a:t>
            </a:r>
            <a:r>
              <a:rPr lang="en-US" altLang="ko-KR"/>
              <a:t>. </a:t>
            </a:r>
          </a:p>
          <a:p>
            <a:pPr algn="just">
              <a:defRPr/>
            </a:pPr>
            <a:r>
              <a:rPr lang="en-US" altLang="ko-KR"/>
              <a:t>남은 물의 양에 따라 줄기의 길이가 결정</a:t>
            </a:r>
            <a:r>
              <a:rPr lang="ko-KR" altLang="en-US"/>
              <a:t>됩니다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식물의 키는 다음과 같이 구현</a:t>
            </a:r>
            <a:r>
              <a:rPr lang="ko-KR" altLang="en-US"/>
              <a:t>됩니다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76" name="그림 75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83085" y="3429000"/>
            <a:ext cx="6625829" cy="254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447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1)</a:t>
            </a:r>
            <a:r>
              <a:rPr lang="ko-KR" altLang="en-US"/>
              <a:t> 물 길러오기 </a:t>
            </a:r>
            <a:r>
              <a:rPr lang="en-US" altLang="ko-KR"/>
              <a:t>(class Water)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en-US" altLang="ko-KR"/>
              <a:t>Class water 에,</a:t>
            </a:r>
          </a:p>
          <a:p>
            <a:pPr algn="just">
              <a:defRPr/>
            </a:pPr>
            <a:r>
              <a:rPr lang="en-US" altLang="ko-KR"/>
              <a:t>Int water = 500을 기본값으로 두고, </a:t>
            </a:r>
          </a:p>
          <a:p>
            <a:pPr algn="just">
              <a:defRPr/>
            </a:pPr>
            <a:r>
              <a:rPr lang="en-US" altLang="ko-KR"/>
              <a:t>1~3 숫자 중 컴퓨터가 랜덤으로 선택한 값과 사용자가 입력한 값이 </a:t>
            </a:r>
          </a:p>
          <a:p>
            <a:pPr algn="just">
              <a:defRPr/>
            </a:pPr>
            <a:r>
              <a:rPr lang="en-US" altLang="ko-KR"/>
              <a:t>같을 시, water 값</a:t>
            </a:r>
            <a:r>
              <a:rPr lang="ko-KR" altLang="en-US"/>
              <a:t>에</a:t>
            </a:r>
            <a:r>
              <a:rPr lang="en-US" altLang="ko-KR"/>
              <a:t> -100 하고 “넘어졌다! “ 를 출력하고 </a:t>
            </a:r>
          </a:p>
          <a:p>
            <a:pPr algn="just">
              <a:defRPr/>
            </a:pPr>
            <a:r>
              <a:rPr lang="en-US" altLang="ko-KR"/>
              <a:t>다를 시, “무사히 건넜다!” 를 출력하는 함수 void waterPrint()를 만</a:t>
            </a:r>
            <a:r>
              <a:rPr lang="ko-KR" altLang="en-US"/>
              <a:t>듭니다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(Int water / 100) * 2 한 값을 public static int height값으로 저장한 후 </a:t>
            </a:r>
          </a:p>
          <a:p>
            <a:pPr algn="just">
              <a:defRPr/>
            </a:pPr>
            <a:r>
              <a:rPr lang="en-US" altLang="ko-KR"/>
              <a:t>height 를 기반으로 식물의 키 모양을 출력하는 함수 void height()를 구현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실행함수에서 while루프를 통해 class water의 void waterPrint() 를 5회 반복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2008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1)</a:t>
            </a:r>
            <a:r>
              <a:rPr lang="ko-KR" altLang="en-US"/>
              <a:t> 물 길러오기 </a:t>
            </a:r>
            <a:r>
              <a:rPr lang="en-US" altLang="ko-KR"/>
              <a:t>(class Water)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77" name="그림 76"/>
          <p:cNvPicPr/>
          <p:nvPr/>
        </p:nvPicPr>
        <p:blipFill rotWithShape="1">
          <a:blip r:embed="rId3"/>
          <a:srcRect b="7950"/>
          <a:stretch>
            <a:fillRect/>
          </a:stretch>
        </p:blipFill>
        <p:spPr>
          <a:xfrm>
            <a:off x="1602054" y="1905000"/>
            <a:ext cx="8987892" cy="44588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227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dirty="0"/>
              <a:t>마</a:t>
            </a:r>
            <a:r>
              <a:rPr lang="en-US" altLang="ko-KR" dirty="0"/>
              <a:t>)</a:t>
            </a:r>
            <a:r>
              <a:rPr lang="ko-KR" altLang="en-US" dirty="0"/>
              <a:t> 식물 키우기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  <a:r>
              <a:rPr lang="ko-KR" altLang="en-US" dirty="0"/>
              <a:t> 애정 주기 </a:t>
            </a:r>
            <a:r>
              <a:rPr lang="en-US" altLang="ko-KR" dirty="0"/>
              <a:t>(class </a:t>
            </a:r>
            <a:r>
              <a:rPr lang="en-US" altLang="ko-KR" dirty="0" err="1"/>
              <a:t>LoveOX</a:t>
            </a:r>
            <a:r>
              <a:rPr lang="en-US" altLang="ko-KR" dirty="0"/>
              <a:t>)</a:t>
            </a:r>
          </a:p>
          <a:p>
            <a:pPr algn="just">
              <a:defRPr/>
            </a:pPr>
            <a:endParaRPr lang="ko-KR" altLang="en-US" dirty="0"/>
          </a:p>
          <a:p>
            <a:pPr algn="just">
              <a:defRPr/>
            </a:pPr>
            <a:r>
              <a:rPr lang="en-US" altLang="ko-KR" dirty="0" err="1"/>
              <a:t>꽃과</a:t>
            </a:r>
            <a:r>
              <a:rPr lang="en-US" altLang="ko-KR" dirty="0"/>
              <a:t> </a:t>
            </a:r>
            <a:r>
              <a:rPr lang="en-US" altLang="ko-KR" dirty="0" err="1"/>
              <a:t>관련된</a:t>
            </a:r>
            <a:r>
              <a:rPr lang="en-US" altLang="ko-KR" dirty="0"/>
              <a:t> ox </a:t>
            </a:r>
            <a:r>
              <a:rPr lang="en-US" altLang="ko-KR" dirty="0" err="1"/>
              <a:t>퀴즈를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식물의</a:t>
            </a:r>
            <a:r>
              <a:rPr lang="en-US" altLang="ko-KR" dirty="0"/>
              <a:t> </a:t>
            </a:r>
            <a:r>
              <a:rPr lang="en-US" altLang="ko-KR" dirty="0" err="1"/>
              <a:t>크기를</a:t>
            </a:r>
            <a:r>
              <a:rPr lang="en-US" altLang="ko-KR" dirty="0"/>
              <a:t> </a:t>
            </a:r>
            <a:r>
              <a:rPr lang="en-US" altLang="ko-KR" dirty="0" err="1"/>
              <a:t>성장시킬</a:t>
            </a:r>
            <a:r>
              <a:rPr lang="en-US" altLang="ko-KR" dirty="0"/>
              <a:t>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</a:p>
          <a:p>
            <a:pPr algn="just">
              <a:defRPr/>
            </a:pPr>
            <a:r>
              <a:rPr lang="en-US" altLang="ko-KR" dirty="0" err="1"/>
              <a:t>총</a:t>
            </a:r>
            <a:r>
              <a:rPr lang="en-US" altLang="ko-KR" dirty="0"/>
              <a:t> 5문제를 </a:t>
            </a:r>
            <a:r>
              <a:rPr lang="en-US" altLang="ko-KR" dirty="0" err="1"/>
              <a:t>풀어서</a:t>
            </a:r>
            <a:r>
              <a:rPr lang="en-US" altLang="ko-KR" dirty="0"/>
              <a:t> </a:t>
            </a:r>
            <a:r>
              <a:rPr lang="en-US" altLang="ko-KR" dirty="0" err="1"/>
              <a:t>맞출</a:t>
            </a:r>
            <a:r>
              <a:rPr lang="en-US" altLang="ko-KR" dirty="0"/>
              <a:t> </a:t>
            </a:r>
            <a:r>
              <a:rPr lang="en-US" altLang="ko-KR" dirty="0" err="1"/>
              <a:t>때마다</a:t>
            </a:r>
            <a:r>
              <a:rPr lang="en-US" altLang="ko-KR" dirty="0"/>
              <a:t> </a:t>
            </a:r>
            <a:r>
              <a:rPr lang="en-US" altLang="ko-KR" dirty="0" err="1"/>
              <a:t>식물의</a:t>
            </a:r>
            <a:r>
              <a:rPr lang="en-US" altLang="ko-KR" dirty="0"/>
              <a:t> </a:t>
            </a:r>
            <a:r>
              <a:rPr lang="en-US" altLang="ko-KR" dirty="0" err="1"/>
              <a:t>크기가</a:t>
            </a:r>
            <a:r>
              <a:rPr lang="en-US" altLang="ko-KR" dirty="0"/>
              <a:t> +1 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</a:p>
          <a:p>
            <a:pPr algn="just">
              <a:defRPr/>
            </a:pPr>
            <a:endParaRPr lang="en-US" altLang="ko-KR" dirty="0"/>
          </a:p>
          <a:p>
            <a:pPr algn="just">
              <a:defRPr/>
            </a:pPr>
            <a:endParaRPr lang="en-US" altLang="ko-KR" dirty="0"/>
          </a:p>
          <a:p>
            <a:pPr algn="just">
              <a:defRPr/>
            </a:pPr>
            <a:endParaRPr lang="en-US" altLang="ko-KR" dirty="0"/>
          </a:p>
          <a:p>
            <a:pPr algn="just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364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 애정 주기 </a:t>
            </a:r>
            <a:r>
              <a:rPr lang="en-US" altLang="ko-KR"/>
              <a:t>(class LoveOX)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en-US" altLang="ko-KR"/>
              <a:t>class loveOX 에 30 문제 정도 입력하고 각 문제당 논리값 True False를 부여.</a:t>
            </a:r>
          </a:p>
          <a:p>
            <a:pPr algn="just">
              <a:defRPr/>
            </a:pPr>
            <a:r>
              <a:rPr lang="en-US" altLang="ko-KR"/>
              <a:t>실행함수에서 컴퓨터가 1~30 중 랜덤으로 뽑아서 class loveOX 내 함수를 실행시키고 </a:t>
            </a:r>
          </a:p>
          <a:p>
            <a:pPr algn="just">
              <a:defRPr/>
            </a:pPr>
            <a:r>
              <a:rPr lang="en-US" altLang="ko-KR"/>
              <a:t>사용자는 o, x를 입력하여 값을 맞</a:t>
            </a:r>
            <a:r>
              <a:rPr lang="ko-KR" altLang="en-US"/>
              <a:t>춥니다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이를 5회 반복하고 이때 문제가 반복이 되면 안되므로 이를 주의하여 구현해야</a:t>
            </a:r>
            <a:r>
              <a:rPr lang="ko-KR" altLang="en-US"/>
              <a:t>합니다</a:t>
            </a:r>
            <a:r>
              <a:rPr lang="en-US" altLang="ko-KR"/>
              <a:t>. </a:t>
            </a:r>
          </a:p>
          <a:p>
            <a:pPr algn="just">
              <a:defRPr/>
            </a:pPr>
            <a:r>
              <a:rPr lang="en-US" altLang="ko-KR"/>
              <a:t>값을 맞추면 public static int size 값을 +1하고 int score 을 +1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 algn="just">
              <a:defRPr/>
            </a:pPr>
            <a:r>
              <a:rPr lang="en-US" altLang="ko-KR"/>
              <a:t>Int reminder 초기값을 5로 주고 값을 틀릴 경우 -1 하는 함수 int reminder()를 만</a:t>
            </a:r>
            <a:r>
              <a:rPr lang="ko-KR" altLang="en-US"/>
              <a:t>듭니다</a:t>
            </a:r>
            <a:r>
              <a:rPr lang="en-US" altLang="ko-KR"/>
              <a:t>.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10"/>
            <a:ext cx="10261966" cy="2008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 애정 주기 </a:t>
            </a:r>
            <a:r>
              <a:rPr lang="en-US" altLang="ko-KR"/>
              <a:t>(class LoveOX)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78" name="그림 77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56172" y="1800820"/>
            <a:ext cx="9601041" cy="4634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09"/>
            <a:ext cx="10261966" cy="447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3)</a:t>
            </a:r>
            <a:r>
              <a:rPr lang="ko-KR" altLang="en-US"/>
              <a:t> 잔돈처리 </a:t>
            </a:r>
            <a:r>
              <a:rPr lang="en-US" altLang="ko-KR"/>
              <a:t>(class Change)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1. 키 성장 </a:t>
            </a:r>
          </a:p>
          <a:p>
            <a:pPr algn="just">
              <a:defRPr/>
            </a:pPr>
            <a:r>
              <a:rPr lang="en-US" altLang="ko-KR"/>
              <a:t>2. 크기 성장 </a:t>
            </a:r>
          </a:p>
          <a:p>
            <a:pPr algn="just">
              <a:defRPr/>
            </a:pPr>
            <a:r>
              <a:rPr lang="en-US" altLang="ko-KR"/>
              <a:t>3. 종료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중 하나를</a:t>
            </a:r>
            <a:r>
              <a:rPr lang="en-US" altLang="ko-KR"/>
              <a:t> 선택하여,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남은 돈을 분배해서 식물의 크기나 키를 성장 시킬 수 있</a:t>
            </a:r>
            <a:r>
              <a:rPr lang="ko-KR" altLang="en-US"/>
              <a:t>습니다</a:t>
            </a:r>
            <a:r>
              <a:rPr lang="en-US" altLang="ko-KR"/>
              <a:t>. </a:t>
            </a:r>
          </a:p>
          <a:p>
            <a:pPr algn="just">
              <a:defRPr/>
            </a:pPr>
            <a:r>
              <a:rPr lang="en-US" altLang="ko-KR"/>
              <a:t>500원당 각각 크기 또는 키를 +1 할 수 있</a:t>
            </a:r>
            <a:r>
              <a:rPr lang="ko-KR" altLang="en-US"/>
              <a:t>습니다</a:t>
            </a:r>
            <a:r>
              <a:rPr lang="en-US" altLang="ko-KR"/>
              <a:t>.. 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09"/>
            <a:ext cx="10261966" cy="392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3)</a:t>
            </a:r>
            <a:r>
              <a:rPr lang="ko-KR" altLang="en-US"/>
              <a:t> 잔돈처리 </a:t>
            </a:r>
            <a:r>
              <a:rPr lang="en-US" altLang="ko-KR"/>
              <a:t>(class Change)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class change 에서는</a:t>
            </a:r>
            <a:r>
              <a:rPr lang="en-US" altLang="ko-KR"/>
              <a:t>,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int money변수</a:t>
            </a:r>
            <a:r>
              <a:rPr lang="en-US" altLang="ko-KR"/>
              <a:t>:</a:t>
            </a:r>
            <a:r>
              <a:rPr lang="ko-KR" altLang="en-US"/>
              <a:t> 나누기한 값 * 500 만큼 지불하는 함수 int payment() 를 구현 하고,</a:t>
            </a:r>
          </a:p>
          <a:p>
            <a:pPr algn="just">
              <a:defRPr/>
            </a:pPr>
            <a:r>
              <a:rPr lang="ko-KR" altLang="en-US"/>
              <a:t>입력 받는 값만큼 성장 시키는 함수 int grow() 하고, </a:t>
            </a:r>
          </a:p>
          <a:p>
            <a:pPr algn="just">
              <a:defRPr/>
            </a:pPr>
            <a:r>
              <a:rPr lang="ko-KR" altLang="en-US"/>
              <a:t>이를 확장한 class heightChange, class sizeChange 를 만들어서,</a:t>
            </a:r>
          </a:p>
          <a:p>
            <a:pPr algn="just">
              <a:defRPr/>
            </a:pPr>
            <a:r>
              <a:rPr lang="ko-KR" altLang="en-US"/>
              <a:t>실행함수에서 사용자가 입력한 값과 연결. 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09"/>
            <a:ext cx="10261966" cy="255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마</a:t>
            </a:r>
            <a:r>
              <a:rPr lang="en-US" altLang="ko-KR"/>
              <a:t>)</a:t>
            </a:r>
            <a:r>
              <a:rPr lang="ko-KR" altLang="en-US"/>
              <a:t> 식물 키우기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3)</a:t>
            </a:r>
            <a:r>
              <a:rPr lang="ko-KR" altLang="en-US"/>
              <a:t> 잔돈처리 </a:t>
            </a:r>
            <a:r>
              <a:rPr lang="en-US" altLang="ko-KR"/>
              <a:t>(class Change)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79" name="그림 78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9648" y="2202656"/>
            <a:ext cx="9035494" cy="308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89097" y="499731"/>
            <a:ext cx="5061098" cy="2519916"/>
            <a:chOff x="489097" y="499731"/>
            <a:chExt cx="5061098" cy="2519916"/>
          </a:xfrm>
        </p:grpSpPr>
        <p:sp>
          <p:nvSpPr>
            <p:cNvPr id="5" name="직사각형 4"/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solidFill>
                    <a:schemeClr val="bg1"/>
                  </a:solidFill>
                </a:rPr>
                <a:t>#1, 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176" y="1467301"/>
              <a:ext cx="2649014" cy="997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서론</a:t>
              </a:r>
            </a:p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팀소개</a:t>
              </a:r>
              <a:r>
                <a:rPr lang="en-US" altLang="ko-KR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 주제선정 배경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09"/>
            <a:ext cx="10261966" cy="501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바</a:t>
            </a:r>
            <a:r>
              <a:rPr lang="en-US" altLang="ko-KR"/>
              <a:t>)</a:t>
            </a:r>
            <a:r>
              <a:rPr lang="ko-KR" altLang="en-US"/>
              <a:t> 종료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ko-KR" altLang="en-US"/>
              <a:t>종료 조건은 다음과 같다.</a:t>
            </a:r>
          </a:p>
          <a:p>
            <a:pPr algn="just">
              <a:defRPr/>
            </a:pPr>
            <a:r>
              <a:rPr lang="ko-KR" altLang="en-US"/>
              <a:t> </a:t>
            </a:r>
          </a:p>
          <a:p>
            <a:pPr algn="just">
              <a:defRPr/>
            </a:pPr>
            <a:r>
              <a:rPr lang="ko-KR" altLang="en-US"/>
              <a:t>가진 돈이 0 또는 0보다 적을 때</a:t>
            </a:r>
          </a:p>
          <a:p>
            <a:pPr algn="just">
              <a:defRPr/>
            </a:pPr>
            <a:r>
              <a:rPr lang="ko-KR" altLang="en-US"/>
              <a:t>물길러오기 과정에서 int water = 0 이 되었을 때</a:t>
            </a:r>
          </a:p>
          <a:p>
            <a:pPr algn="just">
              <a:defRPr/>
            </a:pPr>
            <a:r>
              <a:rPr lang="ko-KR" altLang="en-US"/>
              <a:t>애정주기 과정에서 Int reminder = 0 이 되었을 떄</a:t>
            </a:r>
          </a:p>
          <a:p>
            <a:pPr algn="just">
              <a:defRPr/>
            </a:pPr>
            <a:r>
              <a:rPr lang="ko-KR" altLang="en-US"/>
              <a:t>잔돈털이 과정에서 3.종료를 선택했을 때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ko-KR" altLang="en-US"/>
              <a:t>종료 후 내가 만든 식물의 모습을 보여준다. 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09"/>
            <a:ext cx="10261966" cy="3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바</a:t>
            </a:r>
            <a:r>
              <a:rPr lang="en-US" altLang="ko-KR"/>
              <a:t>)</a:t>
            </a:r>
            <a:r>
              <a:rPr lang="ko-KR" altLang="en-US"/>
              <a:t> 종료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en-US" altLang="ko-KR"/>
              <a:t>실행 함수에서 최종적으로 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Class pot 의 void PotPrint() </a:t>
            </a:r>
          </a:p>
          <a:p>
            <a:pPr algn="just">
              <a:defRPr/>
            </a:pPr>
            <a:r>
              <a:rPr lang="en-US" altLang="ko-KR"/>
              <a:t>Class seed 의 void SeedPrint()</a:t>
            </a:r>
          </a:p>
          <a:p>
            <a:pPr algn="just">
              <a:defRPr/>
            </a:pPr>
            <a:r>
              <a:rPr lang="en-US" altLang="ko-KR"/>
              <a:t>Class water 의 void height() 호출</a:t>
            </a:r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222820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게임소개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349384" y="1408809"/>
            <a:ext cx="10261966" cy="419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바</a:t>
            </a:r>
            <a:r>
              <a:rPr lang="en-US" altLang="ko-KR"/>
              <a:t>)</a:t>
            </a:r>
            <a:r>
              <a:rPr lang="ko-KR" altLang="en-US"/>
              <a:t> 종료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r>
              <a:rPr lang="ko-KR" altLang="en-US"/>
              <a:t>미국화분</a:t>
            </a:r>
          </a:p>
          <a:p>
            <a:pPr algn="just">
              <a:defRPr/>
            </a:pPr>
            <a:r>
              <a:rPr lang="ko-KR" altLang="en-US"/>
              <a:t>삼각 씨앗</a:t>
            </a:r>
          </a:p>
          <a:p>
            <a:pPr algn="just">
              <a:defRPr/>
            </a:pPr>
            <a:r>
              <a:rPr lang="ko-KR" altLang="en-US"/>
              <a:t>비료</a:t>
            </a:r>
            <a:r>
              <a:rPr lang="en-US" altLang="ko-KR"/>
              <a:t>=’+’</a:t>
            </a:r>
          </a:p>
          <a:p>
            <a:pPr algn="just">
              <a:defRPr/>
            </a:pPr>
            <a:r>
              <a:rPr lang="ko-KR" altLang="en-US"/>
              <a:t>식물이름</a:t>
            </a:r>
            <a:r>
              <a:rPr lang="en-US" altLang="ko-KR"/>
              <a:t>:</a:t>
            </a:r>
            <a:r>
              <a:rPr lang="ko-KR" altLang="en-US"/>
              <a:t> 무럭무럭이</a:t>
            </a:r>
          </a:p>
          <a:p>
            <a:pPr algn="just">
              <a:defRPr/>
            </a:pPr>
            <a:r>
              <a:rPr lang="ko-KR" altLang="en-US"/>
              <a:t>크기</a:t>
            </a:r>
            <a:r>
              <a:rPr lang="en-US" altLang="ko-KR"/>
              <a:t>=4</a:t>
            </a:r>
          </a:p>
          <a:p>
            <a:pPr algn="just">
              <a:defRPr/>
            </a:pPr>
            <a:r>
              <a:rPr lang="ko-KR" altLang="en-US"/>
              <a:t>키</a:t>
            </a:r>
            <a:r>
              <a:rPr lang="en-US" altLang="ko-KR"/>
              <a:t>=7</a:t>
            </a:r>
          </a:p>
          <a:p>
            <a:pPr algn="just">
              <a:defRPr/>
            </a:pPr>
            <a:endParaRPr lang="ko-KR" altLang="en-US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ko-KR" altLang="en-US"/>
          </a:p>
        </p:txBody>
      </p:sp>
      <p:pic>
        <p:nvPicPr>
          <p:cNvPr id="80" name="그림 79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26718" y="1351657"/>
            <a:ext cx="4213621" cy="415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343651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5420681-D7BF-B94D-A678-2DA3225D3CC3}"/>
              </a:ext>
            </a:extLst>
          </p:cNvPr>
          <p:cNvSpPr/>
          <p:nvPr/>
        </p:nvSpPr>
        <p:spPr>
          <a:xfrm>
            <a:off x="3899458" y="1500654"/>
            <a:ext cx="2014779" cy="13793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Pot</a:t>
            </a:r>
          </a:p>
          <a:p>
            <a:pPr algn="ctr"/>
            <a:r>
              <a:rPr kumimoji="1" lang="en-US" altLang="ko-KR" dirty="0"/>
              <a:t>----------------------void </a:t>
            </a:r>
            <a:r>
              <a:rPr kumimoji="1" lang="en-US" altLang="ko-KR" dirty="0" err="1"/>
              <a:t>KorPot</a:t>
            </a:r>
            <a:r>
              <a:rPr kumimoji="1" lang="en-US" altLang="ko-KR" dirty="0"/>
              <a:t>()</a:t>
            </a:r>
            <a:br>
              <a:rPr kumimoji="1" lang="en-US" altLang="ko-KR" dirty="0"/>
            </a:br>
            <a:r>
              <a:rPr kumimoji="1" lang="en-US" altLang="ko-KR" dirty="0"/>
              <a:t>void </a:t>
            </a:r>
            <a:r>
              <a:rPr kumimoji="1" lang="en-US" altLang="ko-KR" dirty="0" err="1"/>
              <a:t>EngPot</a:t>
            </a:r>
            <a:r>
              <a:rPr kumimoji="1" lang="en-US" altLang="ko-KR" dirty="0"/>
              <a:t>()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FF90539-55BF-4F4C-82C4-6518955383EE}"/>
              </a:ext>
            </a:extLst>
          </p:cNvPr>
          <p:cNvSpPr/>
          <p:nvPr/>
        </p:nvSpPr>
        <p:spPr>
          <a:xfrm>
            <a:off x="1268823" y="1504104"/>
            <a:ext cx="2014779" cy="15766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Public class</a:t>
            </a:r>
          </a:p>
          <a:p>
            <a:pPr algn="ctr"/>
            <a:r>
              <a:rPr kumimoji="1" lang="en-US" altLang="ko-KR" dirty="0"/>
              <a:t>Game</a:t>
            </a:r>
          </a:p>
          <a:p>
            <a:pPr algn="ctr"/>
            <a:r>
              <a:rPr kumimoji="1" lang="en-US" altLang="ko-KR" dirty="0"/>
              <a:t>----------------------</a:t>
            </a:r>
          </a:p>
          <a:p>
            <a:pPr algn="ctr"/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money</a:t>
            </a:r>
          </a:p>
          <a:p>
            <a:pPr algn="ctr"/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size</a:t>
            </a:r>
          </a:p>
          <a:p>
            <a:pPr algn="ctr"/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height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197CC0A-604E-C442-94B5-3B72780450AF}"/>
              </a:ext>
            </a:extLst>
          </p:cNvPr>
          <p:cNvSpPr/>
          <p:nvPr/>
        </p:nvSpPr>
        <p:spPr>
          <a:xfrm>
            <a:off x="6482091" y="1416958"/>
            <a:ext cx="2014779" cy="19498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class Fertilizer</a:t>
            </a:r>
          </a:p>
          <a:p>
            <a:pPr algn="ctr"/>
            <a:r>
              <a:rPr kumimoji="1" lang="en-US" altLang="ko-KR" dirty="0"/>
              <a:t>---------------------</a:t>
            </a:r>
          </a:p>
          <a:p>
            <a:pPr algn="ctr"/>
            <a:r>
              <a:rPr kumimoji="1" lang="en-US" altLang="ko-KR" dirty="0"/>
              <a:t>char </a:t>
            </a:r>
            <a:r>
              <a:rPr kumimoji="1" lang="en-US" altLang="ko-KR" dirty="0" err="1"/>
              <a:t>Fetil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FetiliPrice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Int payment</a:t>
            </a:r>
          </a:p>
          <a:p>
            <a:pPr algn="ctr"/>
            <a:r>
              <a:rPr kumimoji="1" lang="en-US" altLang="ko-KR" dirty="0"/>
              <a:t>void </a:t>
            </a:r>
            <a:r>
              <a:rPr kumimoji="1" lang="en-US" altLang="ko-KR" dirty="0" err="1"/>
              <a:t>Fertilt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18E3763-84CC-1B4C-AC12-9D77C61DC59F}"/>
              </a:ext>
            </a:extLst>
          </p:cNvPr>
          <p:cNvSpPr/>
          <p:nvPr/>
        </p:nvSpPr>
        <p:spPr>
          <a:xfrm>
            <a:off x="9064724" y="1416958"/>
            <a:ext cx="2014779" cy="13793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class Seed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----------------------void </a:t>
            </a:r>
            <a:r>
              <a:rPr kumimoji="1" lang="en-US" altLang="ko-KR" dirty="0" err="1"/>
              <a:t>Seedprint</a:t>
            </a:r>
            <a:r>
              <a:rPr kumimoji="1" lang="en-US" altLang="ko-KR" dirty="0"/>
              <a:t>() 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4766D54-FCC4-9447-BE0E-D1751A327A59}"/>
              </a:ext>
            </a:extLst>
          </p:cNvPr>
          <p:cNvSpPr/>
          <p:nvPr/>
        </p:nvSpPr>
        <p:spPr>
          <a:xfrm>
            <a:off x="1268823" y="4351599"/>
            <a:ext cx="2014779" cy="13793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Water</a:t>
            </a:r>
          </a:p>
          <a:p>
            <a:pPr algn="ctr"/>
            <a:r>
              <a:rPr kumimoji="1" lang="en-US" altLang="ko-KR" dirty="0"/>
              <a:t>----------------------</a:t>
            </a:r>
          </a:p>
          <a:p>
            <a:pPr algn="ctr"/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water </a:t>
            </a:r>
          </a:p>
          <a:p>
            <a:pPr algn="ctr"/>
            <a:r>
              <a:rPr kumimoji="1" lang="en-US" altLang="ko-KR" dirty="0"/>
              <a:t>void </a:t>
            </a:r>
            <a:r>
              <a:rPr kumimoji="1" lang="en-US" altLang="ko-KR" dirty="0" err="1"/>
              <a:t>waterPrint</a:t>
            </a:r>
            <a:r>
              <a:rPr kumimoji="1" lang="en-US" altLang="ko-KR" dirty="0"/>
              <a:t>()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363140F-8E99-4B4F-8887-79F7F26165CB}"/>
              </a:ext>
            </a:extLst>
          </p:cNvPr>
          <p:cNvSpPr/>
          <p:nvPr/>
        </p:nvSpPr>
        <p:spPr>
          <a:xfrm>
            <a:off x="3545836" y="4351599"/>
            <a:ext cx="2014779" cy="13793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Change</a:t>
            </a:r>
          </a:p>
          <a:p>
            <a:pPr algn="ctr"/>
            <a:r>
              <a:rPr kumimoji="1" lang="en-US" altLang="ko-KR" dirty="0"/>
              <a:t>----------------------</a:t>
            </a:r>
          </a:p>
          <a:p>
            <a:pPr algn="ctr"/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grow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E586930-BC06-F04E-A67B-0DAEA0B0FA65}"/>
              </a:ext>
            </a:extLst>
          </p:cNvPr>
          <p:cNvSpPr/>
          <p:nvPr/>
        </p:nvSpPr>
        <p:spPr>
          <a:xfrm>
            <a:off x="5822849" y="4351599"/>
            <a:ext cx="2014779" cy="13793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Love</a:t>
            </a:r>
          </a:p>
          <a:p>
            <a:pPr algn="ctr"/>
            <a:r>
              <a:rPr kumimoji="1" lang="en-US" altLang="ko-KR" dirty="0"/>
              <a:t>----------------------</a:t>
            </a:r>
          </a:p>
          <a:p>
            <a:pPr algn="ctr"/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score</a:t>
            </a:r>
          </a:p>
          <a:p>
            <a:pPr algn="ctr"/>
            <a:r>
              <a:rPr kumimoji="1" lang="en-US" altLang="ko-KR" dirty="0"/>
              <a:t>int reminder</a:t>
            </a:r>
          </a:p>
        </p:txBody>
      </p:sp>
    </p:spTree>
    <p:extLst>
      <p:ext uri="{BB962C8B-B14F-4D97-AF65-F5344CB8AC3E}">
        <p14:creationId xmlns:p14="http://schemas.microsoft.com/office/powerpoint/2010/main" val="11263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89097" y="3890631"/>
            <a:ext cx="5061098" cy="2519916"/>
            <a:chOff x="489097" y="499731"/>
            <a:chExt cx="5061098" cy="2519916"/>
          </a:xfrm>
        </p:grpSpPr>
        <p:sp>
          <p:nvSpPr>
            <p:cNvPr id="10" name="직사각형 9"/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solidFill>
                    <a:schemeClr val="bg1"/>
                  </a:solidFill>
                </a:rPr>
                <a:t>#3, 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6176" y="1467301"/>
              <a:ext cx="2325164" cy="997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결론</a:t>
              </a:r>
            </a:p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진행방법</a:t>
              </a:r>
              <a:r>
                <a:rPr lang="en-US" altLang="ko-KR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 일정관리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870" y="181319"/>
            <a:ext cx="2222820" cy="75022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진행방법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393391" y="1643128"/>
            <a:ext cx="10344387" cy="4587816"/>
            <a:chOff x="962743" y="1643128"/>
            <a:chExt cx="10344387" cy="4587816"/>
          </a:xfrm>
        </p:grpSpPr>
        <p:grpSp>
          <p:nvGrpSpPr>
            <p:cNvPr id="6" name="그룹 5"/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rgbClr val="FFC00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" name="타원 1"/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621412" y="4814762"/>
              <a:ext cx="25907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45562" y="4814762"/>
              <a:ext cx="25908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26337" y="2812177"/>
              <a:ext cx="25907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62743" y="4801918"/>
              <a:ext cx="2633030" cy="815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600"/>
                <a:t>비대면 상황을 고려하여 </a:t>
              </a:r>
              <a:r>
                <a:rPr lang="en-US" altLang="ko-KR" sz="1600"/>
                <a:t>MS</a:t>
              </a:r>
              <a:r>
                <a:rPr lang="ko-KR" altLang="en-US" sz="1600"/>
                <a:t> </a:t>
              </a:r>
              <a:r>
                <a:rPr lang="en-US" altLang="ko-KR" sz="1600"/>
                <a:t>ZOOM</a:t>
              </a:r>
              <a:r>
                <a:rPr lang="ko-KR" altLang="en-US" sz="1600"/>
                <a:t>으로 효과적으로 소통합니다</a:t>
              </a:r>
              <a:r>
                <a:rPr lang="en-US" altLang="ko-KR" sz="1600"/>
                <a:t>.</a:t>
              </a:r>
              <a:endParaRPr lang="ko-KR" altLang="en-US" sz="16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674100" y="4801917"/>
              <a:ext cx="2633030" cy="10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600"/>
                <a:t>대표적인 개발 협업툴인 깃허브를 사용하여 빠르고 지속 가능한 개발환경을 구축합니다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47857" y="2070100"/>
              <a:ext cx="2633030" cy="823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600"/>
                <a:t>수업시간에 진행했던 프로그램인 이클립스를 통해 학업 성취도를 향상시킵니다</a:t>
              </a:r>
              <a:r>
                <a:rPr lang="en-US" altLang="ko-KR" sz="1600"/>
                <a:t>.</a:t>
              </a: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8169" y="2500298"/>
            <a:ext cx="2314218" cy="833452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47843" y="4129087"/>
            <a:ext cx="2400300" cy="12192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46627" y="4609624"/>
            <a:ext cx="1902380" cy="427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일정 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373606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426762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5662" y="1892711"/>
            <a:ext cx="16909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12</a:t>
            </a:r>
            <a:r>
              <a:rPr lang="ko-KR" altLang="en-US" sz="2000"/>
              <a:t>주차 </a:t>
            </a:r>
            <a:r>
              <a:rPr lang="en-US" altLang="ko-KR" sz="2000"/>
              <a:t>1</a:t>
            </a:r>
            <a:r>
              <a:rPr lang="ko-KR" altLang="en-US" sz="2000"/>
              <a:t>차시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3235" y="3799039"/>
            <a:ext cx="1675654" cy="39005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11</a:t>
            </a:r>
            <a:r>
              <a:rPr lang="ko-KR" altLang="en-US" sz="2000"/>
              <a:t>주차 </a:t>
            </a:r>
            <a:r>
              <a:rPr lang="en-US" altLang="ko-KR" sz="2000"/>
              <a:t>2</a:t>
            </a:r>
            <a:r>
              <a:rPr lang="ko-KR" altLang="en-US" sz="2000"/>
              <a:t>차시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2507" y="1892711"/>
            <a:ext cx="167718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11</a:t>
            </a:r>
            <a:r>
              <a:rPr lang="ko-KR" altLang="en-US" sz="2000"/>
              <a:t>주차 </a:t>
            </a:r>
            <a:r>
              <a:rPr lang="en-US" altLang="ko-KR" sz="2000"/>
              <a:t>1</a:t>
            </a:r>
            <a:r>
              <a:rPr lang="ko-KR" altLang="en-US" sz="2000"/>
              <a:t>차시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5751" y="3785928"/>
            <a:ext cx="16918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10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주차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차시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8700" y="1892711"/>
            <a:ext cx="169164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10</a:t>
            </a:r>
            <a:r>
              <a:rPr lang="ko-KR" altLang="en-US" sz="2000"/>
              <a:t>주차 </a:t>
            </a:r>
            <a:r>
              <a:rPr lang="en-US" altLang="ko-KR" sz="2000"/>
              <a:t>1</a:t>
            </a:r>
            <a:r>
              <a:rPr lang="ko-KR" altLang="en-US" sz="2000"/>
              <a:t>차시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6357" y="4269796"/>
            <a:ext cx="1928408" cy="636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공통 변수명 정하기</a:t>
            </a:r>
          </a:p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기능별로 역할 분담</a:t>
            </a: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053234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16732" y="1892711"/>
            <a:ext cx="16902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13</a:t>
            </a:r>
            <a:r>
              <a:rPr lang="ko-KR" altLang="en-US" sz="2000"/>
              <a:t>주차 </a:t>
            </a:r>
            <a:r>
              <a:rPr lang="en-US" altLang="ko-KR" sz="2000"/>
              <a:t>1</a:t>
            </a:r>
            <a:r>
              <a:rPr lang="ko-KR" altLang="en-US" sz="2000"/>
              <a:t>차시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07158" y="3773568"/>
            <a:ext cx="1694931" cy="38695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12</a:t>
            </a:r>
            <a:r>
              <a:rPr lang="ko-KR" altLang="en-US" sz="2000"/>
              <a:t>주차 </a:t>
            </a:r>
            <a:r>
              <a:rPr lang="en-US" altLang="ko-KR" sz="2000"/>
              <a:t>2</a:t>
            </a:r>
            <a:r>
              <a:rPr lang="ko-KR" altLang="en-US" sz="2000"/>
              <a:t>차시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914400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10080169" y="1913275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43669" y="1892711"/>
            <a:ext cx="98724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14</a:t>
            </a:r>
            <a:r>
              <a:rPr lang="ko-KR" altLang="en-US" sz="2000"/>
              <a:t>주차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34093" y="3767138"/>
            <a:ext cx="16968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/>
              <a:t>13</a:t>
            </a:r>
            <a:r>
              <a:rPr lang="ko-KR" altLang="en-US" sz="2000"/>
              <a:t>주차 </a:t>
            </a:r>
            <a:r>
              <a:rPr lang="en-US" altLang="ko-KR" sz="2000"/>
              <a:t>2</a:t>
            </a:r>
            <a:r>
              <a:rPr lang="ko-KR" altLang="en-US" sz="2000"/>
              <a:t>차시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89162" y="5246620"/>
            <a:ext cx="2593980" cy="26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381758" y="4307948"/>
            <a:ext cx="2052336" cy="1557547"/>
            <a:chOff x="-1743850" y="3121219"/>
            <a:chExt cx="2052336" cy="1557547"/>
          </a:xfrm>
        </p:grpSpPr>
        <p:sp>
          <p:nvSpPr>
            <p:cNvPr id="75" name="TextBox 74"/>
            <p:cNvSpPr txBox="1"/>
            <p:nvPr/>
          </p:nvSpPr>
          <p:spPr>
            <a:xfrm>
              <a:off x="-1711773" y="3121219"/>
              <a:ext cx="1617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미니게임 개발 </a:t>
              </a:r>
              <a:r>
                <a:rPr lang="en-US" altLang="ko-KR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II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1743850" y="4415117"/>
              <a:ext cx="2052336" cy="263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799010" y="4289779"/>
            <a:ext cx="2593980" cy="641075"/>
            <a:chOff x="-1743850" y="4073719"/>
            <a:chExt cx="2593980" cy="641075"/>
          </a:xfrm>
        </p:grpSpPr>
        <p:sp>
          <p:nvSpPr>
            <p:cNvPr id="78" name="TextBox 77"/>
            <p:cNvSpPr txBox="1"/>
            <p:nvPr/>
          </p:nvSpPr>
          <p:spPr>
            <a:xfrm>
              <a:off x="-1726655" y="4073719"/>
              <a:ext cx="1828287" cy="641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class Fertilizer </a:t>
              </a:r>
              <a:r>
                <a: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개발</a:t>
              </a:r>
            </a:p>
            <a:p>
              <a:pPr lvl="0">
                <a:defRPr/>
              </a:pPr>
              <a:r>
                <a:rPr lang="en-US" altLang="ko-KR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class Seed </a:t>
              </a:r>
              <a:r>
                <a: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개발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1743850" y="4415117"/>
              <a:ext cx="2593980" cy="271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481054" y="4251679"/>
            <a:ext cx="2052335" cy="641075"/>
            <a:chOff x="-1743850" y="4073719"/>
            <a:chExt cx="2052335" cy="641075"/>
          </a:xfrm>
        </p:grpSpPr>
        <p:sp>
          <p:nvSpPr>
            <p:cNvPr id="81" name="TextBox 80"/>
            <p:cNvSpPr txBox="1"/>
            <p:nvPr/>
          </p:nvSpPr>
          <p:spPr>
            <a:xfrm>
              <a:off x="-1726654" y="4073719"/>
              <a:ext cx="1319531" cy="641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수정 및 보완</a:t>
              </a:r>
            </a:p>
            <a:p>
              <a:pPr lvl="0">
                <a:defRPr/>
              </a:pPr>
              <a:r>
                <a: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최종 디버깅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1743850" y="4415117"/>
              <a:ext cx="2052335" cy="271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013608" y="2333409"/>
            <a:ext cx="1953947" cy="607911"/>
            <a:chOff x="-1743850" y="4073719"/>
            <a:chExt cx="1953947" cy="607911"/>
          </a:xfrm>
        </p:grpSpPr>
        <p:sp>
          <p:nvSpPr>
            <p:cNvPr id="86" name="TextBox 85"/>
            <p:cNvSpPr txBox="1"/>
            <p:nvPr/>
          </p:nvSpPr>
          <p:spPr>
            <a:xfrm>
              <a:off x="-1726655" y="4073719"/>
              <a:ext cx="127043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기획안 발표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743850" y="4415117"/>
              <a:ext cx="1953947" cy="266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49217" y="2286082"/>
            <a:ext cx="1480923" cy="636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초기화면 구성</a:t>
            </a:r>
          </a:p>
          <a:p>
            <a:pPr lvl="0">
              <a:defRPr/>
            </a:pP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class Pot 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개발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536805" y="2277368"/>
            <a:ext cx="1669810" cy="635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class Name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개발</a:t>
            </a:r>
          </a:p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미니게임 개발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I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8116734" y="2333409"/>
            <a:ext cx="1872282" cy="607911"/>
            <a:chOff x="-1743850" y="4073719"/>
            <a:chExt cx="1953947" cy="607911"/>
          </a:xfrm>
        </p:grpSpPr>
        <p:sp>
          <p:nvSpPr>
            <p:cNvPr id="103" name="TextBox 102"/>
            <p:cNvSpPr txBox="1"/>
            <p:nvPr/>
          </p:nvSpPr>
          <p:spPr>
            <a:xfrm>
              <a:off x="-1726659" y="4073719"/>
              <a:ext cx="17268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미니게임 개발 </a:t>
              </a:r>
              <a:r>
                <a:rPr lang="en-US" altLang="ko-KR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III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1743850" y="4415117"/>
              <a:ext cx="1953947" cy="266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0175068" y="2333409"/>
            <a:ext cx="1872282" cy="607911"/>
            <a:chOff x="-1743850" y="4073719"/>
            <a:chExt cx="1953947" cy="607911"/>
          </a:xfrm>
        </p:grpSpPr>
        <p:sp>
          <p:nvSpPr>
            <p:cNvPr id="108" name="TextBox 107"/>
            <p:cNvSpPr txBox="1"/>
            <p:nvPr/>
          </p:nvSpPr>
          <p:spPr>
            <a:xfrm>
              <a:off x="-1726655" y="4073719"/>
              <a:ext cx="10698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최종발표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1743850" y="4415117"/>
              <a:ext cx="1953947" cy="266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3985" y="889000"/>
            <a:ext cx="1611630" cy="909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99084D1-A908-4EEA-9009-685A1CAD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63F429A-A815-47F3-957B-71B8E193FCF6}"/>
              </a:ext>
            </a:extLst>
          </p:cNvPr>
          <p:cNvGrpSpPr/>
          <p:nvPr/>
        </p:nvGrpSpPr>
        <p:grpSpPr>
          <a:xfrm>
            <a:off x="3565451" y="2405321"/>
            <a:ext cx="5061098" cy="2047358"/>
            <a:chOff x="3565451" y="2405321"/>
            <a:chExt cx="5061098" cy="20473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5B5717-EC7D-4532-9EA0-C6DEA3C7D479}"/>
                </a:ext>
              </a:extLst>
            </p:cNvPr>
            <p:cNvSpPr/>
            <p:nvPr/>
          </p:nvSpPr>
          <p:spPr>
            <a:xfrm>
              <a:off x="3565451" y="2405321"/>
              <a:ext cx="5061098" cy="20473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8D38E2-9E50-443A-873E-41D668A89244}"/>
                </a:ext>
              </a:extLst>
            </p:cNvPr>
            <p:cNvSpPr txBox="1"/>
            <p:nvPr/>
          </p:nvSpPr>
          <p:spPr>
            <a:xfrm>
              <a:off x="4741302" y="30750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7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1841820" cy="75022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팀 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4800" y="1638310"/>
            <a:ext cx="10236200" cy="1790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74800" y="4486378"/>
            <a:ext cx="10236200" cy="1790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9600" y="1369237"/>
            <a:ext cx="2235200" cy="690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4364" y="1496226"/>
            <a:ext cx="2087880" cy="448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로파이</a:t>
            </a:r>
            <a:r>
              <a:rPr lang="en-US" altLang="ko-KR" sz="24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(LO-FI)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2807" y="2384281"/>
            <a:ext cx="9728200" cy="64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기업경영학</a:t>
            </a:r>
            <a:r>
              <a:rPr lang="en-US" altLang="ko-KR"/>
              <a:t>,</a:t>
            </a:r>
            <a:r>
              <a:rPr lang="ko-KR" altLang="en-US"/>
              <a:t> 경제학</a:t>
            </a:r>
            <a:r>
              <a:rPr lang="en-US" altLang="ko-KR"/>
              <a:t>,</a:t>
            </a:r>
            <a:r>
              <a:rPr lang="ko-KR" altLang="en-US"/>
              <a:t> 빅데이터경영통계전공</a:t>
            </a:r>
            <a:r>
              <a:rPr lang="en-US" altLang="ko-KR"/>
              <a:t>.</a:t>
            </a:r>
            <a:r>
              <a:rPr lang="ko-KR" altLang="en-US"/>
              <a:t> 비슷한듯 하지만 서로 다른 세 팀원이 만났습니다</a:t>
            </a:r>
            <a:r>
              <a:rPr lang="en-US" altLang="ko-KR"/>
              <a:t>.</a:t>
            </a:r>
            <a:r>
              <a:rPr lang="ko-KR" altLang="en-US"/>
              <a:t> 잔잔하지만 힘이되주는 로파이 음악같은 프로젝트를 진행하고자 합니다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962177" y="3730428"/>
            <a:ext cx="1105215" cy="473492"/>
            <a:chOff x="6019800" y="3698065"/>
            <a:chExt cx="1346200" cy="576734"/>
          </a:xfrm>
          <a:solidFill>
            <a:schemeClr val="accent6"/>
          </a:solidFill>
        </p:grpSpPr>
        <p:sp>
          <p:nvSpPr>
            <p:cNvPr id="14" name="화살표: 갈매기형 수장 13"/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갈매기형 수장 17"/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00389" y="5037830"/>
            <a:ext cx="5621655" cy="694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Script"/>
                <a:ea typeface="+mj-ea"/>
              </a:rPr>
              <a:t>Lo-Fi, Low fidelity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323678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 dirty="0"/>
              <a:t>주제 선정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81336" y="5439271"/>
            <a:ext cx="3761087" cy="768026"/>
            <a:chOff x="242853" y="4140200"/>
            <a:chExt cx="5540436" cy="1131375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42853" y="4410146"/>
              <a:ext cx="5540436" cy="861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Planting Game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06037" y="3832084"/>
            <a:ext cx="5359392" cy="1462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dirty="0"/>
              <a:t>사회적 거리 두기가 장기화됨에 따라 이른바 ‘코로나 </a:t>
            </a:r>
            <a:r>
              <a:rPr lang="ko-KR" altLang="en-US" dirty="0" err="1"/>
              <a:t>블루’로</a:t>
            </a:r>
            <a:r>
              <a:rPr lang="ko-KR" altLang="en-US" dirty="0"/>
              <a:t> 불리는 답답함과 우울함을 호소하는 사람들이 늘었습니다. </a:t>
            </a:r>
            <a:r>
              <a:rPr lang="ko-KR" altLang="en-US" dirty="0" err="1"/>
              <a:t>집콕</a:t>
            </a:r>
            <a:r>
              <a:rPr lang="ko-KR" altLang="en-US" dirty="0"/>
              <a:t> 생활 중 소소한 행복을 찾고 계시지 않으신가요? 저희 &lt;식물 키우기 게임&gt;</a:t>
            </a:r>
            <a:r>
              <a:rPr lang="ko-KR" altLang="en-US" dirty="0" err="1"/>
              <a:t>으로</a:t>
            </a:r>
            <a:r>
              <a:rPr lang="ko-KR" altLang="en-US" dirty="0"/>
              <a:t> 나만의 반려 식물 하나 장만하고 </a:t>
            </a:r>
            <a:r>
              <a:rPr lang="ko-KR" altLang="en-US" dirty="0" err="1"/>
              <a:t>힐링하세요</a:t>
            </a:r>
            <a:r>
              <a:rPr lang="ko-KR" altLang="en-US" dirty="0"/>
              <a:t>!</a:t>
            </a:r>
          </a:p>
        </p:txBody>
      </p:sp>
      <p:sp>
        <p:nvSpPr>
          <p:cNvPr id="10" name="양쪽 대괄호 9"/>
          <p:cNvSpPr/>
          <p:nvPr/>
        </p:nvSpPr>
        <p:spPr>
          <a:xfrm>
            <a:off x="6514785" y="1689100"/>
            <a:ext cx="5029515" cy="163828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71360" y="2185074"/>
            <a:ext cx="3697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/>
              <a:t> </a:t>
            </a:r>
            <a:r>
              <a:rPr lang="ko-KR" altLang="en-US" sz="3600"/>
              <a:t>식물 키우기 게임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92870" y="1510774"/>
            <a:ext cx="4662044" cy="3622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9097" y="3890631"/>
            <a:ext cx="5061098" cy="2519916"/>
            <a:chOff x="489097" y="499731"/>
            <a:chExt cx="5061098" cy="2519916"/>
          </a:xfrm>
        </p:grpSpPr>
        <p:sp>
          <p:nvSpPr>
            <p:cNvPr id="5" name="직사각형 4"/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solidFill>
                    <a:schemeClr val="bg1"/>
                  </a:solidFill>
                </a:rPr>
                <a:t>#2, 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175" y="1467301"/>
              <a:ext cx="3134789" cy="997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본론</a:t>
              </a:r>
            </a:p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게임기획 창의성</a:t>
              </a:r>
              <a:r>
                <a:rPr lang="en-US" altLang="ko-KR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 게임소개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385159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게임기획 창의성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81336" y="5439271"/>
            <a:ext cx="3761087" cy="768026"/>
            <a:chOff x="242853" y="4140200"/>
            <a:chExt cx="5540436" cy="1131375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42853" y="4410146"/>
              <a:ext cx="5540436" cy="861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Creativity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06037" y="3832084"/>
            <a:ext cx="53593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dirty="0"/>
              <a:t>경쟁을 유도하거나 단순한 점수 획득을 위한 게임이 아니라 유저들에게 편안함을 줄 수 있습니다. </a:t>
            </a:r>
          </a:p>
          <a:p>
            <a:pPr algn="just">
              <a:defRPr/>
            </a:pPr>
            <a:endParaRPr lang="ko-KR" altLang="en-US" dirty="0"/>
          </a:p>
          <a:p>
            <a:pPr algn="just">
              <a:defRPr/>
            </a:pPr>
            <a:r>
              <a:rPr lang="ko-KR" altLang="en-US" dirty="0"/>
              <a:t>현실에서는 식물 키우는 게 다소 까다롭지만 이를 컴퓨터로 구현하여 차분하게 식물을 키울 수 있어요</a:t>
            </a:r>
            <a:r>
              <a:rPr lang="en-US" altLang="ko-KR" dirty="0"/>
              <a:t>!</a:t>
            </a:r>
          </a:p>
        </p:txBody>
      </p:sp>
      <p:sp>
        <p:nvSpPr>
          <p:cNvPr id="10" name="양쪽 대괄호 9"/>
          <p:cNvSpPr/>
          <p:nvPr/>
        </p:nvSpPr>
        <p:spPr>
          <a:xfrm>
            <a:off x="6514785" y="1689100"/>
            <a:ext cx="5029515" cy="163828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11945" y="2185074"/>
            <a:ext cx="1806905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dirty="0">
                <a:latin typeface="+mj-lt"/>
              </a:rPr>
              <a:t> </a:t>
            </a:r>
            <a:r>
              <a:rPr lang="ko-KR" altLang="en-US" sz="4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차별성</a:t>
            </a:r>
            <a:endParaRPr lang="en-US" altLang="ko-KR" sz="4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92870" y="1510774"/>
            <a:ext cx="4662044" cy="3622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107" y="0"/>
            <a:ext cx="21852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 sz="3000" dirty="0"/>
              <a:t>요구 정의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F480AB3-4B97-EB40-A577-B577BC2E8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7418"/>
              </p:ext>
            </p:extLst>
          </p:nvPr>
        </p:nvGraphicFramePr>
        <p:xfrm>
          <a:off x="479107" y="721363"/>
          <a:ext cx="11184573" cy="569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451">
                  <a:extLst>
                    <a:ext uri="{9D8B030D-6E8A-4147-A177-3AD203B41FA5}">
                      <a16:colId xmlns:a16="http://schemas.microsoft.com/office/drawing/2014/main" val="3013724044"/>
                    </a:ext>
                  </a:extLst>
                </a:gridCol>
                <a:gridCol w="8674122">
                  <a:extLst>
                    <a:ext uri="{9D8B030D-6E8A-4147-A177-3AD203B41FA5}">
                      <a16:colId xmlns:a16="http://schemas.microsoft.com/office/drawing/2014/main" val="2323621366"/>
                    </a:ext>
                  </a:extLst>
                </a:gridCol>
              </a:tblGrid>
              <a:tr h="43687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유스케이스명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식물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게임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642369"/>
                  </a:ext>
                </a:extLst>
              </a:tr>
              <a:tr h="57739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액터명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유저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04295"/>
                  </a:ext>
                </a:extLst>
              </a:tr>
              <a:tr h="55228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유저가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원하는 만큼 게임을 진행하여 식물을 키울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43951"/>
                  </a:ext>
                </a:extLst>
              </a:tr>
              <a:tr h="7963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사전조건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초기값으로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 게임 속 돈을 부여해야한다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유저가 게임 속 원하는 타입 하나를 무조건 선택해야한다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88224"/>
                  </a:ext>
                </a:extLst>
              </a:tr>
              <a:tr h="7963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사후조건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미니게임을 통해 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크기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높이를 선택하여 식물을 성장시킬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미니게임을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하지 않고 바로 종료도 가능하다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442967"/>
                  </a:ext>
                </a:extLst>
              </a:tr>
              <a:tr h="168713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기본흐름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초기값으로 지정된 값들을 부여 받는다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두 개의 화분 중 하나를 선택한다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차액으로 선택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개의 비료 중 하나를 선택한다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차액으로 선택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개의 씨앗 중 하나를 선택한다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차액으로 선택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식물 이름을 지어준다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본격적인 식물 키우기 진입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34885"/>
                  </a:ext>
                </a:extLst>
              </a:tr>
              <a:tr h="7963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대체흐름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미니게임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 길러 오기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애정주기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,3)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잔돈털기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중 선택가능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바로 종료도 가능하다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5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870" y="181319"/>
            <a:ext cx="23719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dirty="0"/>
              <a:t>Use Case 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5451D1-ECF5-B847-8B2C-AE5D1F05DCD9}"/>
              </a:ext>
            </a:extLst>
          </p:cNvPr>
          <p:cNvSpPr/>
          <p:nvPr/>
        </p:nvSpPr>
        <p:spPr>
          <a:xfrm>
            <a:off x="914400" y="2541494"/>
            <a:ext cx="1479176" cy="13850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</a:rPr>
              <a:t>유저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DD237E2-D9D7-B34E-BFDC-273F506521A0}"/>
              </a:ext>
            </a:extLst>
          </p:cNvPr>
          <p:cNvSpPr/>
          <p:nvPr/>
        </p:nvSpPr>
        <p:spPr>
          <a:xfrm>
            <a:off x="2864224" y="1127053"/>
            <a:ext cx="7368988" cy="5278252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92ADF1-69EE-E048-8E2A-4B51F457FEAD}"/>
              </a:ext>
            </a:extLst>
          </p:cNvPr>
          <p:cNvSpPr/>
          <p:nvPr/>
        </p:nvSpPr>
        <p:spPr>
          <a:xfrm>
            <a:off x="3264169" y="1218434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화분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0D8321B-07A6-BA4C-8C45-4FF64DC1AF25}"/>
              </a:ext>
            </a:extLst>
          </p:cNvPr>
          <p:cNvSpPr/>
          <p:nvPr/>
        </p:nvSpPr>
        <p:spPr>
          <a:xfrm>
            <a:off x="3264169" y="2503028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비료</a:t>
            </a:r>
            <a:endParaRPr kumimoji="1" lang="en-US" altLang="ko-Kore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D985115-0F62-E74D-9962-9C7FEE162895}"/>
              </a:ext>
            </a:extLst>
          </p:cNvPr>
          <p:cNvSpPr/>
          <p:nvPr/>
        </p:nvSpPr>
        <p:spPr>
          <a:xfrm>
            <a:off x="3264169" y="5072216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씨앗</a:t>
            </a:r>
            <a:endParaRPr kumimoji="1" lang="en-US" altLang="ko-Kore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D01C4D-0FD5-5C4D-8FB1-47B5F3EC7BC8}"/>
              </a:ext>
            </a:extLst>
          </p:cNvPr>
          <p:cNvSpPr/>
          <p:nvPr/>
        </p:nvSpPr>
        <p:spPr>
          <a:xfrm>
            <a:off x="3264169" y="3787622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endParaRPr kumimoji="1" lang="en-US" altLang="ko-Kore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EFF3555-E71D-7244-93AE-76F3024EE9F6}"/>
              </a:ext>
            </a:extLst>
          </p:cNvPr>
          <p:cNvSpPr/>
          <p:nvPr/>
        </p:nvSpPr>
        <p:spPr>
          <a:xfrm>
            <a:off x="6052951" y="1364392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Water</a:t>
            </a:r>
            <a:endParaRPr kumimoji="1" lang="ko-Kore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9A7BA8C-5F8E-F542-8601-B4A9D6E875D3}"/>
              </a:ext>
            </a:extLst>
          </p:cNvPr>
          <p:cNvSpPr/>
          <p:nvPr/>
        </p:nvSpPr>
        <p:spPr>
          <a:xfrm>
            <a:off x="7536355" y="1643756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Love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5E7C08D-41F9-5547-A432-685E20288165}"/>
              </a:ext>
            </a:extLst>
          </p:cNvPr>
          <p:cNvSpPr/>
          <p:nvPr/>
        </p:nvSpPr>
        <p:spPr>
          <a:xfrm>
            <a:off x="8702742" y="2579643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Change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985AF1-9CBC-F149-BC23-92A87DAB2CAE}"/>
              </a:ext>
            </a:extLst>
          </p:cNvPr>
          <p:cNvSpPr/>
          <p:nvPr/>
        </p:nvSpPr>
        <p:spPr>
          <a:xfrm>
            <a:off x="6380201" y="3533623"/>
            <a:ext cx="1391478" cy="1232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67521B-D99C-5443-9AD4-FF58C34C4A1A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6748690" y="2596844"/>
            <a:ext cx="327250" cy="936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B0B18E-BBF0-0E44-B945-9CDAEFE0E4E0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7567902" y="2695720"/>
            <a:ext cx="172230" cy="1018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0537B22-E5FD-5442-ADCE-C1E42D82CD2E}"/>
              </a:ext>
            </a:extLst>
          </p:cNvPr>
          <p:cNvCxnSpPr>
            <a:cxnSpLocks/>
          </p:cNvCxnSpPr>
          <p:nvPr/>
        </p:nvCxnSpPr>
        <p:spPr>
          <a:xfrm flipH="1">
            <a:off x="7787452" y="3234018"/>
            <a:ext cx="883744" cy="988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FAB8B40-7BEA-4A4E-AFFD-141A09C0058B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93576" y="1834660"/>
            <a:ext cx="870592" cy="1399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BB33408-BEC2-754F-9FE0-379566554C9E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2393576" y="3119254"/>
            <a:ext cx="870593" cy="11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F1E346A-3486-694B-AEE8-CF9AA888E9F8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2393576" y="3234018"/>
            <a:ext cx="870593" cy="1169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2BF600-C510-FD4F-83D2-C753FA339FD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93576" y="3234018"/>
            <a:ext cx="823273" cy="2405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1713C8E-E3EA-0C45-BF1D-BDFD4FCF0EE6}"/>
              </a:ext>
            </a:extLst>
          </p:cNvPr>
          <p:cNvCxnSpPr>
            <a:cxnSpLocks/>
          </p:cNvCxnSpPr>
          <p:nvPr/>
        </p:nvCxnSpPr>
        <p:spPr>
          <a:xfrm flipV="1">
            <a:off x="4702967" y="4436793"/>
            <a:ext cx="1677234" cy="120277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96DA507-C6EE-BF44-8561-B9BE741F99C9}"/>
              </a:ext>
            </a:extLst>
          </p:cNvPr>
          <p:cNvSpPr txBox="1"/>
          <p:nvPr/>
        </p:nvSpPr>
        <p:spPr>
          <a:xfrm>
            <a:off x="5530755" y="5054158"/>
            <a:ext cx="154518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&lt;&lt;</a:t>
            </a:r>
            <a:r>
              <a:rPr kumimoji="1" lang="en-US" altLang="ko-KR" dirty="0"/>
              <a:t>extend&gt;&gt;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5B8093-2965-CF49-B993-E6F94893E183}"/>
              </a:ext>
            </a:extLst>
          </p:cNvPr>
          <p:cNvSpPr txBox="1"/>
          <p:nvPr/>
        </p:nvSpPr>
        <p:spPr>
          <a:xfrm>
            <a:off x="9216049" y="1127053"/>
            <a:ext cx="21262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63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2086</Words>
  <Application>Microsoft Macintosh PowerPoint</Application>
  <PresentationFormat>와이드스크린</PresentationFormat>
  <Paragraphs>423</Paragraphs>
  <Slides>38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나눔스퀘어</vt:lpstr>
      <vt:lpstr>나눔스퀘어 Bold</vt:lpstr>
      <vt:lpstr>Apple SD Gothic Neo</vt:lpstr>
      <vt:lpstr>맑은 고딕</vt:lpstr>
      <vt:lpstr>Arial</vt:lpstr>
      <vt:lpstr>Arial Nova</vt:lpstr>
      <vt:lpstr>Segoe Script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염호성(학부생-기업경영전공)</cp:lastModifiedBy>
  <cp:revision>86</cp:revision>
  <dcterms:created xsi:type="dcterms:W3CDTF">2020-04-13T00:08:17Z</dcterms:created>
  <dcterms:modified xsi:type="dcterms:W3CDTF">2021-05-10T03:31:09Z</dcterms:modified>
  <cp:version/>
</cp:coreProperties>
</file>