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3"/>
    <p:sldId id="257" r:id="rId4"/>
    <p:sldId id="294" r:id="rId5"/>
    <p:sldId id="259" r:id="rId6"/>
    <p:sldId id="274" r:id="rId7"/>
    <p:sldId id="263" r:id="rId8"/>
    <p:sldId id="260" r:id="rId9"/>
    <p:sldId id="264" r:id="rId10"/>
    <p:sldId id="293" r:id="rId11"/>
    <p:sldId id="314" r:id="rId12"/>
    <p:sldId id="261" r:id="rId13"/>
    <p:sldId id="269" r:id="rId14"/>
    <p:sldId id="272" r:id="rId15"/>
    <p:sldId id="295" r:id="rId16"/>
    <p:sldId id="266" r:id="rId17"/>
    <p:sldId id="296" r:id="rId18"/>
    <p:sldId id="297" r:id="rId19"/>
    <p:sldId id="298" r:id="rId20"/>
    <p:sldId id="299" r:id="rId21"/>
    <p:sldId id="262" r:id="rId22"/>
    <p:sldId id="279" r:id="rId23"/>
    <p:sldId id="280" r:id="rId24"/>
    <p:sldId id="315" r:id="rId25"/>
    <p:sldId id="278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 snapToGrid="0">
      <p:cViewPr>
        <p:scale>
          <a:sx n="50" d="100"/>
          <a:sy n="50" d="100"/>
        </p:scale>
        <p:origin x="-408" y="-1608"/>
      </p:cViewPr>
      <p:guideLst>
        <p:guide orient="horz" pos="2150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0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0C68E-DD2C-4D13-8383-DCE89BA52C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6521C-FDE9-4570-87FA-B08B60790F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7A9C9-202A-4DD8-93D6-0313A3D3FD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3F3C-060C-48EB-BE46-663050F012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hyperlink" Target="https://github.com/hot-zhy/trip_map_apk/" TargetMode="External"/><Relationship Id="rId2" Type="http://schemas.openxmlformats.org/officeDocument/2006/relationships/hyperlink" Target="https://github.com/hot-zhy/trip_map" TargetMode="External"/><Relationship Id="rId1" Type="http://schemas.openxmlformats.org/officeDocument/2006/relationships/hyperlink" Target="https://github.com/zjj-comeon/TripMa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185608" y="176980"/>
            <a:ext cx="12818615" cy="7096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16760" y="2625725"/>
            <a:ext cx="77260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TripMap—</a:t>
            </a:r>
            <a:r>
              <a:rPr lang="zh-CN" altLang="en-US" sz="44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打卡推荐和社交</a:t>
            </a:r>
            <a:r>
              <a:rPr lang="en-US" altLang="zh-CN" sz="44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APP</a:t>
            </a:r>
            <a:endParaRPr lang="en-US" altLang="zh-CN" sz="44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8242300" y="4579620"/>
            <a:ext cx="1739265" cy="1076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汇报人：赵晗瑜</a:t>
            </a:r>
            <a:endParaRPr lang="zh-CN" altLang="en-US" sz="16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2022/12/29</a:t>
            </a:r>
            <a:endParaRPr lang="en-US" altLang="zh-CN" sz="16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5170" y="4370070"/>
            <a:ext cx="4684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Spring Security   Spring Boot </a:t>
            </a:r>
            <a:endParaRPr lang="en-US" altLang="zh-CN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r>
              <a:rPr lang="en-US" altLang="zh-CN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Spring Data Redis  Spring Data Neo4j</a:t>
            </a:r>
            <a:endParaRPr lang="en-US" altLang="zh-CN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r>
              <a:rPr lang="en-US" altLang="zh-CN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Mybatis-plus  </a:t>
            </a:r>
            <a:r>
              <a:rPr lang="zh-CN" altLang="en-US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协同过滤算法</a:t>
            </a:r>
            <a:endParaRPr lang="zh-CN" altLang="en-US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r>
              <a:rPr lang="zh-CN" altLang="en-US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异步推荐</a:t>
            </a:r>
            <a:endParaRPr lang="zh-CN" altLang="en-US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25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324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80010"/>
            <a:ext cx="11018520" cy="670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53343" y="-323558"/>
            <a:ext cx="8328074" cy="6882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680183" y="3871636"/>
            <a:ext cx="3685578" cy="298636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93530" y="1024255"/>
            <a:ext cx="2236103" cy="2140685"/>
            <a:chOff x="2054543" y="2926081"/>
            <a:chExt cx="1271974" cy="1217696"/>
          </a:xfrm>
        </p:grpSpPr>
        <p:sp>
          <p:nvSpPr>
            <p:cNvPr id="8" name="等腰三角形 7"/>
            <p:cNvSpPr/>
            <p:nvPr/>
          </p:nvSpPr>
          <p:spPr>
            <a:xfrm>
              <a:off x="2054543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71815" y="3084579"/>
              <a:ext cx="609295" cy="105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latin typeface="Algerian" panose="04020705040A02060702" pitchFamily="82" charset="0"/>
                </a:rPr>
                <a:t>3</a:t>
              </a:r>
              <a:endParaRPr lang="zh-CN" altLang="en-US" sz="115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35714" y="3109880"/>
            <a:ext cx="602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数据来源和访问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885770" y="3693720"/>
            <a:ext cx="5124922" cy="1014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数据来源、数据规模、数据库选型、数据访问实现</a:t>
            </a:r>
            <a:r>
              <a:rPr lang="en-US" altLang="zh-CN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 </a:t>
            </a:r>
            <a:endParaRPr lang="en-US" altLang="zh-CN" sz="20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4935" y="563607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srgbClr val="C6EEF4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srgbClr val="C6EEF4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 l="12687" t="46359" r="60222" b="5641"/>
          <a:stretch>
            <a:fillRect/>
          </a:stretch>
        </p:blipFill>
        <p:spPr>
          <a:xfrm>
            <a:off x="506437" y="0"/>
            <a:ext cx="5767753" cy="6851035"/>
          </a:xfrm>
          <a:prstGeom prst="rect">
            <a:avLst/>
          </a:prstGeom>
        </p:spPr>
      </p:pic>
      <p:sp>
        <p:nvSpPr>
          <p:cNvPr id="3" name="文本框 65"/>
          <p:cNvSpPr txBox="1">
            <a:spLocks noChangeArrowheads="1"/>
          </p:cNvSpPr>
          <p:nvPr/>
        </p:nvSpPr>
        <p:spPr bwMode="auto">
          <a:xfrm>
            <a:off x="1494924" y="2092050"/>
            <a:ext cx="302080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数据来源</a:t>
            </a:r>
            <a:r>
              <a:rPr lang="en-US" altLang="zh-CN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&amp;</a:t>
            </a:r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数据规模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4924" y="3414105"/>
            <a:ext cx="3330294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爬取小红书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3000+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条用户信息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6000+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条帖子信息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中关系数目达到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150000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+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7576578" y="3162029"/>
            <a:ext cx="2949677" cy="32741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91806" y="1995837"/>
            <a:ext cx="41192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1600" dirty="0">
                <a:latin typeface="黑体" panose="02010609060101010101" charset="-122"/>
                <a:ea typeface="黑体" panose="02010609060101010101" charset="-122"/>
              </a:rPr>
              <a:t>数据来源于爬取小红书的用户和帖子数据</a:t>
            </a:r>
            <a:endParaRPr lang="zh-CN" sz="16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6799149" cy="5619136"/>
          </a:xfrm>
          <a:prstGeom prst="rect">
            <a:avLst/>
          </a:prstGeom>
        </p:spPr>
      </p:pic>
      <p:sp>
        <p:nvSpPr>
          <p:cNvPr id="3" name="文本框 65"/>
          <p:cNvSpPr txBox="1">
            <a:spLocks noChangeArrowheads="1"/>
          </p:cNvSpPr>
          <p:nvPr/>
        </p:nvSpPr>
        <p:spPr bwMode="auto">
          <a:xfrm>
            <a:off x="909260" y="2020288"/>
            <a:ext cx="4438769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r" eaLnBrk="1" hangingPunct="1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数据库选型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7987" y="2557694"/>
            <a:ext cx="376034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Neo4j——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图数据库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MySQL——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关系数据库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Redis——key/value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23400" y="436451"/>
            <a:ext cx="5772150" cy="5984875"/>
            <a:chOff x="6882330" y="2076301"/>
            <a:chExt cx="5772150" cy="5984875"/>
          </a:xfrm>
        </p:grpSpPr>
        <p:sp>
          <p:nvSpPr>
            <p:cNvPr id="7" name="Rectangle 58"/>
            <p:cNvSpPr/>
            <p:nvPr/>
          </p:nvSpPr>
          <p:spPr>
            <a:xfrm>
              <a:off x="8005645" y="2076301"/>
              <a:ext cx="370840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bg-BG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为什么选用</a:t>
              </a:r>
              <a:r>
                <a:rPr lang="en-US" altLang="zh-CN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neo4j</a:t>
              </a:r>
              <a:r>
                <a:rPr lang="zh-CN" altLang="en-US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？</a:t>
              </a:r>
              <a:endParaRPr lang="zh-CN" altLang="en-US" sz="2800" dirty="0">
                <a:solidFill>
                  <a:srgbClr val="3D3743"/>
                </a:solidFill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endParaRPr>
            </a:p>
          </p:txBody>
        </p:sp>
        <p:sp>
          <p:nvSpPr>
            <p:cNvPr id="8" name="Rectangle 59"/>
            <p:cNvSpPr/>
            <p:nvPr/>
          </p:nvSpPr>
          <p:spPr>
            <a:xfrm>
              <a:off x="6882330" y="2476351"/>
              <a:ext cx="5772150" cy="5584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支持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多级递归关系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的查询、更好管理关系</a:t>
              </a:r>
              <a:r>
                <a:rPr lang="en-US" altLang="zh-CN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&gt;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节点的情况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方正行黑简体" panose="02000000000000000000" charset="-122"/>
                  <a:ea typeface="方正行黑简体" panose="02000000000000000000" charset="-122"/>
                  <a:cs typeface="黑体" panose="02010609060101010101" charset="-122"/>
                </a:rPr>
                <a:t>高性能：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不需要复杂的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JOIN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连接来检索相关的数据，提高性能，减少额外开销；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方正行黑简体" panose="02000000000000000000" charset="-122"/>
                  <a:ea typeface="方正行黑简体" panose="02000000000000000000" charset="-122"/>
                  <a:cs typeface="黑体" panose="02010609060101010101" charset="-122"/>
                </a:rPr>
                <a:t>灵活：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频繁的schema更改在关系型数据库上不能得到很好的支持，而在</a:t>
              </a:r>
              <a:r>
                <a:rPr lang="en-US" altLang="zh-CN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neo4j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中可以很好的任意添加、删除节点、边，扩充和缩小图模型；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方正行黑简体" panose="02000000000000000000" charset="-122"/>
                  <a:ea typeface="方正行黑简体" panose="02000000000000000000" charset="-122"/>
                  <a:cs typeface="黑体" panose="02010609060101010101" charset="-122"/>
                </a:rPr>
                <a:t>半结构化数据：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为实现推荐，需要了解用户关注过哪些用户、点赞过什么帖子、收藏过什么帖子、浏览过什么帖子以及其在社交网络中与其他用户建立起的各种关系、交互，而这些数据基本是半结构化数据；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方正行黑简体" panose="02000000000000000000" charset="-122"/>
                  <a:ea typeface="方正行黑简体" panose="02000000000000000000" charset="-122"/>
                  <a:cs typeface="黑体" panose="02010609060101010101" charset="-122"/>
                </a:rPr>
                <a:t>敏捷：</a:t>
              </a:r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符合敏捷开发的需求。</a:t>
              </a:r>
              <a:endPara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0" y="0"/>
            <a:ext cx="6799149" cy="5619136"/>
          </a:xfrm>
          <a:prstGeom prst="rect">
            <a:avLst/>
          </a:prstGeom>
        </p:spPr>
      </p:pic>
      <p:sp>
        <p:nvSpPr>
          <p:cNvPr id="3" name="文本框 65"/>
          <p:cNvSpPr txBox="1">
            <a:spLocks noChangeArrowheads="1"/>
          </p:cNvSpPr>
          <p:nvPr/>
        </p:nvSpPr>
        <p:spPr bwMode="auto">
          <a:xfrm>
            <a:off x="909260" y="2020288"/>
            <a:ext cx="4438769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r" eaLnBrk="1" hangingPunct="1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数据库选型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7987" y="2557694"/>
            <a:ext cx="376034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Neo4j——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图数据库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MySQL——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关系数据库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Redis——key/value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783274" y="1018992"/>
            <a:ext cx="4356438" cy="1281061"/>
            <a:chOff x="7516695" y="2025501"/>
            <a:chExt cx="4356438" cy="1281061"/>
          </a:xfrm>
        </p:grpSpPr>
        <p:sp>
          <p:nvSpPr>
            <p:cNvPr id="10" name="Rectangle 24"/>
            <p:cNvSpPr/>
            <p:nvPr/>
          </p:nvSpPr>
          <p:spPr>
            <a:xfrm>
              <a:off x="7537570" y="2025501"/>
              <a:ext cx="646331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>
                  <a:solidFill>
                    <a:srgbClr val="3D3743"/>
                  </a:solidFill>
                  <a:latin typeface="FontAwesome" pitchFamily="2" charset="0"/>
                </a:rPr>
                <a:t></a:t>
              </a:r>
              <a:endParaRPr lang="bg-BG" sz="3600"/>
            </a:p>
          </p:txBody>
        </p:sp>
        <p:sp>
          <p:nvSpPr>
            <p:cNvPr id="11" name="Rectangle 58"/>
            <p:cNvSpPr/>
            <p:nvPr/>
          </p:nvSpPr>
          <p:spPr>
            <a:xfrm>
              <a:off x="8005645" y="2076301"/>
              <a:ext cx="330898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bg-BG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为什么选用</a:t>
              </a:r>
              <a:r>
                <a:rPr lang="en-US" altLang="zh-CN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MySQL</a:t>
              </a:r>
              <a:r>
                <a:rPr lang="zh-CN" altLang="en-US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？</a:t>
              </a:r>
              <a:endParaRPr lang="zh-CN" altLang="en-US" sz="2800" dirty="0">
                <a:solidFill>
                  <a:srgbClr val="3D3743"/>
                </a:solidFill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endParaRPr>
            </a:p>
          </p:txBody>
        </p:sp>
        <p:sp>
          <p:nvSpPr>
            <p:cNvPr id="12" name="Rectangle 59"/>
            <p:cNvSpPr/>
            <p:nvPr/>
          </p:nvSpPr>
          <p:spPr>
            <a:xfrm>
              <a:off x="7516695" y="2476617"/>
              <a:ext cx="435643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MySQL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中存储较多较大的冗杂信息，避免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neo4j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中存储大量的冗余信息降低查询效率。</a:t>
              </a:r>
              <a:endPara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663259" y="2748478"/>
            <a:ext cx="4356438" cy="1281061"/>
            <a:chOff x="7516695" y="2025501"/>
            <a:chExt cx="4356438" cy="1281061"/>
          </a:xfrm>
        </p:grpSpPr>
        <p:sp>
          <p:nvSpPr>
            <p:cNvPr id="14" name="Rectangle 24"/>
            <p:cNvSpPr/>
            <p:nvPr/>
          </p:nvSpPr>
          <p:spPr>
            <a:xfrm>
              <a:off x="7537570" y="2025501"/>
              <a:ext cx="646331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>
                  <a:solidFill>
                    <a:srgbClr val="3D3743"/>
                  </a:solidFill>
                  <a:latin typeface="FontAwesome" pitchFamily="2" charset="0"/>
                </a:rPr>
                <a:t></a:t>
              </a:r>
              <a:endParaRPr lang="bg-BG" sz="3600"/>
            </a:p>
          </p:txBody>
        </p:sp>
        <p:sp>
          <p:nvSpPr>
            <p:cNvPr id="15" name="Rectangle 58"/>
            <p:cNvSpPr/>
            <p:nvPr/>
          </p:nvSpPr>
          <p:spPr>
            <a:xfrm>
              <a:off x="8005645" y="2076301"/>
              <a:ext cx="356933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bg-BG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为什么选用</a:t>
              </a:r>
              <a:r>
                <a:rPr lang="en-US" altLang="zh-CN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Redis</a:t>
              </a:r>
              <a:r>
                <a:rPr lang="zh-CN" altLang="en-US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  <a:cs typeface="方正行黑简体" panose="02000000000000000000" charset="-122"/>
                </a:rPr>
                <a:t>？</a:t>
              </a:r>
              <a:endParaRPr lang="zh-CN" altLang="en-US" sz="2800" dirty="0">
                <a:solidFill>
                  <a:srgbClr val="3D3743"/>
                </a:solidFill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endParaRPr>
            </a:p>
          </p:txBody>
        </p:sp>
        <p:sp>
          <p:nvSpPr>
            <p:cNvPr id="16" name="Rectangle 59"/>
            <p:cNvSpPr/>
            <p:nvPr/>
          </p:nvSpPr>
          <p:spPr>
            <a:xfrm>
              <a:off x="7516695" y="2476617"/>
              <a:ext cx="435643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选择Redis作为缓存，用来缓存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推荐给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用户的推荐</a:t>
              </a:r>
              <a:r>
                <a:rPr lang="zh-CN" altLang="en-US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帖子</a:t>
              </a: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，并在用户做出一些行为后进行更新。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3894" y="4396938"/>
            <a:ext cx="4684395" cy="1649730"/>
            <a:chOff x="7506535" y="2025501"/>
            <a:chExt cx="4684395" cy="1649730"/>
          </a:xfrm>
        </p:grpSpPr>
        <p:sp>
          <p:nvSpPr>
            <p:cNvPr id="18" name="Rectangle 24"/>
            <p:cNvSpPr/>
            <p:nvPr/>
          </p:nvSpPr>
          <p:spPr>
            <a:xfrm>
              <a:off x="7537570" y="2025501"/>
              <a:ext cx="646331" cy="6451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3600">
                  <a:solidFill>
                    <a:srgbClr val="3D3743"/>
                  </a:solidFill>
                  <a:latin typeface="FontAwesome" pitchFamily="2" charset="0"/>
                </a:rPr>
                <a:t></a:t>
              </a:r>
              <a:endParaRPr lang="bg-BG" sz="3600"/>
            </a:p>
          </p:txBody>
        </p:sp>
        <p:sp>
          <p:nvSpPr>
            <p:cNvPr id="19" name="Rectangle 58"/>
            <p:cNvSpPr/>
            <p:nvPr/>
          </p:nvSpPr>
          <p:spPr>
            <a:xfrm>
              <a:off x="8005645" y="2076301"/>
              <a:ext cx="3287395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800" dirty="0">
                  <a:solidFill>
                    <a:srgbClr val="3D3743"/>
                  </a:solidFill>
                  <a:latin typeface="方正行黑简体" panose="02000000000000000000" charset="-122"/>
                  <a:ea typeface="方正行黑简体" panose="02000000000000000000" charset="-122"/>
                </a:rPr>
                <a:t>如何实现跨库访问？</a:t>
              </a:r>
              <a:endParaRPr lang="zh-CN" altLang="en-US" sz="2800" dirty="0">
                <a:solidFill>
                  <a:srgbClr val="3D3743"/>
                </a:solidFill>
                <a:latin typeface="方正行黑简体" panose="02000000000000000000" charset="-122"/>
                <a:ea typeface="方正行黑简体" panose="02000000000000000000" charset="-122"/>
              </a:endParaRPr>
            </a:p>
          </p:txBody>
        </p:sp>
        <p:sp>
          <p:nvSpPr>
            <p:cNvPr id="20" name="Rectangle 59"/>
            <p:cNvSpPr/>
            <p:nvPr/>
          </p:nvSpPr>
          <p:spPr>
            <a:xfrm>
              <a:off x="7506535" y="2476351"/>
              <a:ext cx="4684395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1600" dirty="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redis之中其实保存的只有推荐的内容，并不涉及跨库访问MySQL和Neo4j通过相同的节点（或实体）共用一个id来实现互相访问。</a:t>
              </a:r>
              <a:endPara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数据库设计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51752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20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（一）neo4j结点user：</a:t>
            </a:r>
            <a:endParaRPr lang="zh-CN" altLang="en-US" sz="2000" b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3556000" y="1247140"/>
          <a:ext cx="6156325" cy="1597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10"/>
                <a:gridCol w="3079115"/>
              </a:tblGrid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属性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user_avatar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用户头像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用户id，和MySQL中的用户id相同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9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user_nickname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用户昵称</a:t>
                      </a:r>
                      <a:endParaRPr lang="en-US" altLang="en-US" sz="18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556000" y="2740660"/>
            <a:ext cx="50800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place：</a:t>
            </a:r>
            <a:endParaRPr lang="zh-CN" altLang="en-US" sz="2000" b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3556000" y="3385820"/>
          <a:ext cx="6156960" cy="1692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10"/>
                <a:gridCol w="3079750"/>
              </a:tblGrid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属性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place_address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地点名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9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place_area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地点所在市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place_province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地点所在省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7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地点id，和MySQL中的地点id相同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556000" y="4796155"/>
            <a:ext cx="949325" cy="52006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endParaRPr lang="zh-CN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post：</a:t>
            </a:r>
            <a:endParaRPr lang="zh-CN" altLang="en-US" sz="2000" b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5"/>
            </p:custDataLst>
          </p:nvPr>
        </p:nvGraphicFramePr>
        <p:xfrm>
          <a:off x="3556000" y="5544185"/>
          <a:ext cx="6156325" cy="108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7210"/>
                <a:gridCol w="3079115"/>
              </a:tblGrid>
              <a:tr h="360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属性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0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topic_id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话题id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topic_name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话题名称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数据库设计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45790" y="117856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（二）neo4j关系</a:t>
            </a:r>
            <a:endParaRPr lang="zh-CN" altLang="en-US" sz="2400" b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2830195" y="1713230"/>
          <a:ext cx="8326755" cy="482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0260"/>
                <a:gridCol w="2081530"/>
                <a:gridCol w="2080895"/>
                <a:gridCol w="2084070"/>
              </a:tblGrid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关系名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起始结点类型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终止结点类型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PUBLISH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用户发表帖子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LIKE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用户点赞帖子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COLLECT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用户收藏帖子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FOLLOW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用户关注用户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STORE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用户收藏地点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SUGGEST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帖子推荐地点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BELONG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topic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2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帖子属于话题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数据库设计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56000" y="85726"/>
            <a:ext cx="5080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66700"/>
            <a:r>
              <a:rPr lang="zh-CN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（三）</a:t>
            </a:r>
            <a:r>
              <a:rPr lang="en-US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MySQL</a:t>
            </a:r>
            <a:r>
              <a:rPr lang="zh-CN" sz="2400" b="1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user：</a:t>
            </a:r>
            <a:endParaRPr lang="zh-CN" altLang="en-US" sz="2400" b="1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16" name="表格 15"/>
          <p:cNvGraphicFramePr/>
          <p:nvPr>
            <p:custDataLst>
              <p:tags r:id="rId3"/>
            </p:custDataLst>
          </p:nvPr>
        </p:nvGraphicFramePr>
        <p:xfrm>
          <a:off x="3316605" y="916305"/>
          <a:ext cx="7687310" cy="3600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1590"/>
                <a:gridCol w="2561590"/>
                <a:gridCol w="2564130"/>
              </a:tblGrid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用户id，和neo4j中用户id相同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003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user_nickname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用户昵称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user_avatar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用户头像链接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user_password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用户密码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user_account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用户帐号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76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user_create_time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datetime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用户注册时间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user_fan_count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用户粉丝数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user_follow_count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用户关注数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39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user_post_count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用户发表的帖子数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user_collect_post_count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用户收藏的帖子数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879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user_collect_location_count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用户收藏的地点数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556000" y="4418331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place：</a:t>
            </a:r>
            <a:endParaRPr lang="zh-CN" altLang="en-US" sz="2400" b="1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18" name="表格 17"/>
          <p:cNvGraphicFramePr/>
          <p:nvPr>
            <p:custDataLst>
              <p:tags r:id="rId4"/>
            </p:custDataLst>
          </p:nvPr>
        </p:nvGraphicFramePr>
        <p:xfrm>
          <a:off x="3315970" y="5148580"/>
          <a:ext cx="7688580" cy="1593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2225"/>
                <a:gridCol w="2561590"/>
                <a:gridCol w="2564765"/>
              </a:tblGrid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314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地点id，和neo4j中的地点id相同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4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place_province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地点所在省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place_area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地点所在市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place_address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地点名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556000" y="7782561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endParaRPr lang="en-US" altLang="en-US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数据库设计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56000" y="7782561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endParaRPr lang="en-US" altLang="en-US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556000" y="235585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2400" b="1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post：</a:t>
            </a:r>
            <a:endParaRPr lang="zh-CN" altLang="en-US" sz="2400" b="1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556000" y="757555"/>
          <a:ext cx="7224395" cy="3691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285"/>
                <a:gridCol w="2407285"/>
                <a:gridCol w="2409825"/>
              </a:tblGrid>
              <a:tr h="340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681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帖子id，和neo4j中帖子id相同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post_publish_time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地点所在省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post_image_list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地点所在市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6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post_desc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地点名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34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post_collect_count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帖子被收藏的数量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post_like_count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帖子被点赞的数量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post_title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帖子的标题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56000" y="3876040"/>
            <a:ext cx="50800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b="0">
                <a:latin typeface="宋体" panose="02010600030101010101" pitchFamily="2" charset="-122"/>
                <a:ea typeface="宋体" panose="02010600030101010101" pitchFamily="2" charset="-122"/>
              </a:rPr>
              <a:t> </a:t>
            </a:r>
            <a:endParaRPr lang="zh-CN" b="1">
              <a:ea typeface="宋体" panose="02010600030101010101" pitchFamily="2" charset="-122"/>
            </a:endParaRPr>
          </a:p>
          <a:p>
            <a:pPr indent="0"/>
            <a:r>
              <a:rPr lang="zh-CN" sz="2400" b="1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topic：</a:t>
            </a:r>
            <a:endParaRPr lang="zh-CN" altLang="en-US" sz="2400" b="1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3556000" y="4890770"/>
          <a:ext cx="7224395" cy="17786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285"/>
                <a:gridCol w="2407285"/>
                <a:gridCol w="2409825"/>
              </a:tblGrid>
              <a:tr h="44450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字段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注释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89635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topic_id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话题id，和neo4j中的话题id相同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topic_name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varchar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latin typeface="黑体" panose="02010609060101010101" charset="-122"/>
                          <a:ea typeface="黑体" panose="02010609060101010101" charset="-122"/>
                          <a:cs typeface="宋体" panose="02010600030101010101" pitchFamily="2" charset="-122"/>
                        </a:rPr>
                        <a:t>话题名</a:t>
                      </a:r>
                      <a:endParaRPr lang="en-US" altLang="en-US" sz="1600" b="0">
                        <a:latin typeface="黑体" panose="02010609060101010101" charset="-122"/>
                        <a:ea typeface="黑体" panose="02010609060101010101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123204" y="1628637"/>
            <a:ext cx="1885070" cy="21744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693832" y="1381183"/>
            <a:ext cx="2240615" cy="242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24028" y="1285755"/>
            <a:ext cx="3685578" cy="298636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20946" y="2034144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95525" y="2517775"/>
            <a:ext cx="15443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方正行黑简体" panose="02000000000000000000" charset="-122"/>
                <a:ea typeface="方正行黑简体" panose="02000000000000000000" charset="-122"/>
              </a:rPr>
              <a:t>Neo4j</a:t>
            </a:r>
            <a:endParaRPr lang="en-US" altLang="zh-CN" sz="32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88498" y="2042427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801995" y="2517775"/>
            <a:ext cx="1278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方正行黑简体" panose="02000000000000000000" charset="-122"/>
                <a:ea typeface="方正行黑简体" panose="02000000000000000000" charset="-122"/>
              </a:rPr>
              <a:t>MySQL</a:t>
            </a:r>
            <a:endParaRPr lang="en-US" altLang="zh-CN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26554" y="2071923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9182100" y="2579370"/>
            <a:ext cx="1179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方正行黑简体" panose="02000000000000000000" charset="-122"/>
                <a:ea typeface="方正行黑简体" panose="02000000000000000000" charset="-122"/>
              </a:rPr>
              <a:t>Redis</a:t>
            </a:r>
            <a:endParaRPr lang="en-US" altLang="zh-CN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799184" y="4082356"/>
            <a:ext cx="2534941" cy="1753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Spring Data Neo4j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来进行管理和访问，多是通过Cypher语句来进行查询和更新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74112" y="4082359"/>
            <a:ext cx="2534941" cy="2168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Mybatis-plus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来访问和管理，通过它封装好的查询、更新接口进行查询和更新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23"/>
          <p:cNvSpPr>
            <a:spLocks noChangeArrowheads="1"/>
          </p:cNvSpPr>
          <p:nvPr/>
        </p:nvSpPr>
        <p:spPr bwMode="auto">
          <a:xfrm>
            <a:off x="8578538" y="4082356"/>
            <a:ext cx="2534941" cy="2168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Spring Data Redis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来进行管理和访问，将redis的命令封装起来，从而使用他们来查询和更新Redis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16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数据访问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 bldLvl="0" animBg="1"/>
      <p:bldP spid="10" grpId="0"/>
      <p:bldP spid="11" grpId="0"/>
      <p:bldP spid="12" grpId="0"/>
      <p:bldP spid="13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5"/>
          <p:cNvSpPr txBox="1">
            <a:spLocks noChangeArrowheads="1"/>
          </p:cNvSpPr>
          <p:nvPr/>
        </p:nvSpPr>
        <p:spPr bwMode="auto">
          <a:xfrm>
            <a:off x="643875" y="984739"/>
            <a:ext cx="3123707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6000000" sx="101000" sy="101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4800" b="1" dirty="0">
                <a:latin typeface="Algerian" panose="04020705040A02060702" pitchFamily="82" charset="0"/>
                <a:ea typeface="华文新魏" panose="02010800040101010101" pitchFamily="2" charset="-122"/>
              </a:rPr>
              <a:t>CONTENT</a:t>
            </a:r>
            <a:endParaRPr lang="zh-CN" altLang="en-US" sz="4800" b="1" dirty="0">
              <a:latin typeface="Algerian" panose="04020705040A02060702" pitchFamily="82" charset="0"/>
              <a:ea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72247" y="2755266"/>
            <a:ext cx="1506905" cy="1299056"/>
            <a:chOff x="2054543" y="2926081"/>
            <a:chExt cx="1271974" cy="1096529"/>
          </a:xfrm>
        </p:grpSpPr>
        <p:sp>
          <p:nvSpPr>
            <p:cNvPr id="6" name="等腰三角形 5"/>
            <p:cNvSpPr/>
            <p:nvPr/>
          </p:nvSpPr>
          <p:spPr>
            <a:xfrm>
              <a:off x="2054543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53297" y="3108586"/>
              <a:ext cx="646332" cy="856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b="1" dirty="0">
                  <a:latin typeface="Algerian" panose="04020705040A02060702" pitchFamily="82" charset="0"/>
                </a:rPr>
                <a:t>1</a:t>
              </a:r>
              <a:endParaRPr lang="zh-CN" altLang="en-US" sz="60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29367" y="4505076"/>
            <a:ext cx="316560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方正行黑简体" panose="02000000000000000000" charset="-122"/>
                <a:ea typeface="方正行黑简体" panose="02000000000000000000" charset="-122"/>
              </a:rPr>
              <a:t>项目背景与意义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011203" y="2755266"/>
            <a:ext cx="1506905" cy="1299056"/>
            <a:chOff x="4619717" y="2926081"/>
            <a:chExt cx="1271974" cy="1096529"/>
          </a:xfrm>
        </p:grpSpPr>
        <p:sp>
          <p:nvSpPr>
            <p:cNvPr id="10" name="等腰三角形 9"/>
            <p:cNvSpPr/>
            <p:nvPr/>
          </p:nvSpPr>
          <p:spPr>
            <a:xfrm>
              <a:off x="4619717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918471" y="3108586"/>
              <a:ext cx="646332" cy="856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b="1" dirty="0">
                  <a:latin typeface="Algerian" panose="04020705040A02060702" pitchFamily="82" charset="0"/>
                </a:rPr>
                <a:t>2</a:t>
              </a:r>
              <a:endParaRPr lang="zh-CN" altLang="en-US" sz="6000" b="1" dirty="0">
                <a:latin typeface="Algerian" panose="04020705040A02060702" pitchFamily="82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744279" y="2755266"/>
            <a:ext cx="1506905" cy="1299056"/>
            <a:chOff x="6926698" y="2926081"/>
            <a:chExt cx="1271974" cy="1096529"/>
          </a:xfrm>
        </p:grpSpPr>
        <p:sp>
          <p:nvSpPr>
            <p:cNvPr id="13" name="等腰三角形 12"/>
            <p:cNvSpPr/>
            <p:nvPr/>
          </p:nvSpPr>
          <p:spPr>
            <a:xfrm>
              <a:off x="6926698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25452" y="3108586"/>
              <a:ext cx="646332" cy="856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b="1" dirty="0">
                  <a:latin typeface="Algerian" panose="04020705040A02060702" pitchFamily="82" charset="0"/>
                </a:rPr>
                <a:t>3</a:t>
              </a:r>
              <a:endParaRPr lang="zh-CN" altLang="en-US" sz="6000" b="1" dirty="0">
                <a:latin typeface="Algerian" panose="04020705040A02060702" pitchFamily="82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83235" y="2755266"/>
            <a:ext cx="1506905" cy="1299056"/>
            <a:chOff x="9491872" y="2926081"/>
            <a:chExt cx="1271974" cy="1096529"/>
          </a:xfrm>
        </p:grpSpPr>
        <p:sp>
          <p:nvSpPr>
            <p:cNvPr id="16" name="等腰三角形 15"/>
            <p:cNvSpPr/>
            <p:nvPr/>
          </p:nvSpPr>
          <p:spPr>
            <a:xfrm>
              <a:off x="9491872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9790626" y="3108586"/>
              <a:ext cx="646332" cy="856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b="1" dirty="0">
                  <a:latin typeface="Algerian" panose="04020705040A02060702" pitchFamily="82" charset="0"/>
                </a:rPr>
                <a:t>4</a:t>
              </a:r>
              <a:endParaRPr lang="zh-CN" altLang="en-US" sz="60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492291" y="4559161"/>
            <a:ext cx="254752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400" dirty="0">
                <a:latin typeface="方正行黑简体" panose="02000000000000000000" charset="-122"/>
                <a:ea typeface="方正行黑简体" panose="02000000000000000000" charset="-122"/>
              </a:rPr>
              <a:t>项目需求与功能实现</a:t>
            </a:r>
            <a:endParaRPr lang="zh-CN" sz="2400" dirty="0">
              <a:solidFill>
                <a:schemeClr val="bg2">
                  <a:lumMod val="2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82247" y="4559161"/>
            <a:ext cx="25475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方正行黑简体" panose="02000000000000000000" charset="-122"/>
                <a:ea typeface="方正行黑简体" panose="02000000000000000000" charset="-122"/>
              </a:rPr>
              <a:t>数据来源和访问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22599" y="4559161"/>
            <a:ext cx="254752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400" dirty="0">
                <a:latin typeface="方正行黑简体" panose="02000000000000000000" charset="-122"/>
                <a:ea typeface="方正行黑简体" panose="02000000000000000000" charset="-122"/>
              </a:rPr>
              <a:t>项目特色与创新</a:t>
            </a:r>
            <a:endParaRPr lang="zh-CN" sz="2400" dirty="0">
              <a:solidFill>
                <a:schemeClr val="bg2">
                  <a:lumMod val="2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53343" y="-323558"/>
            <a:ext cx="8328074" cy="6882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680183" y="3871636"/>
            <a:ext cx="3685578" cy="298636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93530" y="1024255"/>
            <a:ext cx="2236103" cy="2140685"/>
            <a:chOff x="2054543" y="2926081"/>
            <a:chExt cx="1271974" cy="1217696"/>
          </a:xfrm>
        </p:grpSpPr>
        <p:sp>
          <p:nvSpPr>
            <p:cNvPr id="8" name="等腰三角形 7"/>
            <p:cNvSpPr/>
            <p:nvPr/>
          </p:nvSpPr>
          <p:spPr>
            <a:xfrm>
              <a:off x="2054543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71815" y="3084579"/>
              <a:ext cx="609295" cy="105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latin typeface="Algerian" panose="04020705040A02060702" pitchFamily="82" charset="0"/>
                </a:rPr>
                <a:t>4</a:t>
              </a:r>
              <a:endParaRPr lang="zh-CN" altLang="en-US" sz="115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35714" y="3109880"/>
            <a:ext cx="602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项目特色与创新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885770" y="3693720"/>
            <a:ext cx="5124922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项目特色、项目突出亮点</a:t>
            </a:r>
            <a:r>
              <a:rPr lang="en-US" altLang="zh-CN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 </a:t>
            </a:r>
            <a:endParaRPr lang="en-US" altLang="zh-CN" sz="20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1256450" y="1461794"/>
            <a:ext cx="1885129" cy="151981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5898" y="1868433"/>
            <a:ext cx="12660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方正行黑简体" panose="02000000000000000000" charset="-122"/>
                <a:ea typeface="方正行黑简体" panose="02000000000000000000" charset="-122"/>
              </a:rPr>
              <a:t>01</a:t>
            </a:r>
            <a:endParaRPr lang="en-US" altLang="zh-CN" sz="4000" b="1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048951" y="3076167"/>
            <a:ext cx="2432226" cy="25380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</a:rPr>
              <a:t>协同过滤推荐算法</a:t>
            </a:r>
            <a:endParaRPr lang="zh-CN" altLang="en-US" sz="2000" dirty="0">
              <a:latin typeface="方正行黑简体" panose="02000000000000000000" charset="-122"/>
              <a:ea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sym typeface="+mn-ea"/>
              </a:rPr>
              <a:t>异步推荐</a:t>
            </a:r>
            <a:endParaRPr lang="zh-CN" altLang="en-US" sz="2000" dirty="0">
              <a:latin typeface="方正行黑简体" panose="02000000000000000000" charset="-122"/>
              <a:ea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基于用户关注的用户、用户的点赞收藏等行为所进行的推荐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713103" y="3100795"/>
            <a:ext cx="1849582" cy="137643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4213" y="3498418"/>
            <a:ext cx="12660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方正行黑简体" panose="02000000000000000000" charset="-122"/>
                <a:ea typeface="方正行黑简体" panose="02000000000000000000" charset="-122"/>
              </a:rPr>
              <a:t>02</a:t>
            </a:r>
            <a:endParaRPr lang="en-US" altLang="zh-CN" sz="4000" b="1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80916" y="4511842"/>
            <a:ext cx="2432226" cy="21228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000" dirty="0">
                <a:latin typeface="方正行黑简体" panose="02000000000000000000" charset="-122"/>
                <a:ea typeface="方正行黑简体" panose="02000000000000000000" charset="-122"/>
              </a:rPr>
              <a:t>可视化地图推荐地点</a:t>
            </a:r>
            <a:endParaRPr lang="zh-CN" sz="2000" dirty="0">
              <a:latin typeface="方正行黑简体" panose="02000000000000000000" charset="-122"/>
              <a:ea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把系统为用户推荐的地点标记在地图上，并且可以点击</a:t>
            </a:r>
            <a:endParaRPr lang="zh-CN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6452967" y="1641471"/>
            <a:ext cx="2035974" cy="12904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837972" y="1868433"/>
            <a:ext cx="12660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方正行黑简体" panose="02000000000000000000" charset="-122"/>
                <a:ea typeface="方正行黑简体" panose="02000000000000000000" charset="-122"/>
              </a:rPr>
              <a:t>03</a:t>
            </a:r>
            <a:endParaRPr lang="en-US" altLang="zh-CN" sz="4000" b="1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51175" y="3076167"/>
            <a:ext cx="2432226" cy="1753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MySQL</a:t>
            </a: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存储较多较大的冗杂信息</a:t>
            </a:r>
            <a:endParaRPr lang="zh-CN" altLang="en-US" sz="20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关注复杂关系查询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关注存储大量信息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9210027" y="3005906"/>
            <a:ext cx="1866012" cy="15054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372239" y="3405358"/>
            <a:ext cx="126609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方正行黑简体" panose="02000000000000000000" charset="-122"/>
                <a:ea typeface="方正行黑简体" panose="02000000000000000000" charset="-122"/>
              </a:rPr>
              <a:t>04</a:t>
            </a:r>
            <a:endParaRPr lang="en-US" altLang="zh-CN" sz="4000" b="1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776552" y="4570547"/>
            <a:ext cx="2432226" cy="922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redis</a:t>
            </a: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作数据缓存</a:t>
            </a:r>
            <a:endParaRPr lang="zh-CN" altLang="en-US" sz="20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方正行黑简体" panose="02000000000000000000" charset="-122"/>
              </a:rPr>
              <a:t>加快查询效率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  <a:cs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3982414" y="467256"/>
            <a:ext cx="8209586" cy="6109463"/>
          </a:xfrm>
          <a:prstGeom prst="rect">
            <a:avLst/>
          </a:prstGeom>
        </p:spPr>
      </p:pic>
      <p:sp>
        <p:nvSpPr>
          <p:cNvPr id="3" name="文本框 65"/>
          <p:cNvSpPr txBox="1">
            <a:spLocks noChangeArrowheads="1"/>
          </p:cNvSpPr>
          <p:nvPr/>
        </p:nvSpPr>
        <p:spPr bwMode="auto">
          <a:xfrm>
            <a:off x="6384662" y="2537454"/>
            <a:ext cx="403581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200" dirty="0"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总结与思考</a:t>
            </a:r>
            <a:endParaRPr lang="zh-CN" altLang="en-US" sz="3200" dirty="0"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5412" y="3120711"/>
            <a:ext cx="4385372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虽然实现了协同过滤算法，但是其计算速度较慢，尚有优化空间；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更加了解了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适合用在什么场合；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熟悉掌握了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neo4j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访问数据的方法；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对于多库开发的应用有了更深的理解。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682258" flipH="1">
            <a:off x="3245512" y="1803775"/>
            <a:ext cx="1473804" cy="1220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 rot="18000000" flipH="1">
            <a:off x="1913197" y="1565482"/>
            <a:ext cx="1006908" cy="833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rot="19930846" flipH="1">
            <a:off x="3826760" y="3363843"/>
            <a:ext cx="983526" cy="8144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13648588" flipH="1">
            <a:off x="2529967" y="3165110"/>
            <a:ext cx="671948" cy="556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503680" y="1985645"/>
            <a:ext cx="10064115" cy="22047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后端代码仓库：</a:t>
            </a:r>
            <a:r>
              <a:rPr lang="en-US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方正行黑简体" panose="02000000000000000000" charset="-122"/>
                <a:hlinkClick r:id="rId1"/>
              </a:rPr>
              <a:t>zjj-comeon/TripMap (github.com)</a:t>
            </a:r>
            <a:endParaRPr lang="en-US" sz="2400" b="0">
              <a:solidFill>
                <a:srgbClr val="0000FF"/>
              </a:solidFill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  <a:hlinkClick r:id="rId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前端代码仓库：</a:t>
            </a:r>
            <a:r>
              <a:rPr lang="en-US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2"/>
              </a:rPr>
              <a:t>hot-zhy/trip_map: 2022</a:t>
            </a:r>
            <a:r>
              <a:rPr lang="zh-CN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2"/>
              </a:rPr>
              <a:t>年非关系数据库课程项目前端代码 </a:t>
            </a:r>
            <a:r>
              <a:rPr lang="en-US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2"/>
              </a:rPr>
              <a:t>(github.com)</a:t>
            </a:r>
            <a:endParaRPr lang="en-US" sz="2400" b="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APK</a:t>
            </a:r>
            <a:r>
              <a:rPr lang="zh-CN" sz="2400" b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文件下载：</a:t>
            </a:r>
            <a:r>
              <a:rPr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hlinkClick r:id="rId3"/>
              </a:rPr>
              <a:t>https://github.com/hot-zhy/trip_map_apk</a:t>
            </a:r>
            <a:endParaRPr sz="2400" b="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 b="0">
                <a:solidFill>
                  <a:srgbClr val="000000"/>
                </a:solidFill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运行视频链接：</a:t>
            </a:r>
            <a:r>
              <a:rPr lang="en-US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https://pan.baidu.com/s/1A6iIkWxaURroTQSL03fbhA?pwd=1ons </a:t>
            </a:r>
            <a:r>
              <a:rPr lang="zh-CN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提取码：</a:t>
            </a:r>
            <a:r>
              <a:rPr lang="en-US" sz="2400" b="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1ons</a:t>
            </a:r>
            <a:endParaRPr lang="en-US" altLang="en-US" sz="2400" b="0">
              <a:solidFill>
                <a:srgbClr val="0000FF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69215" y="85725"/>
            <a:ext cx="3076575" cy="2316480"/>
          </a:xfrm>
          <a:prstGeom prst="rect">
            <a:avLst/>
          </a:prstGeom>
          <a:effectLst>
            <a:outerShdw blurRad="50800" dist="38100" dir="9000000" sx="101000" sy="10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 rot="2682258">
            <a:off x="-64255" y="2093448"/>
            <a:ext cx="1368158" cy="1132923"/>
          </a:xfrm>
          <a:prstGeom prst="rect">
            <a:avLst/>
          </a:prstGeom>
        </p:spPr>
      </p:pic>
      <p:sp>
        <p:nvSpPr>
          <p:cNvPr id="16" name="文本框 65"/>
          <p:cNvSpPr txBox="1">
            <a:spLocks noChangeArrowheads="1"/>
          </p:cNvSpPr>
          <p:nvPr/>
        </p:nvSpPr>
        <p:spPr bwMode="auto">
          <a:xfrm>
            <a:off x="483235" y="558800"/>
            <a:ext cx="2559685" cy="61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方正行黑简体" panose="02000000000000000000" charset="-122"/>
                <a:ea typeface="方正行黑简体" panose="02000000000000000000" charset="-122"/>
                <a:cs typeface="Arial" panose="020B0604020202020204" pitchFamily="34" charset="0"/>
              </a:rPr>
              <a:t>相关链接</a:t>
            </a:r>
            <a:endParaRPr lang="zh-CN" altLang="en-US" sz="3600" dirty="0">
              <a:solidFill>
                <a:schemeClr val="tx1"/>
              </a:solidFill>
              <a:latin typeface="方正行黑简体" panose="02000000000000000000" charset="-122"/>
              <a:ea typeface="方正行黑简体" panose="02000000000000000000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2215" y="4288155"/>
            <a:ext cx="2352040" cy="2352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-313243" y="176980"/>
            <a:ext cx="12818615" cy="70960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69965" y="2607867"/>
            <a:ext cx="6765518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感谢聆听</a:t>
            </a:r>
            <a:r>
              <a:rPr lang="en-US" altLang="zh-CN" sz="66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~</a:t>
            </a:r>
            <a:endParaRPr lang="en-US" altLang="zh-CN" sz="66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  <p:sp>
        <p:nvSpPr>
          <p:cNvPr id="6" name="矩形 23"/>
          <p:cNvSpPr>
            <a:spLocks noChangeArrowheads="1"/>
          </p:cNvSpPr>
          <p:nvPr/>
        </p:nvSpPr>
        <p:spPr bwMode="auto">
          <a:xfrm>
            <a:off x="2721815" y="3583248"/>
            <a:ext cx="5372817" cy="6451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>
                <a:latin typeface="方正行黑简体" panose="02000000000000000000" charset="-122"/>
                <a:ea typeface="方正行黑简体" panose="02000000000000000000" charset="-122"/>
              </a:rPr>
              <a:t>TripMap</a:t>
            </a:r>
            <a:endParaRPr lang="en-US" altLang="zh-CN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55" y="2711450"/>
            <a:ext cx="827405" cy="87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49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455295"/>
            <a:ext cx="12193270" cy="6237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255" y="93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后端：赵嘉骏、陈子涵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42590" y="86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前端：赵晗瑜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25015" y="650240"/>
            <a:ext cx="6087110" cy="514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rgbClr val="0070C0"/>
                </a:solidFill>
                <a:latin typeface="黑体" panose="02010609060101010101" charset="-122"/>
                <a:ea typeface="黑体" panose="02010609060101010101" charset="-122"/>
              </a:rPr>
              <a:t>https://docs.qq.com/sheet/DYWhxeFVMbnJVRVFJ?tab=BB08J2&amp;u=88f7dd0b538d4094916c828d81ba1ece</a:t>
            </a:r>
            <a:endParaRPr lang="zh-CN" altLang="en-US" sz="1400">
              <a:solidFill>
                <a:srgbClr val="0070C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53343" y="-323558"/>
            <a:ext cx="8328074" cy="6882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680183" y="3871636"/>
            <a:ext cx="3685578" cy="298636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93530" y="1024255"/>
            <a:ext cx="2236103" cy="2140685"/>
            <a:chOff x="2054543" y="2926081"/>
            <a:chExt cx="1271974" cy="1217696"/>
          </a:xfrm>
        </p:grpSpPr>
        <p:sp>
          <p:nvSpPr>
            <p:cNvPr id="8" name="等腰三角形 7"/>
            <p:cNvSpPr/>
            <p:nvPr/>
          </p:nvSpPr>
          <p:spPr>
            <a:xfrm>
              <a:off x="2054543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71815" y="3084579"/>
              <a:ext cx="609295" cy="105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latin typeface="Algerian" panose="04020705040A02060702" pitchFamily="82" charset="0"/>
                </a:rPr>
                <a:t>1</a:t>
              </a:r>
              <a:endParaRPr lang="zh-CN" altLang="en-US" sz="115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35714" y="3109880"/>
            <a:ext cx="602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项目背景与意义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885770" y="3693720"/>
            <a:ext cx="5124922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项目背景、项目意义</a:t>
            </a:r>
            <a:r>
              <a:rPr lang="en-US" altLang="zh-CN" sz="2000" dirty="0">
                <a:latin typeface="方正行黑简体" panose="02000000000000000000" charset="-122"/>
                <a:ea typeface="方正行黑简体" panose="02000000000000000000" charset="-122"/>
                <a:cs typeface="方正行黑简体" panose="02000000000000000000" charset="-122"/>
              </a:rPr>
              <a:t> </a:t>
            </a:r>
            <a:endParaRPr lang="en-US" altLang="zh-CN" sz="2000" dirty="0">
              <a:latin typeface="方正行黑简体" panose="02000000000000000000" charset="-122"/>
              <a:ea typeface="方正行黑简体" panose="02000000000000000000" charset="-122"/>
              <a:cs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491175" y="1336431"/>
            <a:ext cx="8595360" cy="4557932"/>
          </a:xfrm>
          <a:prstGeom prst="roundRect">
            <a:avLst/>
          </a:prstGeom>
          <a:solidFill>
            <a:srgbClr val="C6EEF4"/>
          </a:solidFill>
          <a:ln>
            <a:noFill/>
          </a:ln>
          <a:effectLst>
            <a:outerShdw blurRad="63500" dist="50800" dir="5400000" sx="102000" sy="10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8880461" y="509221"/>
            <a:ext cx="2363372" cy="5680632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721721" y="4135627"/>
            <a:ext cx="319855" cy="413489"/>
            <a:chOff x="2928938" y="1130648"/>
            <a:chExt cx="400050" cy="519112"/>
          </a:xfrm>
          <a:solidFill>
            <a:schemeClr val="bg1"/>
          </a:solidFill>
        </p:grpSpPr>
        <p:sp>
          <p:nvSpPr>
            <p:cNvPr id="5" name="Freeform 170"/>
            <p:cNvSpPr>
              <a:spLocks noChangeArrowheads="1"/>
            </p:cNvSpPr>
            <p:nvPr/>
          </p:nvSpPr>
          <p:spPr bwMode="auto">
            <a:xfrm>
              <a:off x="2928938" y="1280392"/>
              <a:ext cx="400050" cy="369368"/>
            </a:xfrm>
            <a:custGeom>
              <a:avLst/>
              <a:gdLst>
                <a:gd name="T0" fmla="*/ 45 w 90"/>
                <a:gd name="T1" fmla="*/ 83 h 83"/>
                <a:gd name="T2" fmla="*/ 90 w 90"/>
                <a:gd name="T3" fmla="*/ 0 h 83"/>
                <a:gd name="T4" fmla="*/ 0 w 90"/>
                <a:gd name="T5" fmla="*/ 0 h 83"/>
                <a:gd name="T6" fmla="*/ 45 w 90"/>
                <a:gd name="T7" fmla="*/ 83 h 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83"/>
                <a:gd name="T14" fmla="*/ 90 w 90"/>
                <a:gd name="T15" fmla="*/ 83 h 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83">
                  <a:moveTo>
                    <a:pt x="45" y="83"/>
                  </a:moveTo>
                  <a:cubicBezTo>
                    <a:pt x="90" y="59"/>
                    <a:pt x="90" y="0"/>
                    <a:pt x="9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59"/>
                    <a:pt x="45" y="83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6" name="Freeform 171"/>
            <p:cNvSpPr>
              <a:spLocks noChangeArrowheads="1"/>
            </p:cNvSpPr>
            <p:nvPr/>
          </p:nvSpPr>
          <p:spPr bwMode="auto">
            <a:xfrm>
              <a:off x="2928938" y="1130648"/>
              <a:ext cx="400050" cy="126451"/>
            </a:xfrm>
            <a:custGeom>
              <a:avLst/>
              <a:gdLst>
                <a:gd name="T0" fmla="*/ 84 w 90"/>
                <a:gd name="T1" fmla="*/ 0 h 29"/>
                <a:gd name="T2" fmla="*/ 68 w 90"/>
                <a:gd name="T3" fmla="*/ 16 h 29"/>
                <a:gd name="T4" fmla="*/ 52 w 90"/>
                <a:gd name="T5" fmla="*/ 0 h 29"/>
                <a:gd name="T6" fmla="*/ 39 w 90"/>
                <a:gd name="T7" fmla="*/ 0 h 29"/>
                <a:gd name="T8" fmla="*/ 23 w 90"/>
                <a:gd name="T9" fmla="*/ 16 h 29"/>
                <a:gd name="T10" fmla="*/ 7 w 90"/>
                <a:gd name="T11" fmla="*/ 0 h 29"/>
                <a:gd name="T12" fmla="*/ 0 w 90"/>
                <a:gd name="T13" fmla="*/ 0 h 29"/>
                <a:gd name="T14" fmla="*/ 0 w 90"/>
                <a:gd name="T15" fmla="*/ 29 h 29"/>
                <a:gd name="T16" fmla="*/ 90 w 90"/>
                <a:gd name="T17" fmla="*/ 29 h 29"/>
                <a:gd name="T18" fmla="*/ 90 w 90"/>
                <a:gd name="T19" fmla="*/ 0 h 29"/>
                <a:gd name="T20" fmla="*/ 84 w 90"/>
                <a:gd name="T21" fmla="*/ 0 h 2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"/>
                <a:gd name="T34" fmla="*/ 0 h 29"/>
                <a:gd name="T35" fmla="*/ 90 w 90"/>
                <a:gd name="T36" fmla="*/ 29 h 2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" h="29">
                  <a:moveTo>
                    <a:pt x="84" y="0"/>
                  </a:moveTo>
                  <a:cubicBezTo>
                    <a:pt x="84" y="9"/>
                    <a:pt x="77" y="16"/>
                    <a:pt x="68" y="16"/>
                  </a:cubicBezTo>
                  <a:cubicBezTo>
                    <a:pt x="59" y="16"/>
                    <a:pt x="52" y="9"/>
                    <a:pt x="5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9"/>
                    <a:pt x="32" y="16"/>
                    <a:pt x="23" y="16"/>
                  </a:cubicBezTo>
                  <a:cubicBezTo>
                    <a:pt x="14" y="16"/>
                    <a:pt x="7" y="9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84" y="0"/>
                  </a:ln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34831" y="2048407"/>
            <a:ext cx="651940" cy="634012"/>
            <a:chOff x="8539144" y="917247"/>
            <a:chExt cx="800766" cy="778746"/>
          </a:xfrm>
          <a:solidFill>
            <a:schemeClr val="bg1"/>
          </a:solidFill>
        </p:grpSpPr>
        <p:sp>
          <p:nvSpPr>
            <p:cNvPr id="8" name="Freeform 42"/>
            <p:cNvSpPr>
              <a:spLocks noEditPoints="1" noChangeArrowheads="1"/>
            </p:cNvSpPr>
            <p:nvPr/>
          </p:nvSpPr>
          <p:spPr bwMode="auto">
            <a:xfrm>
              <a:off x="8539144" y="917247"/>
              <a:ext cx="800766" cy="778746"/>
            </a:xfrm>
            <a:custGeom>
              <a:avLst/>
              <a:gdLst>
                <a:gd name="T0" fmla="*/ 60 w 121"/>
                <a:gd name="T1" fmla="*/ 0 h 121"/>
                <a:gd name="T2" fmla="*/ 0 w 121"/>
                <a:gd name="T3" fmla="*/ 61 h 121"/>
                <a:gd name="T4" fmla="*/ 60 w 121"/>
                <a:gd name="T5" fmla="*/ 121 h 121"/>
                <a:gd name="T6" fmla="*/ 121 w 121"/>
                <a:gd name="T7" fmla="*/ 61 h 121"/>
                <a:gd name="T8" fmla="*/ 60 w 121"/>
                <a:gd name="T9" fmla="*/ 0 h 121"/>
                <a:gd name="T10" fmla="*/ 60 w 121"/>
                <a:gd name="T11" fmla="*/ 111 h 121"/>
                <a:gd name="T12" fmla="*/ 10 w 121"/>
                <a:gd name="T13" fmla="*/ 61 h 121"/>
                <a:gd name="T14" fmla="*/ 60 w 121"/>
                <a:gd name="T15" fmla="*/ 10 h 121"/>
                <a:gd name="T16" fmla="*/ 111 w 121"/>
                <a:gd name="T17" fmla="*/ 61 h 121"/>
                <a:gd name="T18" fmla="*/ 60 w 121"/>
                <a:gd name="T19" fmla="*/ 111 h 12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1"/>
                <a:gd name="T31" fmla="*/ 0 h 121"/>
                <a:gd name="T32" fmla="*/ 121 w 121"/>
                <a:gd name="T33" fmla="*/ 121 h 12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1" h="121">
                  <a:moveTo>
                    <a:pt x="60" y="0"/>
                  </a:moveTo>
                  <a:cubicBezTo>
                    <a:pt x="27" y="0"/>
                    <a:pt x="0" y="27"/>
                    <a:pt x="0" y="61"/>
                  </a:cubicBezTo>
                  <a:cubicBezTo>
                    <a:pt x="0" y="94"/>
                    <a:pt x="27" y="121"/>
                    <a:pt x="60" y="121"/>
                  </a:cubicBezTo>
                  <a:cubicBezTo>
                    <a:pt x="94" y="121"/>
                    <a:pt x="121" y="94"/>
                    <a:pt x="121" y="61"/>
                  </a:cubicBezTo>
                  <a:cubicBezTo>
                    <a:pt x="121" y="27"/>
                    <a:pt x="94" y="0"/>
                    <a:pt x="60" y="0"/>
                  </a:cubicBezTo>
                  <a:close/>
                  <a:moveTo>
                    <a:pt x="60" y="111"/>
                  </a:moveTo>
                  <a:cubicBezTo>
                    <a:pt x="32" y="111"/>
                    <a:pt x="10" y="89"/>
                    <a:pt x="10" y="61"/>
                  </a:cubicBezTo>
                  <a:cubicBezTo>
                    <a:pt x="10" y="33"/>
                    <a:pt x="32" y="10"/>
                    <a:pt x="60" y="10"/>
                  </a:cubicBezTo>
                  <a:cubicBezTo>
                    <a:pt x="88" y="10"/>
                    <a:pt x="111" y="33"/>
                    <a:pt x="111" y="61"/>
                  </a:cubicBezTo>
                  <a:cubicBezTo>
                    <a:pt x="111" y="89"/>
                    <a:pt x="88" y="111"/>
                    <a:pt x="60" y="111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9" name="Freeform 43"/>
            <p:cNvSpPr>
              <a:spLocks noChangeArrowheads="1"/>
            </p:cNvSpPr>
            <p:nvPr/>
          </p:nvSpPr>
          <p:spPr bwMode="auto">
            <a:xfrm>
              <a:off x="8768697" y="1107674"/>
              <a:ext cx="278526" cy="384564"/>
            </a:xfrm>
            <a:custGeom>
              <a:avLst/>
              <a:gdLst>
                <a:gd name="T0" fmla="*/ 42 w 42"/>
                <a:gd name="T1" fmla="*/ 60 h 60"/>
                <a:gd name="T2" fmla="*/ 42 w 42"/>
                <a:gd name="T3" fmla="*/ 0 h 60"/>
                <a:gd name="T4" fmla="*/ 0 w 42"/>
                <a:gd name="T5" fmla="*/ 42 h 60"/>
                <a:gd name="T6" fmla="*/ 42 w 4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"/>
                <a:gd name="T13" fmla="*/ 0 h 60"/>
                <a:gd name="T14" fmla="*/ 42 w 42"/>
                <a:gd name="T15" fmla="*/ 60 h 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" h="60">
                  <a:moveTo>
                    <a:pt x="42" y="6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9" y="42"/>
                    <a:pt x="42" y="60"/>
                    <a:pt x="42" y="60"/>
                  </a:cubicBezTo>
                  <a:close/>
                </a:path>
              </a:pathLst>
            </a:custGeom>
            <a:grpFill/>
            <a:ln w="9525" cmpd="sng">
              <a:noFill/>
              <a:bevel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zh-CN" sz="2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0" name="文本框 22"/>
          <p:cNvSpPr txBox="1">
            <a:spLocks noChangeArrowheads="1"/>
          </p:cNvSpPr>
          <p:nvPr/>
        </p:nvSpPr>
        <p:spPr bwMode="auto">
          <a:xfrm>
            <a:off x="3515145" y="1880773"/>
            <a:ext cx="3308902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800" dirty="0">
                <a:latin typeface="方正行黑简体" panose="02000000000000000000" charset="-122"/>
                <a:ea typeface="方正行黑简体" panose="02000000000000000000" charset="-122"/>
              </a:rPr>
              <a:t>该往哪里去？</a:t>
            </a:r>
            <a:endParaRPr lang="zh-CN" altLang="en-US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3564494" y="2396453"/>
            <a:ext cx="5326386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小红书：很难直观地从海量帖子中筛选出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打卡地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”=&gt;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22"/>
          <p:cNvSpPr txBox="1">
            <a:spLocks noChangeArrowheads="1"/>
          </p:cNvSpPr>
          <p:nvPr/>
        </p:nvSpPr>
        <p:spPr bwMode="auto">
          <a:xfrm>
            <a:off x="3564358" y="3735518"/>
            <a:ext cx="3308902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800" dirty="0">
                <a:latin typeface="方正行黑简体" panose="02000000000000000000" charset="-122"/>
                <a:ea typeface="方正行黑简体" panose="02000000000000000000" charset="-122"/>
              </a:rPr>
              <a:t>去到哪里好？</a:t>
            </a:r>
            <a:endParaRPr lang="zh-CN" altLang="en-US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3" name="矩形 23"/>
          <p:cNvSpPr>
            <a:spLocks noChangeArrowheads="1"/>
          </p:cNvSpPr>
          <p:nvPr/>
        </p:nvSpPr>
        <p:spPr bwMode="auto">
          <a:xfrm>
            <a:off x="3564255" y="4255135"/>
            <a:ext cx="5744845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有了打卡地，如何让用户看到其他用户针对推荐地的评价？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=&gt;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矩形 23"/>
          <p:cNvSpPr>
            <a:spLocks noChangeArrowheads="1"/>
          </p:cNvSpPr>
          <p:nvPr/>
        </p:nvSpPr>
        <p:spPr bwMode="auto">
          <a:xfrm>
            <a:off x="4057650" y="2759075"/>
            <a:ext cx="3975100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可视化地图</a:t>
            </a:r>
            <a:r>
              <a:rPr lang="en-US" altLang="zh-CN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为用户个性化推荐打卡地点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4057650" y="4669155"/>
            <a:ext cx="3766185" cy="460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点击地图上的地点可查看相关推荐帖子</a:t>
            </a:r>
            <a:endParaRPr lang="zh-CN" altLang="en-US" sz="16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左箭头 17"/>
          <p:cNvSpPr/>
          <p:nvPr/>
        </p:nvSpPr>
        <p:spPr>
          <a:xfrm rot="2040000">
            <a:off x="2897505" y="1409065"/>
            <a:ext cx="763270" cy="28257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1490765" y="740948"/>
            <a:ext cx="3308902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800" dirty="0">
                <a:latin typeface="方正行黑简体" panose="02000000000000000000" charset="-122"/>
                <a:ea typeface="方正行黑简体" panose="02000000000000000000" charset="-122"/>
              </a:rPr>
              <a:t>选择感兴趣的地点</a:t>
            </a:r>
            <a:endParaRPr lang="zh-CN" altLang="en-US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20" name="左箭头 19"/>
          <p:cNvSpPr/>
          <p:nvPr/>
        </p:nvSpPr>
        <p:spPr>
          <a:xfrm rot="19260000">
            <a:off x="3028315" y="5330190"/>
            <a:ext cx="1116965" cy="282575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1601470" y="5967730"/>
            <a:ext cx="207327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800" dirty="0">
                <a:latin typeface="方正行黑简体" panose="02000000000000000000" charset="-122"/>
                <a:ea typeface="方正行黑简体" panose="02000000000000000000" charset="-122"/>
              </a:rPr>
              <a:t>避雷、种草</a:t>
            </a:r>
            <a:endParaRPr lang="zh-CN" altLang="en-US" sz="28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5348445" y="0"/>
            <a:ext cx="6274191" cy="68503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478270" y="1756410"/>
            <a:ext cx="374205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①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为用户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可视化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一个打卡推荐地的地图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②允许用户浏览系统针对其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关注的用户、收藏地点、收藏帖子、点赞等行为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推荐的帖子。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③为解决用户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该往哪里去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去到哪里好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的问题提供了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解决方案</a:t>
            </a:r>
            <a:endParaRPr lang="zh-CN" altLang="en-US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/>
          <a:srcRect l="9625" t="11296" r="3290" b="9724"/>
          <a:stretch>
            <a:fillRect/>
          </a:stretch>
        </p:blipFill>
        <p:spPr>
          <a:xfrm>
            <a:off x="1083213" y="3184808"/>
            <a:ext cx="4796708" cy="3539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7643" y="1756288"/>
            <a:ext cx="454784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项目意义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453343" y="-323558"/>
            <a:ext cx="8328074" cy="6882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680183" y="3871636"/>
            <a:ext cx="3685578" cy="298636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3293530" y="1024255"/>
            <a:ext cx="2236103" cy="2140685"/>
            <a:chOff x="2054543" y="2926081"/>
            <a:chExt cx="1271974" cy="1217696"/>
          </a:xfrm>
        </p:grpSpPr>
        <p:sp>
          <p:nvSpPr>
            <p:cNvPr id="8" name="等腰三角形 7"/>
            <p:cNvSpPr/>
            <p:nvPr/>
          </p:nvSpPr>
          <p:spPr>
            <a:xfrm>
              <a:off x="2054543" y="2926081"/>
              <a:ext cx="1271974" cy="1096529"/>
            </a:xfrm>
            <a:prstGeom prst="triangle">
              <a:avLst/>
            </a:prstGeom>
            <a:solidFill>
              <a:srgbClr val="FFEBA8"/>
            </a:solidFill>
            <a:ln>
              <a:noFill/>
            </a:ln>
            <a:effectLst>
              <a:outerShdw blurRad="50800" dist="25400" dir="5400000" sx="102000" sy="102000" algn="ctr" rotWithShape="0">
                <a:srgbClr val="000000">
                  <a:alpha val="43137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600" b="1" dirty="0">
                <a:solidFill>
                  <a:schemeClr val="tx1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71815" y="3084579"/>
              <a:ext cx="609295" cy="10591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latin typeface="Algerian" panose="04020705040A02060702" pitchFamily="82" charset="0"/>
                </a:rPr>
                <a:t>2</a:t>
              </a:r>
              <a:endParaRPr lang="zh-CN" altLang="en-US" sz="11500" b="1" dirty="0">
                <a:latin typeface="Algerian" panose="04020705040A02060702" pitchFamily="82" charset="0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35714" y="3109880"/>
            <a:ext cx="6025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项目需求与功能实现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885770" y="3693720"/>
            <a:ext cx="5124922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方正行黑简体" panose="02000000000000000000" charset="-122"/>
                <a:ea typeface="方正行黑简体" panose="02000000000000000000" charset="-122"/>
              </a:rPr>
              <a:t>需求分析、功能划分、功能实现</a:t>
            </a:r>
            <a:endParaRPr lang="zh-CN" altLang="en-US" sz="20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2123204" y="1628637"/>
            <a:ext cx="1885070" cy="21744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8693832" y="1381183"/>
            <a:ext cx="2240615" cy="2421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4524028" y="1285755"/>
            <a:ext cx="3685578" cy="298636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20946" y="2034144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2295525" y="2517775"/>
            <a:ext cx="1544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推荐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688498" y="2042427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5801995" y="2517775"/>
            <a:ext cx="1278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社交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026554" y="2071923"/>
            <a:ext cx="1489586" cy="1489586"/>
          </a:xfrm>
          <a:prstGeom prst="ellipse">
            <a:avLst/>
          </a:prstGeom>
          <a:solidFill>
            <a:srgbClr val="FFEBA8"/>
          </a:solidFill>
          <a:ln>
            <a:noFill/>
          </a:ln>
          <a:effectLst>
            <a:outerShdw blurRad="63500" dist="50800" dir="96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9182100" y="2517775"/>
            <a:ext cx="117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方正行黑简体" panose="02000000000000000000" charset="-122"/>
                <a:ea typeface="方正行黑简体" panose="02000000000000000000" charset="-122"/>
              </a:rPr>
              <a:t>分享</a:t>
            </a:r>
            <a:endParaRPr lang="zh-CN" altLang="en-US" sz="3600" dirty="0">
              <a:latin typeface="方正行黑简体" panose="02000000000000000000" charset="-122"/>
              <a:ea typeface="方正行黑简体" panose="02000000000000000000" charset="-122"/>
            </a:endParaRPr>
          </a:p>
        </p:txBody>
      </p:sp>
      <p:sp>
        <p:nvSpPr>
          <p:cNvPr id="11" name="矩形 23"/>
          <p:cNvSpPr>
            <a:spLocks noChangeArrowheads="1"/>
          </p:cNvSpPr>
          <p:nvPr/>
        </p:nvSpPr>
        <p:spPr bwMode="auto">
          <a:xfrm>
            <a:off x="1799184" y="4082356"/>
            <a:ext cx="2534941" cy="17532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根据用户行为为其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推荐地点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（标记在可视化地图上）、在首页根据用户行为为其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推荐帖子</a:t>
            </a:r>
            <a:endParaRPr lang="zh-CN" altLang="en-US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74112" y="4082359"/>
            <a:ext cx="2534941" cy="2168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多级关注用户、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收藏帖子、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收藏地点、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点赞帖子、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矩形 23"/>
          <p:cNvSpPr>
            <a:spLocks noChangeArrowheads="1"/>
          </p:cNvSpPr>
          <p:nvPr/>
        </p:nvSpPr>
        <p:spPr bwMode="auto">
          <a:xfrm>
            <a:off x="8578538" y="4082356"/>
            <a:ext cx="2534941" cy="21685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发布帖子、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浏览帖子、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搜索用户、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搜索地点、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搜读帖子</a:t>
            </a:r>
            <a:r>
              <a:rPr lang="en-US" altLang="zh-CN" sz="1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1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858"/>
          <a:stretch>
            <a:fillRect/>
          </a:stretch>
        </p:blipFill>
        <p:spPr>
          <a:xfrm>
            <a:off x="1152525" y="0"/>
            <a:ext cx="10237470" cy="682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random/>
      </p:transition>
    </mc:Choice>
    <mc:Fallback>
      <p:transition spd="med">
        <p:random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8304,&quot;width&quot;:16236}"/>
</p:tagLst>
</file>

<file path=ppt/tags/tag10.xml><?xml version="1.0" encoding="utf-8"?>
<p:tagLst xmlns:p="http://schemas.openxmlformats.org/presentationml/2006/main">
  <p:tag name="KSO_WPP_MARK_KEY" val="0dac2ac8-672e-46a9-8e2b-f8c1940ff70f"/>
  <p:tag name="COMMONDATA" val="eyJoZGlkIjoiZGFlZTJkYmIzZGMyMDg5NzE4OGY4YTQzYjg2MmYyM2YifQ=="/>
</p:tagLst>
</file>

<file path=ppt/tags/tag2.xml><?xml version="1.0" encoding="utf-8"?>
<p:tagLst xmlns:p="http://schemas.openxmlformats.org/presentationml/2006/main">
  <p:tag name="KSO_WM_UNIT_TABLE_BEAUTIFY" val="smartTable{51972842-8aa5-4ae3-80ad-29f7cb1ccbd9}"/>
  <p:tag name="TABLE_ENDDRAG_ORIGIN_RECT" val="484*125"/>
  <p:tag name="TABLE_ENDDRAG_RECT" val="280*98*484*125"/>
</p:tagLst>
</file>

<file path=ppt/tags/tag3.xml><?xml version="1.0" encoding="utf-8"?>
<p:tagLst xmlns:p="http://schemas.openxmlformats.org/presentationml/2006/main">
  <p:tag name="KSO_WM_UNIT_TABLE_BEAUTIFY" val="smartTable{b5ab03f4-571d-4a72-8a88-74f9264f0c98}"/>
  <p:tag name="TABLE_ENDDRAG_ORIGIN_RECT" val="484*133"/>
  <p:tag name="TABLE_ENDDRAG_RECT" val="280*266*484*133"/>
</p:tagLst>
</file>

<file path=ppt/tags/tag4.xml><?xml version="1.0" encoding="utf-8"?>
<p:tagLst xmlns:p="http://schemas.openxmlformats.org/presentationml/2006/main">
  <p:tag name="KSO_WM_UNIT_TABLE_BEAUTIFY" val="smartTable{1ccf198b-7f21-46ac-b590-bdc2e49bad0b}"/>
  <p:tag name="TABLE_ENDDRAG_ORIGIN_RECT" val="484*84"/>
  <p:tag name="TABLE_ENDDRAG_RECT" val="280*436*484*84"/>
</p:tagLst>
</file>

<file path=ppt/tags/tag5.xml><?xml version="1.0" encoding="utf-8"?>
<p:tagLst xmlns:p="http://schemas.openxmlformats.org/presentationml/2006/main">
  <p:tag name="KSO_WM_UNIT_TABLE_BEAUTIFY" val="smartTable{ec54d45b-ef63-483e-afba-fe4269236eab}"/>
  <p:tag name="TABLE_ENDDRAG_ORIGIN_RECT" val="607*372"/>
  <p:tag name="TABLE_ENDDRAG_RECT" val="222*134*607*373"/>
</p:tagLst>
</file>

<file path=ppt/tags/tag6.xml><?xml version="1.0" encoding="utf-8"?>
<p:tagLst xmlns:p="http://schemas.openxmlformats.org/presentationml/2006/main">
  <p:tag name="KSO_WM_UNIT_TABLE_BEAUTIFY" val="smartTable{0ff1cb8f-6ced-4a60-bad7-2ae0627426b2}"/>
  <p:tag name="TABLE_ENDDRAG_ORIGIN_RECT" val="605*282"/>
  <p:tag name="TABLE_ENDDRAG_RECT" val="261*72*605*282"/>
</p:tagLst>
</file>

<file path=ppt/tags/tag7.xml><?xml version="1.0" encoding="utf-8"?>
<p:tagLst xmlns:p="http://schemas.openxmlformats.org/presentationml/2006/main">
  <p:tag name="KSO_WM_UNIT_TABLE_BEAUTIFY" val="smartTable{1dace04d-0a94-466e-937d-d3d97e68e197}"/>
  <p:tag name="TABLE_ENDDRAG_ORIGIN_RECT" val="605*125"/>
  <p:tag name="TABLE_ENDDRAG_RECT" val="261*405*605*125"/>
</p:tagLst>
</file>

<file path=ppt/tags/tag8.xml><?xml version="1.0" encoding="utf-8"?>
<p:tagLst xmlns:p="http://schemas.openxmlformats.org/presentationml/2006/main">
  <p:tag name="KSO_WM_UNIT_TABLE_BEAUTIFY" val="smartTable{d9595961-0ba6-4ddd-943b-f803e6f9c2bb}"/>
  <p:tag name="TABLE_ENDDRAG_ORIGIN_RECT" val="503*202"/>
  <p:tag name="TABLE_ENDDRAG_RECT" val="280*154*503*202"/>
</p:tagLst>
</file>

<file path=ppt/tags/tag9.xml><?xml version="1.0" encoding="utf-8"?>
<p:tagLst xmlns:p="http://schemas.openxmlformats.org/presentationml/2006/main">
  <p:tag name="KSO_WM_UNIT_TABLE_BEAUTIFY" val="smartTable{b493316e-a553-4cb6-b70d-a08f646e352b}"/>
  <p:tag name="TABLE_ENDDRAG_ORIGIN_RECT" val="568*140"/>
  <p:tag name="TABLE_ENDDRAG_RECT" val="280*356*568*14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3492</Words>
  <Application>WPS 演示</Application>
  <PresentationFormat>自定义</PresentationFormat>
  <Paragraphs>524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方正行黑简体</vt:lpstr>
      <vt:lpstr>Algerian</vt:lpstr>
      <vt:lpstr>Gabriola</vt:lpstr>
      <vt:lpstr>华文新魏</vt:lpstr>
      <vt:lpstr>黑体</vt:lpstr>
      <vt:lpstr>Calibri</vt:lpstr>
      <vt:lpstr>微软雅黑</vt:lpstr>
      <vt:lpstr>Arial Unicode MS</vt:lpstr>
      <vt:lpstr>等线 Light</vt:lpstr>
      <vt:lpstr>等线</vt:lpstr>
      <vt:lpstr>Calibri</vt:lpstr>
      <vt:lpstr>FontAwesome</vt:lpstr>
      <vt:lpstr>ESRI AMFM Electric</vt:lpstr>
      <vt:lpstr>Times New Roman</vt:lpstr>
      <vt:lpstr>汉仪粗圆简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蓝色卡通</dc:title>
  <dc:creator>第一PPT</dc:creator>
  <cp:keywords>www.1ppt.com</cp:keywords>
  <dc:description>www.1ppt.com</dc:description>
  <cp:lastModifiedBy>ABU</cp:lastModifiedBy>
  <cp:revision>32</cp:revision>
  <dcterms:created xsi:type="dcterms:W3CDTF">2017-04-24T07:00:00Z</dcterms:created>
  <dcterms:modified xsi:type="dcterms:W3CDTF">2022-12-29T03:29:46Z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D66FF93F115D4ED5B8725DA85F5EE9CD</vt:lpwstr>
  </property>
  <property fmtid="{D5CDD505-2E9C-101B-9397-08002B2CF9AE}" pid="3" name="KSOProductBuildVer">
    <vt:lpwstr>2052-11.1.0.12763</vt:lpwstr>
  </property>
</Properties>
</file>