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3" r:id="rId4"/>
    <p:sldId id="439" r:id="rId5"/>
    <p:sldId id="442" r:id="rId7"/>
    <p:sldId id="446" r:id="rId8"/>
    <p:sldId id="447" r:id="rId9"/>
    <p:sldId id="448" r:id="rId10"/>
    <p:sldId id="409" r:id="rId11"/>
    <p:sldId id="464" r:id="rId12"/>
    <p:sldId id="450" r:id="rId13"/>
    <p:sldId id="451" r:id="rId14"/>
    <p:sldId id="452" r:id="rId15"/>
    <p:sldId id="465" r:id="rId16"/>
    <p:sldId id="467" r:id="rId17"/>
    <p:sldId id="466" r:id="rId18"/>
    <p:sldId id="468" r:id="rId19"/>
    <p:sldId id="469" r:id="rId20"/>
    <p:sldId id="453" r:id="rId21"/>
    <p:sldId id="459" r:id="rId22"/>
    <p:sldId id="460" r:id="rId23"/>
    <p:sldId id="461" r:id="rId24"/>
    <p:sldId id="471" r:id="rId25"/>
    <p:sldId id="472" r:id="rId26"/>
    <p:sldId id="473" r:id="rId27"/>
    <p:sldId id="474" r:id="rId28"/>
    <p:sldId id="475" r:id="rId29"/>
    <p:sldId id="479" r:id="rId30"/>
    <p:sldId id="476" r:id="rId31"/>
    <p:sldId id="365" r:id="rId32"/>
    <p:sldId id="422" r:id="rId33"/>
    <p:sldId id="425" r:id="rId34"/>
    <p:sldId id="424" r:id="rId35"/>
    <p:sldId id="426" r:id="rId36"/>
    <p:sldId id="427" r:id="rId37"/>
    <p:sldId id="428" r:id="rId38"/>
    <p:sldId id="429" r:id="rId39"/>
    <p:sldId id="478" r:id="rId40"/>
    <p:sldId id="430" r:id="rId41"/>
    <p:sldId id="431" r:id="rId42"/>
    <p:sldId id="432" r:id="rId43"/>
    <p:sldId id="433" r:id="rId44"/>
    <p:sldId id="434" r:id="rId45"/>
    <p:sldId id="435" r:id="rId46"/>
    <p:sldId id="470" r:id="rId47"/>
    <p:sldId id="480" r:id="rId48"/>
    <p:sldId id="436" r:id="rId49"/>
    <p:sldId id="308" r:id="rId50"/>
    <p:sldId id="264" r:id="rId51"/>
    <p:sldId id="335" r:id="rId52"/>
    <p:sldId id="334" r:id="rId53"/>
    <p:sldId id="327" r:id="rId54"/>
    <p:sldId id="441" r:id="rId55"/>
    <p:sldId id="423" r:id="rId56"/>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12" autoAdjust="0"/>
  </p:normalViewPr>
  <p:slideViewPr>
    <p:cSldViewPr showGuides="1">
      <p:cViewPr varScale="1">
        <p:scale>
          <a:sx n="74" d="100"/>
          <a:sy n="74" d="100"/>
        </p:scale>
        <p:origin x="1013"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226CE-3C66-458B-9F24-4CD80147E1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76023-E20C-43F7-90B8-8477FA70C8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尽管多核、多独立</a:t>
            </a:r>
            <a:r>
              <a:rPr lang="en-US" altLang="zh-CN" dirty="0"/>
              <a:t>CPU</a:t>
            </a:r>
            <a:r>
              <a:rPr lang="zh-CN" altLang="en-US" dirty="0"/>
              <a:t>，加上高性能内存，解决了的大多数常见的数据应用。但是，在大数据环境下，单机的操作响应速度存在物理极限性，单机不可能无限扩充</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直方图是数值数据分布的精确图形表示，一般用横轴表示数据类型，纵轴表示分布情况。</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400">
              <a:defRPr sz="1500">
                <a:solidFill>
                  <a:schemeClr val="tx1"/>
                </a:solidFill>
                <a:latin typeface="Helvetica" charset="0"/>
                <a:ea typeface="宋体" panose="02010600030101010101" pitchFamily="2" charset="-122"/>
              </a:defRPr>
            </a:lvl1pPr>
            <a:lvl2pPr marL="702945" indent="-270510" defTabSz="914400">
              <a:defRPr sz="1500">
                <a:solidFill>
                  <a:schemeClr val="tx1"/>
                </a:solidFill>
                <a:latin typeface="Helvetica" charset="0"/>
                <a:ea typeface="宋体" panose="02010600030101010101" pitchFamily="2" charset="-122"/>
              </a:defRPr>
            </a:lvl2pPr>
            <a:lvl3pPr marL="1081405" indent="-216535" defTabSz="914400">
              <a:defRPr sz="1500">
                <a:solidFill>
                  <a:schemeClr val="tx1"/>
                </a:solidFill>
                <a:latin typeface="Helvetica" charset="0"/>
                <a:ea typeface="宋体" panose="02010600030101010101" pitchFamily="2" charset="-122"/>
              </a:defRPr>
            </a:lvl3pPr>
            <a:lvl4pPr marL="1513840" indent="-216535" defTabSz="914400">
              <a:defRPr sz="1500">
                <a:solidFill>
                  <a:schemeClr val="tx1"/>
                </a:solidFill>
                <a:latin typeface="Helvetica" charset="0"/>
                <a:ea typeface="宋体" panose="02010600030101010101" pitchFamily="2" charset="-122"/>
              </a:defRPr>
            </a:lvl4pPr>
            <a:lvl5pPr marL="1946275" indent="-216535" defTabSz="914400">
              <a:defRPr sz="1500">
                <a:solidFill>
                  <a:schemeClr val="tx1"/>
                </a:solidFill>
                <a:latin typeface="Helvetica" charset="0"/>
                <a:ea typeface="宋体" panose="02010600030101010101" pitchFamily="2" charset="-122"/>
              </a:defRPr>
            </a:lvl5pPr>
            <a:lvl6pPr marL="2378710" indent="-216535" algn="r" defTabSz="914400" eaLnBrk="0" fontAlgn="base" hangingPunct="0">
              <a:spcBef>
                <a:spcPct val="0"/>
              </a:spcBef>
              <a:spcAft>
                <a:spcPct val="0"/>
              </a:spcAft>
              <a:defRPr sz="1500">
                <a:solidFill>
                  <a:schemeClr val="tx1"/>
                </a:solidFill>
                <a:latin typeface="Helvetica" charset="0"/>
                <a:ea typeface="宋体" panose="02010600030101010101" pitchFamily="2" charset="-122"/>
              </a:defRPr>
            </a:lvl6pPr>
            <a:lvl7pPr marL="2811145" indent="-216535" algn="r" defTabSz="914400" eaLnBrk="0" fontAlgn="base" hangingPunct="0">
              <a:spcBef>
                <a:spcPct val="0"/>
              </a:spcBef>
              <a:spcAft>
                <a:spcPct val="0"/>
              </a:spcAft>
              <a:defRPr sz="1500">
                <a:solidFill>
                  <a:schemeClr val="tx1"/>
                </a:solidFill>
                <a:latin typeface="Helvetica" charset="0"/>
                <a:ea typeface="宋体" panose="02010600030101010101" pitchFamily="2" charset="-122"/>
              </a:defRPr>
            </a:lvl7pPr>
            <a:lvl8pPr marL="3243580" indent="-216535" algn="r" defTabSz="914400" eaLnBrk="0" fontAlgn="base" hangingPunct="0">
              <a:spcBef>
                <a:spcPct val="0"/>
              </a:spcBef>
              <a:spcAft>
                <a:spcPct val="0"/>
              </a:spcAft>
              <a:defRPr sz="1500">
                <a:solidFill>
                  <a:schemeClr val="tx1"/>
                </a:solidFill>
                <a:latin typeface="Helvetica" charset="0"/>
                <a:ea typeface="宋体" panose="02010600030101010101" pitchFamily="2" charset="-122"/>
              </a:defRPr>
            </a:lvl8pPr>
            <a:lvl9pPr marL="3676015" indent="-216535" algn="r" defTabSz="914400" eaLnBrk="0" fontAlgn="base" hangingPunct="0">
              <a:spcBef>
                <a:spcPct val="0"/>
              </a:spcBef>
              <a:spcAft>
                <a:spcPct val="0"/>
              </a:spcAft>
              <a:defRPr sz="1500">
                <a:solidFill>
                  <a:schemeClr val="tx1"/>
                </a:solidFill>
                <a:latin typeface="Helvetica" charset="0"/>
                <a:ea typeface="宋体" panose="02010600030101010101" pitchFamily="2" charset="-122"/>
              </a:defRPr>
            </a:lvl9pPr>
          </a:lstStyle>
          <a:p>
            <a:fld id="{00D19B33-751A-43A7-9FD9-6078BB25146C}"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xfrm>
            <a:off x="381000" y="685800"/>
            <a:ext cx="6096000" cy="3429000"/>
          </a:xfrm>
        </p:spPr>
      </p:sp>
      <p:sp>
        <p:nvSpPr>
          <p:cNvPr id="51204"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000CC"/>
                </a:solidFill>
              </a:rPr>
              <a:t>注意：</a:t>
            </a:r>
            <a:r>
              <a:rPr lang="zh-CN" altLang="en-US" sz="1200" dirty="0">
                <a:solidFill>
                  <a:srgbClr val="0000CC"/>
                </a:solidFill>
              </a:rPr>
              <a:t>在完成了</a:t>
            </a:r>
            <a:r>
              <a:rPr lang="en-US" altLang="zh-CN" sz="1200" b="1" dirty="0"/>
              <a:t>write</a:t>
            </a:r>
            <a:r>
              <a:rPr lang="en-US" altLang="zh-CN" sz="1200" dirty="0"/>
              <a:t>(</a:t>
            </a:r>
            <a:r>
              <a:rPr lang="en-US" altLang="zh-CN" sz="1200" i="1" dirty="0"/>
              <a:t>X</a:t>
            </a:r>
            <a:r>
              <a:rPr lang="en-US" altLang="zh-CN" sz="1200" dirty="0"/>
              <a:t>)</a:t>
            </a:r>
            <a:r>
              <a:rPr lang="zh-CN" altLang="en-US" sz="1200" dirty="0"/>
              <a:t>之后没有开始</a:t>
            </a:r>
            <a:r>
              <a:rPr lang="en-US" altLang="zh-CN" sz="1200" b="1" dirty="0"/>
              <a:t>output</a:t>
            </a:r>
            <a:r>
              <a:rPr lang="en-US" altLang="zh-CN" sz="1200" dirty="0"/>
              <a:t>(</a:t>
            </a:r>
            <a:r>
              <a:rPr lang="en-US" altLang="zh-CN" sz="1200" i="1" dirty="0"/>
              <a:t>B</a:t>
            </a:r>
            <a:r>
              <a:rPr lang="en-US" altLang="zh-CN" sz="1200" i="1" baseline="-25000" dirty="0"/>
              <a:t>X</a:t>
            </a:r>
            <a:r>
              <a:rPr lang="en-US" altLang="zh-CN" sz="1200" dirty="0"/>
              <a:t>)</a:t>
            </a:r>
            <a:r>
              <a:rPr lang="zh-CN" altLang="en-US" sz="1200" dirty="0"/>
              <a:t>之前，系统有可能崩溃，</a:t>
            </a:r>
            <a:r>
              <a:rPr lang="en-US" altLang="zh-CN" sz="1200" dirty="0"/>
              <a:t>X</a:t>
            </a:r>
            <a:r>
              <a:rPr lang="zh-CN" altLang="en-US" sz="1200" dirty="0"/>
              <a:t>的新值没有持久化到磁盘上，会丢失</a:t>
            </a:r>
            <a:r>
              <a:rPr lang="en-US" altLang="zh-CN" sz="1200" dirty="0"/>
              <a:t>X</a:t>
            </a:r>
            <a:r>
              <a:rPr lang="zh-CN" altLang="en-US" sz="1200" dirty="0"/>
              <a:t>的更新。如何解决？</a:t>
            </a:r>
            <a:endParaRPr lang="en-US" altLang="zh-CN" sz="1200" b="1" dirty="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月，加州大学伯克利分校的</a:t>
            </a:r>
            <a:r>
              <a:rPr lang="en-US" altLang="zh-CN" sz="1200" b="0" i="0" kern="1200" dirty="0">
                <a:solidFill>
                  <a:schemeClr val="tx1"/>
                </a:solidFill>
                <a:effectLst/>
                <a:latin typeface="+mn-lt"/>
                <a:ea typeface="+mn-ea"/>
                <a:cs typeface="+mn-cs"/>
              </a:rPr>
              <a:t>Eric Brewer</a:t>
            </a:r>
            <a:r>
              <a:rPr lang="zh-CN" altLang="en-US" sz="1200" b="0" i="0" kern="1200" dirty="0">
                <a:solidFill>
                  <a:schemeClr val="tx1"/>
                </a:solidFill>
                <a:effectLst/>
                <a:latin typeface="+mn-lt"/>
                <a:ea typeface="+mn-ea"/>
                <a:cs typeface="+mn-cs"/>
              </a:rPr>
              <a:t>教授在</a:t>
            </a:r>
            <a:r>
              <a:rPr lang="en-US" altLang="zh-CN" sz="1200" b="0" i="0" kern="1200" dirty="0">
                <a:solidFill>
                  <a:schemeClr val="tx1"/>
                </a:solidFill>
                <a:effectLst/>
                <a:latin typeface="+mn-lt"/>
                <a:ea typeface="+mn-ea"/>
                <a:cs typeface="+mn-cs"/>
              </a:rPr>
              <a:t>ACM PODC</a:t>
            </a:r>
            <a:r>
              <a:rPr lang="zh-CN" altLang="en-US" sz="1200" b="0" i="0" kern="1200" dirty="0">
                <a:solidFill>
                  <a:schemeClr val="tx1"/>
                </a:solidFill>
                <a:effectLst/>
                <a:latin typeface="+mn-lt"/>
                <a:ea typeface="+mn-ea"/>
                <a:cs typeface="+mn-cs"/>
              </a:rPr>
              <a:t>会议上提出</a:t>
            </a:r>
            <a:r>
              <a:rPr lang="en-US" altLang="zh-CN" sz="1200" b="0" i="0" kern="1200" dirty="0">
                <a:solidFill>
                  <a:schemeClr val="tx1"/>
                </a:solidFill>
                <a:effectLst/>
                <a:latin typeface="+mn-lt"/>
                <a:ea typeface="+mn-ea"/>
                <a:cs typeface="+mn-cs"/>
              </a:rPr>
              <a:t>CAP</a:t>
            </a:r>
            <a:r>
              <a:rPr lang="zh-CN" altLang="en-US" sz="1200" b="0" i="0" kern="1200" dirty="0">
                <a:solidFill>
                  <a:schemeClr val="tx1"/>
                </a:solidFill>
                <a:effectLst/>
                <a:latin typeface="+mn-lt"/>
                <a:ea typeface="+mn-ea"/>
                <a:cs typeface="+mn-cs"/>
              </a:rPr>
              <a:t>猜想。</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年后，麻省理工学院的</a:t>
            </a:r>
            <a:r>
              <a:rPr lang="en-US" altLang="zh-CN" sz="1200" b="0" i="0" kern="1200" dirty="0">
                <a:solidFill>
                  <a:schemeClr val="tx1"/>
                </a:solidFill>
                <a:effectLst/>
                <a:latin typeface="+mn-lt"/>
                <a:ea typeface="+mn-ea"/>
                <a:cs typeface="+mn-cs"/>
              </a:rPr>
              <a:t>Seth Gilbert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Nancy Lynch</a:t>
            </a:r>
            <a:r>
              <a:rPr lang="zh-CN" altLang="en-US" sz="1200" b="0" i="0" kern="1200" dirty="0">
                <a:solidFill>
                  <a:schemeClr val="tx1"/>
                </a:solidFill>
                <a:effectLst/>
                <a:latin typeface="+mn-lt"/>
                <a:ea typeface="+mn-ea"/>
                <a:cs typeface="+mn-cs"/>
              </a:rPr>
              <a:t>从理论上证明了</a:t>
            </a:r>
            <a:r>
              <a:rPr lang="en-US" altLang="zh-CN" sz="1200" b="0" i="0" kern="1200" dirty="0">
                <a:solidFill>
                  <a:schemeClr val="tx1"/>
                </a:solidFill>
                <a:effectLst/>
                <a:latin typeface="+mn-lt"/>
                <a:ea typeface="+mn-ea"/>
                <a:cs typeface="+mn-cs"/>
              </a:rPr>
              <a:t>CAP</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CAP</a:t>
            </a:r>
            <a:r>
              <a:rPr lang="zh-CN" altLang="en-US" sz="1200" b="0" i="0" kern="1200" dirty="0">
                <a:solidFill>
                  <a:schemeClr val="tx1"/>
                </a:solidFill>
                <a:effectLst/>
                <a:latin typeface="+mn-lt"/>
                <a:ea typeface="+mn-ea"/>
                <a:cs typeface="+mn-cs"/>
              </a:rPr>
              <a:t>理论正式成为分布式计算领域的公认定理。</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旋转等待时间和寻道时间</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buFont typeface="Monotype Sorts" charset="0"/>
              <a:buNone/>
              <a:defRPr/>
            </a:pPr>
            <a:r>
              <a:rPr lang="en-US" altLang="zh-CN" sz="2000" dirty="0">
                <a:latin typeface="Helvetica" charset="0"/>
                <a:ea typeface="MS PGothic" panose="020B0600070205080204" charset="-128"/>
              </a:rPr>
              <a:t>with a partitioning vector [5,11]</a:t>
            </a:r>
            <a:endParaRPr lang="en-US" altLang="zh-CN" sz="2000" dirty="0">
              <a:latin typeface="Helvetica" charset="0"/>
              <a:ea typeface="MS PGothic" panose="020B0600070205080204" charset="-128"/>
            </a:endParaRPr>
          </a:p>
          <a:p>
            <a:pPr lvl="2">
              <a:defRPr/>
            </a:pPr>
            <a:r>
              <a:rPr lang="en-US" altLang="zh-CN" sz="2000" dirty="0">
                <a:latin typeface="Helvetica" charset="0"/>
                <a:ea typeface="MS PGothic" panose="020B0600070205080204" charset="-128"/>
              </a:rPr>
              <a:t>a tuple with partitioning attribute value of 2 will go to node 0,</a:t>
            </a:r>
            <a:endParaRPr lang="en-US" altLang="zh-CN" sz="2000" dirty="0">
              <a:latin typeface="Helvetica" charset="0"/>
              <a:ea typeface="MS PGothic" panose="020B0600070205080204" charset="-128"/>
            </a:endParaRPr>
          </a:p>
          <a:p>
            <a:pPr lvl="2">
              <a:defRPr/>
            </a:pPr>
            <a:r>
              <a:rPr lang="en-US" altLang="zh-CN" sz="2000" dirty="0">
                <a:latin typeface="Helvetica" charset="0"/>
                <a:ea typeface="MS PGothic" panose="020B0600070205080204" charset="-128"/>
              </a:rPr>
              <a:t>a tuple with value 8 will go to node 1, while </a:t>
            </a:r>
            <a:endParaRPr lang="en-US" altLang="zh-CN" sz="2000" dirty="0">
              <a:latin typeface="Helvetica" charset="0"/>
              <a:ea typeface="MS PGothic" panose="020B0600070205080204" charset="-128"/>
            </a:endParaRPr>
          </a:p>
          <a:p>
            <a:pPr lvl="2">
              <a:defRPr/>
            </a:pPr>
            <a:r>
              <a:rPr lang="en-US" altLang="zh-CN" sz="2000" dirty="0">
                <a:latin typeface="Helvetica" charset="0"/>
                <a:ea typeface="MS PGothic" panose="020B0600070205080204" charset="-128"/>
              </a:rPr>
              <a:t>a  tuple with value 20 will go to node2.</a:t>
            </a:r>
            <a:endParaRPr lang="en-US" altLang="zh-CN" sz="2000" dirty="0">
              <a:latin typeface="Helvetica" charset="0"/>
              <a:ea typeface="MS PGothic" panose="020B0600070205080204" charset="-128"/>
            </a:endParaRPr>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读不一致例子：例如（</a:t>
            </a:r>
            <a:r>
              <a:rPr lang="en-US" altLang="zh-CN" dirty="0"/>
              <a:t>1</a:t>
            </a:r>
            <a:r>
              <a:rPr lang="zh-CN" altLang="en-US" dirty="0"/>
              <a:t>）用户</a:t>
            </a:r>
            <a:r>
              <a:rPr lang="en-US" altLang="zh-CN" dirty="0"/>
              <a:t>A</a:t>
            </a:r>
            <a:r>
              <a:rPr lang="zh-CN" altLang="en-US" dirty="0"/>
              <a:t>更新数据；（</a:t>
            </a:r>
            <a:r>
              <a:rPr lang="en-US" altLang="zh-CN" dirty="0"/>
              <a:t>2</a:t>
            </a:r>
            <a:r>
              <a:rPr lang="zh-CN" altLang="en-US" dirty="0"/>
              <a:t>）数据从主节点复制到从节点</a:t>
            </a:r>
            <a:r>
              <a:rPr lang="en-US" altLang="zh-CN" dirty="0"/>
              <a:t>1</a:t>
            </a:r>
            <a:r>
              <a:rPr lang="zh-CN" altLang="en-US" dirty="0"/>
              <a:t>；（</a:t>
            </a:r>
            <a:r>
              <a:rPr lang="en-US" altLang="zh-CN" dirty="0"/>
              <a:t>3</a:t>
            </a:r>
            <a:r>
              <a:rPr lang="zh-CN" altLang="en-US" dirty="0"/>
              <a:t>）在数据从主节点复制到从节点</a:t>
            </a:r>
            <a:r>
              <a:rPr lang="en-US" altLang="zh-CN" dirty="0"/>
              <a:t>2</a:t>
            </a:r>
            <a:r>
              <a:rPr lang="zh-CN" altLang="en-US" dirty="0"/>
              <a:t>之前，用户</a:t>
            </a:r>
            <a:r>
              <a:rPr lang="en-US" altLang="zh-CN" dirty="0"/>
              <a:t>B</a:t>
            </a:r>
            <a:r>
              <a:rPr lang="zh-CN" altLang="en-US" dirty="0"/>
              <a:t>试图从节点</a:t>
            </a:r>
            <a:r>
              <a:rPr lang="en-US" altLang="zh-CN" dirty="0"/>
              <a:t>2</a:t>
            </a:r>
            <a:r>
              <a:rPr lang="zh-CN" altLang="en-US" dirty="0"/>
              <a:t>读数据，导致数据不一致；（</a:t>
            </a:r>
            <a:r>
              <a:rPr lang="en-US" altLang="zh-CN" dirty="0"/>
              <a:t>4</a:t>
            </a:r>
            <a:r>
              <a:rPr lang="zh-CN" altLang="en-US" dirty="0"/>
              <a:t>）数据从主节点复制到从节点</a:t>
            </a:r>
            <a:r>
              <a:rPr lang="en-US" altLang="zh-CN" dirty="0"/>
              <a:t>2</a:t>
            </a:r>
            <a:r>
              <a:rPr lang="zh-CN" altLang="en-US" dirty="0"/>
              <a:t>后，数据最终成为一致的。</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b="1">
                <a:solidFill>
                  <a:srgbClr val="002060"/>
                </a:solidFill>
                <a:latin typeface="华文新魏" pitchFamily="2" charset="-122"/>
                <a:ea typeface="华文新魏"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rgbClr val="002060"/>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35960" y="40948"/>
            <a:ext cx="840094" cy="79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3695733" y="724634"/>
            <a:ext cx="5184578" cy="400110"/>
          </a:xfrm>
          <a:prstGeom prst="rect">
            <a:avLst/>
          </a:prstGeom>
          <a:noFill/>
        </p:spPr>
        <p:txBody>
          <a:bodyPr wrap="square" rtlCol="0">
            <a:spAutoFit/>
          </a:bodyPr>
          <a:lstStyle/>
          <a:p>
            <a:r>
              <a:rPr lang="en-US" altLang="zh-CN" sz="2000" i="0" kern="1200" dirty="0">
                <a:solidFill>
                  <a:srgbClr val="00B050"/>
                </a:solidFill>
                <a:effectLst/>
                <a:latin typeface="华文新魏" pitchFamily="2" charset="-122"/>
                <a:ea typeface="华文新魏" pitchFamily="2" charset="-122"/>
                <a:cs typeface="+mn-cs"/>
              </a:rPr>
              <a:t>             </a:t>
            </a:r>
            <a:r>
              <a:rPr lang="zh-CN" altLang="zh-CN" sz="2000" i="0" kern="1200" dirty="0">
                <a:solidFill>
                  <a:srgbClr val="00B050"/>
                </a:solidFill>
                <a:effectLst/>
                <a:latin typeface="华文新魏" pitchFamily="2" charset="-122"/>
                <a:ea typeface="华文新魏" pitchFamily="2" charset="-122"/>
                <a:cs typeface="+mn-cs"/>
              </a:rPr>
              <a:t>非关系型数据存储技术及其应用</a:t>
            </a:r>
            <a:endParaRPr lang="zh-CN" altLang="en-US" sz="2000" i="0" dirty="0">
              <a:solidFill>
                <a:srgbClr val="00B050"/>
              </a:solidFill>
              <a:latin typeface="华文新魏" pitchFamily="2" charset="-122"/>
              <a:ea typeface="华文新魏" pitchFamily="2" charset="-122"/>
            </a:endParaRPr>
          </a:p>
        </p:txBody>
      </p:sp>
      <p:pic>
        <p:nvPicPr>
          <p:cNvPr id="12" name="Picture 12"/>
          <p:cNvPicPr/>
          <p:nvPr userDrawn="1"/>
        </p:nvPicPr>
        <p:blipFill>
          <a:blip r:embed="rId3">
            <a:extLst>
              <a:ext uri="{28A0092B-C50C-407E-A947-70E740481C1C}">
                <a14:useLocalDpi xmlns:a14="http://schemas.microsoft.com/office/drawing/2010/main" val="0"/>
              </a:ext>
            </a:extLst>
          </a:blip>
          <a:stretch>
            <a:fillRect/>
          </a:stretch>
        </p:blipFill>
        <p:spPr>
          <a:xfrm>
            <a:off x="0" y="883574"/>
            <a:ext cx="4511824" cy="81186"/>
          </a:xfrm>
          <a:prstGeom prst="rect">
            <a:avLst/>
          </a:prstGeom>
        </p:spPr>
      </p:pic>
      <p:pic>
        <p:nvPicPr>
          <p:cNvPr id="17" name="Picture 12"/>
          <p:cNvPicPr/>
          <p:nvPr userDrawn="1"/>
        </p:nvPicPr>
        <p:blipFill>
          <a:blip r:embed="rId3">
            <a:extLst>
              <a:ext uri="{28A0092B-C50C-407E-A947-70E740481C1C}">
                <a14:useLocalDpi xmlns:a14="http://schemas.microsoft.com/office/drawing/2010/main" val="0"/>
              </a:ext>
            </a:extLst>
          </a:blip>
          <a:stretch>
            <a:fillRect/>
          </a:stretch>
        </p:blipFill>
        <p:spPr>
          <a:xfrm>
            <a:off x="8207557" y="883574"/>
            <a:ext cx="3962223" cy="81186"/>
          </a:xfrm>
          <a:prstGeom prst="rect">
            <a:avLst/>
          </a:prstGeom>
        </p:spPr>
      </p:pic>
      <p:grpSp>
        <p:nvGrpSpPr>
          <p:cNvPr id="18" name="组合 17"/>
          <p:cNvGrpSpPr/>
          <p:nvPr userDrawn="1"/>
        </p:nvGrpSpPr>
        <p:grpSpPr>
          <a:xfrm>
            <a:off x="119336" y="6453336"/>
            <a:ext cx="2253034" cy="276999"/>
            <a:chOff x="119336" y="6453336"/>
            <a:chExt cx="2253034" cy="276999"/>
          </a:xfrm>
        </p:grpSpPr>
        <p:sp>
          <p:nvSpPr>
            <p:cNvPr id="19" name="文本框 18"/>
            <p:cNvSpPr txBox="1"/>
            <p:nvPr userDrawn="1"/>
          </p:nvSpPr>
          <p:spPr>
            <a:xfrm>
              <a:off x="119336" y="6453336"/>
              <a:ext cx="2232248" cy="276999"/>
            </a:xfrm>
            <a:prstGeom prst="rect">
              <a:avLst/>
            </a:prstGeom>
            <a:noFill/>
          </p:spPr>
          <p:txBody>
            <a:bodyPr wrap="square" rtlCol="0">
              <a:spAutoFit/>
            </a:bodyPr>
            <a:lstStyle/>
            <a:p>
              <a:r>
                <a:rPr lang="en-US" altLang="zh-CN" sz="1200" dirty="0"/>
                <a:t>Some work is supported by</a:t>
              </a:r>
              <a:endParaRPr lang="zh-CN" altLang="en-US" sz="1200" dirty="0"/>
            </a:p>
          </p:txBody>
        </p:sp>
        <p:pic>
          <p:nvPicPr>
            <p:cNvPr id="20" name="图片 19"/>
            <p:cNvPicPr>
              <a:picLocks noChangeAspect="1"/>
            </p:cNvPicPr>
            <p:nvPr userDrawn="1"/>
          </p:nvPicPr>
          <p:blipFill>
            <a:blip r:embed="rId4"/>
            <a:stretch>
              <a:fillRect/>
            </a:stretch>
          </p:blipFill>
          <p:spPr>
            <a:xfrm>
              <a:off x="1919536" y="6525344"/>
              <a:ext cx="452834" cy="162590"/>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latin typeface="华文新魏" pitchFamily="2" charset="-122"/>
                <a:ea typeface="华文新魏"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normAutofit/>
          </a:bodyPr>
          <a:lstStyle>
            <a:lvl1pPr marL="342900" indent="-342900">
              <a:buClr>
                <a:srgbClr val="0070C0"/>
              </a:buClr>
              <a:buSzPct val="90000"/>
              <a:buFont typeface="Wingdings" panose="05000000000000000000" pitchFamily="2" charset="2"/>
              <a:buChar char="n"/>
              <a:defRPr sz="2800">
                <a:solidFill>
                  <a:srgbClr val="002060"/>
                </a:solidFill>
                <a:latin typeface="华文新魏" pitchFamily="2" charset="-122"/>
                <a:ea typeface="华文新魏" pitchFamily="2" charset="-122"/>
              </a:defRPr>
            </a:lvl1pPr>
            <a:lvl2pPr marL="742950" indent="-285750">
              <a:buClr>
                <a:srgbClr val="FF0000"/>
              </a:buClr>
              <a:buSzPct val="90000"/>
              <a:buFont typeface="Wingdings" panose="05000000000000000000" pitchFamily="2" charset="2"/>
              <a:buChar char="l"/>
              <a:defRPr sz="2400">
                <a:solidFill>
                  <a:srgbClr val="002060"/>
                </a:solidFill>
                <a:latin typeface="华文新魏" pitchFamily="2" charset="-122"/>
                <a:ea typeface="华文新魏" pitchFamily="2" charset="-122"/>
              </a:defRPr>
            </a:lvl2pPr>
            <a:lvl3pPr marL="1143000" indent="-228600">
              <a:buClr>
                <a:srgbClr val="00B050"/>
              </a:buClr>
              <a:buSzPct val="90000"/>
              <a:buFont typeface="Wingdings" panose="05000000000000000000" pitchFamily="2" charset="2"/>
              <a:buChar char="Ø"/>
              <a:defRPr sz="2000">
                <a:solidFill>
                  <a:srgbClr val="002060"/>
                </a:solidFill>
                <a:latin typeface="华文新魏" pitchFamily="2" charset="-122"/>
                <a:ea typeface="华文新魏" pitchFamily="2" charset="-122"/>
              </a:defRPr>
            </a:lvl3pPr>
            <a:lvl4pPr marL="1600200" indent="-228600">
              <a:buClr>
                <a:srgbClr val="FFC000"/>
              </a:buClr>
              <a:buSzPct val="90000"/>
              <a:buFont typeface="Wingdings" panose="05000000000000000000" pitchFamily="2" charset="2"/>
              <a:buChar char="ü"/>
              <a:defRPr sz="1800">
                <a:solidFill>
                  <a:srgbClr val="002060"/>
                </a:solidFill>
                <a:latin typeface="华文新魏" pitchFamily="2" charset="-122"/>
                <a:ea typeface="华文新魏" pitchFamily="2" charset="-122"/>
              </a:defRPr>
            </a:lvl4pPr>
            <a:lvl5pPr>
              <a:defRPr>
                <a:solidFill>
                  <a:srgbClr val="002060"/>
                </a:solidFill>
                <a:latin typeface="华文新魏" pitchFamily="2" charset="-122"/>
                <a:ea typeface="华文新魏"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pic>
        <p:nvPicPr>
          <p:cNvPr id="7"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cxnSp>
        <p:nvCxnSpPr>
          <p:cNvPr id="5" name="直接连接符 4"/>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15414" y="6597352"/>
            <a:ext cx="5232581" cy="369332"/>
          </a:xfrm>
          <a:prstGeom prst="rect">
            <a:avLst/>
          </a:prstGeom>
          <a:noFill/>
        </p:spPr>
        <p:txBody>
          <a:bodyPr wrap="square" rtlCol="0">
            <a:spAutoFit/>
          </a:bodyPr>
          <a:lstStyle/>
          <a:p>
            <a:endParaRPr lang="zh-CN" altLang="en-US" sz="1800" dirty="0">
              <a:solidFill>
                <a:srgbClr val="00B050"/>
              </a:solidFill>
            </a:endParaRPr>
          </a:p>
        </p:txBody>
      </p:sp>
      <p:sp>
        <p:nvSpPr>
          <p:cNvPr id="12" name="TextBox 11"/>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4781" y="130622"/>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cxnSp>
        <p:nvCxnSpPr>
          <p:cNvPr id="12" name="直接连接符 11"/>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4"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5"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pic>
        <p:nvPicPr>
          <p:cNvPr id="1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4781" y="130622"/>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pic>
        <p:nvPicPr>
          <p:cNvPr id="9"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0"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cxnSp>
        <p:nvCxnSpPr>
          <p:cNvPr id="13" name="直接连接符 12"/>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4781" y="130622"/>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灯片编号占位符 5"/>
          <p:cNvSpPr>
            <a:spLocks noGrp="1"/>
          </p:cNvSpPr>
          <p:nvPr>
            <p:ph type="sldNum" sz="quarter" idx="4"/>
          </p:nvPr>
        </p:nvSpPr>
        <p:spPr>
          <a:xfrm>
            <a:off x="4367808" y="6381329"/>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b="1" kern="1200">
          <a:solidFill>
            <a:srgbClr val="002060"/>
          </a:solidFill>
          <a:latin typeface="华文新魏" pitchFamily="2" charset="-122"/>
          <a:ea typeface="华文新魏" pitchFamily="2" charset="-122"/>
          <a:cs typeface="+mj-cs"/>
        </a:defRPr>
      </a:lvl1pPr>
    </p:titleStyle>
    <p:bodyStyle>
      <a:lvl1pPr marL="342900" indent="-342900" algn="l" defTabSz="914400" rtl="0" eaLnBrk="1" latinLnBrk="0" hangingPunct="1">
        <a:spcBef>
          <a:spcPct val="20000"/>
        </a:spcBef>
        <a:buClr>
          <a:srgbClr val="0070C0"/>
        </a:buClr>
        <a:buSzPct val="90000"/>
        <a:buFont typeface="Wingdings" panose="05000000000000000000"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anose="05000000000000000000"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FFC000"/>
        </a:buClr>
        <a:buSzPct val="90000"/>
        <a:buFont typeface="Wingdings" panose="05000000000000000000"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00B050"/>
        </a:buClr>
        <a:buSzPct val="90000"/>
        <a:buFont typeface="Wingdings" panose="05000000000000000000"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image" Target="../media/image20.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第二</a:t>
            </a:r>
            <a:r>
              <a:rPr lang="zh-CN" altLang="en-US" b="1"/>
              <a:t>章 相关基础知识</a:t>
            </a:r>
            <a:r>
              <a:rPr lang="zh-CN" altLang="en-US" b="1" dirty="0"/>
              <a:t>及概念</a:t>
            </a:r>
            <a:endParaRPr lang="zh-CN" altLang="en-US" b="1" dirty="0"/>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并行</a:t>
            </a:r>
            <a:endParaRPr lang="zh-CN" altLang="en-US" dirty="0"/>
          </a:p>
        </p:txBody>
      </p:sp>
      <p:sp>
        <p:nvSpPr>
          <p:cNvPr id="3" name="内容占位符 2"/>
          <p:cNvSpPr>
            <a:spLocks noGrp="1"/>
          </p:cNvSpPr>
          <p:nvPr>
            <p:ph idx="1"/>
          </p:nvPr>
        </p:nvSpPr>
        <p:spPr/>
        <p:txBody>
          <a:bodyPr/>
          <a:lstStyle/>
          <a:p>
            <a:pPr lvl="1"/>
            <a:r>
              <a:rPr lang="zh-CN" altLang="en-US" dirty="0">
                <a:latin typeface="Helvetica" charset="0"/>
              </a:rPr>
              <a:t>通过在多个节点（计算机）上对多个磁盘上的数据集进行分区，减少从磁盘检索数据所需的时间</a:t>
            </a:r>
            <a:endParaRPr lang="en-US" altLang="zh-CN" dirty="0">
              <a:latin typeface="Helvetica" charset="0"/>
            </a:endParaRPr>
          </a:p>
          <a:p>
            <a:pPr lvl="2"/>
            <a:r>
              <a:rPr lang="zh-CN" altLang="en-US" dirty="0">
                <a:latin typeface="Helvetica" charset="0"/>
              </a:rPr>
              <a:t>跨节点并行</a:t>
            </a:r>
            <a:endParaRPr lang="en-US" altLang="zh-CN" dirty="0">
              <a:latin typeface="Helvetica" charset="0"/>
            </a:endParaRPr>
          </a:p>
          <a:p>
            <a:pPr lvl="2"/>
            <a:r>
              <a:rPr lang="zh-CN" altLang="en-US" dirty="0">
                <a:latin typeface="Helvetica" charset="0"/>
              </a:rPr>
              <a:t>一个节点跨磁盘并行</a:t>
            </a:r>
            <a:endParaRPr lang="en-US" altLang="zh-CN" dirty="0">
              <a:latin typeface="Helvetica" charset="0"/>
            </a:endParaRPr>
          </a:p>
          <a:p>
            <a:pPr lvl="1"/>
            <a:r>
              <a:rPr lang="zh-CN" altLang="en-US" b="1" dirty="0">
                <a:latin typeface="Helvetica" charset="0"/>
              </a:rPr>
              <a:t>水平分区</a:t>
            </a:r>
            <a:r>
              <a:rPr lang="en-US" altLang="zh-CN" b="1" dirty="0">
                <a:latin typeface="Helvetica" charset="0"/>
              </a:rPr>
              <a:t>——</a:t>
            </a:r>
            <a:r>
              <a:rPr lang="zh-CN" altLang="en-US" dirty="0">
                <a:latin typeface="Helvetica" charset="0"/>
              </a:rPr>
              <a:t>数据记录被划分在多个节点上，即每个节点上存储一个数据子集</a:t>
            </a:r>
            <a:endParaRPr lang="en-US" altLang="zh-CN" dirty="0">
              <a:latin typeface="Helvetica" charset="0"/>
            </a:endParaRPr>
          </a:p>
          <a:p>
            <a:pPr lvl="2"/>
            <a:r>
              <a:rPr lang="zh-CN" altLang="en-US" dirty="0">
                <a:latin typeface="Helvetica" charset="0"/>
              </a:rPr>
              <a:t>垂直分区：例如</a:t>
            </a:r>
            <a:r>
              <a:rPr lang="en-US" altLang="zh-CN" dirty="0">
                <a:latin typeface="Helvetica" charset="0"/>
              </a:rPr>
              <a:t> r(A,B,C,D)</a:t>
            </a:r>
            <a:r>
              <a:rPr lang="zh-CN" altLang="en-US" dirty="0">
                <a:latin typeface="Helvetica" charset="0"/>
              </a:rPr>
              <a:t>，主键为</a:t>
            </a:r>
            <a:r>
              <a:rPr lang="en-US" altLang="zh-CN" dirty="0">
                <a:latin typeface="Helvetica" charset="0"/>
              </a:rPr>
              <a:t>A </a:t>
            </a:r>
            <a:r>
              <a:rPr lang="zh-CN" altLang="en-US" dirty="0">
                <a:latin typeface="Helvetica" charset="0"/>
              </a:rPr>
              <a:t>，划分为</a:t>
            </a:r>
            <a:r>
              <a:rPr lang="en-US" altLang="zh-CN" dirty="0">
                <a:latin typeface="Helvetica" charset="0"/>
              </a:rPr>
              <a:t>r1(A,B)</a:t>
            </a:r>
            <a:r>
              <a:rPr lang="zh-CN" altLang="en-US" dirty="0">
                <a:latin typeface="Helvetica" charset="0"/>
              </a:rPr>
              <a:t>和</a:t>
            </a:r>
            <a:r>
              <a:rPr lang="en-US" altLang="zh-CN" dirty="0">
                <a:latin typeface="Helvetica" charset="0"/>
              </a:rPr>
              <a:t>r2(A,C,D)</a:t>
            </a:r>
            <a:endParaRPr lang="en-US" altLang="zh-CN" dirty="0">
              <a:latin typeface="Helvetica" charset="0"/>
            </a:endParaRPr>
          </a:p>
          <a:p>
            <a:pPr lvl="2"/>
            <a:r>
              <a:rPr lang="zh-CN" altLang="en-US" dirty="0">
                <a:latin typeface="Helvetica" charset="0"/>
              </a:rPr>
              <a:t>默认是水平分区</a:t>
            </a:r>
            <a:endParaRPr lang="en-US" altLang="zh-CN" dirty="0">
              <a:latin typeface="Helvetica" charset="0"/>
            </a:endParaRPr>
          </a:p>
          <a:p>
            <a:pPr lvl="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并行</a:t>
            </a:r>
            <a:endParaRPr lang="zh-CN" altLang="en-US" dirty="0"/>
          </a:p>
        </p:txBody>
      </p:sp>
      <p:sp>
        <p:nvSpPr>
          <p:cNvPr id="3" name="内容占位符 2"/>
          <p:cNvSpPr>
            <a:spLocks noGrp="1"/>
          </p:cNvSpPr>
          <p:nvPr>
            <p:ph idx="1"/>
          </p:nvPr>
        </p:nvSpPr>
        <p:spPr>
          <a:xfrm>
            <a:off x="609600" y="1600201"/>
            <a:ext cx="10972800" cy="4709119"/>
          </a:xfrm>
        </p:spPr>
        <p:txBody>
          <a:bodyPr>
            <a:normAutofit fontScale="92500" lnSpcReduction="10000"/>
          </a:bodyPr>
          <a:lstStyle/>
          <a:p>
            <a:r>
              <a:rPr lang="en-US" altLang="zh-CN" dirty="0">
                <a:latin typeface="Helvetica" charset="0"/>
              </a:rPr>
              <a:t>I/O</a:t>
            </a:r>
            <a:r>
              <a:rPr lang="zh-CN" altLang="en-US" dirty="0">
                <a:latin typeface="Helvetica" charset="0"/>
              </a:rPr>
              <a:t>并行技术</a:t>
            </a:r>
            <a:r>
              <a:rPr lang="en-US" altLang="zh-CN" dirty="0">
                <a:latin typeface="Helvetica" charset="0"/>
              </a:rPr>
              <a:t>(</a:t>
            </a:r>
            <a:r>
              <a:rPr lang="zh-CN" altLang="en-US" dirty="0">
                <a:latin typeface="Helvetica" charset="0"/>
              </a:rPr>
              <a:t>设节点数为</a:t>
            </a:r>
            <a:r>
              <a:rPr lang="en-US" altLang="zh-CN" i="1" dirty="0">
                <a:latin typeface="Helvetica" charset="0"/>
              </a:rPr>
              <a:t>n</a:t>
            </a:r>
            <a:r>
              <a:rPr lang="en-US" altLang="zh-CN" dirty="0">
                <a:latin typeface="Helvetica" charset="0"/>
              </a:rPr>
              <a:t>):</a:t>
            </a:r>
            <a:endParaRPr lang="en-US" altLang="zh-CN" dirty="0">
              <a:latin typeface="Helvetica" charset="0"/>
            </a:endParaRPr>
          </a:p>
          <a:p>
            <a:pPr lvl="1"/>
            <a:r>
              <a:rPr lang="zh-CN" altLang="en-US" dirty="0">
                <a:latin typeface="Helvetica" charset="0"/>
              </a:rPr>
              <a:t>轮询方法（</a:t>
            </a:r>
            <a:r>
              <a:rPr lang="en-US" altLang="zh-CN" dirty="0">
                <a:latin typeface="Helvetica" charset="0"/>
              </a:rPr>
              <a:t>Round-robin</a:t>
            </a:r>
            <a:r>
              <a:rPr lang="zh-CN" altLang="en-US" dirty="0">
                <a:latin typeface="Helvetica" charset="0"/>
              </a:rPr>
              <a:t>）</a:t>
            </a:r>
            <a:r>
              <a:rPr lang="en-US" altLang="zh-CN" dirty="0">
                <a:latin typeface="Helvetica" charset="0"/>
              </a:rPr>
              <a:t>: </a:t>
            </a:r>
            <a:endParaRPr lang="en-US" altLang="zh-CN" dirty="0">
              <a:latin typeface="Helvetica" charset="0"/>
            </a:endParaRPr>
          </a:p>
          <a:p>
            <a:pPr lvl="2"/>
            <a:r>
              <a:rPr lang="zh-CN" altLang="en-US" dirty="0">
                <a:latin typeface="Helvetica" charset="0"/>
              </a:rPr>
              <a:t>第</a:t>
            </a:r>
            <a:r>
              <a:rPr lang="en-US" altLang="zh-CN" i="1" dirty="0" err="1">
                <a:latin typeface="Helvetica" charset="0"/>
              </a:rPr>
              <a:t>i</a:t>
            </a:r>
            <a:r>
              <a:rPr lang="zh-CN" altLang="en-US" dirty="0">
                <a:latin typeface="Helvetica" charset="0"/>
              </a:rPr>
              <a:t>条记录存储到的节点为</a:t>
            </a:r>
            <a:r>
              <a:rPr lang="en-US" altLang="zh-CN" dirty="0">
                <a:latin typeface="Helvetica" charset="0"/>
              </a:rPr>
              <a:t> </a:t>
            </a:r>
            <a:r>
              <a:rPr lang="en-US" altLang="zh-CN" i="1" dirty="0" err="1">
                <a:latin typeface="Helvetica" charset="0"/>
              </a:rPr>
              <a:t>i</a:t>
            </a:r>
            <a:r>
              <a:rPr lang="en-US" altLang="zh-CN" i="1" dirty="0">
                <a:latin typeface="Helvetica" charset="0"/>
              </a:rPr>
              <a:t> </a:t>
            </a:r>
            <a:r>
              <a:rPr lang="en-US" altLang="zh-CN" dirty="0">
                <a:latin typeface="Helvetica" charset="0"/>
              </a:rPr>
              <a:t>mod </a:t>
            </a:r>
            <a:r>
              <a:rPr lang="en-US" altLang="zh-CN" i="1" dirty="0">
                <a:latin typeface="Helvetica" charset="0"/>
              </a:rPr>
              <a:t>n</a:t>
            </a:r>
            <a:r>
              <a:rPr lang="en-US" altLang="zh-CN" dirty="0">
                <a:latin typeface="Helvetica" charset="0"/>
              </a:rPr>
              <a:t>.  </a:t>
            </a:r>
            <a:endParaRPr lang="en-US" altLang="zh-CN" dirty="0">
              <a:latin typeface="Helvetica" charset="0"/>
            </a:endParaRPr>
          </a:p>
          <a:p>
            <a:pPr lvl="1"/>
            <a:r>
              <a:rPr lang="en-US" altLang="zh-CN" dirty="0">
                <a:latin typeface="Helvetica" charset="0"/>
              </a:rPr>
              <a:t>Hash</a:t>
            </a:r>
            <a:r>
              <a:rPr lang="zh-CN" altLang="en-US" dirty="0">
                <a:latin typeface="Helvetica" charset="0"/>
              </a:rPr>
              <a:t>分区：</a:t>
            </a:r>
            <a:endParaRPr lang="en-US" altLang="zh-CN" dirty="0">
              <a:latin typeface="Helvetica" charset="0"/>
            </a:endParaRPr>
          </a:p>
          <a:p>
            <a:pPr lvl="2"/>
            <a:r>
              <a:rPr lang="zh-CN" altLang="en-US" dirty="0">
                <a:latin typeface="Helvetica" charset="0"/>
              </a:rPr>
              <a:t>选择一个或多个属性作为分区属性</a:t>
            </a:r>
            <a:r>
              <a:rPr lang="en-US" altLang="zh-CN" dirty="0">
                <a:latin typeface="Helvetica" charset="0"/>
              </a:rPr>
              <a:t>.   </a:t>
            </a:r>
            <a:endParaRPr lang="en-US" altLang="zh-CN" dirty="0">
              <a:latin typeface="Helvetica" charset="0"/>
            </a:endParaRPr>
          </a:p>
          <a:p>
            <a:pPr lvl="2"/>
            <a:r>
              <a:rPr lang="zh-CN" altLang="en-US" dirty="0">
                <a:latin typeface="Helvetica" charset="0"/>
              </a:rPr>
              <a:t>选择取值范围为</a:t>
            </a:r>
            <a:r>
              <a:rPr lang="en-US" altLang="zh-CN" dirty="0">
                <a:latin typeface="Helvetica" charset="0"/>
              </a:rPr>
              <a:t>0…n-1</a:t>
            </a:r>
            <a:r>
              <a:rPr lang="zh-CN" altLang="en-US" dirty="0">
                <a:latin typeface="Helvetica" charset="0"/>
              </a:rPr>
              <a:t>的哈希函数</a:t>
            </a:r>
            <a:r>
              <a:rPr lang="en-US" altLang="zh-CN" dirty="0">
                <a:latin typeface="Helvetica" charset="0"/>
              </a:rPr>
              <a:t>h</a:t>
            </a:r>
            <a:endParaRPr lang="en-US" altLang="zh-CN" dirty="0">
              <a:latin typeface="Helvetica" charset="0"/>
            </a:endParaRPr>
          </a:p>
          <a:p>
            <a:pPr lvl="2"/>
            <a:r>
              <a:rPr lang="zh-CN" altLang="en-US" dirty="0">
                <a:latin typeface="Helvetica" charset="0"/>
              </a:rPr>
              <a:t>设</a:t>
            </a:r>
            <a:r>
              <a:rPr lang="en-US" altLang="zh-CN" i="1" dirty="0" err="1">
                <a:latin typeface="Helvetica" charset="0"/>
              </a:rPr>
              <a:t>i</a:t>
            </a:r>
            <a:r>
              <a:rPr lang="en-US" altLang="zh-CN" dirty="0">
                <a:latin typeface="Helvetica" charset="0"/>
              </a:rPr>
              <a:t> </a:t>
            </a:r>
            <a:r>
              <a:rPr lang="zh-CN" altLang="en-US" dirty="0">
                <a:latin typeface="Helvetica" charset="0"/>
              </a:rPr>
              <a:t>为哈希函数</a:t>
            </a:r>
            <a:r>
              <a:rPr lang="en-US" altLang="zh-CN" dirty="0">
                <a:latin typeface="Helvetica" charset="0"/>
              </a:rPr>
              <a:t>h</a:t>
            </a:r>
            <a:r>
              <a:rPr lang="zh-CN" altLang="en-US" dirty="0">
                <a:latin typeface="Helvetica" charset="0"/>
              </a:rPr>
              <a:t>应用于记录属性的计算结果，然后将记录存储在节点</a:t>
            </a:r>
            <a:r>
              <a:rPr lang="en-US" altLang="zh-CN" i="1" dirty="0" err="1">
                <a:latin typeface="Helvetica" charset="0"/>
              </a:rPr>
              <a:t>i</a:t>
            </a:r>
            <a:endParaRPr lang="en-US" altLang="zh-CN" i="1" dirty="0">
              <a:latin typeface="Helvetica" charset="0"/>
            </a:endParaRPr>
          </a:p>
          <a:p>
            <a:pPr lvl="1">
              <a:defRPr/>
            </a:pPr>
            <a:r>
              <a:rPr lang="zh-CN" altLang="en-US" dirty="0">
                <a:latin typeface="Helvetica" charset="0"/>
              </a:rPr>
              <a:t>范围分区</a:t>
            </a:r>
            <a:r>
              <a:rPr lang="en-US" altLang="zh-CN" dirty="0">
                <a:latin typeface="Helvetica" charset="0"/>
              </a:rPr>
              <a:t>: </a:t>
            </a:r>
            <a:endParaRPr lang="en-US" altLang="zh-CN" dirty="0">
              <a:latin typeface="Helvetica" charset="0"/>
            </a:endParaRPr>
          </a:p>
          <a:p>
            <a:pPr lvl="2">
              <a:defRPr/>
            </a:pPr>
            <a:r>
              <a:rPr lang="zh-CN" altLang="en-US" dirty="0"/>
              <a:t>选择分区的属性</a:t>
            </a:r>
            <a:r>
              <a:rPr lang="en-US" altLang="zh-CN" dirty="0"/>
              <a:t>.</a:t>
            </a:r>
            <a:endParaRPr lang="en-US" altLang="zh-CN" dirty="0"/>
          </a:p>
          <a:p>
            <a:pPr lvl="2">
              <a:defRPr/>
            </a:pPr>
            <a:r>
              <a:rPr lang="zh-CN" altLang="en-US" dirty="0"/>
              <a:t>选定分区向量</a:t>
            </a:r>
            <a:r>
              <a:rPr lang="en-US" altLang="zh-CN" dirty="0"/>
              <a:t>vector [</a:t>
            </a:r>
            <a:r>
              <a:rPr lang="en-US" altLang="zh-CN" i="1" dirty="0" err="1"/>
              <a:t>v</a:t>
            </a:r>
            <a:r>
              <a:rPr lang="en-US" altLang="zh-CN" baseline="-25000" dirty="0" err="1"/>
              <a:t>o</a:t>
            </a:r>
            <a:r>
              <a:rPr lang="en-US" altLang="zh-CN" dirty="0"/>
              <a:t>, </a:t>
            </a:r>
            <a:r>
              <a:rPr lang="en-US" altLang="zh-CN" i="1" dirty="0"/>
              <a:t>v</a:t>
            </a:r>
            <a:r>
              <a:rPr lang="en-US" altLang="zh-CN" baseline="-25000" dirty="0"/>
              <a:t>1</a:t>
            </a:r>
            <a:r>
              <a:rPr lang="en-US" altLang="zh-CN" dirty="0"/>
              <a:t>, ..., </a:t>
            </a:r>
            <a:r>
              <a:rPr lang="en-US" altLang="zh-CN" i="1" dirty="0"/>
              <a:t>v</a:t>
            </a:r>
            <a:r>
              <a:rPr lang="en-US" altLang="zh-CN" i="1" baseline="-25000" dirty="0"/>
              <a:t>n</a:t>
            </a:r>
            <a:r>
              <a:rPr lang="en-US" altLang="zh-CN" baseline="-25000" dirty="0"/>
              <a:t>-2</a:t>
            </a:r>
            <a:r>
              <a:rPr lang="en-US" altLang="zh-CN" dirty="0"/>
              <a:t>] </a:t>
            </a:r>
            <a:endParaRPr lang="en-US" altLang="zh-CN" dirty="0"/>
          </a:p>
          <a:p>
            <a:pPr lvl="2">
              <a:defRPr/>
            </a:pPr>
            <a:r>
              <a:rPr lang="zh-CN" altLang="en-US" dirty="0"/>
              <a:t>设</a:t>
            </a:r>
            <a:r>
              <a:rPr lang="en-US" altLang="zh-CN" i="1" dirty="0"/>
              <a:t>v</a:t>
            </a:r>
            <a:r>
              <a:rPr lang="zh-CN" altLang="en-US" dirty="0"/>
              <a:t>是一个记录分区属性的值，那么</a:t>
            </a:r>
            <a:r>
              <a:rPr lang="en-US" altLang="zh-CN" i="1" dirty="0"/>
              <a:t>v</a:t>
            </a:r>
            <a:r>
              <a:rPr lang="en-US" altLang="zh-CN" baseline="-25000" dirty="0"/>
              <a:t>i</a:t>
            </a:r>
            <a:r>
              <a:rPr lang="en-US" altLang="zh-CN" dirty="0"/>
              <a:t> </a:t>
            </a:r>
            <a:r>
              <a:rPr lang="en-US" altLang="zh-CN" dirty="0">
                <a:sym typeface="Symbol" panose="05050102010706020507" charset="0"/>
              </a:rPr>
              <a:t></a:t>
            </a:r>
            <a:r>
              <a:rPr lang="en-US" altLang="zh-CN" dirty="0"/>
              <a:t> </a:t>
            </a:r>
            <a:r>
              <a:rPr lang="en-US" altLang="zh-CN" i="1" dirty="0"/>
              <a:t>v</a:t>
            </a:r>
            <a:r>
              <a:rPr lang="en-US" altLang="zh-CN" i="1" baseline="-25000" dirty="0"/>
              <a:t>i</a:t>
            </a:r>
            <a:r>
              <a:rPr lang="en-US" altLang="zh-CN" baseline="-25000" dirty="0"/>
              <a:t>+1</a:t>
            </a:r>
            <a:r>
              <a:rPr lang="en-US" altLang="zh-CN" dirty="0"/>
              <a:t> </a:t>
            </a:r>
            <a:r>
              <a:rPr lang="zh-CN" altLang="en-US" dirty="0"/>
              <a:t>的记录分配到节点</a:t>
            </a:r>
            <a:r>
              <a:rPr lang="en-US" altLang="zh-CN" dirty="0"/>
              <a:t> </a:t>
            </a:r>
            <a:r>
              <a:rPr lang="en-US" altLang="zh-CN" i="1" dirty="0" err="1"/>
              <a:t>i</a:t>
            </a:r>
            <a:r>
              <a:rPr lang="en-US" altLang="zh-CN" i="1" dirty="0"/>
              <a:t> </a:t>
            </a:r>
            <a:r>
              <a:rPr lang="en-US" altLang="zh-CN" dirty="0"/>
              <a:t>+ 1</a:t>
            </a:r>
            <a:r>
              <a:rPr lang="zh-CN" altLang="en-US" dirty="0"/>
              <a:t>；</a:t>
            </a:r>
            <a:r>
              <a:rPr lang="en-US" altLang="zh-CN" i="1" dirty="0"/>
              <a:t>v</a:t>
            </a:r>
            <a:r>
              <a:rPr lang="en-US" altLang="zh-CN" dirty="0"/>
              <a:t> &lt; </a:t>
            </a:r>
            <a:r>
              <a:rPr lang="en-US" altLang="zh-CN" i="1" dirty="0"/>
              <a:t>v</a:t>
            </a:r>
            <a:r>
              <a:rPr lang="en-US" altLang="zh-CN" i="1" baseline="-25000" dirty="0"/>
              <a:t>0</a:t>
            </a:r>
            <a:r>
              <a:rPr lang="en-US" altLang="zh-CN" dirty="0"/>
              <a:t> </a:t>
            </a:r>
            <a:r>
              <a:rPr lang="zh-CN" altLang="en-US" dirty="0"/>
              <a:t>的记录分配到节点</a:t>
            </a:r>
            <a:r>
              <a:rPr lang="en-US" altLang="zh-CN" dirty="0"/>
              <a:t>0</a:t>
            </a:r>
            <a:r>
              <a:rPr lang="zh-CN" altLang="en-US" dirty="0"/>
              <a:t>；</a:t>
            </a:r>
            <a:r>
              <a:rPr lang="en-US" altLang="zh-CN" i="1" dirty="0"/>
              <a:t>v</a:t>
            </a:r>
            <a:r>
              <a:rPr lang="en-US" altLang="zh-CN" dirty="0"/>
              <a:t> </a:t>
            </a:r>
            <a:r>
              <a:rPr lang="en-US" altLang="zh-CN" dirty="0">
                <a:sym typeface="Symbol" panose="05050102010706020507" charset="0"/>
              </a:rPr>
              <a:t> </a:t>
            </a:r>
            <a:r>
              <a:rPr lang="en-US" altLang="zh-CN" i="1" dirty="0"/>
              <a:t>v</a:t>
            </a:r>
            <a:r>
              <a:rPr lang="en-US" altLang="zh-CN" baseline="-25000" dirty="0"/>
              <a:t>n-2</a:t>
            </a:r>
            <a:r>
              <a:rPr lang="en-US" altLang="zh-CN" dirty="0"/>
              <a:t> </a:t>
            </a:r>
            <a:r>
              <a:rPr lang="zh-CN" altLang="en-US" dirty="0"/>
              <a:t>的记录分配到节点</a:t>
            </a:r>
            <a:r>
              <a:rPr lang="en-US" altLang="zh-CN" i="1" dirty="0"/>
              <a:t>n</a:t>
            </a:r>
            <a:r>
              <a:rPr lang="en-US" altLang="zh-CN" dirty="0"/>
              <a:t>-1.</a:t>
            </a:r>
            <a:endParaRPr lang="en-US" altLang="zh-CN" i="1" dirty="0">
              <a:latin typeface="Helvetica" charset="0"/>
            </a:endParaRPr>
          </a:p>
          <a:p>
            <a:pPr lvl="1">
              <a:defRPr/>
            </a:pPr>
            <a:r>
              <a:rPr lang="zh-CN" altLang="en-US" i="1" dirty="0">
                <a:latin typeface="Helvetica" charset="0"/>
              </a:rPr>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范围分区举例</a:t>
            </a:r>
            <a:endParaRPr lang="zh-CN" altLang="en-US" dirty="0"/>
          </a:p>
        </p:txBody>
      </p:sp>
      <p:grpSp>
        <p:nvGrpSpPr>
          <p:cNvPr id="8" name="组合 7"/>
          <p:cNvGrpSpPr/>
          <p:nvPr/>
        </p:nvGrpSpPr>
        <p:grpSpPr>
          <a:xfrm>
            <a:off x="2207568" y="1988840"/>
            <a:ext cx="7200800" cy="4104456"/>
            <a:chOff x="5087888" y="1825879"/>
            <a:chExt cx="6336704" cy="3829689"/>
          </a:xfrm>
        </p:grpSpPr>
        <p:pic>
          <p:nvPicPr>
            <p:cNvPr id="5" name="图片 4"/>
            <p:cNvPicPr>
              <a:picLocks noChangeAspect="1"/>
            </p:cNvPicPr>
            <p:nvPr/>
          </p:nvPicPr>
          <p:blipFill>
            <a:blip r:embed="rId1"/>
            <a:stretch>
              <a:fillRect/>
            </a:stretch>
          </p:blipFill>
          <p:spPr>
            <a:xfrm>
              <a:off x="5663952" y="2420888"/>
              <a:ext cx="5084819" cy="3234680"/>
            </a:xfrm>
            <a:prstGeom prst="rect">
              <a:avLst/>
            </a:prstGeom>
          </p:spPr>
        </p:pic>
        <p:sp>
          <p:nvSpPr>
            <p:cNvPr id="6" name="文本框 5"/>
            <p:cNvSpPr txBox="1"/>
            <p:nvPr/>
          </p:nvSpPr>
          <p:spPr>
            <a:xfrm>
              <a:off x="5087888" y="1825879"/>
              <a:ext cx="1872208" cy="830997"/>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范围分区向量</a:t>
              </a:r>
              <a:endParaRPr lang="zh-CN" altLang="en-US" sz="2400" dirty="0">
                <a:solidFill>
                  <a:srgbClr val="002060"/>
                </a:solidFill>
                <a:latin typeface="华文新魏" pitchFamily="2" charset="-122"/>
                <a:ea typeface="华文新魏" pitchFamily="2" charset="-122"/>
              </a:endParaRPr>
            </a:p>
          </p:txBody>
        </p:sp>
        <p:sp>
          <p:nvSpPr>
            <p:cNvPr id="7" name="文本框 6"/>
            <p:cNvSpPr txBox="1"/>
            <p:nvPr/>
          </p:nvSpPr>
          <p:spPr>
            <a:xfrm>
              <a:off x="9041782" y="1825879"/>
              <a:ext cx="2382810" cy="830997"/>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与节点关联的范围</a:t>
              </a:r>
              <a:endParaRPr lang="zh-CN" altLang="en-US" sz="2400" dirty="0">
                <a:solidFill>
                  <a:srgbClr val="002060"/>
                </a:solidFill>
                <a:latin typeface="华文新魏" pitchFamily="2" charset="-122"/>
                <a:ea typeface="华文新魏"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a:t>
            </a:r>
            <a:r>
              <a:rPr lang="en-US" altLang="zh-CN" dirty="0" err="1"/>
              <a:t>Sharding</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分片：水平地将大的数据集划分成较小的、易于管理的数据集的过程。</a:t>
            </a:r>
            <a:endParaRPr lang="zh-CN" altLang="en-US" dirty="0"/>
          </a:p>
        </p:txBody>
      </p:sp>
      <p:pic>
        <p:nvPicPr>
          <p:cNvPr id="4"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904" y="2636912"/>
            <a:ext cx="3171707" cy="367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3" descr="Small_h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300" y="2165409"/>
            <a:ext cx="2857396" cy="227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柱形 7"/>
          <p:cNvSpPr/>
          <p:nvPr/>
        </p:nvSpPr>
        <p:spPr>
          <a:xfrm>
            <a:off x="767408" y="3573017"/>
            <a:ext cx="2757511" cy="25531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nvGraphicFramePr>
        <p:xfrm>
          <a:off x="983431" y="3861048"/>
          <a:ext cx="2376265" cy="2029428"/>
        </p:xfrm>
        <a:graphic>
          <a:graphicData uri="http://schemas.openxmlformats.org/drawingml/2006/table">
            <a:tbl>
              <a:tblPr firstRow="1" bandRow="1">
                <a:tableStyleId>{5C22544A-7EE6-4342-B048-85BDC9FD1C3A}</a:tableStyleId>
              </a:tblPr>
              <a:tblGrid>
                <a:gridCol w="424193"/>
                <a:gridCol w="802267"/>
                <a:gridCol w="1149805"/>
              </a:tblGrid>
              <a:tr h="566388">
                <a:tc>
                  <a:txBody>
                    <a:bodyPr/>
                    <a:lstStyle/>
                    <a:p>
                      <a:r>
                        <a:rPr lang="en-US" altLang="zh-CN" sz="1600" dirty="0"/>
                        <a:t>Id</a:t>
                      </a:r>
                      <a:endParaRPr lang="zh-CN" altLang="en-US" sz="1600" dirty="0"/>
                    </a:p>
                  </a:txBody>
                  <a:tcPr/>
                </a:tc>
                <a:tc>
                  <a:txBody>
                    <a:bodyPr/>
                    <a:lstStyle/>
                    <a:p>
                      <a:r>
                        <a:rPr lang="en-US" altLang="zh-CN" sz="1600" dirty="0"/>
                        <a:t>Name</a:t>
                      </a:r>
                      <a:endParaRPr lang="zh-CN" altLang="en-US" sz="1600" dirty="0"/>
                    </a:p>
                  </a:txBody>
                  <a:tcPr/>
                </a:tc>
                <a:tc>
                  <a:txBody>
                    <a:bodyPr/>
                    <a:lstStyle/>
                    <a:p>
                      <a:r>
                        <a:rPr lang="en-US" altLang="zh-CN" sz="1600" dirty="0"/>
                        <a:t>Birthday</a:t>
                      </a:r>
                      <a:endParaRPr lang="zh-CN" altLang="en-US" sz="1600" dirty="0"/>
                    </a:p>
                  </a:txBody>
                  <a:tcPr/>
                </a:tc>
              </a:tr>
              <a:tr h="362687">
                <a:tc>
                  <a:txBody>
                    <a:bodyPr/>
                    <a:lstStyle/>
                    <a:p>
                      <a:r>
                        <a:rPr lang="en-US" altLang="zh-CN" dirty="0"/>
                        <a:t>1</a:t>
                      </a:r>
                      <a:endParaRPr lang="zh-CN" altLang="en-US" dirty="0"/>
                    </a:p>
                  </a:txBody>
                  <a:tcPr/>
                </a:tc>
                <a:tc>
                  <a:txBody>
                    <a:bodyPr/>
                    <a:lstStyle/>
                    <a:p>
                      <a:r>
                        <a:rPr lang="en-US" altLang="zh-CN" dirty="0"/>
                        <a:t>Bob</a:t>
                      </a:r>
                      <a:endParaRPr lang="zh-CN" altLang="en-US" dirty="0"/>
                    </a:p>
                  </a:txBody>
                  <a:tcPr/>
                </a:tc>
                <a:tc>
                  <a:txBody>
                    <a:bodyPr/>
                    <a:lstStyle/>
                    <a:p>
                      <a:r>
                        <a:rPr lang="en-US" altLang="zh-CN" dirty="0"/>
                        <a:t>19760901</a:t>
                      </a:r>
                      <a:endParaRPr lang="zh-CN" altLang="en-US" dirty="0"/>
                    </a:p>
                  </a:txBody>
                  <a:tcPr/>
                </a:tc>
              </a:tr>
              <a:tr h="362687">
                <a:tc>
                  <a:txBody>
                    <a:bodyPr/>
                    <a:lstStyle/>
                    <a:p>
                      <a:r>
                        <a:rPr lang="en-US" altLang="zh-CN" dirty="0"/>
                        <a:t>2</a:t>
                      </a:r>
                      <a:endParaRPr lang="zh-CN" altLang="en-US" dirty="0"/>
                    </a:p>
                  </a:txBody>
                  <a:tcPr/>
                </a:tc>
                <a:tc>
                  <a:txBody>
                    <a:bodyPr/>
                    <a:lstStyle/>
                    <a:p>
                      <a:r>
                        <a:rPr lang="en-US" altLang="zh-CN" dirty="0"/>
                        <a:t>John</a:t>
                      </a:r>
                      <a:endParaRPr lang="zh-CN" altLang="en-US" dirty="0"/>
                    </a:p>
                  </a:txBody>
                  <a:tcPr/>
                </a:tc>
                <a:tc>
                  <a:txBody>
                    <a:bodyPr/>
                    <a:lstStyle/>
                    <a:p>
                      <a:r>
                        <a:rPr lang="en-US" altLang="zh-CN" dirty="0"/>
                        <a:t>19830912</a:t>
                      </a:r>
                      <a:endParaRPr lang="zh-CN" altLang="en-US" dirty="0"/>
                    </a:p>
                  </a:txBody>
                  <a:tcPr/>
                </a:tc>
              </a:tr>
              <a:tr h="362687">
                <a:tc>
                  <a:txBody>
                    <a:bodyPr/>
                    <a:lstStyle/>
                    <a:p>
                      <a:r>
                        <a:rPr lang="en-US" altLang="zh-CN" dirty="0"/>
                        <a:t>3</a:t>
                      </a:r>
                      <a:endParaRPr lang="zh-CN" altLang="en-US" dirty="0"/>
                    </a:p>
                  </a:txBody>
                  <a:tcPr/>
                </a:tc>
                <a:tc>
                  <a:txBody>
                    <a:bodyPr/>
                    <a:lstStyle/>
                    <a:p>
                      <a:r>
                        <a:rPr lang="en-US" altLang="zh-CN" dirty="0"/>
                        <a:t>Lucy</a:t>
                      </a:r>
                      <a:endParaRPr lang="zh-CN" altLang="en-US" dirty="0"/>
                    </a:p>
                  </a:txBody>
                  <a:tcPr/>
                </a:tc>
                <a:tc>
                  <a:txBody>
                    <a:bodyPr/>
                    <a:lstStyle/>
                    <a:p>
                      <a:r>
                        <a:rPr lang="en-US" altLang="zh-CN" dirty="0"/>
                        <a:t>19760223</a:t>
                      </a:r>
                      <a:endParaRPr lang="zh-CN" altLang="en-US" dirty="0"/>
                    </a:p>
                  </a:txBody>
                  <a:tcPr/>
                </a:tc>
              </a:tr>
              <a:tr h="362687">
                <a:tc>
                  <a:txBody>
                    <a:bodyPr/>
                    <a:lstStyle/>
                    <a:p>
                      <a:r>
                        <a:rPr lang="en-US" altLang="zh-CN" dirty="0"/>
                        <a:t>4</a:t>
                      </a:r>
                      <a:endParaRPr lang="zh-CN" altLang="en-US" dirty="0"/>
                    </a:p>
                  </a:txBody>
                  <a:tcPr/>
                </a:tc>
                <a:tc>
                  <a:txBody>
                    <a:bodyPr/>
                    <a:lstStyle/>
                    <a:p>
                      <a:r>
                        <a:rPr lang="en-US" altLang="zh-CN" dirty="0"/>
                        <a:t>Jane</a:t>
                      </a:r>
                      <a:endParaRPr lang="zh-CN" altLang="en-US" dirty="0"/>
                    </a:p>
                  </a:txBody>
                  <a:tcPr/>
                </a:tc>
                <a:tc>
                  <a:txBody>
                    <a:bodyPr/>
                    <a:lstStyle/>
                    <a:p>
                      <a:r>
                        <a:rPr lang="en-US" altLang="zh-CN" dirty="0"/>
                        <a:t>19960227</a:t>
                      </a:r>
                      <a:endParaRPr lang="zh-CN" altLang="en-US" dirty="0"/>
                    </a:p>
                  </a:txBody>
                  <a:tcPr/>
                </a:tc>
              </a:tr>
            </a:tbl>
          </a:graphicData>
        </a:graphic>
      </p:graphicFrame>
      <p:sp>
        <p:nvSpPr>
          <p:cNvPr id="9" name="圆柱形 8"/>
          <p:cNvSpPr/>
          <p:nvPr/>
        </p:nvSpPr>
        <p:spPr>
          <a:xfrm>
            <a:off x="8313109" y="2276872"/>
            <a:ext cx="2535419" cy="20162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8472264" y="2965639"/>
          <a:ext cx="2304256" cy="1111433"/>
        </p:xfrm>
        <a:graphic>
          <a:graphicData uri="http://schemas.openxmlformats.org/drawingml/2006/table">
            <a:tbl>
              <a:tblPr firstRow="1" bandRow="1">
                <a:tableStyleId>{5C22544A-7EE6-4342-B048-85BDC9FD1C3A}</a:tableStyleId>
              </a:tblPr>
              <a:tblGrid>
                <a:gridCol w="352184"/>
                <a:gridCol w="802267"/>
                <a:gridCol w="1149805"/>
              </a:tblGrid>
              <a:tr h="285866">
                <a:tc>
                  <a:txBody>
                    <a:bodyPr/>
                    <a:lstStyle/>
                    <a:p>
                      <a:r>
                        <a:rPr lang="en-US" altLang="zh-CN" sz="1600" dirty="0"/>
                        <a:t>Id</a:t>
                      </a:r>
                      <a:endParaRPr lang="zh-CN" altLang="en-US" sz="1600" dirty="0"/>
                    </a:p>
                  </a:txBody>
                  <a:tcPr/>
                </a:tc>
                <a:tc>
                  <a:txBody>
                    <a:bodyPr/>
                    <a:lstStyle/>
                    <a:p>
                      <a:r>
                        <a:rPr lang="en-US" altLang="zh-CN" sz="1600" dirty="0"/>
                        <a:t>Name</a:t>
                      </a:r>
                      <a:endParaRPr lang="zh-CN" altLang="en-US" sz="1600" dirty="0"/>
                    </a:p>
                  </a:txBody>
                  <a:tcPr/>
                </a:tc>
                <a:tc>
                  <a:txBody>
                    <a:bodyPr/>
                    <a:lstStyle/>
                    <a:p>
                      <a:r>
                        <a:rPr lang="en-US" altLang="zh-CN" sz="1600" dirty="0"/>
                        <a:t>Birthday</a:t>
                      </a:r>
                      <a:endParaRPr lang="zh-CN" altLang="en-US" sz="1600" dirty="0"/>
                    </a:p>
                  </a:txBody>
                  <a:tcPr/>
                </a:tc>
              </a:tr>
              <a:tr h="311854">
                <a:tc>
                  <a:txBody>
                    <a:bodyPr/>
                    <a:lstStyle/>
                    <a:p>
                      <a:r>
                        <a:rPr lang="en-US" altLang="zh-CN" dirty="0"/>
                        <a:t>1</a:t>
                      </a:r>
                      <a:endParaRPr lang="zh-CN" altLang="en-US" dirty="0"/>
                    </a:p>
                  </a:txBody>
                  <a:tcPr/>
                </a:tc>
                <a:tc>
                  <a:txBody>
                    <a:bodyPr/>
                    <a:lstStyle/>
                    <a:p>
                      <a:r>
                        <a:rPr lang="en-US" altLang="zh-CN" dirty="0"/>
                        <a:t>Bob</a:t>
                      </a:r>
                      <a:endParaRPr lang="zh-CN" altLang="en-US" dirty="0"/>
                    </a:p>
                  </a:txBody>
                  <a:tcPr/>
                </a:tc>
                <a:tc>
                  <a:txBody>
                    <a:bodyPr/>
                    <a:lstStyle/>
                    <a:p>
                      <a:r>
                        <a:rPr lang="en-US" altLang="zh-CN" dirty="0"/>
                        <a:t>19760901</a:t>
                      </a:r>
                      <a:endParaRPr lang="zh-CN" altLang="en-US" dirty="0"/>
                    </a:p>
                  </a:txBody>
                  <a:tcPr/>
                </a:tc>
              </a:tr>
              <a:tr h="410393">
                <a:tc>
                  <a:txBody>
                    <a:bodyPr/>
                    <a:lstStyle/>
                    <a:p>
                      <a:r>
                        <a:rPr lang="en-US" altLang="zh-CN" dirty="0"/>
                        <a:t>2</a:t>
                      </a:r>
                      <a:endParaRPr lang="zh-CN" altLang="en-US" dirty="0"/>
                    </a:p>
                  </a:txBody>
                  <a:tcPr/>
                </a:tc>
                <a:tc>
                  <a:txBody>
                    <a:bodyPr/>
                    <a:lstStyle/>
                    <a:p>
                      <a:r>
                        <a:rPr lang="en-US" altLang="zh-CN" dirty="0"/>
                        <a:t>John</a:t>
                      </a:r>
                      <a:endParaRPr lang="zh-CN" altLang="en-US" dirty="0"/>
                    </a:p>
                  </a:txBody>
                  <a:tcPr/>
                </a:tc>
                <a:tc>
                  <a:txBody>
                    <a:bodyPr/>
                    <a:lstStyle/>
                    <a:p>
                      <a:r>
                        <a:rPr lang="en-US" altLang="zh-CN" dirty="0"/>
                        <a:t>19830912</a:t>
                      </a:r>
                      <a:endParaRPr lang="zh-CN" altLang="en-US" dirty="0"/>
                    </a:p>
                  </a:txBody>
                  <a:tcPr/>
                </a:tc>
              </a:tr>
            </a:tbl>
          </a:graphicData>
        </a:graphic>
      </p:graphicFrame>
      <p:pic>
        <p:nvPicPr>
          <p:cNvPr id="11" name="Picture 13" descr="Small_h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300" y="4586298"/>
            <a:ext cx="2857396" cy="227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柱形 11"/>
          <p:cNvSpPr/>
          <p:nvPr/>
        </p:nvSpPr>
        <p:spPr>
          <a:xfrm>
            <a:off x="8313109" y="4725143"/>
            <a:ext cx="2535419" cy="20162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p:nvGraphicFramePr>
        <p:xfrm>
          <a:off x="8472264" y="5413911"/>
          <a:ext cx="2304256" cy="1111433"/>
        </p:xfrm>
        <a:graphic>
          <a:graphicData uri="http://schemas.openxmlformats.org/drawingml/2006/table">
            <a:tbl>
              <a:tblPr firstRow="1" bandRow="1">
                <a:tableStyleId>{5C22544A-7EE6-4342-B048-85BDC9FD1C3A}</a:tableStyleId>
              </a:tblPr>
              <a:tblGrid>
                <a:gridCol w="411338"/>
                <a:gridCol w="777956"/>
                <a:gridCol w="1114962"/>
              </a:tblGrid>
              <a:tr h="285866">
                <a:tc>
                  <a:txBody>
                    <a:bodyPr/>
                    <a:lstStyle/>
                    <a:p>
                      <a:r>
                        <a:rPr lang="en-US" altLang="zh-CN" sz="1600" dirty="0"/>
                        <a:t>Id</a:t>
                      </a:r>
                      <a:endParaRPr lang="zh-CN" altLang="en-US" sz="1600" dirty="0"/>
                    </a:p>
                  </a:txBody>
                  <a:tcPr/>
                </a:tc>
                <a:tc>
                  <a:txBody>
                    <a:bodyPr/>
                    <a:lstStyle/>
                    <a:p>
                      <a:r>
                        <a:rPr lang="en-US" altLang="zh-CN" sz="1600" dirty="0"/>
                        <a:t>Name</a:t>
                      </a:r>
                      <a:endParaRPr lang="zh-CN" altLang="en-US" sz="1600" dirty="0"/>
                    </a:p>
                  </a:txBody>
                  <a:tcPr/>
                </a:tc>
                <a:tc>
                  <a:txBody>
                    <a:bodyPr/>
                    <a:lstStyle/>
                    <a:p>
                      <a:r>
                        <a:rPr lang="en-US" altLang="zh-CN" sz="1600" dirty="0"/>
                        <a:t>Birthday</a:t>
                      </a:r>
                      <a:endParaRPr lang="zh-CN" altLang="en-US" sz="1600" dirty="0"/>
                    </a:p>
                  </a:txBody>
                  <a:tcPr/>
                </a:tc>
              </a:tr>
              <a:tr h="311854">
                <a:tc>
                  <a:txBody>
                    <a:bodyPr/>
                    <a:lstStyle/>
                    <a:p>
                      <a:r>
                        <a:rPr lang="en-US" altLang="zh-CN" dirty="0"/>
                        <a:t>3</a:t>
                      </a:r>
                      <a:endParaRPr lang="zh-CN" altLang="en-US" dirty="0"/>
                    </a:p>
                  </a:txBody>
                  <a:tcPr/>
                </a:tc>
                <a:tc>
                  <a:txBody>
                    <a:bodyPr/>
                    <a:lstStyle/>
                    <a:p>
                      <a:r>
                        <a:rPr lang="en-US" altLang="zh-CN" dirty="0"/>
                        <a:t>Lucy</a:t>
                      </a:r>
                      <a:endParaRPr lang="zh-CN" altLang="en-US" dirty="0"/>
                    </a:p>
                  </a:txBody>
                  <a:tcPr/>
                </a:tc>
                <a:tc>
                  <a:txBody>
                    <a:bodyPr/>
                    <a:lstStyle/>
                    <a:p>
                      <a:r>
                        <a:rPr lang="en-US" altLang="zh-CN" dirty="0"/>
                        <a:t>19760223</a:t>
                      </a:r>
                      <a:endParaRPr lang="zh-CN" altLang="en-US" dirty="0"/>
                    </a:p>
                  </a:txBody>
                  <a:tcPr/>
                </a:tc>
              </a:tr>
              <a:tr h="410393">
                <a:tc>
                  <a:txBody>
                    <a:bodyPr/>
                    <a:lstStyle/>
                    <a:p>
                      <a:r>
                        <a:rPr lang="en-US" altLang="zh-CN" dirty="0"/>
                        <a:t>4</a:t>
                      </a:r>
                      <a:endParaRPr lang="zh-CN" altLang="en-US" dirty="0"/>
                    </a:p>
                  </a:txBody>
                  <a:tcPr/>
                </a:tc>
                <a:tc>
                  <a:txBody>
                    <a:bodyPr/>
                    <a:lstStyle/>
                    <a:p>
                      <a:r>
                        <a:rPr lang="en-US" altLang="zh-CN" dirty="0"/>
                        <a:t>Jane</a:t>
                      </a:r>
                      <a:endParaRPr lang="zh-CN" altLang="en-US" dirty="0"/>
                    </a:p>
                  </a:txBody>
                  <a:tcPr/>
                </a:tc>
                <a:tc>
                  <a:txBody>
                    <a:bodyPr/>
                    <a:lstStyle/>
                    <a:p>
                      <a:r>
                        <a:rPr lang="en-US" altLang="zh-CN" dirty="0"/>
                        <a:t>19960227</a:t>
                      </a:r>
                      <a:endParaRPr lang="zh-CN" altLang="en-US" dirty="0"/>
                    </a:p>
                  </a:txBody>
                  <a:tcPr/>
                </a:tc>
              </a:tr>
            </a:tbl>
          </a:graphicData>
        </a:graphic>
      </p:graphicFrame>
      <p:cxnSp>
        <p:nvCxnSpPr>
          <p:cNvPr id="15" name="直接箭头连接符 14"/>
          <p:cNvCxnSpPr>
            <a:stCxn id="4" idx="3"/>
            <a:endCxn id="5" idx="1"/>
          </p:cNvCxnSpPr>
          <p:nvPr/>
        </p:nvCxnSpPr>
        <p:spPr>
          <a:xfrm flipV="1">
            <a:off x="3736611" y="3301260"/>
            <a:ext cx="4453689" cy="11715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3"/>
            <a:endCxn id="11" idx="1"/>
          </p:cNvCxnSpPr>
          <p:nvPr/>
        </p:nvCxnSpPr>
        <p:spPr>
          <a:xfrm>
            <a:off x="3736611" y="4472820"/>
            <a:ext cx="4453689" cy="1249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分片实例</a:t>
            </a:r>
            <a:endParaRPr lang="zh-CN" altLang="en-US" dirty="0"/>
          </a:p>
        </p:txBody>
      </p:sp>
      <p:sp>
        <p:nvSpPr>
          <p:cNvPr id="3" name="内容占位符 2"/>
          <p:cNvSpPr>
            <a:spLocks noGrp="1"/>
          </p:cNvSpPr>
          <p:nvPr>
            <p:ph idx="1"/>
          </p:nvPr>
        </p:nvSpPr>
        <p:spPr>
          <a:xfrm>
            <a:off x="609599" y="1600201"/>
            <a:ext cx="4131226" cy="4525963"/>
          </a:xfrm>
        </p:spPr>
        <p:txBody>
          <a:bodyPr>
            <a:noAutofit/>
          </a:bodyPr>
          <a:lstStyle/>
          <a:p>
            <a:r>
              <a:rPr lang="zh-CN" altLang="en-US" dirty="0"/>
              <a:t>每个小数据集可以独立地为所负责的数据提供读写服务</a:t>
            </a:r>
            <a:endParaRPr lang="en-US" altLang="zh-CN" dirty="0"/>
          </a:p>
          <a:p>
            <a:r>
              <a:rPr lang="zh-CN" altLang="en-US" dirty="0"/>
              <a:t>某个查询的数据可能来自两个小数据集</a:t>
            </a:r>
            <a:endParaRPr lang="en-US" altLang="zh-CN" dirty="0"/>
          </a:p>
          <a:p>
            <a:r>
              <a:rPr lang="zh-CN" altLang="en-US" dirty="0"/>
              <a:t>数据分片要考虑查询模式以便小数据集本身不会成为性能瓶颈</a:t>
            </a:r>
            <a:endParaRPr lang="zh-CN" altLang="en-US" dirty="0"/>
          </a:p>
        </p:txBody>
      </p:sp>
      <p:pic>
        <p:nvPicPr>
          <p:cNvPr id="4" name="Picture 13" descr="Small_ho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3176" y="1628800"/>
            <a:ext cx="3079488" cy="244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柱形 4"/>
          <p:cNvSpPr/>
          <p:nvPr/>
        </p:nvSpPr>
        <p:spPr>
          <a:xfrm>
            <a:off x="9215268" y="1916832"/>
            <a:ext cx="2535419" cy="20162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nvGraphicFramePr>
        <p:xfrm>
          <a:off x="9281207" y="2550786"/>
          <a:ext cx="2376265" cy="1111433"/>
        </p:xfrm>
        <a:graphic>
          <a:graphicData uri="http://schemas.openxmlformats.org/drawingml/2006/table">
            <a:tbl>
              <a:tblPr firstRow="1" bandRow="1">
                <a:tableStyleId>{5C22544A-7EE6-4342-B048-85BDC9FD1C3A}</a:tableStyleId>
              </a:tblPr>
              <a:tblGrid>
                <a:gridCol w="424193"/>
                <a:gridCol w="802267"/>
                <a:gridCol w="1149805"/>
              </a:tblGrid>
              <a:tr h="285866">
                <a:tc>
                  <a:txBody>
                    <a:bodyPr/>
                    <a:lstStyle/>
                    <a:p>
                      <a:r>
                        <a:rPr lang="en-US" altLang="zh-CN" sz="1600" dirty="0"/>
                        <a:t>Id</a:t>
                      </a:r>
                      <a:endParaRPr lang="zh-CN" altLang="en-US" sz="1600" dirty="0"/>
                    </a:p>
                  </a:txBody>
                  <a:tcPr/>
                </a:tc>
                <a:tc>
                  <a:txBody>
                    <a:bodyPr/>
                    <a:lstStyle/>
                    <a:p>
                      <a:r>
                        <a:rPr lang="en-US" altLang="zh-CN" sz="1600" dirty="0"/>
                        <a:t>Name</a:t>
                      </a:r>
                      <a:endParaRPr lang="zh-CN" altLang="en-US" sz="1600" dirty="0"/>
                    </a:p>
                  </a:txBody>
                  <a:tcPr/>
                </a:tc>
                <a:tc>
                  <a:txBody>
                    <a:bodyPr/>
                    <a:lstStyle/>
                    <a:p>
                      <a:r>
                        <a:rPr lang="en-US" altLang="zh-CN" sz="1600" dirty="0"/>
                        <a:t>Birthday</a:t>
                      </a:r>
                      <a:endParaRPr lang="zh-CN" altLang="en-US" sz="1600" dirty="0"/>
                    </a:p>
                  </a:txBody>
                  <a:tcPr/>
                </a:tc>
              </a:tr>
              <a:tr h="311854">
                <a:tc>
                  <a:txBody>
                    <a:bodyPr/>
                    <a:lstStyle/>
                    <a:p>
                      <a:r>
                        <a:rPr lang="en-US" altLang="zh-CN" dirty="0"/>
                        <a:t>1</a:t>
                      </a:r>
                      <a:endParaRPr lang="zh-CN" altLang="en-US" dirty="0"/>
                    </a:p>
                  </a:txBody>
                  <a:tcPr/>
                </a:tc>
                <a:tc>
                  <a:txBody>
                    <a:bodyPr/>
                    <a:lstStyle/>
                    <a:p>
                      <a:r>
                        <a:rPr lang="en-US" altLang="zh-CN" dirty="0"/>
                        <a:t>Bob</a:t>
                      </a:r>
                      <a:endParaRPr lang="zh-CN" altLang="en-US" dirty="0"/>
                    </a:p>
                  </a:txBody>
                  <a:tcPr/>
                </a:tc>
                <a:tc>
                  <a:txBody>
                    <a:bodyPr/>
                    <a:lstStyle/>
                    <a:p>
                      <a:r>
                        <a:rPr lang="en-US" altLang="zh-CN" dirty="0"/>
                        <a:t>19760901</a:t>
                      </a:r>
                      <a:endParaRPr lang="zh-CN" altLang="en-US" dirty="0"/>
                    </a:p>
                  </a:txBody>
                  <a:tcPr/>
                </a:tc>
              </a:tr>
              <a:tr h="410393">
                <a:tc>
                  <a:txBody>
                    <a:bodyPr/>
                    <a:lstStyle/>
                    <a:p>
                      <a:r>
                        <a:rPr lang="en-US" altLang="zh-CN" dirty="0"/>
                        <a:t>2</a:t>
                      </a:r>
                      <a:endParaRPr lang="zh-CN" altLang="en-US" dirty="0"/>
                    </a:p>
                  </a:txBody>
                  <a:tcPr/>
                </a:tc>
                <a:tc>
                  <a:txBody>
                    <a:bodyPr/>
                    <a:lstStyle/>
                    <a:p>
                      <a:r>
                        <a:rPr lang="en-US" altLang="zh-CN" dirty="0"/>
                        <a:t>John</a:t>
                      </a:r>
                      <a:endParaRPr lang="zh-CN" altLang="en-US" dirty="0"/>
                    </a:p>
                  </a:txBody>
                  <a:tcPr/>
                </a:tc>
                <a:tc>
                  <a:txBody>
                    <a:bodyPr/>
                    <a:lstStyle/>
                    <a:p>
                      <a:r>
                        <a:rPr lang="en-US" altLang="zh-CN" dirty="0"/>
                        <a:t>19830912</a:t>
                      </a:r>
                      <a:endParaRPr lang="zh-CN" altLang="en-US" dirty="0"/>
                    </a:p>
                  </a:txBody>
                  <a:tcPr/>
                </a:tc>
              </a:tr>
            </a:tbl>
          </a:graphicData>
        </a:graphic>
      </p:graphicFrame>
      <p:pic>
        <p:nvPicPr>
          <p:cNvPr id="7" name="Picture 13" descr="Small_ho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3176" y="4409729"/>
            <a:ext cx="3079488" cy="244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柱形 7"/>
          <p:cNvSpPr/>
          <p:nvPr/>
        </p:nvSpPr>
        <p:spPr>
          <a:xfrm>
            <a:off x="9215268" y="4697761"/>
            <a:ext cx="2535419" cy="20162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nvGraphicFramePr>
        <p:xfrm>
          <a:off x="9281207" y="5331715"/>
          <a:ext cx="2376265" cy="1111433"/>
        </p:xfrm>
        <a:graphic>
          <a:graphicData uri="http://schemas.openxmlformats.org/drawingml/2006/table">
            <a:tbl>
              <a:tblPr firstRow="1" bandRow="1">
                <a:tableStyleId>{5C22544A-7EE6-4342-B048-85BDC9FD1C3A}</a:tableStyleId>
              </a:tblPr>
              <a:tblGrid>
                <a:gridCol w="424193"/>
                <a:gridCol w="802267"/>
                <a:gridCol w="1149805"/>
              </a:tblGrid>
              <a:tr h="285866">
                <a:tc>
                  <a:txBody>
                    <a:bodyPr/>
                    <a:lstStyle/>
                    <a:p>
                      <a:r>
                        <a:rPr lang="en-US" altLang="zh-CN" sz="1600" dirty="0"/>
                        <a:t>Id</a:t>
                      </a:r>
                      <a:endParaRPr lang="zh-CN" altLang="en-US" sz="1600" dirty="0"/>
                    </a:p>
                  </a:txBody>
                  <a:tcPr/>
                </a:tc>
                <a:tc>
                  <a:txBody>
                    <a:bodyPr/>
                    <a:lstStyle/>
                    <a:p>
                      <a:r>
                        <a:rPr lang="en-US" altLang="zh-CN" sz="1600" dirty="0"/>
                        <a:t>Name</a:t>
                      </a:r>
                      <a:endParaRPr lang="zh-CN" altLang="en-US" sz="1600" dirty="0"/>
                    </a:p>
                  </a:txBody>
                  <a:tcPr/>
                </a:tc>
                <a:tc>
                  <a:txBody>
                    <a:bodyPr/>
                    <a:lstStyle/>
                    <a:p>
                      <a:r>
                        <a:rPr lang="en-US" altLang="zh-CN" sz="1600" dirty="0"/>
                        <a:t>Birthday</a:t>
                      </a:r>
                      <a:endParaRPr lang="zh-CN" altLang="en-US" sz="1600" dirty="0"/>
                    </a:p>
                  </a:txBody>
                  <a:tcPr/>
                </a:tc>
              </a:tr>
              <a:tr h="311854">
                <a:tc>
                  <a:txBody>
                    <a:bodyPr/>
                    <a:lstStyle/>
                    <a:p>
                      <a:r>
                        <a:rPr lang="en-US" altLang="zh-CN" dirty="0"/>
                        <a:t>3</a:t>
                      </a:r>
                      <a:endParaRPr lang="zh-CN" altLang="en-US" dirty="0"/>
                    </a:p>
                  </a:txBody>
                  <a:tcPr/>
                </a:tc>
                <a:tc>
                  <a:txBody>
                    <a:bodyPr/>
                    <a:lstStyle/>
                    <a:p>
                      <a:r>
                        <a:rPr lang="en-US" altLang="zh-CN" dirty="0"/>
                        <a:t>Lucy</a:t>
                      </a:r>
                      <a:endParaRPr lang="zh-CN" altLang="en-US" dirty="0"/>
                    </a:p>
                  </a:txBody>
                  <a:tcPr/>
                </a:tc>
                <a:tc>
                  <a:txBody>
                    <a:bodyPr/>
                    <a:lstStyle/>
                    <a:p>
                      <a:r>
                        <a:rPr lang="en-US" altLang="zh-CN" dirty="0"/>
                        <a:t>19760223</a:t>
                      </a:r>
                      <a:endParaRPr lang="zh-CN" altLang="en-US" dirty="0"/>
                    </a:p>
                  </a:txBody>
                  <a:tcPr/>
                </a:tc>
              </a:tr>
              <a:tr h="410393">
                <a:tc>
                  <a:txBody>
                    <a:bodyPr/>
                    <a:lstStyle/>
                    <a:p>
                      <a:r>
                        <a:rPr lang="en-US" altLang="zh-CN" dirty="0"/>
                        <a:t>4</a:t>
                      </a:r>
                      <a:endParaRPr lang="zh-CN" altLang="en-US" dirty="0"/>
                    </a:p>
                  </a:txBody>
                  <a:tcPr/>
                </a:tc>
                <a:tc>
                  <a:txBody>
                    <a:bodyPr/>
                    <a:lstStyle/>
                    <a:p>
                      <a:r>
                        <a:rPr lang="en-US" altLang="zh-CN" dirty="0"/>
                        <a:t>Jane</a:t>
                      </a:r>
                      <a:endParaRPr lang="zh-CN" altLang="en-US" dirty="0"/>
                    </a:p>
                  </a:txBody>
                  <a:tcPr/>
                </a:tc>
                <a:tc>
                  <a:txBody>
                    <a:bodyPr/>
                    <a:lstStyle/>
                    <a:p>
                      <a:r>
                        <a:rPr lang="en-US" altLang="zh-CN" dirty="0"/>
                        <a:t>19960227</a:t>
                      </a:r>
                      <a:endParaRPr lang="zh-CN" altLang="en-US" dirty="0"/>
                    </a:p>
                  </a:txBody>
                  <a:tcPr/>
                </a:tc>
              </a:tr>
            </a:tbl>
          </a:graphicData>
        </a:graphic>
      </p:graphicFrame>
      <p:sp>
        <p:nvSpPr>
          <p:cNvPr id="10" name="笑脸 9"/>
          <p:cNvSpPr/>
          <p:nvPr/>
        </p:nvSpPr>
        <p:spPr>
          <a:xfrm>
            <a:off x="5032735" y="2420888"/>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笑脸 10"/>
          <p:cNvSpPr/>
          <p:nvPr/>
        </p:nvSpPr>
        <p:spPr>
          <a:xfrm>
            <a:off x="5165315" y="5209733"/>
            <a:ext cx="864096" cy="8437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10" idx="6"/>
            <a:endCxn id="4" idx="1"/>
          </p:cNvCxnSpPr>
          <p:nvPr/>
        </p:nvCxnSpPr>
        <p:spPr>
          <a:xfrm>
            <a:off x="5896831" y="2852936"/>
            <a:ext cx="309634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73096" y="3465003"/>
            <a:ext cx="7200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273096" y="3429000"/>
            <a:ext cx="0" cy="19027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273096" y="5331715"/>
            <a:ext cx="7200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10800000">
            <a:off x="5460906" y="3284986"/>
            <a:ext cx="2812190" cy="1124742"/>
          </a:xfrm>
          <a:prstGeom prst="bentConnector3">
            <a:avLst>
              <a:gd name="adj1" fmla="val 10030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851870" y="1977986"/>
            <a:ext cx="1218068" cy="461665"/>
          </a:xfrm>
          <a:prstGeom prst="rect">
            <a:avLst/>
          </a:prstGeom>
          <a:noFill/>
        </p:spPr>
        <p:txBody>
          <a:bodyPr wrap="square" rtlCol="0">
            <a:spAutoFit/>
          </a:bodyPr>
          <a:lstStyle/>
          <a:p>
            <a:pPr algn="ctr"/>
            <a:r>
              <a:rPr lang="zh-CN" altLang="en-US" sz="2400" dirty="0">
                <a:solidFill>
                  <a:srgbClr val="002060"/>
                </a:solidFill>
                <a:latin typeface="华文新魏" pitchFamily="2" charset="-122"/>
                <a:ea typeface="华文新魏" pitchFamily="2" charset="-122"/>
              </a:rPr>
              <a:t>用户</a:t>
            </a:r>
            <a:r>
              <a:rPr lang="en-US" altLang="zh-CN" sz="2400" dirty="0">
                <a:solidFill>
                  <a:srgbClr val="002060"/>
                </a:solidFill>
                <a:latin typeface="华文新魏" pitchFamily="2" charset="-122"/>
                <a:ea typeface="华文新魏" pitchFamily="2" charset="-122"/>
              </a:rPr>
              <a:t>A</a:t>
            </a:r>
            <a:endParaRPr lang="zh-CN" altLang="en-US" sz="2400" dirty="0">
              <a:solidFill>
                <a:srgbClr val="002060"/>
              </a:solidFill>
              <a:latin typeface="华文新魏" pitchFamily="2" charset="-122"/>
              <a:ea typeface="华文新魏" pitchFamily="2" charset="-122"/>
            </a:endParaRPr>
          </a:p>
        </p:txBody>
      </p:sp>
      <p:sp>
        <p:nvSpPr>
          <p:cNvPr id="26" name="文本框 25"/>
          <p:cNvSpPr txBox="1"/>
          <p:nvPr/>
        </p:nvSpPr>
        <p:spPr>
          <a:xfrm>
            <a:off x="4835706" y="4716606"/>
            <a:ext cx="1218068" cy="461665"/>
          </a:xfrm>
          <a:prstGeom prst="rect">
            <a:avLst/>
          </a:prstGeom>
          <a:noFill/>
        </p:spPr>
        <p:txBody>
          <a:bodyPr wrap="square" rtlCol="0">
            <a:spAutoFit/>
          </a:bodyPr>
          <a:lstStyle/>
          <a:p>
            <a:pPr algn="ctr"/>
            <a:r>
              <a:rPr lang="zh-CN" altLang="en-US" sz="2400" dirty="0">
                <a:solidFill>
                  <a:srgbClr val="002060"/>
                </a:solidFill>
                <a:latin typeface="华文新魏" pitchFamily="2" charset="-122"/>
                <a:ea typeface="华文新魏" pitchFamily="2" charset="-122"/>
              </a:rPr>
              <a:t>用户</a:t>
            </a:r>
            <a:r>
              <a:rPr lang="en-US" altLang="zh-CN" sz="2400" dirty="0">
                <a:solidFill>
                  <a:srgbClr val="002060"/>
                </a:solidFill>
                <a:latin typeface="华文新魏" pitchFamily="2" charset="-122"/>
                <a:ea typeface="华文新魏" pitchFamily="2" charset="-122"/>
              </a:rPr>
              <a:t>B</a:t>
            </a:r>
            <a:endParaRPr lang="zh-CN" altLang="en-US" sz="2400" dirty="0">
              <a:solidFill>
                <a:srgbClr val="002060"/>
              </a:solidFill>
              <a:latin typeface="华文新魏" pitchFamily="2" charset="-122"/>
              <a:ea typeface="华文新魏" pitchFamily="2" charset="-122"/>
            </a:endParaRPr>
          </a:p>
        </p:txBody>
      </p:sp>
      <p:sp>
        <p:nvSpPr>
          <p:cNvPr id="27" name="文本框 26"/>
          <p:cNvSpPr txBox="1"/>
          <p:nvPr/>
        </p:nvSpPr>
        <p:spPr>
          <a:xfrm>
            <a:off x="6040848" y="2420888"/>
            <a:ext cx="1440160"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读</a:t>
            </a:r>
            <a:r>
              <a:rPr lang="en-US" altLang="zh-CN" sz="2400" dirty="0">
                <a:solidFill>
                  <a:srgbClr val="002060"/>
                </a:solidFill>
                <a:latin typeface="华文新魏" pitchFamily="2" charset="-122"/>
                <a:ea typeface="华文新魏" pitchFamily="2" charset="-122"/>
              </a:rPr>
              <a:t>/</a:t>
            </a:r>
            <a:r>
              <a:rPr lang="zh-CN" altLang="en-US" sz="2400" dirty="0">
                <a:solidFill>
                  <a:srgbClr val="002060"/>
                </a:solidFill>
                <a:latin typeface="华文新魏" pitchFamily="2" charset="-122"/>
                <a:ea typeface="华文新魏" pitchFamily="2" charset="-122"/>
              </a:rPr>
              <a:t>写</a:t>
            </a:r>
            <a:endParaRPr lang="zh-CN" altLang="en-US" sz="2400" dirty="0">
              <a:solidFill>
                <a:srgbClr val="002060"/>
              </a:solidFill>
              <a:latin typeface="华文新魏" pitchFamily="2" charset="-122"/>
              <a:ea typeface="华文新魏" pitchFamily="2" charset="-122"/>
            </a:endParaRPr>
          </a:p>
        </p:txBody>
      </p:sp>
      <p:sp>
        <p:nvSpPr>
          <p:cNvPr id="28" name="文本框 27"/>
          <p:cNvSpPr txBox="1"/>
          <p:nvPr/>
        </p:nvSpPr>
        <p:spPr>
          <a:xfrm>
            <a:off x="6040848" y="5703639"/>
            <a:ext cx="1440160"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读</a:t>
            </a:r>
            <a:r>
              <a:rPr lang="en-US" altLang="zh-CN" sz="2400" dirty="0">
                <a:solidFill>
                  <a:srgbClr val="002060"/>
                </a:solidFill>
                <a:latin typeface="华文新魏" pitchFamily="2" charset="-122"/>
                <a:ea typeface="华文新魏" pitchFamily="2" charset="-122"/>
              </a:rPr>
              <a:t>/</a:t>
            </a:r>
            <a:r>
              <a:rPr lang="zh-CN" altLang="en-US" sz="2400" dirty="0">
                <a:solidFill>
                  <a:srgbClr val="002060"/>
                </a:solidFill>
                <a:latin typeface="华文新魏" pitchFamily="2" charset="-122"/>
                <a:ea typeface="华文新魏" pitchFamily="2" charset="-122"/>
              </a:rPr>
              <a:t>写</a:t>
            </a:r>
            <a:endParaRPr lang="zh-CN" altLang="en-US" sz="2400" dirty="0">
              <a:solidFill>
                <a:srgbClr val="002060"/>
              </a:solidFill>
              <a:latin typeface="华文新魏" pitchFamily="2" charset="-122"/>
              <a:ea typeface="华文新魏" pitchFamily="2" charset="-122"/>
            </a:endParaRPr>
          </a:p>
        </p:txBody>
      </p:sp>
      <p:sp>
        <p:nvSpPr>
          <p:cNvPr id="29" name="文本框 28"/>
          <p:cNvSpPr txBox="1"/>
          <p:nvPr/>
        </p:nvSpPr>
        <p:spPr>
          <a:xfrm>
            <a:off x="6040848" y="3918692"/>
            <a:ext cx="1440160"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读</a:t>
            </a:r>
            <a:endParaRPr lang="zh-CN" altLang="en-US" sz="2400" dirty="0">
              <a:solidFill>
                <a:srgbClr val="002060"/>
              </a:solidFill>
              <a:latin typeface="华文新魏" pitchFamily="2" charset="-122"/>
              <a:ea typeface="华文新魏" pitchFamily="2" charset="-122"/>
            </a:endParaRPr>
          </a:p>
        </p:txBody>
      </p:sp>
      <p:cxnSp>
        <p:nvCxnSpPr>
          <p:cNvPr id="41" name="直接箭头连接符 40"/>
          <p:cNvCxnSpPr/>
          <p:nvPr/>
        </p:nvCxnSpPr>
        <p:spPr>
          <a:xfrm>
            <a:off x="6029411" y="5705873"/>
            <a:ext cx="2987176"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复制：多个节点上存储数据集的多个拷贝，称作副本。</a:t>
            </a:r>
            <a:endParaRPr lang="en-US" altLang="zh-CN" dirty="0"/>
          </a:p>
          <a:p>
            <a:pPr>
              <a:lnSpc>
                <a:spcPct val="150000"/>
              </a:lnSpc>
            </a:pPr>
            <a:r>
              <a:rPr lang="zh-CN" altLang="en-US" dirty="0"/>
              <a:t>相同的数据在不同的节点上存在多个副本，提供了可伸缩性、可用性和容错性。</a:t>
            </a:r>
            <a:endParaRPr lang="en-US" altLang="zh-CN" dirty="0"/>
          </a:p>
          <a:p>
            <a:pPr>
              <a:lnSpc>
                <a:spcPct val="150000"/>
              </a:lnSpc>
            </a:pPr>
            <a:r>
              <a:rPr lang="zh-CN" altLang="en-US" dirty="0"/>
              <a:t>复制实现方法</a:t>
            </a:r>
            <a:endParaRPr lang="en-US" altLang="zh-CN" dirty="0"/>
          </a:p>
          <a:p>
            <a:pPr lvl="1">
              <a:lnSpc>
                <a:spcPct val="150000"/>
              </a:lnSpc>
            </a:pPr>
            <a:r>
              <a:rPr lang="zh-CN" altLang="en-US" dirty="0"/>
              <a:t>主从复制</a:t>
            </a:r>
            <a:endParaRPr lang="en-US" altLang="zh-CN" dirty="0"/>
          </a:p>
          <a:p>
            <a:pPr lvl="1">
              <a:lnSpc>
                <a:spcPct val="150000"/>
              </a:lnSpc>
            </a:pPr>
            <a:r>
              <a:rPr lang="zh-CN" altLang="en-US" dirty="0"/>
              <a:t>对等复制</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复制方法</a:t>
            </a:r>
            <a:r>
              <a:rPr lang="en-US" altLang="zh-CN" dirty="0"/>
              <a:t>——</a:t>
            </a:r>
            <a:r>
              <a:rPr lang="zh-CN" altLang="en-US" dirty="0"/>
              <a:t>主从复制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系统配置是主从配置环境</a:t>
            </a:r>
            <a:endParaRPr lang="en-US" altLang="zh-CN" dirty="0"/>
          </a:p>
          <a:p>
            <a:r>
              <a:rPr lang="zh-CN" altLang="en-US" dirty="0"/>
              <a:t>所有数据写入主节点，持久化后复制到多个从节点。</a:t>
            </a:r>
            <a:endParaRPr lang="en-US" altLang="zh-CN" dirty="0"/>
          </a:p>
          <a:p>
            <a:r>
              <a:rPr lang="zh-CN" altLang="en-US" dirty="0"/>
              <a:t>数据的写（增删改）操作访问主节点的数据，读（查询）操作访问任意节点。</a:t>
            </a:r>
            <a:endParaRPr lang="en-US" altLang="zh-CN" dirty="0"/>
          </a:p>
          <a:p>
            <a:r>
              <a:rPr lang="zh-CN" altLang="en-US" dirty="0"/>
              <a:t>适用于读密集型应用</a:t>
            </a:r>
            <a:endParaRPr lang="en-US" altLang="zh-CN" dirty="0"/>
          </a:p>
          <a:p>
            <a:r>
              <a:rPr lang="zh-CN" altLang="en-US" dirty="0"/>
              <a:t>需要考虑读一致性的问题</a:t>
            </a:r>
            <a:endParaRPr lang="en-US" altLang="zh-CN" dirty="0"/>
          </a:p>
          <a:p>
            <a:pPr lvl="1"/>
            <a:r>
              <a:rPr lang="zh-CN" altLang="en-US" dirty="0"/>
              <a:t>投票机制：大多数从节点包含</a:t>
            </a:r>
            <a:endParaRPr lang="en-US" altLang="zh-CN" dirty="0"/>
          </a:p>
          <a:p>
            <a:pPr marL="49530" lvl="1" indent="0">
              <a:buNone/>
            </a:pPr>
            <a:r>
              <a:rPr lang="zh-CN" altLang="en-US" dirty="0"/>
              <a:t>相同版本的记录，则声明读操作是一致的</a:t>
            </a:r>
            <a:endParaRPr lang="en-US" altLang="zh-CN" dirty="0"/>
          </a:p>
          <a:p>
            <a:pPr marL="773430" lvl="1" indent="-276225"/>
            <a:r>
              <a:rPr lang="zh-CN" altLang="en-US" dirty="0"/>
              <a:t>实现投票机制需要从节点之间建立</a:t>
            </a:r>
            <a:endParaRPr lang="en-US" altLang="zh-CN" dirty="0"/>
          </a:p>
          <a:p>
            <a:pPr marL="497205" lvl="1" indent="-447675">
              <a:buNone/>
            </a:pPr>
            <a:r>
              <a:rPr lang="zh-CN" altLang="en-US" dirty="0"/>
              <a:t>可靠、快速的沟通机制</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579099" y="3802843"/>
            <a:ext cx="1385568" cy="1623945"/>
          </a:xfrm>
          <a:prstGeom prst="rect">
            <a:avLst/>
          </a:prstGeom>
        </p:spPr>
      </p:pic>
      <p:pic>
        <p:nvPicPr>
          <p:cNvPr id="5" name="图片 4"/>
          <p:cNvPicPr>
            <a:picLocks noChangeAspect="1"/>
          </p:cNvPicPr>
          <p:nvPr/>
        </p:nvPicPr>
        <p:blipFill>
          <a:blip r:embed="rId1"/>
          <a:stretch>
            <a:fillRect/>
          </a:stretch>
        </p:blipFill>
        <p:spPr>
          <a:xfrm>
            <a:off x="9895008" y="4864301"/>
            <a:ext cx="1385568" cy="1623945"/>
          </a:xfrm>
          <a:prstGeom prst="rect">
            <a:avLst/>
          </a:prstGeom>
        </p:spPr>
      </p:pic>
      <p:pic>
        <p:nvPicPr>
          <p:cNvPr id="6" name="图片 5"/>
          <p:cNvPicPr>
            <a:picLocks noChangeAspect="1"/>
          </p:cNvPicPr>
          <p:nvPr/>
        </p:nvPicPr>
        <p:blipFill>
          <a:blip r:embed="rId1"/>
          <a:stretch>
            <a:fillRect/>
          </a:stretch>
        </p:blipFill>
        <p:spPr>
          <a:xfrm>
            <a:off x="9812004" y="3208117"/>
            <a:ext cx="1385568" cy="1623945"/>
          </a:xfrm>
          <a:prstGeom prst="rect">
            <a:avLst/>
          </a:prstGeom>
        </p:spPr>
      </p:pic>
      <p:cxnSp>
        <p:nvCxnSpPr>
          <p:cNvPr id="7" name="直接箭头连接符 6"/>
          <p:cNvCxnSpPr>
            <a:stCxn id="4" idx="3"/>
            <a:endCxn id="6" idx="1"/>
          </p:cNvCxnSpPr>
          <p:nvPr/>
        </p:nvCxnSpPr>
        <p:spPr>
          <a:xfrm flipV="1">
            <a:off x="8964667" y="4020090"/>
            <a:ext cx="847337" cy="594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3"/>
            <a:endCxn id="5" idx="1"/>
          </p:cNvCxnSpPr>
          <p:nvPr/>
        </p:nvCxnSpPr>
        <p:spPr>
          <a:xfrm>
            <a:off x="8964667" y="4614816"/>
            <a:ext cx="930341" cy="1061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62760" y="5440365"/>
            <a:ext cx="1241552"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主节点</a:t>
            </a:r>
            <a:endParaRPr lang="zh-CN" altLang="en-US" sz="2400" dirty="0">
              <a:solidFill>
                <a:srgbClr val="002060"/>
              </a:solidFill>
              <a:latin typeface="华文新魏" pitchFamily="2" charset="-122"/>
              <a:ea typeface="华文新魏" pitchFamily="2" charset="-122"/>
            </a:endParaRPr>
          </a:p>
        </p:txBody>
      </p:sp>
      <p:sp>
        <p:nvSpPr>
          <p:cNvPr id="10" name="文本框 9"/>
          <p:cNvSpPr txBox="1"/>
          <p:nvPr/>
        </p:nvSpPr>
        <p:spPr>
          <a:xfrm>
            <a:off x="11191152" y="3592744"/>
            <a:ext cx="1241552"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从节点</a:t>
            </a:r>
            <a:r>
              <a:rPr lang="en-US" altLang="zh-CN" sz="2000" dirty="0">
                <a:solidFill>
                  <a:srgbClr val="002060"/>
                </a:solidFill>
                <a:latin typeface="华文新魏" pitchFamily="2" charset="-122"/>
                <a:ea typeface="华文新魏" pitchFamily="2" charset="-122"/>
              </a:rPr>
              <a:t>1</a:t>
            </a:r>
            <a:endParaRPr lang="zh-CN" altLang="en-US" sz="2000" dirty="0">
              <a:solidFill>
                <a:srgbClr val="002060"/>
              </a:solidFill>
              <a:latin typeface="华文新魏" pitchFamily="2" charset="-122"/>
              <a:ea typeface="华文新魏" pitchFamily="2" charset="-122"/>
            </a:endParaRPr>
          </a:p>
        </p:txBody>
      </p:sp>
      <p:sp>
        <p:nvSpPr>
          <p:cNvPr id="11" name="文本框 10"/>
          <p:cNvSpPr txBox="1"/>
          <p:nvPr/>
        </p:nvSpPr>
        <p:spPr>
          <a:xfrm>
            <a:off x="11194776" y="5229957"/>
            <a:ext cx="1309936"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从节点</a:t>
            </a:r>
            <a:r>
              <a:rPr lang="en-US" altLang="zh-CN" sz="2000" dirty="0">
                <a:solidFill>
                  <a:srgbClr val="002060"/>
                </a:solidFill>
                <a:latin typeface="华文新魏" pitchFamily="2" charset="-122"/>
                <a:ea typeface="华文新魏" pitchFamily="2" charset="-122"/>
              </a:rPr>
              <a:t>2</a:t>
            </a:r>
            <a:endParaRPr lang="zh-CN" altLang="en-US" sz="2000" dirty="0">
              <a:solidFill>
                <a:srgbClr val="002060"/>
              </a:solidFill>
              <a:latin typeface="华文新魏" pitchFamily="2" charset="-122"/>
              <a:ea typeface="华文新魏" pitchFamily="2" charset="-122"/>
            </a:endParaRPr>
          </a:p>
        </p:txBody>
      </p:sp>
      <p:sp>
        <p:nvSpPr>
          <p:cNvPr id="12" name="笑脸 11"/>
          <p:cNvSpPr/>
          <p:nvPr/>
        </p:nvSpPr>
        <p:spPr>
          <a:xfrm>
            <a:off x="6276535" y="4182767"/>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2" idx="6"/>
            <a:endCxn id="4" idx="1"/>
          </p:cNvCxnSpPr>
          <p:nvPr/>
        </p:nvCxnSpPr>
        <p:spPr>
          <a:xfrm>
            <a:off x="7140631" y="4614815"/>
            <a:ext cx="4384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5" idx="2"/>
            <a:endCxn id="12" idx="4"/>
          </p:cNvCxnSpPr>
          <p:nvPr/>
        </p:nvCxnSpPr>
        <p:spPr>
          <a:xfrm rot="5400000" flipH="1">
            <a:off x="7927496" y="3827951"/>
            <a:ext cx="1441383" cy="3879209"/>
          </a:xfrm>
          <a:prstGeom prst="bentConnector3">
            <a:avLst>
              <a:gd name="adj1" fmla="val -1586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0"/>
            <a:endCxn id="12" idx="0"/>
          </p:cNvCxnSpPr>
          <p:nvPr/>
        </p:nvCxnSpPr>
        <p:spPr>
          <a:xfrm rot="16200000" flipH="1" flipV="1">
            <a:off x="8119361" y="1797339"/>
            <a:ext cx="974650" cy="3796205"/>
          </a:xfrm>
          <a:prstGeom prst="bentConnector3">
            <a:avLst>
              <a:gd name="adj1" fmla="val -2345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672064" y="5902030"/>
            <a:ext cx="592248"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读</a:t>
            </a:r>
            <a:endParaRPr lang="zh-CN" altLang="en-US" sz="2400" dirty="0">
              <a:solidFill>
                <a:srgbClr val="002060"/>
              </a:solidFill>
              <a:latin typeface="华文新魏" pitchFamily="2" charset="-122"/>
              <a:ea typeface="华文新魏" pitchFamily="2" charset="-122"/>
            </a:endParaRPr>
          </a:p>
        </p:txBody>
      </p:sp>
      <p:sp>
        <p:nvSpPr>
          <p:cNvPr id="28" name="文本框 27"/>
          <p:cNvSpPr txBox="1"/>
          <p:nvPr/>
        </p:nvSpPr>
        <p:spPr>
          <a:xfrm>
            <a:off x="6672064" y="3208115"/>
            <a:ext cx="592248"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读</a:t>
            </a:r>
            <a:endParaRPr lang="zh-CN" altLang="en-US" sz="2400" dirty="0">
              <a:solidFill>
                <a:srgbClr val="002060"/>
              </a:solidFill>
              <a:latin typeface="华文新魏" pitchFamily="2" charset="-122"/>
              <a:ea typeface="华文新魏"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复制方法</a:t>
            </a:r>
            <a:r>
              <a:rPr lang="en-US" altLang="zh-CN" dirty="0"/>
              <a:t>——</a:t>
            </a:r>
            <a:r>
              <a:rPr lang="zh-CN" altLang="en-US" dirty="0"/>
              <a:t>对等复制</a:t>
            </a:r>
            <a:endParaRPr lang="zh-CN" altLang="en-US" dirty="0"/>
          </a:p>
        </p:txBody>
      </p:sp>
      <p:sp>
        <p:nvSpPr>
          <p:cNvPr id="3" name="内容占位符 2"/>
          <p:cNvSpPr>
            <a:spLocks noGrp="1"/>
          </p:cNvSpPr>
          <p:nvPr>
            <p:ph idx="1"/>
          </p:nvPr>
        </p:nvSpPr>
        <p:spPr/>
        <p:txBody>
          <a:bodyPr/>
          <a:lstStyle/>
          <a:p>
            <a:r>
              <a:rPr lang="zh-CN" altLang="en-US" dirty="0"/>
              <a:t>对等复制：节点之间不分主从，每个节点是对等的，每个写操作数据复制到所有对等的节点上。</a:t>
            </a:r>
            <a:endParaRPr lang="en-US" altLang="zh-CN" dirty="0"/>
          </a:p>
          <a:p>
            <a:r>
              <a:rPr lang="zh-CN" altLang="en-US" dirty="0"/>
              <a:t>每个节点都可以处理读请求和写请求。</a:t>
            </a:r>
            <a:endParaRPr lang="en-US" altLang="zh-CN" dirty="0"/>
          </a:p>
          <a:p>
            <a:r>
              <a:rPr lang="zh-CN" altLang="en-US" dirty="0"/>
              <a:t>对等复制容易导致写不一致问题：同时更新多个节点的同一个数据</a:t>
            </a:r>
            <a:endParaRPr lang="en-US" altLang="zh-CN" dirty="0"/>
          </a:p>
          <a:p>
            <a:pPr lvl="1"/>
            <a:r>
              <a:rPr lang="zh-CN" altLang="en-US" dirty="0"/>
              <a:t>悲观并发策略：基于锁机制</a:t>
            </a:r>
            <a:endParaRPr lang="en-US" altLang="zh-CN" dirty="0"/>
          </a:p>
          <a:p>
            <a:pPr lvl="1"/>
            <a:r>
              <a:rPr lang="zh-CN" altLang="en-US" dirty="0"/>
              <a:t>乐观并发策略：不用锁，最终一致性</a:t>
            </a:r>
            <a:endParaRPr lang="en-US" altLang="zh-CN" dirty="0"/>
          </a:p>
          <a:p>
            <a:r>
              <a:rPr lang="zh-CN" altLang="en-US" dirty="0"/>
              <a:t>读不一致性问题</a:t>
            </a:r>
            <a:endParaRPr lang="en-US" altLang="zh-CN" dirty="0"/>
          </a:p>
          <a:p>
            <a:pPr lvl="1"/>
            <a:r>
              <a:rPr lang="zh-CN" altLang="en-US" dirty="0"/>
              <a:t>投票机制</a:t>
            </a:r>
            <a:endParaRPr lang="zh-CN" altLang="en-US" dirty="0"/>
          </a:p>
        </p:txBody>
      </p:sp>
      <p:grpSp>
        <p:nvGrpSpPr>
          <p:cNvPr id="28" name="组合 27"/>
          <p:cNvGrpSpPr/>
          <p:nvPr/>
        </p:nvGrpSpPr>
        <p:grpSpPr>
          <a:xfrm>
            <a:off x="3293656" y="3503142"/>
            <a:ext cx="8634992" cy="3310234"/>
            <a:chOff x="1463176" y="2999086"/>
            <a:chExt cx="8634992" cy="3310234"/>
          </a:xfrm>
        </p:grpSpPr>
        <p:pic>
          <p:nvPicPr>
            <p:cNvPr id="4" name="图片 3"/>
            <p:cNvPicPr>
              <a:picLocks noChangeAspect="1"/>
            </p:cNvPicPr>
            <p:nvPr/>
          </p:nvPicPr>
          <p:blipFill>
            <a:blip r:embed="rId1"/>
            <a:stretch>
              <a:fillRect/>
            </a:stretch>
          </p:blipFill>
          <p:spPr>
            <a:xfrm>
              <a:off x="1463176" y="4685374"/>
              <a:ext cx="1385568" cy="1623945"/>
            </a:xfrm>
            <a:prstGeom prst="rect">
              <a:avLst/>
            </a:prstGeom>
          </p:spPr>
        </p:pic>
        <p:pic>
          <p:nvPicPr>
            <p:cNvPr id="5" name="图片 4"/>
            <p:cNvPicPr>
              <a:picLocks noChangeAspect="1"/>
            </p:cNvPicPr>
            <p:nvPr/>
          </p:nvPicPr>
          <p:blipFill>
            <a:blip r:embed="rId1"/>
            <a:stretch>
              <a:fillRect/>
            </a:stretch>
          </p:blipFill>
          <p:spPr>
            <a:xfrm>
              <a:off x="8712600" y="4685374"/>
              <a:ext cx="1385568" cy="1623945"/>
            </a:xfrm>
            <a:prstGeom prst="rect">
              <a:avLst/>
            </a:prstGeom>
          </p:spPr>
        </p:pic>
        <p:pic>
          <p:nvPicPr>
            <p:cNvPr id="6" name="图片 5"/>
            <p:cNvPicPr>
              <a:picLocks noChangeAspect="1"/>
            </p:cNvPicPr>
            <p:nvPr/>
          </p:nvPicPr>
          <p:blipFill>
            <a:blip r:embed="rId1"/>
            <a:stretch>
              <a:fillRect/>
            </a:stretch>
          </p:blipFill>
          <p:spPr>
            <a:xfrm>
              <a:off x="5087888" y="4685375"/>
              <a:ext cx="1385568" cy="1623945"/>
            </a:xfrm>
            <a:prstGeom prst="rect">
              <a:avLst/>
            </a:prstGeom>
          </p:spPr>
        </p:pic>
        <p:sp>
          <p:nvSpPr>
            <p:cNvPr id="7" name="笑脸 6"/>
            <p:cNvSpPr/>
            <p:nvPr/>
          </p:nvSpPr>
          <p:spPr>
            <a:xfrm>
              <a:off x="5348624" y="2999086"/>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4"/>
              <a:endCxn id="6" idx="0"/>
            </p:cNvCxnSpPr>
            <p:nvPr/>
          </p:nvCxnSpPr>
          <p:spPr>
            <a:xfrm>
              <a:off x="5780672" y="3863182"/>
              <a:ext cx="0" cy="822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155960" y="4149080"/>
              <a:ext cx="7249424" cy="536294"/>
              <a:chOff x="2155960" y="4149080"/>
              <a:chExt cx="7249424" cy="536294"/>
            </a:xfrm>
          </p:grpSpPr>
          <p:cxnSp>
            <p:nvCxnSpPr>
              <p:cNvPr id="11" name="直接连接符 10"/>
              <p:cNvCxnSpPr/>
              <p:nvPr/>
            </p:nvCxnSpPr>
            <p:spPr>
              <a:xfrm>
                <a:off x="2155960" y="4149080"/>
                <a:ext cx="72494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5" idx="0"/>
              </p:cNvCxnSpPr>
              <p:nvPr/>
            </p:nvCxnSpPr>
            <p:spPr>
              <a:xfrm>
                <a:off x="9405384" y="4149080"/>
                <a:ext cx="0" cy="5362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155960" y="4149080"/>
                <a:ext cx="0" cy="5362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p:nvPr/>
          </p:nvCxnSpPr>
          <p:spPr>
            <a:xfrm flipV="1">
              <a:off x="5591944" y="3863182"/>
              <a:ext cx="0" cy="8221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991544" y="4365103"/>
              <a:ext cx="7249424" cy="379926"/>
              <a:chOff x="1991544" y="4365103"/>
              <a:chExt cx="7249424" cy="379926"/>
            </a:xfrm>
          </p:grpSpPr>
          <p:cxnSp>
            <p:nvCxnSpPr>
              <p:cNvPr id="21" name="直接连接符 20"/>
              <p:cNvCxnSpPr/>
              <p:nvPr/>
            </p:nvCxnSpPr>
            <p:spPr>
              <a:xfrm>
                <a:off x="1991544" y="4365104"/>
                <a:ext cx="724942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991544" y="4365104"/>
                <a:ext cx="0" cy="3799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240968" y="4365103"/>
                <a:ext cx="0" cy="3799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5115184" y="3743739"/>
              <a:ext cx="720081" cy="461665"/>
            </a:xfrm>
            <a:prstGeom prst="rect">
              <a:avLst/>
            </a:prstGeom>
            <a:noFill/>
          </p:spPr>
          <p:txBody>
            <a:bodyPr wrap="square" rtlCol="0">
              <a:spAutoFit/>
            </a:bodyPr>
            <a:lstStyle/>
            <a:p>
              <a:r>
                <a:rPr lang="zh-CN" altLang="en-US" sz="2400" dirty="0">
                  <a:solidFill>
                    <a:srgbClr val="C00000"/>
                  </a:solidFill>
                  <a:latin typeface="华文新魏" pitchFamily="2" charset="-122"/>
                  <a:ea typeface="华文新魏" pitchFamily="2" charset="-122"/>
                </a:rPr>
                <a:t>读</a:t>
              </a:r>
              <a:endParaRPr lang="zh-CN" altLang="en-US" sz="2400" dirty="0">
                <a:solidFill>
                  <a:srgbClr val="C00000"/>
                </a:solidFill>
                <a:latin typeface="华文新魏" pitchFamily="2" charset="-122"/>
                <a:ea typeface="华文新魏" pitchFamily="2" charset="-122"/>
              </a:endParaRPr>
            </a:p>
          </p:txBody>
        </p:sp>
        <p:sp>
          <p:nvSpPr>
            <p:cNvPr id="27" name="文本框 26"/>
            <p:cNvSpPr txBox="1"/>
            <p:nvPr/>
          </p:nvSpPr>
          <p:spPr>
            <a:xfrm>
              <a:off x="5746479" y="3775299"/>
              <a:ext cx="630656"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写</a:t>
              </a:r>
              <a:endParaRPr lang="zh-CN" altLang="en-US" sz="2400" dirty="0">
                <a:solidFill>
                  <a:srgbClr val="002060"/>
                </a:solidFill>
                <a:latin typeface="华文新魏" pitchFamily="2" charset="-122"/>
                <a:ea typeface="华文新魏"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数据分布倾斜</a:t>
            </a:r>
            <a:r>
              <a:rPr lang="zh-CN" altLang="en-US" dirty="0">
                <a:latin typeface="Comic Sans MS" panose="030F0702030302020204" pitchFamily="66" charset="0"/>
              </a:rPr>
              <a:t>（</a:t>
            </a:r>
            <a:r>
              <a:rPr lang="en-US" altLang="zh-CN" dirty="0">
                <a:latin typeface="Comic Sans MS" panose="030F0702030302020204" pitchFamily="66" charset="0"/>
              </a:rPr>
              <a:t>Data-distribution skew</a:t>
            </a:r>
            <a:r>
              <a:rPr lang="zh-CN" altLang="en-US"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p:cNvSpPr>
            <a:spLocks noGrp="1"/>
          </p:cNvSpPr>
          <p:nvPr>
            <p:ph idx="1"/>
          </p:nvPr>
        </p:nvSpPr>
        <p:spPr>
          <a:xfrm>
            <a:off x="609600" y="1600201"/>
            <a:ext cx="10972800" cy="4709119"/>
          </a:xfrm>
        </p:spPr>
        <p:txBody>
          <a:bodyPr>
            <a:normAutofit fontScale="70000" lnSpcReduction="20000"/>
          </a:bodyPr>
          <a:lstStyle/>
          <a:p>
            <a:r>
              <a:rPr lang="zh-CN" altLang="en-US" sz="4000" dirty="0">
                <a:latin typeface="Helvetica" charset="0"/>
              </a:rPr>
              <a:t>数据分布倾斜含义</a:t>
            </a:r>
            <a:r>
              <a:rPr lang="en-US" altLang="zh-CN" sz="4000" dirty="0">
                <a:latin typeface="Helvetica" charset="0"/>
              </a:rPr>
              <a:t>: </a:t>
            </a:r>
            <a:r>
              <a:rPr lang="zh-CN" altLang="en-US" sz="4000" dirty="0">
                <a:latin typeface="Helvetica" charset="0"/>
              </a:rPr>
              <a:t>一些节点拥有较多记录，而其他节点则拥有的记录数很少。</a:t>
            </a:r>
            <a:endParaRPr lang="en-US" altLang="zh-CN" sz="4000" dirty="0">
              <a:latin typeface="Helvetica" charset="0"/>
            </a:endParaRPr>
          </a:p>
          <a:p>
            <a:r>
              <a:rPr lang="zh-CN" altLang="en-US" sz="4000" dirty="0">
                <a:latin typeface="Helvetica" charset="0"/>
              </a:rPr>
              <a:t>数据分布倾斜类型</a:t>
            </a:r>
            <a:endParaRPr lang="en-US" altLang="zh-CN" sz="4000" dirty="0">
              <a:latin typeface="Helvetica" charset="0"/>
            </a:endParaRPr>
          </a:p>
          <a:p>
            <a:pPr lvl="1"/>
            <a:r>
              <a:rPr lang="zh-CN" altLang="en-US" sz="3400" dirty="0">
                <a:latin typeface="Helvetica" charset="0"/>
              </a:rPr>
              <a:t>属性</a:t>
            </a:r>
            <a:r>
              <a:rPr lang="en-US" altLang="zh-CN" sz="3400" dirty="0">
                <a:latin typeface="Helvetica" charset="0"/>
              </a:rPr>
              <a:t>-</a:t>
            </a:r>
            <a:r>
              <a:rPr lang="zh-CN" altLang="en-US" sz="3400" dirty="0">
                <a:latin typeface="Helvetica" charset="0"/>
              </a:rPr>
              <a:t>值倾斜</a:t>
            </a:r>
            <a:endParaRPr lang="en-US" altLang="zh-CN" sz="3400" dirty="0">
              <a:latin typeface="Helvetica" charset="0"/>
            </a:endParaRPr>
          </a:p>
          <a:p>
            <a:pPr lvl="2"/>
            <a:r>
              <a:rPr lang="zh-CN" altLang="en-US" sz="2900" dirty="0">
                <a:latin typeface="Helvetica" charset="0"/>
              </a:rPr>
              <a:t>一些分区属性值出现在多个记录中</a:t>
            </a:r>
            <a:endParaRPr lang="en-US" altLang="zh-CN" sz="2900" dirty="0">
              <a:latin typeface="Helvetica" charset="0"/>
            </a:endParaRPr>
          </a:p>
          <a:p>
            <a:pPr lvl="2"/>
            <a:r>
              <a:rPr lang="zh-CN" altLang="en-US" sz="2900" dirty="0">
                <a:latin typeface="Helvetica" charset="0"/>
              </a:rPr>
              <a:t>分区属性值相同的所有记录最终都在同一个分区中</a:t>
            </a:r>
            <a:endParaRPr lang="en-US" altLang="zh-CN" sz="2900" dirty="0">
              <a:latin typeface="Helvetica" charset="0"/>
            </a:endParaRPr>
          </a:p>
          <a:p>
            <a:pPr lvl="2"/>
            <a:r>
              <a:rPr lang="zh-CN" altLang="en-US" sz="2900" dirty="0">
                <a:latin typeface="Helvetica" charset="0"/>
              </a:rPr>
              <a:t>范围分区和</a:t>
            </a:r>
            <a:r>
              <a:rPr lang="en-US" altLang="zh-CN" sz="2900" dirty="0">
                <a:latin typeface="Helvetica" charset="0"/>
              </a:rPr>
              <a:t>hash</a:t>
            </a:r>
            <a:r>
              <a:rPr lang="zh-CN" altLang="en-US" sz="2900" dirty="0">
                <a:latin typeface="Helvetica" charset="0"/>
              </a:rPr>
              <a:t>分区都会出现这个问题</a:t>
            </a:r>
            <a:r>
              <a:rPr lang="en-US" altLang="zh-CN" sz="2900" dirty="0">
                <a:latin typeface="Helvetica" charset="0"/>
              </a:rPr>
              <a:t>.</a:t>
            </a:r>
            <a:endParaRPr lang="en-US" altLang="zh-CN" sz="2900" dirty="0">
              <a:latin typeface="Helvetica" charset="0"/>
            </a:endParaRPr>
          </a:p>
          <a:p>
            <a:pPr lvl="1"/>
            <a:r>
              <a:rPr lang="zh-CN" altLang="en-US" sz="3400" dirty="0">
                <a:latin typeface="Helvetica" charset="0"/>
              </a:rPr>
              <a:t>分区倾斜</a:t>
            </a:r>
            <a:endParaRPr lang="en-US" altLang="zh-CN" sz="3400" dirty="0">
              <a:latin typeface="Helvetica" charset="0"/>
            </a:endParaRPr>
          </a:p>
          <a:p>
            <a:pPr lvl="2"/>
            <a:r>
              <a:rPr lang="zh-CN" altLang="en-US" sz="2900" dirty="0">
                <a:latin typeface="Helvetica" charset="0"/>
              </a:rPr>
              <a:t>选择不当的范围分区向量可能会将太多记录分配给某些分区，而将太少记录分配给其他分区</a:t>
            </a:r>
            <a:endParaRPr lang="en-US" altLang="zh-CN" sz="2900" dirty="0">
              <a:latin typeface="Helvetica" charset="0"/>
            </a:endParaRPr>
          </a:p>
          <a:p>
            <a:r>
              <a:rPr lang="zh-CN" altLang="en-US" sz="4000" dirty="0">
                <a:latin typeface="Helvetica" charset="0"/>
              </a:rPr>
              <a:t>执行倾斜</a:t>
            </a:r>
            <a:endParaRPr lang="en-US" altLang="zh-CN" sz="4000" dirty="0">
              <a:latin typeface="Helvetica" charset="0"/>
            </a:endParaRPr>
          </a:p>
          <a:p>
            <a:pPr lvl="1"/>
            <a:r>
              <a:rPr lang="zh-CN" altLang="en-US" sz="3400" dirty="0">
                <a:latin typeface="Helvetica" charset="0"/>
              </a:rPr>
              <a:t>某些运算符运行的时间比其他运算符长，执行时间的差异可能会导致一些处理器空闲，而其他处理器仍然计算查询的一部分。</a:t>
            </a:r>
            <a:endParaRPr lang="en-US" altLang="zh-CN" sz="2900" dirty="0">
              <a:latin typeface="Helvetica" charset="0"/>
            </a:endParaRPr>
          </a:p>
        </p:txBody>
      </p:sp>
      <p:pic>
        <p:nvPicPr>
          <p:cNvPr id="1026" name="Picture 2" descr="æ¥çæºå¾å"/>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6824" y="2348880"/>
            <a:ext cx="4727848" cy="19473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处理范围分区中的倾斜（方法举例）</a:t>
            </a:r>
            <a:endParaRPr lang="zh-CN" altLang="en-US" dirty="0"/>
          </a:p>
        </p:txBody>
      </p:sp>
      <p:sp>
        <p:nvSpPr>
          <p:cNvPr id="3" name="内容占位符 2"/>
          <p:cNvSpPr>
            <a:spLocks noGrp="1"/>
          </p:cNvSpPr>
          <p:nvPr>
            <p:ph idx="1"/>
          </p:nvPr>
        </p:nvSpPr>
        <p:spPr/>
        <p:txBody>
          <a:bodyPr>
            <a:normAutofit/>
          </a:bodyPr>
          <a:lstStyle/>
          <a:p>
            <a:r>
              <a:rPr lang="zh-CN" altLang="en-US" dirty="0">
                <a:latin typeface="Helvetica" charset="0"/>
              </a:rPr>
              <a:t>创建平衡的分区向量</a:t>
            </a:r>
            <a:endParaRPr lang="en-US" altLang="zh-CN" dirty="0">
              <a:latin typeface="Helvetica" charset="0"/>
            </a:endParaRPr>
          </a:p>
          <a:p>
            <a:pPr lvl="1"/>
            <a:r>
              <a:rPr lang="zh-CN" altLang="en-US" dirty="0">
                <a:latin typeface="Helvetica" charset="0"/>
              </a:rPr>
              <a:t>基于分区属性对数据进行排序</a:t>
            </a:r>
            <a:endParaRPr lang="en-US" altLang="zh-CN" dirty="0">
              <a:latin typeface="Helvetica" charset="0"/>
            </a:endParaRPr>
          </a:p>
          <a:p>
            <a:pPr lvl="1"/>
            <a:r>
              <a:rPr lang="zh-CN" altLang="en-US" dirty="0">
                <a:latin typeface="Helvetica" charset="0"/>
              </a:rPr>
              <a:t>按照如下顺序扫描数据来构造分区向量</a:t>
            </a:r>
            <a:endParaRPr lang="en-US" altLang="zh-CN" dirty="0">
              <a:latin typeface="Helvetica" charset="0"/>
            </a:endParaRPr>
          </a:p>
          <a:p>
            <a:pPr lvl="2"/>
            <a:r>
              <a:rPr lang="zh-CN" altLang="en-US" dirty="0">
                <a:latin typeface="Helvetica" charset="0"/>
              </a:rPr>
              <a:t>每读取</a:t>
            </a:r>
            <a:r>
              <a:rPr lang="en-US" altLang="zh-CN" dirty="0">
                <a:latin typeface="Helvetica" charset="0"/>
              </a:rPr>
              <a:t>1/n</a:t>
            </a:r>
            <a:r>
              <a:rPr lang="zh-CN" altLang="en-US" dirty="0">
                <a:latin typeface="Helvetica" charset="0"/>
              </a:rPr>
              <a:t>的数据之后，下一个记录的分区属性值被添加到分区向量中（</a:t>
            </a:r>
            <a:r>
              <a:rPr lang="en-US" altLang="zh-CN" dirty="0">
                <a:latin typeface="Helvetica" charset="0"/>
              </a:rPr>
              <a:t>n</a:t>
            </a:r>
            <a:r>
              <a:rPr lang="zh-CN" altLang="en-US" dirty="0">
                <a:latin typeface="Helvetica" charset="0"/>
              </a:rPr>
              <a:t>表示分区数量）</a:t>
            </a:r>
            <a:endParaRPr lang="en-US" altLang="zh-CN" dirty="0">
              <a:latin typeface="Helvetica" charset="0"/>
            </a:endParaRPr>
          </a:p>
          <a:p>
            <a:pPr lvl="1"/>
            <a:r>
              <a:rPr lang="zh-CN" altLang="en-US" dirty="0">
                <a:latin typeface="Helvetica" charset="0"/>
              </a:rPr>
              <a:t>如果分区属性中存在重复项，则可能导致不平衡</a:t>
            </a:r>
            <a:r>
              <a:rPr lang="en-US" altLang="zh-CN" dirty="0">
                <a:latin typeface="Helvetica" charset="0"/>
                <a:ea typeface="MS PGothic" panose="020B0600070205080204" charset="-128"/>
              </a:rPr>
              <a:t>.</a:t>
            </a:r>
            <a:endParaRPr lang="en-US" altLang="zh-CN" dirty="0">
              <a:latin typeface="Helvetica" charset="0"/>
              <a:ea typeface="MS PGothic" panose="020B0600070205080204" charset="-128"/>
            </a:endParaRPr>
          </a:p>
          <a:p>
            <a:r>
              <a:rPr lang="zh-CN" altLang="en-US" dirty="0">
                <a:latin typeface="Helvetica" charset="0"/>
              </a:rPr>
              <a:t>减少代价</a:t>
            </a:r>
            <a:endParaRPr lang="en-US" altLang="zh-CN" dirty="0">
              <a:latin typeface="Helvetica" charset="0"/>
            </a:endParaRPr>
          </a:p>
          <a:p>
            <a:pPr lvl="1"/>
            <a:r>
              <a:rPr lang="zh-CN" altLang="en-US" dirty="0">
                <a:latin typeface="Helvetica" charset="0"/>
              </a:rPr>
              <a:t>分区向量可以使用记录的随机样本创建</a:t>
            </a:r>
            <a:endParaRPr lang="en-US" altLang="zh-CN" dirty="0">
              <a:latin typeface="Helvetica" charset="0"/>
            </a:endParaRPr>
          </a:p>
          <a:p>
            <a:pPr lvl="1"/>
            <a:r>
              <a:rPr lang="zh-CN" altLang="en-US" dirty="0">
                <a:latin typeface="Helvetica" charset="0"/>
              </a:rPr>
              <a:t>另外一种方法：采用直方图（</a:t>
            </a:r>
            <a:r>
              <a:rPr lang="en-US" altLang="zh-CN" dirty="0">
                <a:latin typeface="Helvetica" charset="0"/>
              </a:rPr>
              <a:t>histograms</a:t>
            </a:r>
            <a:r>
              <a:rPr lang="zh-CN" altLang="en-US" dirty="0">
                <a:latin typeface="Helvetica" charset="0"/>
              </a:rPr>
              <a:t>）建立分区向量</a:t>
            </a:r>
            <a:endParaRPr lang="en-US" altLang="zh-CN" sz="2800" dirty="0">
              <a:latin typeface="Helvetica" charset="0"/>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主要内容</a:t>
            </a:r>
            <a:endParaRPr lang="zh-CN" altLang="en-US" dirty="0"/>
          </a:p>
        </p:txBody>
      </p:sp>
      <p:sp>
        <p:nvSpPr>
          <p:cNvPr id="3" name="内容占位符 2"/>
          <p:cNvSpPr>
            <a:spLocks noGrp="1"/>
          </p:cNvSpPr>
          <p:nvPr>
            <p:ph idx="1"/>
          </p:nvPr>
        </p:nvSpPr>
        <p:spPr>
          <a:xfrm>
            <a:off x="609600" y="1600201"/>
            <a:ext cx="10972800" cy="4525963"/>
          </a:xfrm>
        </p:spPr>
        <p:txBody>
          <a:bodyPr>
            <a:noAutofit/>
          </a:bodyPr>
          <a:lstStyle/>
          <a:p>
            <a:r>
              <a:rPr lang="zh-CN" altLang="en-US" sz="2400" dirty="0"/>
              <a:t>单机的局限性</a:t>
            </a:r>
            <a:endParaRPr lang="en-US" altLang="zh-CN" sz="2400" dirty="0"/>
          </a:p>
          <a:p>
            <a:r>
              <a:rPr lang="zh-CN" altLang="en-US" sz="2400" dirty="0"/>
              <a:t>计算平台分类</a:t>
            </a:r>
            <a:endParaRPr lang="en-US" altLang="zh-CN" sz="2400" dirty="0"/>
          </a:p>
          <a:p>
            <a:r>
              <a:rPr lang="zh-CN" altLang="en-US" sz="2400" dirty="0"/>
              <a:t>水平扩展基础知识</a:t>
            </a:r>
            <a:endParaRPr lang="en-US" altLang="zh-CN" sz="2400" dirty="0"/>
          </a:p>
          <a:p>
            <a:pPr lvl="1"/>
            <a:r>
              <a:rPr lang="en-US" altLang="zh-CN" sz="2000" dirty="0"/>
              <a:t>I/O</a:t>
            </a:r>
            <a:r>
              <a:rPr lang="zh-CN" altLang="en-US" sz="2000" dirty="0"/>
              <a:t>并行</a:t>
            </a:r>
            <a:endParaRPr lang="en-US" altLang="zh-CN" sz="2000" dirty="0"/>
          </a:p>
          <a:p>
            <a:pPr lvl="1"/>
            <a:r>
              <a:rPr lang="zh-CN" altLang="en-US" sz="2000" dirty="0"/>
              <a:t>一致性</a:t>
            </a:r>
            <a:r>
              <a:rPr lang="en-US" altLang="zh-CN" sz="2000" dirty="0"/>
              <a:t>HASH</a:t>
            </a:r>
            <a:endParaRPr lang="en-US" altLang="zh-CN" sz="2000" dirty="0"/>
          </a:p>
          <a:p>
            <a:pPr lvl="1"/>
            <a:r>
              <a:rPr lang="zh-CN" altLang="en-US" sz="2000" dirty="0"/>
              <a:t>分片与复制</a:t>
            </a:r>
            <a:endParaRPr lang="en-US" altLang="zh-CN" sz="2000" dirty="0"/>
          </a:p>
          <a:p>
            <a:r>
              <a:rPr lang="zh-CN" altLang="en-US" sz="2400" dirty="0"/>
              <a:t>数据一致性</a:t>
            </a:r>
            <a:endParaRPr lang="en-US" altLang="zh-CN" sz="2400" dirty="0"/>
          </a:p>
          <a:p>
            <a:pPr lvl="1"/>
            <a:r>
              <a:rPr lang="en-US" altLang="zh-CN" sz="2000" dirty="0"/>
              <a:t>RDBMS</a:t>
            </a:r>
            <a:r>
              <a:rPr lang="zh-CN" altLang="en-US" sz="2000" dirty="0"/>
              <a:t>的事务概念</a:t>
            </a:r>
            <a:r>
              <a:rPr lang="en-US" altLang="zh-CN" sz="2000" dirty="0"/>
              <a:t>——ACID</a:t>
            </a:r>
            <a:endParaRPr lang="en-US" altLang="zh-CN" sz="2000" dirty="0"/>
          </a:p>
          <a:p>
            <a:pPr lvl="1"/>
            <a:r>
              <a:rPr lang="zh-CN" altLang="en-US" sz="2000" dirty="0"/>
              <a:t>非关系数据库数据一致性</a:t>
            </a:r>
            <a:endParaRPr lang="en-US" altLang="zh-CN" sz="2000" dirty="0"/>
          </a:p>
          <a:p>
            <a:r>
              <a:rPr lang="en-US" altLang="zh-CN" sz="2400" dirty="0"/>
              <a:t>CAP</a:t>
            </a:r>
            <a:r>
              <a:rPr lang="zh-CN" altLang="en-US" sz="2400" dirty="0"/>
              <a:t>定理</a:t>
            </a:r>
            <a:endParaRPr lang="en-US" altLang="zh-CN" sz="2400" dirty="0"/>
          </a:p>
          <a:p>
            <a:r>
              <a:rPr lang="en-US" altLang="zh-CN" sz="2400" dirty="0"/>
              <a:t>BASE</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直方图方法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3000" dirty="0"/>
              <a:t>例：数据集</a:t>
            </a:r>
            <a:r>
              <a:rPr lang="en-US" altLang="zh-CN" sz="3000" dirty="0"/>
              <a:t>person</a:t>
            </a:r>
            <a:r>
              <a:rPr lang="zh-CN" altLang="en-US" sz="3000" dirty="0"/>
              <a:t>，基于属性</a:t>
            </a:r>
            <a:r>
              <a:rPr lang="en-US" altLang="zh-CN" sz="3000" dirty="0"/>
              <a:t>age</a:t>
            </a:r>
            <a:r>
              <a:rPr lang="zh-CN" altLang="en-US" sz="3000" dirty="0"/>
              <a:t>的直方图（数据分布）</a:t>
            </a:r>
            <a:br>
              <a:rPr lang="en-US" altLang="en-US" sz="3000" dirty="0"/>
            </a:br>
            <a:br>
              <a:rPr lang="en-US" altLang="en-US" dirty="0"/>
            </a:br>
            <a:br>
              <a:rPr lang="en-US" altLang="en-US" dirty="0"/>
            </a:br>
            <a:br>
              <a:rPr lang="en-US" altLang="en-US" dirty="0"/>
            </a:br>
            <a:br>
              <a:rPr lang="en-US" altLang="en-US" dirty="0"/>
            </a:br>
            <a:br>
              <a:rPr lang="en-US" altLang="en-US" dirty="0"/>
            </a:br>
            <a:endParaRPr lang="en-US" altLang="en-US" dirty="0"/>
          </a:p>
          <a:p>
            <a:r>
              <a:rPr lang="zh-CN" altLang="en-US" sz="3000" dirty="0"/>
              <a:t>等宽直方图</a:t>
            </a:r>
            <a:endParaRPr lang="en-US" altLang="en-US" sz="3000" dirty="0"/>
          </a:p>
          <a:p>
            <a:r>
              <a:rPr lang="zh-CN" altLang="en-US" sz="3000" dirty="0"/>
              <a:t>等深直方图</a:t>
            </a:r>
            <a:r>
              <a:rPr lang="en-US" altLang="en-US" sz="3000" dirty="0"/>
              <a:t> </a:t>
            </a:r>
            <a:endParaRPr lang="en-US" altLang="en-US" sz="3000" dirty="0"/>
          </a:p>
          <a:p>
            <a:pPr lvl="1"/>
            <a:r>
              <a:rPr lang="zh-CN" altLang="en-US" dirty="0"/>
              <a:t>划分范围，使每个范围具有（大约）相同数量的记录</a:t>
            </a:r>
            <a:endParaRPr lang="en-US" altLang="zh-CN" dirty="0"/>
          </a:p>
          <a:p>
            <a:r>
              <a:rPr lang="zh-CN" altLang="en-US" sz="3000" dirty="0"/>
              <a:t>假设在直方图的每个范围内均匀分布</a:t>
            </a:r>
            <a:endParaRPr lang="en-US" altLang="zh-CN" sz="3000" dirty="0"/>
          </a:p>
          <a:p>
            <a:r>
              <a:rPr lang="zh-CN" altLang="en-US" sz="3000" dirty="0"/>
              <a:t>基于直方图为所需分区数创建分区向量</a:t>
            </a:r>
            <a:endParaRPr lang="en-US" altLang="zh-CN" sz="3000"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5760" y="2060848"/>
            <a:ext cx="3948559" cy="278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虚拟节点分区</a:t>
            </a:r>
            <a:endParaRPr lang="zh-CN" altLang="en-US" dirty="0"/>
          </a:p>
        </p:txBody>
      </p:sp>
      <p:sp>
        <p:nvSpPr>
          <p:cNvPr id="3" name="内容占位符 2"/>
          <p:cNvSpPr>
            <a:spLocks noGrp="1"/>
          </p:cNvSpPr>
          <p:nvPr>
            <p:ph idx="1"/>
          </p:nvPr>
        </p:nvSpPr>
        <p:spPr/>
        <p:txBody>
          <a:bodyPr>
            <a:normAutofit/>
          </a:bodyPr>
          <a:lstStyle/>
          <a:p>
            <a:r>
              <a:rPr lang="zh-CN" altLang="en-US" dirty="0"/>
              <a:t>核心思想：引入虚拟节点，假设虚拟节点的数量是实际节点倍数</a:t>
            </a:r>
            <a:endParaRPr lang="en-IN" altLang="zh-CN" dirty="0"/>
          </a:p>
          <a:p>
            <a:pPr lvl="1"/>
            <a:r>
              <a:rPr lang="zh-CN" altLang="en-US" dirty="0"/>
              <a:t>虚拟节点映射到真实节点</a:t>
            </a:r>
            <a:endParaRPr lang="en-IN" altLang="zh-CN" dirty="0"/>
          </a:p>
          <a:p>
            <a:pPr lvl="1"/>
            <a:r>
              <a:rPr lang="zh-CN" altLang="en-US" dirty="0"/>
              <a:t>使用范围分区向量跨虚拟节点划分记录</a:t>
            </a:r>
            <a:endParaRPr lang="en-IN" altLang="zh-CN" dirty="0"/>
          </a:p>
          <a:p>
            <a:pPr lvl="2"/>
            <a:r>
              <a:rPr lang="zh-CN" altLang="en-US" dirty="0"/>
              <a:t>也可以用</a:t>
            </a:r>
            <a:r>
              <a:rPr lang="en-IN" altLang="zh-CN" dirty="0"/>
              <a:t>Hash</a:t>
            </a:r>
            <a:r>
              <a:rPr lang="zh-CN" altLang="en-US" dirty="0"/>
              <a:t>分区</a:t>
            </a:r>
            <a:endParaRPr lang="en-IN" altLang="zh-CN" dirty="0"/>
          </a:p>
          <a:p>
            <a:pPr marL="342900" lvl="1" indent="-342900">
              <a:buClr>
                <a:srgbClr val="0070C0"/>
              </a:buClr>
              <a:buFont typeface="Wingdings" panose="05000000000000000000" pitchFamily="2" charset="2"/>
              <a:buChar char="n"/>
            </a:pPr>
            <a:r>
              <a:rPr lang="zh-CN" altLang="en-US" sz="2800" dirty="0"/>
              <a:t>虚拟节点映射到真实节点</a:t>
            </a:r>
            <a:endParaRPr lang="en-IN" altLang="zh-CN" sz="2800" dirty="0"/>
          </a:p>
          <a:p>
            <a:pPr lvl="1"/>
            <a:r>
              <a:rPr lang="zh-CN" altLang="en-US" b="1" dirty="0"/>
              <a:t>轮询：</a:t>
            </a:r>
            <a:r>
              <a:rPr lang="zh-CN" altLang="en-US" dirty="0"/>
              <a:t>虚拟节点</a:t>
            </a:r>
            <a:r>
              <a:rPr lang="en-IN" altLang="zh-CN" i="1" dirty="0" err="1"/>
              <a:t>i</a:t>
            </a:r>
            <a:r>
              <a:rPr lang="en-IN" altLang="zh-CN" dirty="0"/>
              <a:t> </a:t>
            </a:r>
            <a:r>
              <a:rPr lang="zh-CN" altLang="en-US" dirty="0"/>
              <a:t>映射到真实节点</a:t>
            </a:r>
            <a:r>
              <a:rPr lang="en-IN" altLang="zh-CN" dirty="0"/>
              <a:t> (</a:t>
            </a:r>
            <a:r>
              <a:rPr lang="en-IN" altLang="zh-CN" i="1" dirty="0" err="1"/>
              <a:t>i</a:t>
            </a:r>
            <a:r>
              <a:rPr lang="en-IN" altLang="zh-CN" dirty="0"/>
              <a:t> mod </a:t>
            </a:r>
            <a:r>
              <a:rPr lang="en-IN" altLang="zh-CN" i="1" dirty="0"/>
              <a:t>n</a:t>
            </a:r>
            <a:r>
              <a:rPr lang="en-IN" altLang="zh-CN" dirty="0"/>
              <a:t>)+1</a:t>
            </a:r>
            <a:endParaRPr lang="en-IN" altLang="zh-CN" dirty="0"/>
          </a:p>
          <a:p>
            <a:pPr lvl="1"/>
            <a:r>
              <a:rPr lang="zh-CN" altLang="en-US" b="1" dirty="0"/>
              <a:t>映射表：</a:t>
            </a:r>
            <a:r>
              <a:rPr lang="zh-CN" altLang="en-US" dirty="0"/>
              <a:t>用一个映射表记录虚拟节点和真实节点的对应关系</a:t>
            </a:r>
            <a:endParaRPr lang="en-IN" altLang="zh-CN" dirty="0"/>
          </a:p>
          <a:p>
            <a:pPr lvl="2"/>
            <a:r>
              <a:rPr lang="zh-CN" altLang="en-US" dirty="0"/>
              <a:t>通过将虚拟节点从加载较多的节点移动到加载较少的节点来处理倾斜</a:t>
            </a:r>
            <a:endParaRPr lang="en-IN" altLang="zh-CN" dirty="0"/>
          </a:p>
          <a:p>
            <a:pPr lvl="2"/>
            <a:r>
              <a:rPr lang="zh-CN" altLang="en-US" dirty="0"/>
              <a:t>可以解决数据倾斜和执行倾斜</a:t>
            </a:r>
            <a:endParaRPr lang="en-IN"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r>
              <a:rPr lang="en-US" altLang="zh-CN" dirty="0"/>
              <a:t>HASH</a:t>
            </a:r>
            <a:r>
              <a:rPr lang="zh-CN" altLang="en-US" dirty="0"/>
              <a:t>算法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1997</a:t>
            </a:r>
            <a:r>
              <a:rPr lang="zh-CN" altLang="en-US" dirty="0"/>
              <a:t>年由</a:t>
            </a:r>
            <a:r>
              <a:rPr lang="en-US" altLang="zh-CN" dirty="0"/>
              <a:t>MIT</a:t>
            </a:r>
            <a:r>
              <a:rPr lang="zh-CN" altLang="en-US" dirty="0"/>
              <a:t>的</a:t>
            </a:r>
            <a:r>
              <a:rPr lang="en-US" altLang="zh-CN" dirty="0" err="1"/>
              <a:t>Karger</a:t>
            </a:r>
            <a:r>
              <a:rPr lang="zh-CN" altLang="en-US" dirty="0"/>
              <a:t>等人在论文“</a:t>
            </a:r>
            <a:r>
              <a:rPr lang="en-US" altLang="zh-CN" dirty="0"/>
              <a:t>Consistent Hashing and Random Trees</a:t>
            </a:r>
            <a:r>
              <a:rPr lang="zh-CN" altLang="en-US" dirty="0"/>
              <a:t>”中提出，为了解决分布式</a:t>
            </a:r>
            <a:r>
              <a:rPr lang="en-US" altLang="zh-CN" dirty="0"/>
              <a:t>Cache</a:t>
            </a:r>
            <a:r>
              <a:rPr lang="zh-CN" altLang="en-US" dirty="0"/>
              <a:t>问题。</a:t>
            </a:r>
            <a:endParaRPr lang="en-US" altLang="zh-CN" dirty="0"/>
          </a:p>
          <a:p>
            <a:r>
              <a:rPr lang="zh-CN" altLang="en-US" dirty="0"/>
              <a:t>场景：假设有</a:t>
            </a:r>
            <a:r>
              <a:rPr lang="en-US" altLang="zh-CN" dirty="0"/>
              <a:t>N</a:t>
            </a:r>
            <a:r>
              <a:rPr lang="zh-CN" altLang="en-US" dirty="0"/>
              <a:t>个</a:t>
            </a:r>
            <a:r>
              <a:rPr lang="en-US" altLang="zh-CN" dirty="0"/>
              <a:t>Cache</a:t>
            </a:r>
            <a:r>
              <a:rPr lang="zh-CN" altLang="en-US" dirty="0"/>
              <a:t>，如何将数据对象</a:t>
            </a:r>
            <a:r>
              <a:rPr lang="en-US" altLang="zh-CN" dirty="0"/>
              <a:t>object</a:t>
            </a:r>
            <a:r>
              <a:rPr lang="zh-CN" altLang="en-US" dirty="0"/>
              <a:t>映射到</a:t>
            </a:r>
            <a:r>
              <a:rPr lang="en-US" altLang="zh-CN" dirty="0"/>
              <a:t>N</a:t>
            </a:r>
            <a:r>
              <a:rPr lang="zh-CN" altLang="en-US" dirty="0"/>
              <a:t>个</a:t>
            </a:r>
            <a:r>
              <a:rPr lang="en-US" altLang="zh-CN" dirty="0"/>
              <a:t>Cache</a:t>
            </a:r>
            <a:r>
              <a:rPr lang="zh-CN" altLang="en-US" dirty="0"/>
              <a:t>？</a:t>
            </a:r>
            <a:endParaRPr lang="en-US" altLang="zh-CN" dirty="0"/>
          </a:p>
          <a:p>
            <a:pPr marL="0" indent="0">
              <a:buNone/>
            </a:pPr>
            <a:r>
              <a:rPr lang="en-US" altLang="zh-CN" b="1" dirty="0">
                <a:solidFill>
                  <a:srgbClr val="FFC000"/>
                </a:solidFill>
              </a:rPr>
              <a:t>                  </a:t>
            </a:r>
            <a:r>
              <a:rPr lang="en-US" altLang="zh-CN" b="1" dirty="0">
                <a:solidFill>
                  <a:srgbClr val="0070C0"/>
                </a:solidFill>
              </a:rPr>
              <a:t>—&gt;</a:t>
            </a:r>
            <a:r>
              <a:rPr lang="en-US" altLang="zh-CN" dirty="0"/>
              <a:t>Hash</a:t>
            </a:r>
            <a:r>
              <a:rPr lang="zh-CN" altLang="en-US" dirty="0"/>
              <a:t>（</a:t>
            </a:r>
            <a:r>
              <a:rPr lang="en-US" altLang="zh-CN" dirty="0"/>
              <a:t>object</a:t>
            </a:r>
            <a:r>
              <a:rPr lang="zh-CN" altLang="en-US" dirty="0"/>
              <a:t>）</a:t>
            </a:r>
            <a:r>
              <a:rPr lang="en-US" altLang="zh-CN" dirty="0"/>
              <a:t>% </a:t>
            </a:r>
            <a:r>
              <a:rPr lang="en-US" altLang="zh-CN" i="1" dirty="0"/>
              <a:t>N</a:t>
            </a:r>
            <a:endParaRPr lang="en-US" altLang="zh-CN" i="1" dirty="0"/>
          </a:p>
          <a:p>
            <a:pPr lvl="1"/>
            <a:r>
              <a:rPr lang="zh-CN" altLang="en-US" dirty="0"/>
              <a:t>如果</a:t>
            </a:r>
            <a:r>
              <a:rPr lang="en-US" altLang="zh-CN" dirty="0"/>
              <a:t>Cache </a:t>
            </a:r>
            <a:r>
              <a:rPr lang="en-US" altLang="zh-CN" i="1" dirty="0"/>
              <a:t>m</a:t>
            </a:r>
            <a:r>
              <a:rPr lang="zh-CN" altLang="en-US" dirty="0"/>
              <a:t>坏了，则所有映射到</a:t>
            </a:r>
            <a:r>
              <a:rPr lang="en-US" altLang="zh-CN" dirty="0"/>
              <a:t>cache </a:t>
            </a:r>
            <a:r>
              <a:rPr lang="en-US" altLang="zh-CN" i="1" dirty="0"/>
              <a:t>m</a:t>
            </a:r>
            <a:r>
              <a:rPr lang="zh-CN" altLang="en-US" dirty="0"/>
              <a:t>的对象会失效</a:t>
            </a:r>
            <a:endParaRPr lang="en-US" altLang="zh-CN" dirty="0"/>
          </a:p>
          <a:p>
            <a:pPr marL="914400" lvl="2" indent="0">
              <a:buNone/>
            </a:pPr>
            <a:r>
              <a:rPr lang="en-US" altLang="zh-CN" sz="2400" b="1" dirty="0">
                <a:solidFill>
                  <a:srgbClr val="0070C0"/>
                </a:solidFill>
              </a:rPr>
              <a:t>—&gt; </a:t>
            </a:r>
            <a:r>
              <a:rPr lang="en-US" altLang="zh-CN" sz="2400" dirty="0"/>
              <a:t>Hash</a:t>
            </a:r>
            <a:r>
              <a:rPr lang="zh-CN" altLang="en-US" sz="2400" dirty="0"/>
              <a:t>（</a:t>
            </a:r>
            <a:r>
              <a:rPr lang="en-US" altLang="zh-CN" sz="2400" dirty="0"/>
              <a:t>object</a:t>
            </a:r>
            <a:r>
              <a:rPr lang="zh-CN" altLang="en-US" sz="2400" dirty="0"/>
              <a:t>）</a:t>
            </a:r>
            <a:r>
              <a:rPr lang="en-US" altLang="zh-CN" sz="2400" dirty="0"/>
              <a:t>% (</a:t>
            </a:r>
            <a:r>
              <a:rPr lang="en-US" altLang="zh-CN" sz="2400" i="1" dirty="0"/>
              <a:t>N-1 </a:t>
            </a:r>
            <a:r>
              <a:rPr lang="en-US" altLang="zh-CN" sz="2400" dirty="0"/>
              <a:t>)</a:t>
            </a:r>
            <a:endParaRPr lang="en-US" altLang="zh-CN" sz="2400" dirty="0"/>
          </a:p>
          <a:p>
            <a:pPr lvl="1"/>
            <a:r>
              <a:rPr lang="zh-CN" altLang="en-US" dirty="0"/>
              <a:t>如果访问负载增加，需要添加</a:t>
            </a:r>
            <a:r>
              <a:rPr lang="en-US" altLang="zh-CN" dirty="0"/>
              <a:t>cache</a:t>
            </a:r>
            <a:endParaRPr lang="en-US" altLang="zh-CN" dirty="0"/>
          </a:p>
          <a:p>
            <a:pPr marL="914400" lvl="2" indent="0">
              <a:buNone/>
            </a:pPr>
            <a:r>
              <a:rPr lang="en-US" altLang="zh-CN" sz="2400" b="1" dirty="0">
                <a:solidFill>
                  <a:srgbClr val="0070C0"/>
                </a:solidFill>
              </a:rPr>
              <a:t>—&gt; </a:t>
            </a:r>
            <a:r>
              <a:rPr lang="en-US" altLang="zh-CN" sz="2400" dirty="0"/>
              <a:t>Hash</a:t>
            </a:r>
            <a:r>
              <a:rPr lang="zh-CN" altLang="en-US" sz="2400" dirty="0"/>
              <a:t>（</a:t>
            </a:r>
            <a:r>
              <a:rPr lang="en-US" altLang="zh-CN" sz="2400" dirty="0"/>
              <a:t>object</a:t>
            </a:r>
            <a:r>
              <a:rPr lang="zh-CN" altLang="en-US" sz="2400" dirty="0"/>
              <a:t>）</a:t>
            </a:r>
            <a:r>
              <a:rPr lang="en-US" altLang="zh-CN" sz="2400" dirty="0"/>
              <a:t>% (</a:t>
            </a:r>
            <a:r>
              <a:rPr lang="en-US" altLang="zh-CN" sz="2400" i="1" dirty="0"/>
              <a:t>N+1 </a:t>
            </a:r>
            <a:r>
              <a:rPr lang="en-US" altLang="zh-CN" sz="2400" dirty="0"/>
              <a:t>)</a:t>
            </a:r>
            <a:endParaRPr lang="en-US" altLang="zh-CN" sz="2400" dirty="0"/>
          </a:p>
          <a:p>
            <a:r>
              <a:rPr lang="zh-CN" altLang="en-US" dirty="0"/>
              <a:t>如果硬件能力增强，希望增加的节点承担更多的负载，普通</a:t>
            </a:r>
            <a:r>
              <a:rPr lang="en-US" altLang="zh-CN" dirty="0"/>
              <a:t>hash</a:t>
            </a:r>
            <a:r>
              <a:rPr lang="zh-CN" altLang="en-US" dirty="0"/>
              <a:t>算法难以实现</a:t>
            </a:r>
            <a:endParaRPr lang="en-US" altLang="zh-CN" dirty="0"/>
          </a:p>
        </p:txBody>
      </p:sp>
      <p:sp>
        <p:nvSpPr>
          <p:cNvPr id="6" name="矩形 5"/>
          <p:cNvSpPr/>
          <p:nvPr/>
        </p:nvSpPr>
        <p:spPr>
          <a:xfrm>
            <a:off x="3046884" y="5775647"/>
            <a:ext cx="5641404" cy="461665"/>
          </a:xfrm>
          <a:prstGeom prst="rect">
            <a:avLst/>
          </a:prstGeom>
          <a:solidFill>
            <a:schemeClr val="accent2">
              <a:lumMod val="75000"/>
            </a:schemeClr>
          </a:solidFill>
        </p:spPr>
        <p:txBody>
          <a:bodyPr wrap="square">
            <a:spAutoFit/>
          </a:bodyPr>
          <a:lstStyle/>
          <a:p>
            <a:pPr marL="6350" lvl="1"/>
            <a:r>
              <a:rPr lang="en-US" altLang="zh-CN" sz="2400" dirty="0">
                <a:solidFill>
                  <a:schemeClr val="bg1"/>
                </a:solidFill>
                <a:latin typeface="华文新魏" pitchFamily="2" charset="-122"/>
                <a:ea typeface="华文新魏" pitchFamily="2" charset="-122"/>
              </a:rPr>
              <a:t>cache</a:t>
            </a:r>
            <a:r>
              <a:rPr lang="zh-CN" altLang="en-US" sz="2400" dirty="0">
                <a:solidFill>
                  <a:schemeClr val="bg1"/>
                </a:solidFill>
                <a:latin typeface="华文新魏" pitchFamily="2" charset="-122"/>
                <a:ea typeface="华文新魏" pitchFamily="2" charset="-122"/>
              </a:rPr>
              <a:t>都失效了，服务器的负载瞬间增大</a:t>
            </a:r>
            <a:endParaRPr lang="en-US" altLang="zh-CN" sz="2400" dirty="0">
              <a:solidFill>
                <a:schemeClr val="bg1"/>
              </a:solidFill>
              <a:latin typeface="华文新魏" pitchFamily="2" charset="-122"/>
              <a:ea typeface="华文新魏"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r>
              <a:rPr lang="en-US" altLang="zh-CN" dirty="0"/>
              <a:t>HASH</a:t>
            </a:r>
            <a:r>
              <a:rPr lang="zh-CN" altLang="en-US" dirty="0"/>
              <a:t>算法原理</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环形</a:t>
            </a:r>
            <a:r>
              <a:rPr lang="en-US" altLang="zh-CN" dirty="0"/>
              <a:t>hash</a:t>
            </a:r>
            <a:r>
              <a:rPr lang="zh-CN" altLang="en-US" dirty="0"/>
              <a:t>空间：设共有</a:t>
            </a:r>
            <a:r>
              <a:rPr lang="en-US" altLang="zh-CN" dirty="0"/>
              <a:t>2</a:t>
            </a:r>
            <a:r>
              <a:rPr lang="en-US" altLang="zh-CN" baseline="30000" dirty="0"/>
              <a:t>32</a:t>
            </a:r>
            <a:r>
              <a:rPr lang="zh-CN" altLang="en-US" dirty="0"/>
              <a:t>个</a:t>
            </a:r>
            <a:r>
              <a:rPr lang="en-US" altLang="zh-CN" dirty="0"/>
              <a:t>bucket</a:t>
            </a:r>
            <a:r>
              <a:rPr lang="zh-CN" altLang="en-US" dirty="0"/>
              <a:t>空间</a:t>
            </a:r>
            <a:r>
              <a:rPr lang="en-US" altLang="zh-CN" dirty="0"/>
              <a:t>,</a:t>
            </a:r>
            <a:r>
              <a:rPr lang="zh-CN" altLang="en-US" dirty="0"/>
              <a:t>首尾相接形成环形空间，按顺时针方向编址；</a:t>
            </a:r>
            <a:endParaRPr lang="en-US" altLang="zh-CN" dirty="0"/>
          </a:p>
          <a:p>
            <a:pPr marL="514350" indent="-514350">
              <a:buFont typeface="+mj-lt"/>
              <a:buAutoNum type="arabicPeriod"/>
            </a:pPr>
            <a:r>
              <a:rPr lang="zh-CN" altLang="en-US" dirty="0"/>
              <a:t>通过</a:t>
            </a:r>
            <a:r>
              <a:rPr lang="en-US" altLang="zh-CN" dirty="0"/>
              <a:t>hash</a:t>
            </a:r>
            <a:r>
              <a:rPr lang="zh-CN" altLang="en-US" dirty="0"/>
              <a:t>函数计算将数据对象映射到环形</a:t>
            </a:r>
            <a:r>
              <a:rPr lang="en-US" altLang="zh-CN" dirty="0"/>
              <a:t>hash</a:t>
            </a:r>
            <a:r>
              <a:rPr lang="zh-CN" altLang="en-US" dirty="0"/>
              <a:t>空间；</a:t>
            </a:r>
            <a:endParaRPr lang="en-US" altLang="zh-CN" dirty="0"/>
          </a:p>
          <a:p>
            <a:pPr marL="0" indent="0">
              <a:buNone/>
            </a:pPr>
            <a:r>
              <a:rPr lang="en-US" altLang="zh-CN" dirty="0"/>
              <a:t>      </a:t>
            </a:r>
            <a:r>
              <a:rPr lang="zh-CN" altLang="en-US" dirty="0"/>
              <a:t>例如</a:t>
            </a:r>
            <a:endParaRPr lang="en-US" altLang="zh-CN" dirty="0"/>
          </a:p>
          <a:p>
            <a:endParaRPr lang="en-US" altLang="zh-CN" dirty="0"/>
          </a:p>
          <a:p>
            <a:endParaRPr lang="zh-CN" altLang="en-US" dirty="0"/>
          </a:p>
        </p:txBody>
      </p:sp>
      <p:sp>
        <p:nvSpPr>
          <p:cNvPr id="4" name="椭圆 3"/>
          <p:cNvSpPr/>
          <p:nvPr/>
        </p:nvSpPr>
        <p:spPr>
          <a:xfrm>
            <a:off x="5231904" y="3871535"/>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4" idx="0"/>
          </p:cNvCxnSpPr>
          <p:nvPr/>
        </p:nvCxnSpPr>
        <p:spPr>
          <a:xfrm flipV="1">
            <a:off x="6276020" y="3429001"/>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403812" y="3349720"/>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object1</a:t>
            </a:r>
            <a:endParaRPr lang="en-US" altLang="zh-CN" dirty="0">
              <a:solidFill>
                <a:srgbClr val="002060"/>
              </a:solidFill>
              <a:latin typeface="Comic Sans MS" panose="030F0702030302020204" pitchFamily="66" charset="0"/>
            </a:endParaRPr>
          </a:p>
        </p:txBody>
      </p:sp>
      <p:sp>
        <p:nvSpPr>
          <p:cNvPr id="11" name="等腰三角形 10"/>
          <p:cNvSpPr/>
          <p:nvPr/>
        </p:nvSpPr>
        <p:spPr>
          <a:xfrm>
            <a:off x="5375920" y="4077072"/>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7212124" y="4826278"/>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5267908" y="5229200"/>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719736" y="4113076"/>
            <a:ext cx="93610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hash</a:t>
            </a:r>
            <a:endParaRPr lang="zh-CN" altLang="en-US" sz="2400" dirty="0">
              <a:solidFill>
                <a:srgbClr val="002060"/>
              </a:solidFill>
            </a:endParaRPr>
          </a:p>
        </p:txBody>
      </p:sp>
      <p:cxnSp>
        <p:nvCxnSpPr>
          <p:cNvPr id="17" name="曲线连接符 16"/>
          <p:cNvCxnSpPr>
            <a:stCxn id="10" idx="1"/>
          </p:cNvCxnSpPr>
          <p:nvPr/>
        </p:nvCxnSpPr>
        <p:spPr>
          <a:xfrm rot="10800000" flipV="1">
            <a:off x="4187788" y="3534983"/>
            <a:ext cx="216024" cy="54209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3" idx="3"/>
            <a:endCxn id="11" idx="3"/>
          </p:cNvCxnSpPr>
          <p:nvPr/>
        </p:nvCxnSpPr>
        <p:spPr>
          <a:xfrm>
            <a:off x="4655840" y="4365104"/>
            <a:ext cx="828092" cy="12700"/>
          </a:xfrm>
          <a:prstGeom prst="curvedConnector4">
            <a:avLst>
              <a:gd name="adj1" fmla="val 43478"/>
              <a:gd name="adj2" fmla="val -1700000"/>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91944" y="4254645"/>
            <a:ext cx="684076"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key1</a:t>
            </a:r>
            <a:endParaRPr lang="zh-CN" altLang="en-US" dirty="0">
              <a:solidFill>
                <a:srgbClr val="002060"/>
              </a:solidFill>
              <a:latin typeface="Comic Sans MS" panose="030F0702030302020204" pitchFamily="66" charset="0"/>
            </a:endParaRPr>
          </a:p>
        </p:txBody>
      </p:sp>
      <p:sp>
        <p:nvSpPr>
          <p:cNvPr id="27" name="圆角矩形 26"/>
          <p:cNvSpPr/>
          <p:nvPr/>
        </p:nvSpPr>
        <p:spPr>
          <a:xfrm>
            <a:off x="4195287" y="5406421"/>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object2</a:t>
            </a:r>
            <a:endParaRPr lang="en-US" altLang="zh-CN" dirty="0">
              <a:solidFill>
                <a:srgbClr val="002060"/>
              </a:solidFill>
              <a:latin typeface="Comic Sans MS" panose="030F0702030302020204" pitchFamily="66" charset="0"/>
            </a:endParaRPr>
          </a:p>
        </p:txBody>
      </p:sp>
      <p:sp>
        <p:nvSpPr>
          <p:cNvPr id="28" name="TextBox 27"/>
          <p:cNvSpPr txBox="1"/>
          <p:nvPr/>
        </p:nvSpPr>
        <p:spPr>
          <a:xfrm>
            <a:off x="5447928" y="5188550"/>
            <a:ext cx="792088"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key2</a:t>
            </a:r>
            <a:endParaRPr lang="zh-CN" altLang="en-US" dirty="0">
              <a:solidFill>
                <a:srgbClr val="002060"/>
              </a:solidFill>
              <a:latin typeface="Comic Sans MS" panose="030F0702030302020204" pitchFamily="66" charset="0"/>
            </a:endParaRPr>
          </a:p>
        </p:txBody>
      </p:sp>
      <p:sp>
        <p:nvSpPr>
          <p:cNvPr id="29" name="圆角矩形 28"/>
          <p:cNvSpPr/>
          <p:nvPr/>
        </p:nvSpPr>
        <p:spPr>
          <a:xfrm>
            <a:off x="7384042" y="4798168"/>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object3</a:t>
            </a:r>
            <a:endParaRPr lang="en-US" altLang="zh-CN" dirty="0">
              <a:solidFill>
                <a:srgbClr val="002060"/>
              </a:solidFill>
              <a:latin typeface="Comic Sans MS" panose="030F0702030302020204" pitchFamily="66" charset="0"/>
            </a:endParaRPr>
          </a:p>
        </p:txBody>
      </p:sp>
      <p:sp>
        <p:nvSpPr>
          <p:cNvPr id="30" name="TextBox 29"/>
          <p:cNvSpPr txBox="1"/>
          <p:nvPr/>
        </p:nvSpPr>
        <p:spPr>
          <a:xfrm>
            <a:off x="6564052" y="4859868"/>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key3</a:t>
            </a:r>
            <a:endParaRPr lang="zh-CN" altLang="en-US" dirty="0">
              <a:solidFill>
                <a:srgbClr val="002060"/>
              </a:solidFill>
              <a:latin typeface="Comic Sans MS" panose="030F0702030302020204" pitchFamily="66" charset="0"/>
            </a:endParaRPr>
          </a:p>
        </p:txBody>
      </p:sp>
      <p:sp>
        <p:nvSpPr>
          <p:cNvPr id="25" name="TextBox 24"/>
          <p:cNvSpPr txBox="1"/>
          <p:nvPr/>
        </p:nvSpPr>
        <p:spPr>
          <a:xfrm>
            <a:off x="6240016" y="3212976"/>
            <a:ext cx="288032" cy="369332"/>
          </a:xfrm>
          <a:prstGeom prst="rect">
            <a:avLst/>
          </a:prstGeom>
          <a:noFill/>
        </p:spPr>
        <p:txBody>
          <a:bodyPr wrap="square" rtlCol="0">
            <a:spAutoFit/>
          </a:bodyPr>
          <a:lstStyle/>
          <a:p>
            <a:r>
              <a:rPr lang="en-US" altLang="zh-CN" dirty="0"/>
              <a:t>0</a:t>
            </a:r>
            <a:endParaRPr lang="zh-CN" altLang="en-US" dirty="0"/>
          </a:p>
        </p:txBody>
      </p:sp>
      <p:grpSp>
        <p:nvGrpSpPr>
          <p:cNvPr id="26" name="组合 25"/>
          <p:cNvGrpSpPr/>
          <p:nvPr/>
        </p:nvGrpSpPr>
        <p:grpSpPr>
          <a:xfrm>
            <a:off x="9602181" y="2026116"/>
            <a:ext cx="1512167" cy="1485735"/>
            <a:chOff x="6936889" y="2096572"/>
            <a:chExt cx="2714007" cy="2674783"/>
          </a:xfrm>
        </p:grpSpPr>
        <p:sp>
          <p:nvSpPr>
            <p:cNvPr id="32" name="椭圆 31"/>
            <p:cNvSpPr/>
            <p:nvPr/>
          </p:nvSpPr>
          <p:spPr>
            <a:xfrm>
              <a:off x="6936889" y="2755131"/>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flipV="1">
              <a:off x="7981005" y="2312596"/>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44999" y="2096572"/>
              <a:ext cx="1705897" cy="664912"/>
            </a:xfrm>
            <a:prstGeom prst="rect">
              <a:avLst/>
            </a:prstGeom>
            <a:noFill/>
          </p:spPr>
          <p:txBody>
            <a:bodyPr wrap="square" rtlCol="0">
              <a:spAutoFit/>
            </a:bodyPr>
            <a:lstStyle/>
            <a:p>
              <a:r>
                <a:rPr lang="en-US" altLang="zh-CN" dirty="0"/>
                <a:t>0|2</a:t>
              </a:r>
              <a:r>
                <a:rPr lang="en-US" altLang="zh-CN" baseline="30000" dirty="0"/>
                <a:t>32</a:t>
              </a:r>
              <a:r>
                <a:rPr lang="en-US" altLang="zh-CN" dirty="0"/>
                <a:t>-1</a:t>
              </a:r>
              <a:endParaRPr lang="zh-CN" altLang="en-US" dirty="0"/>
            </a:p>
          </p:txBody>
        </p:sp>
      </p:grpSp>
      <p:sp>
        <p:nvSpPr>
          <p:cNvPr id="37" name="TextBox 36"/>
          <p:cNvSpPr txBox="1"/>
          <p:nvPr/>
        </p:nvSpPr>
        <p:spPr>
          <a:xfrm>
            <a:off x="6168008" y="5435932"/>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key4</a:t>
            </a:r>
            <a:endParaRPr lang="zh-CN" altLang="en-US" dirty="0">
              <a:solidFill>
                <a:srgbClr val="002060"/>
              </a:solidFill>
              <a:latin typeface="Comic Sans MS" panose="030F0702030302020204" pitchFamily="66" charset="0"/>
            </a:endParaRPr>
          </a:p>
        </p:txBody>
      </p:sp>
      <p:sp>
        <p:nvSpPr>
          <p:cNvPr id="38" name="等腰三角形 37"/>
          <p:cNvSpPr/>
          <p:nvPr/>
        </p:nvSpPr>
        <p:spPr>
          <a:xfrm>
            <a:off x="6759753" y="5557882"/>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6888088" y="551723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object4</a:t>
            </a:r>
            <a:endParaRPr lang="en-US" altLang="zh-CN" dirty="0">
              <a:solidFill>
                <a:srgbClr val="002060"/>
              </a:solidFill>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r>
              <a:rPr lang="en-US" altLang="zh-CN" dirty="0"/>
              <a:t>HASH</a:t>
            </a:r>
            <a:r>
              <a:rPr lang="zh-CN" altLang="en-US" dirty="0"/>
              <a:t>算法原理</a:t>
            </a:r>
            <a:endParaRPr lang="zh-CN" altLang="en-US" dirty="0"/>
          </a:p>
        </p:txBody>
      </p:sp>
      <p:sp>
        <p:nvSpPr>
          <p:cNvPr id="4" name="椭圆 3"/>
          <p:cNvSpPr/>
          <p:nvPr/>
        </p:nvSpPr>
        <p:spPr>
          <a:xfrm>
            <a:off x="8364252" y="3092670"/>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4" idx="0"/>
          </p:cNvCxnSpPr>
          <p:nvPr/>
        </p:nvCxnSpPr>
        <p:spPr>
          <a:xfrm flipV="1">
            <a:off x="9408368" y="2650136"/>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716180" y="2420889"/>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object1</a:t>
            </a:r>
            <a:endParaRPr lang="en-US" altLang="zh-CN" dirty="0">
              <a:solidFill>
                <a:srgbClr val="002060"/>
              </a:solidFill>
              <a:latin typeface="Comic Sans MS" panose="030F0702030302020204" pitchFamily="66" charset="0"/>
            </a:endParaRPr>
          </a:p>
        </p:txBody>
      </p:sp>
      <p:sp>
        <p:nvSpPr>
          <p:cNvPr id="7" name="等腰三角形 6"/>
          <p:cNvSpPr/>
          <p:nvPr/>
        </p:nvSpPr>
        <p:spPr>
          <a:xfrm>
            <a:off x="8508268" y="3298207"/>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10300366" y="3557080"/>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8400256" y="4450335"/>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7248128" y="3068960"/>
            <a:ext cx="936104" cy="50405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hash</a:t>
            </a:r>
            <a:endParaRPr lang="zh-CN" altLang="en-US" sz="2400" dirty="0">
              <a:solidFill>
                <a:srgbClr val="002060"/>
              </a:solidFill>
            </a:endParaRPr>
          </a:p>
        </p:txBody>
      </p:sp>
      <p:cxnSp>
        <p:nvCxnSpPr>
          <p:cNvPr id="11" name="曲线连接符 10"/>
          <p:cNvCxnSpPr>
            <a:stCxn id="6" idx="1"/>
            <a:endCxn id="10" idx="0"/>
          </p:cNvCxnSpPr>
          <p:nvPr/>
        </p:nvCxnSpPr>
        <p:spPr>
          <a:xfrm rot="10800000" flipV="1">
            <a:off x="7716180" y="2606152"/>
            <a:ext cx="12700" cy="462808"/>
          </a:xfrm>
          <a:prstGeom prst="curvedConnector4">
            <a:avLst>
              <a:gd name="adj1" fmla="val 1400000"/>
              <a:gd name="adj2" fmla="val 700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0" idx="3"/>
            <a:endCxn id="7" idx="3"/>
          </p:cNvCxnSpPr>
          <p:nvPr/>
        </p:nvCxnSpPr>
        <p:spPr>
          <a:xfrm>
            <a:off x="8184232" y="3320989"/>
            <a:ext cx="432048" cy="265251"/>
          </a:xfrm>
          <a:prstGeom prst="curvedConnector4">
            <a:avLst>
              <a:gd name="adj1" fmla="val 37500"/>
              <a:gd name="adj2" fmla="val 18618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24292" y="3475780"/>
            <a:ext cx="684076"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key1</a:t>
            </a:r>
            <a:endParaRPr lang="zh-CN" altLang="en-US" dirty="0">
              <a:solidFill>
                <a:srgbClr val="002060"/>
              </a:solidFill>
              <a:latin typeface="Comic Sans MS" panose="030F0702030302020204" pitchFamily="66" charset="0"/>
            </a:endParaRPr>
          </a:p>
        </p:txBody>
      </p:sp>
      <p:sp>
        <p:nvSpPr>
          <p:cNvPr id="14" name="圆角矩形 13"/>
          <p:cNvSpPr/>
          <p:nvPr/>
        </p:nvSpPr>
        <p:spPr>
          <a:xfrm>
            <a:off x="7636070" y="4714658"/>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object3</a:t>
            </a:r>
            <a:endParaRPr lang="en-US" altLang="zh-CN" dirty="0">
              <a:solidFill>
                <a:srgbClr val="002060"/>
              </a:solidFill>
              <a:latin typeface="Comic Sans MS" panose="030F0702030302020204" pitchFamily="66" charset="0"/>
            </a:endParaRPr>
          </a:p>
        </p:txBody>
      </p:sp>
      <p:sp>
        <p:nvSpPr>
          <p:cNvPr id="15" name="TextBox 14"/>
          <p:cNvSpPr txBox="1"/>
          <p:nvPr/>
        </p:nvSpPr>
        <p:spPr>
          <a:xfrm>
            <a:off x="8572174" y="4409685"/>
            <a:ext cx="792088"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key3</a:t>
            </a:r>
            <a:endParaRPr lang="zh-CN" altLang="en-US" dirty="0">
              <a:solidFill>
                <a:srgbClr val="002060"/>
              </a:solidFill>
              <a:latin typeface="Comic Sans MS" panose="030F0702030302020204" pitchFamily="66" charset="0"/>
            </a:endParaRPr>
          </a:p>
        </p:txBody>
      </p:sp>
      <p:sp>
        <p:nvSpPr>
          <p:cNvPr id="16" name="圆角矩形 15"/>
          <p:cNvSpPr/>
          <p:nvPr/>
        </p:nvSpPr>
        <p:spPr>
          <a:xfrm>
            <a:off x="10516390" y="3565266"/>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object2</a:t>
            </a:r>
            <a:endParaRPr lang="en-US" altLang="zh-CN" dirty="0">
              <a:solidFill>
                <a:srgbClr val="002060"/>
              </a:solidFill>
              <a:latin typeface="Comic Sans MS" panose="030F0702030302020204" pitchFamily="66" charset="0"/>
            </a:endParaRPr>
          </a:p>
        </p:txBody>
      </p:sp>
      <p:sp>
        <p:nvSpPr>
          <p:cNvPr id="18" name="TextBox 17"/>
          <p:cNvSpPr txBox="1"/>
          <p:nvPr/>
        </p:nvSpPr>
        <p:spPr>
          <a:xfrm>
            <a:off x="9372364" y="2434111"/>
            <a:ext cx="288032" cy="369332"/>
          </a:xfrm>
          <a:prstGeom prst="rect">
            <a:avLst/>
          </a:prstGeom>
          <a:noFill/>
        </p:spPr>
        <p:txBody>
          <a:bodyPr wrap="square" rtlCol="0">
            <a:spAutoFit/>
          </a:bodyPr>
          <a:lstStyle/>
          <a:p>
            <a:r>
              <a:rPr lang="en-US" altLang="zh-CN" dirty="0"/>
              <a:t>0</a:t>
            </a:r>
            <a:endParaRPr lang="zh-CN" altLang="en-US" dirty="0"/>
          </a:p>
        </p:txBody>
      </p:sp>
      <p:sp>
        <p:nvSpPr>
          <p:cNvPr id="19" name="椭圆 18"/>
          <p:cNvSpPr/>
          <p:nvPr/>
        </p:nvSpPr>
        <p:spPr>
          <a:xfrm>
            <a:off x="9804412" y="3092671"/>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256240" y="3916533"/>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9904670" y="2770442"/>
            <a:ext cx="1987973" cy="34180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server1(cache)</a:t>
            </a:r>
            <a:endParaRPr lang="en-US" altLang="zh-CN" dirty="0">
              <a:solidFill>
                <a:schemeClr val="accent6">
                  <a:lumMod val="75000"/>
                </a:schemeClr>
              </a:solidFill>
              <a:latin typeface="Comic Sans MS" panose="030F0702030302020204" pitchFamily="66" charset="0"/>
            </a:endParaRPr>
          </a:p>
        </p:txBody>
      </p:sp>
      <p:cxnSp>
        <p:nvCxnSpPr>
          <p:cNvPr id="1027" name="曲线连接符 1026"/>
          <p:cNvCxnSpPr>
            <a:stCxn id="9" idx="1"/>
            <a:endCxn id="22" idx="6"/>
          </p:cNvCxnSpPr>
          <p:nvPr/>
        </p:nvCxnSpPr>
        <p:spPr>
          <a:xfrm rot="10800000" flipH="1">
            <a:off x="8454262" y="4019304"/>
            <a:ext cx="18002" cy="575049"/>
          </a:xfrm>
          <a:prstGeom prst="curvedConnector5">
            <a:avLst>
              <a:gd name="adj1" fmla="val 1471420"/>
              <a:gd name="adj2" fmla="val 51062"/>
              <a:gd name="adj3" fmla="val 136985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4" name="曲线连接符 1033"/>
          <p:cNvCxnSpPr>
            <a:stCxn id="7" idx="1"/>
            <a:endCxn id="19" idx="3"/>
          </p:cNvCxnSpPr>
          <p:nvPr/>
        </p:nvCxnSpPr>
        <p:spPr>
          <a:xfrm rot="10800000" flipH="1">
            <a:off x="8562274" y="3268109"/>
            <a:ext cx="1273774" cy="174114"/>
          </a:xfrm>
          <a:prstGeom prst="curvedConnector4">
            <a:avLst>
              <a:gd name="adj1" fmla="val 15416"/>
              <a:gd name="adj2" fmla="val -3061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364262" y="4581128"/>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key4</a:t>
            </a:r>
            <a:endParaRPr lang="zh-CN" altLang="en-US" dirty="0">
              <a:solidFill>
                <a:srgbClr val="002060"/>
              </a:solidFill>
              <a:latin typeface="Comic Sans MS" panose="030F0702030302020204" pitchFamily="66" charset="0"/>
            </a:endParaRPr>
          </a:p>
        </p:txBody>
      </p:sp>
      <p:sp>
        <p:nvSpPr>
          <p:cNvPr id="52" name="等腰三角形 51"/>
          <p:cNvSpPr/>
          <p:nvPr/>
        </p:nvSpPr>
        <p:spPr>
          <a:xfrm>
            <a:off x="9398683" y="4903843"/>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9076230" y="51571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object4</a:t>
            </a:r>
            <a:endParaRPr lang="en-US" altLang="zh-CN" dirty="0">
              <a:solidFill>
                <a:srgbClr val="002060"/>
              </a:solidFill>
              <a:latin typeface="Comic Sans MS" panose="030F0702030302020204" pitchFamily="66" charset="0"/>
            </a:endParaRPr>
          </a:p>
        </p:txBody>
      </p:sp>
      <p:sp>
        <p:nvSpPr>
          <p:cNvPr id="54" name="TextBox 53"/>
          <p:cNvSpPr txBox="1"/>
          <p:nvPr/>
        </p:nvSpPr>
        <p:spPr>
          <a:xfrm>
            <a:off x="9652294" y="3660446"/>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key2</a:t>
            </a:r>
            <a:endParaRPr lang="zh-CN" altLang="en-US" dirty="0">
              <a:solidFill>
                <a:srgbClr val="002060"/>
              </a:solidFill>
              <a:latin typeface="Comic Sans MS" panose="030F0702030302020204" pitchFamily="66" charset="0"/>
            </a:endParaRPr>
          </a:p>
        </p:txBody>
      </p:sp>
      <p:sp>
        <p:nvSpPr>
          <p:cNvPr id="55" name="椭圆 54"/>
          <p:cNvSpPr/>
          <p:nvPr/>
        </p:nvSpPr>
        <p:spPr>
          <a:xfrm>
            <a:off x="10192354" y="4450336"/>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3" name="曲线连接符 1042"/>
          <p:cNvCxnSpPr>
            <a:stCxn id="8" idx="5"/>
            <a:endCxn id="55" idx="6"/>
          </p:cNvCxnSpPr>
          <p:nvPr/>
        </p:nvCxnSpPr>
        <p:spPr>
          <a:xfrm flipH="1">
            <a:off x="10408378" y="3701097"/>
            <a:ext cx="54006" cy="852009"/>
          </a:xfrm>
          <a:prstGeom prst="curvedConnector3">
            <a:avLst>
              <a:gd name="adj1" fmla="val -52328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5" name="曲线连接符 1044"/>
          <p:cNvCxnSpPr>
            <a:stCxn id="52" idx="1"/>
            <a:endCxn id="22" idx="6"/>
          </p:cNvCxnSpPr>
          <p:nvPr/>
        </p:nvCxnSpPr>
        <p:spPr>
          <a:xfrm rot="10800000">
            <a:off x="8472266" y="4019304"/>
            <a:ext cx="980425" cy="1028557"/>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内容占位符 2"/>
          <p:cNvSpPr>
            <a:spLocks noGrp="1"/>
          </p:cNvSpPr>
          <p:nvPr>
            <p:ph idx="1"/>
          </p:nvPr>
        </p:nvSpPr>
        <p:spPr>
          <a:xfrm>
            <a:off x="609600" y="1600201"/>
            <a:ext cx="6602524" cy="4525963"/>
          </a:xfrm>
        </p:spPr>
        <p:txBody>
          <a:bodyPr>
            <a:normAutofit/>
          </a:bodyPr>
          <a:lstStyle/>
          <a:p>
            <a:pPr marL="514350" indent="-514350">
              <a:lnSpc>
                <a:spcPct val="150000"/>
              </a:lnSpc>
              <a:buFont typeface="+mj-lt"/>
              <a:buAutoNum type="arabicPeriod" startAt="3"/>
            </a:pPr>
            <a:r>
              <a:rPr lang="zh-CN" altLang="en-US" dirty="0"/>
              <a:t>使用相同的</a:t>
            </a:r>
            <a:r>
              <a:rPr lang="en-US" altLang="zh-CN" dirty="0"/>
              <a:t>hash</a:t>
            </a:r>
            <a:r>
              <a:rPr lang="zh-CN" altLang="en-US" dirty="0"/>
              <a:t>函数将节点（</a:t>
            </a:r>
            <a:r>
              <a:rPr lang="en-US" altLang="zh-CN" dirty="0"/>
              <a:t>cache/server</a:t>
            </a:r>
            <a:r>
              <a:rPr lang="zh-CN" altLang="en-US" dirty="0"/>
              <a:t>）映射到环形</a:t>
            </a:r>
            <a:r>
              <a:rPr lang="en-US" altLang="zh-CN" dirty="0"/>
              <a:t>hash</a:t>
            </a:r>
            <a:r>
              <a:rPr lang="zh-CN" altLang="en-US" dirty="0"/>
              <a:t>空间</a:t>
            </a:r>
            <a:endParaRPr lang="en-US" altLang="zh-CN" dirty="0"/>
          </a:p>
          <a:p>
            <a:pPr lvl="1">
              <a:lnSpc>
                <a:spcPct val="150000"/>
              </a:lnSpc>
            </a:pPr>
            <a:r>
              <a:rPr lang="zh-CN" altLang="en-US" dirty="0"/>
              <a:t>通常使用节点的</a:t>
            </a:r>
            <a:r>
              <a:rPr lang="en-US" altLang="zh-CN" dirty="0"/>
              <a:t>IP</a:t>
            </a:r>
            <a:r>
              <a:rPr lang="zh-CN" altLang="en-US" dirty="0"/>
              <a:t>地址</a:t>
            </a:r>
            <a:endParaRPr lang="en-US" altLang="zh-CN" dirty="0"/>
          </a:p>
          <a:p>
            <a:pPr marL="514350" indent="-514350">
              <a:lnSpc>
                <a:spcPct val="150000"/>
              </a:lnSpc>
              <a:buFont typeface="+mj-lt"/>
              <a:buAutoNum type="arabicPeriod" startAt="3"/>
            </a:pPr>
            <a:r>
              <a:rPr lang="zh-CN" altLang="en-US" dirty="0"/>
              <a:t>将数据对象映射到节点</a:t>
            </a:r>
            <a:endParaRPr lang="en-US" altLang="zh-CN" dirty="0"/>
          </a:p>
          <a:p>
            <a:pPr lvl="1">
              <a:lnSpc>
                <a:spcPct val="150000"/>
              </a:lnSpc>
            </a:pPr>
            <a:r>
              <a:rPr lang="zh-CN" altLang="en-US" dirty="0"/>
              <a:t>沿顺时针方向，根据数据对象的</a:t>
            </a:r>
            <a:r>
              <a:rPr lang="en-US" altLang="zh-CN" dirty="0"/>
              <a:t>key</a:t>
            </a:r>
            <a:r>
              <a:rPr lang="zh-CN" altLang="en-US" dirty="0"/>
              <a:t>值，遇到第一个节点（</a:t>
            </a:r>
            <a:r>
              <a:rPr lang="en-US" altLang="zh-CN" dirty="0"/>
              <a:t>cache/server</a:t>
            </a:r>
            <a:r>
              <a:rPr lang="zh-CN" altLang="en-US" dirty="0"/>
              <a:t>），就将数据存储在这个</a:t>
            </a:r>
            <a:r>
              <a:rPr lang="en-US" altLang="zh-CN" dirty="0"/>
              <a:t>cache/server</a:t>
            </a:r>
            <a:r>
              <a:rPr lang="zh-CN" altLang="en-US" dirty="0"/>
              <a:t>中</a:t>
            </a:r>
            <a:endParaRPr lang="zh-CN" altLang="en-US" dirty="0"/>
          </a:p>
        </p:txBody>
      </p:sp>
      <p:sp>
        <p:nvSpPr>
          <p:cNvPr id="3" name="矩形 2"/>
          <p:cNvSpPr/>
          <p:nvPr/>
        </p:nvSpPr>
        <p:spPr>
          <a:xfrm>
            <a:off x="10400324" y="4465052"/>
            <a:ext cx="1810111" cy="369332"/>
          </a:xfrm>
          <a:prstGeom prst="rect">
            <a:avLst/>
          </a:prstGeom>
        </p:spPr>
        <p:txBody>
          <a:bodyPr wrap="none">
            <a:spAutoFit/>
          </a:bodyPr>
          <a:lstStyle/>
          <a:p>
            <a:pPr algn="ctr"/>
            <a:r>
              <a:rPr lang="en-US" altLang="zh-CN" dirty="0">
                <a:solidFill>
                  <a:schemeClr val="accent6">
                    <a:lumMod val="75000"/>
                  </a:schemeClr>
                </a:solidFill>
                <a:latin typeface="Comic Sans MS" panose="030F0702030302020204" pitchFamily="66" charset="0"/>
              </a:rPr>
              <a:t>server2(cache)</a:t>
            </a:r>
            <a:endParaRPr lang="en-US" altLang="zh-CN" dirty="0">
              <a:solidFill>
                <a:schemeClr val="accent6">
                  <a:lumMod val="75000"/>
                </a:schemeClr>
              </a:solidFill>
              <a:latin typeface="Comic Sans MS" panose="030F0702030302020204" pitchFamily="66" charset="0"/>
            </a:endParaRPr>
          </a:p>
        </p:txBody>
      </p:sp>
      <p:sp>
        <p:nvSpPr>
          <p:cNvPr id="17" name="矩形 16"/>
          <p:cNvSpPr/>
          <p:nvPr/>
        </p:nvSpPr>
        <p:spPr>
          <a:xfrm>
            <a:off x="6529044" y="3838048"/>
            <a:ext cx="1810111" cy="369332"/>
          </a:xfrm>
          <a:prstGeom prst="rect">
            <a:avLst/>
          </a:prstGeom>
        </p:spPr>
        <p:txBody>
          <a:bodyPr wrap="none">
            <a:spAutoFit/>
          </a:bodyPr>
          <a:lstStyle/>
          <a:p>
            <a:pPr algn="ctr"/>
            <a:r>
              <a:rPr lang="en-US" altLang="zh-CN" dirty="0">
                <a:solidFill>
                  <a:schemeClr val="accent6">
                    <a:lumMod val="75000"/>
                  </a:schemeClr>
                </a:solidFill>
                <a:latin typeface="Comic Sans MS" panose="030F0702030302020204" pitchFamily="66" charset="0"/>
              </a:rPr>
              <a:t>server3(cache)</a:t>
            </a:r>
            <a:endParaRPr lang="en-US" altLang="zh-CN" dirty="0">
              <a:solidFill>
                <a:schemeClr val="accent6">
                  <a:lumMod val="75000"/>
                </a:schemeClr>
              </a:solidFill>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r>
              <a:rPr lang="en-US" altLang="zh-CN" dirty="0"/>
              <a:t>HASH</a:t>
            </a:r>
            <a:r>
              <a:rPr lang="zh-CN" altLang="en-US" dirty="0"/>
              <a:t>算法原理</a:t>
            </a:r>
            <a:endParaRPr lang="zh-CN" altLang="en-US" dirty="0"/>
          </a:p>
        </p:txBody>
      </p:sp>
      <p:sp>
        <p:nvSpPr>
          <p:cNvPr id="35" name="内容占位符 2"/>
          <p:cNvSpPr>
            <a:spLocks noGrp="1"/>
          </p:cNvSpPr>
          <p:nvPr>
            <p:ph idx="1"/>
          </p:nvPr>
        </p:nvSpPr>
        <p:spPr>
          <a:xfrm>
            <a:off x="609599" y="1639342"/>
            <a:ext cx="5704007" cy="4525963"/>
          </a:xfrm>
        </p:spPr>
        <p:txBody>
          <a:bodyPr>
            <a:normAutofit/>
          </a:bodyPr>
          <a:lstStyle/>
          <a:p>
            <a:pPr>
              <a:lnSpc>
                <a:spcPct val="200000"/>
              </a:lnSpc>
            </a:pPr>
            <a:r>
              <a:rPr lang="zh-CN" altLang="en-US" dirty="0"/>
              <a:t>如果某节点</a:t>
            </a:r>
            <a:r>
              <a:rPr lang="en-US" altLang="zh-CN" dirty="0"/>
              <a:t>server</a:t>
            </a:r>
            <a:r>
              <a:rPr lang="zh-CN" altLang="en-US" dirty="0"/>
              <a:t>停机</a:t>
            </a:r>
            <a:endParaRPr lang="en-US" altLang="zh-CN" dirty="0"/>
          </a:p>
          <a:p>
            <a:pPr lvl="1" indent="-342900">
              <a:lnSpc>
                <a:spcPct val="200000"/>
              </a:lnSpc>
            </a:pPr>
            <a:r>
              <a:rPr lang="zh-CN" altLang="en-US" dirty="0"/>
              <a:t>例如</a:t>
            </a:r>
            <a:r>
              <a:rPr lang="en-US" altLang="zh-CN" dirty="0"/>
              <a:t>Server2</a:t>
            </a:r>
            <a:r>
              <a:rPr lang="zh-CN" altLang="en-US" dirty="0"/>
              <a:t>停机，按顺时针迁移的规则，</a:t>
            </a:r>
            <a:r>
              <a:rPr lang="en-US" altLang="zh-CN" dirty="0"/>
              <a:t>Server2</a:t>
            </a:r>
            <a:r>
              <a:rPr lang="zh-CN" altLang="en-US" dirty="0"/>
              <a:t>上的</a:t>
            </a:r>
            <a:r>
              <a:rPr lang="en-US" altLang="zh-CN" dirty="0"/>
              <a:t> object2</a:t>
            </a:r>
            <a:r>
              <a:rPr lang="zh-CN" altLang="en-US" dirty="0"/>
              <a:t>被迁移到</a:t>
            </a:r>
            <a:r>
              <a:rPr lang="en-US" altLang="zh-CN" dirty="0"/>
              <a:t>server3</a:t>
            </a:r>
            <a:r>
              <a:rPr lang="zh-CN" altLang="en-US" dirty="0"/>
              <a:t>中，其它对象还保持这原有的存储位置。</a:t>
            </a:r>
            <a:endParaRPr lang="zh-CN" altLang="en-US" dirty="0"/>
          </a:p>
        </p:txBody>
      </p:sp>
      <p:grpSp>
        <p:nvGrpSpPr>
          <p:cNvPr id="17" name="组合 16"/>
          <p:cNvGrpSpPr/>
          <p:nvPr/>
        </p:nvGrpSpPr>
        <p:grpSpPr>
          <a:xfrm>
            <a:off x="6629541" y="2351617"/>
            <a:ext cx="5083083" cy="3176103"/>
            <a:chOff x="6629541" y="2351617"/>
            <a:chExt cx="5083083" cy="3176103"/>
          </a:xfrm>
        </p:grpSpPr>
        <p:sp>
          <p:nvSpPr>
            <p:cNvPr id="4" name="椭圆 3"/>
            <p:cNvSpPr/>
            <p:nvPr/>
          </p:nvSpPr>
          <p:spPr>
            <a:xfrm>
              <a:off x="7825775" y="3092670"/>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4" idx="0"/>
            </p:cNvCxnSpPr>
            <p:nvPr/>
          </p:nvCxnSpPr>
          <p:spPr>
            <a:xfrm flipV="1">
              <a:off x="8869891" y="2650136"/>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366818" y="2351617"/>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object1</a:t>
              </a:r>
              <a:endParaRPr lang="en-US" altLang="zh-CN" dirty="0">
                <a:solidFill>
                  <a:srgbClr val="002060"/>
                </a:solidFill>
                <a:latin typeface="Comic Sans MS" panose="030F0702030302020204" pitchFamily="66" charset="0"/>
              </a:endParaRPr>
            </a:p>
          </p:txBody>
        </p:sp>
        <p:sp>
          <p:nvSpPr>
            <p:cNvPr id="7" name="等腰三角形 6"/>
            <p:cNvSpPr/>
            <p:nvPr/>
          </p:nvSpPr>
          <p:spPr>
            <a:xfrm>
              <a:off x="7969791" y="3298207"/>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9761889" y="3557080"/>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7861779" y="4450335"/>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629541" y="3016081"/>
              <a:ext cx="93610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hash</a:t>
              </a:r>
              <a:endParaRPr lang="zh-CN" altLang="en-US" sz="2400" dirty="0">
                <a:solidFill>
                  <a:srgbClr val="002060"/>
                </a:solidFill>
              </a:endParaRPr>
            </a:p>
          </p:txBody>
        </p:sp>
        <p:cxnSp>
          <p:nvCxnSpPr>
            <p:cNvPr id="11" name="曲线连接符 10"/>
            <p:cNvCxnSpPr>
              <a:stCxn id="6" idx="1"/>
              <a:endCxn id="10" idx="0"/>
            </p:cNvCxnSpPr>
            <p:nvPr/>
          </p:nvCxnSpPr>
          <p:spPr>
            <a:xfrm rot="10800000" flipV="1">
              <a:off x="7097595" y="2536880"/>
              <a:ext cx="269225" cy="47920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0" idx="3"/>
              <a:endCxn id="7" idx="3"/>
            </p:cNvCxnSpPr>
            <p:nvPr/>
          </p:nvCxnSpPr>
          <p:spPr>
            <a:xfrm>
              <a:off x="7565645" y="3268109"/>
              <a:ext cx="512158" cy="318130"/>
            </a:xfrm>
            <a:prstGeom prst="curvedConnector4">
              <a:avLst>
                <a:gd name="adj1" fmla="val 39455"/>
                <a:gd name="adj2" fmla="val 171857"/>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85815" y="3475780"/>
              <a:ext cx="684076"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key1</a:t>
              </a:r>
              <a:endParaRPr lang="zh-CN" altLang="en-US" dirty="0">
                <a:solidFill>
                  <a:srgbClr val="002060"/>
                </a:solidFill>
                <a:latin typeface="Comic Sans MS" panose="030F0702030302020204" pitchFamily="66" charset="0"/>
              </a:endParaRPr>
            </a:p>
          </p:txBody>
        </p:sp>
        <p:sp>
          <p:nvSpPr>
            <p:cNvPr id="14" name="圆角矩形 13"/>
            <p:cNvSpPr/>
            <p:nvPr/>
          </p:nvSpPr>
          <p:spPr>
            <a:xfrm>
              <a:off x="7097593" y="4714658"/>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object3</a:t>
              </a:r>
              <a:endParaRPr lang="en-US" altLang="zh-CN" dirty="0">
                <a:solidFill>
                  <a:srgbClr val="002060"/>
                </a:solidFill>
                <a:latin typeface="Comic Sans MS" panose="030F0702030302020204" pitchFamily="66" charset="0"/>
              </a:endParaRPr>
            </a:p>
          </p:txBody>
        </p:sp>
        <p:sp>
          <p:nvSpPr>
            <p:cNvPr id="15" name="TextBox 14"/>
            <p:cNvSpPr txBox="1"/>
            <p:nvPr/>
          </p:nvSpPr>
          <p:spPr>
            <a:xfrm>
              <a:off x="8033697" y="4409685"/>
              <a:ext cx="792088"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key3</a:t>
              </a:r>
              <a:endParaRPr lang="zh-CN" altLang="en-US" dirty="0">
                <a:solidFill>
                  <a:srgbClr val="002060"/>
                </a:solidFill>
                <a:latin typeface="Comic Sans MS" panose="030F0702030302020204" pitchFamily="66" charset="0"/>
              </a:endParaRPr>
            </a:p>
          </p:txBody>
        </p:sp>
        <p:sp>
          <p:nvSpPr>
            <p:cNvPr id="16" name="圆角矩形 15"/>
            <p:cNvSpPr/>
            <p:nvPr/>
          </p:nvSpPr>
          <p:spPr>
            <a:xfrm>
              <a:off x="9977913" y="3565266"/>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object2</a:t>
              </a:r>
              <a:endParaRPr lang="en-US" altLang="zh-CN" dirty="0">
                <a:solidFill>
                  <a:srgbClr val="002060"/>
                </a:solidFill>
                <a:latin typeface="Comic Sans MS" panose="030F0702030302020204" pitchFamily="66" charset="0"/>
              </a:endParaRPr>
            </a:p>
          </p:txBody>
        </p:sp>
        <p:sp>
          <p:nvSpPr>
            <p:cNvPr id="18" name="TextBox 17"/>
            <p:cNvSpPr txBox="1"/>
            <p:nvPr/>
          </p:nvSpPr>
          <p:spPr>
            <a:xfrm>
              <a:off x="8833887" y="2434111"/>
              <a:ext cx="288032" cy="369332"/>
            </a:xfrm>
            <a:prstGeom prst="rect">
              <a:avLst/>
            </a:prstGeom>
            <a:noFill/>
          </p:spPr>
          <p:txBody>
            <a:bodyPr wrap="square" rtlCol="0">
              <a:spAutoFit/>
            </a:bodyPr>
            <a:lstStyle/>
            <a:p>
              <a:r>
                <a:rPr lang="en-US" altLang="zh-CN" dirty="0"/>
                <a:t>0</a:t>
              </a:r>
              <a:endParaRPr lang="zh-CN" altLang="en-US" dirty="0"/>
            </a:p>
          </p:txBody>
        </p:sp>
        <p:sp>
          <p:nvSpPr>
            <p:cNvPr id="19" name="椭圆 18"/>
            <p:cNvSpPr/>
            <p:nvPr/>
          </p:nvSpPr>
          <p:spPr>
            <a:xfrm>
              <a:off x="9265935" y="3092671"/>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717763" y="3916533"/>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9366194" y="2722144"/>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server1</a:t>
              </a:r>
              <a:endParaRPr lang="en-US" altLang="zh-CN" dirty="0">
                <a:solidFill>
                  <a:schemeClr val="accent6">
                    <a:lumMod val="75000"/>
                  </a:schemeClr>
                </a:solidFill>
                <a:latin typeface="Comic Sans MS" panose="030F0702030302020204" pitchFamily="66" charset="0"/>
              </a:endParaRPr>
            </a:p>
          </p:txBody>
        </p:sp>
        <p:sp>
          <p:nvSpPr>
            <p:cNvPr id="26" name="圆角矩形 25"/>
            <p:cNvSpPr/>
            <p:nvPr/>
          </p:nvSpPr>
          <p:spPr>
            <a:xfrm>
              <a:off x="6745655" y="39357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server3</a:t>
              </a:r>
              <a:endParaRPr lang="en-US" altLang="zh-CN" dirty="0">
                <a:solidFill>
                  <a:schemeClr val="accent6">
                    <a:lumMod val="75000"/>
                  </a:schemeClr>
                </a:solidFill>
                <a:latin typeface="Comic Sans MS" panose="030F0702030302020204" pitchFamily="66" charset="0"/>
              </a:endParaRPr>
            </a:p>
          </p:txBody>
        </p:sp>
        <p:cxnSp>
          <p:nvCxnSpPr>
            <p:cNvPr id="1027" name="曲线连接符 1026"/>
            <p:cNvCxnSpPr>
              <a:stCxn id="9" idx="1"/>
              <a:endCxn id="22" idx="6"/>
            </p:cNvCxnSpPr>
            <p:nvPr/>
          </p:nvCxnSpPr>
          <p:spPr>
            <a:xfrm rot="10800000" flipH="1">
              <a:off x="7915785" y="4019304"/>
              <a:ext cx="18002" cy="575049"/>
            </a:xfrm>
            <a:prstGeom prst="curvedConnector5">
              <a:avLst>
                <a:gd name="adj1" fmla="val 1471420"/>
                <a:gd name="adj2" fmla="val 51062"/>
                <a:gd name="adj3" fmla="val 136985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4" name="曲线连接符 1033"/>
            <p:cNvCxnSpPr>
              <a:stCxn id="7" idx="1"/>
              <a:endCxn id="19" idx="3"/>
            </p:cNvCxnSpPr>
            <p:nvPr/>
          </p:nvCxnSpPr>
          <p:spPr>
            <a:xfrm rot="10800000" flipH="1">
              <a:off x="8023797" y="3268109"/>
              <a:ext cx="1273774" cy="174114"/>
            </a:xfrm>
            <a:prstGeom prst="curvedConnector4">
              <a:avLst>
                <a:gd name="adj1" fmla="val 15416"/>
                <a:gd name="adj2" fmla="val -3061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825785" y="4581128"/>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key4</a:t>
              </a:r>
              <a:endParaRPr lang="zh-CN" altLang="en-US" dirty="0">
                <a:solidFill>
                  <a:srgbClr val="002060"/>
                </a:solidFill>
                <a:latin typeface="Comic Sans MS" panose="030F0702030302020204" pitchFamily="66" charset="0"/>
              </a:endParaRPr>
            </a:p>
          </p:txBody>
        </p:sp>
        <p:sp>
          <p:nvSpPr>
            <p:cNvPr id="52" name="等腰三角形 51"/>
            <p:cNvSpPr/>
            <p:nvPr/>
          </p:nvSpPr>
          <p:spPr>
            <a:xfrm>
              <a:off x="8860206" y="4903843"/>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8537753" y="51571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object4</a:t>
              </a:r>
              <a:endParaRPr lang="en-US" altLang="zh-CN" dirty="0">
                <a:solidFill>
                  <a:srgbClr val="002060"/>
                </a:solidFill>
                <a:latin typeface="Comic Sans MS" panose="030F0702030302020204" pitchFamily="66" charset="0"/>
              </a:endParaRPr>
            </a:p>
          </p:txBody>
        </p:sp>
        <p:sp>
          <p:nvSpPr>
            <p:cNvPr id="54" name="TextBox 53"/>
            <p:cNvSpPr txBox="1"/>
            <p:nvPr/>
          </p:nvSpPr>
          <p:spPr>
            <a:xfrm>
              <a:off x="9113817" y="3660446"/>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key2</a:t>
              </a:r>
              <a:endParaRPr lang="zh-CN" altLang="en-US" dirty="0">
                <a:solidFill>
                  <a:srgbClr val="002060"/>
                </a:solidFill>
                <a:latin typeface="Comic Sans MS" panose="030F0702030302020204" pitchFamily="66" charset="0"/>
              </a:endParaRPr>
            </a:p>
          </p:txBody>
        </p:sp>
        <p:sp>
          <p:nvSpPr>
            <p:cNvPr id="55" name="椭圆 54"/>
            <p:cNvSpPr/>
            <p:nvPr/>
          </p:nvSpPr>
          <p:spPr>
            <a:xfrm>
              <a:off x="9653877" y="4450336"/>
              <a:ext cx="216024" cy="20553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3" name="曲线连接符 1042"/>
            <p:cNvCxnSpPr>
              <a:stCxn id="8" idx="5"/>
              <a:endCxn id="22" idx="6"/>
            </p:cNvCxnSpPr>
            <p:nvPr/>
          </p:nvCxnSpPr>
          <p:spPr>
            <a:xfrm flipH="1">
              <a:off x="7933787" y="3701096"/>
              <a:ext cx="1990120" cy="318206"/>
            </a:xfrm>
            <a:prstGeom prst="curvedConnector3">
              <a:avLst>
                <a:gd name="adj1" fmla="val 4633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5" name="曲线连接符 1044"/>
            <p:cNvCxnSpPr>
              <a:stCxn id="52" idx="1"/>
              <a:endCxn id="22" idx="6"/>
            </p:cNvCxnSpPr>
            <p:nvPr/>
          </p:nvCxnSpPr>
          <p:spPr>
            <a:xfrm rot="10800000">
              <a:off x="7933789" y="4019304"/>
              <a:ext cx="980425" cy="1028557"/>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9761889" y="4509121"/>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Comic Sans MS" panose="030F0702030302020204" pitchFamily="66" charset="0"/>
                </a:rPr>
                <a:t>server2</a:t>
              </a:r>
              <a:endParaRPr lang="en-US" altLang="zh-CN" dirty="0">
                <a:solidFill>
                  <a:srgbClr val="FF0000"/>
                </a:solidFill>
                <a:latin typeface="Comic Sans MS" panose="030F0702030302020204" pitchFamily="66" charset="0"/>
              </a:endParaRPr>
            </a:p>
          </p:txBody>
        </p:sp>
        <p:sp>
          <p:nvSpPr>
            <p:cNvPr id="3" name="文本框 2"/>
            <p:cNvSpPr txBox="1"/>
            <p:nvPr/>
          </p:nvSpPr>
          <p:spPr>
            <a:xfrm>
              <a:off x="10848528" y="4453048"/>
              <a:ext cx="864096" cy="523220"/>
            </a:xfrm>
            <a:prstGeom prst="rect">
              <a:avLst/>
            </a:prstGeom>
            <a:noFill/>
          </p:spPr>
          <p:txBody>
            <a:bodyPr wrap="square" rtlCol="0">
              <a:spAutoFit/>
            </a:bodyPr>
            <a:lstStyle/>
            <a:p>
              <a:r>
                <a:rPr lang="en-US" altLang="zh-CN" sz="2800" dirty="0">
                  <a:solidFill>
                    <a:srgbClr val="FF0000"/>
                  </a:solidFill>
                </a:rPr>
                <a:t>X</a:t>
              </a:r>
              <a:endParaRPr lang="zh-CN" altLang="en-US" sz="2800" dirty="0">
                <a:solidFill>
                  <a:srgbClr val="FF000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r>
              <a:rPr lang="en-US" altLang="zh-CN" dirty="0"/>
              <a:t>HASH</a:t>
            </a:r>
            <a:r>
              <a:rPr lang="zh-CN" altLang="en-US" dirty="0"/>
              <a:t>算法原理</a:t>
            </a:r>
            <a:endParaRPr lang="zh-CN" altLang="en-US" dirty="0"/>
          </a:p>
        </p:txBody>
      </p:sp>
      <p:sp>
        <p:nvSpPr>
          <p:cNvPr id="4" name="椭圆 3"/>
          <p:cNvSpPr/>
          <p:nvPr/>
        </p:nvSpPr>
        <p:spPr>
          <a:xfrm>
            <a:off x="8120326" y="3092670"/>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4" idx="0"/>
          </p:cNvCxnSpPr>
          <p:nvPr/>
        </p:nvCxnSpPr>
        <p:spPr>
          <a:xfrm flipV="1">
            <a:off x="9164442" y="2650136"/>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72254" y="2420889"/>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object1</a:t>
            </a:r>
            <a:endParaRPr lang="en-US" altLang="zh-CN" dirty="0">
              <a:solidFill>
                <a:srgbClr val="002060"/>
              </a:solidFill>
              <a:latin typeface="Comic Sans MS" panose="030F0702030302020204" pitchFamily="66" charset="0"/>
            </a:endParaRPr>
          </a:p>
        </p:txBody>
      </p:sp>
      <p:sp>
        <p:nvSpPr>
          <p:cNvPr id="7" name="等腰三角形 6"/>
          <p:cNvSpPr/>
          <p:nvPr/>
        </p:nvSpPr>
        <p:spPr>
          <a:xfrm>
            <a:off x="8264342" y="3298207"/>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10056440" y="3557080"/>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8156330" y="4450335"/>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572154" y="3156390"/>
            <a:ext cx="93610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hash</a:t>
            </a:r>
            <a:endParaRPr lang="zh-CN" altLang="en-US" sz="2400" dirty="0">
              <a:solidFill>
                <a:srgbClr val="002060"/>
              </a:solidFill>
            </a:endParaRPr>
          </a:p>
        </p:txBody>
      </p:sp>
      <p:cxnSp>
        <p:nvCxnSpPr>
          <p:cNvPr id="11" name="曲线连接符 10"/>
          <p:cNvCxnSpPr>
            <a:stCxn id="6" idx="1"/>
            <a:endCxn id="10" idx="0"/>
          </p:cNvCxnSpPr>
          <p:nvPr/>
        </p:nvCxnSpPr>
        <p:spPr>
          <a:xfrm rot="10800000" flipV="1">
            <a:off x="7040206" y="2606152"/>
            <a:ext cx="432048" cy="5502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0" idx="3"/>
            <a:endCxn id="7" idx="3"/>
          </p:cNvCxnSpPr>
          <p:nvPr/>
        </p:nvCxnSpPr>
        <p:spPr>
          <a:xfrm>
            <a:off x="7508258" y="3408419"/>
            <a:ext cx="864096" cy="177821"/>
          </a:xfrm>
          <a:prstGeom prst="curvedConnector4">
            <a:avLst>
              <a:gd name="adj1" fmla="val 43750"/>
              <a:gd name="adj2" fmla="val 228556"/>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480366" y="3475780"/>
            <a:ext cx="684076"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key1</a:t>
            </a:r>
            <a:endParaRPr lang="zh-CN" altLang="en-US" dirty="0">
              <a:solidFill>
                <a:srgbClr val="002060"/>
              </a:solidFill>
              <a:latin typeface="Comic Sans MS" panose="030F0702030302020204" pitchFamily="66" charset="0"/>
            </a:endParaRPr>
          </a:p>
        </p:txBody>
      </p:sp>
      <p:sp>
        <p:nvSpPr>
          <p:cNvPr id="14" name="圆角矩形 13"/>
          <p:cNvSpPr/>
          <p:nvPr/>
        </p:nvSpPr>
        <p:spPr>
          <a:xfrm>
            <a:off x="7392144" y="4714658"/>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object3</a:t>
            </a:r>
            <a:endParaRPr lang="en-US" altLang="zh-CN" dirty="0">
              <a:solidFill>
                <a:srgbClr val="002060"/>
              </a:solidFill>
              <a:latin typeface="Comic Sans MS" panose="030F0702030302020204" pitchFamily="66" charset="0"/>
            </a:endParaRPr>
          </a:p>
        </p:txBody>
      </p:sp>
      <p:sp>
        <p:nvSpPr>
          <p:cNvPr id="15" name="TextBox 14"/>
          <p:cNvSpPr txBox="1"/>
          <p:nvPr/>
        </p:nvSpPr>
        <p:spPr>
          <a:xfrm>
            <a:off x="8284564" y="4239083"/>
            <a:ext cx="792088"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key3</a:t>
            </a:r>
            <a:endParaRPr lang="zh-CN" altLang="en-US" dirty="0">
              <a:solidFill>
                <a:srgbClr val="002060"/>
              </a:solidFill>
              <a:latin typeface="Comic Sans MS" panose="030F0702030302020204" pitchFamily="66" charset="0"/>
            </a:endParaRPr>
          </a:p>
        </p:txBody>
      </p:sp>
      <p:sp>
        <p:nvSpPr>
          <p:cNvPr id="16" name="圆角矩形 15"/>
          <p:cNvSpPr/>
          <p:nvPr/>
        </p:nvSpPr>
        <p:spPr>
          <a:xfrm>
            <a:off x="10272464" y="3565266"/>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object2</a:t>
            </a:r>
            <a:endParaRPr lang="en-US" altLang="zh-CN" dirty="0">
              <a:solidFill>
                <a:srgbClr val="002060"/>
              </a:solidFill>
              <a:latin typeface="Comic Sans MS" panose="030F0702030302020204" pitchFamily="66" charset="0"/>
            </a:endParaRPr>
          </a:p>
        </p:txBody>
      </p:sp>
      <p:sp>
        <p:nvSpPr>
          <p:cNvPr id="18" name="TextBox 17"/>
          <p:cNvSpPr txBox="1"/>
          <p:nvPr/>
        </p:nvSpPr>
        <p:spPr>
          <a:xfrm>
            <a:off x="9128438" y="2434111"/>
            <a:ext cx="288032" cy="369332"/>
          </a:xfrm>
          <a:prstGeom prst="rect">
            <a:avLst/>
          </a:prstGeom>
          <a:noFill/>
        </p:spPr>
        <p:txBody>
          <a:bodyPr wrap="square" rtlCol="0">
            <a:spAutoFit/>
          </a:bodyPr>
          <a:lstStyle/>
          <a:p>
            <a:r>
              <a:rPr lang="en-US" altLang="zh-CN" dirty="0"/>
              <a:t>0</a:t>
            </a:r>
            <a:endParaRPr lang="zh-CN" altLang="en-US" dirty="0"/>
          </a:p>
        </p:txBody>
      </p:sp>
      <p:sp>
        <p:nvSpPr>
          <p:cNvPr id="19" name="椭圆 18"/>
          <p:cNvSpPr/>
          <p:nvPr/>
        </p:nvSpPr>
        <p:spPr>
          <a:xfrm>
            <a:off x="9560486" y="3092671"/>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012314" y="3916533"/>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9660745" y="2722144"/>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server1</a:t>
            </a:r>
            <a:endParaRPr lang="en-US" altLang="zh-CN" dirty="0">
              <a:solidFill>
                <a:schemeClr val="accent6">
                  <a:lumMod val="75000"/>
                </a:schemeClr>
              </a:solidFill>
              <a:latin typeface="Comic Sans MS" panose="030F0702030302020204" pitchFamily="66" charset="0"/>
            </a:endParaRPr>
          </a:p>
        </p:txBody>
      </p:sp>
      <p:sp>
        <p:nvSpPr>
          <p:cNvPr id="26" name="圆角矩形 25"/>
          <p:cNvSpPr/>
          <p:nvPr/>
        </p:nvSpPr>
        <p:spPr>
          <a:xfrm>
            <a:off x="7040206" y="39357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server3</a:t>
            </a:r>
            <a:endParaRPr lang="en-US" altLang="zh-CN" dirty="0">
              <a:solidFill>
                <a:schemeClr val="accent6">
                  <a:lumMod val="75000"/>
                </a:schemeClr>
              </a:solidFill>
              <a:latin typeface="Comic Sans MS" panose="030F0702030302020204" pitchFamily="66" charset="0"/>
            </a:endParaRPr>
          </a:p>
        </p:txBody>
      </p:sp>
      <p:cxnSp>
        <p:nvCxnSpPr>
          <p:cNvPr id="1027" name="曲线连接符 1026"/>
          <p:cNvCxnSpPr>
            <a:stCxn id="9" idx="1"/>
            <a:endCxn id="22" idx="6"/>
          </p:cNvCxnSpPr>
          <p:nvPr/>
        </p:nvCxnSpPr>
        <p:spPr>
          <a:xfrm rot="10800000" flipH="1">
            <a:off x="8210336" y="4019304"/>
            <a:ext cx="18002" cy="575049"/>
          </a:xfrm>
          <a:prstGeom prst="curvedConnector5">
            <a:avLst>
              <a:gd name="adj1" fmla="val 1471420"/>
              <a:gd name="adj2" fmla="val 51062"/>
              <a:gd name="adj3" fmla="val 136985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4" name="曲线连接符 1033"/>
          <p:cNvCxnSpPr>
            <a:stCxn id="7" idx="1"/>
            <a:endCxn id="19" idx="3"/>
          </p:cNvCxnSpPr>
          <p:nvPr/>
        </p:nvCxnSpPr>
        <p:spPr>
          <a:xfrm rot="10800000" flipH="1">
            <a:off x="8318348" y="3268109"/>
            <a:ext cx="1273774" cy="174114"/>
          </a:xfrm>
          <a:prstGeom prst="curvedConnector4">
            <a:avLst>
              <a:gd name="adj1" fmla="val 15416"/>
              <a:gd name="adj2" fmla="val 10276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92344" y="4653136"/>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key4</a:t>
            </a:r>
            <a:endParaRPr lang="zh-CN" altLang="en-US" dirty="0">
              <a:solidFill>
                <a:srgbClr val="002060"/>
              </a:solidFill>
              <a:latin typeface="Comic Sans MS" panose="030F0702030302020204" pitchFamily="66" charset="0"/>
            </a:endParaRPr>
          </a:p>
        </p:txBody>
      </p:sp>
      <p:sp>
        <p:nvSpPr>
          <p:cNvPr id="52" name="等腰三角形 51"/>
          <p:cNvSpPr/>
          <p:nvPr/>
        </p:nvSpPr>
        <p:spPr>
          <a:xfrm>
            <a:off x="9154757" y="4903843"/>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8832304" y="51571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object4</a:t>
            </a:r>
            <a:endParaRPr lang="en-US" altLang="zh-CN" dirty="0">
              <a:solidFill>
                <a:srgbClr val="002060"/>
              </a:solidFill>
              <a:latin typeface="Comic Sans MS" panose="030F0702030302020204" pitchFamily="66" charset="0"/>
            </a:endParaRPr>
          </a:p>
        </p:txBody>
      </p:sp>
      <p:sp>
        <p:nvSpPr>
          <p:cNvPr id="54" name="TextBox 53"/>
          <p:cNvSpPr txBox="1"/>
          <p:nvPr/>
        </p:nvSpPr>
        <p:spPr>
          <a:xfrm>
            <a:off x="9408368" y="3660446"/>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key2</a:t>
            </a:r>
            <a:endParaRPr lang="zh-CN" altLang="en-US" dirty="0">
              <a:solidFill>
                <a:srgbClr val="002060"/>
              </a:solidFill>
              <a:latin typeface="Comic Sans MS" panose="030F0702030302020204" pitchFamily="66" charset="0"/>
            </a:endParaRPr>
          </a:p>
        </p:txBody>
      </p:sp>
      <p:sp>
        <p:nvSpPr>
          <p:cNvPr id="55" name="椭圆 54"/>
          <p:cNvSpPr/>
          <p:nvPr/>
        </p:nvSpPr>
        <p:spPr>
          <a:xfrm>
            <a:off x="9948428" y="4450336"/>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3" name="曲线连接符 1042"/>
          <p:cNvCxnSpPr>
            <a:stCxn id="8" idx="5"/>
            <a:endCxn id="55" idx="6"/>
          </p:cNvCxnSpPr>
          <p:nvPr/>
        </p:nvCxnSpPr>
        <p:spPr>
          <a:xfrm flipH="1">
            <a:off x="10164452" y="3701097"/>
            <a:ext cx="54006" cy="852009"/>
          </a:xfrm>
          <a:prstGeom prst="curvedConnector3">
            <a:avLst>
              <a:gd name="adj1" fmla="val -52328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5" name="曲线连接符 1044"/>
          <p:cNvCxnSpPr>
            <a:stCxn id="52" idx="1"/>
            <a:endCxn id="32" idx="7"/>
          </p:cNvCxnSpPr>
          <p:nvPr/>
        </p:nvCxnSpPr>
        <p:spPr>
          <a:xfrm rot="10800000">
            <a:off x="8680609" y="4917874"/>
            <a:ext cx="528154" cy="129987"/>
          </a:xfrm>
          <a:prstGeom prst="curvedConnector4">
            <a:avLst>
              <a:gd name="adj1" fmla="val 41892"/>
              <a:gd name="adj2" fmla="val 130707"/>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10056440" y="4509121"/>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server2</a:t>
            </a:r>
            <a:endParaRPr lang="en-US" altLang="zh-CN" dirty="0">
              <a:solidFill>
                <a:schemeClr val="accent6">
                  <a:lumMod val="75000"/>
                </a:schemeClr>
              </a:solidFill>
              <a:latin typeface="Comic Sans MS" panose="030F0702030302020204" pitchFamily="66" charset="0"/>
            </a:endParaRPr>
          </a:p>
        </p:txBody>
      </p:sp>
      <p:sp>
        <p:nvSpPr>
          <p:cNvPr id="32" name="椭圆 31"/>
          <p:cNvSpPr/>
          <p:nvPr/>
        </p:nvSpPr>
        <p:spPr>
          <a:xfrm>
            <a:off x="8496221" y="4887773"/>
            <a:ext cx="216024" cy="2055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7892038" y="5108895"/>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Comic Sans MS" panose="030F0702030302020204" pitchFamily="66" charset="0"/>
              </a:rPr>
              <a:t>server4</a:t>
            </a:r>
            <a:endParaRPr lang="en-US" altLang="zh-CN" dirty="0">
              <a:solidFill>
                <a:srgbClr val="FF0000"/>
              </a:solidFill>
              <a:latin typeface="Comic Sans MS" panose="030F0702030302020204" pitchFamily="66" charset="0"/>
            </a:endParaRPr>
          </a:p>
        </p:txBody>
      </p:sp>
      <p:sp>
        <p:nvSpPr>
          <p:cNvPr id="38" name="TextBox 37"/>
          <p:cNvSpPr txBox="1"/>
          <p:nvPr/>
        </p:nvSpPr>
        <p:spPr>
          <a:xfrm>
            <a:off x="9192344" y="3212976"/>
            <a:ext cx="792088" cy="369332"/>
          </a:xfrm>
          <a:prstGeom prst="rect">
            <a:avLst/>
          </a:prstGeom>
          <a:noFill/>
        </p:spPr>
        <p:txBody>
          <a:bodyPr wrap="square" rtlCol="0">
            <a:spAutoFit/>
          </a:bodyPr>
          <a:lstStyle/>
          <a:p>
            <a:r>
              <a:rPr lang="en-US" altLang="zh-CN" dirty="0">
                <a:solidFill>
                  <a:schemeClr val="accent6">
                    <a:lumMod val="75000"/>
                  </a:schemeClr>
                </a:solidFill>
                <a:latin typeface="Comic Sans MS" panose="030F0702030302020204" pitchFamily="66" charset="0"/>
              </a:rPr>
              <a:t>key1</a:t>
            </a:r>
            <a:endParaRPr lang="zh-CN" altLang="en-US" dirty="0">
              <a:solidFill>
                <a:schemeClr val="accent6">
                  <a:lumMod val="75000"/>
                </a:schemeClr>
              </a:solidFill>
              <a:latin typeface="Comic Sans MS" panose="030F0702030302020204" pitchFamily="66" charset="0"/>
            </a:endParaRPr>
          </a:p>
        </p:txBody>
      </p:sp>
      <p:sp>
        <p:nvSpPr>
          <p:cNvPr id="39" name="TextBox 38"/>
          <p:cNvSpPr txBox="1"/>
          <p:nvPr/>
        </p:nvSpPr>
        <p:spPr>
          <a:xfrm>
            <a:off x="9336360" y="4355812"/>
            <a:ext cx="792088" cy="369332"/>
          </a:xfrm>
          <a:prstGeom prst="rect">
            <a:avLst/>
          </a:prstGeom>
          <a:noFill/>
        </p:spPr>
        <p:txBody>
          <a:bodyPr wrap="square" rtlCol="0">
            <a:spAutoFit/>
          </a:bodyPr>
          <a:lstStyle/>
          <a:p>
            <a:r>
              <a:rPr lang="en-US" altLang="zh-CN" dirty="0">
                <a:solidFill>
                  <a:schemeClr val="accent6">
                    <a:lumMod val="75000"/>
                  </a:schemeClr>
                </a:solidFill>
                <a:latin typeface="Comic Sans MS" panose="030F0702030302020204" pitchFamily="66" charset="0"/>
              </a:rPr>
              <a:t>key2</a:t>
            </a:r>
            <a:endParaRPr lang="zh-CN" altLang="en-US" dirty="0">
              <a:solidFill>
                <a:schemeClr val="accent6">
                  <a:lumMod val="75000"/>
                </a:schemeClr>
              </a:solidFill>
              <a:latin typeface="Comic Sans MS" panose="030F0702030302020204" pitchFamily="66" charset="0"/>
            </a:endParaRPr>
          </a:p>
        </p:txBody>
      </p:sp>
      <p:sp>
        <p:nvSpPr>
          <p:cNvPr id="40" name="TextBox 39"/>
          <p:cNvSpPr txBox="1"/>
          <p:nvPr/>
        </p:nvSpPr>
        <p:spPr>
          <a:xfrm>
            <a:off x="8544272" y="4581128"/>
            <a:ext cx="792088" cy="369332"/>
          </a:xfrm>
          <a:prstGeom prst="rect">
            <a:avLst/>
          </a:prstGeom>
          <a:noFill/>
        </p:spPr>
        <p:txBody>
          <a:bodyPr wrap="square" rtlCol="0">
            <a:spAutoFit/>
          </a:bodyPr>
          <a:lstStyle/>
          <a:p>
            <a:r>
              <a:rPr lang="en-US" altLang="zh-CN" dirty="0">
                <a:solidFill>
                  <a:schemeClr val="accent6">
                    <a:lumMod val="75000"/>
                  </a:schemeClr>
                </a:solidFill>
                <a:latin typeface="Comic Sans MS" panose="030F0702030302020204" pitchFamily="66" charset="0"/>
              </a:rPr>
              <a:t>key4</a:t>
            </a:r>
            <a:endParaRPr lang="zh-CN" altLang="en-US" dirty="0">
              <a:solidFill>
                <a:schemeClr val="accent6">
                  <a:lumMod val="75000"/>
                </a:schemeClr>
              </a:solidFill>
              <a:latin typeface="Comic Sans MS" panose="030F0702030302020204" pitchFamily="66" charset="0"/>
            </a:endParaRPr>
          </a:p>
        </p:txBody>
      </p:sp>
      <p:sp>
        <p:nvSpPr>
          <p:cNvPr id="42" name="TextBox 41"/>
          <p:cNvSpPr txBox="1"/>
          <p:nvPr/>
        </p:nvSpPr>
        <p:spPr>
          <a:xfrm>
            <a:off x="8256240" y="3789040"/>
            <a:ext cx="792088" cy="369332"/>
          </a:xfrm>
          <a:prstGeom prst="rect">
            <a:avLst/>
          </a:prstGeom>
          <a:noFill/>
        </p:spPr>
        <p:txBody>
          <a:bodyPr wrap="square" rtlCol="0">
            <a:spAutoFit/>
          </a:bodyPr>
          <a:lstStyle/>
          <a:p>
            <a:r>
              <a:rPr lang="en-US" altLang="zh-CN" dirty="0">
                <a:solidFill>
                  <a:schemeClr val="accent6">
                    <a:lumMod val="75000"/>
                  </a:schemeClr>
                </a:solidFill>
                <a:latin typeface="Comic Sans MS" panose="030F0702030302020204" pitchFamily="66" charset="0"/>
              </a:rPr>
              <a:t>key3</a:t>
            </a:r>
            <a:endParaRPr lang="zh-CN" altLang="en-US" dirty="0">
              <a:solidFill>
                <a:schemeClr val="accent6">
                  <a:lumMod val="75000"/>
                </a:schemeClr>
              </a:solidFill>
              <a:latin typeface="Comic Sans MS" panose="030F0702030302020204" pitchFamily="66" charset="0"/>
            </a:endParaRPr>
          </a:p>
        </p:txBody>
      </p:sp>
      <p:sp>
        <p:nvSpPr>
          <p:cNvPr id="43" name="内容占位符 2"/>
          <p:cNvSpPr>
            <a:spLocks noGrp="1"/>
          </p:cNvSpPr>
          <p:nvPr>
            <p:ph idx="1"/>
          </p:nvPr>
        </p:nvSpPr>
        <p:spPr>
          <a:xfrm>
            <a:off x="609599" y="1639342"/>
            <a:ext cx="6098469" cy="4525963"/>
          </a:xfrm>
        </p:spPr>
        <p:txBody>
          <a:bodyPr>
            <a:normAutofit/>
          </a:bodyPr>
          <a:lstStyle/>
          <a:p>
            <a:pPr>
              <a:lnSpc>
                <a:spcPct val="200000"/>
              </a:lnSpc>
            </a:pPr>
            <a:r>
              <a:rPr lang="zh-CN" altLang="en-US" dirty="0"/>
              <a:t>如果增加一个新节点（</a:t>
            </a:r>
            <a:r>
              <a:rPr lang="en-US" altLang="zh-CN" dirty="0"/>
              <a:t>Server/cache</a:t>
            </a:r>
            <a:r>
              <a:rPr lang="zh-CN" altLang="en-US" dirty="0"/>
              <a:t>）</a:t>
            </a:r>
            <a:endParaRPr lang="en-US" altLang="zh-CN" dirty="0"/>
          </a:p>
          <a:p>
            <a:pPr lvl="1">
              <a:lnSpc>
                <a:spcPct val="200000"/>
              </a:lnSpc>
            </a:pPr>
            <a:r>
              <a:rPr lang="zh-CN" altLang="en-US" dirty="0"/>
              <a:t>例如新增</a:t>
            </a:r>
            <a:r>
              <a:rPr lang="en-US" altLang="zh-CN" dirty="0"/>
              <a:t>server4</a:t>
            </a:r>
            <a:r>
              <a:rPr lang="zh-CN" altLang="en-US" dirty="0"/>
              <a:t>，按顺时针迁移的规则，</a:t>
            </a:r>
            <a:r>
              <a:rPr lang="en-US" altLang="zh-CN" dirty="0"/>
              <a:t>object4</a:t>
            </a:r>
            <a:r>
              <a:rPr lang="zh-CN" altLang="en-US" dirty="0"/>
              <a:t>被迁移到了</a:t>
            </a:r>
            <a:r>
              <a:rPr lang="en-US" altLang="zh-CN" dirty="0"/>
              <a:t>server4</a:t>
            </a:r>
            <a:r>
              <a:rPr lang="zh-CN" altLang="en-US" dirty="0"/>
              <a:t>中，其它数据对象还保持这原有的存储位置。</a:t>
            </a:r>
            <a:endParaRPr lang="en-US" altLang="zh-CN" dirty="0"/>
          </a:p>
          <a:p>
            <a:pPr lvl="1" indent="-342900">
              <a:lnSpc>
                <a:spcPct val="200000"/>
              </a:lnSpc>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引入虚拟节点的一致性</a:t>
            </a:r>
            <a:r>
              <a:rPr lang="en-US" altLang="zh-CN" dirty="0"/>
              <a:t>HASH</a:t>
            </a:r>
            <a:endParaRPr lang="zh-CN" altLang="en-US" dirty="0"/>
          </a:p>
        </p:txBody>
      </p:sp>
      <p:sp>
        <p:nvSpPr>
          <p:cNvPr id="3" name="内容占位符 2"/>
          <p:cNvSpPr>
            <a:spLocks noGrp="1"/>
          </p:cNvSpPr>
          <p:nvPr>
            <p:ph idx="1"/>
          </p:nvPr>
        </p:nvSpPr>
        <p:spPr>
          <a:xfrm>
            <a:off x="609600" y="1600201"/>
            <a:ext cx="6262071" cy="4708526"/>
          </a:xfrm>
        </p:spPr>
        <p:txBody>
          <a:bodyPr>
            <a:normAutofit/>
          </a:bodyPr>
          <a:lstStyle/>
          <a:p>
            <a:pPr>
              <a:lnSpc>
                <a:spcPct val="150000"/>
              </a:lnSpc>
            </a:pPr>
            <a:r>
              <a:rPr lang="zh-CN" altLang="en-US" dirty="0"/>
              <a:t>如果节点分布不均匀，会出现分布</a:t>
            </a:r>
            <a:r>
              <a:rPr lang="en-US" altLang="zh-CN" dirty="0"/>
              <a:t>Skew</a:t>
            </a:r>
            <a:r>
              <a:rPr lang="zh-CN" altLang="en-US" dirty="0"/>
              <a:t>问题，可引入虚拟节点来解决</a:t>
            </a:r>
            <a:endParaRPr lang="en-US" altLang="zh-CN" dirty="0"/>
          </a:p>
          <a:p>
            <a:pPr>
              <a:lnSpc>
                <a:spcPct val="150000"/>
              </a:lnSpc>
            </a:pPr>
            <a:r>
              <a:rPr lang="zh-CN" altLang="en-US" dirty="0"/>
              <a:t>例如：</a:t>
            </a:r>
            <a:r>
              <a:rPr lang="en-US" altLang="zh-CN" dirty="0"/>
              <a:t>server2</a:t>
            </a:r>
            <a:r>
              <a:rPr lang="zh-CN" altLang="en-US" dirty="0"/>
              <a:t>宕机后只有</a:t>
            </a:r>
            <a:r>
              <a:rPr lang="en-US" altLang="zh-CN" dirty="0"/>
              <a:t>server1</a:t>
            </a:r>
            <a:r>
              <a:rPr lang="zh-CN" altLang="en-US" dirty="0"/>
              <a:t>和</a:t>
            </a:r>
            <a:r>
              <a:rPr lang="en-US" altLang="zh-CN" dirty="0"/>
              <a:t>server3</a:t>
            </a:r>
            <a:r>
              <a:rPr lang="zh-CN" altLang="en-US" dirty="0"/>
              <a:t>正常运行，</a:t>
            </a:r>
            <a:r>
              <a:rPr lang="en-US" altLang="zh-CN" dirty="0"/>
              <a:t>server</a:t>
            </a:r>
            <a:r>
              <a:rPr lang="zh-CN" altLang="en-US" dirty="0"/>
              <a:t>分布不均匀</a:t>
            </a:r>
            <a:endParaRPr lang="en-US" altLang="zh-CN" dirty="0"/>
          </a:p>
          <a:p>
            <a:pPr marL="457200" lvl="1" indent="0">
              <a:lnSpc>
                <a:spcPct val="150000"/>
              </a:lnSpc>
              <a:buNone/>
            </a:pPr>
            <a:endParaRPr lang="en-US" altLang="zh-CN" dirty="0"/>
          </a:p>
        </p:txBody>
      </p:sp>
      <p:grpSp>
        <p:nvGrpSpPr>
          <p:cNvPr id="38" name="组合 37"/>
          <p:cNvGrpSpPr/>
          <p:nvPr/>
        </p:nvGrpSpPr>
        <p:grpSpPr>
          <a:xfrm>
            <a:off x="7096543" y="2366412"/>
            <a:ext cx="5083083" cy="3176103"/>
            <a:chOff x="6629541" y="2351617"/>
            <a:chExt cx="5083083" cy="3176103"/>
          </a:xfrm>
        </p:grpSpPr>
        <p:sp>
          <p:nvSpPr>
            <p:cNvPr id="40" name="椭圆 39"/>
            <p:cNvSpPr/>
            <p:nvPr/>
          </p:nvSpPr>
          <p:spPr>
            <a:xfrm>
              <a:off x="7825775" y="3092670"/>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0" idx="0"/>
            </p:cNvCxnSpPr>
            <p:nvPr/>
          </p:nvCxnSpPr>
          <p:spPr>
            <a:xfrm flipV="1">
              <a:off x="8869891" y="2650136"/>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7366818" y="2351617"/>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object1</a:t>
              </a:r>
              <a:endParaRPr lang="en-US" altLang="zh-CN" dirty="0">
                <a:solidFill>
                  <a:srgbClr val="002060"/>
                </a:solidFill>
                <a:latin typeface="Comic Sans MS" panose="030F0702030302020204" pitchFamily="66" charset="0"/>
              </a:endParaRPr>
            </a:p>
          </p:txBody>
        </p:sp>
        <p:sp>
          <p:nvSpPr>
            <p:cNvPr id="46" name="等腰三角形 45"/>
            <p:cNvSpPr/>
            <p:nvPr/>
          </p:nvSpPr>
          <p:spPr>
            <a:xfrm>
              <a:off x="7969791" y="3298207"/>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a:off x="9761889" y="3557080"/>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a:off x="7861779" y="4450335"/>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629541" y="3016081"/>
              <a:ext cx="93610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hash</a:t>
              </a:r>
              <a:endParaRPr lang="zh-CN" altLang="en-US" sz="2400" dirty="0">
                <a:solidFill>
                  <a:srgbClr val="002060"/>
                </a:solidFill>
              </a:endParaRPr>
            </a:p>
          </p:txBody>
        </p:sp>
        <p:cxnSp>
          <p:nvCxnSpPr>
            <p:cNvPr id="52" name="曲线连接符 51"/>
            <p:cNvCxnSpPr>
              <a:stCxn id="45" idx="1"/>
              <a:endCxn id="51" idx="0"/>
            </p:cNvCxnSpPr>
            <p:nvPr/>
          </p:nvCxnSpPr>
          <p:spPr>
            <a:xfrm rot="10800000" flipV="1">
              <a:off x="7097595" y="2536880"/>
              <a:ext cx="269225" cy="47920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51" idx="3"/>
              <a:endCxn id="46" idx="3"/>
            </p:cNvCxnSpPr>
            <p:nvPr/>
          </p:nvCxnSpPr>
          <p:spPr>
            <a:xfrm>
              <a:off x="7565645" y="3268109"/>
              <a:ext cx="512158" cy="318130"/>
            </a:xfrm>
            <a:prstGeom prst="curvedConnector4">
              <a:avLst>
                <a:gd name="adj1" fmla="val 39455"/>
                <a:gd name="adj2" fmla="val 171857"/>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12"/>
            <p:cNvSpPr txBox="1"/>
            <p:nvPr/>
          </p:nvSpPr>
          <p:spPr>
            <a:xfrm>
              <a:off x="8185815" y="3475780"/>
              <a:ext cx="684076"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key1</a:t>
              </a:r>
              <a:endParaRPr lang="zh-CN" altLang="en-US" dirty="0">
                <a:solidFill>
                  <a:srgbClr val="002060"/>
                </a:solidFill>
                <a:latin typeface="Comic Sans MS" panose="030F0702030302020204" pitchFamily="66" charset="0"/>
              </a:endParaRPr>
            </a:p>
          </p:txBody>
        </p:sp>
        <p:sp>
          <p:nvSpPr>
            <p:cNvPr id="55" name="圆角矩形 54"/>
            <p:cNvSpPr/>
            <p:nvPr/>
          </p:nvSpPr>
          <p:spPr>
            <a:xfrm>
              <a:off x="7097593" y="4714658"/>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object3</a:t>
              </a:r>
              <a:endParaRPr lang="en-US" altLang="zh-CN" dirty="0">
                <a:solidFill>
                  <a:srgbClr val="002060"/>
                </a:solidFill>
                <a:latin typeface="Comic Sans MS" panose="030F0702030302020204" pitchFamily="66" charset="0"/>
              </a:endParaRPr>
            </a:p>
          </p:txBody>
        </p:sp>
        <p:sp>
          <p:nvSpPr>
            <p:cNvPr id="56" name="TextBox 14"/>
            <p:cNvSpPr txBox="1"/>
            <p:nvPr/>
          </p:nvSpPr>
          <p:spPr>
            <a:xfrm>
              <a:off x="8033697" y="4409685"/>
              <a:ext cx="792088"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key3</a:t>
              </a:r>
              <a:endParaRPr lang="zh-CN" altLang="en-US" dirty="0">
                <a:solidFill>
                  <a:srgbClr val="002060"/>
                </a:solidFill>
                <a:latin typeface="Comic Sans MS" panose="030F0702030302020204" pitchFamily="66" charset="0"/>
              </a:endParaRPr>
            </a:p>
          </p:txBody>
        </p:sp>
        <p:sp>
          <p:nvSpPr>
            <p:cNvPr id="57" name="圆角矩形 56"/>
            <p:cNvSpPr/>
            <p:nvPr/>
          </p:nvSpPr>
          <p:spPr>
            <a:xfrm>
              <a:off x="9977913" y="3565266"/>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object2</a:t>
              </a:r>
              <a:endParaRPr lang="en-US" altLang="zh-CN" dirty="0">
                <a:solidFill>
                  <a:srgbClr val="002060"/>
                </a:solidFill>
                <a:latin typeface="Comic Sans MS" panose="030F0702030302020204" pitchFamily="66" charset="0"/>
              </a:endParaRPr>
            </a:p>
          </p:txBody>
        </p:sp>
        <p:sp>
          <p:nvSpPr>
            <p:cNvPr id="58" name="TextBox 17"/>
            <p:cNvSpPr txBox="1"/>
            <p:nvPr/>
          </p:nvSpPr>
          <p:spPr>
            <a:xfrm>
              <a:off x="8833887" y="2434111"/>
              <a:ext cx="288032" cy="369332"/>
            </a:xfrm>
            <a:prstGeom prst="rect">
              <a:avLst/>
            </a:prstGeom>
            <a:noFill/>
          </p:spPr>
          <p:txBody>
            <a:bodyPr wrap="square" rtlCol="0">
              <a:spAutoFit/>
            </a:bodyPr>
            <a:lstStyle/>
            <a:p>
              <a:r>
                <a:rPr lang="en-US" altLang="zh-CN" dirty="0"/>
                <a:t>0</a:t>
              </a:r>
              <a:endParaRPr lang="zh-CN" altLang="en-US" dirty="0"/>
            </a:p>
          </p:txBody>
        </p:sp>
        <p:sp>
          <p:nvSpPr>
            <p:cNvPr id="59" name="椭圆 58"/>
            <p:cNvSpPr/>
            <p:nvPr/>
          </p:nvSpPr>
          <p:spPr>
            <a:xfrm>
              <a:off x="9265935" y="3092671"/>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717763" y="3916533"/>
              <a:ext cx="216024" cy="20553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9366194" y="2722144"/>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server1</a:t>
              </a:r>
              <a:endParaRPr lang="en-US" altLang="zh-CN" dirty="0">
                <a:solidFill>
                  <a:schemeClr val="accent6">
                    <a:lumMod val="75000"/>
                  </a:schemeClr>
                </a:solidFill>
                <a:latin typeface="Comic Sans MS" panose="030F0702030302020204" pitchFamily="66" charset="0"/>
              </a:endParaRPr>
            </a:p>
          </p:txBody>
        </p:sp>
        <p:sp>
          <p:nvSpPr>
            <p:cNvPr id="62" name="圆角矩形 61"/>
            <p:cNvSpPr/>
            <p:nvPr/>
          </p:nvSpPr>
          <p:spPr>
            <a:xfrm>
              <a:off x="6745655" y="39357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server3</a:t>
              </a:r>
              <a:endParaRPr lang="en-US" altLang="zh-CN" dirty="0">
                <a:solidFill>
                  <a:schemeClr val="accent6">
                    <a:lumMod val="75000"/>
                  </a:schemeClr>
                </a:solidFill>
                <a:latin typeface="Comic Sans MS" panose="030F0702030302020204" pitchFamily="66" charset="0"/>
              </a:endParaRPr>
            </a:p>
          </p:txBody>
        </p:sp>
        <p:cxnSp>
          <p:nvCxnSpPr>
            <p:cNvPr id="63" name="曲线连接符 62"/>
            <p:cNvCxnSpPr>
              <a:stCxn id="50" idx="1"/>
              <a:endCxn id="60" idx="6"/>
            </p:cNvCxnSpPr>
            <p:nvPr/>
          </p:nvCxnSpPr>
          <p:spPr>
            <a:xfrm rot="10800000" flipH="1">
              <a:off x="7915785" y="4019304"/>
              <a:ext cx="18002" cy="575049"/>
            </a:xfrm>
            <a:prstGeom prst="curvedConnector5">
              <a:avLst>
                <a:gd name="adj1" fmla="val 1471420"/>
                <a:gd name="adj2" fmla="val 51062"/>
                <a:gd name="adj3" fmla="val 136985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46" idx="1"/>
              <a:endCxn id="59" idx="3"/>
            </p:cNvCxnSpPr>
            <p:nvPr/>
          </p:nvCxnSpPr>
          <p:spPr>
            <a:xfrm rot="10800000" flipH="1">
              <a:off x="8023797" y="3268109"/>
              <a:ext cx="1273774" cy="174114"/>
            </a:xfrm>
            <a:prstGeom prst="curvedConnector4">
              <a:avLst>
                <a:gd name="adj1" fmla="val 15416"/>
                <a:gd name="adj2" fmla="val -3061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50"/>
            <p:cNvSpPr txBox="1"/>
            <p:nvPr/>
          </p:nvSpPr>
          <p:spPr>
            <a:xfrm>
              <a:off x="8825785" y="4581128"/>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key4</a:t>
              </a:r>
              <a:endParaRPr lang="zh-CN" altLang="en-US" dirty="0">
                <a:solidFill>
                  <a:srgbClr val="002060"/>
                </a:solidFill>
                <a:latin typeface="Comic Sans MS" panose="030F0702030302020204" pitchFamily="66" charset="0"/>
              </a:endParaRPr>
            </a:p>
          </p:txBody>
        </p:sp>
        <p:sp>
          <p:nvSpPr>
            <p:cNvPr id="66" name="等腰三角形 65"/>
            <p:cNvSpPr/>
            <p:nvPr/>
          </p:nvSpPr>
          <p:spPr>
            <a:xfrm>
              <a:off x="8860206" y="4903843"/>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8537753" y="51571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object4</a:t>
              </a:r>
              <a:endParaRPr lang="en-US" altLang="zh-CN" dirty="0">
                <a:solidFill>
                  <a:srgbClr val="002060"/>
                </a:solidFill>
                <a:latin typeface="Comic Sans MS" panose="030F0702030302020204" pitchFamily="66" charset="0"/>
              </a:endParaRPr>
            </a:p>
          </p:txBody>
        </p:sp>
        <p:sp>
          <p:nvSpPr>
            <p:cNvPr id="68" name="TextBox 53"/>
            <p:cNvSpPr txBox="1"/>
            <p:nvPr/>
          </p:nvSpPr>
          <p:spPr>
            <a:xfrm>
              <a:off x="9113817" y="3660446"/>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key2</a:t>
              </a:r>
              <a:endParaRPr lang="zh-CN" altLang="en-US" dirty="0">
                <a:solidFill>
                  <a:srgbClr val="002060"/>
                </a:solidFill>
                <a:latin typeface="Comic Sans MS" panose="030F0702030302020204" pitchFamily="66" charset="0"/>
              </a:endParaRPr>
            </a:p>
          </p:txBody>
        </p:sp>
        <p:sp>
          <p:nvSpPr>
            <p:cNvPr id="69" name="椭圆 68"/>
            <p:cNvSpPr/>
            <p:nvPr/>
          </p:nvSpPr>
          <p:spPr>
            <a:xfrm>
              <a:off x="9653877" y="4450336"/>
              <a:ext cx="216024" cy="20553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曲线连接符 69"/>
            <p:cNvCxnSpPr>
              <a:stCxn id="47" idx="5"/>
              <a:endCxn id="60" idx="6"/>
            </p:cNvCxnSpPr>
            <p:nvPr/>
          </p:nvCxnSpPr>
          <p:spPr>
            <a:xfrm flipH="1">
              <a:off x="7933787" y="3701096"/>
              <a:ext cx="1990120" cy="318206"/>
            </a:xfrm>
            <a:prstGeom prst="curvedConnector3">
              <a:avLst>
                <a:gd name="adj1" fmla="val 4633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66" idx="1"/>
              <a:endCxn id="60" idx="6"/>
            </p:cNvCxnSpPr>
            <p:nvPr/>
          </p:nvCxnSpPr>
          <p:spPr>
            <a:xfrm rot="10800000">
              <a:off x="7933789" y="4019304"/>
              <a:ext cx="980425" cy="1028557"/>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9761889" y="4509121"/>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Comic Sans MS" panose="030F0702030302020204" pitchFamily="66" charset="0"/>
                </a:rPr>
                <a:t>server2</a:t>
              </a:r>
              <a:endParaRPr lang="en-US" altLang="zh-CN" dirty="0">
                <a:solidFill>
                  <a:srgbClr val="FF0000"/>
                </a:solidFill>
                <a:latin typeface="Comic Sans MS" panose="030F0702030302020204" pitchFamily="66" charset="0"/>
              </a:endParaRPr>
            </a:p>
          </p:txBody>
        </p:sp>
        <p:sp>
          <p:nvSpPr>
            <p:cNvPr id="73" name="文本框 72"/>
            <p:cNvSpPr txBox="1"/>
            <p:nvPr/>
          </p:nvSpPr>
          <p:spPr>
            <a:xfrm>
              <a:off x="10848528" y="4453048"/>
              <a:ext cx="864096" cy="523220"/>
            </a:xfrm>
            <a:prstGeom prst="rect">
              <a:avLst/>
            </a:prstGeom>
            <a:noFill/>
          </p:spPr>
          <p:txBody>
            <a:bodyPr wrap="square" rtlCol="0">
              <a:spAutoFit/>
            </a:bodyPr>
            <a:lstStyle/>
            <a:p>
              <a:r>
                <a:rPr lang="en-US" altLang="zh-CN" sz="2800" dirty="0">
                  <a:solidFill>
                    <a:srgbClr val="FF0000"/>
                  </a:solidFill>
                </a:rPr>
                <a:t>X</a:t>
              </a:r>
              <a:endParaRPr lang="zh-CN" altLang="en-US" sz="2800" dirty="0">
                <a:solidFill>
                  <a:srgbClr val="FF0000"/>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引入虚拟节点的一致性</a:t>
            </a:r>
            <a:r>
              <a:rPr lang="en-US" altLang="zh-CN" dirty="0"/>
              <a:t>HASH</a:t>
            </a:r>
            <a:endParaRPr lang="zh-CN" altLang="en-US" dirty="0"/>
          </a:p>
        </p:txBody>
      </p:sp>
      <p:sp>
        <p:nvSpPr>
          <p:cNvPr id="3" name="内容占位符 2"/>
          <p:cNvSpPr>
            <a:spLocks noGrp="1"/>
          </p:cNvSpPr>
          <p:nvPr>
            <p:ph idx="1"/>
          </p:nvPr>
        </p:nvSpPr>
        <p:spPr>
          <a:xfrm>
            <a:off x="609600" y="1600201"/>
            <a:ext cx="6131710" cy="4708526"/>
          </a:xfrm>
        </p:spPr>
        <p:txBody>
          <a:bodyPr>
            <a:normAutofit fontScale="92500" lnSpcReduction="20000"/>
          </a:bodyPr>
          <a:lstStyle/>
          <a:p>
            <a:r>
              <a:rPr lang="zh-CN" altLang="en-US" dirty="0"/>
              <a:t>引入虚拟节点，设置复制因子为</a:t>
            </a:r>
            <a:r>
              <a:rPr lang="en-US" altLang="zh-CN" dirty="0"/>
              <a:t>2</a:t>
            </a:r>
            <a:endParaRPr lang="en-US" altLang="zh-CN" dirty="0"/>
          </a:p>
          <a:p>
            <a:pPr lvl="1"/>
            <a:r>
              <a:rPr lang="en-US" altLang="zh-CN" dirty="0"/>
              <a:t>Server11</a:t>
            </a:r>
            <a:r>
              <a:rPr lang="zh-CN" altLang="en-US" dirty="0"/>
              <a:t>，</a:t>
            </a:r>
            <a:r>
              <a:rPr lang="en-US" altLang="zh-CN" dirty="0"/>
              <a:t>Server12</a:t>
            </a:r>
            <a:r>
              <a:rPr lang="zh-CN" altLang="en-US" dirty="0"/>
              <a:t>和</a:t>
            </a:r>
            <a:r>
              <a:rPr lang="en-US" altLang="zh-CN" dirty="0"/>
              <a:t>server31</a:t>
            </a:r>
            <a:r>
              <a:rPr lang="zh-CN" altLang="en-US" dirty="0"/>
              <a:t>，</a:t>
            </a:r>
            <a:r>
              <a:rPr lang="en-US" altLang="zh-CN" dirty="0"/>
              <a:t>server32</a:t>
            </a:r>
            <a:endParaRPr lang="en-US" altLang="zh-CN" dirty="0"/>
          </a:p>
          <a:p>
            <a:pPr lvl="1"/>
            <a:r>
              <a:rPr lang="zh-CN" altLang="en-US" dirty="0"/>
              <a:t>数据对象</a:t>
            </a:r>
            <a:r>
              <a:rPr lang="en-US" altLang="zh-CN" dirty="0"/>
              <a:t>Object</a:t>
            </a:r>
            <a:r>
              <a:rPr lang="zh-CN" altLang="en-US" dirty="0"/>
              <a:t>到虚拟节点的对应关系</a:t>
            </a:r>
            <a:endParaRPr lang="en-US" altLang="zh-CN" dirty="0"/>
          </a:p>
          <a:p>
            <a:pPr marL="857250" lvl="2" indent="0">
              <a:buNone/>
            </a:pPr>
            <a:r>
              <a:rPr lang="en-US" altLang="zh-CN" dirty="0"/>
              <a:t>Object1</a:t>
            </a:r>
            <a:r>
              <a:rPr lang="en-US" altLang="zh-CN" dirty="0">
                <a:sym typeface="Wingdings" panose="05000000000000000000" pitchFamily="2" charset="2"/>
              </a:rPr>
              <a:t>server12;</a:t>
            </a:r>
            <a:endParaRPr lang="en-US" altLang="zh-CN" dirty="0">
              <a:sym typeface="Wingdings" panose="05000000000000000000" pitchFamily="2" charset="2"/>
            </a:endParaRPr>
          </a:p>
          <a:p>
            <a:pPr marL="857250" lvl="2" indent="0">
              <a:buNone/>
            </a:pPr>
            <a:r>
              <a:rPr lang="en-US" altLang="zh-CN" dirty="0">
                <a:sym typeface="Wingdings" panose="05000000000000000000" pitchFamily="2" charset="2"/>
              </a:rPr>
              <a:t>Object2 server32</a:t>
            </a:r>
            <a:endParaRPr lang="en-US" altLang="zh-CN" dirty="0">
              <a:sym typeface="Wingdings" panose="05000000000000000000" pitchFamily="2" charset="2"/>
            </a:endParaRPr>
          </a:p>
          <a:p>
            <a:pPr marL="857250" lvl="2" indent="0">
              <a:buNone/>
            </a:pPr>
            <a:r>
              <a:rPr lang="en-US" altLang="zh-CN" dirty="0">
                <a:sym typeface="Wingdings" panose="05000000000000000000" pitchFamily="2" charset="2"/>
              </a:rPr>
              <a:t>Object3 server31</a:t>
            </a:r>
            <a:endParaRPr lang="en-US" altLang="zh-CN" dirty="0">
              <a:sym typeface="Wingdings" panose="05000000000000000000" pitchFamily="2" charset="2"/>
            </a:endParaRPr>
          </a:p>
          <a:p>
            <a:pPr marL="857250" lvl="2" indent="0">
              <a:buNone/>
            </a:pPr>
            <a:r>
              <a:rPr lang="en-US" altLang="zh-CN" dirty="0">
                <a:sym typeface="Wingdings" panose="05000000000000000000" pitchFamily="2" charset="2"/>
              </a:rPr>
              <a:t>Object4 server11</a:t>
            </a:r>
            <a:endParaRPr lang="en-US" altLang="zh-CN" dirty="0">
              <a:sym typeface="Wingdings" panose="05000000000000000000" pitchFamily="2" charset="2"/>
            </a:endParaRPr>
          </a:p>
          <a:p>
            <a:r>
              <a:rPr lang="zh-CN" altLang="en-US" dirty="0">
                <a:sym typeface="Wingdings" panose="05000000000000000000" pitchFamily="2" charset="2"/>
              </a:rPr>
              <a:t>虚拟节点的</a:t>
            </a:r>
            <a:r>
              <a:rPr lang="en-US" altLang="zh-CN" dirty="0">
                <a:sym typeface="Wingdings" panose="05000000000000000000" pitchFamily="2" charset="2"/>
              </a:rPr>
              <a:t>hash</a:t>
            </a:r>
            <a:r>
              <a:rPr lang="zh-CN" altLang="en-US" dirty="0">
                <a:sym typeface="Wingdings" panose="05000000000000000000" pitchFamily="2" charset="2"/>
              </a:rPr>
              <a:t>计算可采用对应节点的</a:t>
            </a:r>
            <a:r>
              <a:rPr lang="en-US" altLang="zh-CN" dirty="0">
                <a:sym typeface="Wingdings" panose="05000000000000000000" pitchFamily="2" charset="2"/>
              </a:rPr>
              <a:t>IP</a:t>
            </a:r>
            <a:r>
              <a:rPr lang="zh-CN" altLang="en-US" dirty="0">
                <a:sym typeface="Wingdings" panose="05000000000000000000" pitchFamily="2" charset="2"/>
              </a:rPr>
              <a:t>地址加数字后缀的方式</a:t>
            </a:r>
            <a:endParaRPr lang="en-US" altLang="zh-CN" dirty="0">
              <a:sym typeface="Wingdings" panose="05000000000000000000" pitchFamily="2" charset="2"/>
            </a:endParaRPr>
          </a:p>
          <a:p>
            <a:pPr lvl="1"/>
            <a:r>
              <a:rPr lang="zh-CN" altLang="en-US" dirty="0">
                <a:sym typeface="Wingdings" panose="05000000000000000000" pitchFamily="2" charset="2"/>
              </a:rPr>
              <a:t>例如，</a:t>
            </a:r>
            <a:r>
              <a:rPr lang="en-US" altLang="zh-CN" dirty="0">
                <a:sym typeface="Wingdings" panose="05000000000000000000" pitchFamily="2" charset="2"/>
              </a:rPr>
              <a:t>Server1</a:t>
            </a:r>
            <a:r>
              <a:rPr lang="zh-CN" altLang="en-US" dirty="0">
                <a:sym typeface="Wingdings" panose="05000000000000000000" pitchFamily="2" charset="2"/>
              </a:rPr>
              <a:t>的</a:t>
            </a:r>
            <a:r>
              <a:rPr lang="en-US" altLang="zh-CN" dirty="0">
                <a:sym typeface="Wingdings" panose="05000000000000000000" pitchFamily="2" charset="2"/>
              </a:rPr>
              <a:t>IP</a:t>
            </a:r>
            <a:r>
              <a:rPr lang="zh-CN" altLang="en-US" dirty="0">
                <a:sym typeface="Wingdings" panose="05000000000000000000" pitchFamily="2" charset="2"/>
              </a:rPr>
              <a:t>地址为</a:t>
            </a:r>
            <a:r>
              <a:rPr lang="en-US" altLang="zh-CN" dirty="0">
                <a:sym typeface="Wingdings" panose="05000000000000000000" pitchFamily="2" charset="2"/>
              </a:rPr>
              <a:t>202.168.110.241</a:t>
            </a:r>
            <a:endParaRPr lang="en-US" altLang="zh-CN" dirty="0">
              <a:sym typeface="Wingdings" panose="05000000000000000000" pitchFamily="2" charset="2"/>
            </a:endParaRPr>
          </a:p>
          <a:p>
            <a:pPr marL="914400" lvl="2" indent="0">
              <a:buNone/>
            </a:pPr>
            <a:r>
              <a:rPr lang="en-US" altLang="zh-CN" dirty="0">
                <a:sym typeface="Wingdings" panose="05000000000000000000" pitchFamily="2" charset="2"/>
              </a:rPr>
              <a:t>Hash</a:t>
            </a:r>
            <a:r>
              <a:rPr lang="zh-CN" altLang="en-US" dirty="0">
                <a:sym typeface="Wingdings" panose="05000000000000000000" pitchFamily="2" charset="2"/>
              </a:rPr>
              <a:t>（“</a:t>
            </a:r>
            <a:r>
              <a:rPr lang="en-US" altLang="zh-CN" dirty="0">
                <a:sym typeface="Wingdings" panose="05000000000000000000" pitchFamily="2" charset="2"/>
              </a:rPr>
              <a:t>202.168.110.241#1</a:t>
            </a:r>
            <a:r>
              <a:rPr lang="zh-CN" altLang="en-US" dirty="0">
                <a:sym typeface="Wingdings" panose="05000000000000000000" pitchFamily="2" charset="2"/>
              </a:rPr>
              <a:t>”），</a:t>
            </a:r>
            <a:endParaRPr lang="en-US" altLang="zh-CN" dirty="0">
              <a:sym typeface="Wingdings" panose="05000000000000000000" pitchFamily="2" charset="2"/>
            </a:endParaRPr>
          </a:p>
          <a:p>
            <a:pPr marL="914400" lvl="2" indent="0">
              <a:buNone/>
            </a:pPr>
            <a:r>
              <a:rPr lang="en-US" altLang="zh-CN" dirty="0">
                <a:sym typeface="Wingdings" panose="05000000000000000000" pitchFamily="2" charset="2"/>
              </a:rPr>
              <a:t>Hash</a:t>
            </a:r>
            <a:r>
              <a:rPr lang="zh-CN" altLang="en-US" dirty="0">
                <a:sym typeface="Wingdings" panose="05000000000000000000" pitchFamily="2" charset="2"/>
              </a:rPr>
              <a:t>（“</a:t>
            </a:r>
            <a:r>
              <a:rPr lang="en-US" altLang="zh-CN" dirty="0">
                <a:sym typeface="Wingdings" panose="05000000000000000000" pitchFamily="2" charset="2"/>
              </a:rPr>
              <a:t>202.168.110.241#2</a:t>
            </a:r>
            <a:r>
              <a:rPr lang="zh-CN" altLang="en-US" dirty="0">
                <a:sym typeface="Wingdings" panose="05000000000000000000" pitchFamily="2" charset="2"/>
              </a:rPr>
              <a:t>”）</a:t>
            </a:r>
            <a:endParaRPr lang="en-US" altLang="zh-CN" dirty="0">
              <a:sym typeface="Wingdings" panose="05000000000000000000" pitchFamily="2" charset="2"/>
            </a:endParaRPr>
          </a:p>
          <a:p>
            <a:pPr marL="342900" lvl="1" indent="-342900">
              <a:buClr>
                <a:srgbClr val="0070C0"/>
              </a:buClr>
              <a:buFont typeface="Wingdings" panose="05000000000000000000" pitchFamily="2" charset="2"/>
              <a:buChar char="n"/>
            </a:pPr>
            <a:r>
              <a:rPr lang="zh-CN" altLang="en-US" sz="2800" dirty="0"/>
              <a:t>每个物理节点关联的虚拟节点数量根据具体的生产环境情况确定</a:t>
            </a:r>
            <a:endParaRPr lang="en-US" altLang="zh-CN" sz="2800" dirty="0">
              <a:sym typeface="Wingdings" panose="05000000000000000000" pitchFamily="2" charset="2"/>
            </a:endParaRPr>
          </a:p>
        </p:txBody>
      </p:sp>
      <p:grpSp>
        <p:nvGrpSpPr>
          <p:cNvPr id="19" name="组合 18"/>
          <p:cNvGrpSpPr/>
          <p:nvPr/>
        </p:nvGrpSpPr>
        <p:grpSpPr>
          <a:xfrm>
            <a:off x="6816080" y="1989433"/>
            <a:ext cx="5181311" cy="3887839"/>
            <a:chOff x="6816080" y="1865767"/>
            <a:chExt cx="5181311" cy="3887839"/>
          </a:xfrm>
        </p:grpSpPr>
        <p:cxnSp>
          <p:nvCxnSpPr>
            <p:cNvPr id="41" name="曲线连接符 40"/>
            <p:cNvCxnSpPr>
              <a:stCxn id="25" idx="1"/>
              <a:endCxn id="36" idx="0"/>
            </p:cNvCxnSpPr>
            <p:nvPr/>
          </p:nvCxnSpPr>
          <p:spPr>
            <a:xfrm rot="10800000">
              <a:off x="8847001" y="4924839"/>
              <a:ext cx="642133" cy="241375"/>
            </a:xfrm>
            <a:prstGeom prst="curvedConnector4">
              <a:avLst>
                <a:gd name="adj1" fmla="val 31859"/>
                <a:gd name="adj2" fmla="val 19470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6816080" y="1865767"/>
              <a:ext cx="5181311" cy="3887839"/>
              <a:chOff x="6701549" y="2421481"/>
              <a:chExt cx="5181311" cy="3887839"/>
            </a:xfrm>
          </p:grpSpPr>
          <p:grpSp>
            <p:nvGrpSpPr>
              <p:cNvPr id="48" name="组合 47"/>
              <p:cNvGrpSpPr/>
              <p:nvPr/>
            </p:nvGrpSpPr>
            <p:grpSpPr>
              <a:xfrm>
                <a:off x="6701549" y="2421481"/>
                <a:ext cx="5181311" cy="3887839"/>
                <a:chOff x="6701549" y="2420888"/>
                <a:chExt cx="5181311" cy="3887839"/>
              </a:xfrm>
            </p:grpSpPr>
            <p:grpSp>
              <p:nvGrpSpPr>
                <p:cNvPr id="33" name="组合 32"/>
                <p:cNvGrpSpPr/>
                <p:nvPr/>
              </p:nvGrpSpPr>
              <p:grpSpPr>
                <a:xfrm>
                  <a:off x="6701549" y="2420888"/>
                  <a:ext cx="5181311" cy="3887839"/>
                  <a:chOff x="6059996" y="2351617"/>
                  <a:chExt cx="4428492" cy="3176103"/>
                </a:xfrm>
              </p:grpSpPr>
              <p:sp>
                <p:nvSpPr>
                  <p:cNvPr id="4" name="椭圆 3"/>
                  <p:cNvSpPr/>
                  <p:nvPr/>
                </p:nvSpPr>
                <p:spPr>
                  <a:xfrm>
                    <a:off x="7256230" y="3092670"/>
                    <a:ext cx="2088232" cy="2016224"/>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4" idx="0"/>
                  </p:cNvCxnSpPr>
                  <p:nvPr/>
                </p:nvCxnSpPr>
                <p:spPr>
                  <a:xfrm flipV="1">
                    <a:off x="8300346" y="2650136"/>
                    <a:ext cx="0" cy="4425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6797273" y="2351617"/>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object1</a:t>
                    </a:r>
                    <a:endParaRPr lang="en-US" altLang="zh-CN" dirty="0">
                      <a:solidFill>
                        <a:srgbClr val="002060"/>
                      </a:solidFill>
                      <a:latin typeface="Comic Sans MS" panose="030F0702030302020204" pitchFamily="66" charset="0"/>
                    </a:endParaRPr>
                  </a:p>
                </p:txBody>
              </p:sp>
              <p:sp>
                <p:nvSpPr>
                  <p:cNvPr id="7" name="等腰三角形 6"/>
                  <p:cNvSpPr/>
                  <p:nvPr/>
                </p:nvSpPr>
                <p:spPr>
                  <a:xfrm>
                    <a:off x="7400246" y="3298207"/>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9192344" y="3557080"/>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7292234" y="4450335"/>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059996" y="3016081"/>
                    <a:ext cx="93610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hash</a:t>
                    </a:r>
                    <a:endParaRPr lang="zh-CN" altLang="en-US" sz="2400" dirty="0">
                      <a:solidFill>
                        <a:srgbClr val="002060"/>
                      </a:solidFill>
                    </a:endParaRPr>
                  </a:p>
                </p:txBody>
              </p:sp>
              <p:cxnSp>
                <p:nvCxnSpPr>
                  <p:cNvPr id="11" name="曲线连接符 10"/>
                  <p:cNvCxnSpPr>
                    <a:stCxn id="6" idx="1"/>
                    <a:endCxn id="10" idx="0"/>
                  </p:cNvCxnSpPr>
                  <p:nvPr/>
                </p:nvCxnSpPr>
                <p:spPr>
                  <a:xfrm rot="10800000" flipV="1">
                    <a:off x="6528050" y="2536880"/>
                    <a:ext cx="269225" cy="47920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0" idx="3"/>
                    <a:endCxn id="7" idx="3"/>
                  </p:cNvCxnSpPr>
                  <p:nvPr/>
                </p:nvCxnSpPr>
                <p:spPr>
                  <a:xfrm>
                    <a:off x="6996100" y="3268109"/>
                    <a:ext cx="512158" cy="318130"/>
                  </a:xfrm>
                  <a:prstGeom prst="curvedConnector4">
                    <a:avLst>
                      <a:gd name="adj1" fmla="val 39455"/>
                      <a:gd name="adj2" fmla="val 171857"/>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16270" y="3475780"/>
                    <a:ext cx="684076"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key1</a:t>
                    </a:r>
                    <a:endParaRPr lang="zh-CN" altLang="en-US" dirty="0">
                      <a:solidFill>
                        <a:srgbClr val="002060"/>
                      </a:solidFill>
                      <a:latin typeface="Comic Sans MS" panose="030F0702030302020204" pitchFamily="66" charset="0"/>
                    </a:endParaRPr>
                  </a:p>
                </p:txBody>
              </p:sp>
              <p:sp>
                <p:nvSpPr>
                  <p:cNvPr id="14" name="圆角矩形 13"/>
                  <p:cNvSpPr/>
                  <p:nvPr/>
                </p:nvSpPr>
                <p:spPr>
                  <a:xfrm>
                    <a:off x="6528048" y="4714658"/>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object3</a:t>
                    </a:r>
                    <a:endParaRPr lang="en-US" altLang="zh-CN" dirty="0">
                      <a:solidFill>
                        <a:srgbClr val="002060"/>
                      </a:solidFill>
                      <a:latin typeface="Comic Sans MS" panose="030F0702030302020204" pitchFamily="66" charset="0"/>
                    </a:endParaRPr>
                  </a:p>
                </p:txBody>
              </p:sp>
              <p:sp>
                <p:nvSpPr>
                  <p:cNvPr id="15" name="TextBox 14"/>
                  <p:cNvSpPr txBox="1"/>
                  <p:nvPr/>
                </p:nvSpPr>
                <p:spPr>
                  <a:xfrm>
                    <a:off x="7464152" y="4409685"/>
                    <a:ext cx="792088"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key3</a:t>
                    </a:r>
                    <a:endParaRPr lang="zh-CN" altLang="en-US" dirty="0">
                      <a:solidFill>
                        <a:srgbClr val="002060"/>
                      </a:solidFill>
                      <a:latin typeface="Comic Sans MS" panose="030F0702030302020204" pitchFamily="66" charset="0"/>
                    </a:endParaRPr>
                  </a:p>
                </p:txBody>
              </p:sp>
              <p:sp>
                <p:nvSpPr>
                  <p:cNvPr id="16" name="圆角矩形 15"/>
                  <p:cNvSpPr/>
                  <p:nvPr/>
                </p:nvSpPr>
                <p:spPr>
                  <a:xfrm>
                    <a:off x="9408368" y="3565266"/>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object2</a:t>
                    </a:r>
                    <a:endParaRPr lang="en-US" altLang="zh-CN" dirty="0">
                      <a:solidFill>
                        <a:srgbClr val="002060"/>
                      </a:solidFill>
                      <a:latin typeface="Comic Sans MS" panose="030F0702030302020204" pitchFamily="66" charset="0"/>
                    </a:endParaRPr>
                  </a:p>
                </p:txBody>
              </p:sp>
              <p:sp>
                <p:nvSpPr>
                  <p:cNvPr id="17" name="TextBox 17"/>
                  <p:cNvSpPr txBox="1"/>
                  <p:nvPr/>
                </p:nvSpPr>
                <p:spPr>
                  <a:xfrm>
                    <a:off x="8264342" y="2434111"/>
                    <a:ext cx="288032" cy="369332"/>
                  </a:xfrm>
                  <a:prstGeom prst="rect">
                    <a:avLst/>
                  </a:prstGeom>
                  <a:noFill/>
                </p:spPr>
                <p:txBody>
                  <a:bodyPr wrap="square" rtlCol="0">
                    <a:spAutoFit/>
                  </a:bodyPr>
                  <a:lstStyle/>
                  <a:p>
                    <a:r>
                      <a:rPr lang="en-US" altLang="zh-CN" dirty="0"/>
                      <a:t>0</a:t>
                    </a:r>
                    <a:endParaRPr lang="zh-CN" altLang="en-US" dirty="0"/>
                  </a:p>
                </p:txBody>
              </p:sp>
              <p:sp>
                <p:nvSpPr>
                  <p:cNvPr id="20" name="圆角矩形 19"/>
                  <p:cNvSpPr/>
                  <p:nvPr/>
                </p:nvSpPr>
                <p:spPr>
                  <a:xfrm>
                    <a:off x="7279182" y="272214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server12</a:t>
                    </a:r>
                    <a:endParaRPr lang="en-US" altLang="zh-CN" dirty="0">
                      <a:solidFill>
                        <a:schemeClr val="accent6">
                          <a:lumMod val="75000"/>
                        </a:schemeClr>
                      </a:solidFill>
                      <a:latin typeface="Comic Sans MS" panose="030F0702030302020204" pitchFamily="66" charset="0"/>
                    </a:endParaRPr>
                  </a:p>
                </p:txBody>
              </p:sp>
              <p:sp>
                <p:nvSpPr>
                  <p:cNvPr id="21" name="圆角矩形 20"/>
                  <p:cNvSpPr/>
                  <p:nvPr/>
                </p:nvSpPr>
                <p:spPr>
                  <a:xfrm>
                    <a:off x="6176110" y="39357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server31</a:t>
                    </a:r>
                    <a:endParaRPr lang="en-US" altLang="zh-CN" dirty="0">
                      <a:solidFill>
                        <a:schemeClr val="accent6">
                          <a:lumMod val="75000"/>
                        </a:schemeClr>
                      </a:solidFill>
                      <a:latin typeface="Comic Sans MS" panose="030F0702030302020204" pitchFamily="66" charset="0"/>
                    </a:endParaRPr>
                  </a:p>
                </p:txBody>
              </p:sp>
              <p:cxnSp>
                <p:nvCxnSpPr>
                  <p:cNvPr id="22" name="曲线连接符 21"/>
                  <p:cNvCxnSpPr>
                    <a:stCxn id="9" idx="1"/>
                  </p:cNvCxnSpPr>
                  <p:nvPr/>
                </p:nvCxnSpPr>
                <p:spPr>
                  <a:xfrm rot="10800000" flipH="1">
                    <a:off x="7346240" y="4019304"/>
                    <a:ext cx="18002" cy="575049"/>
                  </a:xfrm>
                  <a:prstGeom prst="curvedConnector5">
                    <a:avLst>
                      <a:gd name="adj1" fmla="val 1471420"/>
                      <a:gd name="adj2" fmla="val 51062"/>
                      <a:gd name="adj3" fmla="val 136985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7" idx="1"/>
                    <a:endCxn id="34" idx="2"/>
                  </p:cNvCxnSpPr>
                  <p:nvPr/>
                </p:nvCxnSpPr>
                <p:spPr>
                  <a:xfrm rot="10800000" flipH="1">
                    <a:off x="7454252" y="3127812"/>
                    <a:ext cx="444392" cy="314412"/>
                  </a:xfrm>
                  <a:prstGeom prst="curvedConnector3">
                    <a:avLst>
                      <a:gd name="adj1" fmla="val -5612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50"/>
                  <p:cNvSpPr txBox="1"/>
                  <p:nvPr/>
                </p:nvSpPr>
                <p:spPr>
                  <a:xfrm>
                    <a:off x="8127345" y="4629441"/>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key4</a:t>
                    </a:r>
                    <a:endParaRPr lang="zh-CN" altLang="en-US" dirty="0">
                      <a:solidFill>
                        <a:srgbClr val="002060"/>
                      </a:solidFill>
                      <a:latin typeface="Comic Sans MS" panose="030F0702030302020204" pitchFamily="66" charset="0"/>
                    </a:endParaRPr>
                  </a:p>
                </p:txBody>
              </p:sp>
              <p:sp>
                <p:nvSpPr>
                  <p:cNvPr id="25" name="等腰三角形 24"/>
                  <p:cNvSpPr/>
                  <p:nvPr/>
                </p:nvSpPr>
                <p:spPr>
                  <a:xfrm>
                    <a:off x="8290661" y="4903843"/>
                    <a:ext cx="216024" cy="28803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968208" y="5157193"/>
                    <a:ext cx="1080120" cy="370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Comic Sans MS" panose="030F0702030302020204" pitchFamily="66" charset="0"/>
                      </a:rPr>
                      <a:t>object4</a:t>
                    </a:r>
                    <a:endParaRPr lang="en-US" altLang="zh-CN" dirty="0">
                      <a:solidFill>
                        <a:srgbClr val="002060"/>
                      </a:solidFill>
                      <a:latin typeface="Comic Sans MS" panose="030F0702030302020204" pitchFamily="66" charset="0"/>
                    </a:endParaRPr>
                  </a:p>
                </p:txBody>
              </p:sp>
              <p:sp>
                <p:nvSpPr>
                  <p:cNvPr id="27" name="TextBox 53"/>
                  <p:cNvSpPr txBox="1"/>
                  <p:nvPr/>
                </p:nvSpPr>
                <p:spPr>
                  <a:xfrm>
                    <a:off x="8544272" y="3660446"/>
                    <a:ext cx="828092" cy="369332"/>
                  </a:xfrm>
                  <a:prstGeom prst="rect">
                    <a:avLst/>
                  </a:prstGeom>
                  <a:noFill/>
                </p:spPr>
                <p:txBody>
                  <a:bodyPr wrap="square" rtlCol="0">
                    <a:spAutoFit/>
                  </a:bodyPr>
                  <a:lstStyle/>
                  <a:p>
                    <a:r>
                      <a:rPr lang="en-US" altLang="zh-CN" dirty="0">
                        <a:solidFill>
                          <a:srgbClr val="002060"/>
                        </a:solidFill>
                        <a:latin typeface="Comic Sans MS" panose="030F0702030302020204" pitchFamily="66" charset="0"/>
                      </a:rPr>
                      <a:t>key2</a:t>
                    </a:r>
                    <a:endParaRPr lang="zh-CN" altLang="en-US" dirty="0">
                      <a:solidFill>
                        <a:srgbClr val="002060"/>
                      </a:solidFill>
                      <a:latin typeface="Comic Sans MS" panose="030F0702030302020204" pitchFamily="66" charset="0"/>
                    </a:endParaRPr>
                  </a:p>
                </p:txBody>
              </p:sp>
            </p:grpSp>
            <p:sp>
              <p:nvSpPr>
                <p:cNvPr id="34" name="椭圆 33"/>
                <p:cNvSpPr/>
                <p:nvPr/>
              </p:nvSpPr>
              <p:spPr>
                <a:xfrm>
                  <a:off x="8852757" y="3212976"/>
                  <a:ext cx="339587" cy="316087"/>
                </a:xfrm>
                <a:prstGeom prst="ellipse">
                  <a:avLst/>
                </a:prstGeom>
                <a:solidFill>
                  <a:schemeClr val="accent2">
                    <a:lumMod val="40000"/>
                    <a:lumOff val="60000"/>
                  </a:schemeClr>
                </a:solid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859590" y="5357384"/>
                  <a:ext cx="339587" cy="316087"/>
                </a:xfrm>
                <a:prstGeom prst="ellipse">
                  <a:avLst/>
                </a:prstGeom>
                <a:solidFill>
                  <a:schemeClr val="accent2">
                    <a:lumMod val="40000"/>
                    <a:lumOff val="60000"/>
                  </a:schemeClr>
                </a:solid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562675" y="5479959"/>
                  <a:ext cx="339587" cy="316087"/>
                </a:xfrm>
                <a:prstGeom prst="ellipse">
                  <a:avLst/>
                </a:prstGeom>
                <a:solidFill>
                  <a:schemeClr val="accent2">
                    <a:lumMod val="40000"/>
                    <a:lumOff val="60000"/>
                  </a:schemeClr>
                </a:solid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926603" y="4322651"/>
                  <a:ext cx="339587" cy="316087"/>
                </a:xfrm>
                <a:prstGeom prst="ellipse">
                  <a:avLst/>
                </a:prstGeom>
                <a:solidFill>
                  <a:schemeClr val="accent2">
                    <a:lumMod val="40000"/>
                    <a:lumOff val="60000"/>
                  </a:schemeClr>
                </a:solid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圆角矩形 38"/>
              <p:cNvSpPr/>
              <p:nvPr/>
            </p:nvSpPr>
            <p:spPr>
              <a:xfrm>
                <a:off x="7847061" y="5716461"/>
                <a:ext cx="1263734" cy="45355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server11</a:t>
                </a:r>
                <a:endParaRPr lang="en-US" altLang="zh-CN" dirty="0">
                  <a:solidFill>
                    <a:schemeClr val="accent6">
                      <a:lumMod val="75000"/>
                    </a:schemeClr>
                  </a:solidFill>
                  <a:latin typeface="Comic Sans MS" panose="030F0702030302020204" pitchFamily="66" charset="0"/>
                </a:endParaRPr>
              </a:p>
            </p:txBody>
          </p:sp>
          <p:sp>
            <p:nvSpPr>
              <p:cNvPr id="42" name="圆角矩形 41"/>
              <p:cNvSpPr/>
              <p:nvPr/>
            </p:nvSpPr>
            <p:spPr>
              <a:xfrm>
                <a:off x="10038863" y="5406920"/>
                <a:ext cx="1263734" cy="45355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latin typeface="Comic Sans MS" panose="030F0702030302020204" pitchFamily="66" charset="0"/>
                  </a:rPr>
                  <a:t>server32</a:t>
                </a:r>
                <a:endParaRPr lang="en-US" altLang="zh-CN" dirty="0">
                  <a:solidFill>
                    <a:schemeClr val="accent6">
                      <a:lumMod val="75000"/>
                    </a:schemeClr>
                  </a:solidFill>
                  <a:latin typeface="Comic Sans MS" panose="030F0702030302020204" pitchFamily="66" charset="0"/>
                </a:endParaRPr>
              </a:p>
            </p:txBody>
          </p:sp>
        </p:grpSp>
        <p:cxnSp>
          <p:nvCxnSpPr>
            <p:cNvPr id="44" name="曲线连接符 43"/>
            <p:cNvCxnSpPr>
              <a:stCxn id="27" idx="3"/>
            </p:cNvCxnSpPr>
            <p:nvPr/>
          </p:nvCxnSpPr>
          <p:spPr>
            <a:xfrm flipH="1">
              <a:off x="10101142" y="3693941"/>
              <a:ext cx="590390" cy="1092938"/>
            </a:xfrm>
            <a:prstGeom prst="curvedConnector4">
              <a:avLst>
                <a:gd name="adj1" fmla="val 101549"/>
                <a:gd name="adj2" fmla="val 6034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zh-CN" altLang="en-US" dirty="0"/>
              <a:t>并行</a:t>
            </a:r>
            <a:r>
              <a:rPr lang="en-US" altLang="zh-CN" dirty="0"/>
              <a:t>vs.</a:t>
            </a:r>
            <a:r>
              <a:rPr lang="zh-CN" altLang="en-US" dirty="0"/>
              <a:t>分布式</a:t>
            </a:r>
            <a:endParaRPr lang="en-US" altLang="zh-CN" dirty="0"/>
          </a:p>
        </p:txBody>
      </p:sp>
      <p:sp>
        <p:nvSpPr>
          <p:cNvPr id="180227" name="Rectangle 3"/>
          <p:cNvSpPr>
            <a:spLocks noGrp="1" noChangeArrowheads="1"/>
          </p:cNvSpPr>
          <p:nvPr>
            <p:ph type="body" idx="1"/>
          </p:nvPr>
        </p:nvSpPr>
        <p:spPr/>
        <p:txBody>
          <a:bodyPr>
            <a:normAutofit/>
          </a:bodyPr>
          <a:lstStyle/>
          <a:p>
            <a:r>
              <a:rPr lang="zh-CN" altLang="en-US" dirty="0"/>
              <a:t>并行计算</a:t>
            </a:r>
            <a:endParaRPr lang="en-US" altLang="zh-CN" dirty="0"/>
          </a:p>
          <a:p>
            <a:pPr lvl="1"/>
            <a:r>
              <a:rPr lang="zh-CN" altLang="en-US" dirty="0"/>
              <a:t>单指令流多数据流计算机：</a:t>
            </a:r>
            <a:r>
              <a:rPr lang="en-US" altLang="zh-CN" dirty="0"/>
              <a:t>SIMD</a:t>
            </a:r>
            <a:endParaRPr lang="en-US" altLang="zh-CN" dirty="0"/>
          </a:p>
          <a:p>
            <a:pPr lvl="1"/>
            <a:r>
              <a:rPr lang="zh-CN" altLang="en-US" dirty="0"/>
              <a:t>多台计算机中多个</a:t>
            </a:r>
            <a:r>
              <a:rPr lang="en-US" altLang="zh-CN" dirty="0"/>
              <a:t>CPU</a:t>
            </a:r>
            <a:r>
              <a:rPr lang="zh-CN" altLang="en-US" dirty="0"/>
              <a:t>，多指令流多数据流</a:t>
            </a:r>
            <a:r>
              <a:rPr lang="en-US" altLang="zh-CN" dirty="0">
                <a:ea typeface="宋体" panose="02010600030101010101" pitchFamily="2" charset="-122"/>
              </a:rPr>
              <a:t>MIMD</a:t>
            </a:r>
            <a:endParaRPr lang="en-US" altLang="zh-CN" dirty="0">
              <a:ea typeface="宋体" panose="02010600030101010101" pitchFamily="2" charset="-122"/>
            </a:endParaRPr>
          </a:p>
          <a:p>
            <a:r>
              <a:rPr lang="zh-CN" altLang="en-US" dirty="0"/>
              <a:t>分布式计算</a:t>
            </a:r>
            <a:endParaRPr lang="en-US" altLang="zh-CN" dirty="0"/>
          </a:p>
          <a:p>
            <a:pPr lvl="1"/>
            <a:r>
              <a:rPr lang="zh-CN" altLang="en-US" dirty="0"/>
              <a:t>多台计算机中多个</a:t>
            </a:r>
            <a:r>
              <a:rPr lang="en-US" altLang="zh-CN" dirty="0">
                <a:ea typeface="宋体" panose="02010600030101010101" pitchFamily="2" charset="-122"/>
              </a:rPr>
              <a:t>CPU—MIMD</a:t>
            </a:r>
            <a:endParaRPr lang="en-US" altLang="zh-CN" dirty="0">
              <a:ea typeface="宋体" panose="02010600030101010101" pitchFamily="2" charset="-122"/>
            </a:endParaRPr>
          </a:p>
          <a:p>
            <a:pPr lvl="1"/>
            <a:r>
              <a:rPr lang="en-US" altLang="zh-CN" dirty="0"/>
              <a:t>CPU</a:t>
            </a:r>
            <a:r>
              <a:rPr lang="zh-CN" altLang="en-US" dirty="0"/>
              <a:t>间高通信延迟</a:t>
            </a:r>
            <a:endParaRPr lang="en-US" altLang="zh-CN" dirty="0"/>
          </a:p>
          <a:p>
            <a:pPr lvl="1"/>
            <a:r>
              <a:rPr lang="zh-CN" altLang="en-US" dirty="0"/>
              <a:t>不同节点可以是异构的系统，可靠性维护困难</a:t>
            </a:r>
            <a:endParaRPr lang="en-US" altLang="zh-CN" dirty="0"/>
          </a:p>
          <a:p>
            <a:pPr lvl="1"/>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单机的局限性</a:t>
            </a:r>
            <a:endParaRPr lang="zh-CN" altLang="en-US" dirty="0"/>
          </a:p>
        </p:txBody>
      </p:sp>
      <p:sp>
        <p:nvSpPr>
          <p:cNvPr id="3" name="内容占位符 2"/>
          <p:cNvSpPr>
            <a:spLocks noGrp="1"/>
          </p:cNvSpPr>
          <p:nvPr>
            <p:ph idx="1"/>
          </p:nvPr>
        </p:nvSpPr>
        <p:spPr/>
        <p:txBody>
          <a:bodyPr/>
          <a:lstStyle/>
          <a:p>
            <a:r>
              <a:rPr lang="zh-CN" altLang="en-US" dirty="0"/>
              <a:t>数据读写速度受单机硬件组成的影响</a:t>
            </a:r>
            <a:endParaRPr lang="en-US" altLang="zh-CN" dirty="0"/>
          </a:p>
          <a:p>
            <a:pPr lvl="1"/>
            <a:r>
              <a:rPr lang="zh-CN" altLang="en-US" dirty="0"/>
              <a:t>硬盘、主板、内存、</a:t>
            </a:r>
            <a:r>
              <a:rPr lang="en-US" altLang="zh-CN" dirty="0"/>
              <a:t>CPU</a:t>
            </a:r>
            <a:endParaRPr lang="zh-CN" altLang="en-US" dirty="0"/>
          </a:p>
        </p:txBody>
      </p:sp>
      <p:pic>
        <p:nvPicPr>
          <p:cNvPr id="29" name="图片 28"/>
          <p:cNvPicPr>
            <a:picLocks noChangeAspect="1"/>
          </p:cNvPicPr>
          <p:nvPr/>
        </p:nvPicPr>
        <p:blipFill>
          <a:blip r:embed="rId1"/>
          <a:stretch>
            <a:fillRect/>
          </a:stretch>
        </p:blipFill>
        <p:spPr>
          <a:xfrm>
            <a:off x="1432190" y="2735410"/>
            <a:ext cx="4032448" cy="3557473"/>
          </a:xfrm>
          <a:prstGeom prst="rect">
            <a:avLst/>
          </a:prstGeom>
        </p:spPr>
      </p:pic>
      <p:pic>
        <p:nvPicPr>
          <p:cNvPr id="31" name="Picture 2" descr="http://2c.zol-img.com.cn/product/97_500x2000/100/cedQc463YT8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228" y="2708796"/>
            <a:ext cx="4363589" cy="350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分布式系统的可靠性要求</a:t>
            </a:r>
            <a:endParaRPr lang="zh-CN" altLang="en-US" dirty="0"/>
          </a:p>
        </p:txBody>
      </p:sp>
      <p:sp>
        <p:nvSpPr>
          <p:cNvPr id="3" name="内容占位符 2"/>
          <p:cNvSpPr>
            <a:spLocks noGrp="1"/>
          </p:cNvSpPr>
          <p:nvPr>
            <p:ph idx="1"/>
          </p:nvPr>
        </p:nvSpPr>
        <p:spPr/>
        <p:txBody>
          <a:bodyPr>
            <a:normAutofit/>
          </a:bodyPr>
          <a:lstStyle/>
          <a:p>
            <a:r>
              <a:rPr lang="zh-CN" altLang="en-US" dirty="0"/>
              <a:t>允许部分节点失效</a:t>
            </a:r>
            <a:endParaRPr lang="en-US" altLang="zh-CN" dirty="0"/>
          </a:p>
          <a:p>
            <a:r>
              <a:rPr lang="zh-CN" altLang="en-US" dirty="0"/>
              <a:t>如果某节点失效，其负载应由其他节点承担，确保数据可恢复</a:t>
            </a:r>
            <a:endParaRPr lang="en-US" altLang="zh-CN" dirty="0"/>
          </a:p>
          <a:p>
            <a:r>
              <a:rPr lang="zh-CN" altLang="en-US" dirty="0"/>
              <a:t>某节点失效重启后应能加入原来的计算机组，而不必重启所有的节点</a:t>
            </a:r>
            <a:endParaRPr lang="en-US" altLang="zh-CN" dirty="0"/>
          </a:p>
          <a:p>
            <a:r>
              <a:rPr lang="zh-CN" altLang="en-US" dirty="0"/>
              <a:t>并发操作或部分内部失效不应导致外部可见的不确定性，应确保一致性</a:t>
            </a:r>
            <a:endParaRPr lang="en-US" altLang="zh-CN" dirty="0"/>
          </a:p>
          <a:p>
            <a:r>
              <a:rPr lang="zh-CN" altLang="en-US" dirty="0"/>
              <a:t>新增节点应提升系统的性能</a:t>
            </a:r>
            <a:endParaRPr lang="en-US" altLang="zh-CN" dirty="0"/>
          </a:p>
          <a:p>
            <a:r>
              <a:rPr lang="zh-CN" altLang="en-US" dirty="0"/>
              <a:t>整个系统应阻止非授权访问，要比单机系统更多考虑攻击，以确保安全</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r>
              <a:rPr lang="en-US" altLang="zh-CN" dirty="0"/>
              <a:t>Transaction</a:t>
            </a:r>
            <a:r>
              <a:rPr lang="zh-CN" altLang="en-US" dirty="0"/>
              <a:t>）及事务的特性</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事务是描述完成数据处理的完整逻辑工作单元的操作集合。</a:t>
            </a:r>
            <a:endParaRPr lang="en-US" altLang="zh-CN" dirty="0"/>
          </a:p>
          <a:p>
            <a:pPr>
              <a:lnSpc>
                <a:spcPct val="150000"/>
              </a:lnSpc>
            </a:pPr>
            <a:r>
              <a:rPr lang="zh-CN" altLang="en-US" dirty="0"/>
              <a:t>在关系数据库管理系统中，为了保证数据一致性，数据库系统中事务必须具有</a:t>
            </a:r>
            <a:r>
              <a:rPr lang="en-US" altLang="zh-CN" dirty="0"/>
              <a:t>ACID</a:t>
            </a:r>
            <a:r>
              <a:rPr lang="zh-CN" altLang="en-US" dirty="0"/>
              <a:t>特性</a:t>
            </a:r>
            <a:endParaRPr lang="en-US" altLang="zh-CN" dirty="0"/>
          </a:p>
          <a:p>
            <a:pPr lvl="1">
              <a:lnSpc>
                <a:spcPct val="150000"/>
              </a:lnSpc>
            </a:pPr>
            <a:r>
              <a:rPr lang="zh-CN" altLang="en-US" dirty="0"/>
              <a:t>原子性（</a:t>
            </a:r>
            <a:r>
              <a:rPr lang="en-US" altLang="zh-CN" dirty="0"/>
              <a:t>Atomicity</a:t>
            </a:r>
            <a:r>
              <a:rPr lang="zh-CN" altLang="en-US" dirty="0"/>
              <a:t>）</a:t>
            </a:r>
            <a:endParaRPr lang="en-US" altLang="zh-CN" dirty="0"/>
          </a:p>
          <a:p>
            <a:pPr lvl="1">
              <a:lnSpc>
                <a:spcPct val="150000"/>
              </a:lnSpc>
            </a:pPr>
            <a:r>
              <a:rPr lang="zh-CN" altLang="en-US" dirty="0"/>
              <a:t>一致性（</a:t>
            </a:r>
            <a:r>
              <a:rPr lang="en-US" altLang="zh-CN" dirty="0"/>
              <a:t>Consistency</a:t>
            </a:r>
            <a:r>
              <a:rPr lang="zh-CN" altLang="en-US" dirty="0"/>
              <a:t>）</a:t>
            </a:r>
            <a:endParaRPr lang="en-US" altLang="zh-CN" dirty="0"/>
          </a:p>
          <a:p>
            <a:pPr lvl="1">
              <a:lnSpc>
                <a:spcPct val="150000"/>
              </a:lnSpc>
            </a:pPr>
            <a:r>
              <a:rPr lang="zh-CN" altLang="en-US" dirty="0"/>
              <a:t>隔离性（</a:t>
            </a:r>
            <a:r>
              <a:rPr lang="en-US" altLang="zh-CN" dirty="0"/>
              <a:t>Isolation</a:t>
            </a:r>
            <a:r>
              <a:rPr lang="zh-CN" altLang="en-US" dirty="0"/>
              <a:t>）</a:t>
            </a:r>
            <a:endParaRPr lang="en-US" altLang="zh-CN" dirty="0"/>
          </a:p>
          <a:p>
            <a:pPr lvl="1">
              <a:lnSpc>
                <a:spcPct val="150000"/>
              </a:lnSpc>
            </a:pPr>
            <a:r>
              <a:rPr lang="zh-CN" altLang="en-US" dirty="0"/>
              <a:t>持久性（</a:t>
            </a:r>
            <a:r>
              <a:rPr lang="en-US" altLang="zh-CN" dirty="0"/>
              <a:t>Durability</a:t>
            </a:r>
            <a:r>
              <a:rPr lang="zh-CN" altLang="en-US" dirty="0"/>
              <a:t>）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4" name="Picture 14" descr="ATM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3989" y="2222526"/>
            <a:ext cx="19716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04" name="Text Box 4"/>
          <p:cNvSpPr txBox="1">
            <a:spLocks noChangeArrowheads="1"/>
          </p:cNvSpPr>
          <p:nvPr/>
        </p:nvSpPr>
        <p:spPr bwMode="auto">
          <a:xfrm>
            <a:off x="3295650" y="3724068"/>
            <a:ext cx="18938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ea typeface="宋体" panose="02010600030101010101" pitchFamily="2" charset="-122"/>
              </a:defRPr>
            </a:lvl1pPr>
            <a:lvl2pPr marL="742950" indent="-285750">
              <a:defRPr sz="1600">
                <a:solidFill>
                  <a:schemeClr val="tx1"/>
                </a:solidFill>
                <a:latin typeface="Helvetica" charset="0"/>
                <a:ea typeface="宋体" panose="02010600030101010101" pitchFamily="2" charset="-122"/>
              </a:defRPr>
            </a:lvl2pPr>
            <a:lvl3pPr marL="1143000" indent="-228600">
              <a:defRPr sz="1600">
                <a:solidFill>
                  <a:schemeClr val="tx1"/>
                </a:solidFill>
                <a:latin typeface="Helvetica" charset="0"/>
                <a:ea typeface="宋体" panose="02010600030101010101" pitchFamily="2" charset="-122"/>
              </a:defRPr>
            </a:lvl3pPr>
            <a:lvl4pPr marL="1600200" indent="-228600">
              <a:defRPr sz="1600">
                <a:solidFill>
                  <a:schemeClr val="tx1"/>
                </a:solidFill>
                <a:latin typeface="Helvetica" charset="0"/>
                <a:ea typeface="宋体" panose="02010600030101010101" pitchFamily="2" charset="-122"/>
              </a:defRPr>
            </a:lvl4pPr>
            <a:lvl5pPr marL="2057400" indent="-228600">
              <a:defRPr sz="1600">
                <a:solidFill>
                  <a:schemeClr val="tx1"/>
                </a:solidFill>
                <a:latin typeface="Helvetica" charset="0"/>
                <a:ea typeface="宋体" panose="02010600030101010101" pitchFamily="2" charset="-122"/>
              </a:defRPr>
            </a:lvl5pPr>
            <a:lvl6pPr marL="25146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6pPr>
            <a:lvl7pPr marL="29718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7pPr>
            <a:lvl8pPr marL="34290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8pPr>
            <a:lvl9pPr marL="38862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9pPr>
          </a:lstStyle>
          <a:p>
            <a:pPr algn="l">
              <a:spcBef>
                <a:spcPct val="50000"/>
              </a:spcBef>
            </a:pPr>
            <a:r>
              <a:rPr lang="zh-CN" altLang="en-US" sz="2000" dirty="0">
                <a:solidFill>
                  <a:srgbClr val="000066"/>
                </a:solidFill>
                <a:latin typeface="华文新魏" pitchFamily="2" charset="-122"/>
                <a:ea typeface="华文新魏" pitchFamily="2" charset="-122"/>
              </a:rPr>
              <a:t>取</a:t>
            </a:r>
            <a:r>
              <a:rPr lang="en-US" altLang="zh-CN" sz="2000" dirty="0">
                <a:solidFill>
                  <a:srgbClr val="000066"/>
                </a:solidFill>
                <a:latin typeface="华文新魏" pitchFamily="2" charset="-122"/>
                <a:ea typeface="华文新魏" pitchFamily="2" charset="-122"/>
              </a:rPr>
              <a:t>1000</a:t>
            </a:r>
            <a:r>
              <a:rPr lang="zh-CN" altLang="en-US" sz="2000" dirty="0">
                <a:solidFill>
                  <a:srgbClr val="000066"/>
                </a:solidFill>
                <a:latin typeface="华文新魏" pitchFamily="2" charset="-122"/>
                <a:ea typeface="华文新魏" pitchFamily="2" charset="-122"/>
              </a:rPr>
              <a:t>块钱</a:t>
            </a:r>
            <a:endParaRPr lang="zh-CN" altLang="en-US" sz="2000" dirty="0">
              <a:solidFill>
                <a:srgbClr val="000066"/>
              </a:solidFill>
              <a:latin typeface="华文新魏" pitchFamily="2" charset="-122"/>
              <a:ea typeface="华文新魏" pitchFamily="2" charset="-122"/>
            </a:endParaRPr>
          </a:p>
        </p:txBody>
      </p:sp>
      <p:sp>
        <p:nvSpPr>
          <p:cNvPr id="563207" name="Line 7"/>
          <p:cNvSpPr>
            <a:spLocks noChangeShapeType="1"/>
          </p:cNvSpPr>
          <p:nvPr/>
        </p:nvSpPr>
        <p:spPr bwMode="auto">
          <a:xfrm>
            <a:off x="3065984" y="4149080"/>
            <a:ext cx="2093912" cy="0"/>
          </a:xfrm>
          <a:prstGeom prst="line">
            <a:avLst/>
          </a:prstGeom>
          <a:noFill/>
          <a:ln w="3810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08" name="AutoShape 8"/>
          <p:cNvSpPr>
            <a:spLocks noChangeArrowheads="1"/>
          </p:cNvSpPr>
          <p:nvPr/>
        </p:nvSpPr>
        <p:spPr bwMode="auto">
          <a:xfrm>
            <a:off x="2159000" y="3749700"/>
            <a:ext cx="755650" cy="755650"/>
          </a:xfrm>
          <a:prstGeom prst="smileyFace">
            <a:avLst>
              <a:gd name="adj" fmla="val 4653"/>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09" name="Text Box 9"/>
          <p:cNvSpPr txBox="1">
            <a:spLocks noChangeArrowheads="1"/>
          </p:cNvSpPr>
          <p:nvPr/>
        </p:nvSpPr>
        <p:spPr bwMode="auto">
          <a:xfrm>
            <a:off x="7205664" y="3763987"/>
            <a:ext cx="327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ea typeface="宋体" panose="02010600030101010101" pitchFamily="2" charset="-122"/>
              </a:defRPr>
            </a:lvl1pPr>
            <a:lvl2pPr marL="742950" indent="-285750">
              <a:defRPr sz="1600">
                <a:solidFill>
                  <a:schemeClr val="tx1"/>
                </a:solidFill>
                <a:latin typeface="Helvetica" charset="0"/>
                <a:ea typeface="宋体" panose="02010600030101010101" pitchFamily="2" charset="-122"/>
              </a:defRPr>
            </a:lvl2pPr>
            <a:lvl3pPr marL="1143000" indent="-228600">
              <a:defRPr sz="1600">
                <a:solidFill>
                  <a:schemeClr val="tx1"/>
                </a:solidFill>
                <a:latin typeface="Helvetica" charset="0"/>
                <a:ea typeface="宋体" panose="02010600030101010101" pitchFamily="2" charset="-122"/>
              </a:defRPr>
            </a:lvl3pPr>
            <a:lvl4pPr marL="1600200" indent="-228600">
              <a:defRPr sz="1600">
                <a:solidFill>
                  <a:schemeClr val="tx1"/>
                </a:solidFill>
                <a:latin typeface="Helvetica" charset="0"/>
                <a:ea typeface="宋体" panose="02010600030101010101" pitchFamily="2" charset="-122"/>
              </a:defRPr>
            </a:lvl4pPr>
            <a:lvl5pPr marL="2057400" indent="-228600">
              <a:defRPr sz="1600">
                <a:solidFill>
                  <a:schemeClr val="tx1"/>
                </a:solidFill>
                <a:latin typeface="Helvetica" charset="0"/>
                <a:ea typeface="宋体" panose="02010600030101010101" pitchFamily="2" charset="-122"/>
              </a:defRPr>
            </a:lvl5pPr>
            <a:lvl6pPr marL="25146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6pPr>
            <a:lvl7pPr marL="29718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7pPr>
            <a:lvl8pPr marL="34290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8pPr>
            <a:lvl9pPr marL="38862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9pPr>
          </a:lstStyle>
          <a:p>
            <a:pPr algn="l">
              <a:spcBef>
                <a:spcPct val="50000"/>
              </a:spcBef>
            </a:pPr>
            <a:r>
              <a:rPr lang="en-US" altLang="zh-CN" sz="2400" dirty="0">
                <a:solidFill>
                  <a:srgbClr val="FF0000"/>
                </a:solidFill>
                <a:latin typeface="华文新魏" pitchFamily="2" charset="-122"/>
                <a:ea typeface="华文新魏" pitchFamily="2" charset="-122"/>
              </a:rPr>
              <a:t>1000</a:t>
            </a:r>
            <a:r>
              <a:rPr lang="zh-CN" altLang="en-US" sz="2400" dirty="0">
                <a:solidFill>
                  <a:srgbClr val="FF0000"/>
                </a:solidFill>
                <a:latin typeface="华文新魏" pitchFamily="2" charset="-122"/>
                <a:ea typeface="华文新魏" pitchFamily="2" charset="-122"/>
              </a:rPr>
              <a:t>块钱去哪儿了？</a:t>
            </a:r>
            <a:endParaRPr lang="en-US" altLang="zh-CN" sz="2400" dirty="0">
              <a:solidFill>
                <a:srgbClr val="FF0000"/>
              </a:solidFill>
              <a:latin typeface="华文新魏" pitchFamily="2" charset="-122"/>
              <a:ea typeface="华文新魏" pitchFamily="2" charset="-122"/>
            </a:endParaRPr>
          </a:p>
        </p:txBody>
      </p:sp>
      <p:sp>
        <p:nvSpPr>
          <p:cNvPr id="563210" name="Text Box 10"/>
          <p:cNvSpPr txBox="1">
            <a:spLocks noChangeArrowheads="1"/>
          </p:cNvSpPr>
          <p:nvPr/>
        </p:nvSpPr>
        <p:spPr bwMode="auto">
          <a:xfrm>
            <a:off x="3295650" y="5780112"/>
            <a:ext cx="226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ea typeface="宋体" panose="02010600030101010101" pitchFamily="2" charset="-122"/>
              </a:defRPr>
            </a:lvl1pPr>
            <a:lvl2pPr marL="742950" indent="-285750">
              <a:defRPr sz="1600">
                <a:solidFill>
                  <a:schemeClr val="tx1"/>
                </a:solidFill>
                <a:latin typeface="Helvetica" charset="0"/>
                <a:ea typeface="宋体" panose="02010600030101010101" pitchFamily="2" charset="-122"/>
              </a:defRPr>
            </a:lvl2pPr>
            <a:lvl3pPr marL="1143000" indent="-228600">
              <a:defRPr sz="1600">
                <a:solidFill>
                  <a:schemeClr val="tx1"/>
                </a:solidFill>
                <a:latin typeface="Helvetica" charset="0"/>
                <a:ea typeface="宋体" panose="02010600030101010101" pitchFamily="2" charset="-122"/>
              </a:defRPr>
            </a:lvl3pPr>
            <a:lvl4pPr marL="1600200" indent="-228600">
              <a:defRPr sz="1600">
                <a:solidFill>
                  <a:schemeClr val="tx1"/>
                </a:solidFill>
                <a:latin typeface="Helvetica" charset="0"/>
                <a:ea typeface="宋体" panose="02010600030101010101" pitchFamily="2" charset="-122"/>
              </a:defRPr>
            </a:lvl4pPr>
            <a:lvl5pPr marL="2057400" indent="-228600">
              <a:defRPr sz="1600">
                <a:solidFill>
                  <a:schemeClr val="tx1"/>
                </a:solidFill>
                <a:latin typeface="Helvetica" charset="0"/>
                <a:ea typeface="宋体" panose="02010600030101010101" pitchFamily="2" charset="-122"/>
              </a:defRPr>
            </a:lvl5pPr>
            <a:lvl6pPr marL="25146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6pPr>
            <a:lvl7pPr marL="29718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7pPr>
            <a:lvl8pPr marL="34290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8pPr>
            <a:lvl9pPr marL="38862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9pPr>
          </a:lstStyle>
          <a:p>
            <a:pPr algn="l">
              <a:spcBef>
                <a:spcPct val="50000"/>
              </a:spcBef>
            </a:pPr>
            <a:r>
              <a:rPr lang="zh-CN" altLang="en-US" sz="2400" dirty="0">
                <a:solidFill>
                  <a:srgbClr val="000066"/>
                </a:solidFill>
                <a:latin typeface="华文新魏" pitchFamily="2" charset="-122"/>
                <a:ea typeface="华文新魏" pitchFamily="2" charset="-122"/>
              </a:rPr>
              <a:t>丢失了</a:t>
            </a:r>
            <a:r>
              <a:rPr lang="en-US" altLang="zh-CN" sz="2400" dirty="0">
                <a:solidFill>
                  <a:srgbClr val="000066"/>
                </a:solidFill>
                <a:latin typeface="华文新魏" pitchFamily="2" charset="-122"/>
                <a:ea typeface="华文新魏" pitchFamily="2" charset="-122"/>
              </a:rPr>
              <a:t>? </a:t>
            </a:r>
            <a:endParaRPr lang="en-US" altLang="zh-CN" sz="2400" dirty="0">
              <a:solidFill>
                <a:srgbClr val="000066"/>
              </a:solidFill>
              <a:latin typeface="华文新魏" pitchFamily="2" charset="-122"/>
              <a:ea typeface="华文新魏" pitchFamily="2" charset="-122"/>
            </a:endParaRPr>
          </a:p>
        </p:txBody>
      </p:sp>
      <p:sp>
        <p:nvSpPr>
          <p:cNvPr id="563211" name="Text Box 11"/>
          <p:cNvSpPr txBox="1">
            <a:spLocks noChangeArrowheads="1"/>
          </p:cNvSpPr>
          <p:nvPr/>
        </p:nvSpPr>
        <p:spPr bwMode="auto">
          <a:xfrm>
            <a:off x="6996113" y="5772175"/>
            <a:ext cx="348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ea typeface="宋体" panose="02010600030101010101" pitchFamily="2" charset="-122"/>
              </a:defRPr>
            </a:lvl1pPr>
            <a:lvl2pPr marL="742950" indent="-285750">
              <a:defRPr sz="1600">
                <a:solidFill>
                  <a:schemeClr val="tx1"/>
                </a:solidFill>
                <a:latin typeface="Helvetica" charset="0"/>
                <a:ea typeface="宋体" panose="02010600030101010101" pitchFamily="2" charset="-122"/>
              </a:defRPr>
            </a:lvl2pPr>
            <a:lvl3pPr marL="1143000" indent="-228600">
              <a:defRPr sz="1600">
                <a:solidFill>
                  <a:schemeClr val="tx1"/>
                </a:solidFill>
                <a:latin typeface="Helvetica" charset="0"/>
                <a:ea typeface="宋体" panose="02010600030101010101" pitchFamily="2" charset="-122"/>
              </a:defRPr>
            </a:lvl3pPr>
            <a:lvl4pPr marL="1600200" indent="-228600">
              <a:defRPr sz="1600">
                <a:solidFill>
                  <a:schemeClr val="tx1"/>
                </a:solidFill>
                <a:latin typeface="Helvetica" charset="0"/>
                <a:ea typeface="宋体" panose="02010600030101010101" pitchFamily="2" charset="-122"/>
              </a:defRPr>
            </a:lvl4pPr>
            <a:lvl5pPr marL="2057400" indent="-228600">
              <a:defRPr sz="1600">
                <a:solidFill>
                  <a:schemeClr val="tx1"/>
                </a:solidFill>
                <a:latin typeface="Helvetica" charset="0"/>
                <a:ea typeface="宋体" panose="02010600030101010101" pitchFamily="2" charset="-122"/>
              </a:defRPr>
            </a:lvl5pPr>
            <a:lvl6pPr marL="25146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6pPr>
            <a:lvl7pPr marL="29718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7pPr>
            <a:lvl8pPr marL="34290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8pPr>
            <a:lvl9pPr marL="38862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9pPr>
          </a:lstStyle>
          <a:p>
            <a:pPr algn="l">
              <a:spcBef>
                <a:spcPct val="50000"/>
              </a:spcBef>
            </a:pPr>
            <a:r>
              <a:rPr lang="zh-CN" altLang="en-US" sz="2400" dirty="0">
                <a:solidFill>
                  <a:srgbClr val="000066"/>
                </a:solidFill>
                <a:latin typeface="华文新魏" pitchFamily="2" charset="-122"/>
                <a:ea typeface="华文新魏" pitchFamily="2" charset="-122"/>
              </a:rPr>
              <a:t>仍然在账户中</a:t>
            </a:r>
            <a:r>
              <a:rPr lang="en-US" altLang="zh-CN" sz="2400" dirty="0">
                <a:solidFill>
                  <a:srgbClr val="000066"/>
                </a:solidFill>
                <a:latin typeface="华文新魏" pitchFamily="2" charset="-122"/>
                <a:ea typeface="华文新魏" pitchFamily="2" charset="-122"/>
              </a:rPr>
              <a:t>? </a:t>
            </a:r>
            <a:endParaRPr lang="en-US" altLang="zh-CN" sz="2400" dirty="0">
              <a:solidFill>
                <a:srgbClr val="000066"/>
              </a:solidFill>
              <a:latin typeface="华文新魏" pitchFamily="2" charset="-122"/>
              <a:ea typeface="华文新魏" pitchFamily="2" charset="-122"/>
            </a:endParaRPr>
          </a:p>
        </p:txBody>
      </p:sp>
      <p:sp>
        <p:nvSpPr>
          <p:cNvPr id="563212" name="Text Box 12"/>
          <p:cNvSpPr txBox="1">
            <a:spLocks noChangeArrowheads="1"/>
          </p:cNvSpPr>
          <p:nvPr/>
        </p:nvSpPr>
        <p:spPr bwMode="auto">
          <a:xfrm>
            <a:off x="5354511" y="3800686"/>
            <a:ext cx="151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Helvetica" charset="0"/>
                <a:ea typeface="宋体" panose="02010600030101010101" pitchFamily="2" charset="-122"/>
              </a:defRPr>
            </a:lvl1pPr>
            <a:lvl2pPr marL="742950" indent="-285750">
              <a:defRPr sz="1600">
                <a:solidFill>
                  <a:schemeClr val="tx1"/>
                </a:solidFill>
                <a:latin typeface="Helvetica" charset="0"/>
                <a:ea typeface="宋体" panose="02010600030101010101" pitchFamily="2" charset="-122"/>
              </a:defRPr>
            </a:lvl2pPr>
            <a:lvl3pPr marL="1143000" indent="-228600">
              <a:defRPr sz="1600">
                <a:solidFill>
                  <a:schemeClr val="tx1"/>
                </a:solidFill>
                <a:latin typeface="Helvetica" charset="0"/>
                <a:ea typeface="宋体" panose="02010600030101010101" pitchFamily="2" charset="-122"/>
              </a:defRPr>
            </a:lvl3pPr>
            <a:lvl4pPr marL="1600200" indent="-228600">
              <a:defRPr sz="1600">
                <a:solidFill>
                  <a:schemeClr val="tx1"/>
                </a:solidFill>
                <a:latin typeface="Helvetica" charset="0"/>
                <a:ea typeface="宋体" panose="02010600030101010101" pitchFamily="2" charset="-122"/>
              </a:defRPr>
            </a:lvl4pPr>
            <a:lvl5pPr marL="2057400" indent="-228600">
              <a:defRPr sz="1600">
                <a:solidFill>
                  <a:schemeClr val="tx1"/>
                </a:solidFill>
                <a:latin typeface="Helvetica" charset="0"/>
                <a:ea typeface="宋体" panose="02010600030101010101" pitchFamily="2" charset="-122"/>
              </a:defRPr>
            </a:lvl5pPr>
            <a:lvl6pPr marL="25146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6pPr>
            <a:lvl7pPr marL="29718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7pPr>
            <a:lvl8pPr marL="34290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8pPr>
            <a:lvl9pPr marL="3886200" indent="-228600" algn="r" eaLnBrk="0" fontAlgn="base" hangingPunct="0">
              <a:spcBef>
                <a:spcPct val="0"/>
              </a:spcBef>
              <a:spcAft>
                <a:spcPct val="0"/>
              </a:spcAft>
              <a:defRPr sz="1600">
                <a:solidFill>
                  <a:schemeClr val="tx1"/>
                </a:solidFill>
                <a:latin typeface="Helvetica" charset="0"/>
                <a:ea typeface="宋体" panose="02010600030101010101" pitchFamily="2" charset="-122"/>
              </a:defRPr>
            </a:lvl9pPr>
          </a:lstStyle>
          <a:p>
            <a:pPr algn="ctr">
              <a:spcBef>
                <a:spcPct val="50000"/>
              </a:spcBef>
            </a:pPr>
            <a:r>
              <a:rPr lang="zh-CN" altLang="en-US" sz="2400" dirty="0">
                <a:solidFill>
                  <a:srgbClr val="FF0000"/>
                </a:solidFill>
                <a:latin typeface="华文新魏" pitchFamily="2" charset="-122"/>
                <a:ea typeface="华文新魏" pitchFamily="2" charset="-122"/>
              </a:rPr>
              <a:t>系统故障</a:t>
            </a:r>
            <a:endParaRPr lang="en-US" altLang="zh-CN" sz="2400" dirty="0">
              <a:solidFill>
                <a:srgbClr val="FF0000"/>
              </a:solidFill>
              <a:latin typeface="华文新魏" pitchFamily="2" charset="-122"/>
              <a:ea typeface="华文新魏" pitchFamily="2" charset="-122"/>
            </a:endParaRPr>
          </a:p>
        </p:txBody>
      </p:sp>
      <p:pic>
        <p:nvPicPr>
          <p:cNvPr id="563216" name="Picture 16" descr="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955776">
            <a:off x="6069013" y="3862413"/>
            <a:ext cx="346075" cy="2222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32288" y="1700808"/>
            <a:ext cx="4165600" cy="523220"/>
          </a:xfrm>
          <a:prstGeom prst="rect">
            <a:avLst/>
          </a:prstGeom>
          <a:noFill/>
        </p:spPr>
        <p:txBody>
          <a:bodyPr>
            <a:spAutoFit/>
          </a:bodyPr>
          <a:lstStyle/>
          <a:p>
            <a:pPr algn="ctr">
              <a:defRPr/>
            </a:pPr>
            <a:r>
              <a:rPr lang="zh-CN" altLang="en-US" sz="2800" dirty="0">
                <a:solidFill>
                  <a:srgbClr val="000066"/>
                </a:solidFill>
                <a:latin typeface="华文新魏" pitchFamily="2" charset="-122"/>
                <a:ea typeface="华文新魏" pitchFamily="2" charset="-122"/>
              </a:rPr>
              <a:t>银行业务系统</a:t>
            </a:r>
            <a:endParaRPr lang="zh-CN" altLang="en-US" sz="2800" dirty="0">
              <a:solidFill>
                <a:srgbClr val="000066"/>
              </a:solidFill>
              <a:latin typeface="华文新魏" pitchFamily="2" charset="-122"/>
              <a:ea typeface="华文新魏" pitchFamily="2" charset="-122"/>
            </a:endParaRPr>
          </a:p>
        </p:txBody>
      </p:sp>
      <p:sp>
        <p:nvSpPr>
          <p:cNvPr id="3" name="标题 2"/>
          <p:cNvSpPr>
            <a:spLocks noGrp="1"/>
          </p:cNvSpPr>
          <p:nvPr>
            <p:ph type="title"/>
          </p:nvPr>
        </p:nvSpPr>
        <p:spPr/>
        <p:txBody>
          <a:bodyPr/>
          <a:lstStyle/>
          <a:p>
            <a:r>
              <a:rPr lang="zh-CN" altLang="en-US" dirty="0"/>
              <a:t>一个应用场景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08"/>
                                        </p:tgtEl>
                                        <p:attrNameLst>
                                          <p:attrName>style.visibility</p:attrName>
                                        </p:attrNameLst>
                                      </p:cBhvr>
                                      <p:to>
                                        <p:strVal val="visible"/>
                                      </p:to>
                                    </p:set>
                                    <p:anim calcmode="lin" valueType="num">
                                      <p:cBhvr additive="base">
                                        <p:cTn id="7" dur="500" fill="hold"/>
                                        <p:tgtEl>
                                          <p:spTgt spid="563208"/>
                                        </p:tgtEl>
                                        <p:attrNameLst>
                                          <p:attrName>ppt_x</p:attrName>
                                        </p:attrNameLst>
                                      </p:cBhvr>
                                      <p:tavLst>
                                        <p:tav tm="0">
                                          <p:val>
                                            <p:strVal val="0-#ppt_w/2"/>
                                          </p:val>
                                        </p:tav>
                                        <p:tav tm="100000">
                                          <p:val>
                                            <p:strVal val="#ppt_x"/>
                                          </p:val>
                                        </p:tav>
                                      </p:tavLst>
                                    </p:anim>
                                    <p:anim calcmode="lin" valueType="num">
                                      <p:cBhvr additive="base">
                                        <p:cTn id="8" dur="500" fill="hold"/>
                                        <p:tgtEl>
                                          <p:spTgt spid="5632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00312 0.0104 L 0.02222 -0.11237 " pathEditMode="relative" rAng="0" ptsTypes="AA">
                                      <p:cBhvr>
                                        <p:cTn id="22" dur="2000" fill="hold"/>
                                        <p:tgtEl>
                                          <p:spTgt spid="563216"/>
                                        </p:tgtEl>
                                        <p:attrNameLst>
                                          <p:attrName>ppt_x</p:attrName>
                                          <p:attrName>ppt_y</p:attrName>
                                        </p:attrNameLst>
                                      </p:cBhvr>
                                      <p:rCtr x="1267" y="-6150"/>
                                    </p:animMotion>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63214"/>
                                        </p:tgtEl>
                                      </p:cBhvr>
                                    </p:animEffect>
                                    <p:set>
                                      <p:cBhvr>
                                        <p:cTn id="27" dur="1" fill="hold">
                                          <p:stCondLst>
                                            <p:cond delay="499"/>
                                          </p:stCondLst>
                                        </p:cTn>
                                        <p:tgtEl>
                                          <p:spTgt spid="5632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632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563209"/>
                                        </p:tgtEl>
                                        <p:attrNameLst>
                                          <p:attrName>style.visibility</p:attrName>
                                        </p:attrNameLst>
                                      </p:cBhvr>
                                      <p:to>
                                        <p:strVal val="visible"/>
                                      </p:to>
                                    </p:set>
                                    <p:animEffect transition="in" filter="wheel(4)">
                                      <p:cBhvr>
                                        <p:cTn id="36" dur="1000"/>
                                        <p:tgtEl>
                                          <p:spTgt spid="56320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32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63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p:bldP spid="563207" grpId="0" animBg="1"/>
      <p:bldP spid="563208" grpId="0" animBg="1"/>
      <p:bldP spid="563209" grpId="0"/>
      <p:bldP spid="563210" grpId="0"/>
      <p:bldP spid="563211" grpId="0"/>
      <p:bldP spid="563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ACID</a:t>
            </a:r>
            <a:r>
              <a:rPr lang="zh-CN" altLang="en-US" dirty="0"/>
              <a:t>特性</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20000"/>
              </a:lnSpc>
            </a:pPr>
            <a:r>
              <a:rPr lang="en-US" altLang="zh-CN" b="1" dirty="0">
                <a:solidFill>
                  <a:srgbClr val="FF0000"/>
                </a:solidFill>
              </a:rPr>
              <a:t>A</a:t>
            </a:r>
            <a:r>
              <a:rPr lang="en-US" altLang="zh-CN" b="1" dirty="0"/>
              <a:t>tomicity. </a:t>
            </a:r>
            <a:r>
              <a:rPr lang="en-US" altLang="zh-CN" dirty="0"/>
              <a:t> </a:t>
            </a:r>
            <a:r>
              <a:rPr lang="zh-CN" altLang="en-US" dirty="0"/>
              <a:t>事务的所有操作或者</a:t>
            </a:r>
            <a:r>
              <a:rPr lang="zh-CN" altLang="en-US" dirty="0">
                <a:solidFill>
                  <a:srgbClr val="FF0000"/>
                </a:solidFill>
              </a:rPr>
              <a:t>全部</a:t>
            </a:r>
            <a:r>
              <a:rPr lang="zh-CN" altLang="en-US" dirty="0"/>
              <a:t>执行，或者</a:t>
            </a:r>
            <a:r>
              <a:rPr lang="zh-CN" altLang="en-US" dirty="0">
                <a:solidFill>
                  <a:srgbClr val="FF0000"/>
                </a:solidFill>
              </a:rPr>
              <a:t>全不</a:t>
            </a:r>
            <a:r>
              <a:rPr lang="zh-CN" altLang="en-US" dirty="0"/>
              <a:t>执行，是一个不可分割的整体。</a:t>
            </a:r>
            <a:endParaRPr lang="en-US" altLang="zh-CN" b="1" dirty="0">
              <a:solidFill>
                <a:srgbClr val="FF0000"/>
              </a:solidFill>
            </a:endParaRPr>
          </a:p>
          <a:p>
            <a:pPr>
              <a:lnSpc>
                <a:spcPct val="120000"/>
              </a:lnSpc>
            </a:pPr>
            <a:r>
              <a:rPr lang="en-US" altLang="zh-CN" b="1" dirty="0">
                <a:solidFill>
                  <a:srgbClr val="FF0000"/>
                </a:solidFill>
              </a:rPr>
              <a:t>C</a:t>
            </a:r>
            <a:r>
              <a:rPr lang="en-US" altLang="zh-CN" b="1" dirty="0"/>
              <a:t>onsistency.</a:t>
            </a:r>
            <a:r>
              <a:rPr lang="en-US" altLang="zh-CN" dirty="0"/>
              <a:t>  </a:t>
            </a:r>
            <a:r>
              <a:rPr lang="zh-CN" altLang="en-US" dirty="0"/>
              <a:t>在并发环境中，不同事务访问相同数据时，事务执行保证数据的一致性，即事务必须在任何时候满足系统定义的协议和原则，数据库在事务开始和结束时必须保持一致状态。</a:t>
            </a:r>
            <a:endParaRPr lang="en-US" altLang="zh-CN" dirty="0"/>
          </a:p>
          <a:p>
            <a:pPr lvl="1">
              <a:lnSpc>
                <a:spcPct val="120000"/>
              </a:lnSpc>
            </a:pPr>
            <a:r>
              <a:rPr lang="en-US" altLang="zh-CN" b="1" dirty="0">
                <a:solidFill>
                  <a:srgbClr val="FF0000"/>
                </a:solidFill>
              </a:rPr>
              <a:t>I</a:t>
            </a:r>
            <a:r>
              <a:rPr lang="en-US" altLang="zh-CN" b="1" dirty="0"/>
              <a:t>solation.</a:t>
            </a:r>
            <a:r>
              <a:rPr lang="en-US" altLang="zh-CN" dirty="0"/>
              <a:t>  </a:t>
            </a:r>
            <a:r>
              <a:rPr lang="zh-CN" altLang="en-US" dirty="0"/>
              <a:t>多个事务并发访问同一个数据库时，每个事务都有自己的数据空间，对其他事务的执行不知情；事务无法访问处于中间状态或未完成状态的任何其他事务的数据，每个事务自身是独立的。</a:t>
            </a:r>
            <a:endParaRPr lang="en-US" altLang="zh-CN" dirty="0">
              <a:solidFill>
                <a:srgbClr val="FF0000"/>
              </a:solidFill>
            </a:endParaRPr>
          </a:p>
          <a:p>
            <a:pPr>
              <a:lnSpc>
                <a:spcPct val="120000"/>
              </a:lnSpc>
            </a:pPr>
            <a:r>
              <a:rPr lang="en-US" altLang="zh-CN" b="1" dirty="0">
                <a:solidFill>
                  <a:srgbClr val="FF0000"/>
                </a:solidFill>
              </a:rPr>
              <a:t>D</a:t>
            </a:r>
            <a:r>
              <a:rPr lang="en-US" altLang="zh-CN" b="1" dirty="0"/>
              <a:t>urability.</a:t>
            </a:r>
            <a:r>
              <a:rPr lang="zh-CN" altLang="en-US" dirty="0"/>
              <a:t>一旦事务完成（成功提交），所有对数据的更新是持久的，即使数据库发生故障。</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zh-CN"/>
              <a:t>        James Nicholas Gray</a:t>
            </a:r>
            <a:endParaRPr lang="en-US" altLang="zh-CN"/>
          </a:p>
        </p:txBody>
      </p:sp>
      <p:sp>
        <p:nvSpPr>
          <p:cNvPr id="9219" name="Rectangle 3"/>
          <p:cNvSpPr>
            <a:spLocks noGrp="1" noChangeArrowheads="1"/>
          </p:cNvSpPr>
          <p:nvPr>
            <p:ph type="body" idx="1"/>
          </p:nvPr>
        </p:nvSpPr>
        <p:spPr>
          <a:xfrm>
            <a:off x="609600" y="1807369"/>
            <a:ext cx="9230816" cy="4539456"/>
          </a:xfrm>
        </p:spPr>
        <p:txBody>
          <a:bodyPr>
            <a:normAutofit/>
          </a:bodyPr>
          <a:lstStyle/>
          <a:p>
            <a:pPr eaLnBrk="1" hangingPunct="1">
              <a:lnSpc>
                <a:spcPct val="200000"/>
              </a:lnSpc>
            </a:pPr>
            <a:r>
              <a:rPr lang="en-US" altLang="zh-CN" dirty="0"/>
              <a:t>Jim Gray</a:t>
            </a:r>
            <a:r>
              <a:rPr lang="zh-CN" altLang="en-US" dirty="0">
                <a:latin typeface="华文新魏" pitchFamily="2" charset="-122"/>
                <a:ea typeface="华文新魏" pitchFamily="2" charset="-122"/>
              </a:rPr>
              <a:t>因其在数据库技术和事务管理方面的贡献荣获</a:t>
            </a:r>
            <a:r>
              <a:rPr lang="en-US" altLang="zh-CN" dirty="0">
                <a:latin typeface="华文新魏" pitchFamily="2" charset="-122"/>
                <a:ea typeface="华文新魏" pitchFamily="2" charset="-122"/>
              </a:rPr>
              <a:t>1998</a:t>
            </a:r>
            <a:r>
              <a:rPr lang="zh-CN" altLang="en-US" dirty="0">
                <a:latin typeface="华文新魏" pitchFamily="2" charset="-122"/>
                <a:ea typeface="华文新魏" pitchFamily="2" charset="-122"/>
              </a:rPr>
              <a:t>年</a:t>
            </a:r>
            <a:r>
              <a:rPr lang="en-US" altLang="zh-CN" dirty="0">
                <a:latin typeface="华文新魏" pitchFamily="2" charset="-122"/>
                <a:ea typeface="华文新魏" pitchFamily="2" charset="-122"/>
              </a:rPr>
              <a:t>ACM</a:t>
            </a:r>
            <a:r>
              <a:rPr lang="zh-CN" altLang="en-US" dirty="0">
                <a:latin typeface="华文新魏" pitchFamily="2" charset="-122"/>
                <a:ea typeface="华文新魏" pitchFamily="2" charset="-122"/>
              </a:rPr>
              <a:t>图灵奖</a:t>
            </a:r>
            <a:endParaRPr lang="zh-CN" altLang="en-US" dirty="0">
              <a:latin typeface="华文新魏" pitchFamily="2" charset="-122"/>
              <a:ea typeface="华文新魏" pitchFamily="2" charset="-122"/>
            </a:endParaRPr>
          </a:p>
          <a:p>
            <a:pPr eaLnBrk="1" hangingPunct="1">
              <a:lnSpc>
                <a:spcPct val="200000"/>
              </a:lnSpc>
            </a:pPr>
            <a:r>
              <a:rPr lang="en-US" altLang="zh-CN" dirty="0"/>
              <a:t>Famous Book</a:t>
            </a:r>
            <a:endParaRPr lang="zh-CN" altLang="en-US" dirty="0"/>
          </a:p>
          <a:p>
            <a:pPr eaLnBrk="1" hangingPunct="1">
              <a:lnSpc>
                <a:spcPct val="200000"/>
              </a:lnSpc>
              <a:buFont typeface="Wingdings" panose="05000000000000000000" pitchFamily="2" charset="2"/>
              <a:buNone/>
            </a:pPr>
            <a:r>
              <a:rPr lang="en-US" altLang="zh-CN" dirty="0">
                <a:solidFill>
                  <a:srgbClr val="FF0000"/>
                </a:solidFill>
              </a:rPr>
              <a:t>    Transaction Processing: Concepts and Techniques (1993)</a:t>
            </a:r>
            <a:endParaRPr lang="en-US" altLang="zh-CN" dirty="0">
              <a:solidFill>
                <a:srgbClr val="FF0000"/>
              </a:solidFill>
            </a:endParaRPr>
          </a:p>
          <a:p>
            <a:pPr>
              <a:lnSpc>
                <a:spcPct val="200000"/>
              </a:lnSpc>
            </a:pPr>
            <a:r>
              <a:rPr lang="zh-CN" altLang="en-US" dirty="0"/>
              <a:t>个人主页：</a:t>
            </a:r>
            <a:r>
              <a:rPr lang="en-US" altLang="zh-CN" dirty="0"/>
              <a:t>http://research.microsoft.com/~Gray/</a:t>
            </a:r>
            <a:endParaRPr lang="en-US" altLang="zh-CN" dirty="0"/>
          </a:p>
        </p:txBody>
      </p:sp>
      <p:pic>
        <p:nvPicPr>
          <p:cNvPr id="9220" name="Picture 8" descr="百合花"/>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34587" y="3648671"/>
            <a:ext cx="2157413"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descr="jimg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587" y="33933"/>
            <a:ext cx="2157413"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524" y="4794846"/>
            <a:ext cx="2157412"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事务的状态</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sz="2400" b="1" dirty="0">
                <a:solidFill>
                  <a:schemeClr val="hlink"/>
                </a:solidFill>
              </a:rPr>
              <a:t>Active </a:t>
            </a:r>
            <a:r>
              <a:rPr lang="zh-CN" altLang="en-US" sz="2400" b="1" dirty="0">
                <a:solidFill>
                  <a:schemeClr val="hlink"/>
                </a:solidFill>
              </a:rPr>
              <a:t>：</a:t>
            </a:r>
            <a:r>
              <a:rPr lang="zh-CN" altLang="en-US" sz="2400" dirty="0"/>
              <a:t>事务执行对数据库的读写操作。     </a:t>
            </a:r>
            <a:endParaRPr lang="zh-CN" altLang="en-US" sz="2400" dirty="0"/>
          </a:p>
          <a:p>
            <a:pPr>
              <a:lnSpc>
                <a:spcPct val="150000"/>
              </a:lnSpc>
            </a:pPr>
            <a:r>
              <a:rPr lang="en-US" altLang="zh-CN" sz="2400" b="1" dirty="0">
                <a:solidFill>
                  <a:schemeClr val="hlink"/>
                </a:solidFill>
              </a:rPr>
              <a:t>Partially committed </a:t>
            </a:r>
            <a:r>
              <a:rPr lang="zh-CN" altLang="en-US" sz="2400" b="1" dirty="0">
                <a:solidFill>
                  <a:schemeClr val="tx2"/>
                </a:solidFill>
              </a:rPr>
              <a:t>：</a:t>
            </a:r>
            <a:r>
              <a:rPr lang="zh-CN" altLang="en-US" sz="2400" dirty="0"/>
              <a:t>事务的最后一个语句执行之后进入部分提交状态，数据在缓冲区中。</a:t>
            </a:r>
            <a:endParaRPr lang="zh-CN" altLang="en-US" sz="2400" dirty="0"/>
          </a:p>
          <a:p>
            <a:pPr>
              <a:lnSpc>
                <a:spcPct val="150000"/>
              </a:lnSpc>
            </a:pPr>
            <a:r>
              <a:rPr lang="en-US" altLang="zh-CN" sz="2400" b="1" dirty="0">
                <a:solidFill>
                  <a:schemeClr val="hlink"/>
                </a:solidFill>
              </a:rPr>
              <a:t>Failed </a:t>
            </a:r>
            <a:r>
              <a:rPr lang="zh-CN" altLang="en-US" sz="2400" b="1" dirty="0">
                <a:solidFill>
                  <a:schemeClr val="tx2"/>
                </a:solidFill>
              </a:rPr>
              <a:t>：</a:t>
            </a:r>
            <a:r>
              <a:rPr lang="zh-CN" altLang="en-US" sz="2400" dirty="0"/>
              <a:t>事务无法继续正常地执行。</a:t>
            </a:r>
            <a:r>
              <a:rPr lang="en-US" altLang="zh-CN" sz="2400" dirty="0"/>
              <a:t> </a:t>
            </a:r>
            <a:endParaRPr lang="en-US" altLang="zh-CN" sz="2400" dirty="0"/>
          </a:p>
          <a:p>
            <a:pPr>
              <a:lnSpc>
                <a:spcPct val="150000"/>
              </a:lnSpc>
            </a:pPr>
            <a:r>
              <a:rPr lang="en-US" altLang="zh-CN" sz="2400" b="1" dirty="0">
                <a:solidFill>
                  <a:schemeClr val="hlink"/>
                </a:solidFill>
              </a:rPr>
              <a:t>Aborted </a:t>
            </a:r>
            <a:r>
              <a:rPr lang="zh-CN" altLang="en-US" sz="2400" b="1" dirty="0">
                <a:solidFill>
                  <a:schemeClr val="tx2"/>
                </a:solidFill>
              </a:rPr>
              <a:t>：</a:t>
            </a:r>
            <a:r>
              <a:rPr lang="zh-CN" altLang="en-US" sz="2400" dirty="0"/>
              <a:t>事务回滚且数据库恢复到事务执行之前的状态。</a:t>
            </a:r>
            <a:endParaRPr lang="zh-CN" altLang="en-US" sz="2400" dirty="0"/>
          </a:p>
          <a:p>
            <a:pPr lvl="1">
              <a:lnSpc>
                <a:spcPct val="150000"/>
              </a:lnSpc>
            </a:pPr>
            <a:r>
              <a:rPr lang="zh-CN" altLang="en-US" sz="2000" dirty="0"/>
              <a:t>重新启动事务</a:t>
            </a:r>
            <a:r>
              <a:rPr lang="en-US" altLang="zh-CN" sz="2000" dirty="0"/>
              <a:t> </a:t>
            </a:r>
            <a:endParaRPr lang="en-US" altLang="zh-CN" sz="2000" dirty="0"/>
          </a:p>
          <a:p>
            <a:pPr lvl="1">
              <a:lnSpc>
                <a:spcPct val="150000"/>
              </a:lnSpc>
            </a:pPr>
            <a:r>
              <a:rPr lang="zh-CN" altLang="en-US" sz="2000" dirty="0"/>
              <a:t>杀掉事务</a:t>
            </a:r>
            <a:endParaRPr lang="en-US" altLang="zh-CN" sz="2000" dirty="0"/>
          </a:p>
          <a:p>
            <a:pPr>
              <a:lnSpc>
                <a:spcPct val="160000"/>
              </a:lnSpc>
            </a:pPr>
            <a:r>
              <a:rPr lang="en-US" altLang="zh-CN" sz="2400" b="1" dirty="0">
                <a:solidFill>
                  <a:schemeClr val="hlink"/>
                </a:solidFill>
              </a:rPr>
              <a:t>Committed</a:t>
            </a:r>
            <a:r>
              <a:rPr lang="en-US" altLang="zh-CN" sz="2400" b="1" dirty="0">
                <a:solidFill>
                  <a:srgbClr val="0070C0"/>
                </a:solidFill>
              </a:rPr>
              <a:t> </a:t>
            </a:r>
            <a:r>
              <a:rPr lang="zh-CN" altLang="en-US" sz="2400" b="1" dirty="0">
                <a:solidFill>
                  <a:schemeClr val="tx2"/>
                </a:solidFill>
              </a:rPr>
              <a:t>：</a:t>
            </a:r>
            <a:r>
              <a:rPr lang="zh-CN" altLang="en-US" sz="2400" dirty="0"/>
              <a:t>成功执行后的状态</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事务状态图</a:t>
            </a:r>
            <a:endParaRPr lang="zh-CN" altLang="en-US" dirty="0"/>
          </a:p>
        </p:txBody>
      </p:sp>
      <p:pic>
        <p:nvPicPr>
          <p:cNvPr id="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8936" y="1916833"/>
            <a:ext cx="5760640" cy="395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919536" y="6021288"/>
            <a:ext cx="6264696" cy="369332"/>
          </a:xfrm>
          <a:prstGeom prst="rect">
            <a:avLst/>
          </a:prstGeom>
          <a:noFill/>
        </p:spPr>
        <p:txBody>
          <a:bodyPr wrap="square" rtlCol="0">
            <a:spAutoFit/>
          </a:bodyPr>
          <a:lstStyle/>
          <a:p>
            <a:r>
              <a:rPr lang="en-US" altLang="zh-CN" dirty="0"/>
              <a:t>From: </a:t>
            </a:r>
            <a:r>
              <a:rPr lang="en-US" altLang="zh-CN" i="1" dirty="0"/>
              <a:t>Database System Concepts,  ISBN 978-7-040031175-4</a:t>
            </a:r>
            <a:endParaRPr lang="zh-CN" altLang="en-US"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数据访问</a:t>
            </a:r>
            <a:endParaRPr lang="zh-CN" altLang="en-US" dirty="0"/>
          </a:p>
        </p:txBody>
      </p:sp>
      <p:sp>
        <p:nvSpPr>
          <p:cNvPr id="3" name="内容占位符 2"/>
          <p:cNvSpPr>
            <a:spLocks noGrp="1"/>
          </p:cNvSpPr>
          <p:nvPr>
            <p:ph idx="1"/>
          </p:nvPr>
        </p:nvSpPr>
        <p:spPr>
          <a:xfrm>
            <a:off x="609600" y="1600200"/>
            <a:ext cx="6134472" cy="5257800"/>
          </a:xfrm>
        </p:spPr>
        <p:txBody>
          <a:bodyPr>
            <a:normAutofit lnSpcReduction="10000"/>
          </a:bodyPr>
          <a:lstStyle/>
          <a:p>
            <a:r>
              <a:rPr lang="zh-CN" altLang="en-US" sz="2400" dirty="0"/>
              <a:t>事务</a:t>
            </a:r>
            <a:r>
              <a:rPr lang="en-US" altLang="zh-CN" sz="2400" dirty="0"/>
              <a:t>Ti</a:t>
            </a:r>
            <a:r>
              <a:rPr lang="zh-CN" altLang="en-US" sz="2400" dirty="0"/>
              <a:t>通过其私有工作区和系统缓冲区之间传输数据，与数据库系统进行交互，使用以下两个操作完成数据传递：</a:t>
            </a:r>
            <a:endParaRPr lang="en-US" altLang="zh-CN" sz="2400" dirty="0"/>
          </a:p>
          <a:p>
            <a:pPr lvl="1"/>
            <a:r>
              <a:rPr lang="en-US" altLang="zh-CN" sz="1800" b="1" dirty="0">
                <a:solidFill>
                  <a:srgbClr val="0000CC"/>
                </a:solidFill>
              </a:rPr>
              <a:t>read</a:t>
            </a:r>
            <a:r>
              <a:rPr lang="en-US" altLang="zh-CN" sz="1800" dirty="0">
                <a:solidFill>
                  <a:srgbClr val="0000CC"/>
                </a:solidFill>
              </a:rPr>
              <a:t>(</a:t>
            </a:r>
            <a:r>
              <a:rPr lang="en-US" altLang="zh-CN" sz="1800" i="1" dirty="0">
                <a:solidFill>
                  <a:srgbClr val="0000CC"/>
                </a:solidFill>
              </a:rPr>
              <a:t>X</a:t>
            </a:r>
            <a:r>
              <a:rPr lang="en-US" altLang="zh-CN" sz="1800" dirty="0">
                <a:solidFill>
                  <a:srgbClr val="0000CC"/>
                </a:solidFill>
              </a:rPr>
              <a:t>)</a:t>
            </a:r>
            <a:r>
              <a:rPr lang="en-US" altLang="zh-CN" sz="1800" dirty="0"/>
              <a:t> </a:t>
            </a:r>
            <a:r>
              <a:rPr lang="zh-CN" altLang="en-US" sz="1800" dirty="0"/>
              <a:t>将数据项</a:t>
            </a:r>
            <a:r>
              <a:rPr lang="en-US" altLang="zh-CN" sz="1800" dirty="0"/>
              <a:t>X</a:t>
            </a:r>
            <a:r>
              <a:rPr lang="zh-CN" altLang="en-US" sz="1800" dirty="0"/>
              <a:t>的值赋予局部变量</a:t>
            </a:r>
            <a:r>
              <a:rPr lang="en-US" altLang="zh-CN" sz="1800" i="1" dirty="0"/>
              <a:t>x</a:t>
            </a:r>
            <a:r>
              <a:rPr lang="en-US" altLang="zh-CN" i="1" baseline="-25000" dirty="0"/>
              <a:t>i</a:t>
            </a:r>
            <a:r>
              <a:rPr lang="en-US" altLang="zh-CN" sz="1800" dirty="0"/>
              <a:t>.</a:t>
            </a:r>
            <a:endParaRPr lang="en-US" altLang="zh-CN" sz="1800" dirty="0"/>
          </a:p>
          <a:p>
            <a:pPr lvl="1"/>
            <a:r>
              <a:rPr lang="en-US" altLang="zh-CN" sz="1800" b="1" dirty="0">
                <a:solidFill>
                  <a:srgbClr val="0000CC"/>
                </a:solidFill>
              </a:rPr>
              <a:t>write</a:t>
            </a:r>
            <a:r>
              <a:rPr lang="en-US" altLang="zh-CN" sz="1800" dirty="0">
                <a:solidFill>
                  <a:srgbClr val="0000CC"/>
                </a:solidFill>
              </a:rPr>
              <a:t>(</a:t>
            </a:r>
            <a:r>
              <a:rPr lang="en-US" altLang="zh-CN" sz="1800" i="1" dirty="0">
                <a:solidFill>
                  <a:srgbClr val="0000CC"/>
                </a:solidFill>
              </a:rPr>
              <a:t>X</a:t>
            </a:r>
            <a:r>
              <a:rPr lang="en-US" altLang="zh-CN" sz="1800" dirty="0">
                <a:solidFill>
                  <a:srgbClr val="0000CC"/>
                </a:solidFill>
              </a:rPr>
              <a:t>)</a:t>
            </a:r>
            <a:r>
              <a:rPr lang="en-US" altLang="zh-CN" sz="1800" dirty="0"/>
              <a:t> </a:t>
            </a:r>
            <a:r>
              <a:rPr lang="zh-CN" altLang="en-US" sz="1800" dirty="0"/>
              <a:t>将局部变量</a:t>
            </a:r>
            <a:r>
              <a:rPr lang="en-US" altLang="zh-CN" sz="1800" i="1" dirty="0"/>
              <a:t>x</a:t>
            </a:r>
            <a:r>
              <a:rPr lang="en-US" altLang="zh-CN" i="1" baseline="-25000" dirty="0"/>
              <a:t>i</a:t>
            </a:r>
            <a:r>
              <a:rPr lang="en-US" altLang="zh-CN" sz="1800" i="1" dirty="0"/>
              <a:t> </a:t>
            </a:r>
            <a:r>
              <a:rPr lang="zh-CN" altLang="en-US" sz="1800" dirty="0"/>
              <a:t>的值赋予缓冲块中的数据项</a:t>
            </a:r>
            <a:r>
              <a:rPr lang="en-US" altLang="zh-CN" sz="1800" i="1" dirty="0"/>
              <a:t>X</a:t>
            </a:r>
            <a:endParaRPr lang="en-US" altLang="zh-CN" sz="1800" b="1" dirty="0">
              <a:solidFill>
                <a:srgbClr val="0000CC"/>
              </a:solidFill>
            </a:endParaRPr>
          </a:p>
          <a:p>
            <a:r>
              <a:rPr lang="zh-CN" altLang="en-US" sz="2400" dirty="0">
                <a:solidFill>
                  <a:srgbClr val="0000CC"/>
                </a:solidFill>
              </a:rPr>
              <a:t>两个操作都需要考虑数据块是否在主存中，如果不在就发指令</a:t>
            </a:r>
            <a:r>
              <a:rPr lang="en-US" altLang="zh-CN" sz="2400" b="1" dirty="0"/>
              <a:t>input</a:t>
            </a:r>
            <a:r>
              <a:rPr lang="en-US" altLang="zh-CN" sz="2400" dirty="0"/>
              <a:t>(B</a:t>
            </a:r>
            <a:r>
              <a:rPr lang="en-US" altLang="zh-CN" sz="2400" baseline="-25000" dirty="0"/>
              <a:t>X</a:t>
            </a:r>
            <a:r>
              <a:rPr lang="en-US" altLang="zh-CN" sz="2400" dirty="0"/>
              <a:t>) </a:t>
            </a:r>
            <a:r>
              <a:rPr lang="zh-CN" altLang="en-US" sz="2400" dirty="0"/>
              <a:t>。</a:t>
            </a:r>
            <a:endParaRPr lang="en-US" altLang="zh-CN" sz="2400" dirty="0"/>
          </a:p>
          <a:p>
            <a:r>
              <a:rPr lang="zh-CN" altLang="en-US" sz="2400" dirty="0">
                <a:solidFill>
                  <a:srgbClr val="0000CC"/>
                </a:solidFill>
              </a:rPr>
              <a:t>事务第一次访问数据时，必须执行</a:t>
            </a:r>
            <a:r>
              <a:rPr lang="en-US" altLang="zh-CN" sz="2400" b="1" dirty="0"/>
              <a:t>read</a:t>
            </a:r>
            <a:r>
              <a:rPr lang="en-US" altLang="zh-CN" sz="2400" dirty="0"/>
              <a:t>(</a:t>
            </a:r>
            <a:r>
              <a:rPr lang="en-US" altLang="zh-CN" sz="2400" i="1" dirty="0"/>
              <a:t>X</a:t>
            </a:r>
            <a:r>
              <a:rPr lang="en-US" altLang="zh-CN" sz="2400" dirty="0"/>
              <a:t>) </a:t>
            </a:r>
            <a:r>
              <a:rPr lang="zh-CN" altLang="en-US" sz="2400" dirty="0"/>
              <a:t>，之后的操作作用于局部的拷贝</a:t>
            </a:r>
            <a:r>
              <a:rPr lang="en-US" altLang="zh-CN" sz="2400" dirty="0"/>
              <a:t>x</a:t>
            </a:r>
            <a:r>
              <a:rPr lang="zh-CN" altLang="en-US" sz="2400" dirty="0"/>
              <a:t>，最后一次访问数据后，事务执行</a:t>
            </a:r>
            <a:r>
              <a:rPr lang="en-US" altLang="zh-CN" sz="2400" b="1" dirty="0"/>
              <a:t>write</a:t>
            </a:r>
            <a:r>
              <a:rPr lang="en-US" altLang="zh-CN" sz="2400" dirty="0"/>
              <a:t>(</a:t>
            </a:r>
            <a:r>
              <a:rPr lang="en-US" altLang="zh-CN" sz="2400" i="1" dirty="0"/>
              <a:t>X</a:t>
            </a:r>
            <a:r>
              <a:rPr lang="zh-CN" altLang="en-US" sz="2400" i="1" dirty="0"/>
              <a:t>）</a:t>
            </a:r>
            <a:endParaRPr lang="en-US" altLang="zh-CN" sz="2400" i="1" dirty="0"/>
          </a:p>
          <a:p>
            <a:r>
              <a:rPr lang="en-US" altLang="zh-CN" sz="2400" b="1" dirty="0"/>
              <a:t>output</a:t>
            </a:r>
            <a:r>
              <a:rPr lang="en-US" altLang="zh-CN" sz="2400" dirty="0"/>
              <a:t>(</a:t>
            </a:r>
            <a:r>
              <a:rPr lang="en-US" altLang="zh-CN" sz="2400" i="1" dirty="0"/>
              <a:t>B</a:t>
            </a:r>
            <a:r>
              <a:rPr lang="en-US" altLang="zh-CN" sz="2400" i="1" baseline="-25000" dirty="0"/>
              <a:t>X</a:t>
            </a:r>
            <a:r>
              <a:rPr lang="en-US" altLang="zh-CN" sz="2400" dirty="0"/>
              <a:t>) </a:t>
            </a:r>
            <a:r>
              <a:rPr lang="zh-CN" altLang="en-US" sz="2400" dirty="0"/>
              <a:t>不必要在</a:t>
            </a:r>
            <a:r>
              <a:rPr lang="en-US" altLang="zh-CN" sz="2400" b="1" dirty="0"/>
              <a:t>write</a:t>
            </a:r>
            <a:r>
              <a:rPr lang="en-US" altLang="zh-CN" sz="2400" dirty="0"/>
              <a:t>(</a:t>
            </a:r>
            <a:r>
              <a:rPr lang="en-US" altLang="zh-CN" sz="2400" i="1" dirty="0"/>
              <a:t>X</a:t>
            </a:r>
            <a:r>
              <a:rPr lang="en-US" altLang="zh-CN" sz="2400" dirty="0"/>
              <a:t>)</a:t>
            </a:r>
            <a:r>
              <a:rPr lang="zh-CN" altLang="en-US" sz="2400" dirty="0"/>
              <a:t>之后立刻执行（因为数据块</a:t>
            </a:r>
            <a:r>
              <a:rPr lang="en-US" altLang="zh-CN" sz="2400" dirty="0"/>
              <a:t>B</a:t>
            </a:r>
            <a:r>
              <a:rPr lang="zh-CN" altLang="en-US" sz="2400" dirty="0"/>
              <a:t>中可能还有其他正在被访问的数据），系统在合适的时候执行</a:t>
            </a:r>
            <a:r>
              <a:rPr lang="en-US" altLang="zh-CN" sz="2400" b="1" dirty="0"/>
              <a:t>output</a:t>
            </a:r>
            <a:r>
              <a:rPr lang="en-US" altLang="zh-CN" sz="2400" dirty="0"/>
              <a:t>(</a:t>
            </a:r>
            <a:r>
              <a:rPr lang="en-US" altLang="zh-CN" sz="2400" i="1" dirty="0"/>
              <a:t>B</a:t>
            </a:r>
            <a:r>
              <a:rPr lang="en-US" altLang="zh-CN" sz="2400" i="1" baseline="-25000" dirty="0"/>
              <a:t>X</a:t>
            </a:r>
            <a:r>
              <a:rPr lang="en-US" altLang="zh-CN" sz="2400" dirty="0"/>
              <a:t>)</a:t>
            </a:r>
            <a:r>
              <a:rPr lang="zh-CN" altLang="en-US" sz="2400" dirty="0"/>
              <a:t>将数据写到磁盘上。</a:t>
            </a:r>
            <a:endParaRPr lang="en-US" altLang="zh-CN" sz="2400" dirty="0"/>
          </a:p>
        </p:txBody>
      </p:sp>
      <p:pic>
        <p:nvPicPr>
          <p:cNvPr id="4" name="图片 3"/>
          <p:cNvPicPr>
            <a:picLocks noChangeAspect="1"/>
          </p:cNvPicPr>
          <p:nvPr/>
        </p:nvPicPr>
        <p:blipFill>
          <a:blip r:embed="rId1"/>
          <a:stretch>
            <a:fillRect/>
          </a:stretch>
        </p:blipFill>
        <p:spPr>
          <a:xfrm>
            <a:off x="6755101" y="1859835"/>
            <a:ext cx="5260468" cy="424623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事务并发执行</a:t>
            </a:r>
            <a:endParaRPr lang="zh-CN" altLang="en-US" dirty="0"/>
          </a:p>
        </p:txBody>
      </p:sp>
      <p:sp>
        <p:nvSpPr>
          <p:cNvPr id="3" name="内容占位符 2"/>
          <p:cNvSpPr>
            <a:spLocks noGrp="1"/>
          </p:cNvSpPr>
          <p:nvPr>
            <p:ph idx="1"/>
          </p:nvPr>
        </p:nvSpPr>
        <p:spPr/>
        <p:txBody>
          <a:bodyPr>
            <a:normAutofit/>
          </a:bodyPr>
          <a:lstStyle/>
          <a:p>
            <a:pPr>
              <a:lnSpc>
                <a:spcPct val="190000"/>
              </a:lnSpc>
            </a:pPr>
            <a:r>
              <a:rPr lang="zh-CN" altLang="en-US" dirty="0"/>
              <a:t>在系统中允许多个事务并发地执行。</a:t>
            </a:r>
            <a:r>
              <a:rPr lang="en-US" altLang="zh-CN" dirty="0"/>
              <a:t>  </a:t>
            </a:r>
            <a:endParaRPr lang="en-US" altLang="zh-CN" dirty="0"/>
          </a:p>
          <a:p>
            <a:pPr lvl="1">
              <a:lnSpc>
                <a:spcPct val="190000"/>
              </a:lnSpc>
            </a:pPr>
            <a:r>
              <a:rPr lang="en-US" altLang="zh-CN" dirty="0"/>
              <a:t> </a:t>
            </a:r>
            <a:r>
              <a:rPr lang="zh-CN" altLang="en-US" dirty="0"/>
              <a:t>提高</a:t>
            </a:r>
            <a:r>
              <a:rPr lang="en-US" altLang="zh-CN" dirty="0"/>
              <a:t>CPU</a:t>
            </a:r>
            <a:r>
              <a:rPr lang="zh-CN" altLang="en-US" dirty="0"/>
              <a:t>和磁盘的利用率</a:t>
            </a:r>
            <a:endParaRPr lang="en-US" altLang="zh-CN" i="1" dirty="0"/>
          </a:p>
          <a:p>
            <a:pPr lvl="2">
              <a:lnSpc>
                <a:spcPct val="190000"/>
              </a:lnSpc>
            </a:pPr>
            <a:r>
              <a:rPr lang="zh-CN" altLang="en-US" dirty="0"/>
              <a:t>例如：一个事务利用</a:t>
            </a:r>
            <a:r>
              <a:rPr lang="en-US" altLang="zh-CN" dirty="0"/>
              <a:t>CPU</a:t>
            </a:r>
            <a:r>
              <a:rPr lang="zh-CN" altLang="en-US" dirty="0"/>
              <a:t>的同时另一个事务在读或者写磁盘</a:t>
            </a:r>
            <a:endParaRPr lang="en-US" altLang="zh-CN" dirty="0"/>
          </a:p>
          <a:p>
            <a:pPr lvl="1">
              <a:lnSpc>
                <a:spcPct val="190000"/>
              </a:lnSpc>
            </a:pPr>
            <a:r>
              <a:rPr lang="zh-CN" altLang="en-US" b="1" dirty="0">
                <a:solidFill>
                  <a:schemeClr val="hlink"/>
                </a:solidFill>
              </a:rPr>
              <a:t>减少事务的平均响应时间</a:t>
            </a:r>
            <a:endParaRPr lang="en-US" altLang="zh-CN" dirty="0"/>
          </a:p>
          <a:p>
            <a:pPr lvl="2">
              <a:lnSpc>
                <a:spcPct val="190000"/>
              </a:lnSpc>
            </a:pPr>
            <a:r>
              <a:rPr lang="zh-CN" altLang="en-US" dirty="0"/>
              <a:t>例如：短事务不需要等待长事务提交后再得到响应</a:t>
            </a:r>
            <a:r>
              <a:rPr lang="en-US" altLang="zh-CN" dirty="0"/>
              <a:t> </a:t>
            </a:r>
            <a:endParaRPr lang="en-US" altLang="zh-CN" dirty="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并发操作引起的问题（</a:t>
            </a:r>
            <a:r>
              <a:rPr lang="en-US" altLang="zh-CN" dirty="0"/>
              <a:t>1</a:t>
            </a:r>
            <a:r>
              <a:rPr lang="zh-CN" altLang="en-US" dirty="0"/>
              <a:t>）</a:t>
            </a:r>
            <a:endParaRPr lang="zh-CN" altLang="en-US" dirty="0"/>
          </a:p>
        </p:txBody>
      </p:sp>
      <p:sp>
        <p:nvSpPr>
          <p:cNvPr id="3" name="内容占位符 2"/>
          <p:cNvSpPr>
            <a:spLocks noGrp="1"/>
          </p:cNvSpPr>
          <p:nvPr>
            <p:ph idx="1"/>
          </p:nvPr>
        </p:nvSpPr>
        <p:spPr>
          <a:xfrm>
            <a:off x="609600" y="1600201"/>
            <a:ext cx="5918448" cy="4525963"/>
          </a:xfrm>
        </p:spPr>
        <p:txBody>
          <a:bodyPr>
            <a:normAutofit/>
          </a:bodyPr>
          <a:lstStyle/>
          <a:p>
            <a:pPr>
              <a:lnSpc>
                <a:spcPct val="150000"/>
              </a:lnSpc>
            </a:pPr>
            <a:r>
              <a:rPr lang="zh-CN" altLang="en-US" dirty="0"/>
              <a:t>丢失修改</a:t>
            </a:r>
            <a:endParaRPr lang="zh-CN" altLang="en-US" dirty="0"/>
          </a:p>
          <a:p>
            <a:pPr>
              <a:lnSpc>
                <a:spcPct val="150000"/>
              </a:lnSpc>
              <a:buNone/>
            </a:pPr>
            <a:r>
              <a:rPr lang="zh-CN" altLang="en-US" sz="2400" dirty="0"/>
              <a:t>    事务</a:t>
            </a:r>
            <a:r>
              <a:rPr lang="en-US" altLang="zh-CN" sz="2400" dirty="0"/>
              <a:t>T1</a:t>
            </a:r>
            <a:r>
              <a:rPr lang="zh-CN" altLang="en-US" sz="2400" dirty="0"/>
              <a:t>与事务</a:t>
            </a:r>
            <a:r>
              <a:rPr lang="en-US" altLang="zh-CN" sz="2400" dirty="0"/>
              <a:t>T2</a:t>
            </a:r>
            <a:r>
              <a:rPr lang="zh-CN" altLang="en-US" sz="2400" dirty="0"/>
              <a:t>从数据库中读入数据</a:t>
            </a:r>
            <a:r>
              <a:rPr lang="en-US" altLang="zh-CN" sz="2400" dirty="0"/>
              <a:t>A</a:t>
            </a:r>
            <a:r>
              <a:rPr lang="zh-CN" altLang="en-US" sz="2400" dirty="0"/>
              <a:t>并修改，事务</a:t>
            </a:r>
            <a:r>
              <a:rPr lang="en-US" altLang="zh-CN" sz="2400" dirty="0"/>
              <a:t>T2</a:t>
            </a:r>
            <a:r>
              <a:rPr lang="zh-CN" altLang="en-US" sz="2400" dirty="0"/>
              <a:t>的写操作破坏了事务</a:t>
            </a:r>
            <a:r>
              <a:rPr lang="en-US" altLang="zh-CN" sz="2400" dirty="0"/>
              <a:t>T1</a:t>
            </a:r>
            <a:r>
              <a:rPr lang="zh-CN" altLang="en-US" sz="2400" dirty="0"/>
              <a:t>的结果，导致事务</a:t>
            </a:r>
            <a:r>
              <a:rPr lang="en-US" altLang="zh-CN" sz="2400" dirty="0"/>
              <a:t>T1</a:t>
            </a:r>
            <a:r>
              <a:rPr lang="zh-CN" altLang="en-US" sz="2400" dirty="0"/>
              <a:t>的修改被丢失。</a:t>
            </a:r>
            <a:endParaRPr lang="en-US" altLang="zh-CN" sz="2400" dirty="0"/>
          </a:p>
          <a:p>
            <a:pPr>
              <a:lnSpc>
                <a:spcPct val="150000"/>
              </a:lnSpc>
            </a:pPr>
            <a:endParaRPr lang="zh-CN" altLang="en-US" sz="2400" dirty="0"/>
          </a:p>
        </p:txBody>
      </p:sp>
      <p:graphicFrame>
        <p:nvGraphicFramePr>
          <p:cNvPr id="4" name="Group 31"/>
          <p:cNvGraphicFramePr/>
          <p:nvPr/>
        </p:nvGraphicFramePr>
        <p:xfrm>
          <a:off x="6600056" y="2255837"/>
          <a:ext cx="3859212" cy="2884488"/>
        </p:xfrm>
        <a:graphic>
          <a:graphicData uri="http://schemas.openxmlformats.org/drawingml/2006/table">
            <a:tbl>
              <a:tblPr/>
              <a:tblGrid>
                <a:gridCol w="1927225"/>
                <a:gridCol w="1931987"/>
              </a:tblGrid>
              <a:tr h="430308">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T1</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T2 </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54180">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 </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A:=A-30</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Write(A)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zh-CN" altLang="en-US"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A:=A*2</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Write(A)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6"/>
          <p:cNvSpPr>
            <a:spLocks noChangeArrowheads="1"/>
          </p:cNvSpPr>
          <p:nvPr/>
        </p:nvSpPr>
        <p:spPr bwMode="auto">
          <a:xfrm>
            <a:off x="7235825" y="1704976"/>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66"/>
                </a:solidFill>
                <a:latin typeface="华文新魏" pitchFamily="2" charset="-122"/>
                <a:ea typeface="华文新魏" pitchFamily="2" charset="-122"/>
              </a:rPr>
              <a:t>初始化：</a:t>
            </a:r>
            <a:r>
              <a:rPr lang="en-US" altLang="zh-CN" sz="2000">
                <a:solidFill>
                  <a:srgbClr val="000066"/>
                </a:solidFill>
                <a:latin typeface="华文新魏" pitchFamily="2" charset="-122"/>
                <a:ea typeface="华文新魏" pitchFamily="2" charset="-122"/>
              </a:rPr>
              <a:t>A=100</a:t>
            </a:r>
            <a:endParaRPr lang="zh-CN" altLang="en-US" sz="2000">
              <a:solidFill>
                <a:srgbClr val="000066"/>
              </a:solidFill>
              <a:latin typeface="华文新魏" pitchFamily="2" charset="-122"/>
              <a:ea typeface="华文新魏" pitchFamily="2" charset="-122"/>
            </a:endParaRPr>
          </a:p>
        </p:txBody>
      </p:sp>
      <p:sp>
        <p:nvSpPr>
          <p:cNvPr id="6" name="Rectangle 17"/>
          <p:cNvSpPr>
            <a:spLocks noChangeArrowheads="1"/>
          </p:cNvSpPr>
          <p:nvPr/>
        </p:nvSpPr>
        <p:spPr bwMode="auto">
          <a:xfrm>
            <a:off x="7310438" y="5434013"/>
            <a:ext cx="1770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66"/>
                </a:solidFill>
                <a:latin typeface="华文新魏" pitchFamily="2" charset="-122"/>
                <a:ea typeface="华文新魏" pitchFamily="2" charset="-122"/>
              </a:rPr>
              <a:t>结果：</a:t>
            </a:r>
            <a:r>
              <a:rPr lang="en-US" altLang="zh-CN" sz="2000">
                <a:solidFill>
                  <a:srgbClr val="000066"/>
                </a:solidFill>
                <a:latin typeface="华文新魏" pitchFamily="2" charset="-122"/>
                <a:ea typeface="华文新魏" pitchFamily="2" charset="-122"/>
              </a:rPr>
              <a:t>A=200</a:t>
            </a:r>
            <a:endParaRPr lang="zh-CN" altLang="en-US" sz="2000">
              <a:solidFill>
                <a:srgbClr val="000066"/>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单机的局限性</a:t>
            </a:r>
            <a:r>
              <a:rPr lang="en-US" altLang="zh-CN" dirty="0"/>
              <a:t>——</a:t>
            </a:r>
            <a:r>
              <a:rPr lang="zh-CN" altLang="en-US" dirty="0"/>
              <a:t>硬盘的性能</a:t>
            </a:r>
            <a:endParaRPr lang="zh-CN" altLang="en-US" dirty="0"/>
          </a:p>
        </p:txBody>
      </p:sp>
      <p:sp>
        <p:nvSpPr>
          <p:cNvPr id="3" name="内容占位符 2"/>
          <p:cNvSpPr>
            <a:spLocks noGrp="1"/>
          </p:cNvSpPr>
          <p:nvPr>
            <p:ph idx="1"/>
          </p:nvPr>
        </p:nvSpPr>
        <p:spPr/>
        <p:txBody>
          <a:bodyPr/>
          <a:lstStyle/>
          <a:p>
            <a:r>
              <a:rPr lang="zh-CN" altLang="en-US" dirty="0"/>
              <a:t>物理硬盘的性能是影响数据读写速度的重要因素</a:t>
            </a:r>
            <a:endParaRPr lang="zh-CN" altLang="en-US" dirty="0"/>
          </a:p>
        </p:txBody>
      </p:sp>
      <p:pic>
        <p:nvPicPr>
          <p:cNvPr id="10" name="图片 9"/>
          <p:cNvPicPr>
            <a:picLocks noChangeAspect="1"/>
          </p:cNvPicPr>
          <p:nvPr/>
        </p:nvPicPr>
        <p:blipFill>
          <a:blip r:embed="rId1"/>
          <a:stretch>
            <a:fillRect/>
          </a:stretch>
        </p:blipFill>
        <p:spPr>
          <a:xfrm>
            <a:off x="890656" y="2204864"/>
            <a:ext cx="4909950" cy="3763618"/>
          </a:xfrm>
          <a:prstGeom prst="rect">
            <a:avLst/>
          </a:prstGeom>
        </p:spPr>
      </p:pic>
      <p:pic>
        <p:nvPicPr>
          <p:cNvPr id="11" name="图片 10"/>
          <p:cNvPicPr>
            <a:picLocks noChangeAspect="1"/>
          </p:cNvPicPr>
          <p:nvPr/>
        </p:nvPicPr>
        <p:blipFill>
          <a:blip r:embed="rId2"/>
          <a:stretch>
            <a:fillRect/>
          </a:stretch>
        </p:blipFill>
        <p:spPr>
          <a:xfrm>
            <a:off x="7176120" y="2136370"/>
            <a:ext cx="4248472" cy="39973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并发操作引起的问题（</a:t>
            </a:r>
            <a:r>
              <a:rPr lang="en-US" altLang="zh-CN" dirty="0"/>
              <a:t>2</a:t>
            </a:r>
            <a:r>
              <a:rPr lang="zh-CN" altLang="en-US" dirty="0"/>
              <a:t>）</a:t>
            </a:r>
            <a:endParaRPr lang="zh-CN" altLang="en-US" dirty="0"/>
          </a:p>
        </p:txBody>
      </p:sp>
      <p:sp>
        <p:nvSpPr>
          <p:cNvPr id="3" name="内容占位符 2"/>
          <p:cNvSpPr>
            <a:spLocks noGrp="1"/>
          </p:cNvSpPr>
          <p:nvPr>
            <p:ph idx="1"/>
          </p:nvPr>
        </p:nvSpPr>
        <p:spPr>
          <a:xfrm>
            <a:off x="609600" y="1600201"/>
            <a:ext cx="5414392" cy="4525963"/>
          </a:xfrm>
        </p:spPr>
        <p:txBody>
          <a:bodyPr>
            <a:noAutofit/>
          </a:bodyPr>
          <a:lstStyle/>
          <a:p>
            <a:r>
              <a:rPr lang="zh-CN" altLang="en-US" dirty="0"/>
              <a:t>读</a:t>
            </a:r>
            <a:r>
              <a:rPr lang="zh-CN" altLang="en-US" dirty="0">
                <a:latin typeface="Arial" panose="020B0604020202020204" pitchFamily="34" charset="0"/>
              </a:rPr>
              <a:t>“</a:t>
            </a:r>
            <a:r>
              <a:rPr lang="zh-CN" altLang="en-US" dirty="0"/>
              <a:t>脏数据</a:t>
            </a:r>
            <a:r>
              <a:rPr lang="zh-CN" altLang="en-US" dirty="0">
                <a:latin typeface="Arial" panose="020B0604020202020204" pitchFamily="34" charset="0"/>
              </a:rPr>
              <a:t>”</a:t>
            </a:r>
            <a:endParaRPr lang="zh-CN" altLang="en-US" dirty="0"/>
          </a:p>
          <a:p>
            <a:pPr lvl="1"/>
            <a:r>
              <a:rPr lang="zh-CN" altLang="en-US" sz="2000" dirty="0"/>
              <a:t>脏数据：未提交随后被撤销的数据</a:t>
            </a:r>
            <a:endParaRPr lang="en-US" altLang="zh-CN" sz="2000" dirty="0"/>
          </a:p>
          <a:p>
            <a:pPr algn="just">
              <a:lnSpc>
                <a:spcPct val="110000"/>
              </a:lnSpc>
              <a:buNone/>
            </a:pPr>
            <a:r>
              <a:rPr lang="zh-CN" altLang="en-US" sz="2400" dirty="0"/>
              <a:t>    事务</a:t>
            </a:r>
            <a:r>
              <a:rPr lang="en-US" altLang="zh-CN" sz="2400" dirty="0"/>
              <a:t>1</a:t>
            </a:r>
            <a:r>
              <a:rPr lang="zh-CN" altLang="en-US" sz="2400" dirty="0"/>
              <a:t>修改数据</a:t>
            </a:r>
            <a:r>
              <a:rPr lang="en-US" altLang="zh-CN" sz="2400" dirty="0"/>
              <a:t>A</a:t>
            </a:r>
            <a:r>
              <a:rPr lang="zh-CN" altLang="en-US" sz="2400" dirty="0"/>
              <a:t>，并将其写回数据库，事务</a:t>
            </a:r>
            <a:r>
              <a:rPr lang="en-US" altLang="zh-CN" sz="2400" dirty="0"/>
              <a:t>2</a:t>
            </a:r>
            <a:r>
              <a:rPr lang="zh-CN" altLang="en-US" sz="2400" dirty="0"/>
              <a:t>读取数据</a:t>
            </a:r>
            <a:r>
              <a:rPr lang="en-US" altLang="zh-CN" sz="2400" dirty="0"/>
              <a:t>A</a:t>
            </a:r>
            <a:r>
              <a:rPr lang="zh-CN" altLang="en-US" sz="2400" dirty="0"/>
              <a:t>后，事务</a:t>
            </a:r>
            <a:r>
              <a:rPr lang="en-US" altLang="zh-CN" sz="2400" dirty="0"/>
              <a:t>1</a:t>
            </a:r>
            <a:r>
              <a:rPr lang="zh-CN" altLang="en-US" sz="2400" dirty="0"/>
              <a:t>由于某种原因被撤消，这时事务</a:t>
            </a:r>
            <a:r>
              <a:rPr lang="en-US" altLang="zh-CN" sz="2400" dirty="0"/>
              <a:t>1</a:t>
            </a:r>
            <a:r>
              <a:rPr lang="zh-CN" altLang="en-US" sz="2400" dirty="0"/>
              <a:t>已修改过的数据恢复原值</a:t>
            </a:r>
            <a:endParaRPr lang="zh-CN" altLang="en-US" sz="2400" dirty="0"/>
          </a:p>
          <a:p>
            <a:pPr algn="just">
              <a:lnSpc>
                <a:spcPct val="110000"/>
              </a:lnSpc>
              <a:buNone/>
            </a:pPr>
            <a:r>
              <a:rPr lang="zh-CN" altLang="en-US" sz="2400" dirty="0"/>
              <a:t>    事务</a:t>
            </a:r>
            <a:r>
              <a:rPr lang="en-US" altLang="zh-CN" sz="2400" dirty="0"/>
              <a:t>2</a:t>
            </a:r>
            <a:r>
              <a:rPr lang="zh-CN" altLang="en-US" sz="2400" dirty="0"/>
              <a:t>读到的数据与数据库中的数据不一致，是不正确的数据，又称为</a:t>
            </a:r>
            <a:r>
              <a:rPr lang="zh-CN" altLang="en-US" sz="2400" dirty="0">
                <a:latin typeface="Arial" panose="020B0604020202020204" pitchFamily="34" charset="0"/>
              </a:rPr>
              <a:t>“</a:t>
            </a:r>
            <a:r>
              <a:rPr lang="zh-CN" altLang="en-US" sz="2400" dirty="0"/>
              <a:t>脏</a:t>
            </a:r>
            <a:r>
              <a:rPr lang="zh-CN" altLang="en-US" sz="2400" dirty="0">
                <a:latin typeface="Arial" panose="020B0604020202020204" pitchFamily="34" charset="0"/>
              </a:rPr>
              <a:t>”</a:t>
            </a:r>
            <a:r>
              <a:rPr lang="zh-CN" altLang="en-US" sz="2400" dirty="0"/>
              <a:t>数据。</a:t>
            </a:r>
            <a:endParaRPr lang="zh-CN" altLang="en-US" sz="2400" dirty="0"/>
          </a:p>
          <a:p>
            <a:endParaRPr lang="zh-CN" altLang="en-US" sz="2400" dirty="0"/>
          </a:p>
        </p:txBody>
      </p:sp>
      <p:graphicFrame>
        <p:nvGraphicFramePr>
          <p:cNvPr id="4" name="Group 20"/>
          <p:cNvGraphicFramePr/>
          <p:nvPr/>
        </p:nvGraphicFramePr>
        <p:xfrm>
          <a:off x="6384033" y="2296282"/>
          <a:ext cx="3863975" cy="2471775"/>
        </p:xfrm>
        <a:graphic>
          <a:graphicData uri="http://schemas.openxmlformats.org/drawingml/2006/table">
            <a:tbl>
              <a:tblPr/>
              <a:tblGrid>
                <a:gridCol w="1931988"/>
                <a:gridCol w="1931987"/>
              </a:tblGrid>
              <a:tr h="429721">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T1</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txBody>
                  <a:tcPr marT="45667" marB="456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T2 </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txBody>
                  <a:tcPr marT="45667" marB="456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2017">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read(A) </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A:=A-30</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Write(A)</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a:t>
                      </a:r>
                      <a:r>
                        <a:rPr kumimoji="0"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Rollback</a:t>
                      </a: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txBody>
                  <a:tcPr marT="45667" marB="456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zh-CN" altLang="en-US"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667" marB="456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21"/>
          <p:cNvSpPr>
            <a:spLocks noChangeShapeType="1"/>
          </p:cNvSpPr>
          <p:nvPr/>
        </p:nvSpPr>
        <p:spPr bwMode="auto">
          <a:xfrm flipV="1">
            <a:off x="9306620" y="4323520"/>
            <a:ext cx="0" cy="884237"/>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并发操作引起的问题（</a:t>
            </a:r>
            <a:r>
              <a:rPr lang="en-US" altLang="zh-CN" dirty="0"/>
              <a:t>3</a:t>
            </a:r>
            <a:r>
              <a:rPr lang="zh-CN" altLang="en-US" dirty="0"/>
              <a:t>）</a:t>
            </a:r>
            <a:endParaRPr lang="zh-CN" altLang="en-US" dirty="0"/>
          </a:p>
        </p:txBody>
      </p:sp>
      <p:sp>
        <p:nvSpPr>
          <p:cNvPr id="3" name="内容占位符 2"/>
          <p:cNvSpPr>
            <a:spLocks noGrp="1"/>
          </p:cNvSpPr>
          <p:nvPr>
            <p:ph idx="1"/>
          </p:nvPr>
        </p:nvSpPr>
        <p:spPr>
          <a:xfrm>
            <a:off x="609600" y="1600201"/>
            <a:ext cx="5270376" cy="4525963"/>
          </a:xfrm>
        </p:spPr>
        <p:txBody>
          <a:bodyPr/>
          <a:lstStyle/>
          <a:p>
            <a:pPr>
              <a:lnSpc>
                <a:spcPct val="130000"/>
              </a:lnSpc>
            </a:pPr>
            <a:r>
              <a:rPr lang="zh-CN" altLang="en-US" dirty="0"/>
              <a:t>不可重复读问题</a:t>
            </a:r>
            <a:endParaRPr lang="zh-CN" altLang="en-US" dirty="0"/>
          </a:p>
          <a:p>
            <a:pPr algn="just">
              <a:lnSpc>
                <a:spcPct val="130000"/>
              </a:lnSpc>
              <a:buNone/>
            </a:pPr>
            <a:r>
              <a:rPr lang="zh-CN" altLang="en-US" dirty="0"/>
              <a:t>    </a:t>
            </a:r>
            <a:r>
              <a:rPr lang="zh-CN" altLang="en-US" sz="2400" dirty="0"/>
              <a:t>事务</a:t>
            </a:r>
            <a:r>
              <a:rPr lang="en-US" altLang="zh-CN" sz="2400" dirty="0"/>
              <a:t>1</a:t>
            </a:r>
            <a:r>
              <a:rPr lang="zh-CN" altLang="en-US" sz="2400" dirty="0"/>
              <a:t>读取数据后，事务</a:t>
            </a:r>
            <a:r>
              <a:rPr lang="en-US" altLang="zh-CN" sz="2400" dirty="0"/>
              <a:t>2</a:t>
            </a:r>
            <a:r>
              <a:rPr lang="zh-CN" altLang="en-US" sz="2400" dirty="0"/>
              <a:t>执行更新操作，使事务</a:t>
            </a:r>
            <a:r>
              <a:rPr lang="en-US" altLang="zh-CN" sz="2400" dirty="0"/>
              <a:t>1</a:t>
            </a:r>
            <a:r>
              <a:rPr lang="zh-CN" altLang="en-US" sz="2400" dirty="0"/>
              <a:t>无法再现前一次读取结果</a:t>
            </a:r>
            <a:r>
              <a:rPr lang="zh-CN" altLang="en-US" dirty="0"/>
              <a:t>。</a:t>
            </a:r>
            <a:endParaRPr lang="en-US" altLang="zh-CN" dirty="0"/>
          </a:p>
          <a:p>
            <a:endParaRPr lang="zh-CN" altLang="en-US" dirty="0"/>
          </a:p>
        </p:txBody>
      </p:sp>
      <p:graphicFrame>
        <p:nvGraphicFramePr>
          <p:cNvPr id="4" name="Group 16"/>
          <p:cNvGraphicFramePr/>
          <p:nvPr/>
        </p:nvGraphicFramePr>
        <p:xfrm>
          <a:off x="6245226" y="1978025"/>
          <a:ext cx="3863975" cy="2884488"/>
        </p:xfrm>
        <a:graphic>
          <a:graphicData uri="http://schemas.openxmlformats.org/drawingml/2006/table">
            <a:tbl>
              <a:tblPr/>
              <a:tblGrid>
                <a:gridCol w="1931988"/>
                <a:gridCol w="1931987"/>
              </a:tblGrid>
              <a:tr h="430308">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T1</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rPr>
                        <a:t>T2 </a:t>
                      </a:r>
                      <a:endParaRPr kumimoji="0" lang="en-US" altLang="zh-CN" sz="2000" b="0" i="0" u="none" strike="noStrike" cap="none" normalizeH="0" baseline="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54180">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 </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zh-CN" altLang="en-US"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A:=A*2</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Write(A)</a:t>
                      </a:r>
                      <a:endParaRPr kumimoji="0" lang="en-US" altLang="zh-CN" sz="20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事务并发控制</a:t>
            </a:r>
            <a:endParaRPr lang="zh-CN" altLang="en-US" dirty="0"/>
          </a:p>
        </p:txBody>
      </p:sp>
      <p:sp>
        <p:nvSpPr>
          <p:cNvPr id="3" name="内容占位符 2"/>
          <p:cNvSpPr>
            <a:spLocks noGrp="1"/>
          </p:cNvSpPr>
          <p:nvPr>
            <p:ph idx="1"/>
          </p:nvPr>
        </p:nvSpPr>
        <p:spPr>
          <a:xfrm>
            <a:off x="609600" y="1600200"/>
            <a:ext cx="7646640" cy="4637112"/>
          </a:xfrm>
        </p:spPr>
        <p:txBody>
          <a:bodyPr>
            <a:noAutofit/>
          </a:bodyPr>
          <a:lstStyle/>
          <a:p>
            <a:pPr>
              <a:lnSpc>
                <a:spcPct val="150000"/>
              </a:lnSpc>
            </a:pPr>
            <a:r>
              <a:rPr lang="zh-CN" altLang="en-US" b="1" dirty="0"/>
              <a:t>并发控制模式：达到事务隔离目的的机制</a:t>
            </a:r>
            <a:endParaRPr lang="en-US" altLang="zh-CN" dirty="0"/>
          </a:p>
          <a:p>
            <a:pPr lvl="1">
              <a:lnSpc>
                <a:spcPct val="150000"/>
              </a:lnSpc>
            </a:pPr>
            <a:r>
              <a:rPr lang="zh-CN" altLang="en-US" dirty="0"/>
              <a:t>控制并发事务间的交互，避免破坏数据库的一致性</a:t>
            </a:r>
            <a:endParaRPr lang="en-US" altLang="zh-CN" dirty="0"/>
          </a:p>
          <a:p>
            <a:pPr>
              <a:lnSpc>
                <a:spcPct val="150000"/>
              </a:lnSpc>
            </a:pPr>
            <a:r>
              <a:rPr lang="zh-CN" altLang="en-US" dirty="0"/>
              <a:t>事务间的交互可导致数据库的状态不一致</a:t>
            </a:r>
            <a:r>
              <a:rPr lang="en-US" altLang="zh-CN" sz="2400" dirty="0"/>
              <a:t>                      </a:t>
            </a:r>
            <a:endParaRPr lang="en-US" altLang="zh-CN" sz="2400" dirty="0"/>
          </a:p>
        </p:txBody>
      </p:sp>
      <p:sp>
        <p:nvSpPr>
          <p:cNvPr id="7" name="TextBox 6"/>
          <p:cNvSpPr txBox="1"/>
          <p:nvPr/>
        </p:nvSpPr>
        <p:spPr>
          <a:xfrm>
            <a:off x="2121848" y="6098813"/>
            <a:ext cx="4694233" cy="307777"/>
          </a:xfrm>
          <a:prstGeom prst="rect">
            <a:avLst/>
          </a:prstGeom>
          <a:noFill/>
        </p:spPr>
        <p:txBody>
          <a:bodyPr wrap="square" rtlCol="0">
            <a:spAutoFit/>
          </a:bodyPr>
          <a:lstStyle/>
          <a:p>
            <a:r>
              <a:rPr lang="en-US" altLang="zh-CN" sz="1400" dirty="0"/>
              <a:t>From: </a:t>
            </a:r>
            <a:r>
              <a:rPr lang="en-US" altLang="zh-CN" sz="1400" i="1" dirty="0"/>
              <a:t>Database System Concepts,  ISBN 978-7-040031175-4</a:t>
            </a:r>
            <a:endParaRPr lang="zh-CN" altLang="en-US" sz="1400" i="1" dirty="0"/>
          </a:p>
        </p:txBody>
      </p:sp>
      <p:graphicFrame>
        <p:nvGraphicFramePr>
          <p:cNvPr id="5" name="表格 4"/>
          <p:cNvGraphicFramePr>
            <a:graphicFrameLocks noGrp="1"/>
          </p:cNvGraphicFramePr>
          <p:nvPr/>
        </p:nvGraphicFramePr>
        <p:xfrm>
          <a:off x="8580876" y="1682388"/>
          <a:ext cx="3028804" cy="4472735"/>
        </p:xfrm>
        <a:graphic>
          <a:graphicData uri="http://schemas.openxmlformats.org/drawingml/2006/table">
            <a:tbl>
              <a:tblPr firstRow="1" bandRow="1">
                <a:tableStyleId>{5C22544A-7EE6-4342-B048-85BDC9FD1C3A}</a:tableStyleId>
              </a:tblPr>
              <a:tblGrid>
                <a:gridCol w="1514402"/>
                <a:gridCol w="1514402"/>
              </a:tblGrid>
              <a:tr h="319794">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T1</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T2 </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 </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A:=A-50</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kern="1200" cap="none" normalizeH="0" baseline="0" dirty="0">
                          <a:ln>
                            <a:noFill/>
                          </a:ln>
                          <a:solidFill>
                            <a:srgbClr val="000066"/>
                          </a:solidFill>
                          <a:effectLst/>
                          <a:latin typeface="Comic Sans MS" panose="030F0702030302020204" pitchFamily="66" charset="0"/>
                          <a:ea typeface="宋体" panose="02010600030101010101" pitchFamily="2" charset="-122"/>
                          <a:cs typeface="+mn-cs"/>
                        </a:rPr>
                        <a:t>write(A)</a:t>
                      </a:r>
                      <a:endParaRPr kumimoji="0" lang="zh-CN" altLang="en-US" sz="1400" b="0" i="0" u="none" strike="noStrike" kern="1200" cap="none" normalizeH="0" baseline="0" dirty="0">
                        <a:ln>
                          <a:noFill/>
                        </a:ln>
                        <a:solidFill>
                          <a:srgbClr val="000066"/>
                        </a:solidFill>
                        <a:effectLst/>
                        <a:latin typeface="Comic Sans MS" panose="030F0702030302020204" pitchFamily="66" charset="0"/>
                        <a:ea typeface="宋体"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defRPr/>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read(A)</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temp:=A*0.1</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A:=A-temp</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write(A)</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read(B)</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B:=B+50</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defRPr/>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write(B)</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read(B)</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94">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B:=B+temp</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5413">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pPr>
                      <a:r>
                        <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rPr>
                        <a:t>write(B)</a:t>
                      </a:r>
                      <a:endParaRPr kumimoji="0" lang="en-US" altLang="zh-CN" sz="1400" b="0" i="0" u="none" strike="noStrike" cap="none" normalizeH="0" baseline="0" dirty="0">
                        <a:ln>
                          <a:noFill/>
                        </a:ln>
                        <a:solidFill>
                          <a:srgbClr val="000066"/>
                        </a:solidFill>
                        <a:effectLst/>
                        <a:latin typeface="Comic Sans MS" panose="030F0702030302020204" pitchFamily="66"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并发控制机制的任务</a:t>
            </a:r>
            <a:endParaRPr lang="zh-CN" altLang="en-US" dirty="0"/>
          </a:p>
        </p:txBody>
      </p:sp>
      <p:sp>
        <p:nvSpPr>
          <p:cNvPr id="3" name="内容占位符 2"/>
          <p:cNvSpPr>
            <a:spLocks noGrp="1"/>
          </p:cNvSpPr>
          <p:nvPr>
            <p:ph idx="1"/>
          </p:nvPr>
        </p:nvSpPr>
        <p:spPr>
          <a:xfrm>
            <a:off x="609600" y="1600201"/>
            <a:ext cx="4334273" cy="4525963"/>
          </a:xfrm>
        </p:spPr>
        <p:txBody>
          <a:bodyPr>
            <a:normAutofit fontScale="92500" lnSpcReduction="20000"/>
          </a:bodyPr>
          <a:lstStyle/>
          <a:p>
            <a:pPr algn="just">
              <a:lnSpc>
                <a:spcPct val="230000"/>
              </a:lnSpc>
            </a:pPr>
            <a:r>
              <a:rPr lang="zh-CN" altLang="en-US" dirty="0"/>
              <a:t>并发控制机制协调事务的执行，确保事务的隔离性</a:t>
            </a:r>
            <a:endParaRPr lang="zh-CN" altLang="en-US" dirty="0"/>
          </a:p>
          <a:p>
            <a:pPr algn="just">
              <a:lnSpc>
                <a:spcPct val="230000"/>
              </a:lnSpc>
            </a:pPr>
            <a:r>
              <a:rPr lang="zh-CN" altLang="en-US" dirty="0"/>
              <a:t>对并发操作进行正确调度</a:t>
            </a:r>
            <a:endParaRPr lang="zh-CN" altLang="en-US" dirty="0"/>
          </a:p>
          <a:p>
            <a:pPr algn="just">
              <a:lnSpc>
                <a:spcPct val="230000"/>
              </a:lnSpc>
            </a:pPr>
            <a:r>
              <a:rPr lang="zh-CN" altLang="en-US" dirty="0"/>
              <a:t>保证事务的隔离性</a:t>
            </a:r>
            <a:endParaRPr lang="zh-CN" altLang="en-US" dirty="0"/>
          </a:p>
          <a:p>
            <a:pPr algn="just">
              <a:lnSpc>
                <a:spcPct val="230000"/>
              </a:lnSpc>
            </a:pPr>
            <a:r>
              <a:rPr lang="zh-CN" altLang="en-US" dirty="0"/>
              <a:t>保证数据库的一致性</a:t>
            </a:r>
            <a:endParaRPr lang="zh-CN" altLang="en-US" dirty="0"/>
          </a:p>
        </p:txBody>
      </p:sp>
      <p:pic>
        <p:nvPicPr>
          <p:cNvPr id="7" name="图片 6"/>
          <p:cNvPicPr>
            <a:picLocks noChangeAspect="1"/>
          </p:cNvPicPr>
          <p:nvPr/>
        </p:nvPicPr>
        <p:blipFill>
          <a:blip r:embed="rId1"/>
          <a:stretch>
            <a:fillRect/>
          </a:stretch>
        </p:blipFill>
        <p:spPr>
          <a:xfrm>
            <a:off x="7879052" y="1777207"/>
            <a:ext cx="1762125" cy="2085975"/>
          </a:xfrm>
          <a:prstGeom prst="rect">
            <a:avLst/>
          </a:prstGeom>
        </p:spPr>
      </p:pic>
      <p:pic>
        <p:nvPicPr>
          <p:cNvPr id="8" name="图片 7"/>
          <p:cNvPicPr>
            <a:picLocks noChangeAspect="1"/>
          </p:cNvPicPr>
          <p:nvPr/>
        </p:nvPicPr>
        <p:blipFill>
          <a:blip r:embed="rId1"/>
          <a:stretch>
            <a:fillRect/>
          </a:stretch>
        </p:blipFill>
        <p:spPr>
          <a:xfrm>
            <a:off x="7896200" y="4128692"/>
            <a:ext cx="1762125" cy="2085975"/>
          </a:xfrm>
          <a:prstGeom prst="rect">
            <a:avLst/>
          </a:prstGeom>
        </p:spPr>
      </p:pic>
      <p:sp>
        <p:nvSpPr>
          <p:cNvPr id="9" name="笑脸 8"/>
          <p:cNvSpPr/>
          <p:nvPr/>
        </p:nvSpPr>
        <p:spPr>
          <a:xfrm>
            <a:off x="5087888" y="2420888"/>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9" idx="6"/>
          </p:cNvCxnSpPr>
          <p:nvPr/>
        </p:nvCxnSpPr>
        <p:spPr>
          <a:xfrm>
            <a:off x="5951984" y="2852936"/>
            <a:ext cx="192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51984" y="1988840"/>
            <a:ext cx="1783053" cy="923330"/>
          </a:xfrm>
          <a:prstGeom prst="rect">
            <a:avLst/>
          </a:prstGeom>
          <a:noFill/>
        </p:spPr>
        <p:txBody>
          <a:bodyPr wrap="square" rtlCol="0">
            <a:spAutoFit/>
          </a:bodyPr>
          <a:lstStyle/>
          <a:p>
            <a:r>
              <a:rPr lang="en-US" altLang="zh-CN" dirty="0"/>
              <a:t>update Account</a:t>
            </a:r>
            <a:endParaRPr lang="en-US" altLang="zh-CN" dirty="0"/>
          </a:p>
          <a:p>
            <a:r>
              <a:rPr lang="en-US" altLang="zh-CN" dirty="0"/>
              <a:t>set balance=520</a:t>
            </a:r>
            <a:endParaRPr lang="en-US" altLang="zh-CN" dirty="0"/>
          </a:p>
          <a:p>
            <a:r>
              <a:rPr lang="en-US" altLang="zh-CN" dirty="0"/>
              <a:t>Where id=4</a:t>
            </a:r>
            <a:endParaRPr lang="zh-CN" altLang="en-US" dirty="0"/>
          </a:p>
        </p:txBody>
      </p:sp>
      <p:sp>
        <p:nvSpPr>
          <p:cNvPr id="15" name="笑脸 14"/>
          <p:cNvSpPr/>
          <p:nvPr/>
        </p:nvSpPr>
        <p:spPr>
          <a:xfrm>
            <a:off x="11256198" y="4725144"/>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5" idx="2"/>
          </p:cNvCxnSpPr>
          <p:nvPr/>
        </p:nvCxnSpPr>
        <p:spPr>
          <a:xfrm flipH="1">
            <a:off x="9730333" y="5157192"/>
            <a:ext cx="1525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764840" y="4263479"/>
            <a:ext cx="1783053" cy="923330"/>
          </a:xfrm>
          <a:prstGeom prst="rect">
            <a:avLst/>
          </a:prstGeom>
          <a:noFill/>
        </p:spPr>
        <p:txBody>
          <a:bodyPr wrap="square" rtlCol="0">
            <a:spAutoFit/>
          </a:bodyPr>
          <a:lstStyle/>
          <a:p>
            <a:r>
              <a:rPr lang="en-US" altLang="zh-CN" dirty="0"/>
              <a:t>update Account</a:t>
            </a:r>
            <a:endParaRPr lang="en-US" altLang="zh-CN" dirty="0"/>
          </a:p>
          <a:p>
            <a:r>
              <a:rPr lang="en-US" altLang="zh-CN" dirty="0"/>
              <a:t>set balance=620</a:t>
            </a:r>
            <a:endParaRPr lang="en-US" altLang="zh-CN" dirty="0"/>
          </a:p>
          <a:p>
            <a:r>
              <a:rPr lang="en-US" altLang="zh-CN" dirty="0"/>
              <a:t>Where id=4</a:t>
            </a:r>
            <a:endParaRPr lang="zh-CN" altLang="en-US" dirty="0"/>
          </a:p>
        </p:txBody>
      </p:sp>
      <p:sp>
        <p:nvSpPr>
          <p:cNvPr id="24" name="文本框 23"/>
          <p:cNvSpPr txBox="1"/>
          <p:nvPr/>
        </p:nvSpPr>
        <p:spPr>
          <a:xfrm>
            <a:off x="5087888" y="3376156"/>
            <a:ext cx="1008112"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用户</a:t>
            </a:r>
            <a:r>
              <a:rPr lang="en-US" altLang="zh-CN" sz="2000" dirty="0">
                <a:solidFill>
                  <a:srgbClr val="002060"/>
                </a:solidFill>
                <a:latin typeface="华文新魏" pitchFamily="2" charset="-122"/>
                <a:ea typeface="华文新魏" pitchFamily="2" charset="-122"/>
              </a:rPr>
              <a:t>A</a:t>
            </a:r>
            <a:endParaRPr lang="zh-CN" altLang="en-US" sz="2000" dirty="0">
              <a:solidFill>
                <a:srgbClr val="002060"/>
              </a:solidFill>
              <a:latin typeface="华文新魏" pitchFamily="2" charset="-122"/>
              <a:ea typeface="华文新魏" pitchFamily="2" charset="-122"/>
            </a:endParaRPr>
          </a:p>
        </p:txBody>
      </p:sp>
      <p:sp>
        <p:nvSpPr>
          <p:cNvPr id="25" name="文本框 24"/>
          <p:cNvSpPr txBox="1"/>
          <p:nvPr/>
        </p:nvSpPr>
        <p:spPr>
          <a:xfrm>
            <a:off x="11193964" y="5702934"/>
            <a:ext cx="1008112"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用户</a:t>
            </a:r>
            <a:r>
              <a:rPr lang="en-US" altLang="zh-CN" sz="2000" dirty="0">
                <a:solidFill>
                  <a:srgbClr val="002060"/>
                </a:solidFill>
                <a:latin typeface="华文新魏" pitchFamily="2" charset="-122"/>
                <a:ea typeface="华文新魏" pitchFamily="2" charset="-122"/>
              </a:rPr>
              <a:t>B</a:t>
            </a:r>
            <a:endParaRPr lang="zh-CN" altLang="en-US" sz="2000" dirty="0">
              <a:solidFill>
                <a:srgbClr val="002060"/>
              </a:solidFill>
              <a:latin typeface="华文新魏" pitchFamily="2" charset="-122"/>
              <a:ea typeface="华文新魏"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并发控制机制的任务</a:t>
            </a:r>
            <a:endParaRPr lang="zh-CN" altLang="en-US" dirty="0"/>
          </a:p>
        </p:txBody>
      </p:sp>
      <p:sp>
        <p:nvSpPr>
          <p:cNvPr id="3" name="内容占位符 2"/>
          <p:cNvSpPr>
            <a:spLocks noGrp="1"/>
          </p:cNvSpPr>
          <p:nvPr>
            <p:ph idx="1"/>
          </p:nvPr>
        </p:nvSpPr>
        <p:spPr>
          <a:xfrm>
            <a:off x="609600" y="1600201"/>
            <a:ext cx="5380459" cy="4525963"/>
          </a:xfrm>
        </p:spPr>
        <p:txBody>
          <a:bodyPr/>
          <a:lstStyle/>
          <a:p>
            <a:r>
              <a:rPr lang="zh-CN" altLang="en-US" dirty="0"/>
              <a:t>保证数据库的一致性</a:t>
            </a:r>
            <a:endParaRPr lang="en-US" altLang="zh-CN" dirty="0"/>
          </a:p>
          <a:p>
            <a:endParaRPr lang="en-US" altLang="zh-CN" dirty="0"/>
          </a:p>
          <a:p>
            <a:r>
              <a:rPr lang="zh-CN" altLang="en-US" dirty="0"/>
              <a:t>例：用户</a:t>
            </a:r>
            <a:r>
              <a:rPr lang="en-US" altLang="zh-CN" dirty="0"/>
              <a:t>A</a:t>
            </a:r>
            <a:r>
              <a:rPr lang="zh-CN" altLang="en-US" dirty="0"/>
              <a:t>修改数据是某个事务的一部分，当事务成功完成后，用户</a:t>
            </a:r>
            <a:r>
              <a:rPr lang="en-US" altLang="zh-CN" dirty="0"/>
              <a:t>B</a:t>
            </a:r>
            <a:r>
              <a:rPr lang="zh-CN" altLang="en-US" dirty="0"/>
              <a:t>和</a:t>
            </a:r>
            <a:r>
              <a:rPr lang="en-US" altLang="zh-CN" dirty="0"/>
              <a:t>C</a:t>
            </a:r>
            <a:r>
              <a:rPr lang="zh-CN" altLang="en-US" dirty="0"/>
              <a:t>请求相同记录时，数据库提供修改后的数据</a:t>
            </a:r>
            <a:endParaRPr lang="zh-CN" altLang="en-US" dirty="0"/>
          </a:p>
        </p:txBody>
      </p:sp>
      <p:pic>
        <p:nvPicPr>
          <p:cNvPr id="4" name="图片 3"/>
          <p:cNvPicPr>
            <a:picLocks noChangeAspect="1"/>
          </p:cNvPicPr>
          <p:nvPr/>
        </p:nvPicPr>
        <p:blipFill>
          <a:blip r:embed="rId1"/>
          <a:stretch>
            <a:fillRect/>
          </a:stretch>
        </p:blipFill>
        <p:spPr>
          <a:xfrm>
            <a:off x="9789335" y="1777207"/>
            <a:ext cx="1762125" cy="2085975"/>
          </a:xfrm>
          <a:prstGeom prst="rect">
            <a:avLst/>
          </a:prstGeom>
        </p:spPr>
      </p:pic>
      <p:pic>
        <p:nvPicPr>
          <p:cNvPr id="5" name="图片 4"/>
          <p:cNvPicPr>
            <a:picLocks noChangeAspect="1"/>
          </p:cNvPicPr>
          <p:nvPr/>
        </p:nvPicPr>
        <p:blipFill>
          <a:blip r:embed="rId1"/>
          <a:stretch>
            <a:fillRect/>
          </a:stretch>
        </p:blipFill>
        <p:spPr>
          <a:xfrm>
            <a:off x="9806483" y="4128692"/>
            <a:ext cx="1762125" cy="2085975"/>
          </a:xfrm>
          <a:prstGeom prst="rect">
            <a:avLst/>
          </a:prstGeom>
        </p:spPr>
      </p:pic>
      <p:sp>
        <p:nvSpPr>
          <p:cNvPr id="6" name="笑脸 5"/>
          <p:cNvSpPr/>
          <p:nvPr/>
        </p:nvSpPr>
        <p:spPr>
          <a:xfrm>
            <a:off x="6998171" y="2420888"/>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62267" y="1988840"/>
            <a:ext cx="1783053" cy="923330"/>
          </a:xfrm>
          <a:prstGeom prst="rect">
            <a:avLst/>
          </a:prstGeom>
          <a:noFill/>
        </p:spPr>
        <p:txBody>
          <a:bodyPr wrap="square" rtlCol="0">
            <a:spAutoFit/>
          </a:bodyPr>
          <a:lstStyle/>
          <a:p>
            <a:r>
              <a:rPr lang="en-US" altLang="zh-CN" dirty="0"/>
              <a:t>update Account</a:t>
            </a:r>
            <a:endParaRPr lang="en-US" altLang="zh-CN" dirty="0"/>
          </a:p>
          <a:p>
            <a:r>
              <a:rPr lang="en-US" altLang="zh-CN" dirty="0"/>
              <a:t>set balance=420</a:t>
            </a:r>
            <a:endParaRPr lang="en-US" altLang="zh-CN" dirty="0"/>
          </a:p>
          <a:p>
            <a:r>
              <a:rPr lang="en-US" altLang="zh-CN" dirty="0"/>
              <a:t>where id=4</a:t>
            </a:r>
            <a:endParaRPr lang="zh-CN" altLang="en-US" dirty="0"/>
          </a:p>
        </p:txBody>
      </p:sp>
      <p:sp>
        <p:nvSpPr>
          <p:cNvPr id="8" name="笑脸 7"/>
          <p:cNvSpPr/>
          <p:nvPr/>
        </p:nvSpPr>
        <p:spPr>
          <a:xfrm>
            <a:off x="6981140" y="4248950"/>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990059" y="2653322"/>
            <a:ext cx="1008112"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用户</a:t>
            </a:r>
            <a:r>
              <a:rPr lang="en-US" altLang="zh-CN" sz="2000" dirty="0">
                <a:solidFill>
                  <a:srgbClr val="002060"/>
                </a:solidFill>
                <a:latin typeface="华文新魏" pitchFamily="2" charset="-122"/>
                <a:ea typeface="华文新魏" pitchFamily="2" charset="-122"/>
              </a:rPr>
              <a:t>A</a:t>
            </a:r>
            <a:endParaRPr lang="zh-CN" altLang="en-US" sz="2000" dirty="0">
              <a:solidFill>
                <a:srgbClr val="002060"/>
              </a:solidFill>
              <a:latin typeface="华文新魏" pitchFamily="2" charset="-122"/>
              <a:ea typeface="华文新魏" pitchFamily="2" charset="-122"/>
            </a:endParaRPr>
          </a:p>
        </p:txBody>
      </p:sp>
      <p:sp>
        <p:nvSpPr>
          <p:cNvPr id="10" name="文本框 9"/>
          <p:cNvSpPr txBox="1"/>
          <p:nvPr/>
        </p:nvSpPr>
        <p:spPr>
          <a:xfrm>
            <a:off x="5973028" y="4480943"/>
            <a:ext cx="1008112"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用户</a:t>
            </a:r>
            <a:r>
              <a:rPr lang="en-US" altLang="zh-CN" sz="2000" dirty="0">
                <a:solidFill>
                  <a:srgbClr val="002060"/>
                </a:solidFill>
                <a:latin typeface="华文新魏" pitchFamily="2" charset="-122"/>
                <a:ea typeface="华文新魏" pitchFamily="2" charset="-122"/>
              </a:rPr>
              <a:t>B</a:t>
            </a:r>
            <a:endParaRPr lang="zh-CN" altLang="en-US" sz="2000" dirty="0">
              <a:solidFill>
                <a:srgbClr val="002060"/>
              </a:solidFill>
              <a:latin typeface="华文新魏" pitchFamily="2" charset="-122"/>
              <a:ea typeface="华文新魏" pitchFamily="2" charset="-122"/>
            </a:endParaRPr>
          </a:p>
        </p:txBody>
      </p:sp>
      <p:cxnSp>
        <p:nvCxnSpPr>
          <p:cNvPr id="12" name="直接箭头连接符 11"/>
          <p:cNvCxnSpPr/>
          <p:nvPr/>
        </p:nvCxnSpPr>
        <p:spPr>
          <a:xfrm>
            <a:off x="7862267" y="2852936"/>
            <a:ext cx="1927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笑脸 20"/>
          <p:cNvSpPr/>
          <p:nvPr/>
        </p:nvSpPr>
        <p:spPr>
          <a:xfrm>
            <a:off x="6981140" y="5445224"/>
            <a:ext cx="864096" cy="8640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973028" y="5677217"/>
            <a:ext cx="1008112" cy="400110"/>
          </a:xfrm>
          <a:prstGeom prst="rect">
            <a:avLst/>
          </a:prstGeom>
          <a:noFill/>
        </p:spPr>
        <p:txBody>
          <a:bodyPr wrap="square" rtlCol="0">
            <a:spAutoFit/>
          </a:bodyPr>
          <a:lstStyle/>
          <a:p>
            <a:r>
              <a:rPr lang="zh-CN" altLang="en-US" sz="2000" dirty="0">
                <a:solidFill>
                  <a:srgbClr val="002060"/>
                </a:solidFill>
                <a:latin typeface="华文新魏" pitchFamily="2" charset="-122"/>
                <a:ea typeface="华文新魏" pitchFamily="2" charset="-122"/>
              </a:rPr>
              <a:t>用户</a:t>
            </a:r>
            <a:r>
              <a:rPr lang="en-US" altLang="zh-CN" sz="2000" dirty="0">
                <a:solidFill>
                  <a:srgbClr val="002060"/>
                </a:solidFill>
                <a:latin typeface="华文新魏" pitchFamily="2" charset="-122"/>
                <a:ea typeface="华文新魏" pitchFamily="2" charset="-122"/>
              </a:rPr>
              <a:t>C</a:t>
            </a:r>
            <a:endParaRPr lang="zh-CN" altLang="en-US" sz="2000" dirty="0">
              <a:solidFill>
                <a:srgbClr val="002060"/>
              </a:solidFill>
              <a:latin typeface="华文新魏" pitchFamily="2" charset="-122"/>
              <a:ea typeface="华文新魏" pitchFamily="2" charset="-122"/>
            </a:endParaRPr>
          </a:p>
        </p:txBody>
      </p:sp>
      <p:cxnSp>
        <p:nvCxnSpPr>
          <p:cNvPr id="24" name="肘形连接符 23"/>
          <p:cNvCxnSpPr>
            <a:stCxn id="8" idx="6"/>
            <a:endCxn id="5" idx="1"/>
          </p:cNvCxnSpPr>
          <p:nvPr/>
        </p:nvCxnSpPr>
        <p:spPr>
          <a:xfrm>
            <a:off x="7845236" y="4680998"/>
            <a:ext cx="1961247" cy="490682"/>
          </a:xfrm>
          <a:prstGeom prst="bentConnector3">
            <a:avLst>
              <a:gd name="adj1" fmla="val 6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1" idx="6"/>
            <a:endCxn id="5" idx="1"/>
          </p:cNvCxnSpPr>
          <p:nvPr/>
        </p:nvCxnSpPr>
        <p:spPr>
          <a:xfrm flipV="1">
            <a:off x="7845236" y="5171680"/>
            <a:ext cx="1961247" cy="705592"/>
          </a:xfrm>
          <a:prstGeom prst="bentConnector3">
            <a:avLst>
              <a:gd name="adj1" fmla="val 6016"/>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012966" y="4293096"/>
            <a:ext cx="1783053" cy="923330"/>
          </a:xfrm>
          <a:prstGeom prst="rect">
            <a:avLst/>
          </a:prstGeom>
          <a:noFill/>
        </p:spPr>
        <p:txBody>
          <a:bodyPr wrap="square" rtlCol="0">
            <a:spAutoFit/>
          </a:bodyPr>
          <a:lstStyle/>
          <a:p>
            <a:r>
              <a:rPr lang="en-US" altLang="zh-CN" dirty="0"/>
              <a:t>select balance</a:t>
            </a:r>
            <a:endParaRPr lang="en-US" altLang="zh-CN" dirty="0"/>
          </a:p>
          <a:p>
            <a:r>
              <a:rPr lang="en-US" altLang="zh-CN" dirty="0"/>
              <a:t>from Account </a:t>
            </a:r>
            <a:endParaRPr lang="en-US" altLang="zh-CN" dirty="0"/>
          </a:p>
          <a:p>
            <a:r>
              <a:rPr lang="en-US" altLang="zh-CN" dirty="0"/>
              <a:t>where id=4</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事务的</a:t>
            </a:r>
            <a:r>
              <a:rPr lang="en-US" altLang="zh-CN" dirty="0"/>
              <a:t>4</a:t>
            </a:r>
            <a:r>
              <a:rPr lang="zh-CN" altLang="en-US" dirty="0"/>
              <a:t>种隔离级别</a:t>
            </a:r>
            <a:endParaRPr lang="zh-CN" altLang="en-US" dirty="0"/>
          </a:p>
        </p:txBody>
      </p:sp>
      <p:sp>
        <p:nvSpPr>
          <p:cNvPr id="3" name="内容占位符 2"/>
          <p:cNvSpPr>
            <a:spLocks noGrp="1"/>
          </p:cNvSpPr>
          <p:nvPr>
            <p:ph idx="1"/>
          </p:nvPr>
        </p:nvSpPr>
        <p:spPr>
          <a:xfrm>
            <a:off x="609600" y="1600201"/>
            <a:ext cx="10972800" cy="4709119"/>
          </a:xfrm>
        </p:spPr>
        <p:txBody>
          <a:bodyPr>
            <a:normAutofit fontScale="92500" lnSpcReduction="20000"/>
          </a:bodyPr>
          <a:lstStyle/>
          <a:p>
            <a:r>
              <a:rPr lang="zh-CN" altLang="en-US" sz="2400" dirty="0"/>
              <a:t>事务隔离性由低到高分为以下四个隔离级别，每个隔离级别按照在该级别下禁止发生的异常现象定义，异常现象包括：</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lvl="1"/>
            <a:r>
              <a:rPr lang="zh-CN" altLang="en-US" sz="1900" i="0" dirty="0">
                <a:effectLst/>
                <a:latin typeface="PingFang SC"/>
              </a:rPr>
              <a:t>脏读</a:t>
            </a:r>
            <a:r>
              <a:rPr lang="zh-CN" altLang="en-US" sz="1900" dirty="0">
                <a:latin typeface="PingFang SC"/>
              </a:rPr>
              <a:t>：</a:t>
            </a:r>
            <a:r>
              <a:rPr lang="zh-CN" altLang="en-US" sz="1900" i="0" dirty="0">
                <a:effectLst/>
                <a:latin typeface="PingFang SC"/>
              </a:rPr>
              <a:t>指一个事务在执行过程中读到并发的、还没有提交的写事务的修改内容。</a:t>
            </a:r>
            <a:endParaRPr lang="en-US" altLang="zh-CN" sz="1900" i="0" dirty="0">
              <a:effectLst/>
              <a:latin typeface="PingFang SC"/>
            </a:endParaRPr>
          </a:p>
          <a:p>
            <a:pPr lvl="1"/>
            <a:r>
              <a:rPr lang="zh-CN" altLang="en-US" sz="1900" i="0" dirty="0">
                <a:effectLst/>
                <a:latin typeface="PingFang SC"/>
              </a:rPr>
              <a:t>不可重复读：指在同一个事务内</a:t>
            </a:r>
            <a:r>
              <a:rPr lang="en-US" altLang="zh-CN" sz="1900" i="0" dirty="0">
                <a:effectLst/>
                <a:latin typeface="PingFang SC"/>
              </a:rPr>
              <a:t>,</a:t>
            </a:r>
            <a:r>
              <a:rPr lang="zh-CN" altLang="en-US" sz="1900" i="0" dirty="0">
                <a:effectLst/>
                <a:latin typeface="PingFang SC"/>
              </a:rPr>
              <a:t>先后两次读到的同一条记录的内容发生了变化</a:t>
            </a:r>
            <a:r>
              <a:rPr lang="en-US" altLang="zh-CN" sz="1900" i="0" dirty="0">
                <a:effectLst/>
                <a:latin typeface="PingFang SC"/>
              </a:rPr>
              <a:t>(</a:t>
            </a:r>
            <a:r>
              <a:rPr lang="zh-CN" altLang="en-US" sz="1900" i="0" dirty="0">
                <a:effectLst/>
                <a:latin typeface="PingFang SC"/>
              </a:rPr>
              <a:t>被并发的写事务修改</a:t>
            </a:r>
            <a:r>
              <a:rPr lang="en-US" altLang="zh-CN" sz="1900" i="0" dirty="0">
                <a:effectLst/>
                <a:latin typeface="PingFang SC"/>
              </a:rPr>
              <a:t>)</a:t>
            </a:r>
            <a:r>
              <a:rPr lang="zh-CN" altLang="en-US" sz="1900" i="0" dirty="0">
                <a:effectLst/>
                <a:latin typeface="PingFang SC"/>
              </a:rPr>
              <a:t>。</a:t>
            </a:r>
            <a:endParaRPr lang="en-US" altLang="zh-CN" sz="1900" i="0" dirty="0">
              <a:effectLst/>
              <a:latin typeface="PingFang SC"/>
            </a:endParaRPr>
          </a:p>
          <a:p>
            <a:pPr lvl="1"/>
            <a:r>
              <a:rPr lang="zh-CN" altLang="en-US" sz="1900" i="0" dirty="0">
                <a:effectLst/>
                <a:latin typeface="PingFang SC"/>
              </a:rPr>
              <a:t>幻读：指在同一个事务内</a:t>
            </a:r>
            <a:r>
              <a:rPr lang="en-US" altLang="zh-CN" sz="1900" i="0" dirty="0">
                <a:effectLst/>
                <a:latin typeface="PingFang SC"/>
              </a:rPr>
              <a:t>,</a:t>
            </a:r>
            <a:r>
              <a:rPr lang="zh-CN" altLang="en-US" sz="1900" i="0" dirty="0">
                <a:effectLst/>
                <a:latin typeface="PingFang SC"/>
              </a:rPr>
              <a:t>先后两次执行的、谓词条件相同的范围查询</a:t>
            </a:r>
            <a:r>
              <a:rPr lang="en-US" altLang="zh-CN" sz="1900" i="0" dirty="0">
                <a:effectLst/>
                <a:latin typeface="PingFang SC"/>
              </a:rPr>
              <a:t>,</a:t>
            </a:r>
            <a:r>
              <a:rPr lang="zh-CN" altLang="en-US" sz="1900" i="0" dirty="0">
                <a:effectLst/>
                <a:latin typeface="PingFang SC"/>
              </a:rPr>
              <a:t>返回的结果不同</a:t>
            </a:r>
            <a:r>
              <a:rPr lang="en-US" altLang="zh-CN" sz="1900" i="0" dirty="0">
                <a:effectLst/>
                <a:latin typeface="PingFang SC"/>
              </a:rPr>
              <a:t>(</a:t>
            </a:r>
            <a:r>
              <a:rPr lang="zh-CN" altLang="en-US" sz="1900" i="0" dirty="0">
                <a:effectLst/>
                <a:latin typeface="PingFang SC"/>
              </a:rPr>
              <a:t>并发写事务插入了新记录</a:t>
            </a:r>
            <a:r>
              <a:rPr lang="en-US" altLang="zh-CN" sz="1900" i="0" dirty="0">
                <a:effectLst/>
                <a:latin typeface="PingFang SC"/>
              </a:rPr>
              <a:t>)</a:t>
            </a:r>
            <a:r>
              <a:rPr lang="zh-CN" altLang="en-US" sz="1900" i="0" dirty="0">
                <a:effectLst/>
                <a:latin typeface="PingFang SC"/>
              </a:rPr>
              <a:t>。</a:t>
            </a:r>
            <a:endParaRPr lang="en-US" altLang="zh-CN" sz="1900" i="0" dirty="0">
              <a:effectLst/>
              <a:latin typeface="PingFang SC"/>
            </a:endParaRPr>
          </a:p>
          <a:p>
            <a:r>
              <a:rPr lang="zh-CN" altLang="en-US" sz="2400" b="0" i="0" dirty="0">
                <a:effectLst/>
                <a:latin typeface="-apple-system"/>
              </a:rPr>
              <a:t>隔离级别越高</a:t>
            </a:r>
            <a:r>
              <a:rPr lang="en-US" altLang="zh-CN" sz="2400" b="0" i="0" dirty="0">
                <a:effectLst/>
                <a:latin typeface="-apple-system"/>
              </a:rPr>
              <a:t>,</a:t>
            </a:r>
            <a:r>
              <a:rPr lang="zh-CN" altLang="en-US" sz="2400" b="0" i="0" dirty="0">
                <a:effectLst/>
                <a:latin typeface="-apple-system"/>
              </a:rPr>
              <a:t>在一个事务执行过程中</a:t>
            </a:r>
            <a:r>
              <a:rPr lang="en-US" altLang="zh-CN" sz="2400" b="0" i="0" dirty="0">
                <a:effectLst/>
                <a:latin typeface="-apple-system"/>
              </a:rPr>
              <a:t>,</a:t>
            </a:r>
            <a:r>
              <a:rPr lang="zh-CN" altLang="en-US" sz="2400" b="0" i="0" dirty="0">
                <a:effectLst/>
                <a:latin typeface="-apple-system"/>
              </a:rPr>
              <a:t>它能“感知”到的并发事务的影响越小，在最高的可串行化隔离级别下</a:t>
            </a:r>
            <a:r>
              <a:rPr lang="zh-CN" altLang="en-US" sz="2400" dirty="0">
                <a:latin typeface="-apple-system"/>
              </a:rPr>
              <a:t>，</a:t>
            </a:r>
            <a:r>
              <a:rPr lang="zh-CN" altLang="en-US" sz="2400" b="0" i="0" dirty="0">
                <a:effectLst/>
                <a:latin typeface="-apple-system"/>
              </a:rPr>
              <a:t>任意一个事务的执行</a:t>
            </a:r>
            <a:r>
              <a:rPr lang="zh-CN" altLang="en-US" sz="2400" dirty="0">
                <a:latin typeface="-apple-system"/>
              </a:rPr>
              <a:t>，</a:t>
            </a:r>
            <a:r>
              <a:rPr lang="zh-CN" altLang="en-US" sz="2400" b="0" i="0" dirty="0">
                <a:effectLst/>
                <a:latin typeface="-apple-system"/>
              </a:rPr>
              <a:t>均“感知”不到有任何其他并发事务执行的影响</a:t>
            </a:r>
            <a:r>
              <a:rPr lang="zh-CN" altLang="en-US" sz="2400" dirty="0">
                <a:latin typeface="-apple-system"/>
              </a:rPr>
              <a:t>，</a:t>
            </a:r>
            <a:r>
              <a:rPr lang="zh-CN" altLang="en-US" sz="2400" b="0" i="0" dirty="0">
                <a:effectLst/>
                <a:latin typeface="-apple-system"/>
              </a:rPr>
              <a:t>并且所有事务执行的效果就和一个个顺序执行的效果完全相同。</a:t>
            </a:r>
            <a:endParaRPr lang="en-US" altLang="zh-CN" sz="2400" dirty="0"/>
          </a:p>
          <a:p>
            <a:endParaRPr lang="zh-CN" altLang="en-US" sz="2400" dirty="0"/>
          </a:p>
        </p:txBody>
      </p:sp>
      <p:pic>
        <p:nvPicPr>
          <p:cNvPr id="4" name="图片 3"/>
          <p:cNvPicPr>
            <a:picLocks noChangeAspect="1"/>
          </p:cNvPicPr>
          <p:nvPr/>
        </p:nvPicPr>
        <p:blipFill>
          <a:blip r:embed="rId1"/>
          <a:stretch>
            <a:fillRect/>
          </a:stretch>
        </p:blipFill>
        <p:spPr>
          <a:xfrm>
            <a:off x="1775520" y="2320861"/>
            <a:ext cx="8640960" cy="175957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并发控制机制</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sz="3000" dirty="0"/>
              <a:t>基于锁的并发控制机制：</a:t>
            </a:r>
            <a:r>
              <a:rPr lang="en-US" altLang="zh-CN" sz="3000" dirty="0"/>
              <a:t>2PL</a:t>
            </a:r>
            <a:endParaRPr lang="en-US" altLang="zh-CN" sz="3000" dirty="0"/>
          </a:p>
          <a:p>
            <a:pPr lvl="1">
              <a:lnSpc>
                <a:spcPct val="150000"/>
              </a:lnSpc>
            </a:pPr>
            <a:r>
              <a:rPr lang="zh-CN" altLang="en-US" sz="2600" dirty="0"/>
              <a:t>锁是一种控制并发访问数据的机制。</a:t>
            </a:r>
            <a:endParaRPr lang="en-US" altLang="zh-CN" sz="2600" dirty="0"/>
          </a:p>
          <a:p>
            <a:pPr lvl="1">
              <a:lnSpc>
                <a:spcPct val="150000"/>
              </a:lnSpc>
            </a:pPr>
            <a:r>
              <a:rPr lang="zh-CN" altLang="en-US" sz="2600" dirty="0"/>
              <a:t>事务必须在读和写数据前获得锁。</a:t>
            </a:r>
            <a:endParaRPr lang="en-US" altLang="zh-CN" sz="2600" dirty="0"/>
          </a:p>
          <a:p>
            <a:pPr lvl="1">
              <a:lnSpc>
                <a:spcPct val="150000"/>
              </a:lnSpc>
            </a:pPr>
            <a:r>
              <a:rPr lang="zh-CN" altLang="en-US" sz="2600" dirty="0"/>
              <a:t>使用锁必须恰当</a:t>
            </a:r>
            <a:endParaRPr lang="zh-CN" altLang="zh-CN" sz="2600" dirty="0"/>
          </a:p>
          <a:p>
            <a:pPr lvl="2">
              <a:lnSpc>
                <a:spcPct val="150000"/>
              </a:lnSpc>
            </a:pPr>
            <a:r>
              <a:rPr lang="zh-CN" altLang="en-US" sz="2200" dirty="0"/>
              <a:t>事务必须在读</a:t>
            </a:r>
            <a:r>
              <a:rPr lang="en-US" altLang="zh-CN" sz="2200" dirty="0"/>
              <a:t>/</a:t>
            </a:r>
            <a:r>
              <a:rPr lang="zh-CN" altLang="en-US" sz="2200" dirty="0"/>
              <a:t>写数据前拥有锁，之后必须释放锁</a:t>
            </a:r>
            <a:endParaRPr lang="zh-CN" altLang="zh-CN" sz="2200" dirty="0"/>
          </a:p>
          <a:p>
            <a:pPr lvl="2">
              <a:lnSpc>
                <a:spcPct val="150000"/>
              </a:lnSpc>
            </a:pPr>
            <a:r>
              <a:rPr lang="zh-CN" altLang="en-US" sz="2200" dirty="0"/>
              <a:t>不存在两个事务同时对同一数据加锁</a:t>
            </a:r>
            <a:endParaRPr lang="en-US" altLang="zh-CN" sz="2200" dirty="0"/>
          </a:p>
          <a:p>
            <a:pPr>
              <a:lnSpc>
                <a:spcPct val="150000"/>
              </a:lnSpc>
            </a:pPr>
            <a:r>
              <a:rPr lang="zh-CN" altLang="en-US" sz="3000" dirty="0"/>
              <a:t>基于时间戳的并发控制机制</a:t>
            </a:r>
            <a:endParaRPr lang="en-US" altLang="zh-CN" sz="3000" dirty="0"/>
          </a:p>
          <a:p>
            <a:pPr>
              <a:lnSpc>
                <a:spcPct val="150000"/>
              </a:lnSpc>
            </a:pPr>
            <a:r>
              <a:rPr lang="zh-CN" altLang="en-US" sz="3000" dirty="0"/>
              <a:t>基于多版本的并发控制机制</a:t>
            </a:r>
            <a:r>
              <a:rPr lang="en-US" altLang="zh-CN" sz="3000" dirty="0"/>
              <a:t>MVCC</a:t>
            </a:r>
            <a:endParaRPr lang="en-US" altLang="zh-CN" sz="3000" dirty="0"/>
          </a:p>
          <a:p>
            <a:pPr>
              <a:lnSpc>
                <a:spcPct val="150000"/>
              </a:lnSpc>
            </a:pPr>
            <a:endParaRPr lang="zh-CN" altLang="en-US" dirty="0"/>
          </a:p>
        </p:txBody>
      </p:sp>
      <p:sp>
        <p:nvSpPr>
          <p:cNvPr id="4" name="文本框 3"/>
          <p:cNvSpPr txBox="1"/>
          <p:nvPr/>
        </p:nvSpPr>
        <p:spPr>
          <a:xfrm>
            <a:off x="1055440" y="6021288"/>
            <a:ext cx="3024336" cy="369332"/>
          </a:xfrm>
          <a:prstGeom prst="rect">
            <a:avLst/>
          </a:prstGeom>
          <a:noFill/>
        </p:spPr>
        <p:txBody>
          <a:bodyPr wrap="square" rtlCol="0">
            <a:spAutoFit/>
          </a:bodyPr>
          <a:lstStyle/>
          <a:p>
            <a:r>
              <a:rPr lang="zh-CN" altLang="en-US" b="1" dirty="0">
                <a:solidFill>
                  <a:srgbClr val="002060"/>
                </a:solidFill>
              </a:rPr>
              <a:t>。。。。。。</a:t>
            </a:r>
            <a:endParaRPr lang="zh-CN" altLang="en-US" b="1" dirty="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NoSQL</a:t>
            </a:r>
            <a:r>
              <a:rPr lang="zh-CN" altLang="en-US" dirty="0"/>
              <a:t>数据库中数据一致性</a:t>
            </a:r>
            <a:endParaRPr lang="zh-CN" altLang="en-US" dirty="0"/>
          </a:p>
        </p:txBody>
      </p:sp>
      <p:sp>
        <p:nvSpPr>
          <p:cNvPr id="3" name="内容占位符 2"/>
          <p:cNvSpPr>
            <a:spLocks noGrp="1"/>
          </p:cNvSpPr>
          <p:nvPr>
            <p:ph idx="1"/>
          </p:nvPr>
        </p:nvSpPr>
        <p:spPr>
          <a:xfrm>
            <a:off x="609600" y="1600201"/>
            <a:ext cx="10972800" cy="4525963"/>
          </a:xfrm>
        </p:spPr>
        <p:txBody>
          <a:bodyPr>
            <a:normAutofit/>
          </a:bodyPr>
          <a:lstStyle/>
          <a:p>
            <a:r>
              <a:rPr lang="en-US" altLang="zh-CN" dirty="0"/>
              <a:t>CAP</a:t>
            </a:r>
            <a:r>
              <a:rPr lang="zh-CN" altLang="en-US" dirty="0"/>
              <a:t>是分布式环境中设计和部署系统要考虑的三个重要的系统需求</a:t>
            </a:r>
            <a:endParaRPr lang="en-US" altLang="zh-CN" dirty="0"/>
          </a:p>
          <a:p>
            <a:pPr lvl="1"/>
            <a:r>
              <a:rPr lang="en-US" altLang="zh-CN" dirty="0">
                <a:solidFill>
                  <a:srgbClr val="FF0000"/>
                </a:solidFill>
              </a:rPr>
              <a:t>C</a:t>
            </a:r>
            <a:r>
              <a:rPr lang="en-US" altLang="zh-CN" dirty="0"/>
              <a:t>onsistency</a:t>
            </a:r>
            <a:r>
              <a:rPr lang="zh-CN" altLang="en-US" dirty="0"/>
              <a:t>（强一致性）：更新操作执行成功后所有的用户都应该读到最新的值</a:t>
            </a:r>
            <a:endParaRPr lang="en-US" altLang="zh-CN" dirty="0"/>
          </a:p>
          <a:p>
            <a:pPr lvl="1"/>
            <a:r>
              <a:rPr lang="en-US" altLang="zh-CN" dirty="0">
                <a:solidFill>
                  <a:srgbClr val="FF0000"/>
                </a:solidFill>
              </a:rPr>
              <a:t>A</a:t>
            </a:r>
            <a:r>
              <a:rPr lang="en-US" altLang="zh-CN" dirty="0"/>
              <a:t>vailability</a:t>
            </a:r>
            <a:r>
              <a:rPr lang="zh-CN" altLang="en-US" dirty="0"/>
              <a:t>（可用性）：每一个操作总能在一定的时间返回结果，不会发生错误和超时</a:t>
            </a:r>
            <a:endParaRPr lang="en-US" altLang="zh-CN" dirty="0"/>
          </a:p>
          <a:p>
            <a:pPr lvl="1"/>
            <a:r>
              <a:rPr lang="en-US" altLang="zh-CN" dirty="0">
                <a:solidFill>
                  <a:srgbClr val="FF0000"/>
                </a:solidFill>
              </a:rPr>
              <a:t>P</a:t>
            </a:r>
            <a:r>
              <a:rPr lang="en-US" altLang="zh-CN" dirty="0"/>
              <a:t>artition Tolerance</a:t>
            </a:r>
            <a:r>
              <a:rPr lang="zh-CN" altLang="en-US" dirty="0"/>
              <a:t>（分区容忍性）：当网络发生故障时，系统仍能保持响应客户的请求</a:t>
            </a:r>
            <a:endParaRPr lang="en-US" altLang="zh-CN" dirty="0"/>
          </a:p>
          <a:p>
            <a:r>
              <a:rPr lang="en-US" altLang="zh-CN" dirty="0"/>
              <a:t>Eric Brewer</a:t>
            </a:r>
            <a:r>
              <a:rPr lang="zh-CN" altLang="en-US" dirty="0"/>
              <a:t>在</a:t>
            </a:r>
            <a:r>
              <a:rPr lang="en-US" altLang="zh-CN" dirty="0"/>
              <a:t>2000</a:t>
            </a:r>
            <a:r>
              <a:rPr lang="zh-CN" altLang="en-US" dirty="0"/>
              <a:t>年提出</a:t>
            </a:r>
            <a:r>
              <a:rPr lang="en-US" altLang="zh-CN" dirty="0"/>
              <a:t>CAP</a:t>
            </a:r>
            <a:r>
              <a:rPr lang="zh-CN" altLang="en-US" dirty="0"/>
              <a:t>理论，是</a:t>
            </a:r>
            <a:r>
              <a:rPr lang="en-US" altLang="zh-CN" dirty="0"/>
              <a:t>NoSQL</a:t>
            </a:r>
            <a:r>
              <a:rPr lang="zh-CN" altLang="en-US" dirty="0"/>
              <a:t>数据库的基础。根据</a:t>
            </a:r>
            <a:r>
              <a:rPr lang="en-US" altLang="zh-CN" dirty="0"/>
              <a:t>CAP</a:t>
            </a:r>
            <a:r>
              <a:rPr lang="zh-CN" altLang="en-US" dirty="0"/>
              <a:t>理论，数据共享系统只能满足三个特性中的两个</a:t>
            </a:r>
            <a:endParaRPr lang="en-US" altLang="zh-CN" dirty="0"/>
          </a:p>
          <a:p>
            <a:pPr lvl="1"/>
            <a:r>
              <a:rPr lang="zh-CN" altLang="en-US" dirty="0"/>
              <a:t>例如，</a:t>
            </a:r>
            <a:r>
              <a:rPr lang="en-US" altLang="zh-CN" dirty="0"/>
              <a:t>RDBMS</a:t>
            </a:r>
            <a:r>
              <a:rPr lang="zh-CN" altLang="en-US" dirty="0"/>
              <a:t>满足</a:t>
            </a:r>
            <a:r>
              <a:rPr lang="en-US" altLang="zh-CN" dirty="0"/>
              <a:t>CA</a:t>
            </a:r>
            <a:r>
              <a:rPr lang="zh-CN" altLang="en-US" dirty="0"/>
              <a:t>，分布式数据库满足</a:t>
            </a:r>
            <a:r>
              <a:rPr lang="en-US" altLang="zh-CN" dirty="0"/>
              <a:t>CP</a:t>
            </a:r>
            <a:r>
              <a:rPr lang="zh-CN" altLang="en-US" dirty="0"/>
              <a:t>，</a:t>
            </a:r>
            <a:r>
              <a:rPr lang="en-US" altLang="zh-CN" dirty="0"/>
              <a:t>QQ</a:t>
            </a:r>
            <a:r>
              <a:rPr lang="zh-CN" altLang="en-US" dirty="0"/>
              <a:t>头像更新满足</a:t>
            </a:r>
            <a:r>
              <a:rPr lang="en-US" altLang="zh-CN" dirty="0"/>
              <a:t>AP</a:t>
            </a:r>
            <a:endParaRPr lang="zh-CN" alt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2598" y="0"/>
            <a:ext cx="1375780" cy="14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CAP</a:t>
            </a:r>
            <a:r>
              <a:rPr lang="zh-CN" altLang="en-US" dirty="0"/>
              <a:t>定理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主流非关系型数据库是分布式系统</a:t>
            </a:r>
            <a:endParaRPr lang="en-US" altLang="zh-CN" dirty="0"/>
          </a:p>
          <a:p>
            <a:r>
              <a:rPr lang="en-US" altLang="zh-CN" dirty="0"/>
              <a:t>CAP</a:t>
            </a:r>
            <a:r>
              <a:rPr lang="zh-CN" altLang="en-US" dirty="0"/>
              <a:t>是分布式环境中设计和部署系统要考虑的三个重要的系统需求</a:t>
            </a:r>
            <a:endParaRPr lang="en-US" altLang="zh-CN" dirty="0"/>
          </a:p>
          <a:p>
            <a:r>
              <a:rPr lang="en-US" altLang="zh-CN" dirty="0"/>
              <a:t>CAP</a:t>
            </a:r>
            <a:r>
              <a:rPr lang="zh-CN" altLang="en-US" dirty="0"/>
              <a:t>含义</a:t>
            </a:r>
            <a:endParaRPr lang="en-US" altLang="zh-CN" dirty="0"/>
          </a:p>
          <a:p>
            <a:pPr lvl="1"/>
            <a:r>
              <a:rPr lang="zh-CN" altLang="en-US" dirty="0"/>
              <a:t>一致性（</a:t>
            </a:r>
            <a:r>
              <a:rPr lang="en-US" altLang="zh-CN" dirty="0">
                <a:solidFill>
                  <a:srgbClr val="FF0000"/>
                </a:solidFill>
              </a:rPr>
              <a:t>C</a:t>
            </a:r>
            <a:r>
              <a:rPr lang="en-US" altLang="zh-CN" dirty="0"/>
              <a:t>onsistency</a:t>
            </a:r>
            <a:r>
              <a:rPr lang="zh-CN" altLang="en-US" dirty="0"/>
              <a:t>）：分布式系统中所有节点上的数据时刻保持同步，更新操作执行成功后，用户访问任何节点上的数据应该都是最新数据。</a:t>
            </a:r>
            <a:endParaRPr lang="en-US" altLang="zh-CN" dirty="0"/>
          </a:p>
          <a:p>
            <a:pPr lvl="2"/>
            <a:r>
              <a:rPr lang="en-US" altLang="zh-CN" dirty="0"/>
              <a:t>all nodes see the same data at the same time</a:t>
            </a:r>
            <a:r>
              <a:rPr lang="zh-CN" altLang="en-US" dirty="0"/>
              <a:t>（所有节点在同一时间的数据完全一致）。</a:t>
            </a:r>
            <a:endParaRPr lang="en-US" altLang="zh-CN" dirty="0"/>
          </a:p>
          <a:p>
            <a:pPr lvl="1"/>
            <a:r>
              <a:rPr lang="zh-CN" altLang="en-US" dirty="0"/>
              <a:t>可用性（</a:t>
            </a:r>
            <a:r>
              <a:rPr lang="en-US" altLang="zh-CN" dirty="0">
                <a:solidFill>
                  <a:srgbClr val="FF0000"/>
                </a:solidFill>
              </a:rPr>
              <a:t>A</a:t>
            </a:r>
            <a:r>
              <a:rPr lang="en-US" altLang="zh-CN" dirty="0"/>
              <a:t>vailability</a:t>
            </a:r>
            <a:r>
              <a:rPr lang="zh-CN" altLang="en-US" dirty="0"/>
              <a:t>）：任何一个读写请求总是会在一定时间以成功或失败的形式得到响应。</a:t>
            </a:r>
            <a:endParaRPr lang="en-US" altLang="zh-CN" dirty="0"/>
          </a:p>
          <a:p>
            <a:pPr lvl="2"/>
            <a:r>
              <a:rPr lang="en-US" altLang="zh-CN" dirty="0"/>
              <a:t>Reads and writes always succeed</a:t>
            </a:r>
            <a:r>
              <a:rPr lang="zh-CN" altLang="en-US" dirty="0"/>
              <a:t>（服务在正常响应时间内一直可用）。</a:t>
            </a:r>
            <a:endParaRPr lang="en-US" altLang="zh-CN" dirty="0"/>
          </a:p>
          <a:p>
            <a:pPr lvl="1"/>
            <a:r>
              <a:rPr lang="zh-CN" altLang="en-US" dirty="0"/>
              <a:t>分区容忍（</a:t>
            </a:r>
            <a:r>
              <a:rPr lang="en-US" altLang="zh-CN" dirty="0">
                <a:solidFill>
                  <a:srgbClr val="FF0000"/>
                </a:solidFill>
              </a:rPr>
              <a:t>P</a:t>
            </a:r>
            <a:r>
              <a:rPr lang="en-US" altLang="zh-CN" dirty="0"/>
              <a:t>artition tolerance</a:t>
            </a:r>
            <a:r>
              <a:rPr lang="zh-CN" altLang="en-US" dirty="0"/>
              <a:t>）：分布式系统在遇到某节点或网络分区故障的时候，仍然能够对外提供满足一致性和可用性的服务</a:t>
            </a:r>
            <a:endParaRPr lang="en-US" altLang="zh-CN" dirty="0"/>
          </a:p>
          <a:p>
            <a:pPr lvl="2"/>
            <a:r>
              <a:rPr lang="en-US" altLang="zh-CN" dirty="0"/>
              <a:t>the system continues to operate despite arbitrary message loss or failure of part of the system</a:t>
            </a:r>
            <a:endParaRPr lang="en-US" altLang="zh-CN" dirty="0"/>
          </a:p>
        </p:txBody>
      </p:sp>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60496" y="92075"/>
            <a:ext cx="1260297" cy="129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0" y="6011996"/>
            <a:ext cx="12360696" cy="338554"/>
          </a:xfrm>
          <a:prstGeom prst="rect">
            <a:avLst/>
          </a:prstGeom>
        </p:spPr>
        <p:txBody>
          <a:bodyPr wrap="square">
            <a:spAutoFit/>
          </a:bodyPr>
          <a:lstStyle/>
          <a:p>
            <a:r>
              <a:rPr lang="en-US" altLang="zh-CN" sz="1600" dirty="0"/>
              <a:t>E. Brewer, </a:t>
            </a:r>
            <a:r>
              <a:rPr lang="en-US" altLang="zh-CN" sz="1600" dirty="0">
                <a:solidFill>
                  <a:srgbClr val="000000"/>
                </a:solidFill>
                <a:latin typeface="Times New Roman" panose="02020603050405020304" pitchFamily="18" charset="0"/>
                <a:cs typeface="Times New Roman" panose="02020603050405020304" pitchFamily="18" charset="0"/>
              </a:rPr>
              <a:t>Towards Robust Distributed Systems,” </a:t>
            </a:r>
            <a:r>
              <a:rPr lang="en-US" altLang="zh-CN" sz="1600" i="1" dirty="0">
                <a:solidFill>
                  <a:srgbClr val="000000"/>
                </a:solidFill>
                <a:latin typeface="Times New Roman" panose="02020603050405020304" pitchFamily="18" charset="0"/>
                <a:cs typeface="Times New Roman" panose="02020603050405020304" pitchFamily="18" charset="0"/>
              </a:rPr>
              <a:t>Proc. 19th Ann. ACM </a:t>
            </a:r>
            <a:r>
              <a:rPr lang="en-US" altLang="zh-CN" sz="1600" i="1" dirty="0" err="1">
                <a:solidFill>
                  <a:srgbClr val="000000"/>
                </a:solidFill>
                <a:latin typeface="Times New Roman" panose="02020603050405020304" pitchFamily="18" charset="0"/>
                <a:cs typeface="Times New Roman" panose="02020603050405020304" pitchFamily="18" charset="0"/>
              </a:rPr>
              <a:t>Symp</a:t>
            </a:r>
            <a:r>
              <a:rPr lang="en-US" altLang="zh-CN" sz="1600" i="1" dirty="0">
                <a:solidFill>
                  <a:srgbClr val="000000"/>
                </a:solidFill>
                <a:latin typeface="Times New Roman" panose="02020603050405020304" pitchFamily="18" charset="0"/>
                <a:cs typeface="Times New Roman" panose="02020603050405020304" pitchFamily="18" charset="0"/>
              </a:rPr>
              <a:t>. Principles of Distributed Computing </a:t>
            </a:r>
            <a:r>
              <a:rPr lang="en-US" altLang="zh-CN" sz="1600" dirty="0">
                <a:solidFill>
                  <a:srgbClr val="000000"/>
                </a:solidFill>
                <a:latin typeface="Times New Roman" panose="02020603050405020304" pitchFamily="18" charset="0"/>
                <a:cs typeface="Times New Roman" panose="02020603050405020304" pitchFamily="18" charset="0"/>
              </a:rPr>
              <a:t>(PODC 2000), ACM </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CAP</a:t>
            </a:r>
            <a:r>
              <a:rPr lang="zh-CN" altLang="en-US" dirty="0"/>
              <a:t>定理</a:t>
            </a:r>
            <a:endParaRPr lang="zh-CN" altLang="en-US" dirty="0"/>
          </a:p>
        </p:txBody>
      </p:sp>
      <p:sp>
        <p:nvSpPr>
          <p:cNvPr id="3" name="内容占位符 2"/>
          <p:cNvSpPr>
            <a:spLocks noGrp="1"/>
          </p:cNvSpPr>
          <p:nvPr>
            <p:ph idx="1"/>
          </p:nvPr>
        </p:nvSpPr>
        <p:spPr>
          <a:xfrm>
            <a:off x="609600" y="1600201"/>
            <a:ext cx="6278488" cy="4525963"/>
          </a:xfrm>
        </p:spPr>
        <p:txBody>
          <a:bodyPr>
            <a:normAutofit fontScale="92500" lnSpcReduction="20000"/>
          </a:bodyPr>
          <a:lstStyle/>
          <a:p>
            <a:pPr>
              <a:lnSpc>
                <a:spcPct val="150000"/>
              </a:lnSpc>
            </a:pPr>
            <a:r>
              <a:rPr lang="zh-CN" altLang="en-US" dirty="0"/>
              <a:t>分布式系统只能保证</a:t>
            </a:r>
            <a:r>
              <a:rPr lang="en-US" altLang="zh-CN" dirty="0"/>
              <a:t>CAP</a:t>
            </a:r>
            <a:r>
              <a:rPr lang="zh-CN" altLang="en-US" dirty="0"/>
              <a:t>三个特性中的两个特性</a:t>
            </a:r>
            <a:r>
              <a:rPr lang="zh-CN" altLang="en-US" sz="2400" dirty="0"/>
              <a:t>。</a:t>
            </a:r>
            <a:endParaRPr lang="en-US" altLang="zh-CN" sz="2400" dirty="0"/>
          </a:p>
          <a:p>
            <a:pPr lvl="1">
              <a:lnSpc>
                <a:spcPct val="150000"/>
              </a:lnSpc>
            </a:pPr>
            <a:r>
              <a:rPr lang="zh-CN" altLang="en-US" dirty="0"/>
              <a:t>如果一致性和可用性是必需的，可用节点之间需要通信确保一致性，分区容忍性达不到；</a:t>
            </a:r>
            <a:endParaRPr lang="en-US" altLang="zh-CN" dirty="0"/>
          </a:p>
          <a:p>
            <a:pPr lvl="1">
              <a:lnSpc>
                <a:spcPct val="150000"/>
              </a:lnSpc>
            </a:pPr>
            <a:r>
              <a:rPr lang="zh-CN" altLang="en-US" dirty="0"/>
              <a:t>如果一致性和分区容忍性是必需的，为了实现一致性节点将变得不可用，可用性达不到；</a:t>
            </a:r>
            <a:endParaRPr lang="en-US" altLang="zh-CN" dirty="0"/>
          </a:p>
          <a:p>
            <a:pPr lvl="1">
              <a:lnSpc>
                <a:spcPct val="150000"/>
              </a:lnSpc>
            </a:pPr>
            <a:r>
              <a:rPr lang="zh-CN" altLang="en-US" dirty="0"/>
              <a:t>如果可用性和分区容忍性是必需的，考虑节点之间的通信需要，一致性做出让步，不考虑</a:t>
            </a:r>
            <a:r>
              <a:rPr lang="en-US" altLang="zh-CN" dirty="0"/>
              <a:t>ACID</a:t>
            </a:r>
            <a:r>
              <a:rPr lang="zh-CN" altLang="en-US" dirty="0"/>
              <a:t>。</a:t>
            </a:r>
            <a:endParaRPr lang="en-US" altLang="zh-CN" dirty="0"/>
          </a:p>
          <a:p>
            <a:pPr>
              <a:lnSpc>
                <a:spcPct val="150000"/>
              </a:lnSpc>
            </a:pPr>
            <a:endParaRPr lang="zh-CN" altLang="en-US" dirty="0"/>
          </a:p>
        </p:txBody>
      </p:sp>
      <p:graphicFrame>
        <p:nvGraphicFramePr>
          <p:cNvPr id="5" name="表格 4"/>
          <p:cNvGraphicFramePr>
            <a:graphicFrameLocks noGrp="1"/>
          </p:cNvGraphicFramePr>
          <p:nvPr/>
        </p:nvGraphicFramePr>
        <p:xfrm>
          <a:off x="6888088" y="2204864"/>
          <a:ext cx="5151215" cy="2592290"/>
        </p:xfrm>
        <a:graphic>
          <a:graphicData uri="http://schemas.openxmlformats.org/drawingml/2006/table">
            <a:tbl>
              <a:tblPr firstRow="1" bandRow="1">
                <a:tableStyleId>{5C22544A-7EE6-4342-B048-85BDC9FD1C3A}</a:tableStyleId>
              </a:tblPr>
              <a:tblGrid>
                <a:gridCol w="792088"/>
                <a:gridCol w="1250507"/>
                <a:gridCol w="3108620"/>
              </a:tblGrid>
              <a:tr h="518458">
                <a:tc>
                  <a:txBody>
                    <a:bodyPr/>
                    <a:lstStyle/>
                    <a:p>
                      <a:pPr algn="ctr"/>
                      <a:r>
                        <a:rPr lang="zh-CN" altLang="en-US" sz="2000" dirty="0">
                          <a:solidFill>
                            <a:srgbClr val="002060"/>
                          </a:solidFill>
                          <a:latin typeface="华文新魏" pitchFamily="2" charset="-122"/>
                          <a:ea typeface="华文新魏" pitchFamily="2" charset="-122"/>
                        </a:rPr>
                        <a:t>序号</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000" dirty="0">
                          <a:solidFill>
                            <a:srgbClr val="002060"/>
                          </a:solidFill>
                          <a:latin typeface="华文新魏" pitchFamily="2" charset="-122"/>
                          <a:ea typeface="华文新魏" pitchFamily="2" charset="-122"/>
                        </a:rPr>
                        <a:t>CAP</a:t>
                      </a:r>
                      <a:r>
                        <a:rPr lang="zh-CN" altLang="en-US" sz="2000" dirty="0">
                          <a:solidFill>
                            <a:srgbClr val="002060"/>
                          </a:solidFill>
                          <a:latin typeface="华文新魏" pitchFamily="2" charset="-122"/>
                          <a:ea typeface="华文新魏" pitchFamily="2" charset="-122"/>
                        </a:rPr>
                        <a:t>选择</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2000" dirty="0">
                          <a:solidFill>
                            <a:srgbClr val="002060"/>
                          </a:solidFill>
                          <a:latin typeface="华文新魏" pitchFamily="2" charset="-122"/>
                          <a:ea typeface="华文新魏" pitchFamily="2" charset="-122"/>
                        </a:rPr>
                        <a:t>实例</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518458">
                <a:tc>
                  <a:txBody>
                    <a:bodyPr/>
                    <a:lstStyle/>
                    <a:p>
                      <a:pPr algn="ctr"/>
                      <a:r>
                        <a:rPr lang="en-US" altLang="zh-CN" sz="2000" dirty="0">
                          <a:solidFill>
                            <a:srgbClr val="002060"/>
                          </a:solidFill>
                          <a:latin typeface="华文新魏" pitchFamily="2" charset="-122"/>
                          <a:ea typeface="华文新魏" pitchFamily="2" charset="-122"/>
                        </a:rPr>
                        <a:t>1</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rgbClr val="002060"/>
                          </a:solidFill>
                          <a:latin typeface="华文新魏" pitchFamily="2" charset="-122"/>
                          <a:ea typeface="华文新魏" pitchFamily="2" charset="-122"/>
                        </a:rPr>
                        <a:t>CA</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000" dirty="0">
                          <a:solidFill>
                            <a:srgbClr val="002060"/>
                          </a:solidFill>
                          <a:latin typeface="华文新魏" pitchFamily="2" charset="-122"/>
                          <a:ea typeface="华文新魏" pitchFamily="2" charset="-122"/>
                        </a:rPr>
                        <a:t>传统关系型数据库</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8458">
                <a:tc>
                  <a:txBody>
                    <a:bodyPr/>
                    <a:lstStyle/>
                    <a:p>
                      <a:pPr algn="ctr"/>
                      <a:r>
                        <a:rPr lang="en-US" altLang="zh-CN" sz="2000" dirty="0">
                          <a:solidFill>
                            <a:srgbClr val="002060"/>
                          </a:solidFill>
                          <a:latin typeface="华文新魏" pitchFamily="2" charset="-122"/>
                          <a:ea typeface="华文新魏" pitchFamily="2" charset="-122"/>
                        </a:rPr>
                        <a:t>2</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rgbClr val="002060"/>
                          </a:solidFill>
                          <a:latin typeface="华文新魏" pitchFamily="2" charset="-122"/>
                          <a:ea typeface="华文新魏" pitchFamily="2" charset="-122"/>
                        </a:rPr>
                        <a:t>CP</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002060"/>
                          </a:solidFill>
                          <a:latin typeface="华文新魏" pitchFamily="2" charset="-122"/>
                          <a:ea typeface="华文新魏" pitchFamily="2" charset="-122"/>
                        </a:rPr>
                        <a:t>分布式数据库（</a:t>
                      </a:r>
                      <a:r>
                        <a:rPr lang="en-US" altLang="zh-CN" sz="2000" dirty="0">
                          <a:solidFill>
                            <a:srgbClr val="002060"/>
                          </a:solidFill>
                          <a:latin typeface="华文新魏" pitchFamily="2" charset="-122"/>
                          <a:ea typeface="华文新魏" pitchFamily="2" charset="-122"/>
                        </a:rPr>
                        <a:t>HBASE</a:t>
                      </a:r>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8458">
                <a:tc>
                  <a:txBody>
                    <a:bodyPr/>
                    <a:lstStyle/>
                    <a:p>
                      <a:pPr algn="ctr"/>
                      <a:r>
                        <a:rPr lang="en-US" altLang="zh-CN" sz="2000" dirty="0">
                          <a:solidFill>
                            <a:srgbClr val="002060"/>
                          </a:solidFill>
                          <a:latin typeface="华文新魏" pitchFamily="2" charset="-122"/>
                          <a:ea typeface="华文新魏" pitchFamily="2" charset="-122"/>
                        </a:rPr>
                        <a:t>3</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rgbClr val="002060"/>
                          </a:solidFill>
                          <a:latin typeface="华文新魏" pitchFamily="2" charset="-122"/>
                          <a:ea typeface="华文新魏" pitchFamily="2" charset="-122"/>
                        </a:rPr>
                        <a:t>AP</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002060"/>
                          </a:solidFill>
                          <a:latin typeface="华文新魏" pitchFamily="2" charset="-122"/>
                          <a:ea typeface="华文新魏" pitchFamily="2" charset="-122"/>
                        </a:rPr>
                        <a:t>分布式数据库</a:t>
                      </a:r>
                      <a:r>
                        <a:rPr lang="en-US" altLang="zh-CN" sz="2000" kern="1200" dirty="0">
                          <a:solidFill>
                            <a:srgbClr val="002060"/>
                          </a:solidFill>
                          <a:latin typeface="华文新魏" pitchFamily="2" charset="-122"/>
                          <a:ea typeface="华文新魏" pitchFamily="2" charset="-122"/>
                          <a:cs typeface="+mn-cs"/>
                        </a:rPr>
                        <a:t>Cassandra</a:t>
                      </a:r>
                      <a:endParaRPr lang="zh-CN" altLang="en-US" sz="2000" kern="1200" dirty="0">
                        <a:solidFill>
                          <a:srgbClr val="002060"/>
                        </a:solidFill>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8458">
                <a:tc>
                  <a:txBody>
                    <a:bodyPr/>
                    <a:lstStyle/>
                    <a:p>
                      <a:pPr algn="ctr"/>
                      <a:r>
                        <a:rPr lang="en-US" altLang="zh-CN" sz="2000" dirty="0">
                          <a:solidFill>
                            <a:srgbClr val="002060"/>
                          </a:solidFill>
                          <a:latin typeface="华文新魏" pitchFamily="2" charset="-122"/>
                          <a:ea typeface="华文新魏" pitchFamily="2" charset="-122"/>
                        </a:rPr>
                        <a:t>3</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rgbClr val="002060"/>
                          </a:solidFill>
                          <a:latin typeface="华文新魏" pitchFamily="2" charset="-122"/>
                          <a:ea typeface="华文新魏" pitchFamily="2" charset="-122"/>
                        </a:rPr>
                        <a:t>AP</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DNS</a:t>
                      </a:r>
                      <a:r>
                        <a:rPr lang="zh-CN" altLang="en-US" sz="2000" dirty="0">
                          <a:solidFill>
                            <a:srgbClr val="002060"/>
                          </a:solidFill>
                          <a:latin typeface="华文新魏" pitchFamily="2" charset="-122"/>
                          <a:ea typeface="华文新魏" pitchFamily="2" charset="-122"/>
                        </a:rPr>
                        <a:t>、</a:t>
                      </a:r>
                      <a:r>
                        <a:rPr lang="en-US" altLang="zh-CN" sz="2000" dirty="0">
                          <a:solidFill>
                            <a:srgbClr val="002060"/>
                          </a:solidFill>
                          <a:latin typeface="华文新魏" pitchFamily="2" charset="-122"/>
                          <a:ea typeface="华文新魏" pitchFamily="2" charset="-122"/>
                        </a:rPr>
                        <a:t>QQ</a:t>
                      </a:r>
                      <a:r>
                        <a:rPr lang="zh-CN" altLang="en-US" sz="2000" dirty="0">
                          <a:solidFill>
                            <a:srgbClr val="002060"/>
                          </a:solidFill>
                          <a:latin typeface="华文新魏" pitchFamily="2" charset="-122"/>
                          <a:ea typeface="华文新魏" pitchFamily="2" charset="-122"/>
                        </a:rPr>
                        <a:t>头像修改应用</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60496" y="92075"/>
            <a:ext cx="1260297" cy="129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7059583" y="5013176"/>
            <a:ext cx="4761210" cy="461665"/>
          </a:xfrm>
          <a:prstGeom prst="rect">
            <a:avLst/>
          </a:prstGeom>
          <a:noFill/>
        </p:spPr>
        <p:txBody>
          <a:bodyPr wrap="square" rtlCol="0">
            <a:spAutoFit/>
          </a:bodyPr>
          <a:lstStyle/>
          <a:p>
            <a:r>
              <a:rPr lang="zh-CN" altLang="en-US" sz="2400" dirty="0">
                <a:solidFill>
                  <a:srgbClr val="C00000"/>
                </a:solidFill>
                <a:latin typeface="华文新魏" pitchFamily="2" charset="-122"/>
                <a:ea typeface="华文新魏" pitchFamily="2" charset="-122"/>
              </a:rPr>
              <a:t>分布式数据库始终支持分区容忍性</a:t>
            </a:r>
            <a:endParaRPr lang="zh-CN" altLang="en-US" sz="2400" dirty="0">
              <a:solidFill>
                <a:srgbClr val="C00000"/>
              </a:solidFill>
              <a:latin typeface="华文新魏" pitchFamily="2" charset="-122"/>
              <a:ea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单机的局限性</a:t>
            </a:r>
            <a:r>
              <a:rPr lang="en-US" altLang="zh-CN" dirty="0"/>
              <a:t>——</a:t>
            </a:r>
            <a:r>
              <a:rPr lang="zh-CN" altLang="en-US" dirty="0"/>
              <a:t>硬盘的性能</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6" name="Picture 4" descr="actuator_ba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38826" y="1268760"/>
            <a:ext cx="4810125"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descr="armon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38130">
            <a:off x="6811964" y="4264373"/>
            <a:ext cx="181133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armon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1551">
            <a:off x="6792914" y="4150073"/>
            <a:ext cx="181133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armon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78467">
            <a:off x="6764339" y="4045298"/>
            <a:ext cx="181133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armon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46534">
            <a:off x="6732589" y="3950048"/>
            <a:ext cx="181133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9" descr="act_hi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938" y="3717032"/>
            <a:ext cx="1519238"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descr="Shell_driv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1456607"/>
            <a:ext cx="45783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rotate_latency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274" y="1994770"/>
            <a:ext cx="2811462"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descr="actuator_arm_latenc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624" y="3782295"/>
            <a:ext cx="2970212"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20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xit" presetSubtype="0" fill="hold" nodeType="withEffect">
                                  <p:stCondLst>
                                    <p:cond delay="200"/>
                                  </p:stCondLst>
                                  <p:childTnLst>
                                    <p:set>
                                      <p:cBhvr>
                                        <p:cTn id="13" dur="1" fill="hold">
                                          <p:stCondLst>
                                            <p:cond delay="0"/>
                                          </p:stCondLst>
                                        </p:cTn>
                                        <p:tgtEl>
                                          <p:spTgt spid="18"/>
                                        </p:tgtEl>
                                        <p:attrNameLst>
                                          <p:attrName>style.visibility</p:attrName>
                                        </p:attrNameLst>
                                      </p:cBhvr>
                                      <p:to>
                                        <p:strVal val="hidden"/>
                                      </p:to>
                                    </p:set>
                                  </p:childTnLst>
                                </p:cTn>
                              </p:par>
                            </p:childTnLst>
                          </p:cTn>
                        </p:par>
                        <p:par>
                          <p:cTn id="14" fill="hold">
                            <p:stCondLst>
                              <p:cond delay="200"/>
                            </p:stCondLst>
                            <p:childTnLst>
                              <p:par>
                                <p:cTn id="15" presetID="1" presetClass="entr" presetSubtype="0" fill="hold" nodeType="afterEffect">
                                  <p:stCondLst>
                                    <p:cond delay="20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xit" presetSubtype="0" fill="hold" nodeType="withEffect">
                                  <p:stCondLst>
                                    <p:cond delay="200"/>
                                  </p:stCondLst>
                                  <p:childTnLst>
                                    <p:set>
                                      <p:cBhvr>
                                        <p:cTn id="18" dur="1" fill="hold">
                                          <p:stCondLst>
                                            <p:cond delay="0"/>
                                          </p:stCondLst>
                                        </p:cTn>
                                        <p:tgtEl>
                                          <p:spTgt spid="19"/>
                                        </p:tgtEl>
                                        <p:attrNameLst>
                                          <p:attrName>style.visibility</p:attrName>
                                        </p:attrNameLst>
                                      </p:cBhvr>
                                      <p:to>
                                        <p:strVal val="hidden"/>
                                      </p:to>
                                    </p:set>
                                  </p:childTnLst>
                                </p:cTn>
                              </p:par>
                            </p:childTnLst>
                          </p:cTn>
                        </p:par>
                        <p:par>
                          <p:cTn id="19" fill="hold">
                            <p:stCondLst>
                              <p:cond delay="400"/>
                            </p:stCondLst>
                            <p:childTnLst>
                              <p:par>
                                <p:cTn id="20" presetID="1" presetClass="entr" presetSubtype="0" fill="hold" nodeType="afterEffect">
                                  <p:stCondLst>
                                    <p:cond delay="20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xit" presetSubtype="0" fill="hold" nodeType="withEffect">
                                  <p:stCondLst>
                                    <p:cond delay="200"/>
                                  </p:stCondLst>
                                  <p:childTnLst>
                                    <p:set>
                                      <p:cBhvr>
                                        <p:cTn id="23" dur="1" fill="hold">
                                          <p:stCondLst>
                                            <p:cond delay="0"/>
                                          </p:stCondLst>
                                        </p:cTn>
                                        <p:tgtEl>
                                          <p:spTgt spid="20"/>
                                        </p:tgtEl>
                                        <p:attrNameLst>
                                          <p:attrName>style.visibility</p:attrName>
                                        </p:attrNameLst>
                                      </p:cBhvr>
                                      <p:to>
                                        <p:strVal val="hidden"/>
                                      </p:to>
                                    </p:set>
                                  </p:childTnLst>
                                </p:cTn>
                              </p:par>
                            </p:childTnLst>
                          </p:cTn>
                        </p:par>
                        <p:par>
                          <p:cTn id="24" fill="hold">
                            <p:stCondLst>
                              <p:cond delay="600"/>
                            </p:stCondLst>
                            <p:childTnLst>
                              <p:par>
                                <p:cTn id="25" presetID="1" presetClass="entr" presetSubtype="0" fill="hold" nodeType="afterEffect">
                                  <p:stCondLst>
                                    <p:cond delay="20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xit" presetSubtype="0" fill="hold" nodeType="withEffect">
                                  <p:stCondLst>
                                    <p:cond delay="200"/>
                                  </p:stCondLst>
                                  <p:childTnLst>
                                    <p:set>
                                      <p:cBhvr>
                                        <p:cTn id="28" dur="1" fill="hold">
                                          <p:stCondLst>
                                            <p:cond delay="0"/>
                                          </p:stCondLst>
                                        </p:cTn>
                                        <p:tgtEl>
                                          <p:spTgt spid="20"/>
                                        </p:tgtEl>
                                        <p:attrNameLst>
                                          <p:attrName>style.visibility</p:attrName>
                                        </p:attrNameLst>
                                      </p:cBhvr>
                                      <p:to>
                                        <p:strVal val="hidden"/>
                                      </p:to>
                                    </p:set>
                                  </p:childTnLst>
                                </p:cTn>
                              </p:par>
                            </p:childTnLst>
                          </p:cTn>
                        </p:par>
                        <p:par>
                          <p:cTn id="29" fill="hold">
                            <p:stCondLst>
                              <p:cond delay="800"/>
                            </p:stCondLst>
                            <p:childTnLst>
                              <p:par>
                                <p:cTn id="30" presetID="1" presetClass="entr" presetSubtype="0" fill="hold" nodeType="afterEffect">
                                  <p:stCondLst>
                                    <p:cond delay="20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xit" presetSubtype="0" fill="hold" nodeType="withEffect">
                                  <p:stCondLst>
                                    <p:cond delay="200"/>
                                  </p:stCondLst>
                                  <p:childTnLst>
                                    <p:set>
                                      <p:cBhvr>
                                        <p:cTn id="33" dur="1" fill="hold">
                                          <p:stCondLst>
                                            <p:cond delay="0"/>
                                          </p:stCondLst>
                                        </p:cTn>
                                        <p:tgtEl>
                                          <p:spTgt spid="19"/>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nodeType="afterEffect">
                                  <p:stCondLst>
                                    <p:cond delay="20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20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10680000">
                                      <p:cBhvr>
                                        <p:cTn id="42" dur="2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数据一致性模型</a:t>
            </a:r>
            <a:endParaRPr lang="zh-CN" altLang="en-US" dirty="0"/>
          </a:p>
        </p:txBody>
      </p:sp>
      <p:sp>
        <p:nvSpPr>
          <p:cNvPr id="3" name="内容占位符 2"/>
          <p:cNvSpPr>
            <a:spLocks noGrp="1"/>
          </p:cNvSpPr>
          <p:nvPr>
            <p:ph idx="1"/>
          </p:nvPr>
        </p:nvSpPr>
        <p:spPr>
          <a:xfrm>
            <a:off x="609600" y="1600201"/>
            <a:ext cx="10972800" cy="4781127"/>
          </a:xfrm>
        </p:spPr>
        <p:txBody>
          <a:bodyPr>
            <a:normAutofit/>
          </a:bodyPr>
          <a:lstStyle/>
          <a:p>
            <a:r>
              <a:rPr lang="zh-CN" altLang="en-US" dirty="0"/>
              <a:t>对于数据不断增长的系统，尤其是</a:t>
            </a:r>
            <a:r>
              <a:rPr lang="en-US" altLang="zh-CN" dirty="0"/>
              <a:t>OLAP</a:t>
            </a:r>
            <a:r>
              <a:rPr lang="zh-CN" altLang="en-US" dirty="0"/>
              <a:t>应用，对可用性</a:t>
            </a:r>
            <a:r>
              <a:rPr lang="en-US" altLang="zh-CN" dirty="0"/>
              <a:t>A</a:t>
            </a:r>
            <a:r>
              <a:rPr lang="zh-CN" altLang="en-US" dirty="0"/>
              <a:t>和分区容忍性</a:t>
            </a:r>
            <a:r>
              <a:rPr lang="en-US" altLang="zh-CN" dirty="0"/>
              <a:t>P</a:t>
            </a:r>
            <a:r>
              <a:rPr lang="zh-CN" altLang="en-US" dirty="0"/>
              <a:t>的要求高于强一致性</a:t>
            </a:r>
            <a:r>
              <a:rPr lang="en-US" altLang="zh-CN" dirty="0"/>
              <a:t>C</a:t>
            </a:r>
            <a:r>
              <a:rPr lang="zh-CN" altLang="en-US" dirty="0"/>
              <a:t>。一些分布式系统通过复制数据的方法来提高系统的可靠性和容错性，将数据的不同副本存放在不同的机器上。</a:t>
            </a:r>
            <a:endParaRPr lang="en-US" altLang="zh-CN" dirty="0"/>
          </a:p>
          <a:p>
            <a:r>
              <a:rPr lang="zh-CN" altLang="en-US" dirty="0"/>
              <a:t>强一致性：不论针对哪一个副本进行数据更新，之后所有的读操作都能读到最新的数据</a:t>
            </a:r>
            <a:endParaRPr lang="en-US" altLang="zh-CN" dirty="0"/>
          </a:p>
          <a:p>
            <a:r>
              <a:rPr lang="zh-CN" altLang="en-US" dirty="0"/>
              <a:t>弱一致性：数据更新后，用户可以在某个时间后读到更新后的数据</a:t>
            </a:r>
            <a:r>
              <a:rPr lang="en-US" altLang="zh-CN" dirty="0"/>
              <a:t>——</a:t>
            </a:r>
            <a:r>
              <a:rPr lang="zh-CN" altLang="en-US" dirty="0"/>
              <a:t>不一致性窗口</a:t>
            </a:r>
            <a:endParaRPr lang="en-US" altLang="zh-CN" dirty="0"/>
          </a:p>
          <a:p>
            <a:r>
              <a:rPr lang="zh-CN" altLang="en-US" dirty="0"/>
              <a:t>最终一致性：弱一致性的特例，系统中的副本经过一段时间后最终能够达到一致，保证用户最终可以读到数据的更新。</a:t>
            </a:r>
            <a:endParaRPr lang="zh-CN" altLang="en-US" dirty="0"/>
          </a:p>
        </p:txBody>
      </p:sp>
      <p:sp>
        <p:nvSpPr>
          <p:cNvPr id="4" name="矩形 3"/>
          <p:cNvSpPr/>
          <p:nvPr/>
        </p:nvSpPr>
        <p:spPr>
          <a:xfrm>
            <a:off x="4007768" y="6474822"/>
            <a:ext cx="7488832" cy="338554"/>
          </a:xfrm>
          <a:prstGeom prst="rect">
            <a:avLst/>
          </a:prstGeom>
        </p:spPr>
        <p:txBody>
          <a:bodyPr wrap="square">
            <a:spAutoFit/>
          </a:bodyPr>
          <a:lstStyle/>
          <a:p>
            <a:r>
              <a:rPr lang="en-US" altLang="zh-CN" sz="1600" dirty="0"/>
              <a:t> </a:t>
            </a:r>
            <a:r>
              <a:rPr lang="en-US" altLang="zh-CN" sz="1600" i="1" dirty="0" err="1"/>
              <a:t>Vogels</a:t>
            </a:r>
            <a:r>
              <a:rPr lang="en-US" altLang="zh-CN" sz="1600" i="1" dirty="0"/>
              <a:t>, W.   </a:t>
            </a:r>
            <a:r>
              <a:rPr lang="en-US" altLang="zh-CN" sz="1600" dirty="0"/>
              <a:t>Eventually consistent“. </a:t>
            </a:r>
            <a:r>
              <a:rPr lang="en-US" altLang="zh-CN" sz="1600" i="1" dirty="0"/>
              <a:t>Communications of the ACM</a:t>
            </a:r>
            <a:r>
              <a:rPr lang="en-US" altLang="zh-CN" sz="1600" dirty="0"/>
              <a:t>. 2009,</a:t>
            </a:r>
            <a:r>
              <a:rPr lang="en-US" altLang="zh-CN" sz="1600" i="1" dirty="0"/>
              <a:t>52: 40.</a:t>
            </a:r>
            <a:endParaRPr lang="zh-CN" altLang="en-US" sz="1600"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zh-CN" altLang="en-US" dirty="0"/>
              <a:t>对于面向大数据的分布式系统，可用性和分区容忍性要求高，但对于一些应用，完全牺牲一致性会导致数据混乱。</a:t>
            </a:r>
            <a:endParaRPr lang="en-US" altLang="zh-CN" dirty="0"/>
          </a:p>
          <a:p>
            <a:pPr>
              <a:lnSpc>
                <a:spcPct val="150000"/>
              </a:lnSpc>
            </a:pPr>
            <a:r>
              <a:rPr lang="en-US" altLang="zh-CN" dirty="0"/>
              <a:t>BASE</a:t>
            </a:r>
            <a:r>
              <a:rPr lang="zh-CN" altLang="en-US" dirty="0"/>
              <a:t>：根据</a:t>
            </a:r>
            <a:r>
              <a:rPr lang="en-US" altLang="zh-CN" dirty="0"/>
              <a:t>CAP</a:t>
            </a:r>
            <a:r>
              <a:rPr lang="zh-CN" altLang="en-US" dirty="0"/>
              <a:t>定理的分布式数据库设计原则</a:t>
            </a:r>
            <a:endParaRPr lang="en-US" altLang="zh-CN" dirty="0"/>
          </a:p>
          <a:p>
            <a:pPr lvl="1">
              <a:lnSpc>
                <a:spcPct val="150000"/>
              </a:lnSpc>
            </a:pPr>
            <a:r>
              <a:rPr lang="en-US" altLang="zh-CN" dirty="0">
                <a:solidFill>
                  <a:srgbClr val="FF0000"/>
                </a:solidFill>
              </a:rPr>
              <a:t>B</a:t>
            </a:r>
            <a:r>
              <a:rPr lang="en-US" altLang="zh-CN" dirty="0"/>
              <a:t>asically </a:t>
            </a:r>
            <a:r>
              <a:rPr lang="en-US" altLang="zh-CN" dirty="0">
                <a:solidFill>
                  <a:srgbClr val="FF0000"/>
                </a:solidFill>
              </a:rPr>
              <a:t>A</a:t>
            </a:r>
            <a:r>
              <a:rPr lang="en-US" altLang="zh-CN" dirty="0"/>
              <a:t>vailable</a:t>
            </a:r>
            <a:r>
              <a:rPr lang="zh-CN" altLang="en-US" dirty="0"/>
              <a:t>：基本可用，容忍部分失败而不导致系统整体不可用</a:t>
            </a:r>
            <a:endParaRPr lang="en-US" altLang="zh-CN" dirty="0"/>
          </a:p>
          <a:p>
            <a:pPr lvl="1">
              <a:lnSpc>
                <a:spcPct val="150000"/>
              </a:lnSpc>
            </a:pPr>
            <a:r>
              <a:rPr lang="en-US" altLang="zh-CN" dirty="0">
                <a:solidFill>
                  <a:srgbClr val="FF0000"/>
                </a:solidFill>
              </a:rPr>
              <a:t>S</a:t>
            </a:r>
            <a:r>
              <a:rPr lang="en-US" altLang="zh-CN" dirty="0"/>
              <a:t>oft-state</a:t>
            </a:r>
            <a:r>
              <a:rPr lang="zh-CN" altLang="en-US" dirty="0"/>
              <a:t>：不要求系统一直保持强一致状态，系统状态可能随时间的推移有变化</a:t>
            </a:r>
            <a:endParaRPr lang="en-US" altLang="zh-CN" dirty="0"/>
          </a:p>
          <a:p>
            <a:pPr lvl="1">
              <a:lnSpc>
                <a:spcPct val="150000"/>
              </a:lnSpc>
            </a:pPr>
            <a:r>
              <a:rPr lang="en-US" altLang="zh-CN" dirty="0">
                <a:solidFill>
                  <a:srgbClr val="FF0000"/>
                </a:solidFill>
              </a:rPr>
              <a:t>E</a:t>
            </a:r>
            <a:r>
              <a:rPr lang="en-US" altLang="zh-CN" dirty="0"/>
              <a:t>ventual Consistency</a:t>
            </a:r>
            <a:r>
              <a:rPr lang="zh-CN" altLang="en-US" dirty="0"/>
              <a:t>：一旦系统停止接受输入，系统中的副本经过一段时间后最终能够达到一致，保证用户最终可以读到数据的更新。</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宋体" panose="02010600030101010101" pitchFamily="2" charset="-122"/>
              </a:rPr>
              <a:t>Vocabulary for Measuring Information</a:t>
            </a:r>
            <a:endParaRPr lang="zh-CN" altLang="en-US" dirty="0"/>
          </a:p>
        </p:txBody>
      </p:sp>
      <p:sp>
        <p:nvSpPr>
          <p:cNvPr id="3" name="内容占位符 2"/>
          <p:cNvSpPr>
            <a:spLocks noGrp="1"/>
          </p:cNvSpPr>
          <p:nvPr>
            <p:ph idx="1"/>
          </p:nvPr>
        </p:nvSpPr>
        <p:spPr/>
        <p:txBody>
          <a:bodyPr>
            <a:noAutofit/>
          </a:bodyPr>
          <a:lstStyle/>
          <a:p>
            <a:pPr marL="0" indent="0" defTabSz="767080">
              <a:spcBef>
                <a:spcPct val="25000"/>
              </a:spcBef>
              <a:buNone/>
              <a:tabLst>
                <a:tab pos="1771650" algn="l"/>
                <a:tab pos="2000250" algn="l"/>
                <a:tab pos="4457700" algn="l"/>
              </a:tabLst>
            </a:pPr>
            <a:r>
              <a:rPr lang="en-US" altLang="zh-CN" sz="2400" b="1" dirty="0">
                <a:solidFill>
                  <a:srgbClr val="0066CC"/>
                </a:solidFill>
                <a:ea typeface="宋体" panose="02010600030101010101" pitchFamily="2" charset="-122"/>
              </a:rPr>
              <a:t>1 Megabyte</a:t>
            </a:r>
            <a:r>
              <a:rPr lang="en-US" altLang="zh-CN" sz="2400" dirty="0">
                <a:ea typeface="宋体" panose="02010600030101010101" pitchFamily="2" charset="-122"/>
              </a:rPr>
              <a:t>	=10</a:t>
            </a:r>
            <a:r>
              <a:rPr lang="en-US" altLang="zh-CN" sz="2400" baseline="30000" dirty="0">
                <a:ea typeface="宋体" panose="02010600030101010101" pitchFamily="2" charset="-122"/>
              </a:rPr>
              <a:t>6</a:t>
            </a:r>
            <a:r>
              <a:rPr lang="en-US" altLang="zh-CN" sz="2400" dirty="0">
                <a:ea typeface="宋体" panose="02010600030101010101" pitchFamily="2" charset="-122"/>
              </a:rPr>
              <a:t> bytes	</a:t>
            </a:r>
            <a:r>
              <a:rPr lang="en-US" altLang="zh-CN" sz="2400" dirty="0">
                <a:solidFill>
                  <a:srgbClr val="990099"/>
                </a:solidFill>
                <a:ea typeface="宋体" panose="02010600030101010101" pitchFamily="2" charset="-122"/>
              </a:rPr>
              <a:t>a small novel</a:t>
            </a:r>
            <a:endParaRPr lang="en-US" altLang="zh-CN" sz="2400" b="1" dirty="0">
              <a:solidFill>
                <a:srgbClr val="990099"/>
              </a:solidFill>
              <a:ea typeface="宋体" panose="02010600030101010101" pitchFamily="2" charset="-122"/>
            </a:endParaRPr>
          </a:p>
          <a:p>
            <a:pPr marL="0" indent="0" defTabSz="767080">
              <a:spcBef>
                <a:spcPct val="25000"/>
              </a:spcBef>
              <a:buNone/>
              <a:tabLst>
                <a:tab pos="1771650" algn="l"/>
                <a:tab pos="2000250" algn="l"/>
                <a:tab pos="4457700" algn="l"/>
              </a:tabLst>
            </a:pPr>
            <a:r>
              <a:rPr lang="en-US" altLang="zh-CN" sz="2400" b="1" dirty="0">
                <a:solidFill>
                  <a:srgbClr val="0066CC"/>
                </a:solidFill>
                <a:ea typeface="宋体" panose="02010600030101010101" pitchFamily="2" charset="-122"/>
              </a:rPr>
              <a:t>1 Gigabyte	</a:t>
            </a:r>
            <a:r>
              <a:rPr lang="en-US" altLang="zh-CN" sz="2400" dirty="0">
                <a:ea typeface="宋体" panose="02010600030101010101" pitchFamily="2" charset="-122"/>
              </a:rPr>
              <a:t>=10</a:t>
            </a:r>
            <a:r>
              <a:rPr lang="en-US" altLang="zh-CN" sz="2400" baseline="30000" dirty="0">
                <a:ea typeface="宋体" panose="02010600030101010101" pitchFamily="2" charset="-122"/>
              </a:rPr>
              <a:t>9</a:t>
            </a:r>
            <a:r>
              <a:rPr lang="en-US" altLang="zh-CN" sz="2400" dirty="0">
                <a:ea typeface="宋体" panose="02010600030101010101" pitchFamily="2" charset="-122"/>
              </a:rPr>
              <a:t> bytes	</a:t>
            </a:r>
            <a:r>
              <a:rPr lang="en-US" altLang="zh-CN" sz="2400" dirty="0">
                <a:solidFill>
                  <a:srgbClr val="990099"/>
                </a:solidFill>
                <a:ea typeface="宋体" panose="02010600030101010101" pitchFamily="2" charset="-122"/>
              </a:rPr>
              <a:t>Beethoven</a:t>
            </a:r>
            <a:r>
              <a:rPr lang="en-US" altLang="zh-CN" sz="2400" dirty="0">
                <a:solidFill>
                  <a:srgbClr val="990099"/>
                </a:solidFill>
                <a:latin typeface="Arial" panose="020B0604020202020204" pitchFamily="34" charset="0"/>
                <a:ea typeface="宋体" panose="02010600030101010101" pitchFamily="2" charset="-122"/>
              </a:rPr>
              <a:t>’</a:t>
            </a:r>
            <a:r>
              <a:rPr lang="en-US" altLang="zh-CN" sz="2400" dirty="0">
                <a:solidFill>
                  <a:srgbClr val="990099"/>
                </a:solidFill>
                <a:ea typeface="宋体" panose="02010600030101010101" pitchFamily="2" charset="-122"/>
              </a:rPr>
              <a:t>s 5</a:t>
            </a:r>
            <a:r>
              <a:rPr lang="en-US" altLang="zh-CN" sz="2400" baseline="30000" dirty="0">
                <a:solidFill>
                  <a:srgbClr val="990099"/>
                </a:solidFill>
                <a:ea typeface="宋体" panose="02010600030101010101" pitchFamily="2" charset="-122"/>
              </a:rPr>
              <a:t>th</a:t>
            </a:r>
            <a:r>
              <a:rPr lang="en-US" altLang="zh-CN" sz="2400" dirty="0">
                <a:solidFill>
                  <a:srgbClr val="990099"/>
                </a:solidFill>
                <a:ea typeface="宋体" panose="02010600030101010101" pitchFamily="2" charset="-122"/>
              </a:rPr>
              <a:t> Symphony</a:t>
            </a:r>
            <a:endParaRPr lang="en-US" altLang="zh-CN" sz="2400" dirty="0">
              <a:solidFill>
                <a:srgbClr val="990099"/>
              </a:solidFill>
              <a:ea typeface="宋体" panose="02010600030101010101" pitchFamily="2" charset="-122"/>
            </a:endParaRPr>
          </a:p>
          <a:p>
            <a:pPr marL="0" indent="0" defTabSz="767080">
              <a:spcBef>
                <a:spcPct val="25000"/>
              </a:spcBef>
              <a:buNone/>
              <a:tabLst>
                <a:tab pos="1771650" algn="l"/>
                <a:tab pos="2000250" algn="l"/>
                <a:tab pos="4457700" algn="l"/>
              </a:tabLst>
            </a:pPr>
            <a:r>
              <a:rPr lang="en-US" altLang="zh-CN" sz="2400" b="1" dirty="0">
                <a:solidFill>
                  <a:srgbClr val="0066CC"/>
                </a:solidFill>
                <a:ea typeface="宋体" panose="02010600030101010101" pitchFamily="2" charset="-122"/>
              </a:rPr>
              <a:t>1 Terabyte	</a:t>
            </a:r>
            <a:r>
              <a:rPr lang="en-US" altLang="zh-CN" sz="2400" dirty="0">
                <a:ea typeface="宋体" panose="02010600030101010101" pitchFamily="2" charset="-122"/>
              </a:rPr>
              <a:t>=10</a:t>
            </a:r>
            <a:r>
              <a:rPr lang="en-US" altLang="zh-CN" sz="2400" baseline="30000" dirty="0">
                <a:ea typeface="宋体" panose="02010600030101010101" pitchFamily="2" charset="-122"/>
              </a:rPr>
              <a:t>12 </a:t>
            </a:r>
            <a:r>
              <a:rPr lang="en-US" altLang="zh-CN" sz="2400" dirty="0">
                <a:ea typeface="宋体" panose="02010600030101010101" pitchFamily="2" charset="-122"/>
              </a:rPr>
              <a:t>bytes	</a:t>
            </a:r>
            <a:r>
              <a:rPr lang="en-US" altLang="zh-CN" sz="2400" dirty="0">
                <a:solidFill>
                  <a:srgbClr val="990099"/>
                </a:solidFill>
                <a:ea typeface="宋体" panose="02010600030101010101" pitchFamily="2" charset="-122"/>
              </a:rPr>
              <a:t>all x-rays in a large hospital</a:t>
            </a:r>
            <a:endParaRPr lang="en-US" altLang="zh-CN" sz="2400" dirty="0">
              <a:solidFill>
                <a:srgbClr val="990099"/>
              </a:solidFill>
              <a:ea typeface="宋体" panose="02010600030101010101" pitchFamily="2" charset="-122"/>
            </a:endParaRPr>
          </a:p>
          <a:p>
            <a:pPr marL="0" indent="0" defTabSz="767080">
              <a:spcBef>
                <a:spcPct val="25000"/>
              </a:spcBef>
              <a:buNone/>
              <a:tabLst>
                <a:tab pos="1771650" algn="l"/>
                <a:tab pos="2000250" algn="l"/>
                <a:tab pos="4457700" algn="l"/>
              </a:tabLst>
            </a:pPr>
            <a:r>
              <a:rPr lang="en-US" altLang="zh-CN" sz="2400" b="1" dirty="0">
                <a:solidFill>
                  <a:srgbClr val="0066CC"/>
                </a:solidFill>
                <a:ea typeface="宋体" panose="02010600030101010101" pitchFamily="2" charset="-122"/>
              </a:rPr>
              <a:t>1 Petabyte	</a:t>
            </a:r>
            <a:r>
              <a:rPr lang="en-US" altLang="zh-CN" sz="2400" dirty="0">
                <a:ea typeface="宋体" panose="02010600030101010101" pitchFamily="2" charset="-122"/>
              </a:rPr>
              <a:t>=10</a:t>
            </a:r>
            <a:r>
              <a:rPr lang="en-US" altLang="zh-CN" sz="2400" baseline="30000" dirty="0">
                <a:ea typeface="宋体" panose="02010600030101010101" pitchFamily="2" charset="-122"/>
              </a:rPr>
              <a:t>15</a:t>
            </a:r>
            <a:r>
              <a:rPr lang="en-US" altLang="zh-CN" sz="2400" dirty="0">
                <a:ea typeface="宋体" panose="02010600030101010101" pitchFamily="2" charset="-122"/>
              </a:rPr>
              <a:t> bytes 	</a:t>
            </a:r>
            <a:r>
              <a:rPr lang="en-US" altLang="zh-CN" sz="2400" dirty="0">
                <a:solidFill>
                  <a:srgbClr val="990099"/>
                </a:solidFill>
                <a:ea typeface="宋体" panose="02010600030101010101" pitchFamily="2" charset="-122"/>
              </a:rPr>
              <a:t>half the contents of all U.S.</a:t>
            </a:r>
            <a:br>
              <a:rPr lang="en-US" altLang="zh-CN" sz="2400" dirty="0">
                <a:solidFill>
                  <a:srgbClr val="990099"/>
                </a:solidFill>
                <a:ea typeface="宋体" panose="02010600030101010101" pitchFamily="2" charset="-122"/>
              </a:rPr>
            </a:br>
            <a:r>
              <a:rPr lang="en-US" altLang="zh-CN" sz="2400" dirty="0">
                <a:solidFill>
                  <a:srgbClr val="990099"/>
                </a:solidFill>
                <a:ea typeface="宋体" panose="02010600030101010101" pitchFamily="2" charset="-122"/>
              </a:rPr>
              <a:t>			academic research libraries</a:t>
            </a:r>
            <a:endParaRPr lang="en-US" altLang="zh-CN" sz="2400" dirty="0">
              <a:solidFill>
                <a:srgbClr val="990099"/>
              </a:solidFill>
              <a:ea typeface="宋体" panose="02010600030101010101" pitchFamily="2" charset="-122"/>
            </a:endParaRPr>
          </a:p>
          <a:p>
            <a:pPr marL="0" indent="0" defTabSz="767080">
              <a:spcBef>
                <a:spcPct val="25000"/>
              </a:spcBef>
              <a:buNone/>
              <a:tabLst>
                <a:tab pos="1771650" algn="l"/>
                <a:tab pos="2000250" algn="l"/>
                <a:tab pos="4457700" algn="l"/>
              </a:tabLst>
            </a:pPr>
            <a:r>
              <a:rPr lang="en-US" altLang="zh-CN" sz="2400" b="1" dirty="0">
                <a:solidFill>
                  <a:srgbClr val="0066CC"/>
                </a:solidFill>
                <a:ea typeface="宋体" panose="02010600030101010101" pitchFamily="2" charset="-122"/>
              </a:rPr>
              <a:t>1 Exabyte	</a:t>
            </a:r>
            <a:r>
              <a:rPr lang="en-US" altLang="zh-CN" sz="2400" dirty="0">
                <a:ea typeface="宋体" panose="02010600030101010101" pitchFamily="2" charset="-122"/>
              </a:rPr>
              <a:t>=1,000 petabytes	</a:t>
            </a:r>
            <a:r>
              <a:rPr lang="en-US" altLang="zh-CN" sz="2400" dirty="0">
                <a:solidFill>
                  <a:srgbClr val="990099"/>
                </a:solidFill>
                <a:ea typeface="宋体" panose="02010600030101010101" pitchFamily="2" charset="-122"/>
              </a:rPr>
              <a:t>5 </a:t>
            </a:r>
            <a:r>
              <a:rPr lang="en-US" altLang="zh-CN" sz="2400" dirty="0" err="1">
                <a:solidFill>
                  <a:srgbClr val="990099"/>
                </a:solidFill>
                <a:ea typeface="宋体" panose="02010600030101010101" pitchFamily="2" charset="-122"/>
              </a:rPr>
              <a:t>exabytes</a:t>
            </a:r>
            <a:r>
              <a:rPr lang="en-US" altLang="zh-CN" sz="2400" dirty="0">
                <a:solidFill>
                  <a:srgbClr val="990099"/>
                </a:solidFill>
                <a:ea typeface="宋体" panose="02010600030101010101" pitchFamily="2" charset="-122"/>
              </a:rPr>
              <a:t> = all the words</a:t>
            </a:r>
            <a:br>
              <a:rPr lang="en-US" altLang="zh-CN" sz="2400" dirty="0">
                <a:solidFill>
                  <a:srgbClr val="990099"/>
                </a:solidFill>
                <a:ea typeface="宋体" panose="02010600030101010101" pitchFamily="2" charset="-122"/>
              </a:rPr>
            </a:br>
            <a:r>
              <a:rPr lang="en-US" altLang="zh-CN" sz="2400" dirty="0">
                <a:solidFill>
                  <a:srgbClr val="990099"/>
                </a:solidFill>
                <a:ea typeface="宋体" panose="02010600030101010101" pitchFamily="2" charset="-122"/>
              </a:rPr>
              <a:t>			people have ever spoken</a:t>
            </a:r>
            <a:endParaRPr lang="en-US" altLang="zh-CN" sz="2400" dirty="0">
              <a:solidFill>
                <a:srgbClr val="990099"/>
              </a:solidFill>
              <a:ea typeface="宋体" panose="02010600030101010101" pitchFamily="2" charset="-122"/>
            </a:endParaRPr>
          </a:p>
          <a:p>
            <a:pPr marL="0" indent="0" defTabSz="767080">
              <a:spcBef>
                <a:spcPct val="25000"/>
              </a:spcBef>
              <a:buNone/>
              <a:tabLst>
                <a:tab pos="1771650" algn="l"/>
                <a:tab pos="2000250" algn="l"/>
                <a:tab pos="4457700" algn="l"/>
              </a:tabLst>
            </a:pPr>
            <a:r>
              <a:rPr lang="en-US" altLang="zh-CN" sz="2400" b="1" dirty="0">
                <a:solidFill>
                  <a:srgbClr val="0066CC"/>
                </a:solidFill>
                <a:ea typeface="宋体" panose="02010600030101010101" pitchFamily="2" charset="-122"/>
              </a:rPr>
              <a:t>1 Zettabyte</a:t>
            </a:r>
            <a:r>
              <a:rPr lang="en-US" altLang="zh-CN" sz="2400" dirty="0">
                <a:ea typeface="宋体" panose="02010600030101010101" pitchFamily="2" charset="-122"/>
              </a:rPr>
              <a:t>	=1,000 </a:t>
            </a:r>
            <a:r>
              <a:rPr lang="en-US" altLang="zh-CN" sz="2400" dirty="0" err="1">
                <a:ea typeface="宋体" panose="02010600030101010101" pitchFamily="2" charset="-122"/>
              </a:rPr>
              <a:t>exabytes</a:t>
            </a:r>
            <a:r>
              <a:rPr lang="en-US" altLang="zh-CN" sz="2400" dirty="0">
                <a:ea typeface="宋体" panose="02010600030101010101" pitchFamily="2" charset="-122"/>
              </a:rPr>
              <a:t>	</a:t>
            </a:r>
            <a:r>
              <a:rPr lang="en-US" altLang="zh-CN" sz="2400" dirty="0">
                <a:solidFill>
                  <a:srgbClr val="990099"/>
                </a:solidFill>
                <a:ea typeface="宋体" panose="02010600030101010101" pitchFamily="2" charset="-122"/>
              </a:rPr>
              <a:t>As many bytes as there are</a:t>
            </a:r>
            <a:br>
              <a:rPr lang="en-US" altLang="zh-CN" sz="2400" dirty="0">
                <a:solidFill>
                  <a:srgbClr val="990099"/>
                </a:solidFill>
                <a:ea typeface="宋体" panose="02010600030101010101" pitchFamily="2" charset="-122"/>
              </a:rPr>
            </a:br>
            <a:r>
              <a:rPr lang="en-US" altLang="zh-CN" sz="2400" dirty="0">
                <a:solidFill>
                  <a:srgbClr val="990099"/>
                </a:solidFill>
                <a:ea typeface="宋体" panose="02010600030101010101" pitchFamily="2" charset="-122"/>
              </a:rPr>
              <a:t>			grains of sand on all the</a:t>
            </a:r>
            <a:br>
              <a:rPr lang="en-US" altLang="zh-CN" sz="2400" dirty="0">
                <a:solidFill>
                  <a:srgbClr val="990099"/>
                </a:solidFill>
                <a:ea typeface="宋体" panose="02010600030101010101" pitchFamily="2" charset="-122"/>
              </a:rPr>
            </a:br>
            <a:r>
              <a:rPr lang="en-US" altLang="zh-CN" sz="2400" dirty="0">
                <a:solidFill>
                  <a:srgbClr val="990099"/>
                </a:solidFill>
                <a:ea typeface="宋体" panose="02010600030101010101" pitchFamily="2" charset="-122"/>
              </a:rPr>
              <a:t>			world</a:t>
            </a:r>
            <a:r>
              <a:rPr lang="en-US" altLang="zh-CN" sz="2400" dirty="0">
                <a:solidFill>
                  <a:srgbClr val="990099"/>
                </a:solidFill>
                <a:latin typeface="Arial" panose="020B0604020202020204" pitchFamily="34" charset="0"/>
                <a:ea typeface="宋体" panose="02010600030101010101" pitchFamily="2" charset="-122"/>
              </a:rPr>
              <a:t>’</a:t>
            </a:r>
            <a:r>
              <a:rPr lang="en-US" altLang="zh-CN" sz="2400" dirty="0">
                <a:solidFill>
                  <a:srgbClr val="990099"/>
                </a:solidFill>
                <a:ea typeface="宋体" panose="02010600030101010101" pitchFamily="2" charset="-122"/>
              </a:rPr>
              <a:t>s beaches</a:t>
            </a:r>
            <a:endParaRPr lang="en-US" altLang="zh-CN" sz="2400" dirty="0">
              <a:solidFill>
                <a:srgbClr val="990099"/>
              </a:solidFill>
              <a:ea typeface="宋体" panose="02010600030101010101" pitchFamily="2" charset="-122"/>
            </a:endParaRPr>
          </a:p>
        </p:txBody>
      </p:sp>
      <p:sp>
        <p:nvSpPr>
          <p:cNvPr id="4" name="Text Box 4"/>
          <p:cNvSpPr txBox="1">
            <a:spLocks noChangeArrowheads="1"/>
          </p:cNvSpPr>
          <p:nvPr/>
        </p:nvSpPr>
        <p:spPr bwMode="auto">
          <a:xfrm>
            <a:off x="1943105" y="5805265"/>
            <a:ext cx="8064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rgbClr val="000066"/>
                </a:solidFill>
                <a:latin typeface="Comic Sans MS" panose="030F0702030302020204" pitchFamily="66" charset="0"/>
                <a:ea typeface="华文新魏" pitchFamily="2" charset="-122"/>
              </a:defRPr>
            </a:lvl1pPr>
            <a:lvl2pPr marL="742950" indent="-285750">
              <a:defRPr sz="1400">
                <a:solidFill>
                  <a:srgbClr val="000066"/>
                </a:solidFill>
                <a:latin typeface="Comic Sans MS" panose="030F0702030302020204" pitchFamily="66" charset="0"/>
                <a:ea typeface="华文新魏" pitchFamily="2" charset="-122"/>
              </a:defRPr>
            </a:lvl2pPr>
            <a:lvl3pPr marL="1143000" indent="-228600">
              <a:defRPr sz="1400">
                <a:solidFill>
                  <a:srgbClr val="000066"/>
                </a:solidFill>
                <a:latin typeface="Comic Sans MS" panose="030F0702030302020204" pitchFamily="66" charset="0"/>
                <a:ea typeface="华文新魏" pitchFamily="2" charset="-122"/>
              </a:defRPr>
            </a:lvl3pPr>
            <a:lvl4pPr marL="1600200" indent="-228600">
              <a:defRPr sz="1400">
                <a:solidFill>
                  <a:srgbClr val="000066"/>
                </a:solidFill>
                <a:latin typeface="Comic Sans MS" panose="030F0702030302020204" pitchFamily="66" charset="0"/>
                <a:ea typeface="华文新魏" pitchFamily="2" charset="-122"/>
              </a:defRPr>
            </a:lvl4pPr>
            <a:lvl5pPr marL="2057400" indent="-228600">
              <a:defRPr sz="1400">
                <a:solidFill>
                  <a:srgbClr val="000066"/>
                </a:solidFill>
                <a:latin typeface="Comic Sans MS" panose="030F0702030302020204" pitchFamily="66" charset="0"/>
                <a:ea typeface="华文新魏" pitchFamily="2" charset="-122"/>
              </a:defRPr>
            </a:lvl5pPr>
            <a:lvl6pPr marL="2514600" indent="-228600" eaLnBrk="0" fontAlgn="base" hangingPunct="0">
              <a:spcBef>
                <a:spcPct val="50000"/>
              </a:spcBef>
              <a:spcAft>
                <a:spcPct val="0"/>
              </a:spcAft>
              <a:defRPr sz="1400">
                <a:solidFill>
                  <a:srgbClr val="000066"/>
                </a:solidFill>
                <a:latin typeface="Comic Sans MS" panose="030F0702030302020204" pitchFamily="66" charset="0"/>
                <a:ea typeface="华文新魏" pitchFamily="2" charset="-122"/>
              </a:defRPr>
            </a:lvl6pPr>
            <a:lvl7pPr marL="2971800" indent="-228600" eaLnBrk="0" fontAlgn="base" hangingPunct="0">
              <a:spcBef>
                <a:spcPct val="50000"/>
              </a:spcBef>
              <a:spcAft>
                <a:spcPct val="0"/>
              </a:spcAft>
              <a:defRPr sz="1400">
                <a:solidFill>
                  <a:srgbClr val="000066"/>
                </a:solidFill>
                <a:latin typeface="Comic Sans MS" panose="030F0702030302020204" pitchFamily="66" charset="0"/>
                <a:ea typeface="华文新魏" pitchFamily="2" charset="-122"/>
              </a:defRPr>
            </a:lvl7pPr>
            <a:lvl8pPr marL="3429000" indent="-228600" eaLnBrk="0" fontAlgn="base" hangingPunct="0">
              <a:spcBef>
                <a:spcPct val="50000"/>
              </a:spcBef>
              <a:spcAft>
                <a:spcPct val="0"/>
              </a:spcAft>
              <a:defRPr sz="1400">
                <a:solidFill>
                  <a:srgbClr val="000066"/>
                </a:solidFill>
                <a:latin typeface="Comic Sans MS" panose="030F0702030302020204" pitchFamily="66" charset="0"/>
                <a:ea typeface="华文新魏" pitchFamily="2" charset="-122"/>
              </a:defRPr>
            </a:lvl8pPr>
            <a:lvl9pPr marL="3886200" indent="-228600" eaLnBrk="0" fontAlgn="base" hangingPunct="0">
              <a:spcBef>
                <a:spcPct val="50000"/>
              </a:spcBef>
              <a:spcAft>
                <a:spcPct val="0"/>
              </a:spcAft>
              <a:defRPr sz="1400">
                <a:solidFill>
                  <a:srgbClr val="000066"/>
                </a:solidFill>
                <a:latin typeface="Comic Sans MS" panose="030F0702030302020204" pitchFamily="66" charset="0"/>
                <a:ea typeface="华文新魏" pitchFamily="2" charset="-122"/>
              </a:defRPr>
            </a:lvl9pPr>
          </a:lstStyle>
          <a:p>
            <a:pPr algn="ctr" eaLnBrk="1" hangingPunct="1">
              <a:spcBef>
                <a:spcPct val="0"/>
              </a:spcBef>
            </a:pPr>
            <a:r>
              <a:rPr lang="en-US" altLang="zh-CN" sz="2800" b="1" i="1">
                <a:solidFill>
                  <a:srgbClr val="CC0000"/>
                </a:solidFill>
                <a:latin typeface="Arial" panose="020B0604020202020204" pitchFamily="34" charset="0"/>
                <a:ea typeface="宋体" panose="02010600030101010101" pitchFamily="2" charset="-122"/>
              </a:rPr>
              <a:t>Zettabyte:  1,000,000,000,000,000,000,000 bytes</a:t>
            </a:r>
            <a:endParaRPr lang="en-US" altLang="zh-CN" sz="2800" b="1" i="1">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笑脸 3"/>
          <p:cNvSpPr/>
          <p:nvPr/>
        </p:nvSpPr>
        <p:spPr>
          <a:xfrm>
            <a:off x="6888088" y="2492896"/>
            <a:ext cx="864096" cy="79208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服务器的扩展</a:t>
            </a:r>
            <a:endParaRPr lang="zh-CN" altLang="en-US" dirty="0"/>
          </a:p>
        </p:txBody>
      </p:sp>
      <p:sp>
        <p:nvSpPr>
          <p:cNvPr id="3" name="内容占位符 2"/>
          <p:cNvSpPr>
            <a:spLocks noGrp="1"/>
          </p:cNvSpPr>
          <p:nvPr>
            <p:ph idx="1"/>
          </p:nvPr>
        </p:nvSpPr>
        <p:spPr>
          <a:xfrm>
            <a:off x="609600" y="1600201"/>
            <a:ext cx="4550296" cy="4525963"/>
          </a:xfrm>
        </p:spPr>
        <p:txBody>
          <a:bodyPr/>
          <a:lstStyle/>
          <a:p>
            <a:r>
              <a:rPr lang="zh-CN" altLang="en-US" dirty="0"/>
              <a:t>解决单机局限性的方案</a:t>
            </a:r>
            <a:endParaRPr lang="zh-CN" altLang="en-US" dirty="0"/>
          </a:p>
        </p:txBody>
      </p:sp>
      <p:grpSp>
        <p:nvGrpSpPr>
          <p:cNvPr id="4" name="组合 3"/>
          <p:cNvGrpSpPr/>
          <p:nvPr/>
        </p:nvGrpSpPr>
        <p:grpSpPr>
          <a:xfrm>
            <a:off x="1534067" y="2537985"/>
            <a:ext cx="2357099" cy="2016224"/>
            <a:chOff x="683568" y="2492896"/>
            <a:chExt cx="2357099" cy="2016224"/>
          </a:xfrm>
        </p:grpSpPr>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7486" y="2492896"/>
              <a:ext cx="199318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flipV="1">
              <a:off x="683568" y="2708920"/>
              <a:ext cx="0" cy="1609209"/>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1779398" y="5445224"/>
            <a:ext cx="2141075" cy="461665"/>
          </a:xfrm>
          <a:prstGeom prst="rect">
            <a:avLst/>
          </a:prstGeom>
          <a:noFill/>
        </p:spPr>
        <p:txBody>
          <a:bodyPr wrap="square" rtlCol="0">
            <a:spAutoFit/>
          </a:bodyPr>
          <a:lstStyle/>
          <a:p>
            <a:r>
              <a:rPr lang="zh-CN" altLang="en-US" sz="2400" b="1" dirty="0">
                <a:solidFill>
                  <a:srgbClr val="002060"/>
                </a:solidFill>
                <a:latin typeface="华文新魏" pitchFamily="2" charset="-122"/>
                <a:ea typeface="华文新魏" pitchFamily="2" charset="-122"/>
              </a:rPr>
              <a:t>纵向扩展</a:t>
            </a:r>
            <a:endParaRPr lang="zh-CN" altLang="en-US" sz="2400" b="1" dirty="0">
              <a:solidFill>
                <a:srgbClr val="002060"/>
              </a:solidFill>
              <a:latin typeface="华文新魏" pitchFamily="2" charset="-122"/>
              <a:ea typeface="华文新魏" pitchFamily="2" charset="-122"/>
            </a:endParaRPr>
          </a:p>
        </p:txBody>
      </p:sp>
      <p:sp>
        <p:nvSpPr>
          <p:cNvPr id="21" name="内容占位符 2"/>
          <p:cNvSpPr txBox="1"/>
          <p:nvPr/>
        </p:nvSpPr>
        <p:spPr>
          <a:xfrm>
            <a:off x="5879976" y="2802529"/>
            <a:ext cx="4550296" cy="151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70C0"/>
              </a:buClr>
              <a:buSzPct val="90000"/>
              <a:buFont typeface="Wingdings" panose="05000000000000000000"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anose="05000000000000000000"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00B050"/>
              </a:buClr>
              <a:buSzPct val="90000"/>
              <a:buFont typeface="Wingdings" panose="05000000000000000000"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FFC000"/>
              </a:buClr>
              <a:buSzPct val="90000"/>
              <a:buFont typeface="Wingdings" panose="05000000000000000000"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2060"/>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1">
              <a:lnSpc>
                <a:spcPct val="150000"/>
              </a:lnSpc>
            </a:pPr>
            <a:r>
              <a:rPr lang="zh-CN" altLang="en-US" dirty="0"/>
              <a:t>提高单机的物理配置</a:t>
            </a:r>
            <a:endParaRPr lang="en-US" altLang="zh-CN" dirty="0"/>
          </a:p>
          <a:p>
            <a:pPr marL="685800" lvl="2">
              <a:lnSpc>
                <a:spcPct val="150000"/>
              </a:lnSpc>
            </a:pPr>
            <a:r>
              <a:rPr lang="en-US" altLang="zh-CN" dirty="0"/>
              <a:t>PC</a:t>
            </a:r>
            <a:r>
              <a:rPr lang="zh-CN" altLang="en-US" dirty="0"/>
              <a:t>服务器</a:t>
            </a:r>
            <a:r>
              <a:rPr lang="en-US" altLang="zh-CN" dirty="0">
                <a:sym typeface="Wingdings" panose="05000000000000000000" pitchFamily="2" charset="2"/>
              </a:rPr>
              <a:t></a:t>
            </a:r>
            <a:r>
              <a:rPr lang="zh-CN" altLang="en-US" dirty="0">
                <a:sym typeface="Wingdings" panose="05000000000000000000" pitchFamily="2" charset="2"/>
              </a:rPr>
              <a:t>小型机</a:t>
            </a:r>
            <a:r>
              <a:rPr lang="en-US" altLang="zh-CN" dirty="0">
                <a:sym typeface="Wingdings" panose="05000000000000000000" pitchFamily="2" charset="2"/>
              </a:rPr>
              <a:t></a:t>
            </a:r>
            <a:r>
              <a:rPr lang="zh-CN" altLang="en-US" dirty="0">
                <a:sym typeface="Wingdings" panose="05000000000000000000" pitchFamily="2" charset="2"/>
              </a:rPr>
              <a:t>大型机</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服务器的扩展</a:t>
            </a:r>
            <a:endParaRPr lang="zh-CN" altLang="en-US" dirty="0"/>
          </a:p>
        </p:txBody>
      </p:sp>
      <p:sp>
        <p:nvSpPr>
          <p:cNvPr id="3" name="内容占位符 2"/>
          <p:cNvSpPr>
            <a:spLocks noGrp="1"/>
          </p:cNvSpPr>
          <p:nvPr>
            <p:ph idx="1"/>
          </p:nvPr>
        </p:nvSpPr>
        <p:spPr>
          <a:xfrm>
            <a:off x="609600" y="1600201"/>
            <a:ext cx="5198368" cy="4525963"/>
          </a:xfrm>
        </p:spPr>
        <p:txBody>
          <a:bodyPr/>
          <a:lstStyle/>
          <a:p>
            <a:r>
              <a:rPr lang="zh-CN" altLang="en-US" dirty="0"/>
              <a:t>解决单机局限性的方案</a:t>
            </a:r>
            <a:endParaRPr lang="zh-CN" altLang="en-US" dirty="0"/>
          </a:p>
        </p:txBody>
      </p:sp>
      <p:cxnSp>
        <p:nvCxnSpPr>
          <p:cNvPr id="7" name="直接箭头连接符 6"/>
          <p:cNvCxnSpPr/>
          <p:nvPr/>
        </p:nvCxnSpPr>
        <p:spPr>
          <a:xfrm>
            <a:off x="4500172" y="3933055"/>
            <a:ext cx="109177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63352" y="3945571"/>
            <a:ext cx="10801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487488" y="2443523"/>
            <a:ext cx="2952328" cy="3001701"/>
            <a:chOff x="4788024" y="1655447"/>
            <a:chExt cx="2952328" cy="3001701"/>
          </a:xfrm>
        </p:grpSpPr>
        <p:pic>
          <p:nvPicPr>
            <p:cNvPr id="1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4070" y="3679695"/>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4070" y="2667571"/>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8024" y="3675683"/>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8024" y="2667571"/>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6136" y="3679695"/>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6136" y="2667571"/>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4070" y="1659459"/>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8024" y="1655447"/>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6136" y="1659459"/>
              <a:ext cx="966282" cy="97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文本框 19"/>
          <p:cNvSpPr txBox="1"/>
          <p:nvPr/>
        </p:nvSpPr>
        <p:spPr>
          <a:xfrm>
            <a:off x="1970629" y="5756832"/>
            <a:ext cx="2141075" cy="461665"/>
          </a:xfrm>
          <a:prstGeom prst="rect">
            <a:avLst/>
          </a:prstGeom>
          <a:noFill/>
        </p:spPr>
        <p:txBody>
          <a:bodyPr wrap="square" rtlCol="0">
            <a:spAutoFit/>
          </a:bodyPr>
          <a:lstStyle/>
          <a:p>
            <a:r>
              <a:rPr lang="zh-CN" altLang="en-US" sz="2400" b="1" dirty="0">
                <a:solidFill>
                  <a:srgbClr val="002060"/>
                </a:solidFill>
                <a:latin typeface="华文新魏" pitchFamily="2" charset="-122"/>
                <a:ea typeface="华文新魏" pitchFamily="2" charset="-122"/>
              </a:rPr>
              <a:t>横向扩展</a:t>
            </a:r>
            <a:endParaRPr lang="zh-CN" altLang="en-US" sz="2400" b="1" dirty="0">
              <a:solidFill>
                <a:srgbClr val="002060"/>
              </a:solidFill>
              <a:latin typeface="华文新魏" pitchFamily="2" charset="-122"/>
              <a:ea typeface="华文新魏" pitchFamily="2" charset="-122"/>
            </a:endParaRPr>
          </a:p>
        </p:txBody>
      </p:sp>
      <p:sp>
        <p:nvSpPr>
          <p:cNvPr id="21" name="内容占位符 2"/>
          <p:cNvSpPr txBox="1"/>
          <p:nvPr/>
        </p:nvSpPr>
        <p:spPr>
          <a:xfrm>
            <a:off x="6095758" y="2443523"/>
            <a:ext cx="5198368" cy="331330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0070C0"/>
              </a:buClr>
              <a:buSzPct val="90000"/>
              <a:buFont typeface="Wingdings" panose="05000000000000000000"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anose="05000000000000000000"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00B050"/>
              </a:buClr>
              <a:buSzPct val="90000"/>
              <a:buFont typeface="Wingdings" panose="05000000000000000000"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FFC000"/>
              </a:buClr>
              <a:buSzPct val="90000"/>
              <a:buFont typeface="Wingdings" panose="05000000000000000000"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2060"/>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1">
              <a:lnSpc>
                <a:spcPct val="150000"/>
              </a:lnSpc>
            </a:pPr>
            <a:r>
              <a:rPr lang="zh-CN" altLang="en-US" sz="3100" dirty="0"/>
              <a:t>横向扩展</a:t>
            </a:r>
            <a:endParaRPr lang="en-US" altLang="zh-CN" sz="3100" dirty="0"/>
          </a:p>
          <a:p>
            <a:pPr marL="685800" lvl="2">
              <a:lnSpc>
                <a:spcPct val="150000"/>
              </a:lnSpc>
            </a:pPr>
            <a:r>
              <a:rPr lang="zh-CN" altLang="en-US" sz="2900" dirty="0"/>
              <a:t>添加更多的节点，节点之间用高速网络连接，当需要更高的性能或更大的容量时，可迅速向集群中添加节点，而不会导致任何宕机。</a:t>
            </a:r>
            <a:br>
              <a:rPr lang="zh-CN" altLang="en-US" dirty="0"/>
            </a:br>
            <a:endParaRPr lang="zh-CN" altLang="en-US" dirty="0"/>
          </a:p>
        </p:txBody>
      </p:sp>
      <p:sp>
        <p:nvSpPr>
          <p:cNvPr id="4" name="文本框 3"/>
          <p:cNvSpPr txBox="1"/>
          <p:nvPr/>
        </p:nvSpPr>
        <p:spPr>
          <a:xfrm>
            <a:off x="6211250" y="5508444"/>
            <a:ext cx="3917197" cy="461665"/>
          </a:xfrm>
          <a:prstGeom prst="rect">
            <a:avLst/>
          </a:prstGeom>
          <a:noFill/>
        </p:spPr>
        <p:txBody>
          <a:bodyPr wrap="square" rtlCol="0">
            <a:spAutoFit/>
          </a:bodyPr>
          <a:lstStyle/>
          <a:p>
            <a:r>
              <a:rPr lang="zh-CN" altLang="en-US" sz="2400" dirty="0">
                <a:solidFill>
                  <a:srgbClr val="002060"/>
                </a:solidFill>
                <a:latin typeface="华文新魏" pitchFamily="2" charset="-122"/>
                <a:ea typeface="华文新魏" pitchFamily="2" charset="-122"/>
              </a:rPr>
              <a:t>例：</a:t>
            </a:r>
            <a:r>
              <a:rPr lang="en-US" altLang="zh-CN" sz="2400" dirty="0">
                <a:solidFill>
                  <a:srgbClr val="002060"/>
                </a:solidFill>
                <a:latin typeface="华文新魏" pitchFamily="2" charset="-122"/>
                <a:ea typeface="华文新魏" pitchFamily="2" charset="-122"/>
              </a:rPr>
              <a:t>7×24</a:t>
            </a:r>
            <a:r>
              <a:rPr lang="zh-CN" altLang="en-US" sz="2400" dirty="0">
                <a:solidFill>
                  <a:srgbClr val="002060"/>
                </a:solidFill>
                <a:latin typeface="华文新魏" pitchFamily="2" charset="-122"/>
                <a:ea typeface="华文新魏" pitchFamily="2" charset="-122"/>
              </a:rPr>
              <a:t>高可用</a:t>
            </a:r>
            <a:r>
              <a:rPr lang="en-US" altLang="zh-CN" sz="2400" dirty="0">
                <a:solidFill>
                  <a:srgbClr val="002060"/>
                </a:solidFill>
                <a:latin typeface="华文新魏" pitchFamily="2" charset="-122"/>
                <a:ea typeface="华文新魏" pitchFamily="2" charset="-122"/>
              </a:rPr>
              <a:t>Web</a:t>
            </a:r>
            <a:r>
              <a:rPr lang="zh-CN" altLang="en-US" sz="2400" dirty="0">
                <a:solidFill>
                  <a:srgbClr val="002060"/>
                </a:solidFill>
                <a:latin typeface="华文新魏" pitchFamily="2" charset="-122"/>
                <a:ea typeface="华文新魏" pitchFamily="2" charset="-122"/>
              </a:rPr>
              <a:t>应用</a:t>
            </a:r>
            <a:endParaRPr lang="zh-CN" altLang="en-US" sz="2400" dirty="0">
              <a:solidFill>
                <a:srgbClr val="002060"/>
              </a:solidFill>
              <a:latin typeface="华文新魏" pitchFamily="2" charset="-122"/>
              <a:ea typeface="华文新魏"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计算平台分类</a:t>
            </a:r>
            <a:endParaRPr lang="zh-CN" altLang="en-US" dirty="0"/>
          </a:p>
        </p:txBody>
      </p:sp>
      <p:sp>
        <p:nvSpPr>
          <p:cNvPr id="3" name="内容占位符 2"/>
          <p:cNvSpPr>
            <a:spLocks noGrp="1"/>
          </p:cNvSpPr>
          <p:nvPr>
            <p:ph idx="1"/>
          </p:nvPr>
        </p:nvSpPr>
        <p:spPr>
          <a:xfrm>
            <a:off x="609600" y="1600201"/>
            <a:ext cx="10972800" cy="4525963"/>
          </a:xfrm>
        </p:spPr>
        <p:txBody>
          <a:bodyPr>
            <a:normAutofit fontScale="85000"/>
          </a:bodyPr>
          <a:lstStyle/>
          <a:p>
            <a:pPr>
              <a:lnSpc>
                <a:spcPct val="120000"/>
              </a:lnSpc>
            </a:pPr>
            <a:r>
              <a:rPr lang="en-US" altLang="zh-CN" dirty="0"/>
              <a:t>Flynn</a:t>
            </a:r>
            <a:r>
              <a:rPr lang="zh-CN" altLang="en-US" dirty="0"/>
              <a:t>于</a:t>
            </a:r>
            <a:r>
              <a:rPr lang="en-US" altLang="zh-CN" dirty="0"/>
              <a:t>1972</a:t>
            </a:r>
            <a:r>
              <a:rPr lang="zh-CN" altLang="en-US" dirty="0"/>
              <a:t>年提出了计算平台的</a:t>
            </a:r>
            <a:r>
              <a:rPr lang="en-US" altLang="zh-CN" dirty="0"/>
              <a:t>Flynn</a:t>
            </a:r>
            <a:r>
              <a:rPr lang="zh-CN" altLang="en-US" dirty="0"/>
              <a:t>分类法，主要根据指令流和数据流来分类，共分为四种类型的计算平台。</a:t>
            </a:r>
            <a:endParaRPr lang="en-US" altLang="zh-CN" dirty="0"/>
          </a:p>
          <a:p>
            <a:pPr lvl="1">
              <a:lnSpc>
                <a:spcPct val="120000"/>
              </a:lnSpc>
            </a:pPr>
            <a:r>
              <a:rPr lang="en-US" altLang="zh-CN" dirty="0"/>
              <a:t>SISD</a:t>
            </a:r>
            <a:r>
              <a:rPr lang="zh-CN" altLang="en-US" dirty="0"/>
              <a:t>：单指令流单数据流</a:t>
            </a:r>
            <a:endParaRPr lang="en-US" altLang="zh-CN" dirty="0"/>
          </a:p>
          <a:p>
            <a:pPr lvl="2">
              <a:lnSpc>
                <a:spcPct val="120000"/>
              </a:lnSpc>
            </a:pPr>
            <a:r>
              <a:rPr lang="zh-CN" altLang="en-US" dirty="0"/>
              <a:t>传统的串行计算机，硬件不支持任何形式的并行计算，所有的指令都是串行执行</a:t>
            </a:r>
            <a:endParaRPr lang="en-US" altLang="zh-CN" dirty="0"/>
          </a:p>
          <a:p>
            <a:pPr lvl="1">
              <a:lnSpc>
                <a:spcPct val="120000"/>
              </a:lnSpc>
            </a:pPr>
            <a:r>
              <a:rPr lang="en-US" altLang="zh-CN" dirty="0"/>
              <a:t>SIMD</a:t>
            </a:r>
            <a:r>
              <a:rPr lang="zh-CN" altLang="en-US" dirty="0"/>
              <a:t>：单指令流多数据流</a:t>
            </a:r>
            <a:endParaRPr lang="en-US" altLang="zh-CN" dirty="0"/>
          </a:p>
          <a:p>
            <a:pPr lvl="2">
              <a:lnSpc>
                <a:spcPct val="120000"/>
              </a:lnSpc>
            </a:pPr>
            <a:r>
              <a:rPr lang="zh-CN" altLang="en-US" dirty="0"/>
              <a:t>在单个时钟周期内处理多个数据单元，数据级别的并行处理</a:t>
            </a:r>
            <a:endParaRPr lang="en-US" altLang="zh-CN" dirty="0"/>
          </a:p>
          <a:p>
            <a:pPr lvl="2">
              <a:lnSpc>
                <a:spcPct val="120000"/>
              </a:lnSpc>
            </a:pPr>
            <a:r>
              <a:rPr lang="zh-CN" altLang="en-US" dirty="0"/>
              <a:t>例</a:t>
            </a:r>
            <a:r>
              <a:rPr lang="en-US" altLang="zh-CN" dirty="0"/>
              <a:t>GPU</a:t>
            </a:r>
            <a:r>
              <a:rPr lang="zh-CN" altLang="en-US" dirty="0"/>
              <a:t>的应用，图像处理、矩阵计算</a:t>
            </a:r>
            <a:endParaRPr lang="en-US" altLang="zh-CN" dirty="0"/>
          </a:p>
          <a:p>
            <a:pPr lvl="1">
              <a:lnSpc>
                <a:spcPct val="120000"/>
              </a:lnSpc>
            </a:pPr>
            <a:r>
              <a:rPr lang="en-US" altLang="zh-CN" dirty="0"/>
              <a:t>MIMD</a:t>
            </a:r>
            <a:r>
              <a:rPr lang="zh-CN" altLang="en-US" dirty="0"/>
              <a:t>：多指令流多数据流</a:t>
            </a:r>
            <a:endParaRPr lang="en-US" altLang="zh-CN" dirty="0"/>
          </a:p>
          <a:p>
            <a:pPr lvl="2">
              <a:lnSpc>
                <a:spcPct val="120000"/>
              </a:lnSpc>
            </a:pPr>
            <a:r>
              <a:rPr lang="zh-CN" altLang="en-US" dirty="0"/>
              <a:t>紧耦合</a:t>
            </a:r>
            <a:r>
              <a:rPr lang="en-US" altLang="zh-CN" dirty="0"/>
              <a:t>MIMD</a:t>
            </a:r>
            <a:r>
              <a:rPr lang="zh-CN" altLang="en-US" dirty="0"/>
              <a:t>和松耦合</a:t>
            </a:r>
            <a:r>
              <a:rPr lang="en-US" altLang="zh-CN" dirty="0"/>
              <a:t>MIMD</a:t>
            </a:r>
            <a:endParaRPr lang="en-US" altLang="zh-CN" dirty="0"/>
          </a:p>
          <a:p>
            <a:pPr lvl="2">
              <a:lnSpc>
                <a:spcPct val="120000"/>
              </a:lnSpc>
            </a:pPr>
            <a:r>
              <a:rPr lang="zh-CN" altLang="en-US" dirty="0"/>
              <a:t>多核、多</a:t>
            </a:r>
            <a:r>
              <a:rPr lang="en-US" altLang="zh-CN" dirty="0"/>
              <a:t>CPU</a:t>
            </a:r>
            <a:r>
              <a:rPr lang="zh-CN" altLang="en-US" dirty="0"/>
              <a:t>共享内存</a:t>
            </a:r>
            <a:endParaRPr lang="en-US" altLang="zh-CN" dirty="0"/>
          </a:p>
          <a:p>
            <a:pPr lvl="2">
              <a:lnSpc>
                <a:spcPct val="120000"/>
              </a:lnSpc>
            </a:pPr>
            <a:r>
              <a:rPr lang="en-US" altLang="zh-CN" dirty="0"/>
              <a:t> </a:t>
            </a:r>
            <a:r>
              <a:rPr lang="zh-CN" altLang="en-US" dirty="0"/>
              <a:t>理论模型，没有实际实现</a:t>
            </a:r>
            <a:endParaRPr lang="en-US" altLang="zh-CN" dirty="0"/>
          </a:p>
        </p:txBody>
      </p:sp>
      <p:sp>
        <p:nvSpPr>
          <p:cNvPr id="5" name="矩形 4"/>
          <p:cNvSpPr/>
          <p:nvPr/>
        </p:nvSpPr>
        <p:spPr>
          <a:xfrm>
            <a:off x="635514" y="6093296"/>
            <a:ext cx="4572000" cy="338554"/>
          </a:xfrm>
          <a:prstGeom prst="rect">
            <a:avLst/>
          </a:prstGeom>
        </p:spPr>
        <p:txBody>
          <a:bodyPr>
            <a:spAutoFit/>
          </a:bodyPr>
          <a:lstStyle/>
          <a:p>
            <a:r>
              <a:rPr lang="en-US" altLang="zh-CN" sz="1600" dirty="0"/>
              <a:t>https://en.wikipedia.org/wiki/Flynn%27s_taxonomy</a:t>
            </a:r>
            <a:endParaRPr lang="zh-CN" altLang="en-US" sz="1600" dirty="0"/>
          </a:p>
        </p:txBody>
      </p:sp>
      <p:pic>
        <p:nvPicPr>
          <p:cNvPr id="1026"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4087" y="3415228"/>
            <a:ext cx="4597913" cy="3442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a:t>
            </a:r>
            <a:endParaRPr lang="zh-CN" altLang="en-US" dirty="0"/>
          </a:p>
        </p:txBody>
      </p:sp>
      <p:sp>
        <p:nvSpPr>
          <p:cNvPr id="3" name="内容占位符 2"/>
          <p:cNvSpPr>
            <a:spLocks noGrp="1"/>
          </p:cNvSpPr>
          <p:nvPr>
            <p:ph idx="1"/>
          </p:nvPr>
        </p:nvSpPr>
        <p:spPr/>
        <p:txBody>
          <a:bodyPr/>
          <a:lstStyle/>
          <a:p>
            <a:r>
              <a:rPr lang="zh-CN" altLang="en-US" dirty="0"/>
              <a:t>集群是紧密耦合的一些服务器或节点，这些服务器通过高速网络连接在一起作为一个工作单元。</a:t>
            </a:r>
            <a:endParaRPr lang="en-US" altLang="zh-CN" dirty="0"/>
          </a:p>
          <a:p>
            <a:r>
              <a:rPr lang="zh-CN" altLang="en-US" dirty="0"/>
              <a:t>集群中每个节点都有自己的专属资源：</a:t>
            </a:r>
            <a:r>
              <a:rPr lang="en-US" altLang="zh-CN" dirty="0"/>
              <a:t>CPU</a:t>
            </a:r>
            <a:r>
              <a:rPr lang="zh-CN" altLang="en-US" dirty="0"/>
              <a:t>、内存和硬盘</a:t>
            </a:r>
            <a:endParaRPr lang="en-US" altLang="zh-CN" dirty="0"/>
          </a:p>
          <a:p>
            <a:r>
              <a:rPr lang="zh-CN" altLang="en-US" dirty="0"/>
              <a:t>通过将任务分解成若干个小任务分配给集群中的节点服务器上，协同完成任务。</a:t>
            </a:r>
            <a:endParaRPr lang="zh-CN" altLang="en-US" dirty="0"/>
          </a:p>
        </p:txBody>
      </p:sp>
      <p:pic>
        <p:nvPicPr>
          <p:cNvPr id="2050" name="Picture 2" descr="PCéç¾¤å¾ç çå¾åç»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7917" y="4001735"/>
            <a:ext cx="4539647" cy="21255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æ¥çæºå¾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39" y="3944888"/>
            <a:ext cx="5380112" cy="21835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PP_MARK_KEY" val="2339b415-249f-41a7-9cad-1df53f7bd08e"/>
  <p:tag name="COMMONDATA" val="eyJoZGlkIjoiZGFlZTJkYmIzZGMyMDg5NzE4OGY4YTQzYjg2MmYyM2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9146</Words>
  <Application>WPS 演示</Application>
  <PresentationFormat>宽屏</PresentationFormat>
  <Paragraphs>898</Paragraphs>
  <Slides>53</Slides>
  <Notes>22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53</vt:i4>
      </vt:variant>
    </vt:vector>
  </HeadingPairs>
  <TitlesOfParts>
    <vt:vector size="71" baseType="lpstr">
      <vt:lpstr>Arial</vt:lpstr>
      <vt:lpstr>宋体</vt:lpstr>
      <vt:lpstr>Wingdings</vt:lpstr>
      <vt:lpstr>华文新魏</vt:lpstr>
      <vt:lpstr>Helvetica</vt:lpstr>
      <vt:lpstr>微软雅黑</vt:lpstr>
      <vt:lpstr>Arial Unicode MS</vt:lpstr>
      <vt:lpstr>Calibri</vt:lpstr>
      <vt:lpstr>Symbol</vt:lpstr>
      <vt:lpstr>Monotype Sorts</vt:lpstr>
      <vt:lpstr>Wingdings</vt:lpstr>
      <vt:lpstr>MS PGothic</vt:lpstr>
      <vt:lpstr>Comic Sans MS</vt:lpstr>
      <vt:lpstr>Times New Roman</vt:lpstr>
      <vt:lpstr>PingFang SC</vt:lpstr>
      <vt:lpstr>ESRI AMFM Electric</vt:lpstr>
      <vt:lpstr>-apple-system</vt:lpstr>
      <vt:lpstr>Office 主题​​</vt:lpstr>
      <vt:lpstr>第二章 相关基础知识及概念</vt:lpstr>
      <vt:lpstr>主要内容</vt:lpstr>
      <vt:lpstr>单机的局限性</vt:lpstr>
      <vt:lpstr>单机的局限性——硬盘的性能</vt:lpstr>
      <vt:lpstr>单机的局限性——硬盘的性能</vt:lpstr>
      <vt:lpstr>服务器的扩展</vt:lpstr>
      <vt:lpstr>服务器的扩展</vt:lpstr>
      <vt:lpstr>计算平台分类</vt:lpstr>
      <vt:lpstr>集群</vt:lpstr>
      <vt:lpstr>I/O并行</vt:lpstr>
      <vt:lpstr>I/O并行</vt:lpstr>
      <vt:lpstr>范围分区举例</vt:lpstr>
      <vt:lpstr>分片（Sharding）</vt:lpstr>
      <vt:lpstr>分片实例</vt:lpstr>
      <vt:lpstr>复制</vt:lpstr>
      <vt:lpstr>复制方法——主从复制</vt:lpstr>
      <vt:lpstr>复制方法——对等复制</vt:lpstr>
      <vt:lpstr>数据分布倾斜（Data-distribution skew）</vt:lpstr>
      <vt:lpstr>处理范围分区中的倾斜（方法举例）</vt:lpstr>
      <vt:lpstr>直方图方法</vt:lpstr>
      <vt:lpstr>虚拟节点分区</vt:lpstr>
      <vt:lpstr>一致性HASH算法</vt:lpstr>
      <vt:lpstr>一致性HASH算法原理</vt:lpstr>
      <vt:lpstr>一致性HASH算法原理</vt:lpstr>
      <vt:lpstr>一致性HASH算法原理</vt:lpstr>
      <vt:lpstr>一致性HASH算法原理</vt:lpstr>
      <vt:lpstr>引入虚拟节点的一致性HASH</vt:lpstr>
      <vt:lpstr>引入虚拟节点的一致性HASH</vt:lpstr>
      <vt:lpstr>并行vs.分布式</vt:lpstr>
      <vt:lpstr>分布式系统的可靠性要求</vt:lpstr>
      <vt:lpstr>事务（Transaction）及事务的特性</vt:lpstr>
      <vt:lpstr>一个应用场景</vt:lpstr>
      <vt:lpstr>ACID特性</vt:lpstr>
      <vt:lpstr>        James Nicholas Gray</vt:lpstr>
      <vt:lpstr>事务的状态</vt:lpstr>
      <vt:lpstr>事务状态图</vt:lpstr>
      <vt:lpstr>数据访问</vt:lpstr>
      <vt:lpstr>事务并发执行</vt:lpstr>
      <vt:lpstr>并发操作引起的问题（1）</vt:lpstr>
      <vt:lpstr>并发操作引起的问题（2）</vt:lpstr>
      <vt:lpstr>并发操作引起的问题（3）</vt:lpstr>
      <vt:lpstr>事务并发控制</vt:lpstr>
      <vt:lpstr>并发控制机制的任务</vt:lpstr>
      <vt:lpstr>并发控制机制的任务</vt:lpstr>
      <vt:lpstr>事务的4种隔离级别</vt:lpstr>
      <vt:lpstr>并发控制机制</vt:lpstr>
      <vt:lpstr>NoSQL数据库中数据一致性</vt:lpstr>
      <vt:lpstr>CAP定理</vt:lpstr>
      <vt:lpstr>CAP定理</vt:lpstr>
      <vt:lpstr>数据一致性模型</vt:lpstr>
      <vt:lpstr>BASE</vt:lpstr>
      <vt:lpstr>Vocabulary for Measuring Information</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hzhao</dc:creator>
  <cp:lastModifiedBy>ABU</cp:lastModifiedBy>
  <cp:revision>320</cp:revision>
  <dcterms:created xsi:type="dcterms:W3CDTF">2016-11-16T07:36:00Z</dcterms:created>
  <dcterms:modified xsi:type="dcterms:W3CDTF">2023-02-16T07:25:56Z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BDAC18082DA649EB8CCBC78EAB208631</vt:lpwstr>
  </property>
  <property fmtid="{D5CDD505-2E9C-101B-9397-08002B2CF9AE}" pid="3" name="KSOProductBuildVer">
    <vt:lpwstr>2052-11.1.0.13703</vt:lpwstr>
  </property>
</Properties>
</file>