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3" r:id="rId4"/>
    <p:sldId id="279" r:id="rId5"/>
    <p:sldId id="281" r:id="rId7"/>
    <p:sldId id="316" r:id="rId8"/>
    <p:sldId id="341" r:id="rId9"/>
    <p:sldId id="342" r:id="rId10"/>
    <p:sldId id="282" r:id="rId11"/>
    <p:sldId id="311" r:id="rId12"/>
    <p:sldId id="357" r:id="rId13"/>
    <p:sldId id="358" r:id="rId14"/>
    <p:sldId id="343" r:id="rId15"/>
    <p:sldId id="283" r:id="rId16"/>
    <p:sldId id="312" r:id="rId17"/>
    <p:sldId id="344" r:id="rId18"/>
    <p:sldId id="360" r:id="rId19"/>
    <p:sldId id="362" r:id="rId20"/>
    <p:sldId id="363" r:id="rId21"/>
    <p:sldId id="364" r:id="rId22"/>
    <p:sldId id="366" r:id="rId23"/>
    <p:sldId id="367" r:id="rId24"/>
    <p:sldId id="368" r:id="rId25"/>
    <p:sldId id="369" r:id="rId26"/>
    <p:sldId id="365" r:id="rId27"/>
    <p:sldId id="345" r:id="rId28"/>
    <p:sldId id="284" r:id="rId29"/>
    <p:sldId id="352" r:id="rId30"/>
    <p:sldId id="353" r:id="rId31"/>
    <p:sldId id="354" r:id="rId32"/>
    <p:sldId id="313" r:id="rId33"/>
    <p:sldId id="370" r:id="rId34"/>
    <p:sldId id="371" r:id="rId35"/>
    <p:sldId id="346" r:id="rId36"/>
    <p:sldId id="372" r:id="rId37"/>
    <p:sldId id="285" r:id="rId38"/>
    <p:sldId id="376" r:id="rId39"/>
    <p:sldId id="348" r:id="rId40"/>
    <p:sldId id="373" r:id="rId41"/>
    <p:sldId id="377" r:id="rId42"/>
    <p:sldId id="374" r:id="rId43"/>
    <p:sldId id="347" r:id="rId44"/>
    <p:sldId id="326" r:id="rId45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 showGuides="1">
      <p:cViewPr varScale="1">
        <p:scale>
          <a:sx n="64" d="100"/>
          <a:sy n="64" d="100"/>
        </p:scale>
        <p:origin x="132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226CE-3C66-458B-9F24-4CD80147E1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McGraw-Hill Education (MHE) used the document data model for building a self-adapting, interactive learning portal that delivers personalized search results.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Couchbase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Server and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ElasticSearch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(ES)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vision of MHE divides a textbook into media objects including articles, images, and videos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are stored in JSON documents and categorized in several buckets.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预先定义数据类型是</a:t>
            </a:r>
            <a:r>
              <a:rPr lang="en-US" altLang="zh-CN" dirty="0"/>
              <a:t>RDBMS</a:t>
            </a:r>
            <a:r>
              <a:rPr lang="zh-CN" altLang="en-US" dirty="0"/>
              <a:t>强制要求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也称宽表（</a:t>
            </a:r>
            <a:r>
              <a:rPr lang="en-US" altLang="zh-CN" dirty="0"/>
              <a:t>wide-column</a:t>
            </a:r>
            <a:r>
              <a:rPr lang="zh-CN" altLang="en-US" dirty="0"/>
              <a:t>）、大表（</a:t>
            </a:r>
            <a:r>
              <a:rPr lang="en-US" altLang="zh-CN" dirty="0" err="1"/>
              <a:t>bigtable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通过创建不同的聚合，可以简化这些查询需求。更确切地，对于关键字和发件人</a:t>
            </a:r>
            <a:r>
              <a:rPr lang="en-US" altLang="zh-CN" dirty="0"/>
              <a:t>/</a:t>
            </a:r>
            <a:r>
              <a:rPr lang="zh-CN" altLang="en-US" dirty="0"/>
              <a:t>收件人的名字查询，用户</a:t>
            </a:r>
            <a:r>
              <a:rPr lang="en-US" altLang="zh-CN" dirty="0"/>
              <a:t>ID</a:t>
            </a:r>
            <a:r>
              <a:rPr lang="zh-CN" altLang="en-US" dirty="0"/>
              <a:t>是行键。两个</a:t>
            </a:r>
            <a:r>
              <a:rPr lang="en-US" altLang="zh-CN" dirty="0"/>
              <a:t>Column family</a:t>
            </a:r>
            <a:r>
              <a:rPr lang="zh-CN" altLang="en-US" dirty="0"/>
              <a:t>：</a:t>
            </a:r>
            <a:r>
              <a:rPr lang="en-US" altLang="zh-CN" dirty="0"/>
              <a:t>Sent-received</a:t>
            </a:r>
            <a:r>
              <a:rPr lang="zh-CN" altLang="en-US" dirty="0"/>
              <a:t>和</a:t>
            </a:r>
            <a:r>
              <a:rPr lang="en-US" altLang="zh-CN" dirty="0"/>
              <a:t>Sender-recipient</a:t>
            </a:r>
            <a:r>
              <a:rPr lang="zh-CN" altLang="en-US" dirty="0"/>
              <a:t>代表两个不同的聚合（针对同一个用户），分别满足关键字和发件人</a:t>
            </a:r>
            <a:r>
              <a:rPr lang="en-US" altLang="zh-CN" dirty="0"/>
              <a:t>/</a:t>
            </a:r>
            <a:r>
              <a:rPr lang="zh-CN" altLang="en-US" dirty="0"/>
              <a:t>收件人的名字查询的要求。对于</a:t>
            </a:r>
            <a:r>
              <a:rPr lang="en-US" altLang="zh-CN" dirty="0"/>
              <a:t>Sent-received</a:t>
            </a:r>
            <a:r>
              <a:rPr lang="zh-CN" altLang="en-US" dirty="0"/>
              <a:t>列族，组成用户消息的关键字成为超级列族。对于每个超级列族，单独的消息</a:t>
            </a:r>
            <a:r>
              <a:rPr lang="en-US" altLang="zh-CN" dirty="0"/>
              <a:t>ID</a:t>
            </a:r>
            <a:r>
              <a:rPr lang="zh-CN" altLang="en-US" dirty="0"/>
              <a:t>（或消息链接）作为列，从而将冗余最小化。类似地，对于</a:t>
            </a:r>
            <a:r>
              <a:rPr lang="en-US" altLang="zh-CN" dirty="0"/>
              <a:t>Sender-recipient</a:t>
            </a:r>
            <a:r>
              <a:rPr lang="zh-CN" altLang="en-US" dirty="0"/>
              <a:t>列族，属于用户消息的所有</a:t>
            </a:r>
            <a:r>
              <a:rPr lang="en-US" altLang="zh-CN" dirty="0"/>
              <a:t>Sender/recipients</a:t>
            </a:r>
            <a:r>
              <a:rPr lang="zh-CN" altLang="en-US" dirty="0"/>
              <a:t>的用户</a:t>
            </a:r>
            <a:r>
              <a:rPr lang="en-US" altLang="zh-CN" dirty="0"/>
              <a:t>id</a:t>
            </a:r>
            <a:r>
              <a:rPr lang="zh-CN" altLang="en-US" dirty="0"/>
              <a:t>成为超级列族。 对于每个超级列族，单个消息</a:t>
            </a:r>
            <a:r>
              <a:rPr lang="en-US" altLang="zh-CN" dirty="0"/>
              <a:t>id</a:t>
            </a:r>
            <a:r>
              <a:rPr lang="zh-CN" altLang="en-US" dirty="0"/>
              <a:t>作为列。这个例子包含两个</a:t>
            </a:r>
            <a:r>
              <a:rPr lang="en-US" altLang="zh-CN" dirty="0"/>
              <a:t>aggregates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LinLibertineT"/>
              </a:rPr>
              <a:t>Apache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LinLibertineT"/>
              </a:rPr>
              <a:t>Hbase</a:t>
            </a:r>
            <a:r>
              <a:rPr lang="zh-CN" altLang="en-US" sz="1800" b="0" i="0" u="none" strike="noStrike" baseline="0" dirty="0">
                <a:solidFill>
                  <a:srgbClr val="0036CA"/>
                </a:solidFill>
                <a:latin typeface="LinLibertineT"/>
              </a:rPr>
              <a:t>、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LinLibertineT"/>
              </a:rPr>
              <a:t>Google Bigtable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LinLibertineT"/>
              </a:rPr>
              <a:t>均采用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LinLibertineT"/>
              </a:rPr>
              <a:t>LSM-tree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LinLibertineT"/>
              </a:rPr>
              <a:t>数据结构为每个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column-family</a:t>
            </a: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LinLibertineT"/>
              </a:rPr>
              <a:t>实现高效的存储。图示</a:t>
            </a:r>
            <a:r>
              <a:rPr lang="en-US" altLang="zh-CN" sz="1800" b="0" i="0" u="none" strike="noStrike" baseline="0" dirty="0">
                <a:latin typeface="LinLibertineT"/>
              </a:rPr>
              <a:t>the simplest form of LSM tree architecture</a:t>
            </a:r>
            <a:r>
              <a:rPr lang="zh-CN" altLang="en-US" sz="1800" b="0" i="0" u="none" strike="noStrike" baseline="0" dirty="0">
                <a:latin typeface="LinLibertineT"/>
              </a:rPr>
              <a:t>。参见“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Ali 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Davoudian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, Liu Chen, and 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Mengchi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Liu. 2018. A Survey on NoSQL Stores. ACM Computing Survey 51, 2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800" b="0" i="0" u="none" strike="noStrike" baseline="0" dirty="0">
                <a:latin typeface="LinLibertineT"/>
              </a:rPr>
              <a:t>”</a:t>
            </a:r>
            <a:endParaRPr lang="en-US" altLang="zh-CN" sz="1800" b="0" i="0" u="none" strike="noStrike" baseline="0" dirty="0">
              <a:latin typeface="LinLibertineT"/>
            </a:endParaRPr>
          </a:p>
          <a:p>
            <a:pPr algn="l"/>
            <a:endParaRPr lang="en-US" altLang="zh-CN" sz="1800" b="0" i="0" u="none" strike="noStrike" baseline="0" dirty="0">
              <a:latin typeface="LinLibertineT"/>
            </a:endParaRPr>
          </a:p>
          <a:p>
            <a:pPr algn="l"/>
            <a:endParaRPr lang="en-US" altLang="zh-CN" sz="1800" b="0" i="0" u="none" strike="noStrike" baseline="0" dirty="0">
              <a:latin typeface="LinLibertineT"/>
            </a:endParaRPr>
          </a:p>
          <a:p>
            <a:pPr algn="l"/>
            <a:r>
              <a:rPr lang="en-US" altLang="zh-CN" sz="1800" b="0" i="0" u="none" strike="noStrike" baseline="0" dirty="0">
                <a:latin typeface="LinLibertineT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Document store</a:t>
            </a:r>
            <a:r>
              <a:rPr lang="zh-CN" altLang="en-US" dirty="0"/>
              <a:t>最早起源于</a:t>
            </a:r>
            <a:r>
              <a:rPr lang="en-US" altLang="zh-CN" dirty="0"/>
              <a:t>Lotus</a:t>
            </a:r>
            <a:r>
              <a:rPr lang="zh-CN" altLang="en-US" dirty="0"/>
              <a:t>公司的</a:t>
            </a:r>
            <a:r>
              <a:rPr lang="en-US" altLang="zh-CN" dirty="0"/>
              <a:t>Notes</a:t>
            </a:r>
            <a:r>
              <a:rPr lang="zh-CN" altLang="en-US" dirty="0"/>
              <a:t>软件，被定义为文档数据库。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76023-E20C-43F7-90B8-8477FA70C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91744" y="724634"/>
            <a:ext cx="463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i="0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2000" i="0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2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3574"/>
            <a:ext cx="4223792" cy="81186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40948"/>
            <a:ext cx="840094" cy="795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877721"/>
            <a:ext cx="4223792" cy="811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rgbClr val="0070C0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>
              <a:buClr>
                <a:srgbClr val="00B050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>
              <a:buClr>
                <a:srgbClr val="FFC000"/>
              </a:buClr>
              <a:buSzPct val="90000"/>
              <a:buFont typeface="Wingdings" panose="05000000000000000000" pitchFamily="2" charset="2"/>
              <a:buChar char="ü"/>
              <a:defRPr sz="18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4780" y="6390149"/>
            <a:ext cx="1002968" cy="365125"/>
          </a:xfrm>
        </p:spPr>
        <p:txBody>
          <a:bodyPr/>
          <a:lstStyle>
            <a:lvl1pPr algn="l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484785"/>
            <a:ext cx="11041227" cy="97155"/>
          </a:xfrm>
          <a:prstGeom prst="rect">
            <a:avLst/>
          </a:prstGeom>
        </p:spPr>
      </p:pic>
      <p:cxnSp>
        <p:nvCxnSpPr>
          <p:cNvPr id="5" name="直接连接符 4"/>
          <p:cNvCxnSpPr/>
          <p:nvPr userDrawn="1"/>
        </p:nvCxnSpPr>
        <p:spPr>
          <a:xfrm>
            <a:off x="623392" y="6381328"/>
            <a:ext cx="941435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15414" y="6597352"/>
            <a:ext cx="523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8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7381" y="645333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i="1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1800" i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2630"/>
            <a:ext cx="653075" cy="5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23392" y="6381328"/>
            <a:ext cx="81609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27381" y="645333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i="1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1800" i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4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484785"/>
            <a:ext cx="11041227" cy="97155"/>
          </a:xfrm>
          <a:prstGeom prst="rect">
            <a:avLst/>
          </a:prstGeom>
        </p:spPr>
      </p:pic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4780" y="6390149"/>
            <a:ext cx="1002968" cy="365125"/>
          </a:xfrm>
        </p:spPr>
        <p:txBody>
          <a:bodyPr/>
          <a:lstStyle>
            <a:lvl1pPr algn="l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2630"/>
            <a:ext cx="653075" cy="5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9" name="Picture 12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1484785"/>
            <a:ext cx="11041227" cy="97155"/>
          </a:xfrm>
          <a:prstGeom prst="rect">
            <a:avLst/>
          </a:prstGeom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34780" y="6390149"/>
            <a:ext cx="1002968" cy="365125"/>
          </a:xfrm>
        </p:spPr>
        <p:txBody>
          <a:bodyPr/>
          <a:lstStyle>
            <a:lvl1pPr algn="l"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623392" y="6381328"/>
            <a:ext cx="81609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527381" y="645333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i="1" kern="1200" dirty="0">
                <a:solidFill>
                  <a:srgbClr val="00B050"/>
                </a:solidFill>
                <a:effectLst/>
                <a:latin typeface="华文新魏" pitchFamily="2" charset="-122"/>
                <a:ea typeface="华文新魏" pitchFamily="2" charset="-122"/>
                <a:cs typeface="+mn-cs"/>
              </a:rPr>
              <a:t>非关系型数据存储技术及其应用</a:t>
            </a:r>
            <a:endParaRPr lang="zh-CN" altLang="en-US" sz="1800" i="1" dirty="0">
              <a:solidFill>
                <a:srgbClr val="00B050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2630"/>
            <a:ext cx="653075" cy="590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367808" y="63813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2060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90000"/>
        <a:buFont typeface="Wingdings" panose="05000000000000000000" pitchFamily="2" charset="2"/>
        <a:buChar char="n"/>
        <a:defRPr sz="2800" kern="1200">
          <a:solidFill>
            <a:srgbClr val="002060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90000"/>
        <a:buFont typeface="Wingdings" panose="05000000000000000000" pitchFamily="2" charset="2"/>
        <a:buChar char="l"/>
        <a:defRPr sz="2400" kern="1200">
          <a:solidFill>
            <a:srgbClr val="002060"/>
          </a:solidFill>
          <a:latin typeface="华文新魏" pitchFamily="2" charset="-122"/>
          <a:ea typeface="华文新魏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C000"/>
        </a:buClr>
        <a:buSzPct val="90000"/>
        <a:buFont typeface="Wingdings" panose="05000000000000000000" pitchFamily="2" charset="2"/>
        <a:buChar char="Ø"/>
        <a:defRPr sz="2000" kern="1200">
          <a:solidFill>
            <a:srgbClr val="002060"/>
          </a:solidFill>
          <a:latin typeface="华文新魏" pitchFamily="2" charset="-122"/>
          <a:ea typeface="华文新魏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SzPct val="90000"/>
        <a:buFont typeface="Wingdings" panose="05000000000000000000" pitchFamily="2" charset="2"/>
        <a:buChar char="ü"/>
        <a:defRPr sz="1800" kern="1200">
          <a:solidFill>
            <a:srgbClr val="002060"/>
          </a:solidFill>
          <a:latin typeface="华文新魏" pitchFamily="2" charset="-122"/>
          <a:ea typeface="华文新魏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hyperlink" Target="http://citeseerx.ist.psu.edu/viewdoc/download?doi=10.1.1.44.2782&amp;rep=rep1&amp;type=pdf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hypertable.org/" TargetMode="External"/><Relationship Id="rId2" Type="http://schemas.openxmlformats.org/officeDocument/2006/relationships/hyperlink" Target="https://hbase.apache.org/" TargetMode="External"/><Relationship Id="rId1" Type="http://schemas.openxmlformats.org/officeDocument/2006/relationships/hyperlink" Target="https://cassandra.apache.or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abcde.ecnu.edu.c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arangodb.com/" TargetMode="External"/><Relationship Id="rId3" Type="http://schemas.openxmlformats.org/officeDocument/2006/relationships/hyperlink" Target="https://couchdb.apache.org/" TargetMode="External"/><Relationship Id="rId2" Type="http://schemas.openxmlformats.org/officeDocument/2006/relationships/hyperlink" Target="https://www.couchbase.com/" TargetMode="External"/><Relationship Id="rId1" Type="http://schemas.openxmlformats.org/officeDocument/2006/relationships/hyperlink" Target="https://www.mongodb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graphdb.ontotext.com/" TargetMode="External"/><Relationship Id="rId3" Type="http://schemas.openxmlformats.org/officeDocument/2006/relationships/hyperlink" Target="https://orientdb.com/" TargetMode="External"/><Relationship Id="rId2" Type="http://schemas.openxmlformats.org/officeDocument/2006/relationships/hyperlink" Target="https://thinkaurelius.github.io/titan/" TargetMode="External"/><Relationship Id="rId1" Type="http://schemas.openxmlformats.org/officeDocument/2006/relationships/hyperlink" Target="https://neo4j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第三章 </a:t>
            </a:r>
            <a:r>
              <a:rPr lang="zh-CN" altLang="en-US" b="1" dirty="0"/>
              <a:t>数据模型</a:t>
            </a:r>
            <a:endParaRPr lang="zh-CN" altLang="en-US" b="1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Key-value</a:t>
            </a:r>
            <a:r>
              <a:rPr lang="zh-CN" altLang="en-US" dirty="0"/>
              <a:t>存储类型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根据数据的持久性，</a:t>
            </a:r>
            <a:r>
              <a:rPr lang="en-US" altLang="zh-CN" dirty="0"/>
              <a:t>key-value</a:t>
            </a:r>
            <a:r>
              <a:rPr lang="zh-CN" altLang="en-US" dirty="0"/>
              <a:t>存储分为以下三类：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内存（</a:t>
            </a:r>
            <a:r>
              <a:rPr lang="en-US" altLang="zh-CN" dirty="0"/>
              <a:t>In-memory</a:t>
            </a:r>
            <a:r>
              <a:rPr lang="zh-CN" altLang="en-US" dirty="0"/>
              <a:t>）</a:t>
            </a:r>
            <a:r>
              <a:rPr lang="en-US" altLang="zh-CN" dirty="0"/>
              <a:t>key-value</a:t>
            </a:r>
            <a:r>
              <a:rPr lang="zh-CN" altLang="en-US" dirty="0"/>
              <a:t>存储：例如</a:t>
            </a:r>
            <a:r>
              <a:rPr lang="en-US" altLang="zh-CN" dirty="0" err="1"/>
              <a:t>Memcached</a:t>
            </a:r>
            <a:r>
              <a:rPr lang="zh-CN" altLang="en-US" dirty="0"/>
              <a:t>，数据存储在内存中，提供非常快速的数据访问，通常用做云中应用的的缓存层，处理密集型的请求，如</a:t>
            </a:r>
            <a:r>
              <a:rPr lang="en-US" altLang="zh-CN" dirty="0"/>
              <a:t> API</a:t>
            </a:r>
            <a:r>
              <a:rPr lang="zh-CN" altLang="en-US" dirty="0"/>
              <a:t>调用、数据库查询、页面呈现等。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持久（</a:t>
            </a:r>
            <a:r>
              <a:rPr lang="en-US" altLang="zh-CN" dirty="0"/>
              <a:t>Persistent</a:t>
            </a:r>
            <a:r>
              <a:rPr lang="zh-CN" altLang="en-US" dirty="0"/>
              <a:t>）</a:t>
            </a:r>
            <a:r>
              <a:rPr lang="en-US" altLang="zh-CN" dirty="0"/>
              <a:t> key-value</a:t>
            </a:r>
            <a:r>
              <a:rPr lang="zh-CN" altLang="en-US" dirty="0"/>
              <a:t>存储：例如</a:t>
            </a:r>
            <a:r>
              <a:rPr lang="en-US" altLang="zh-CN" dirty="0" err="1"/>
              <a:t>Riak</a:t>
            </a:r>
            <a:r>
              <a:rPr lang="en-US" altLang="zh-CN" dirty="0"/>
              <a:t> KV and Oracle NoSQL, </a:t>
            </a:r>
            <a:r>
              <a:rPr lang="zh-CN" altLang="en-US" dirty="0"/>
              <a:t>提供对存储在</a:t>
            </a:r>
            <a:r>
              <a:rPr lang="en-US" altLang="zh-CN" dirty="0"/>
              <a:t>HDD/SSD</a:t>
            </a:r>
            <a:r>
              <a:rPr lang="zh-CN" altLang="en-US" dirty="0"/>
              <a:t>中的信息高可用性访问。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混合（</a:t>
            </a:r>
            <a:r>
              <a:rPr lang="en-US" altLang="zh-CN" dirty="0"/>
              <a:t>Hybrid</a:t>
            </a:r>
            <a:r>
              <a:rPr lang="zh-CN" altLang="en-US" dirty="0"/>
              <a:t>）</a:t>
            </a:r>
            <a:r>
              <a:rPr lang="en-US" altLang="zh-CN" dirty="0"/>
              <a:t>key-value</a:t>
            </a:r>
            <a:r>
              <a:rPr lang="zh-CN" altLang="en-US" dirty="0"/>
              <a:t>存储：例如</a:t>
            </a:r>
            <a:r>
              <a:rPr lang="en-US" altLang="zh-CN" dirty="0" err="1"/>
              <a:t>Redis</a:t>
            </a:r>
            <a:r>
              <a:rPr lang="zh-CN" altLang="en-US" dirty="0"/>
              <a:t>和</a:t>
            </a:r>
            <a:r>
              <a:rPr lang="en-US" altLang="zh-CN" dirty="0" err="1"/>
              <a:t>Aerospike</a:t>
            </a:r>
            <a:r>
              <a:rPr lang="zh-CN" altLang="en-US" dirty="0"/>
              <a:t>，数据首先保存在内存中，当满足一定条件后数据持久存储。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key</a:t>
            </a:r>
            <a:r>
              <a:rPr lang="zh-CN" altLang="en-US" dirty="0"/>
              <a:t>的查询操作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key-value</a:t>
            </a:r>
            <a:r>
              <a:rPr lang="zh-CN" altLang="en-US" dirty="0"/>
              <a:t>存储提供一些基于</a:t>
            </a:r>
            <a:r>
              <a:rPr lang="en-US" altLang="zh-CN" i="1" dirty="0"/>
              <a:t>key</a:t>
            </a:r>
            <a:r>
              <a:rPr lang="zh-CN" altLang="en-US" dirty="0"/>
              <a:t>的查询操作</a:t>
            </a:r>
            <a:endParaRPr lang="en-US" altLang="zh-CN" dirty="0"/>
          </a:p>
          <a:p>
            <a:pPr lvl="1"/>
            <a:r>
              <a:rPr lang="en-US" altLang="zh-CN" dirty="0"/>
              <a:t>get(key):</a:t>
            </a:r>
            <a:r>
              <a:rPr lang="zh-CN" altLang="en-US" dirty="0"/>
              <a:t>检索与</a:t>
            </a:r>
            <a:r>
              <a:rPr lang="en-US" altLang="zh-CN" dirty="0"/>
              <a:t>key</a:t>
            </a:r>
            <a:r>
              <a:rPr lang="zh-CN" altLang="en-US" dirty="0"/>
              <a:t>关联的</a:t>
            </a:r>
            <a:r>
              <a:rPr lang="en-US" altLang="zh-CN" dirty="0"/>
              <a:t>value</a:t>
            </a:r>
            <a:r>
              <a:rPr lang="zh-CN" altLang="en-US" dirty="0"/>
              <a:t>（或具有不同版本的</a:t>
            </a:r>
            <a:r>
              <a:rPr lang="en-US" altLang="zh-CN" dirty="0"/>
              <a:t>value</a:t>
            </a:r>
            <a:r>
              <a:rPr lang="zh-CN" altLang="en-US" dirty="0"/>
              <a:t>的列表）</a:t>
            </a:r>
            <a:endParaRPr lang="en-US" altLang="zh-CN" dirty="0"/>
          </a:p>
          <a:p>
            <a:pPr lvl="1"/>
            <a:r>
              <a:rPr lang="en-US" altLang="zh-CN" dirty="0"/>
              <a:t>put(</a:t>
            </a:r>
            <a:r>
              <a:rPr lang="en-US" altLang="zh-CN" dirty="0" err="1"/>
              <a:t>key,value</a:t>
            </a:r>
            <a:r>
              <a:rPr lang="en-US" altLang="zh-CN" dirty="0"/>
              <a:t>):</a:t>
            </a:r>
            <a:r>
              <a:rPr lang="zh-CN" altLang="en-US" dirty="0"/>
              <a:t>仅当</a:t>
            </a:r>
            <a:r>
              <a:rPr lang="en-US" altLang="zh-CN" dirty="0"/>
              <a:t>key</a:t>
            </a:r>
            <a:r>
              <a:rPr lang="zh-CN" altLang="en-US" dirty="0"/>
              <a:t>不在数据库中时，将</a:t>
            </a:r>
            <a:r>
              <a:rPr lang="en-US" altLang="zh-CN" dirty="0"/>
              <a:t>key-value</a:t>
            </a:r>
            <a:r>
              <a:rPr lang="zh-CN" altLang="en-US" dirty="0"/>
              <a:t>对添加到数据库中。否则，将使用新版本更新存储的</a:t>
            </a:r>
            <a:r>
              <a:rPr lang="en-US" altLang="zh-CN" dirty="0"/>
              <a:t>value</a:t>
            </a:r>
            <a:r>
              <a:rPr lang="zh-CN" altLang="en-US" dirty="0"/>
              <a:t>。注意，即使更新存储的</a:t>
            </a:r>
            <a:r>
              <a:rPr lang="en-US" altLang="zh-CN" dirty="0"/>
              <a:t>value</a:t>
            </a:r>
            <a:r>
              <a:rPr lang="zh-CN" altLang="en-US" dirty="0"/>
              <a:t>中的一部分也需要替换整个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delete(key): </a:t>
            </a:r>
            <a:r>
              <a:rPr lang="zh-CN" altLang="en-US" dirty="0"/>
              <a:t>删除</a:t>
            </a:r>
            <a:r>
              <a:rPr lang="en-US" altLang="zh-CN" dirty="0"/>
              <a:t>key </a:t>
            </a:r>
            <a:r>
              <a:rPr lang="zh-CN" altLang="en-US" dirty="0"/>
              <a:t>及其关联的</a:t>
            </a:r>
            <a:r>
              <a:rPr lang="en-US" altLang="zh-CN" dirty="0"/>
              <a:t>value(s). </a:t>
            </a:r>
            <a:endParaRPr lang="en-US" altLang="zh-CN" dirty="0"/>
          </a:p>
          <a:p>
            <a:r>
              <a:rPr lang="zh-CN" altLang="en-US" dirty="0"/>
              <a:t>这些操作依赖一致性模型和索引。执行时可通过</a:t>
            </a:r>
            <a:r>
              <a:rPr lang="en-US" altLang="zh-CN" dirty="0"/>
              <a:t>REST</a:t>
            </a:r>
            <a:r>
              <a:rPr lang="zh-CN" altLang="en-US" dirty="0"/>
              <a:t>或</a:t>
            </a:r>
            <a:r>
              <a:rPr lang="en-US" altLang="zh-CN" dirty="0" err="1"/>
              <a:t>Lucene</a:t>
            </a:r>
            <a:r>
              <a:rPr lang="zh-CN" altLang="en-US" dirty="0"/>
              <a:t>接口访问。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420" y="4992172"/>
            <a:ext cx="8283918" cy="13136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352" y="5187348"/>
            <a:ext cx="3035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例如，采用</a:t>
            </a:r>
            <a:r>
              <a:rPr lang="en-US" altLang="zh-CN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key value</a:t>
            </a:r>
            <a:r>
              <a: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模型组织病人的数据，</a:t>
            </a:r>
            <a:r>
              <a:rPr lang="en-US" altLang="zh-CN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key</a:t>
            </a:r>
            <a:r>
              <a: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为</a:t>
            </a:r>
            <a:r>
              <a:rPr lang="en-US" altLang="zh-CN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SSN</a:t>
            </a:r>
            <a:r>
              <a: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value</a:t>
            </a:r>
            <a:r>
              <a: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是病人的记录数据</a:t>
            </a:r>
            <a:endParaRPr lang="zh-CN" altLang="en-US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Key-value</a:t>
            </a:r>
            <a:r>
              <a:rPr lang="zh-CN" altLang="en-US" dirty="0"/>
              <a:t>数据模型的代表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Redis</a:t>
            </a:r>
            <a:r>
              <a:rPr lang="en-US" altLang="zh-CN" dirty="0"/>
              <a:t>, </a:t>
            </a:r>
            <a:r>
              <a:rPr lang="en-US" altLang="zh-CN" dirty="0" err="1"/>
              <a:t>Riak</a:t>
            </a:r>
            <a:r>
              <a:rPr lang="en-US" altLang="zh-CN" dirty="0"/>
              <a:t> KV, Oracle NoSQL, </a:t>
            </a:r>
            <a:r>
              <a:rPr lang="en-US" altLang="zh-CN" dirty="0" err="1"/>
              <a:t>Hyperdex</a:t>
            </a:r>
            <a:r>
              <a:rPr lang="en-US" altLang="zh-CN" dirty="0"/>
              <a:t>(2012), Yahoo </a:t>
            </a:r>
            <a:r>
              <a:rPr lang="en-US" altLang="zh-CN" dirty="0" err="1"/>
              <a:t>Pnuts</a:t>
            </a:r>
            <a:r>
              <a:rPr lang="en-US" altLang="zh-CN" dirty="0"/>
              <a:t> (2008), Oracle Berkeley DB</a:t>
            </a:r>
            <a:r>
              <a:rPr lang="zh-CN" altLang="en-US" dirty="0"/>
              <a:t>和</a:t>
            </a:r>
            <a:r>
              <a:rPr lang="en-US" altLang="zh-CN" dirty="0"/>
              <a:t> Project Voldemort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个学术性的</a:t>
            </a:r>
            <a:r>
              <a:rPr lang="en-US" altLang="zh-CN" dirty="0"/>
              <a:t>key-value</a:t>
            </a:r>
            <a:r>
              <a:rPr lang="zh-CN" altLang="en-US" dirty="0"/>
              <a:t>数据库</a:t>
            </a:r>
            <a:endParaRPr lang="en-US" altLang="zh-CN" dirty="0"/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Amazon Dynamo</a:t>
            </a:r>
            <a:r>
              <a:rPr lang="zh-CN" altLang="en-US" dirty="0">
                <a:latin typeface="Comic Sans MS" panose="030F0702030302020204" pitchFamily="66" charset="0"/>
              </a:rPr>
              <a:t>：</a:t>
            </a:r>
            <a:r>
              <a:rPr lang="en-US" altLang="zh-CN" dirty="0" err="1">
                <a:latin typeface="Comic Sans MS" panose="030F0702030302020204" pitchFamily="66" charset="0"/>
              </a:rPr>
              <a:t>DeCandia</a:t>
            </a:r>
            <a:r>
              <a:rPr lang="en-US" altLang="zh-CN" dirty="0">
                <a:latin typeface="Comic Sans MS" panose="030F0702030302020204" pitchFamily="66" charset="0"/>
              </a:rPr>
              <a:t>, Giuseppe, et al. "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66" charset="0"/>
              </a:rPr>
              <a:t>Dynamo</a:t>
            </a:r>
            <a:r>
              <a:rPr lang="en-US" altLang="zh-CN" dirty="0">
                <a:latin typeface="Comic Sans MS" panose="030F0702030302020204" pitchFamily="66" charset="0"/>
              </a:rPr>
              <a:t>: amazon's highly available key-value store." </a:t>
            </a:r>
            <a:r>
              <a:rPr lang="en-US" altLang="zh-CN" i="1" dirty="0">
                <a:latin typeface="Comic Sans MS" panose="030F0702030302020204" pitchFamily="66" charset="0"/>
              </a:rPr>
              <a:t>ACM SIGOPS operating systems review</a:t>
            </a:r>
            <a:r>
              <a:rPr lang="en-US" altLang="zh-CN" dirty="0">
                <a:latin typeface="Comic Sans MS" panose="030F0702030302020204" pitchFamily="66" charset="0"/>
              </a:rPr>
              <a:t> 41.6 (2007): 205-220.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 err="1"/>
              <a:t>Scalaris</a:t>
            </a:r>
            <a:r>
              <a:rPr lang="en-US" altLang="zh-CN" dirty="0"/>
              <a:t> (</a:t>
            </a:r>
            <a:r>
              <a:rPr lang="en-US" altLang="zh-CN" dirty="0" err="1"/>
              <a:t>Schutt</a:t>
            </a:r>
            <a:r>
              <a:rPr lang="en-US" altLang="zh-CN" dirty="0"/>
              <a:t> et al.2008b), </a:t>
            </a:r>
            <a:endParaRPr lang="en-US" altLang="zh-CN" dirty="0"/>
          </a:p>
          <a:p>
            <a:pPr lvl="1"/>
            <a:r>
              <a:rPr lang="en-US" altLang="zh-CN" dirty="0"/>
              <a:t>Spinnaker (Rao et al. 2011),</a:t>
            </a:r>
            <a:endParaRPr lang="en-US" altLang="zh-CN" dirty="0"/>
          </a:p>
          <a:p>
            <a:pPr lvl="1"/>
            <a:r>
              <a:rPr lang="en-US" altLang="zh-CN" dirty="0"/>
              <a:t>Scatter (Glendenning et al. 2011), </a:t>
            </a:r>
            <a:endParaRPr lang="en-US" altLang="zh-CN" dirty="0"/>
          </a:p>
          <a:p>
            <a:pPr lvl="1"/>
            <a:r>
              <a:rPr lang="en-US" altLang="zh-CN" dirty="0"/>
              <a:t>Walter (Sovran et al. 2011)</a:t>
            </a:r>
            <a:endParaRPr lang="en-US" altLang="zh-CN" dirty="0"/>
          </a:p>
          <a:p>
            <a:pPr lvl="1"/>
            <a:r>
              <a:rPr lang="en-US" altLang="zh-CN" dirty="0"/>
              <a:t>COPS (Lloyd et al. 2011)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 family</a:t>
            </a:r>
            <a:r>
              <a:rPr lang="zh-CN" altLang="en-US" dirty="0"/>
              <a:t>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以表的形式存储数据，表有行（</a:t>
            </a:r>
            <a:r>
              <a:rPr lang="en-US" altLang="zh-CN" dirty="0"/>
              <a:t>row</a:t>
            </a:r>
            <a:r>
              <a:rPr lang="zh-CN" altLang="en-US" dirty="0"/>
              <a:t>）和列（</a:t>
            </a:r>
            <a:r>
              <a:rPr lang="en-US" altLang="zh-CN" dirty="0"/>
              <a:t> column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column </a:t>
            </a:r>
            <a:r>
              <a:rPr lang="zh-CN" altLang="en-US" dirty="0"/>
              <a:t>是数据库中最小的存储单元</a:t>
            </a:r>
            <a:r>
              <a:rPr lang="en-US" altLang="zh-CN" dirty="0"/>
              <a:t>,</a:t>
            </a:r>
            <a:r>
              <a:rPr lang="zh-CN" altLang="en-US" dirty="0"/>
              <a:t>它是一个带时间戳的</a:t>
            </a:r>
            <a:r>
              <a:rPr lang="en-US" altLang="zh-CN" dirty="0"/>
              <a:t>key-value </a:t>
            </a:r>
            <a:r>
              <a:rPr lang="zh-CN" altLang="en-US" dirty="0"/>
              <a:t>对。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row </a:t>
            </a:r>
            <a:r>
              <a:rPr lang="zh-CN" altLang="en-US" dirty="0"/>
              <a:t>也是一个</a:t>
            </a:r>
            <a:r>
              <a:rPr lang="en-US" altLang="zh-CN" dirty="0"/>
              <a:t>key-value </a:t>
            </a:r>
            <a:r>
              <a:rPr lang="zh-CN" altLang="en-US" dirty="0"/>
              <a:t>对</a:t>
            </a:r>
            <a:r>
              <a:rPr lang="en-US" altLang="zh-CN" dirty="0"/>
              <a:t>,</a:t>
            </a:r>
            <a:r>
              <a:rPr lang="zh-CN" altLang="en-US" dirty="0"/>
              <a:t>表示一个高度结构化的数据项，</a:t>
            </a:r>
            <a:r>
              <a:rPr lang="en-US" altLang="zh-CN" dirty="0"/>
              <a:t>row key</a:t>
            </a:r>
            <a:r>
              <a:rPr lang="zh-CN" altLang="en-US" dirty="0"/>
              <a:t>是该</a:t>
            </a:r>
            <a:r>
              <a:rPr lang="en-US" altLang="zh-CN" dirty="0"/>
              <a:t>row</a:t>
            </a:r>
            <a:r>
              <a:rPr lang="zh-CN" altLang="en-US" dirty="0"/>
              <a:t>数据的唯一标示，</a:t>
            </a:r>
            <a:r>
              <a:rPr lang="en-US" altLang="zh-CN" dirty="0"/>
              <a:t>value </a:t>
            </a:r>
            <a:r>
              <a:rPr lang="zh-CN" altLang="en-US" dirty="0"/>
              <a:t>是一个</a:t>
            </a:r>
            <a:r>
              <a:rPr lang="en-US" altLang="zh-CN" dirty="0"/>
              <a:t>column</a:t>
            </a:r>
            <a:r>
              <a:rPr lang="zh-CN" altLang="en-US" dirty="0"/>
              <a:t>的集合。</a:t>
            </a:r>
            <a:endParaRPr lang="en-US" altLang="zh-CN" dirty="0"/>
          </a:p>
          <a:p>
            <a:r>
              <a:rPr lang="en-US" altLang="zh-CN" dirty="0"/>
              <a:t>column family</a:t>
            </a:r>
            <a:r>
              <a:rPr lang="zh-CN" altLang="en-US" dirty="0"/>
              <a:t>由任意数量的</a:t>
            </a:r>
            <a:r>
              <a:rPr lang="en-US" altLang="zh-CN" dirty="0"/>
              <a:t>column</a:t>
            </a:r>
            <a:r>
              <a:rPr lang="zh-CN" altLang="en-US" dirty="0"/>
              <a:t>构成，这些</a:t>
            </a:r>
            <a:r>
              <a:rPr lang="en-US" altLang="zh-CN" dirty="0"/>
              <a:t>column</a:t>
            </a:r>
            <a:r>
              <a:rPr lang="zh-CN" altLang="en-US" dirty="0"/>
              <a:t>在逻辑上相互关联，通常一起访问</a:t>
            </a:r>
            <a:endParaRPr lang="en-US" altLang="zh-CN" dirty="0"/>
          </a:p>
          <a:p>
            <a:pPr lvl="1"/>
            <a:r>
              <a:rPr lang="en-US" altLang="zh-CN" dirty="0"/>
              <a:t>Row</a:t>
            </a:r>
            <a:r>
              <a:rPr lang="zh-CN" altLang="en-US" dirty="0"/>
              <a:t>和</a:t>
            </a:r>
            <a:r>
              <a:rPr lang="en-US" altLang="zh-CN" dirty="0"/>
              <a:t>column</a:t>
            </a:r>
            <a:r>
              <a:rPr lang="zh-CN" altLang="en-US" dirty="0"/>
              <a:t>确定为一个</a:t>
            </a:r>
            <a:r>
              <a:rPr lang="en-US" altLang="zh-CN" dirty="0"/>
              <a:t>cell</a:t>
            </a:r>
            <a:r>
              <a:rPr lang="zh-CN" altLang="en-US" dirty="0"/>
              <a:t>，每个</a:t>
            </a:r>
            <a:r>
              <a:rPr lang="en-US" altLang="zh-CN" dirty="0"/>
              <a:t>cell</a:t>
            </a:r>
            <a:r>
              <a:rPr lang="zh-CN" altLang="en-US" dirty="0"/>
              <a:t>存储同一份数据的多个版本，用时间戳来区分</a:t>
            </a:r>
            <a:endParaRPr lang="en-US" altLang="zh-CN" dirty="0"/>
          </a:p>
          <a:p>
            <a:pPr lvl="1"/>
            <a:r>
              <a:rPr lang="zh-CN" altLang="en-US" dirty="0"/>
              <a:t>时间戳：用来区分数据版本的索引。</a:t>
            </a:r>
            <a:endParaRPr lang="en-US" altLang="zh-CN" dirty="0"/>
          </a:p>
          <a:p>
            <a:pPr marL="342900" lvl="1" indent="-342900"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访问控制、磁盘和内存使用统计在</a:t>
            </a:r>
            <a:r>
              <a:rPr lang="en-US" altLang="zh-CN" sz="2800" dirty="0"/>
              <a:t>column family</a:t>
            </a:r>
            <a:r>
              <a:rPr lang="zh-CN" altLang="en-US" sz="2800" dirty="0"/>
              <a:t>层面</a:t>
            </a:r>
            <a:r>
              <a:rPr lang="en-US" altLang="zh-CN" sz="2800" dirty="0"/>
              <a:t>, column family</a:t>
            </a:r>
            <a:r>
              <a:rPr lang="zh-CN" altLang="en-US" sz="2800" dirty="0"/>
              <a:t>的模式灵活，可以在运行时添加或删除其中的列</a:t>
            </a:r>
            <a:endParaRPr lang="en-US" altLang="zh-CN" sz="2800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 family</a:t>
            </a:r>
            <a:r>
              <a:rPr lang="zh-CN" altLang="en-US" dirty="0"/>
              <a:t>模型示意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1775520" y="1954893"/>
          <a:ext cx="8352928" cy="4147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1741"/>
                <a:gridCol w="1813014"/>
                <a:gridCol w="1758385"/>
                <a:gridCol w="1187817"/>
                <a:gridCol w="1193275"/>
                <a:gridCol w="1118696"/>
              </a:tblGrid>
              <a:tr h="5305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Row key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Column  family1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Column  family2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Column  family3</a:t>
                      </a:r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30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column1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column1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column1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column2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column3</a:t>
                      </a:r>
                      <a:endParaRPr lang="zh-CN" altLang="en-US" dirty="0"/>
                    </a:p>
                  </a:txBody>
                  <a:tcPr/>
                </a:tc>
              </a:tr>
              <a:tr h="9646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Key1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t1: 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t2:</a:t>
                      </a:r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</a:tr>
              <a:tr h="5305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Key2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t2: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</a:tr>
              <a:tr h="5305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</a:tr>
              <a:tr h="5305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</a:tr>
              <a:tr h="5305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Key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 family</a:t>
            </a:r>
            <a:r>
              <a:rPr lang="zh-CN" altLang="en-US" dirty="0"/>
              <a:t>存储实例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通过三元组</a:t>
            </a:r>
            <a:r>
              <a:rPr lang="en-US" altLang="zh-CN" dirty="0"/>
              <a:t>&lt;</a:t>
            </a:r>
            <a:r>
              <a:rPr lang="en-US" altLang="zh-CN" i="1" dirty="0"/>
              <a:t>row-key, column-</a:t>
            </a:r>
            <a:r>
              <a:rPr lang="en-US" altLang="zh-CN" i="1" dirty="0" err="1"/>
              <a:t>key,timestamp</a:t>
            </a:r>
            <a:r>
              <a:rPr lang="en-US" altLang="zh-CN" dirty="0"/>
              <a:t>&gt;</a:t>
            </a:r>
            <a:r>
              <a:rPr lang="zh-CN" altLang="en-US" dirty="0"/>
              <a:t>检索</a:t>
            </a:r>
            <a:r>
              <a:rPr lang="en-US" altLang="zh-CN" dirty="0"/>
              <a:t>cell</a:t>
            </a:r>
            <a:r>
              <a:rPr lang="zh-CN" altLang="en-US" dirty="0"/>
              <a:t>的</a:t>
            </a:r>
            <a:r>
              <a:rPr lang="en-US" altLang="zh-CN" dirty="0"/>
              <a:t>value.</a:t>
            </a:r>
            <a:endParaRPr lang="en-US" altLang="zh-CN" dirty="0"/>
          </a:p>
          <a:p>
            <a:r>
              <a:rPr lang="en-US" altLang="zh-CN" dirty="0"/>
              <a:t>Column family</a:t>
            </a:r>
            <a:r>
              <a:rPr lang="zh-CN" altLang="en-US" dirty="0"/>
              <a:t>数据库中的数据可以有效地进行水平（按行）和垂直（按列族）分区，使得它们适合存储大数据集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80" y="3140968"/>
            <a:ext cx="10387493" cy="2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-24680" y="6550223"/>
            <a:ext cx="123606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400" kern="100" dirty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Bigtable: A Distributed Storage System for Structured </a:t>
            </a:r>
            <a:r>
              <a:rPr lang="en-US" altLang="zh-CN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zh-CN" sz="14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effectLst/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Chang F, Dean J, Ghemawat S, et al.. ACM Transactions on Computer Systems (TOCS), 2008, 26(2): 4.</a:t>
            </a:r>
            <a:endParaRPr lang="zh-CN" altLang="zh-CN" sz="140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 family</a:t>
            </a:r>
            <a:r>
              <a:rPr lang="zh-CN" altLang="en-US" dirty="0"/>
              <a:t>嵌套结构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一些</a:t>
            </a:r>
            <a:r>
              <a:rPr lang="en-US" altLang="zh-CN" dirty="0"/>
              <a:t>column family</a:t>
            </a:r>
            <a:r>
              <a:rPr lang="zh-CN" altLang="en-US" dirty="0"/>
              <a:t>数据库提供</a:t>
            </a:r>
            <a:r>
              <a:rPr lang="en-US" altLang="zh-CN" i="1" dirty="0"/>
              <a:t>aggregate 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dirty="0"/>
              <a:t>embedded/nested</a:t>
            </a:r>
            <a:r>
              <a:rPr lang="zh-CN" altLang="en-US" dirty="0"/>
              <a:t>）数据结构，允许一个</a:t>
            </a:r>
            <a:r>
              <a:rPr lang="en-US" altLang="zh-CN" dirty="0"/>
              <a:t>column-family</a:t>
            </a:r>
            <a:r>
              <a:rPr lang="zh-CN" altLang="en-US" dirty="0"/>
              <a:t>嵌套在其他</a:t>
            </a:r>
            <a:r>
              <a:rPr lang="en-US" altLang="zh-CN" dirty="0"/>
              <a:t>column-families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fr-FR" altLang="zh-CN" dirty="0"/>
              <a:t>Apache Cassandra</a:t>
            </a:r>
            <a:endParaRPr lang="fr-FR" altLang="zh-CN" dirty="0"/>
          </a:p>
          <a:p>
            <a:r>
              <a:rPr lang="en-US" altLang="zh-CN" dirty="0"/>
              <a:t>column family</a:t>
            </a:r>
            <a:r>
              <a:rPr lang="zh-CN" altLang="en-US" dirty="0"/>
              <a:t>数据库支持不同的建模结构，例如</a:t>
            </a:r>
            <a:r>
              <a:rPr lang="en-US" altLang="zh-CN" dirty="0"/>
              <a:t>row</a:t>
            </a:r>
            <a:r>
              <a:rPr lang="zh-CN" altLang="en-US" dirty="0"/>
              <a:t>、</a:t>
            </a:r>
            <a:r>
              <a:rPr lang="en-US" altLang="zh-CN" dirty="0"/>
              <a:t> column family</a:t>
            </a:r>
            <a:r>
              <a:rPr lang="zh-CN" altLang="en-US" dirty="0"/>
              <a:t>和</a:t>
            </a:r>
            <a:r>
              <a:rPr lang="en-US" altLang="zh-CN" dirty="0"/>
              <a:t>nested column-families </a:t>
            </a:r>
            <a:r>
              <a:rPr lang="zh-CN" altLang="en-US" dirty="0"/>
              <a:t>。这些结构可用于根据查询工作负载创建</a:t>
            </a:r>
            <a:r>
              <a:rPr lang="en-US" altLang="zh-CN" i="1" dirty="0"/>
              <a:t>aggregate</a:t>
            </a:r>
            <a:r>
              <a:rPr lang="zh-CN" altLang="en-US" dirty="0"/>
              <a:t>层次结构，从而通过访问</a:t>
            </a:r>
            <a:r>
              <a:rPr lang="en-US" altLang="zh-CN" dirty="0"/>
              <a:t>collocated</a:t>
            </a:r>
            <a:r>
              <a:rPr lang="zh-CN" altLang="en-US" dirty="0"/>
              <a:t>数据来提高查询性能。</a:t>
            </a:r>
            <a:endParaRPr lang="fr-FR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Column family</a:t>
            </a:r>
            <a:r>
              <a:rPr lang="zh-CN" altLang="en-US" dirty="0"/>
              <a:t>存储的查询案例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Facebook</a:t>
            </a:r>
            <a:r>
              <a:rPr lang="zh-CN" altLang="en-US" dirty="0"/>
              <a:t>针对收件箱搜索服务，采用</a:t>
            </a:r>
            <a:r>
              <a:rPr lang="en-US" altLang="zh-CN" dirty="0"/>
              <a:t>Column family</a:t>
            </a:r>
            <a:r>
              <a:rPr lang="zh-CN" altLang="en-US" dirty="0"/>
              <a:t>数据模型组织数据（包含</a:t>
            </a:r>
            <a:r>
              <a:rPr lang="en-US" altLang="zh-CN" dirty="0"/>
              <a:t>aggregate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提供服务：用户基于关键字或发件人</a:t>
            </a:r>
            <a:r>
              <a:rPr lang="en-US" altLang="zh-CN" dirty="0"/>
              <a:t>/</a:t>
            </a:r>
            <a:r>
              <a:rPr lang="zh-CN" altLang="en-US" dirty="0"/>
              <a:t>收件人的名字查询发送和接收的邮件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40" y="3036200"/>
            <a:ext cx="10712773" cy="37771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75720" y="638132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From</a:t>
            </a:r>
            <a:r>
              <a:rPr lang="zh-CN" altLang="en-US" sz="1050" dirty="0"/>
              <a:t>：</a:t>
            </a:r>
            <a:r>
              <a:rPr lang="en-US" altLang="zh-CN" sz="14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Ali 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Davoudian</a:t>
            </a:r>
            <a:r>
              <a:rPr lang="en-US" altLang="zh-CN" sz="14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, Liu Chen, and </a:t>
            </a:r>
            <a:r>
              <a:rPr lang="en-US" altLang="zh-CN" sz="140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Mengchi</a:t>
            </a:r>
            <a:r>
              <a:rPr lang="en-US" altLang="zh-CN" sz="140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Liu. 2018. A Survey on NoSQL Stores. ACM Computing Survey 51, 2</a:t>
            </a:r>
            <a:r>
              <a:rPr lang="en-US" altLang="zh-CN" sz="105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50" kern="100" dirty="0">
              <a:effectLst/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2120" y="4900861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两个不同的</a:t>
            </a:r>
            <a:r>
              <a:rPr lang="en-US" altLang="zh-CN" dirty="0"/>
              <a:t>aggregates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具有存储和分析大数据的优势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Column family</a:t>
            </a:r>
            <a:r>
              <a:rPr lang="zh-CN" altLang="en-US" dirty="0"/>
              <a:t>数据库中的数据可以有效地水平划分（</a:t>
            </a:r>
            <a:r>
              <a:rPr lang="en-US" altLang="zh-CN" dirty="0"/>
              <a:t>by </a:t>
            </a:r>
            <a:r>
              <a:rPr lang="en-US" altLang="zh-CN" i="1" dirty="0"/>
              <a:t>rows </a:t>
            </a:r>
            <a:r>
              <a:rPr lang="zh-CN" altLang="en-US" dirty="0"/>
              <a:t>）和垂直划分（</a:t>
            </a:r>
            <a:r>
              <a:rPr lang="en-US" altLang="zh-CN" dirty="0"/>
              <a:t>by column-families</a:t>
            </a:r>
            <a:r>
              <a:rPr lang="zh-CN" altLang="en-US" dirty="0"/>
              <a:t>），适于存储大数据集。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640" y="2492896"/>
            <a:ext cx="8325200" cy="43651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7436" y="2943318"/>
            <a:ext cx="26182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采用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LSM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Log-Structured-Merge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tree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数据结构为每个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column-family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实现高效存储的主干部分。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36" y="4512961"/>
            <a:ext cx="24683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高伸缩性和灵活性以及MapReduce任务（用于并行处理数据集）的支持，使得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column-families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存储适合于数据分析的应用。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83806" y="3557691"/>
            <a:ext cx="139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内存中的树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01881" y="5870927"/>
            <a:ext cx="139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外存中的树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92144" y="3944455"/>
            <a:ext cx="1239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append only 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56440" y="2708920"/>
            <a:ext cx="15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sorted on key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树</a:t>
            </a:r>
            <a:r>
              <a:rPr lang="en-US" altLang="zh-CN" dirty="0"/>
              <a:t>——why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6638528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传统关系型数据库使用</a:t>
            </a:r>
            <a:r>
              <a:rPr lang="en-US" altLang="zh-CN" sz="2400" dirty="0"/>
              <a:t>B+</a:t>
            </a:r>
            <a:r>
              <a:rPr lang="zh-CN" altLang="en-US" sz="2400" dirty="0"/>
              <a:t>树作为存储结构，查找高效。但是逻辑上相近的数据物理上却可能相隔很远，导致大量的随机读写磁盘操作。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随机读写比顺序读写慢很多。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为了提升</a:t>
            </a:r>
            <a:r>
              <a:rPr lang="en-US" altLang="zh-CN" sz="2400" dirty="0"/>
              <a:t>I/O</a:t>
            </a:r>
            <a:r>
              <a:rPr lang="zh-CN" altLang="en-US" sz="2400" dirty="0"/>
              <a:t>性能，需要一种能将随机操作变为顺序操作的机制。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LSM</a:t>
            </a:r>
            <a:r>
              <a:rPr lang="zh-CN" altLang="en-US" sz="2400" dirty="0"/>
              <a:t>树能够实现顺序写磁盘，从而大幅提升写操作，作为代价的是牺牲了一些读性能。</a:t>
            </a:r>
            <a:endParaRPr lang="zh-CN" altLang="en-US" sz="2400" dirty="0"/>
          </a:p>
        </p:txBody>
      </p:sp>
      <p:pic>
        <p:nvPicPr>
          <p:cNvPr id="3074" name="Picture 2" descr="https://pic3.zhimg.com/80/4c2d8dedccd4562f2cc4c2d282d7c730_hd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824605"/>
            <a:ext cx="4581071" cy="407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关系数据模型（</a:t>
            </a:r>
            <a:r>
              <a:rPr lang="en-US" altLang="zh-CN" dirty="0"/>
              <a:t>Relational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非关系数据模型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键</a:t>
            </a:r>
            <a:r>
              <a:rPr lang="en-US" altLang="zh-CN" dirty="0"/>
              <a:t>/</a:t>
            </a:r>
            <a:r>
              <a:rPr lang="zh-CN" altLang="en-US" dirty="0"/>
              <a:t>值数据模型（</a:t>
            </a:r>
            <a:r>
              <a:rPr lang="en-US" altLang="zh-CN" dirty="0"/>
              <a:t>Key/Value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面向文档的数据模型（</a:t>
            </a:r>
            <a:r>
              <a:rPr lang="en-US" altLang="zh-CN" dirty="0"/>
              <a:t>Document-oriented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列族数据模型（</a:t>
            </a:r>
            <a:r>
              <a:rPr lang="en-US" altLang="zh-CN" dirty="0"/>
              <a:t>Column family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图数据模型（</a:t>
            </a:r>
            <a:r>
              <a:rPr lang="en-US" altLang="zh-CN" dirty="0"/>
              <a:t>Graph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树</a:t>
            </a:r>
            <a:r>
              <a:rPr lang="en-US" altLang="zh-CN" dirty="0"/>
              <a:t>—</a:t>
            </a:r>
            <a:r>
              <a:rPr lang="zh-CN" altLang="en-US" dirty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4838328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LSM</a:t>
            </a:r>
            <a:r>
              <a:rPr lang="zh-CN" altLang="en-US" dirty="0"/>
              <a:t>树由两个或以上的存储结构组成。</a:t>
            </a:r>
            <a:endParaRPr lang="en-US" altLang="zh-CN" dirty="0"/>
          </a:p>
          <a:p>
            <a:pPr lvl="1"/>
            <a:r>
              <a:rPr lang="zh-CN" altLang="en-US" dirty="0"/>
              <a:t>一个存储结构常驻内存中，称为</a:t>
            </a:r>
            <a:r>
              <a:rPr lang="en-US" altLang="zh-CN" dirty="0"/>
              <a:t>C</a:t>
            </a:r>
            <a:r>
              <a:rPr lang="en-US" altLang="zh-CN" baseline="-25000" dirty="0"/>
              <a:t>0 </a:t>
            </a:r>
            <a:r>
              <a:rPr lang="en-US" altLang="zh-CN" dirty="0"/>
              <a:t>tree</a:t>
            </a:r>
            <a:r>
              <a:rPr lang="zh-CN" altLang="en-US" dirty="0"/>
              <a:t>，具体可以是任何方便健值查找的数据结构，比如红黑树、</a:t>
            </a:r>
            <a:r>
              <a:rPr lang="en-US" altLang="zh-CN" dirty="0"/>
              <a:t>map</a:t>
            </a:r>
            <a:r>
              <a:rPr lang="zh-CN" altLang="en-US" dirty="0"/>
              <a:t>，甚至可以是跳表。</a:t>
            </a:r>
            <a:endParaRPr lang="en-US" altLang="zh-CN" dirty="0"/>
          </a:p>
          <a:p>
            <a:pPr lvl="1"/>
            <a:r>
              <a:rPr lang="zh-CN" altLang="en-US" dirty="0"/>
              <a:t>另外一个存储结构常驻在硬盘中，称为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 tree</a:t>
            </a:r>
            <a:r>
              <a:rPr lang="zh-CN" altLang="en-US" dirty="0"/>
              <a:t>，具体结构类似</a:t>
            </a:r>
            <a:r>
              <a:rPr lang="en-US" altLang="zh-CN" dirty="0"/>
              <a:t>B</a:t>
            </a:r>
            <a:r>
              <a:rPr lang="zh-CN" altLang="en-US" dirty="0"/>
              <a:t>树。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所有节点都是</a:t>
            </a:r>
            <a:r>
              <a:rPr lang="en-US" altLang="zh-CN" dirty="0"/>
              <a:t>100%</a:t>
            </a:r>
            <a:r>
              <a:rPr lang="zh-CN" altLang="en-US" dirty="0"/>
              <a:t>满的，节点的大小为磁盘块大小。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9456" y="5994543"/>
            <a:ext cx="10598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http://citeseerx.ist.psu.edu/viewdoc/download?doi=10.1.1.44.2782&amp;rep=rep1&amp;type=pdf</a:t>
            </a:r>
            <a:endParaRPr lang="zh-CN" altLang="en-US" dirty="0"/>
          </a:p>
        </p:txBody>
      </p:sp>
      <p:pic>
        <p:nvPicPr>
          <p:cNvPr id="2052" name="Picture 4" descr="https://user-gold-cdn.xitu.io/2018/10/9/166563e3b75c83cc?imagesl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4" y="2620360"/>
            <a:ext cx="6343663" cy="22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树</a:t>
            </a:r>
            <a:r>
              <a:rPr lang="en-US" altLang="zh-CN" dirty="0"/>
              <a:t>——Insert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插入一条新纪录时，首先在</a:t>
            </a:r>
            <a:r>
              <a:rPr lang="en-US" altLang="zh-CN" sz="2400" dirty="0"/>
              <a:t>Log</a:t>
            </a:r>
            <a:r>
              <a:rPr lang="zh-CN" altLang="en-US" sz="2400" dirty="0"/>
              <a:t>文件中插入操作日志（</a:t>
            </a:r>
            <a:r>
              <a:rPr lang="en-US" altLang="zh-CN" sz="2400" dirty="0">
                <a:solidFill>
                  <a:srgbClr val="FF0000"/>
                </a:solidFill>
              </a:rPr>
              <a:t>WAL</a:t>
            </a:r>
            <a:r>
              <a:rPr lang="zh-CN" altLang="en-US" sz="2400" dirty="0"/>
              <a:t>） ，以便后面恢复使用。日志是以</a:t>
            </a:r>
            <a:r>
              <a:rPr lang="en-US" altLang="zh-CN" sz="2400" dirty="0"/>
              <a:t>append</a:t>
            </a:r>
            <a:r>
              <a:rPr lang="zh-CN" altLang="en-US" sz="2400" dirty="0"/>
              <a:t>形式插入，所以速度非常快；</a:t>
            </a:r>
            <a:endParaRPr lang="en-US" altLang="zh-CN" sz="2400" dirty="0"/>
          </a:p>
          <a:p>
            <a:r>
              <a:rPr lang="zh-CN" altLang="en-US" sz="2400" dirty="0"/>
              <a:t>将新纪录的索引插入到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中（在内存中完成，不涉及磁盘</a:t>
            </a:r>
            <a:r>
              <a:rPr lang="en-US" altLang="zh-CN" sz="2400" dirty="0"/>
              <a:t>IO</a:t>
            </a:r>
            <a:r>
              <a:rPr lang="zh-CN" altLang="en-US" sz="2400" dirty="0"/>
              <a:t>操作）；</a:t>
            </a:r>
            <a:endParaRPr lang="en-US" altLang="zh-CN" sz="2400" dirty="0"/>
          </a:p>
          <a:p>
            <a:r>
              <a:rPr lang="zh-CN" altLang="en-US" sz="2400" dirty="0"/>
              <a:t>当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大小达到某一阈值时或者每隔一段时间，将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中记录滚动</a:t>
            </a:r>
            <a:r>
              <a:rPr lang="zh-CN" altLang="en-US" sz="2400" dirty="0">
                <a:solidFill>
                  <a:srgbClr val="FF0000"/>
                </a:solidFill>
              </a:rPr>
              <a:t>合并</a:t>
            </a:r>
            <a:r>
              <a:rPr lang="zh-CN" altLang="en-US" sz="2400" dirty="0"/>
              <a:t>到磁盘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中；</a:t>
            </a:r>
            <a:endParaRPr lang="en-US" altLang="zh-CN" sz="2400" dirty="0"/>
          </a:p>
          <a:p>
            <a:r>
              <a:rPr lang="zh-CN" altLang="en-US" sz="2400" dirty="0"/>
              <a:t>对于多个存储结构的情况，当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越来越大就向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合并，以此类推，一直合并到</a:t>
            </a:r>
            <a:r>
              <a:rPr lang="en-US" altLang="zh-CN" sz="2400" dirty="0" err="1"/>
              <a:t>C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Picture 6" descr="https://user-gold-cdn.xitu.io/2018/10/9/166563e3b76f6c9e?imagesli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4333722"/>
            <a:ext cx="6375739" cy="197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树</a:t>
            </a:r>
            <a:r>
              <a:rPr lang="en-US" altLang="zh-CN" dirty="0"/>
              <a:t>—Merge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6998568" cy="452596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合并过程中会使用两个块：</a:t>
            </a:r>
            <a:r>
              <a:rPr lang="en-US" altLang="zh-CN" dirty="0">
                <a:solidFill>
                  <a:srgbClr val="0070C0"/>
                </a:solidFill>
              </a:rPr>
              <a:t>emptying block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70C0"/>
                </a:solidFill>
              </a:rPr>
              <a:t>filling block</a:t>
            </a:r>
            <a:r>
              <a:rPr lang="zh-CN" altLang="en-US" dirty="0"/>
              <a:t>。</a:t>
            </a:r>
            <a:endParaRPr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中读取未合并叶子节点，放置内存中的</a:t>
            </a:r>
            <a:r>
              <a:rPr lang="en-US" altLang="zh-CN" dirty="0"/>
              <a:t>emptying block</a:t>
            </a:r>
            <a:r>
              <a:rPr lang="zh-CN" altLang="en-US" dirty="0"/>
              <a:t>中。</a:t>
            </a:r>
            <a:endParaRPr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从小到大查找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zh-CN" altLang="en-US" dirty="0"/>
              <a:t>中的节点，与</a:t>
            </a:r>
            <a:r>
              <a:rPr lang="en-US" altLang="zh-CN" dirty="0"/>
              <a:t>emptying block</a:t>
            </a:r>
            <a:r>
              <a:rPr lang="zh-CN" altLang="en-US" dirty="0"/>
              <a:t>进行合并排序，合并结果保存到</a:t>
            </a:r>
            <a:r>
              <a:rPr lang="en-US" altLang="zh-CN" dirty="0"/>
              <a:t>filling block</a:t>
            </a:r>
            <a:r>
              <a:rPr lang="zh-CN" altLang="en-US" dirty="0"/>
              <a:t>中，并将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zh-CN" altLang="en-US" dirty="0"/>
              <a:t>对应的节点删除。</a:t>
            </a:r>
            <a:endParaRPr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不断执行第</a:t>
            </a:r>
            <a:r>
              <a:rPr lang="en-US" altLang="zh-CN" dirty="0"/>
              <a:t>2</a:t>
            </a:r>
            <a:r>
              <a:rPr lang="zh-CN" altLang="en-US" dirty="0"/>
              <a:t>步操作，合并排序结果不断填入</a:t>
            </a:r>
            <a:r>
              <a:rPr lang="en-US" altLang="zh-CN" dirty="0"/>
              <a:t>filling block</a:t>
            </a:r>
            <a:r>
              <a:rPr lang="zh-CN" altLang="en-US" dirty="0"/>
              <a:t>中，当其满了则将其</a:t>
            </a:r>
            <a:r>
              <a:rPr lang="zh-CN" altLang="en-US" b="1" dirty="0">
                <a:solidFill>
                  <a:srgbClr val="FF0000"/>
                </a:solidFill>
              </a:rPr>
              <a:t>追加</a:t>
            </a:r>
            <a:r>
              <a:rPr lang="zh-CN" altLang="en-US" dirty="0"/>
              <a:t>到磁盘的新位置上。合并期间如果</a:t>
            </a:r>
            <a:r>
              <a:rPr lang="en-US" altLang="zh-CN" dirty="0"/>
              <a:t>emptying block</a:t>
            </a:r>
            <a:r>
              <a:rPr lang="zh-CN" altLang="en-US" dirty="0"/>
              <a:t>使用完了，再从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中读取未合并的叶子节点。</a:t>
            </a:r>
            <a:endParaRPr lang="zh-CN" alt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所有叶子节点都按以上合并完成后即完成一次合并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122" name="Picture 2" descr="https://images0.cnblogs.com/blog/319578/201408/28121949329311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532" y="1988840"/>
            <a:ext cx="4626818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树</a:t>
            </a:r>
            <a:r>
              <a:rPr lang="en-US" altLang="zh-CN" dirty="0"/>
              <a:t>—</a:t>
            </a:r>
            <a:r>
              <a:rPr lang="zh-CN" altLang="en-US" dirty="0"/>
              <a:t>查找及删除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endParaRPr lang="en-US" altLang="zh-CN" dirty="0"/>
          </a:p>
          <a:p>
            <a:pPr lvl="1"/>
            <a:r>
              <a:rPr lang="zh-CN" altLang="en-US" dirty="0"/>
              <a:t>先找内存的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zh-CN" altLang="en-US" dirty="0"/>
              <a:t>树，找不到则找磁盘的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树，然后是</a:t>
            </a:r>
            <a:r>
              <a:rPr lang="en-US" altLang="zh-CN" dirty="0"/>
              <a:t>C</a:t>
            </a:r>
            <a:r>
              <a:rPr lang="en-US" altLang="zh-CN" baseline="-25000" dirty="0"/>
              <a:t>2</a:t>
            </a:r>
            <a:r>
              <a:rPr lang="zh-CN" altLang="en-US" dirty="0"/>
              <a:t>树，以此类推</a:t>
            </a:r>
            <a:endParaRPr lang="en-US" altLang="zh-CN" dirty="0"/>
          </a:p>
          <a:p>
            <a:r>
              <a:rPr lang="zh-CN" altLang="en-US" dirty="0"/>
              <a:t>删除</a:t>
            </a:r>
            <a:endParaRPr lang="en-US" altLang="zh-CN" dirty="0"/>
          </a:p>
          <a:p>
            <a:pPr lvl="1"/>
            <a:r>
              <a:rPr lang="zh-CN" altLang="en-US" dirty="0"/>
              <a:t>为了快速执行，主要是通过标记来实现，在内存的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zh-CN" altLang="en-US" dirty="0"/>
              <a:t>树中将要删除的记录加</a:t>
            </a:r>
            <a:r>
              <a:rPr lang="en-US" altLang="zh-CN" dirty="0"/>
              <a:t>delete marker</a:t>
            </a:r>
            <a:r>
              <a:rPr lang="zh-CN" altLang="en-US" dirty="0"/>
              <a:t>。客户端检索时读不到实际的值。</a:t>
            </a:r>
            <a:endParaRPr lang="en-US" altLang="zh-CN" dirty="0"/>
          </a:p>
          <a:p>
            <a:pPr lvl="1"/>
            <a:r>
              <a:rPr lang="zh-CN" altLang="en-US" dirty="0"/>
              <a:t>如果删除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zh-CN" altLang="en-US" dirty="0"/>
              <a:t>树不存在的记录，则在</a:t>
            </a:r>
            <a:r>
              <a:rPr lang="en-US" altLang="zh-CN" dirty="0"/>
              <a:t>C</a:t>
            </a:r>
            <a:r>
              <a:rPr lang="en-US" altLang="zh-CN" baseline="-25000" dirty="0"/>
              <a:t>0</a:t>
            </a:r>
            <a:r>
              <a:rPr lang="zh-CN" altLang="en-US" dirty="0"/>
              <a:t>树中生成一个节点，加</a:t>
            </a:r>
            <a:r>
              <a:rPr lang="en-US" altLang="zh-CN" dirty="0"/>
              <a:t>delete marker </a:t>
            </a:r>
            <a:r>
              <a:rPr lang="zh-CN" altLang="en-US" dirty="0"/>
              <a:t>，查找时可在内存中得知该记录已被删除，无需查找磁盘。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</a:t>
            </a:r>
            <a:r>
              <a:rPr lang="zh-CN" altLang="en-US" dirty="0"/>
              <a:t>树</a:t>
            </a:r>
            <a:r>
              <a:rPr lang="en-US" altLang="zh-CN" dirty="0"/>
              <a:t>—</a:t>
            </a:r>
            <a:r>
              <a:rPr lang="zh-CN" altLang="en-US" dirty="0"/>
              <a:t>读写文件（以</a:t>
            </a:r>
            <a:r>
              <a:rPr lang="en-US" altLang="zh-CN" dirty="0"/>
              <a:t>HBASE</a:t>
            </a:r>
            <a:r>
              <a:rPr lang="zh-CN" altLang="en-US" dirty="0"/>
              <a:t>为例）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更新文件时，数据先记录在日志</a:t>
            </a:r>
            <a:r>
              <a:rPr lang="en-US" altLang="zh-CN" dirty="0"/>
              <a:t>WAL</a:t>
            </a:r>
            <a:r>
              <a:rPr lang="zh-CN" altLang="en-US" dirty="0"/>
              <a:t>（</a:t>
            </a:r>
            <a:r>
              <a:rPr lang="en-US" altLang="zh-CN" dirty="0"/>
              <a:t>write-Ahead Log</a:t>
            </a:r>
            <a:r>
              <a:rPr lang="zh-CN" altLang="en-US" dirty="0"/>
              <a:t>）中，然后写入内存中的</a:t>
            </a:r>
            <a:r>
              <a:rPr lang="en-US" altLang="zh-CN" dirty="0" err="1"/>
              <a:t>memeStore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 err="1"/>
              <a:t>memStore</a:t>
            </a:r>
            <a:r>
              <a:rPr lang="zh-CN" altLang="en-US" dirty="0"/>
              <a:t>中数据累计超过给定的阈值，系统将数据从内存刷写到磁盘中</a:t>
            </a:r>
            <a:r>
              <a:rPr lang="en-US" altLang="zh-CN" dirty="0" err="1"/>
              <a:t>Hfile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数据移出内存后，系统丢弃对应的提交日志，只保留未持久化到磁盘的提交日志</a:t>
            </a:r>
            <a:endParaRPr lang="en-US" altLang="zh-CN" dirty="0"/>
          </a:p>
          <a:p>
            <a:r>
              <a:rPr lang="zh-CN" altLang="en-US" dirty="0"/>
              <a:t>在将数据移出</a:t>
            </a:r>
            <a:r>
              <a:rPr lang="en-US" altLang="zh-CN" dirty="0" err="1"/>
              <a:t>memStore</a:t>
            </a:r>
            <a:r>
              <a:rPr lang="zh-CN" altLang="en-US" dirty="0"/>
              <a:t>到磁盘的过程中，系统不阻塞读写操作</a:t>
            </a:r>
            <a:endParaRPr lang="en-US" altLang="zh-CN" dirty="0"/>
          </a:p>
          <a:p>
            <a:pPr lvl="1"/>
            <a:r>
              <a:rPr lang="zh-CN" altLang="en-US" dirty="0"/>
              <a:t>用空的</a:t>
            </a:r>
            <a:r>
              <a:rPr lang="en-US" altLang="zh-CN" dirty="0" err="1"/>
              <a:t>memStore</a:t>
            </a:r>
            <a:r>
              <a:rPr lang="zh-CN" altLang="en-US" dirty="0"/>
              <a:t>获取更新的数据，将满的旧</a:t>
            </a:r>
            <a:r>
              <a:rPr lang="en-US" altLang="zh-CN" dirty="0" err="1"/>
              <a:t>memStore</a:t>
            </a:r>
            <a:r>
              <a:rPr lang="zh-CN" altLang="en-US" dirty="0"/>
              <a:t>中的数据转写到磁盘文件</a:t>
            </a:r>
            <a:endParaRPr lang="en-US" altLang="zh-CN" dirty="0"/>
          </a:p>
          <a:p>
            <a:r>
              <a:rPr lang="zh-CN" altLang="en-US" dirty="0"/>
              <a:t>删除操作时，加删除标记</a:t>
            </a:r>
            <a:endParaRPr lang="en-US" altLang="zh-CN" dirty="0"/>
          </a:p>
          <a:p>
            <a:r>
              <a:rPr lang="zh-CN" altLang="en-US" dirty="0"/>
              <a:t>读数据时，数据由两部分组成：</a:t>
            </a:r>
            <a:r>
              <a:rPr lang="en-US" altLang="zh-CN" dirty="0" err="1"/>
              <a:t>memeStore</a:t>
            </a:r>
            <a:r>
              <a:rPr lang="zh-CN" altLang="en-US" dirty="0"/>
              <a:t>中没写到磁盘的数据和磁盘上的存储的数据。</a:t>
            </a:r>
            <a:endParaRPr lang="en-US" altLang="zh-CN" dirty="0"/>
          </a:p>
          <a:p>
            <a:r>
              <a:rPr lang="zh-CN" altLang="en-US" dirty="0"/>
              <a:t>随着</a:t>
            </a:r>
            <a:r>
              <a:rPr lang="en-US" altLang="zh-CN" dirty="0" err="1"/>
              <a:t>memeStore</a:t>
            </a:r>
            <a:r>
              <a:rPr lang="zh-CN" altLang="en-US" dirty="0"/>
              <a:t>中的数据不断刷写到磁盘中，产生越来越多的</a:t>
            </a:r>
            <a:r>
              <a:rPr lang="en-US" altLang="zh-CN" dirty="0" err="1"/>
              <a:t>HFile</a:t>
            </a:r>
            <a:r>
              <a:rPr lang="zh-CN" altLang="en-US" dirty="0"/>
              <a:t>，</a:t>
            </a:r>
            <a:r>
              <a:rPr lang="en-US" altLang="zh-CN" dirty="0" err="1"/>
              <a:t>HBase</a:t>
            </a:r>
            <a:r>
              <a:rPr lang="zh-CN" altLang="en-US" dirty="0"/>
              <a:t>合并多个文件成一个较大的文件</a:t>
            </a:r>
            <a:endParaRPr lang="en-US" altLang="zh-CN" dirty="0"/>
          </a:p>
          <a:p>
            <a:pPr lvl="1"/>
            <a:r>
              <a:rPr lang="zh-CN" altLang="en-US" dirty="0"/>
              <a:t>将一个</a:t>
            </a:r>
            <a:r>
              <a:rPr lang="en-US" altLang="zh-CN" dirty="0"/>
              <a:t>Region</a:t>
            </a:r>
            <a:r>
              <a:rPr lang="zh-CN" altLang="en-US" dirty="0"/>
              <a:t>中多个</a:t>
            </a:r>
            <a:r>
              <a:rPr lang="en-US" altLang="zh-CN" dirty="0" err="1"/>
              <a:t>HFile</a:t>
            </a:r>
            <a:r>
              <a:rPr lang="zh-CN" altLang="en-US" dirty="0"/>
              <a:t>重写到一个新的</a:t>
            </a:r>
            <a:r>
              <a:rPr lang="en-US" altLang="zh-CN" dirty="0" err="1"/>
              <a:t>HFile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4" name="右箭头 3"/>
          <p:cNvSpPr/>
          <p:nvPr/>
        </p:nvSpPr>
        <p:spPr>
          <a:xfrm>
            <a:off x="1847528" y="5733256"/>
            <a:ext cx="2376264" cy="392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67808" y="5733256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基于</a:t>
            </a:r>
            <a:r>
              <a:rPr lang="en-US" altLang="zh-CN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LSM</a:t>
            </a:r>
            <a:r>
              <a:rPr lang="zh-CN" altLang="en-US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树结构实现</a:t>
            </a:r>
            <a:endParaRPr lang="zh-CN" altLang="en-US" sz="20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Column family</a:t>
            </a:r>
            <a:r>
              <a:rPr lang="zh-CN" altLang="en-US" dirty="0"/>
              <a:t>数据模型的代表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Apache Cassandra (</a:t>
            </a:r>
            <a:r>
              <a:rPr lang="en-US" altLang="zh-CN" dirty="0" err="1">
                <a:latin typeface="Comic Sans MS" panose="030F0702030302020204" pitchFamily="66" charset="0"/>
              </a:rPr>
              <a:t>Lakshman</a:t>
            </a:r>
            <a:r>
              <a:rPr lang="en-US" altLang="zh-CN" dirty="0">
                <a:latin typeface="Comic Sans MS" panose="030F0702030302020204" pitchFamily="66" charset="0"/>
              </a:rPr>
              <a:t> and Malik 2010),Apache </a:t>
            </a:r>
            <a:r>
              <a:rPr lang="en-US" altLang="zh-CN" dirty="0" err="1">
                <a:latin typeface="Comic Sans MS" panose="030F0702030302020204" pitchFamily="66" charset="0"/>
              </a:rPr>
              <a:t>Hbase</a:t>
            </a:r>
            <a:r>
              <a:rPr lang="en-US" altLang="zh-CN" dirty="0">
                <a:latin typeface="Comic Sans MS" panose="030F0702030302020204" pitchFamily="66" charset="0"/>
              </a:rPr>
              <a:t>, </a:t>
            </a:r>
            <a:r>
              <a:rPr lang="en-US" altLang="zh-CN" dirty="0" err="1">
                <a:latin typeface="Comic Sans MS" panose="030F0702030302020204" pitchFamily="66" charset="0"/>
              </a:rPr>
              <a:t>Hypertable</a:t>
            </a:r>
            <a:r>
              <a:rPr lang="en-US" altLang="zh-CN" dirty="0">
                <a:latin typeface="Comic Sans MS" panose="030F0702030302020204" pitchFamily="66" charset="0"/>
              </a:rPr>
              <a:t>, and Google Cloud </a:t>
            </a:r>
            <a:r>
              <a:rPr lang="en-US" altLang="zh-CN" dirty="0" err="1">
                <a:latin typeface="Comic Sans MS" panose="030F0702030302020204" pitchFamily="66" charset="0"/>
              </a:rPr>
              <a:t>Bigtable</a:t>
            </a:r>
            <a:r>
              <a:rPr lang="en-US" altLang="zh-CN" dirty="0">
                <a:latin typeface="Comic Sans MS" panose="030F0702030302020204" pitchFamily="66" charset="0"/>
              </a:rPr>
              <a:t> in the order of highest to lowest rank.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Chang, Fay, et al. "</a:t>
            </a:r>
            <a:r>
              <a:rPr lang="en-US" altLang="zh-CN" dirty="0" err="1">
                <a:solidFill>
                  <a:srgbClr val="0070C0"/>
                </a:solidFill>
                <a:latin typeface="Comic Sans MS" panose="030F0702030302020204" pitchFamily="66" charset="0"/>
              </a:rPr>
              <a:t>Bigtable</a:t>
            </a:r>
            <a:r>
              <a:rPr lang="en-US" altLang="zh-CN" dirty="0">
                <a:latin typeface="Comic Sans MS" panose="030F0702030302020204" pitchFamily="66" charset="0"/>
              </a:rPr>
              <a:t>: A distributed storage system for structured data." </a:t>
            </a:r>
            <a:r>
              <a:rPr lang="en-US" altLang="zh-CN" i="1" dirty="0">
                <a:latin typeface="Comic Sans MS" panose="030F0702030302020204" pitchFamily="66" charset="0"/>
              </a:rPr>
              <a:t>ACM Transactions on Computer Systems (TOCS)</a:t>
            </a:r>
            <a:r>
              <a:rPr lang="en-US" altLang="zh-CN" dirty="0">
                <a:latin typeface="Comic Sans MS" panose="030F0702030302020204" pitchFamily="66" charset="0"/>
              </a:rPr>
              <a:t> 26.2 (2008): 4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Cassandra </a:t>
            </a:r>
            <a:r>
              <a:rPr lang="zh-CN" altLang="en-US" dirty="0">
                <a:latin typeface="Comic Sans MS" panose="030F0702030302020204" pitchFamily="66" charset="0"/>
              </a:rPr>
              <a:t>（</a:t>
            </a:r>
            <a:r>
              <a:rPr lang="en-US" altLang="zh-CN" dirty="0">
                <a:hlinkClick r:id="rId1"/>
              </a:rPr>
              <a:t>https://</a:t>
            </a:r>
            <a:r>
              <a:rPr lang="en-US" altLang="zh-CN" b="1" dirty="0">
                <a:hlinkClick r:id="rId1"/>
              </a:rPr>
              <a:t>cassandra</a:t>
            </a:r>
            <a:r>
              <a:rPr lang="en-US" altLang="zh-CN" dirty="0">
                <a:hlinkClick r:id="rId1"/>
              </a:rPr>
              <a:t>.apache.org</a:t>
            </a:r>
            <a:r>
              <a:rPr lang="zh-CN" altLang="en-US" dirty="0">
                <a:latin typeface="Comic Sans MS" panose="030F0702030302020204" pitchFamily="66" charset="0"/>
              </a:rPr>
              <a:t>）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HBASE</a:t>
            </a:r>
            <a:r>
              <a:rPr lang="zh-CN" altLang="en-US" dirty="0">
                <a:latin typeface="Comic Sans MS" panose="030F0702030302020204" pitchFamily="66" charset="0"/>
              </a:rPr>
              <a:t>（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b="1" dirty="0">
                <a:hlinkClick r:id="rId2"/>
              </a:rPr>
              <a:t>hbase</a:t>
            </a:r>
            <a:r>
              <a:rPr lang="en-US" altLang="zh-CN" dirty="0">
                <a:hlinkClick r:id="rId2"/>
              </a:rPr>
              <a:t>.apache.org/</a:t>
            </a:r>
            <a:r>
              <a:rPr lang="zh-CN" altLang="en-US" dirty="0">
                <a:latin typeface="Comic Sans MS" panose="030F0702030302020204" pitchFamily="66" charset="0"/>
              </a:rPr>
              <a:t>）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 err="1">
                <a:latin typeface="Comic Sans MS" panose="030F0702030302020204" pitchFamily="66" charset="0"/>
              </a:rPr>
              <a:t>Hypertable</a:t>
            </a:r>
            <a:r>
              <a:rPr lang="zh-CN" altLang="en-US" dirty="0">
                <a:latin typeface="Comic Sans MS" panose="030F0702030302020204" pitchFamily="66" charset="0"/>
              </a:rPr>
              <a:t>（</a:t>
            </a:r>
            <a:r>
              <a:rPr lang="en-US" altLang="zh-CN" dirty="0">
                <a:hlinkClick r:id="rId3"/>
              </a:rPr>
              <a:t>https://www.</a:t>
            </a:r>
            <a:r>
              <a:rPr lang="en-US" altLang="zh-CN" b="1" dirty="0">
                <a:hlinkClick r:id="rId3"/>
              </a:rPr>
              <a:t>hypertable</a:t>
            </a:r>
            <a:r>
              <a:rPr lang="en-US" altLang="zh-CN" dirty="0">
                <a:hlinkClick r:id="rId3"/>
              </a:rPr>
              <a:t>.org</a:t>
            </a:r>
            <a:r>
              <a:rPr lang="zh-CN" altLang="en-US" dirty="0">
                <a:latin typeface="Comic Sans MS" panose="030F0702030302020204" pitchFamily="66" charset="0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Document-oriented</a:t>
            </a:r>
            <a:r>
              <a:rPr lang="zh-CN" altLang="en-US" dirty="0"/>
              <a:t>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Key-value</a:t>
            </a:r>
            <a:r>
              <a:rPr lang="zh-CN" altLang="en-US" sz="2400" dirty="0"/>
              <a:t>的扩展形式，</a:t>
            </a:r>
            <a:r>
              <a:rPr lang="en-US" altLang="zh-CN" sz="2400" dirty="0"/>
              <a:t>value</a:t>
            </a:r>
            <a:r>
              <a:rPr lang="zh-CN" altLang="en-US" sz="2400" dirty="0"/>
              <a:t>表示为</a:t>
            </a:r>
            <a:r>
              <a:rPr lang="en-US" altLang="zh-CN" sz="2400" dirty="0"/>
              <a:t>document</a:t>
            </a:r>
            <a:r>
              <a:rPr lang="zh-CN" altLang="en-US" sz="2400" dirty="0"/>
              <a:t>，以标准半结构化格式，如</a:t>
            </a:r>
            <a:r>
              <a:rPr lang="en-US" altLang="zh-CN" sz="2400" dirty="0"/>
              <a:t>XML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或</a:t>
            </a:r>
            <a:r>
              <a:rPr lang="en-US" altLang="zh-CN" sz="2400" dirty="0"/>
              <a:t>BSON</a:t>
            </a:r>
            <a:r>
              <a:rPr lang="zh-CN" altLang="en-US" sz="2400" dirty="0"/>
              <a:t>（二进制</a:t>
            </a:r>
            <a:r>
              <a:rPr lang="en-US" altLang="zh-CN" sz="2400" dirty="0"/>
              <a:t>JSON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r>
              <a:rPr lang="zh-CN" altLang="en-US" sz="2400" dirty="0"/>
              <a:t>采用</a:t>
            </a:r>
            <a:r>
              <a:rPr lang="en-US" altLang="zh-CN" sz="2400" dirty="0"/>
              <a:t>Key-Value</a:t>
            </a:r>
            <a:r>
              <a:rPr lang="zh-CN" altLang="en-US" sz="2400" dirty="0"/>
              <a:t>结构组织</a:t>
            </a:r>
            <a:r>
              <a:rPr lang="en-US" altLang="zh-CN" sz="2400" dirty="0"/>
              <a:t>document</a:t>
            </a:r>
            <a:r>
              <a:rPr lang="zh-CN" altLang="en-US" sz="2400" dirty="0"/>
              <a:t>，</a:t>
            </a:r>
            <a:r>
              <a:rPr lang="en-US" altLang="zh-CN" sz="2400" dirty="0"/>
              <a:t>value</a:t>
            </a:r>
            <a:r>
              <a:rPr lang="zh-CN" altLang="en-US" sz="2400" dirty="0"/>
              <a:t>部分即</a:t>
            </a:r>
            <a:r>
              <a:rPr lang="en-US" altLang="zh-CN" sz="2400" dirty="0"/>
              <a:t>document</a:t>
            </a:r>
            <a:endParaRPr lang="en-US" altLang="zh-CN" sz="2400" dirty="0"/>
          </a:p>
          <a:p>
            <a:r>
              <a:rPr lang="en-US" altLang="zh-CN" sz="2400" dirty="0"/>
              <a:t>Document</a:t>
            </a:r>
            <a:r>
              <a:rPr lang="zh-CN" altLang="en-US" sz="2400" dirty="0"/>
              <a:t>：是</a:t>
            </a:r>
            <a:r>
              <a:rPr lang="en-US" altLang="zh-CN" sz="2400" dirty="0"/>
              <a:t>document-oriented</a:t>
            </a:r>
            <a:r>
              <a:rPr lang="zh-CN" altLang="en-US" sz="2400" dirty="0"/>
              <a:t>数据库的基本概念，是自包含的的数据单元，是一系列数据项的集合</a:t>
            </a:r>
            <a:endParaRPr lang="en-US" altLang="zh-CN" sz="2400" dirty="0"/>
          </a:p>
          <a:p>
            <a:pPr lvl="1"/>
            <a:r>
              <a:rPr lang="zh-CN" altLang="en-US" sz="1800" dirty="0"/>
              <a:t>每个数据项有名字与对应的值，值既可以是简单的数据类型，也可以是复杂的类型。</a:t>
            </a:r>
            <a:endParaRPr lang="en-US" altLang="zh-CN" sz="1800" dirty="0"/>
          </a:p>
          <a:p>
            <a:pPr lvl="1"/>
            <a:r>
              <a:rPr lang="zh-CN" altLang="en-US" sz="1800" dirty="0"/>
              <a:t>每个</a:t>
            </a:r>
            <a:r>
              <a:rPr lang="en-US" altLang="zh-CN" sz="1800" dirty="0"/>
              <a:t>document</a:t>
            </a:r>
            <a:r>
              <a:rPr lang="zh-CN" altLang="en-US" sz="1800" dirty="0"/>
              <a:t>有全局唯一的</a:t>
            </a:r>
            <a:r>
              <a:rPr lang="en-US" altLang="zh-CN" sz="1800" dirty="0"/>
              <a:t>ID</a:t>
            </a:r>
            <a:r>
              <a:rPr lang="zh-CN" altLang="en-US" sz="1800" dirty="0"/>
              <a:t>和版本号</a:t>
            </a:r>
            <a:endParaRPr lang="en-US" altLang="zh-CN" sz="1800" dirty="0"/>
          </a:p>
          <a:p>
            <a:pPr lvl="1"/>
            <a:r>
              <a:rPr lang="en-US" altLang="zh-CN" sz="1800" dirty="0"/>
              <a:t>document</a:t>
            </a:r>
            <a:r>
              <a:rPr lang="zh-CN" altLang="en-US" sz="1800" dirty="0"/>
              <a:t>是半结构化数据类型的数据</a:t>
            </a:r>
            <a:endParaRPr lang="en-US" altLang="zh-CN" sz="1800" dirty="0"/>
          </a:p>
          <a:p>
            <a:pPr lvl="1"/>
            <a:r>
              <a:rPr lang="en-US" altLang="zh-CN" sz="1800" dirty="0"/>
              <a:t>document</a:t>
            </a:r>
            <a:r>
              <a:rPr lang="zh-CN" altLang="en-US" sz="1800" dirty="0"/>
              <a:t>具有灵活的模式，可以在运行时添加或删除属性（属性具有名称和一个或多个值）</a:t>
            </a:r>
            <a:endParaRPr lang="en-US" altLang="zh-CN" sz="1800" dirty="0"/>
          </a:p>
          <a:p>
            <a:r>
              <a:rPr lang="zh-CN" altLang="en-US" sz="2400" dirty="0"/>
              <a:t>同一个</a:t>
            </a:r>
            <a:r>
              <a:rPr lang="en-US" altLang="zh-CN" sz="2400" dirty="0"/>
              <a:t>document</a:t>
            </a:r>
            <a:r>
              <a:rPr lang="zh-CN" altLang="en-US" sz="2400" dirty="0"/>
              <a:t>中数据的属性数量和类型可以不同。</a:t>
            </a:r>
            <a:endParaRPr lang="en-US" altLang="zh-CN" sz="2400" dirty="0"/>
          </a:p>
          <a:p>
            <a:r>
              <a:rPr lang="en-US" altLang="zh-CN" sz="2400" dirty="0"/>
              <a:t>Document</a:t>
            </a:r>
            <a:r>
              <a:rPr lang="zh-CN" altLang="en-US" sz="2400" dirty="0"/>
              <a:t>的格式已知，支持在</a:t>
            </a:r>
            <a:r>
              <a:rPr lang="en-US" altLang="zh-CN" sz="2400" dirty="0"/>
              <a:t>key</a:t>
            </a:r>
            <a:r>
              <a:rPr lang="zh-CN" altLang="en-US" sz="2400" dirty="0"/>
              <a:t>和</a:t>
            </a:r>
            <a:r>
              <a:rPr lang="en-US" altLang="zh-CN" sz="2400" dirty="0"/>
              <a:t>value</a:t>
            </a:r>
            <a:r>
              <a:rPr lang="zh-CN" altLang="en-US" sz="2400" dirty="0"/>
              <a:t>上建立索引和实现查询功能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Document-oriented</a:t>
            </a:r>
            <a:r>
              <a:rPr lang="zh-CN" altLang="en-US" dirty="0"/>
              <a:t>数据库基本存储结构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6076256" cy="506915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适用于数据可以表达为</a:t>
            </a:r>
            <a:r>
              <a:rPr lang="en-US" altLang="zh-CN" sz="2400" dirty="0"/>
              <a:t>document</a:t>
            </a:r>
            <a:r>
              <a:rPr lang="zh-CN" altLang="en-US" sz="2400" dirty="0"/>
              <a:t>格式的应用，例如内容管理、博客等，数据包含各种属性，存在嵌套的情况。</a:t>
            </a:r>
            <a:endParaRPr lang="en-US" altLang="zh-CN" sz="2400" dirty="0"/>
          </a:p>
          <a:p>
            <a:r>
              <a:rPr lang="en-US" altLang="zh-CN" sz="2400" dirty="0"/>
              <a:t>Key-value pair</a:t>
            </a:r>
            <a:r>
              <a:rPr lang="zh-CN" altLang="en-US" sz="2400" dirty="0"/>
              <a:t>形式</a:t>
            </a:r>
            <a:endParaRPr lang="en-US" altLang="zh-CN" sz="2400" dirty="0"/>
          </a:p>
          <a:p>
            <a:pPr lvl="1"/>
            <a:r>
              <a:rPr lang="zh-CN" altLang="en-US" sz="2000" dirty="0"/>
              <a:t>基本的</a:t>
            </a:r>
            <a:r>
              <a:rPr lang="en-US" altLang="zh-CN" sz="2000" dirty="0"/>
              <a:t>key-value pair</a:t>
            </a:r>
            <a:endParaRPr lang="en-US" altLang="zh-CN" sz="2000" dirty="0"/>
          </a:p>
          <a:p>
            <a:pPr lvl="1"/>
            <a:r>
              <a:rPr lang="zh-CN" altLang="en-US" sz="2000" dirty="0"/>
              <a:t>带结构的</a:t>
            </a:r>
            <a:r>
              <a:rPr lang="en-US" altLang="zh-CN" sz="2000" dirty="0"/>
              <a:t>Key-Value pair</a:t>
            </a:r>
            <a:endParaRPr lang="en-US" altLang="zh-CN" sz="2000" dirty="0"/>
          </a:p>
          <a:p>
            <a:pPr lvl="2"/>
            <a:r>
              <a:rPr lang="en-US" altLang="zh-CN" sz="1800" dirty="0"/>
              <a:t>value</a:t>
            </a:r>
            <a:r>
              <a:rPr lang="zh-CN" altLang="en-US" sz="1800" dirty="0"/>
              <a:t>有数组或嵌入的文档</a:t>
            </a:r>
            <a:endParaRPr lang="en-US" altLang="zh-CN" sz="1800" dirty="0"/>
          </a:p>
          <a:p>
            <a:pPr lvl="1"/>
            <a:r>
              <a:rPr lang="zh-CN" altLang="en-US" sz="2000" dirty="0"/>
              <a:t>多结构的</a:t>
            </a:r>
            <a:r>
              <a:rPr lang="en-US" altLang="zh-CN" sz="2000" dirty="0"/>
              <a:t>Key-Value pair</a:t>
            </a:r>
            <a:endParaRPr lang="en-US" altLang="zh-CN" sz="2000" dirty="0"/>
          </a:p>
          <a:p>
            <a:pPr lvl="2"/>
            <a:r>
              <a:rPr lang="en-US" altLang="zh-CN" sz="1800" dirty="0"/>
              <a:t>Value</a:t>
            </a:r>
            <a:r>
              <a:rPr lang="zh-CN" altLang="en-US" sz="1800" dirty="0"/>
              <a:t>的结构不同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7448" y="4919008"/>
            <a:ext cx="4262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{  “</a:t>
            </a:r>
            <a:r>
              <a:rPr lang="en-US" altLang="zh-CN" sz="2000" dirty="0" err="1"/>
              <a:t>customer_Id</a:t>
            </a:r>
            <a:r>
              <a:rPr lang="en-US" altLang="zh-CN" sz="2000" dirty="0"/>
              <a:t>”: “2001”,</a:t>
            </a:r>
            <a:endParaRPr lang="en-US" altLang="zh-CN" sz="2000" dirty="0"/>
          </a:p>
          <a:p>
            <a:r>
              <a:rPr lang="en-US" altLang="zh-CN" sz="2000" dirty="0"/>
              <a:t>   “Name”: “</a:t>
            </a:r>
            <a:r>
              <a:rPr lang="en-US" altLang="zh-CN" sz="2000" dirty="0" err="1"/>
              <a:t>Zhangsan</a:t>
            </a:r>
            <a:r>
              <a:rPr lang="en-US" altLang="zh-CN" sz="2000" dirty="0"/>
              <a:t>”,</a:t>
            </a:r>
            <a:endParaRPr lang="en-US" altLang="zh-CN" sz="2000" dirty="0"/>
          </a:p>
          <a:p>
            <a:r>
              <a:rPr lang="en-US" altLang="zh-CN" sz="2000" dirty="0"/>
              <a:t>   “Address” : ”</a:t>
            </a:r>
            <a:r>
              <a:rPr lang="zh-CN" altLang="en-US" sz="2000" dirty="0"/>
              <a:t>中山北路</a:t>
            </a:r>
            <a:r>
              <a:rPr lang="en-US" altLang="zh-CN" sz="2000" dirty="0"/>
              <a:t>3663</a:t>
            </a:r>
            <a:r>
              <a:rPr lang="zh-CN" altLang="en-US" sz="2000" dirty="0"/>
              <a:t>号</a:t>
            </a:r>
            <a:r>
              <a:rPr lang="en-US" altLang="zh-CN" sz="2000" dirty="0"/>
              <a:t>1</a:t>
            </a:r>
            <a:r>
              <a:rPr lang="zh-CN" altLang="en-US" sz="2000" dirty="0"/>
              <a:t>舍</a:t>
            </a:r>
            <a:r>
              <a:rPr lang="en-US" altLang="zh-CN" sz="2000" dirty="0"/>
              <a:t>”,</a:t>
            </a:r>
            <a:endParaRPr lang="en-US" altLang="zh-CN" sz="2000" dirty="0"/>
          </a:p>
          <a:p>
            <a:r>
              <a:rPr lang="en-US" altLang="zh-CN" sz="2000" dirty="0"/>
              <a:t>   “</a:t>
            </a:r>
            <a:r>
              <a:rPr lang="en-US" altLang="zh-CN" sz="2000" dirty="0" err="1"/>
              <a:t>First_Shoping_Date</a:t>
            </a:r>
            <a:r>
              <a:rPr lang="en-US" altLang="zh-CN" sz="2000" dirty="0"/>
              <a:t>”: ”2017-01-02”,</a:t>
            </a:r>
            <a:endParaRPr lang="en-US" altLang="zh-CN" sz="2000" dirty="0"/>
          </a:p>
          <a:p>
            <a:r>
              <a:rPr lang="en-US" altLang="zh-CN" sz="2000" dirty="0"/>
              <a:t>   “Amount”:10.2</a:t>
            </a:r>
            <a:endParaRPr lang="en-US" altLang="zh-CN" sz="2000" dirty="0"/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816080" y="1600201"/>
            <a:ext cx="426226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  “</a:t>
            </a:r>
            <a:r>
              <a:rPr lang="en-US" altLang="zh-CN" dirty="0" err="1"/>
              <a:t>customer_Id</a:t>
            </a:r>
            <a:r>
              <a:rPr lang="en-US" altLang="zh-CN" dirty="0"/>
              <a:t>”: “2001”,</a:t>
            </a:r>
            <a:endParaRPr lang="en-US" altLang="zh-CN" dirty="0"/>
          </a:p>
          <a:p>
            <a:r>
              <a:rPr lang="en-US" altLang="zh-CN" dirty="0"/>
              <a:t>   “Name”: “</a:t>
            </a:r>
            <a:r>
              <a:rPr lang="en-US" altLang="zh-CN" dirty="0" err="1"/>
              <a:t>Zhangsan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“Address” : ”</a:t>
            </a:r>
            <a:r>
              <a:rPr lang="zh-CN" altLang="en-US" dirty="0"/>
              <a:t>中山北路</a:t>
            </a:r>
            <a:r>
              <a:rPr lang="en-US" altLang="zh-CN" dirty="0"/>
              <a:t>3663</a:t>
            </a:r>
            <a:r>
              <a:rPr lang="zh-CN" altLang="en-US" dirty="0"/>
              <a:t>号</a:t>
            </a:r>
            <a:r>
              <a:rPr lang="en-US" altLang="zh-CN" dirty="0"/>
              <a:t>1</a:t>
            </a:r>
            <a:r>
              <a:rPr lang="zh-CN" altLang="en-US" dirty="0"/>
              <a:t>舍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“First_Shoping_Date”:”2017-01-02”,</a:t>
            </a:r>
            <a:endParaRPr lang="en-US" altLang="zh-CN" dirty="0"/>
          </a:p>
          <a:p>
            <a:r>
              <a:rPr lang="en-US" altLang="zh-CN" dirty="0"/>
              <a:t>   “Amount”:10.2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16080" y="3403350"/>
            <a:ext cx="426226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  “</a:t>
            </a:r>
            <a:r>
              <a:rPr lang="en-US" altLang="zh-CN" dirty="0" err="1"/>
              <a:t>customer_Id</a:t>
            </a:r>
            <a:r>
              <a:rPr lang="en-US" altLang="zh-CN" dirty="0"/>
              <a:t>”: “2002”,</a:t>
            </a:r>
            <a:endParaRPr lang="en-US" altLang="zh-CN" dirty="0"/>
          </a:p>
          <a:p>
            <a:r>
              <a:rPr lang="en-US" altLang="zh-CN" dirty="0"/>
              <a:t>   “Name”: “</a:t>
            </a:r>
            <a:r>
              <a:rPr lang="en-US" altLang="zh-CN" dirty="0" err="1"/>
              <a:t>Zhangsan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“Address” : ”</a:t>
            </a:r>
            <a:r>
              <a:rPr lang="zh-CN" altLang="en-US" dirty="0"/>
              <a:t>中山北路</a:t>
            </a:r>
            <a:r>
              <a:rPr lang="en-US" altLang="zh-CN" dirty="0"/>
              <a:t>3663</a:t>
            </a:r>
            <a:r>
              <a:rPr lang="zh-CN" altLang="en-US" dirty="0"/>
              <a:t>号</a:t>
            </a:r>
            <a:r>
              <a:rPr lang="en-US" altLang="zh-CN" dirty="0"/>
              <a:t>2</a:t>
            </a:r>
            <a:r>
              <a:rPr lang="zh-CN" altLang="en-US" dirty="0"/>
              <a:t>舍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</a:t>
            </a:r>
            <a:r>
              <a:rPr lang="en-US" altLang="zh-CN" dirty="0" err="1"/>
              <a:t>First_Shoping_Date</a:t>
            </a:r>
            <a:r>
              <a:rPr lang="en-US" altLang="zh-CN" dirty="0"/>
              <a:t>”: ”2017-01-02”,</a:t>
            </a:r>
            <a:endParaRPr lang="en-US" altLang="zh-CN" dirty="0"/>
          </a:p>
          <a:p>
            <a:r>
              <a:rPr lang="en-US" altLang="zh-CN" dirty="0"/>
              <a:t>   “Amount”:20.2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816080" y="5206499"/>
            <a:ext cx="4262264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  “</a:t>
            </a:r>
            <a:r>
              <a:rPr lang="en-US" altLang="zh-CN" dirty="0" err="1"/>
              <a:t>customer_Id</a:t>
            </a:r>
            <a:r>
              <a:rPr lang="en-US" altLang="zh-CN" dirty="0"/>
              <a:t>”: “2003”,</a:t>
            </a:r>
            <a:endParaRPr lang="en-US" altLang="zh-CN" dirty="0"/>
          </a:p>
          <a:p>
            <a:r>
              <a:rPr lang="en-US" altLang="zh-CN" dirty="0"/>
              <a:t>   “Name”: “</a:t>
            </a:r>
            <a:r>
              <a:rPr lang="en-US" altLang="zh-CN" dirty="0" err="1"/>
              <a:t>Zhangsan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“Address” : “</a:t>
            </a:r>
            <a:r>
              <a:rPr lang="zh-CN" altLang="en-US" dirty="0"/>
              <a:t>中山北路</a:t>
            </a:r>
            <a:r>
              <a:rPr lang="en-US" altLang="zh-CN" dirty="0"/>
              <a:t>3663</a:t>
            </a:r>
            <a:r>
              <a:rPr lang="zh-CN" altLang="en-US" dirty="0"/>
              <a:t>号</a:t>
            </a:r>
            <a:r>
              <a:rPr lang="en-US" altLang="zh-CN" dirty="0"/>
              <a:t>5</a:t>
            </a:r>
            <a:r>
              <a:rPr lang="zh-CN" altLang="en-US" dirty="0"/>
              <a:t>舍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</a:t>
            </a:r>
            <a:r>
              <a:rPr lang="en-US" altLang="zh-CN" dirty="0" err="1"/>
              <a:t>First_Shoping_Date</a:t>
            </a:r>
            <a:r>
              <a:rPr lang="en-US" altLang="zh-CN" dirty="0"/>
              <a:t>”: ”2017-01-02”,</a:t>
            </a:r>
            <a:endParaRPr lang="en-US" altLang="zh-CN" dirty="0"/>
          </a:p>
          <a:p>
            <a:r>
              <a:rPr lang="en-US" altLang="zh-CN" dirty="0"/>
              <a:t>   “Amount”:30.8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1208568" y="1600201"/>
            <a:ext cx="792088" cy="648072"/>
          </a:xfrm>
          <a:prstGeom prst="wedgeRoundRectCallout">
            <a:avLst>
              <a:gd name="adj1" fmla="val -103546"/>
              <a:gd name="adj2" fmla="val 11338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一个文档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09320" y="1495334"/>
            <a:ext cx="5616624" cy="535531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{</a:t>
            </a:r>
            <a:endParaRPr lang="en-US" altLang="zh-CN" dirty="0">
              <a:solidFill>
                <a:srgbClr val="00206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2060"/>
                </a:solidFill>
              </a:rPr>
              <a:t>}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Document-oriented</a:t>
            </a:r>
            <a:r>
              <a:rPr lang="zh-CN" altLang="en-US" dirty="0"/>
              <a:t>数据库基本存储结构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599" y="1600201"/>
            <a:ext cx="4838329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  “</a:t>
            </a:r>
            <a:r>
              <a:rPr lang="en-US" altLang="zh-CN" dirty="0" err="1"/>
              <a:t>customer_Id</a:t>
            </a:r>
            <a:r>
              <a:rPr lang="en-US" altLang="zh-CN" dirty="0"/>
              <a:t>”: “2001”,</a:t>
            </a:r>
            <a:endParaRPr lang="en-US" altLang="zh-CN" dirty="0"/>
          </a:p>
          <a:p>
            <a:r>
              <a:rPr lang="en-US" altLang="zh-CN" dirty="0"/>
              <a:t>   “Name”: “</a:t>
            </a:r>
            <a:r>
              <a:rPr lang="en-US" altLang="zh-CN" dirty="0" err="1"/>
              <a:t>Zhangsan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“Address” : ”</a:t>
            </a:r>
            <a:r>
              <a:rPr lang="zh-CN" altLang="en-US" dirty="0"/>
              <a:t>中山北路</a:t>
            </a:r>
            <a:r>
              <a:rPr lang="en-US" altLang="zh-CN" dirty="0"/>
              <a:t>3663</a:t>
            </a:r>
            <a:r>
              <a:rPr lang="zh-CN" altLang="en-US" dirty="0"/>
              <a:t>号</a:t>
            </a:r>
            <a:r>
              <a:rPr lang="en-US" altLang="zh-CN" dirty="0"/>
              <a:t>1</a:t>
            </a:r>
            <a:r>
              <a:rPr lang="zh-CN" altLang="en-US" dirty="0"/>
              <a:t>舍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</a:t>
            </a:r>
            <a:r>
              <a:rPr lang="en-US" altLang="zh-CN" dirty="0" err="1"/>
              <a:t>First_Shoping_Date</a:t>
            </a:r>
            <a:r>
              <a:rPr lang="en-US" altLang="zh-CN" dirty="0"/>
              <a:t>”: ”2017-01-02”,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“Good”:[1001,1002,1003,2008,4006]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   “Amount”:100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7997" y="3814089"/>
            <a:ext cx="4819932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  “</a:t>
            </a:r>
            <a:r>
              <a:rPr lang="en-US" altLang="zh-CN" dirty="0" err="1"/>
              <a:t>Goods_Id</a:t>
            </a:r>
            <a:r>
              <a:rPr lang="en-US" altLang="zh-CN" dirty="0"/>
              <a:t>”: “1001”,</a:t>
            </a:r>
            <a:endParaRPr lang="en-US" altLang="zh-CN" dirty="0"/>
          </a:p>
          <a:p>
            <a:r>
              <a:rPr lang="en-US" altLang="zh-CN" dirty="0"/>
              <a:t>   “Name”: “MongoDB</a:t>
            </a:r>
            <a:r>
              <a:rPr lang="zh-CN" altLang="en-US" dirty="0"/>
              <a:t>实战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“price”: 32.8,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“Publishing Info.”:{ “</a:t>
            </a:r>
            <a:r>
              <a:rPr lang="en-US" altLang="zh-CN" dirty="0" err="1">
                <a:solidFill>
                  <a:srgbClr val="FF0000"/>
                </a:solidFill>
              </a:rPr>
              <a:t>Writer:”John</a:t>
            </a:r>
            <a:r>
              <a:rPr lang="en-US" altLang="zh-CN" dirty="0">
                <a:solidFill>
                  <a:srgbClr val="FF0000"/>
                </a:solidFill>
              </a:rPr>
              <a:t>”,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  “ISBN”:”1234567”,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  “Press”: “</a:t>
            </a:r>
            <a:r>
              <a:rPr lang="zh-CN" altLang="en-US" dirty="0">
                <a:solidFill>
                  <a:srgbClr val="FF0000"/>
                </a:solidFill>
              </a:rPr>
              <a:t>清华大学出版社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507666" y="1826602"/>
            <a:ext cx="4819932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  “</a:t>
            </a:r>
            <a:r>
              <a:rPr lang="en-US" altLang="zh-CN" dirty="0" err="1"/>
              <a:t>Goods_Id</a:t>
            </a:r>
            <a:r>
              <a:rPr lang="en-US" altLang="zh-CN" dirty="0"/>
              <a:t>”: “1001”,</a:t>
            </a:r>
            <a:endParaRPr lang="en-US" altLang="zh-CN" dirty="0"/>
          </a:p>
          <a:p>
            <a:r>
              <a:rPr lang="en-US" altLang="zh-CN" dirty="0"/>
              <a:t>   “Name”: “MongoDB</a:t>
            </a:r>
            <a:r>
              <a:rPr lang="zh-CN" altLang="en-US" dirty="0"/>
              <a:t>实战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“price”: 32.8,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“Publishing Info.”:{ “</a:t>
            </a:r>
            <a:r>
              <a:rPr lang="en-US" altLang="zh-CN" dirty="0" err="1">
                <a:solidFill>
                  <a:srgbClr val="FF0000"/>
                </a:solidFill>
              </a:rPr>
              <a:t>Writer:”John</a:t>
            </a:r>
            <a:r>
              <a:rPr lang="en-US" altLang="zh-CN" dirty="0">
                <a:solidFill>
                  <a:srgbClr val="FF0000"/>
                </a:solidFill>
              </a:rPr>
              <a:t>”,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  “ISBN”:”1234567”,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  “Press”: “</a:t>
            </a:r>
            <a:r>
              <a:rPr lang="zh-CN" altLang="en-US" dirty="0">
                <a:solidFill>
                  <a:srgbClr val="FF0000"/>
                </a:solidFill>
              </a:rPr>
              <a:t>清华大学出版社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94346" y="4221088"/>
            <a:ext cx="4819932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  “</a:t>
            </a:r>
            <a:r>
              <a:rPr lang="en-US" altLang="zh-CN" dirty="0" err="1"/>
              <a:t>Goods_Id</a:t>
            </a:r>
            <a:r>
              <a:rPr lang="en-US" altLang="zh-CN" dirty="0"/>
              <a:t>”: “1002”,</a:t>
            </a:r>
            <a:endParaRPr lang="en-US" altLang="zh-CN" dirty="0"/>
          </a:p>
          <a:p>
            <a:r>
              <a:rPr lang="en-US" altLang="zh-CN" dirty="0"/>
              <a:t>   “Name”: “ThinkPadX250”,</a:t>
            </a:r>
            <a:endParaRPr lang="en-US" altLang="zh-CN" dirty="0"/>
          </a:p>
          <a:p>
            <a:r>
              <a:rPr lang="en-US" altLang="zh-CN" dirty="0"/>
              <a:t>   “price”: 7800,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“</a:t>
            </a:r>
            <a:r>
              <a:rPr lang="en-US" altLang="zh-CN" dirty="0" err="1">
                <a:solidFill>
                  <a:srgbClr val="FF0000"/>
                </a:solidFill>
              </a:rPr>
              <a:t>ProdcutDetails</a:t>
            </a:r>
            <a:r>
              <a:rPr lang="en-US" altLang="zh-CN" dirty="0">
                <a:solidFill>
                  <a:srgbClr val="FF0000"/>
                </a:solidFill>
              </a:rPr>
              <a:t>”:{“CPU”:”I5-6500”,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“RAM”:”4GB”,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“SSD”:”256GB”,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“Disk”:”1TB” 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Document-oriented</a:t>
            </a:r>
            <a:r>
              <a:rPr lang="zh-CN" altLang="en-US" dirty="0"/>
              <a:t>数据库基本存储结构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5918448" cy="4525963"/>
          </a:xfrm>
        </p:spPr>
        <p:txBody>
          <a:bodyPr/>
          <a:lstStyle/>
          <a:p>
            <a:r>
              <a:rPr lang="en-US" altLang="zh-CN" dirty="0"/>
              <a:t>Document </a:t>
            </a:r>
            <a:endParaRPr lang="en-US" altLang="zh-CN" dirty="0"/>
          </a:p>
          <a:p>
            <a:pPr lvl="1"/>
            <a:r>
              <a:rPr lang="en-US" altLang="zh-CN" dirty="0"/>
              <a:t>Key-value pair</a:t>
            </a:r>
            <a:r>
              <a:rPr lang="zh-CN" altLang="en-US" dirty="0"/>
              <a:t>构成的有序集</a:t>
            </a:r>
            <a:endParaRPr lang="en-US" altLang="zh-CN" dirty="0"/>
          </a:p>
          <a:p>
            <a:pPr lvl="1"/>
            <a:r>
              <a:rPr lang="en-US" altLang="zh-CN" dirty="0"/>
              <a:t>JSON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BSON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altLang="zh-CN" dirty="0"/>
              <a:t>Collection</a:t>
            </a:r>
            <a:endParaRPr lang="en-US" altLang="zh-CN" dirty="0"/>
          </a:p>
          <a:p>
            <a:pPr lvl="1"/>
            <a:r>
              <a:rPr lang="zh-CN" altLang="en-US" dirty="0"/>
              <a:t>由若干个</a:t>
            </a:r>
            <a:r>
              <a:rPr lang="en-US" altLang="zh-CN" dirty="0"/>
              <a:t>document</a:t>
            </a:r>
            <a:r>
              <a:rPr lang="zh-CN" altLang="en-US" dirty="0"/>
              <a:t>构成的对象，通常这些</a:t>
            </a:r>
            <a:r>
              <a:rPr lang="en-US" altLang="zh-CN" dirty="0"/>
              <a:t>document</a:t>
            </a:r>
            <a:r>
              <a:rPr lang="zh-CN" altLang="en-US" dirty="0"/>
              <a:t>具有相关性</a:t>
            </a:r>
            <a:endParaRPr lang="en-US" altLang="zh-CN" dirty="0"/>
          </a:p>
          <a:p>
            <a:r>
              <a:rPr lang="en-US" altLang="zh-CN" dirty="0"/>
              <a:t>Database</a:t>
            </a:r>
            <a:endParaRPr lang="en-US" altLang="zh-CN" dirty="0"/>
          </a:p>
          <a:p>
            <a:pPr lvl="1"/>
            <a:r>
              <a:rPr lang="zh-CN" altLang="en-US" dirty="0"/>
              <a:t>包含多个集合</a:t>
            </a:r>
            <a:endParaRPr lang="en-US" altLang="zh-CN" dirty="0"/>
          </a:p>
          <a:p>
            <a:pPr lvl="1"/>
            <a:r>
              <a:rPr lang="en-US" altLang="zh-CN" dirty="0"/>
              <a:t>Database={collection}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15679" y="5733256"/>
            <a:ext cx="3715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三个</a:t>
            </a:r>
            <a:r>
              <a:rPr lang="en-US" altLang="zh-CN" dirty="0"/>
              <a:t>documents</a:t>
            </a:r>
            <a:r>
              <a:rPr lang="zh-CN" altLang="en-US" dirty="0"/>
              <a:t>，每个</a:t>
            </a:r>
            <a:r>
              <a:rPr lang="en-US" altLang="zh-CN" dirty="0"/>
              <a:t>document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必须唯一，但是模式可以不一样</a:t>
            </a:r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5159896" y="2811335"/>
            <a:ext cx="1224136" cy="532655"/>
          </a:xfrm>
          <a:prstGeom prst="wedgeRoundRectCallout">
            <a:avLst>
              <a:gd name="adj1" fmla="val 90521"/>
              <a:gd name="adj2" fmla="val -207719"/>
              <a:gd name="adj3" fmla="val 16667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2060"/>
                </a:solidFill>
              </a:rPr>
              <a:t>Collection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1113" y="1572753"/>
            <a:ext cx="4838329" cy="507831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   {  “</a:t>
            </a:r>
            <a:r>
              <a:rPr lang="en-US" altLang="zh-CN" dirty="0" err="1"/>
              <a:t>customer_Id</a:t>
            </a:r>
            <a:r>
              <a:rPr lang="en-US" altLang="zh-CN" dirty="0"/>
              <a:t>”: “2001”,</a:t>
            </a:r>
            <a:endParaRPr lang="en-US" altLang="zh-CN" dirty="0"/>
          </a:p>
          <a:p>
            <a:r>
              <a:rPr lang="en-US" altLang="zh-CN" dirty="0"/>
              <a:t>   “Name”: “</a:t>
            </a:r>
            <a:r>
              <a:rPr lang="en-US" altLang="zh-CN" dirty="0" err="1"/>
              <a:t>Zhangsan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“Address” : ”</a:t>
            </a:r>
            <a:r>
              <a:rPr lang="zh-CN" altLang="en-US" dirty="0"/>
              <a:t>中山北路</a:t>
            </a:r>
            <a:r>
              <a:rPr lang="en-US" altLang="zh-CN" dirty="0"/>
              <a:t>3663</a:t>
            </a:r>
            <a:r>
              <a:rPr lang="zh-CN" altLang="en-US" dirty="0"/>
              <a:t>号</a:t>
            </a:r>
            <a:r>
              <a:rPr lang="en-US" altLang="zh-CN" dirty="0"/>
              <a:t>1</a:t>
            </a:r>
            <a:r>
              <a:rPr lang="zh-CN" altLang="en-US" dirty="0"/>
              <a:t>舍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 “</a:t>
            </a:r>
            <a:r>
              <a:rPr lang="en-US" altLang="zh-CN" dirty="0">
                <a:solidFill>
                  <a:srgbClr val="FF0000"/>
                </a:solidFill>
              </a:rPr>
              <a:t>Tele</a:t>
            </a:r>
            <a:r>
              <a:rPr lang="en-US" altLang="zh-CN" dirty="0"/>
              <a:t>”: “62231225}</a:t>
            </a:r>
            <a:endParaRPr lang="en-US" altLang="zh-CN" dirty="0"/>
          </a:p>
          <a:p>
            <a:r>
              <a:rPr lang="en-US" altLang="zh-CN" dirty="0"/>
              <a:t>   {  “</a:t>
            </a:r>
            <a:r>
              <a:rPr lang="en-US" altLang="zh-CN" dirty="0" err="1"/>
              <a:t>customer_Id</a:t>
            </a:r>
            <a:r>
              <a:rPr lang="en-US" altLang="zh-CN" dirty="0"/>
              <a:t>”: “2002”,</a:t>
            </a:r>
            <a:endParaRPr lang="en-US" altLang="zh-CN" dirty="0"/>
          </a:p>
          <a:p>
            <a:r>
              <a:rPr lang="en-US" altLang="zh-CN" dirty="0"/>
              <a:t>   “Name”: “</a:t>
            </a:r>
            <a:r>
              <a:rPr lang="en-US" altLang="zh-CN" dirty="0" err="1"/>
              <a:t>Lisi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“Address” : ”</a:t>
            </a:r>
            <a:r>
              <a:rPr lang="zh-CN" altLang="en-US" dirty="0"/>
              <a:t>中山北路</a:t>
            </a:r>
            <a:r>
              <a:rPr lang="en-US" altLang="zh-CN" dirty="0"/>
              <a:t>3663</a:t>
            </a:r>
            <a:r>
              <a:rPr lang="zh-CN" altLang="en-US" dirty="0"/>
              <a:t>号</a:t>
            </a:r>
            <a:r>
              <a:rPr lang="en-US" altLang="zh-CN" dirty="0"/>
              <a:t>1</a:t>
            </a:r>
            <a:r>
              <a:rPr lang="zh-CN" altLang="en-US" dirty="0"/>
              <a:t>舍</a:t>
            </a:r>
            <a:r>
              <a:rPr lang="en-US" altLang="zh-CN" dirty="0"/>
              <a:t>”,</a:t>
            </a:r>
            <a:endParaRPr lang="en-US" altLang="zh-CN" dirty="0"/>
          </a:p>
          <a:p>
            <a:r>
              <a:rPr lang="en-US" altLang="zh-CN" dirty="0"/>
              <a:t>    “</a:t>
            </a:r>
            <a:r>
              <a:rPr lang="en-US" altLang="zh-CN" dirty="0">
                <a:solidFill>
                  <a:srgbClr val="FF0000"/>
                </a:solidFill>
              </a:rPr>
              <a:t>Fax</a:t>
            </a:r>
            <a:r>
              <a:rPr lang="en-US" altLang="zh-CN" dirty="0"/>
              <a:t>”: 62233333}</a:t>
            </a:r>
            <a:endParaRPr lang="en-US" altLang="zh-CN" dirty="0"/>
          </a:p>
          <a:p>
            <a:r>
              <a:rPr lang="en-US" altLang="zh-CN" dirty="0"/>
              <a:t>   {  “</a:t>
            </a:r>
            <a:r>
              <a:rPr lang="en-US" altLang="zh-CN" dirty="0" err="1"/>
              <a:t>customer_Id</a:t>
            </a:r>
            <a:r>
              <a:rPr lang="en-US" altLang="zh-CN" dirty="0"/>
              <a:t>”: “2003”,</a:t>
            </a:r>
            <a:endParaRPr lang="en-US" altLang="zh-CN" dirty="0"/>
          </a:p>
          <a:p>
            <a:r>
              <a:rPr lang="en-US" altLang="zh-CN" dirty="0"/>
              <a:t>   “Name”: “Smith”,</a:t>
            </a:r>
            <a:endParaRPr lang="en-US" altLang="zh-CN" dirty="0"/>
          </a:p>
          <a:p>
            <a:r>
              <a:rPr lang="en-US" altLang="zh-CN" dirty="0"/>
              <a:t>   “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r>
              <a:rPr lang="en-US" altLang="zh-CN" dirty="0"/>
              <a:t>” : {</a:t>
            </a:r>
            <a:endParaRPr lang="en-US" altLang="zh-CN" dirty="0"/>
          </a:p>
          <a:p>
            <a:r>
              <a:rPr lang="en-US" altLang="zh-CN" dirty="0"/>
              <a:t>                         “country”: ”USA”</a:t>
            </a:r>
            <a:endParaRPr lang="en-US" altLang="zh-CN" dirty="0"/>
          </a:p>
          <a:p>
            <a:r>
              <a:rPr lang="en-US" altLang="zh-CN" dirty="0"/>
              <a:t>                         ”City”: “Chicago”,</a:t>
            </a:r>
            <a:endParaRPr lang="en-US" altLang="zh-CN" dirty="0"/>
          </a:p>
          <a:p>
            <a:r>
              <a:rPr lang="en-US" altLang="zh-CN" dirty="0"/>
              <a:t>                         “</a:t>
            </a:r>
            <a:r>
              <a:rPr lang="en-US" altLang="zh-CN" dirty="0" err="1"/>
              <a:t>HomeAddress</a:t>
            </a:r>
            <a:r>
              <a:rPr lang="en-US" altLang="zh-CN" dirty="0"/>
              <a:t>”: “Apt.3663-5”</a:t>
            </a:r>
            <a:endParaRPr lang="en-US" altLang="zh-CN" dirty="0"/>
          </a:p>
          <a:p>
            <a:r>
              <a:rPr lang="en-US" altLang="zh-CN" dirty="0"/>
              <a:t>                         }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数据类型的演化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607564"/>
            <a:ext cx="6912768" cy="455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3935761" y="6093296"/>
            <a:ext cx="4584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Sense of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ISBN 9781617291074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Document-oriented</a:t>
            </a:r>
            <a:r>
              <a:rPr lang="zh-CN" altLang="en-US" dirty="0"/>
              <a:t>数据示例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2732" y="1450160"/>
            <a:ext cx="4281656" cy="5407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/>
              <a:t>{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route: /</a:t>
            </a:r>
            <a:r>
              <a:rPr lang="en-US" altLang="zh-CN" sz="1200" dirty="0" err="1"/>
              <a:t>usr</a:t>
            </a:r>
            <a:r>
              <a:rPr lang="en-US" altLang="zh-CN" sz="1200" dirty="0"/>
              <a:t>/images/img.png,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owner: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{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name: </a:t>
            </a:r>
            <a:r>
              <a:rPr lang="en-US" altLang="zh-CN" sz="1200" dirty="0" err="1"/>
              <a:t>Xiaoming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surname: Wang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web: </a:t>
            </a:r>
            <a:r>
              <a:rPr lang="en-US" altLang="zh-CN" sz="1200" dirty="0">
                <a:hlinkClick r:id="rId1"/>
              </a:rPr>
              <a:t>http://www.abcde.ecnu.edu.cn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},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tags: ["</a:t>
            </a:r>
            <a:r>
              <a:rPr lang="en-US" altLang="zh-CN" sz="1200" dirty="0" err="1"/>
              <a:t>sea","beach</a:t>
            </a:r>
            <a:r>
              <a:rPr lang="en-US" altLang="zh-CN" sz="1200" dirty="0"/>
              <a:t>"],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md5: 123456789abcdef123456789abcdef12,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ratings: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{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{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  user: John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  comment: "</a:t>
            </a:r>
            <a:r>
              <a:rPr lang="en-US" altLang="zh-CN" sz="1200" dirty="0" err="1"/>
              <a:t>Verygood</a:t>
            </a:r>
            <a:r>
              <a:rPr lang="en-US" altLang="zh-CN" sz="1200" dirty="0"/>
              <a:t>!"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   stars: 4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},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{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user: Jane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comment: "</a:t>
            </a:r>
            <a:r>
              <a:rPr lang="en-US" altLang="zh-CN" sz="1200" dirty="0" err="1"/>
              <a:t>BadIllumination</a:t>
            </a:r>
            <a:r>
              <a:rPr lang="en-US" altLang="zh-CN" sz="1200" dirty="0"/>
              <a:t>"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stars: 1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 }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  } 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      } </a:t>
            </a:r>
            <a:endParaRPr lang="zh-CN" altLang="en-US" sz="11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09600" y="1752601"/>
            <a:ext cx="5918448" cy="4634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SzPct val="90000"/>
              <a:buFont typeface="Wingdings" panose="05000000000000000000" pitchFamily="2" charset="2"/>
              <a:buChar char="Ø"/>
              <a:defRPr sz="2000" kern="12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C000"/>
              </a:buClr>
              <a:buSzPct val="90000"/>
              <a:buFont typeface="Wingdings" panose="05000000000000000000" pitchFamily="2" charset="2"/>
              <a:buChar char="ü"/>
              <a:defRPr sz="1800" kern="12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在图像数据管理系统中，</a:t>
            </a:r>
            <a:r>
              <a:rPr lang="en-US" altLang="zh-CN" sz="2400" dirty="0"/>
              <a:t>JSON</a:t>
            </a:r>
            <a:r>
              <a:rPr lang="zh-CN" altLang="en-US" sz="2400" dirty="0"/>
              <a:t>格式的</a:t>
            </a:r>
            <a:r>
              <a:rPr lang="en-US" altLang="zh-CN" sz="2400" dirty="0"/>
              <a:t>document </a:t>
            </a:r>
            <a:r>
              <a:rPr lang="zh-CN" altLang="en-US" sz="2400" dirty="0"/>
              <a:t>如下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1800" dirty="0"/>
              <a:t>   { 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  route: /</a:t>
            </a:r>
            <a:r>
              <a:rPr lang="en-US" altLang="zh-CN" sz="1800" dirty="0" err="1"/>
              <a:t>usr</a:t>
            </a:r>
            <a:r>
              <a:rPr lang="en-US" altLang="zh-CN" sz="1800" dirty="0"/>
              <a:t>/images/img.png, 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  owner: 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     {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      name: </a:t>
            </a:r>
            <a:r>
              <a:rPr lang="en-US" altLang="zh-CN" sz="1800" dirty="0" err="1"/>
              <a:t>Xiaoming</a:t>
            </a:r>
            <a:r>
              <a:rPr lang="en-US" altLang="zh-CN" sz="1800" dirty="0"/>
              <a:t> 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      surname: Wang 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      },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   tags: ["</a:t>
            </a:r>
            <a:r>
              <a:rPr lang="en-US" altLang="zh-CN" sz="1800" dirty="0" err="1"/>
              <a:t>sea","beach</a:t>
            </a:r>
            <a:r>
              <a:rPr lang="en-US" altLang="zh-CN" sz="1800" dirty="0"/>
              <a:t>"]</a:t>
            </a:r>
            <a:endParaRPr lang="en-US" altLang="zh-CN" sz="1800" dirty="0"/>
          </a:p>
          <a:p>
            <a:pPr marL="400050" lvl="1" indent="0">
              <a:buNone/>
            </a:pPr>
            <a:r>
              <a:rPr lang="en-US" altLang="zh-CN" sz="1800" dirty="0"/>
              <a:t>     } </a:t>
            </a:r>
            <a:endParaRPr lang="en-US" altLang="zh-CN" sz="1800" dirty="0"/>
          </a:p>
          <a:p>
            <a:pPr marL="285750"/>
            <a:r>
              <a:rPr lang="zh-CN" altLang="en-US" sz="2400" dirty="0"/>
              <a:t>随着系统需求变化，新的特征可以添加到系统中</a:t>
            </a:r>
            <a:r>
              <a:rPr lang="en-US" altLang="zh-CN" sz="2400" dirty="0"/>
              <a:t> </a:t>
            </a:r>
            <a:r>
              <a:rPr lang="zh-CN" altLang="en-US" sz="2400" dirty="0"/>
              <a:t>，如修改</a:t>
            </a:r>
            <a:r>
              <a:rPr lang="en-US" altLang="zh-CN" sz="2400" dirty="0"/>
              <a:t>image owner </a:t>
            </a:r>
            <a:r>
              <a:rPr lang="zh-CN" altLang="en-US" sz="2400" dirty="0"/>
              <a:t>、图像的</a:t>
            </a:r>
            <a:r>
              <a:rPr lang="en-US" altLang="zh-CN" sz="2400" dirty="0"/>
              <a:t> checksum</a:t>
            </a:r>
            <a:r>
              <a:rPr lang="zh-CN" altLang="en-US" sz="2400" dirty="0"/>
              <a:t>、用户的级别等，</a:t>
            </a:r>
            <a:r>
              <a:rPr lang="en-US" altLang="zh-CN" sz="2400" dirty="0"/>
              <a:t>document </a:t>
            </a:r>
            <a:r>
              <a:rPr lang="zh-CN" altLang="en-US" sz="2400" dirty="0"/>
              <a:t>变为</a:t>
            </a:r>
            <a:endParaRPr lang="en-US" altLang="zh-CN" sz="2400" dirty="0"/>
          </a:p>
          <a:p>
            <a:pPr marL="400050" lvl="1" indent="0">
              <a:buNone/>
            </a:pPr>
            <a:endParaRPr lang="zh-CN" altLang="en-US" sz="18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555940" y="3826424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557" y="1053490"/>
            <a:ext cx="9616755" cy="47202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6381328"/>
            <a:ext cx="39604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bucket</a:t>
            </a:r>
            <a:r>
              <a:rPr lang="zh-CN" altLang="en-US" dirty="0"/>
              <a:t>即</a:t>
            </a:r>
            <a:r>
              <a:rPr lang="en-US" altLang="zh-CN" dirty="0"/>
              <a:t>collection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允许查询</a:t>
            </a:r>
            <a:r>
              <a:rPr lang="en-US" altLang="zh-CN" dirty="0"/>
              <a:t>document</a:t>
            </a:r>
            <a:r>
              <a:rPr lang="zh-CN" altLang="en-US" dirty="0"/>
              <a:t>中的数据，而不必检索整个</a:t>
            </a:r>
            <a:r>
              <a:rPr lang="en-US" altLang="zh-CN" dirty="0"/>
              <a:t>document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CouchBase</a:t>
            </a:r>
            <a:r>
              <a:rPr lang="en-US" altLang="zh-CN" dirty="0"/>
              <a:t> </a:t>
            </a:r>
            <a:r>
              <a:rPr lang="zh-CN" altLang="en-US" dirty="0"/>
              <a:t>中的</a:t>
            </a:r>
            <a:r>
              <a:rPr lang="en-US" altLang="zh-CN" dirty="0"/>
              <a:t>SQL-like </a:t>
            </a:r>
            <a:r>
              <a:rPr lang="zh-CN" altLang="en-US" dirty="0"/>
              <a:t>查询语言</a:t>
            </a:r>
            <a:r>
              <a:rPr lang="en-US" altLang="zh-CN" dirty="0"/>
              <a:t> (N1QL)</a:t>
            </a:r>
            <a:endParaRPr lang="en-US" altLang="zh-CN" dirty="0"/>
          </a:p>
          <a:p>
            <a:pPr lvl="1"/>
            <a:r>
              <a:rPr lang="zh-CN" altLang="en-US" dirty="0"/>
              <a:t>例如：查找</a:t>
            </a:r>
            <a:r>
              <a:rPr lang="en-US" altLang="zh-CN" i="1" dirty="0"/>
              <a:t>title=</a:t>
            </a:r>
            <a:r>
              <a:rPr lang="en-US" altLang="zh-CN" dirty="0"/>
              <a:t>“Vince Shields”</a:t>
            </a:r>
            <a:r>
              <a:rPr lang="zh-CN" altLang="en-US" dirty="0"/>
              <a:t>的文档，返回属性</a:t>
            </a:r>
            <a:r>
              <a:rPr lang="en-US" altLang="zh-CN" dirty="0"/>
              <a:t> </a:t>
            </a:r>
            <a:r>
              <a:rPr lang="en-US" altLang="zh-CN" i="1" dirty="0" err="1"/>
              <a:t>url</a:t>
            </a:r>
            <a:r>
              <a:rPr lang="en-US" altLang="zh-CN" i="1" dirty="0"/>
              <a:t> </a:t>
            </a:r>
            <a:r>
              <a:rPr lang="zh-CN" altLang="en-US" i="1" dirty="0"/>
              <a:t>和</a:t>
            </a:r>
            <a:r>
              <a:rPr lang="en-US" altLang="zh-CN" i="1" dirty="0"/>
              <a:t>categories</a:t>
            </a:r>
            <a:r>
              <a:rPr lang="zh-CN" altLang="en-US" dirty="0"/>
              <a:t>的值</a:t>
            </a:r>
            <a:r>
              <a:rPr lang="en-US" altLang="zh-CN" dirty="0"/>
              <a:t>.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SELECT c.url, </a:t>
            </a:r>
            <a:r>
              <a:rPr lang="en-US" altLang="zh-CN" sz="2000" dirty="0" err="1"/>
              <a:t>c.categories</a:t>
            </a:r>
            <a:r>
              <a:rPr lang="en-US" altLang="zh-CN" sz="2000" dirty="0"/>
              <a:t> FROM </a:t>
            </a:r>
            <a:r>
              <a:rPr lang="en-US" altLang="zh-CN" sz="2000" dirty="0" err="1"/>
              <a:t>Content_MetaData</a:t>
            </a:r>
            <a:r>
              <a:rPr lang="en-US" altLang="zh-CN" sz="2000" dirty="0"/>
              <a:t> c WHERE title = </a:t>
            </a:r>
            <a:r>
              <a:rPr lang="en-US" altLang="zh-CN" sz="2000" b="1" dirty="0"/>
              <a:t>'</a:t>
            </a:r>
            <a:r>
              <a:rPr lang="en-US" altLang="zh-CN" sz="2000" dirty="0"/>
              <a:t>Vince Shields</a:t>
            </a:r>
            <a:r>
              <a:rPr lang="en-US" altLang="zh-CN" sz="2000" b="1" dirty="0"/>
              <a:t>'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Document-oriented</a:t>
            </a:r>
            <a:r>
              <a:rPr lang="zh-CN" altLang="en-US" dirty="0"/>
              <a:t>数据模型的代表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MongoDB</a:t>
            </a:r>
            <a:r>
              <a:rPr lang="en-US" altLang="zh-CN" dirty="0"/>
              <a:t>, Amazon </a:t>
            </a:r>
            <a:r>
              <a:rPr lang="en-US" altLang="zh-CN" dirty="0" err="1"/>
              <a:t>DynamoDB</a:t>
            </a:r>
            <a:r>
              <a:rPr lang="en-US" altLang="zh-CN" dirty="0"/>
              <a:t>, </a:t>
            </a:r>
            <a:r>
              <a:rPr lang="en-US" altLang="zh-CN" dirty="0" err="1"/>
              <a:t>Couchbase</a:t>
            </a:r>
            <a:r>
              <a:rPr lang="en-US" altLang="zh-CN" dirty="0"/>
              <a:t>, Apache </a:t>
            </a:r>
            <a:r>
              <a:rPr lang="en-US" altLang="zh-CN" dirty="0" err="1"/>
              <a:t>CouchDB</a:t>
            </a:r>
            <a:r>
              <a:rPr lang="en-US" altLang="zh-CN" dirty="0"/>
              <a:t> and </a:t>
            </a:r>
            <a:r>
              <a:rPr lang="en-US" altLang="zh-CN" dirty="0" err="1"/>
              <a:t>ArangoDB</a:t>
            </a:r>
            <a:r>
              <a:rPr lang="en-US" altLang="zh-CN" dirty="0"/>
              <a:t> from the highest to the lowest rank.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MongoDB</a:t>
            </a:r>
            <a:r>
              <a:rPr lang="zh-CN" altLang="en-US" dirty="0"/>
              <a:t>（</a:t>
            </a:r>
            <a:r>
              <a:rPr lang="en-US" altLang="zh-CN" dirty="0">
                <a:hlinkClick r:id="rId1"/>
              </a:rPr>
              <a:t> https://www.mongodb.com/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Couchbase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https://www.</a:t>
            </a:r>
            <a:r>
              <a:rPr lang="en-US" altLang="zh-CN" b="1" dirty="0">
                <a:hlinkClick r:id="rId2"/>
              </a:rPr>
              <a:t>couchbase</a:t>
            </a:r>
            <a:r>
              <a:rPr lang="en-US" altLang="zh-CN" dirty="0">
                <a:hlinkClick r:id="rId2"/>
              </a:rPr>
              <a:t>.com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Apache </a:t>
            </a:r>
            <a:r>
              <a:rPr lang="en-US" altLang="zh-CN" dirty="0" err="1"/>
              <a:t>CouchDB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 https://couchdb.apache.org/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ArangoDB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https://www.</a:t>
            </a:r>
            <a:r>
              <a:rPr lang="en-US" altLang="zh-CN" b="1" dirty="0">
                <a:hlinkClick r:id="rId4"/>
              </a:rPr>
              <a:t>arangodb</a:t>
            </a:r>
            <a:r>
              <a:rPr lang="en-US" altLang="zh-CN" dirty="0">
                <a:hlinkClick r:id="rId4"/>
              </a:rPr>
              <a:t>.com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动机：语义</a:t>
            </a:r>
            <a:r>
              <a:rPr lang="en-US" altLang="zh-CN" dirty="0"/>
              <a:t>Web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数据挖掘、知识图谱、生物系统中蛋白质的相互作用、社交网络应用等产生了大量面向图的数据，催生了图数据管理的需求。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有效地存储图数据，提供查询和分析图数据的操作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图论作为数据存储的理论基础：顶点表示实体、边表示实体间的关系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023992" y="1844824"/>
            <a:ext cx="6019800" cy="3264128"/>
            <a:chOff x="5836840" y="1844824"/>
            <a:chExt cx="6019800" cy="326412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36840" y="1844824"/>
              <a:ext cx="6019800" cy="2381250"/>
            </a:xfrm>
            <a:prstGeom prst="rect">
              <a:avLst/>
            </a:prstGeom>
          </p:spPr>
        </p:pic>
        <p:cxnSp>
          <p:nvCxnSpPr>
            <p:cNvPr id="7" name="直接连接符 6"/>
            <p:cNvCxnSpPr/>
            <p:nvPr/>
          </p:nvCxnSpPr>
          <p:spPr>
            <a:xfrm>
              <a:off x="5980856" y="4226074"/>
              <a:ext cx="64807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844952" y="4226074"/>
              <a:ext cx="115212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653264" y="4250262"/>
              <a:ext cx="648072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0517360" y="4250262"/>
              <a:ext cx="115212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304892" y="4226074"/>
              <a:ext cx="0" cy="3550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390579" y="4226074"/>
              <a:ext cx="0" cy="3550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0013304" y="4256034"/>
              <a:ext cx="0" cy="3550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1093424" y="4250262"/>
              <a:ext cx="0" cy="35505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836840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2060"/>
                  </a:solidFill>
                  <a:latin typeface="华文新魏" pitchFamily="2" charset="-122"/>
                  <a:ea typeface="华文新魏" pitchFamily="2" charset="-122"/>
                </a:rPr>
                <a:t>标签</a:t>
              </a:r>
              <a:endPara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86523" y="473849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2060"/>
                  </a:solidFill>
                  <a:latin typeface="华文新魏" pitchFamily="2" charset="-122"/>
                  <a:ea typeface="华文新魏" pitchFamily="2" charset="-122"/>
                </a:rPr>
                <a:t>属性</a:t>
              </a:r>
              <a:endPara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517360" y="4738493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2060"/>
                  </a:solidFill>
                  <a:latin typeface="华文新魏" pitchFamily="2" charset="-122"/>
                  <a:ea typeface="华文新魏" pitchFamily="2" charset="-122"/>
                </a:rPr>
                <a:t>属性</a:t>
              </a:r>
              <a:endPara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473244" y="473962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2060"/>
                  </a:solidFill>
                  <a:latin typeface="华文新魏" pitchFamily="2" charset="-122"/>
                  <a:ea typeface="华文新魏" pitchFamily="2" charset="-122"/>
                </a:rPr>
                <a:t>标签</a:t>
              </a:r>
              <a:endParaRPr lang="zh-CN" altLang="en-US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5630416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用图结构存储数据，完成语义查询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由节点、节点间关系和属性表达和存储数据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节点存储数据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边存储节点之间的关系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属性表达数据的特征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 </a:t>
            </a:r>
            <a:r>
              <a:rPr lang="en-US" altLang="zh-CN" dirty="0"/>
              <a:t>Traversal </a:t>
            </a:r>
            <a:r>
              <a:rPr lang="zh-CN" altLang="en-US" dirty="0"/>
              <a:t>进行数据查询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图模型种类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常用的图模型有</a:t>
            </a:r>
            <a:r>
              <a:rPr lang="en-US" altLang="zh-CN" dirty="0"/>
              <a:t>3</a:t>
            </a:r>
            <a:r>
              <a:rPr lang="zh-CN" altLang="en-US" dirty="0"/>
              <a:t>种，分别是属性图（</a:t>
            </a:r>
            <a:r>
              <a:rPr lang="en-US" altLang="zh-CN" dirty="0"/>
              <a:t>Property Graph</a:t>
            </a:r>
            <a:r>
              <a:rPr lang="zh-CN" altLang="en-US" dirty="0"/>
              <a:t>）、资源描述框架（</a:t>
            </a:r>
            <a:r>
              <a:rPr lang="en-US" altLang="zh-CN" dirty="0"/>
              <a:t>RDF</a:t>
            </a:r>
            <a:r>
              <a:rPr lang="zh-CN" altLang="en-US" dirty="0"/>
              <a:t>）三元组和超图（</a:t>
            </a:r>
            <a:r>
              <a:rPr lang="en-US" altLang="zh-CN" dirty="0" err="1"/>
              <a:t>HyperGraph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例如：带标签的属性图</a:t>
            </a:r>
            <a:r>
              <a:rPr lang="en-US" altLang="zh-CN" dirty="0"/>
              <a:t>Twitter</a:t>
            </a:r>
            <a:r>
              <a:rPr lang="zh-CN" altLang="en-US" dirty="0"/>
              <a:t>用户关系</a:t>
            </a:r>
            <a:endParaRPr lang="zh-CN" altLang="en-US" dirty="0"/>
          </a:p>
        </p:txBody>
      </p:sp>
      <p:pic>
        <p:nvPicPr>
          <p:cNvPr id="1026" name="Picture 2" descr="https://pic1.zhimg.com/80/v2-f48b17fc48127abc42c6df577b476b6c_720w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3027028"/>
            <a:ext cx="4049688" cy="309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图数据模型示例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620648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应用场景：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社交网络、交通物流、推荐引擎、欺诈检测、知识图谱、生命科学和 </a:t>
            </a:r>
            <a:r>
              <a:rPr lang="en-US" altLang="zh-CN" dirty="0"/>
              <a:t>IT/</a:t>
            </a:r>
            <a:r>
              <a:rPr lang="zh-CN" altLang="en-US" dirty="0"/>
              <a:t>网络游戏开发等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1542346"/>
            <a:ext cx="4575423" cy="4512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663952" y="5985593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http://neo4j.readthedocs.io/zh_CN/latest/chapter2/chapter2_1.html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24" y="4036117"/>
            <a:ext cx="2847231" cy="212633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图数据模型应用案例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5198368" cy="452596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Facebook</a:t>
            </a:r>
            <a:r>
              <a:rPr lang="zh-CN" altLang="en-US" sz="2000" dirty="0"/>
              <a:t>的社交网络采用了图数据模型</a:t>
            </a:r>
            <a:endParaRPr lang="en-US" altLang="zh-CN" sz="2000" dirty="0"/>
          </a:p>
          <a:p>
            <a:pPr lvl="1"/>
            <a:r>
              <a:rPr lang="zh-CN" altLang="en-US" sz="1800" dirty="0"/>
              <a:t>例：</a:t>
            </a:r>
            <a:r>
              <a:rPr lang="en-US" altLang="zh-CN" sz="1800" dirty="0"/>
              <a:t>David</a:t>
            </a:r>
            <a:r>
              <a:rPr lang="zh-CN" altLang="en-US" sz="1800" dirty="0"/>
              <a:t>和他的朋友</a:t>
            </a:r>
            <a:r>
              <a:rPr lang="en-US" altLang="zh-CN" sz="1800" dirty="0"/>
              <a:t>Sara</a:t>
            </a:r>
            <a:r>
              <a:rPr lang="zh-CN" altLang="en-US" sz="1800" dirty="0"/>
              <a:t>一起参观了埃菲尔铁塔，</a:t>
            </a:r>
            <a:r>
              <a:rPr lang="en-US" altLang="zh-CN" sz="1800" dirty="0"/>
              <a:t>David</a:t>
            </a:r>
            <a:r>
              <a:rPr lang="zh-CN" altLang="en-US" sz="1800" dirty="0"/>
              <a:t>使用手机记录了这次参观，在埃菲尔铁塔“打卡”，并且给</a:t>
            </a:r>
            <a:r>
              <a:rPr lang="en-US" altLang="zh-CN" sz="1800" dirty="0"/>
              <a:t>Sara</a:t>
            </a:r>
            <a:r>
              <a:rPr lang="zh-CN" altLang="en-US" sz="1800" dirty="0"/>
              <a:t>加了标签，让其他朋友知道</a:t>
            </a:r>
            <a:r>
              <a:rPr lang="en-US" altLang="zh-CN" sz="1800" dirty="0"/>
              <a:t>Sara</a:t>
            </a:r>
            <a:r>
              <a:rPr lang="zh-CN" altLang="en-US" sz="1800" dirty="0"/>
              <a:t>也去了那里。</a:t>
            </a:r>
            <a:r>
              <a:rPr lang="en-US" altLang="zh-CN" sz="1800" dirty="0"/>
              <a:t>Jack</a:t>
            </a:r>
            <a:r>
              <a:rPr lang="zh-CN" altLang="en-US" sz="1800" dirty="0"/>
              <a:t>评论并点了赞。</a:t>
            </a:r>
            <a:endParaRPr lang="en-US" altLang="zh-CN" sz="1800" dirty="0"/>
          </a:p>
          <a:p>
            <a:pPr lvl="1"/>
            <a:r>
              <a:rPr lang="zh-CN" altLang="en-US" sz="1800" dirty="0"/>
              <a:t>记录</a:t>
            </a:r>
            <a:r>
              <a:rPr lang="en-US" altLang="zh-CN" sz="1800" dirty="0"/>
              <a:t>users, physical locations, relationships</a:t>
            </a:r>
            <a:r>
              <a:rPr lang="zh-CN" altLang="en-US" sz="1800" dirty="0"/>
              <a:t>以及</a:t>
            </a:r>
            <a:r>
              <a:rPr lang="en-US" altLang="zh-CN" sz="1800" dirty="0"/>
              <a:t>action</a:t>
            </a:r>
            <a:r>
              <a:rPr lang="zh-CN" altLang="en-US" sz="1800" dirty="0"/>
              <a:t>及其之间的关联关系</a:t>
            </a:r>
            <a:endParaRPr lang="en-US" altLang="zh-CN" sz="1800" dirty="0"/>
          </a:p>
          <a:p>
            <a:pPr lvl="1"/>
            <a:r>
              <a:rPr lang="zh-CN" altLang="en-US" sz="1800" dirty="0"/>
              <a:t>每个节点由节点</a:t>
            </a:r>
            <a:r>
              <a:rPr lang="en-US" altLang="zh-CN" sz="1800" dirty="0"/>
              <a:t>ID</a:t>
            </a:r>
            <a:r>
              <a:rPr lang="zh-CN" altLang="en-US" sz="1800" dirty="0"/>
              <a:t>唯一标识，有明确的类型；每个关联关系由一个三元组表示（源节点</a:t>
            </a:r>
            <a:r>
              <a:rPr lang="en-US" altLang="zh-CN" sz="1800" dirty="0"/>
              <a:t>ID</a:t>
            </a:r>
            <a:r>
              <a:rPr lang="zh-CN" altLang="en-US" sz="1800" dirty="0"/>
              <a:t>、目的节点</a:t>
            </a:r>
            <a:r>
              <a:rPr lang="en-US" altLang="zh-CN" sz="1800" dirty="0"/>
              <a:t>ID</a:t>
            </a:r>
            <a:r>
              <a:rPr lang="zh-CN" altLang="en-US" sz="1800" dirty="0"/>
              <a:t>，关联类型）</a:t>
            </a:r>
            <a:endParaRPr lang="en-US" altLang="zh-CN" sz="1800" dirty="0"/>
          </a:p>
          <a:p>
            <a:pPr lvl="1"/>
            <a:r>
              <a:rPr lang="zh-CN" altLang="en-US" sz="1800" dirty="0"/>
              <a:t>每个关联关系拥有一个属性集合，如时间</a:t>
            </a:r>
            <a:endParaRPr lang="en-US" altLang="zh-CN" sz="1800" dirty="0"/>
          </a:p>
          <a:p>
            <a:r>
              <a:rPr lang="en-US" altLang="zh-CN" sz="2000" dirty="0"/>
              <a:t>Facebook</a:t>
            </a:r>
            <a:r>
              <a:rPr lang="zh-CN" altLang="en-US" sz="2000" dirty="0"/>
              <a:t>实现了一个分布式的图数据库</a:t>
            </a:r>
            <a:r>
              <a:rPr lang="en-US" altLang="zh-CN" sz="2000" dirty="0"/>
              <a:t>TAO</a:t>
            </a:r>
            <a:r>
              <a:rPr lang="zh-CN" altLang="en-US" sz="2000" dirty="0"/>
              <a:t>，</a:t>
            </a:r>
            <a:r>
              <a:rPr lang="en-US" altLang="zh-CN" sz="2000" dirty="0"/>
              <a:t>TAO</a:t>
            </a:r>
            <a:r>
              <a:rPr lang="zh-CN" altLang="en-US" sz="2000" dirty="0"/>
              <a:t>采用分片的</a:t>
            </a:r>
            <a:r>
              <a:rPr lang="en-US" altLang="zh-CN" sz="2000" dirty="0"/>
              <a:t>MySQL</a:t>
            </a:r>
            <a:r>
              <a:rPr lang="zh-CN" altLang="en-US" sz="2000" dirty="0"/>
              <a:t>数据库持久存储社交网络图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7968" y="1862204"/>
            <a:ext cx="6384032" cy="399643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Nonnative</a:t>
            </a:r>
            <a:endParaRPr lang="en-US" altLang="zh-CN" dirty="0"/>
          </a:p>
          <a:p>
            <a:pPr lvl="1"/>
            <a:r>
              <a:rPr lang="zh-CN" altLang="en-US" dirty="0"/>
              <a:t>基于非图数据存储，如</a:t>
            </a:r>
            <a:r>
              <a:rPr lang="en-US" altLang="zh-CN" dirty="0"/>
              <a:t>document-oriented</a:t>
            </a:r>
            <a:r>
              <a:rPr lang="zh-CN" altLang="en-US" dirty="0"/>
              <a:t>存储或者关系数据库系统，通常需要索引技术提高图遍历的效率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 err="1"/>
              <a:t>OrientDB</a:t>
            </a:r>
            <a:r>
              <a:rPr lang="zh-CN" altLang="en-US" dirty="0"/>
              <a:t>、</a:t>
            </a:r>
            <a:r>
              <a:rPr lang="en-US" altLang="zh-CN" dirty="0" err="1"/>
              <a:t>ArangoDB</a:t>
            </a:r>
            <a:r>
              <a:rPr lang="zh-CN" altLang="en-US" dirty="0"/>
              <a:t>采用文档方式存储，</a:t>
            </a:r>
            <a:r>
              <a:rPr lang="en-US" altLang="zh-CN" dirty="0"/>
              <a:t>Titan</a:t>
            </a:r>
            <a:r>
              <a:rPr lang="zh-CN" altLang="en-US" dirty="0"/>
              <a:t>有两种存储选择：</a:t>
            </a:r>
            <a:r>
              <a:rPr lang="en-US" altLang="zh-CN" dirty="0"/>
              <a:t> wide-column</a:t>
            </a:r>
            <a:r>
              <a:rPr lang="zh-CN" altLang="en-US" dirty="0"/>
              <a:t>和</a:t>
            </a:r>
            <a:r>
              <a:rPr lang="en-US" altLang="zh-CN" dirty="0"/>
              <a:t> key-value). </a:t>
            </a:r>
            <a:endParaRPr lang="en-US" altLang="zh-CN" dirty="0"/>
          </a:p>
          <a:p>
            <a:pPr lvl="1"/>
            <a:r>
              <a:rPr lang="zh-CN" altLang="en-US" dirty="0"/>
              <a:t>分区策略基于底层的存储</a:t>
            </a:r>
            <a:endParaRPr lang="en-US" altLang="zh-CN" dirty="0"/>
          </a:p>
          <a:p>
            <a:pPr algn="l"/>
            <a:r>
              <a:rPr lang="en-US" altLang="zh-CN" dirty="0"/>
              <a:t>Native</a:t>
            </a:r>
            <a:endParaRPr lang="en-US" altLang="zh-CN" dirty="0"/>
          </a:p>
          <a:p>
            <a:pPr lvl="1"/>
            <a:r>
              <a:rPr lang="zh-CN" altLang="en-US" dirty="0"/>
              <a:t>存储基于图数据模型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Neo4j</a:t>
            </a:r>
            <a:endParaRPr lang="en-US" altLang="zh-CN" dirty="0"/>
          </a:p>
          <a:p>
            <a:r>
              <a:rPr lang="zh-CN" altLang="en-US" dirty="0"/>
              <a:t>三种著名的图优化存储技术</a:t>
            </a:r>
            <a:endParaRPr lang="en-US" altLang="zh-CN" dirty="0"/>
          </a:p>
          <a:p>
            <a:pPr lvl="1"/>
            <a:r>
              <a:rPr lang="en-US" altLang="zh-CN" dirty="0"/>
              <a:t>Compressed Sparse Row (CSR),</a:t>
            </a:r>
            <a:endParaRPr lang="en-US" altLang="zh-CN" dirty="0"/>
          </a:p>
          <a:p>
            <a:pPr lvl="1"/>
            <a:r>
              <a:rPr lang="en-US" altLang="zh-CN" dirty="0"/>
              <a:t>adjacency list</a:t>
            </a:r>
            <a:endParaRPr lang="en-US" altLang="zh-CN" dirty="0"/>
          </a:p>
          <a:p>
            <a:pPr lvl="1"/>
            <a:r>
              <a:rPr lang="en-US" altLang="zh-CN" dirty="0"/>
              <a:t>edge list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关系型数据库的数据模型</a:t>
            </a:r>
            <a:endParaRPr lang="en-US" altLang="zh-CN" dirty="0"/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057400" y="1600201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000066"/>
                </a:solidFill>
                <a:latin typeface="Comic Sans MS" panose="030F0702030302020204" pitchFamily="66" charset="0"/>
              </a:rPr>
              <a:t>Instructor</a:t>
            </a:r>
            <a:endParaRPr lang="en-US" altLang="zh-CN" sz="1800">
              <a:solidFill>
                <a:srgbClr val="000066"/>
              </a:solidFill>
              <a:latin typeface="Comic Sans MS" panose="030F0702030302020204" pitchFamily="66" charset="0"/>
            </a:endParaRPr>
          </a:p>
        </p:txBody>
      </p:sp>
      <p:sp>
        <p:nvSpPr>
          <p:cNvPr id="237574" name="AutoShape 6"/>
          <p:cNvSpPr>
            <a:spLocks noChangeArrowheads="1"/>
          </p:cNvSpPr>
          <p:nvPr/>
        </p:nvSpPr>
        <p:spPr bwMode="auto">
          <a:xfrm>
            <a:off x="67944" y="1812009"/>
            <a:ext cx="1837015" cy="609600"/>
          </a:xfrm>
          <a:prstGeom prst="wedgeRoundRectCallout">
            <a:avLst>
              <a:gd name="adj1" fmla="val 62995"/>
              <a:gd name="adj2" fmla="val -52235"/>
              <a:gd name="adj3" fmla="val 16667"/>
            </a:avLst>
          </a:prstGeom>
          <a:solidFill>
            <a:srgbClr val="CCECFF"/>
          </a:solidFill>
          <a:ln w="9525" algn="ctr">
            <a:solidFill>
              <a:schemeClr val="tx2"/>
            </a:solidFill>
            <a:miter lim="800000"/>
          </a:ln>
        </p:spPr>
        <p:txBody>
          <a:bodyPr anchor="ctr"/>
          <a:lstStyle/>
          <a:p>
            <a:pPr algn="ctr"/>
            <a:r>
              <a:rPr lang="en-US" altLang="zh-CN" sz="2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rPr>
              <a:t>relation name </a:t>
            </a:r>
            <a:endParaRPr lang="en-US" altLang="zh-CN" sz="2000" dirty="0">
              <a:solidFill>
                <a:srgbClr val="000066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125" name="Picture 4" descr="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64" y="1916832"/>
            <a:ext cx="6180137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00200" y="2996953"/>
            <a:ext cx="7848600" cy="1795463"/>
            <a:chOff x="76200" y="3200400"/>
            <a:chExt cx="7848600" cy="1795463"/>
          </a:xfrm>
        </p:grpSpPr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>
              <a:off x="1409700" y="4648200"/>
              <a:ext cx="6515100" cy="347663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2" name="AutoShape 14"/>
            <p:cNvSpPr>
              <a:spLocks noChangeArrowheads="1"/>
            </p:cNvSpPr>
            <p:nvPr/>
          </p:nvSpPr>
          <p:spPr bwMode="auto">
            <a:xfrm>
              <a:off x="76200" y="3200400"/>
              <a:ext cx="914400" cy="685800"/>
            </a:xfrm>
            <a:prstGeom prst="wedgeRoundRectCallout">
              <a:avLst>
                <a:gd name="adj1" fmla="val 88222"/>
                <a:gd name="adj2" fmla="val 167194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rgbClr val="000066"/>
                  </a:solidFill>
                  <a:latin typeface="华文新魏" pitchFamily="2" charset="-122"/>
                  <a:ea typeface="华文新魏" pitchFamily="2" charset="-122"/>
                </a:rPr>
                <a:t>tuple</a:t>
              </a:r>
              <a:endParaRPr lang="en-US" altLang="zh-CN" sz="2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40063" y="548680"/>
            <a:ext cx="6408737" cy="1905000"/>
            <a:chOff x="3040063" y="548680"/>
            <a:chExt cx="6408737" cy="1905000"/>
          </a:xfrm>
        </p:grpSpPr>
        <p:sp>
          <p:nvSpPr>
            <p:cNvPr id="5129" name="AutoShape 10"/>
            <p:cNvSpPr>
              <a:spLocks noChangeArrowheads="1"/>
            </p:cNvSpPr>
            <p:nvPr/>
          </p:nvSpPr>
          <p:spPr bwMode="auto">
            <a:xfrm>
              <a:off x="7467390" y="548680"/>
              <a:ext cx="1981410" cy="609600"/>
            </a:xfrm>
            <a:prstGeom prst="wedgeRoundRectCallout">
              <a:avLst>
                <a:gd name="adj1" fmla="val -64986"/>
                <a:gd name="adj2" fmla="val 131773"/>
                <a:gd name="adj3" fmla="val 16667"/>
              </a:avLst>
            </a:prstGeom>
            <a:solidFill>
              <a:srgbClr val="CCECFF"/>
            </a:solidFill>
            <a:ln w="9525" algn="ctr">
              <a:solidFill>
                <a:schemeClr val="tx2"/>
              </a:solidFill>
              <a:miter lim="800000"/>
            </a:ln>
          </p:spPr>
          <p:txBody>
            <a:bodyPr anchor="ctr"/>
            <a:lstStyle/>
            <a:p>
              <a:pPr algn="ctr"/>
              <a:r>
                <a:rPr lang="en-US" altLang="zh-CN" sz="2000" dirty="0">
                  <a:solidFill>
                    <a:srgbClr val="000066"/>
                  </a:solidFill>
                  <a:latin typeface="华文新魏" pitchFamily="2" charset="-122"/>
                  <a:ea typeface="华文新魏" pitchFamily="2" charset="-122"/>
                </a:rPr>
                <a:t>attribute name</a:t>
              </a:r>
              <a:endParaRPr lang="en-US" altLang="zh-CN" sz="2000" dirty="0">
                <a:solidFill>
                  <a:srgbClr val="000066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5130" name="Oval 7"/>
            <p:cNvSpPr>
              <a:spLocks noChangeArrowheads="1"/>
            </p:cNvSpPr>
            <p:nvPr/>
          </p:nvSpPr>
          <p:spPr bwMode="auto">
            <a:xfrm>
              <a:off x="3040063" y="1844307"/>
              <a:ext cx="1184854" cy="609373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8"/>
            <p:cNvSpPr>
              <a:spLocks noChangeArrowheads="1"/>
            </p:cNvSpPr>
            <p:nvPr/>
          </p:nvSpPr>
          <p:spPr bwMode="auto">
            <a:xfrm>
              <a:off x="4224918" y="1908139"/>
              <a:ext cx="1642103" cy="54554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9"/>
            <p:cNvSpPr>
              <a:spLocks noChangeArrowheads="1"/>
            </p:cNvSpPr>
            <p:nvPr/>
          </p:nvSpPr>
          <p:spPr bwMode="auto">
            <a:xfrm>
              <a:off x="5943228" y="1844306"/>
              <a:ext cx="1676578" cy="609374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 flipH="1">
              <a:off x="3632490" y="1082080"/>
              <a:ext cx="3834900" cy="762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Line 12"/>
            <p:cNvSpPr>
              <a:spLocks noChangeShapeType="1"/>
            </p:cNvSpPr>
            <p:nvPr/>
          </p:nvSpPr>
          <p:spPr bwMode="auto">
            <a:xfrm flipH="1">
              <a:off x="8305680" y="1158280"/>
              <a:ext cx="533457" cy="7498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9"/>
            <p:cNvSpPr>
              <a:spLocks noChangeArrowheads="1"/>
            </p:cNvSpPr>
            <p:nvPr/>
          </p:nvSpPr>
          <p:spPr bwMode="auto">
            <a:xfrm>
              <a:off x="7696014" y="1908139"/>
              <a:ext cx="1371746" cy="545540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Online graph navigations</a:t>
            </a:r>
            <a:endParaRPr lang="en-US" altLang="zh-CN" dirty="0"/>
          </a:p>
          <a:p>
            <a:pPr lvl="1"/>
            <a:r>
              <a:rPr lang="en-US" altLang="zh-CN" dirty="0"/>
              <a:t>A basic path query</a:t>
            </a:r>
            <a:endParaRPr lang="en-US" altLang="zh-CN" dirty="0"/>
          </a:p>
          <a:p>
            <a:pPr lvl="2"/>
            <a:r>
              <a:rPr lang="zh-CN" altLang="en-US" dirty="0"/>
              <a:t>例如：查找</a:t>
            </a:r>
            <a:r>
              <a:rPr lang="en-US" altLang="zh-CN" dirty="0"/>
              <a:t>John</a:t>
            </a:r>
            <a:r>
              <a:rPr lang="zh-CN" altLang="en-US" dirty="0"/>
              <a:t>的社交网络中的朋友的名字（以及朋友的朋友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 pattern matching query</a:t>
            </a:r>
            <a:endParaRPr lang="en-US" altLang="zh-CN" dirty="0"/>
          </a:p>
          <a:p>
            <a:pPr lvl="2"/>
            <a:r>
              <a:rPr lang="zh-CN" altLang="en-US" dirty="0"/>
              <a:t>例如：在</a:t>
            </a:r>
            <a:r>
              <a:rPr lang="en-US" altLang="zh-CN" dirty="0"/>
              <a:t>John</a:t>
            </a:r>
            <a:r>
              <a:rPr lang="zh-CN" altLang="en-US" dirty="0"/>
              <a:t>的社交网络中查找所有访问过埃菲尔铁塔的用户的名字</a:t>
            </a:r>
            <a:endParaRPr lang="en-US" altLang="zh-CN" dirty="0"/>
          </a:p>
          <a:p>
            <a:pPr lvl="2"/>
            <a:r>
              <a:rPr lang="en-US" altLang="zh-CN" dirty="0"/>
              <a:t>SPARQL, Neo4j Cypher</a:t>
            </a:r>
            <a:r>
              <a:rPr lang="zh-CN" altLang="en-US" dirty="0"/>
              <a:t>和</a:t>
            </a:r>
            <a:r>
              <a:rPr lang="en-US" altLang="zh-CN" dirty="0"/>
              <a:t>Gremlin</a:t>
            </a:r>
            <a:r>
              <a:rPr lang="zh-CN" altLang="en-US" dirty="0"/>
              <a:t>是三个最著名的图查询语言，具有</a:t>
            </a:r>
            <a:r>
              <a:rPr lang="en-US" altLang="zh-CN" dirty="0"/>
              <a:t>pattern matching </a:t>
            </a:r>
            <a:r>
              <a:rPr lang="zh-CN" altLang="en-US" dirty="0"/>
              <a:t>能力</a:t>
            </a:r>
            <a:endParaRPr lang="en-US" altLang="zh-CN" dirty="0"/>
          </a:p>
          <a:p>
            <a:r>
              <a:rPr lang="en-US" altLang="zh-CN" dirty="0"/>
              <a:t>Offline analytical graph computations</a:t>
            </a:r>
            <a:endParaRPr lang="en-US" altLang="zh-CN" dirty="0"/>
          </a:p>
          <a:p>
            <a:pPr lvl="1"/>
            <a:r>
              <a:rPr lang="zh-CN" altLang="en-US" dirty="0"/>
              <a:t>需访问整个图的顶点和边的有效部分（例如，研究图的拓扑结构和寻找连通的组件），需要考虑高吞吐量的需求</a:t>
            </a:r>
            <a:endParaRPr lang="en-US" altLang="zh-CN" dirty="0"/>
          </a:p>
          <a:p>
            <a:pPr lvl="1"/>
            <a:r>
              <a:rPr lang="zh-CN" altLang="en-US" dirty="0"/>
              <a:t>研究热点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525" y="2814067"/>
            <a:ext cx="1514475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图数据模型典型代表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Neo4j </a:t>
            </a:r>
            <a:r>
              <a:rPr lang="zh-CN" altLang="en-US" dirty="0"/>
              <a:t>和</a:t>
            </a:r>
            <a:r>
              <a:rPr lang="en-US" altLang="zh-CN" dirty="0"/>
              <a:t>Titan. </a:t>
            </a:r>
            <a:r>
              <a:rPr lang="zh-CN" altLang="en-US" dirty="0"/>
              <a:t>此外是</a:t>
            </a:r>
            <a:r>
              <a:rPr lang="en-US" altLang="zh-CN" dirty="0"/>
              <a:t>Microsoft Trinity</a:t>
            </a:r>
            <a:r>
              <a:rPr lang="zh-CN" altLang="en-US" dirty="0"/>
              <a:t>和</a:t>
            </a:r>
            <a:r>
              <a:rPr lang="en-US" altLang="zh-CN" dirty="0"/>
              <a:t>Facebook TAO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Neo4j</a:t>
            </a:r>
            <a:r>
              <a:rPr lang="zh-CN" altLang="en-US" dirty="0"/>
              <a:t>（</a:t>
            </a:r>
            <a:r>
              <a:rPr lang="en-US" altLang="zh-CN" dirty="0">
                <a:hlinkClick r:id="rId1"/>
              </a:rPr>
              <a:t>https://neo4j.com/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Neo4j </a:t>
            </a:r>
            <a:r>
              <a:rPr lang="zh-CN" altLang="en-US" dirty="0"/>
              <a:t>提供了一个无共享架构，以及一个写主体和多个读副本。</a:t>
            </a:r>
            <a:r>
              <a:rPr lang="en-US" altLang="zh-CN" dirty="0"/>
              <a:t>Neo4j </a:t>
            </a:r>
            <a:r>
              <a:rPr lang="zh-CN" altLang="en-US" dirty="0"/>
              <a:t>支持自有的 </a:t>
            </a:r>
            <a:r>
              <a:rPr lang="en-US" altLang="zh-CN" dirty="0"/>
              <a:t>Cypher </a:t>
            </a:r>
            <a:r>
              <a:rPr lang="zh-CN" altLang="en-US" dirty="0"/>
              <a:t>查询语言，同时也支持 </a:t>
            </a:r>
            <a:r>
              <a:rPr lang="en-US" altLang="zh-CN" dirty="0"/>
              <a:t>Gremlin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Titan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https://thinkaurelius.github.io/titan/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可伸缩图数据库，用于存储和查询分布在多机器群集上的数千亿个顶点和边的图。</a:t>
            </a:r>
            <a:r>
              <a:rPr lang="en-US" altLang="zh-CN" dirty="0"/>
              <a:t>Titan</a:t>
            </a:r>
            <a:r>
              <a:rPr lang="zh-CN" altLang="en-US" dirty="0"/>
              <a:t>是一个事务数据库，可以支持数千个并发用户实时执行复杂的图遍历。</a:t>
            </a:r>
            <a:endParaRPr lang="en-US" altLang="zh-CN" dirty="0"/>
          </a:p>
          <a:p>
            <a:r>
              <a:rPr lang="en-US" altLang="zh-CN" dirty="0" err="1"/>
              <a:t>OrientDB</a:t>
            </a:r>
            <a:r>
              <a:rPr lang="zh-CN" altLang="en-US" dirty="0"/>
              <a:t>（</a:t>
            </a:r>
            <a:r>
              <a:rPr lang="en-US" altLang="zh-CN" dirty="0">
                <a:hlinkClick r:id="rId3"/>
              </a:rPr>
              <a:t>https://orientdb.com/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en-US" altLang="zh-CN" dirty="0" err="1"/>
              <a:t>OrientDB</a:t>
            </a:r>
            <a:r>
              <a:rPr lang="en-US" altLang="zh-CN" dirty="0"/>
              <a:t> </a:t>
            </a:r>
            <a:r>
              <a:rPr lang="zh-CN" altLang="en-US" dirty="0"/>
              <a:t>支持无架构、全架构和混合架构的节点。同时还支持 </a:t>
            </a:r>
            <a:r>
              <a:rPr lang="en-US" altLang="zh-CN" dirty="0"/>
              <a:t>SQL</a:t>
            </a:r>
            <a:r>
              <a:rPr lang="zh-CN" altLang="en-US" dirty="0"/>
              <a:t>，并可将语言延伸为支持树和图形等概念。</a:t>
            </a:r>
            <a:endParaRPr lang="zh-CN" altLang="en-US" dirty="0"/>
          </a:p>
          <a:p>
            <a:r>
              <a:rPr lang="en-US" altLang="zh-CN" dirty="0" err="1"/>
              <a:t>GraphDB</a:t>
            </a:r>
            <a:r>
              <a:rPr lang="zh-CN" altLang="en-US" dirty="0"/>
              <a:t>（</a:t>
            </a:r>
            <a:r>
              <a:rPr lang="en-US" altLang="zh-CN" dirty="0">
                <a:hlinkClick r:id="rId4"/>
              </a:rPr>
              <a:t>http://graphdb.ontotext.com/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en-US" altLang="zh-CN" dirty="0" err="1"/>
              <a:t>GraphDB</a:t>
            </a:r>
            <a:r>
              <a:rPr lang="en-US" altLang="zh-CN" dirty="0"/>
              <a:t> </a:t>
            </a:r>
            <a:r>
              <a:rPr lang="zh-CN" altLang="en-US" dirty="0"/>
              <a:t>是一个资源描述框架 </a:t>
            </a:r>
            <a:r>
              <a:rPr lang="en-US" altLang="zh-CN" dirty="0"/>
              <a:t>(RDF) </a:t>
            </a:r>
            <a:r>
              <a:rPr lang="zh-CN" altLang="en-US" dirty="0"/>
              <a:t>图形数据库，支持文本挖掘、</a:t>
            </a:r>
            <a:r>
              <a:rPr lang="en-US" altLang="zh-CN" dirty="0"/>
              <a:t>SPARQL </a:t>
            </a:r>
            <a:r>
              <a:rPr lang="zh-CN" altLang="en-US" dirty="0"/>
              <a:t>查询、语义注释和语义搜索。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6888088" y="2492896"/>
            <a:ext cx="864096" cy="79208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关系数据库的数据模型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 descr="allFigures.pdf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77919"/>
            <a:ext cx="8605384" cy="515933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320136" y="6398696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From </a:t>
            </a:r>
            <a:r>
              <a:rPr lang="en-US" altLang="zh-CN" sz="1600" i="1" dirty="0"/>
              <a:t>Database System Concepts</a:t>
            </a:r>
            <a:endParaRPr lang="zh-CN" altLang="en-US" sz="16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主流的</a:t>
            </a:r>
            <a:r>
              <a:rPr lang="en-US" altLang="zh-CN" dirty="0"/>
              <a:t>4</a:t>
            </a:r>
            <a:r>
              <a:rPr lang="zh-CN" altLang="en-US" dirty="0"/>
              <a:t>种非关系数据模型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127448" y="2780928"/>
          <a:ext cx="1309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68"/>
                <a:gridCol w="654968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43672" y="2996951"/>
          <a:ext cx="432048" cy="143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/>
              </a:tblGrid>
              <a:tr h="4784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4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4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剪去单角的矩形 5"/>
          <p:cNvSpPr/>
          <p:nvPr/>
        </p:nvSpPr>
        <p:spPr>
          <a:xfrm>
            <a:off x="4367808" y="2420888"/>
            <a:ext cx="432048" cy="576064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4406978" y="3429000"/>
            <a:ext cx="432048" cy="576064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4406978" y="4347095"/>
            <a:ext cx="432048" cy="576064"/>
          </a:xfrm>
          <a:prstGeom prst="snip1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6" idx="2"/>
          </p:cNvCxnSpPr>
          <p:nvPr/>
        </p:nvCxnSpPr>
        <p:spPr>
          <a:xfrm flipV="1">
            <a:off x="3575720" y="2708920"/>
            <a:ext cx="792088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8" idx="2"/>
          </p:cNvCxnSpPr>
          <p:nvPr/>
        </p:nvCxnSpPr>
        <p:spPr>
          <a:xfrm>
            <a:off x="3575720" y="4288234"/>
            <a:ext cx="831258" cy="34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2"/>
          </p:cNvCxnSpPr>
          <p:nvPr/>
        </p:nvCxnSpPr>
        <p:spPr>
          <a:xfrm>
            <a:off x="3575720" y="3714600"/>
            <a:ext cx="831258" cy="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839026" y="2708920"/>
            <a:ext cx="7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JSON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943872" y="371460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XML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914200" y="455528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236304" y="2635293"/>
          <a:ext cx="21930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70"/>
                <a:gridCol w="548270"/>
                <a:gridCol w="548270"/>
                <a:gridCol w="548270"/>
              </a:tblGrid>
              <a:tr h="3633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3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3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3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3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330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77" name="组合 76"/>
          <p:cNvGrpSpPr/>
          <p:nvPr/>
        </p:nvGrpSpPr>
        <p:grpSpPr>
          <a:xfrm>
            <a:off x="9048328" y="2746606"/>
            <a:ext cx="2341460" cy="1906530"/>
            <a:chOff x="9519548" y="2636912"/>
            <a:chExt cx="2341460" cy="1906530"/>
          </a:xfrm>
        </p:grpSpPr>
        <p:sp>
          <p:nvSpPr>
            <p:cNvPr id="43" name="椭圆 42"/>
            <p:cNvSpPr/>
            <p:nvPr/>
          </p:nvSpPr>
          <p:spPr>
            <a:xfrm>
              <a:off x="10635672" y="3966124"/>
              <a:ext cx="216024" cy="2356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9519548" y="2636912"/>
              <a:ext cx="2341460" cy="1906530"/>
              <a:chOff x="9519548" y="2636912"/>
              <a:chExt cx="2341460" cy="190653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0344472" y="2636912"/>
                <a:ext cx="216024" cy="2356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9519548" y="2930901"/>
                <a:ext cx="216024" cy="2356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9595924" y="4307826"/>
                <a:ext cx="216024" cy="2356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10108030" y="3590220"/>
                <a:ext cx="216024" cy="2356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11644984" y="2924944"/>
                <a:ext cx="216024" cy="2356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曲线连接符 49"/>
              <p:cNvCxnSpPr>
                <a:stCxn id="41" idx="2"/>
                <a:endCxn id="42" idx="7"/>
              </p:cNvCxnSpPr>
              <p:nvPr/>
            </p:nvCxnSpPr>
            <p:spPr>
              <a:xfrm rot="10800000" flipV="1">
                <a:off x="9703936" y="2754720"/>
                <a:ext cx="640536" cy="210686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曲线连接符 51"/>
              <p:cNvCxnSpPr>
                <a:stCxn id="42" idx="5"/>
              </p:cNvCxnSpPr>
              <p:nvPr/>
            </p:nvCxnSpPr>
            <p:spPr>
              <a:xfrm rot="16200000" flipH="1">
                <a:off x="9608179" y="3227769"/>
                <a:ext cx="595608" cy="404094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曲线连接符 53"/>
              <p:cNvCxnSpPr>
                <a:endCxn id="44" idx="5"/>
              </p:cNvCxnSpPr>
              <p:nvPr/>
            </p:nvCxnSpPr>
            <p:spPr>
              <a:xfrm rot="5400000">
                <a:off x="10118196" y="3883448"/>
                <a:ext cx="287605" cy="963372"/>
              </a:xfrm>
              <a:prstGeom prst="curvedConnector3">
                <a:avLst>
                  <a:gd name="adj1" fmla="val 19148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曲线连接符 55"/>
              <p:cNvCxnSpPr/>
              <p:nvPr/>
            </p:nvCxnSpPr>
            <p:spPr>
              <a:xfrm>
                <a:off x="10324054" y="3727620"/>
                <a:ext cx="419630" cy="258096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曲线连接符 57"/>
              <p:cNvCxnSpPr>
                <a:endCxn id="44" idx="7"/>
              </p:cNvCxnSpPr>
              <p:nvPr/>
            </p:nvCxnSpPr>
            <p:spPr>
              <a:xfrm rot="5400000">
                <a:off x="9694285" y="3896950"/>
                <a:ext cx="531408" cy="359354"/>
              </a:xfrm>
              <a:prstGeom prst="curvedConnector3">
                <a:avLst>
                  <a:gd name="adj1" fmla="val 903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曲线连接符 62"/>
              <p:cNvCxnSpPr>
                <a:stCxn id="46" idx="3"/>
              </p:cNvCxnSpPr>
              <p:nvPr/>
            </p:nvCxnSpPr>
            <p:spPr>
              <a:xfrm rot="5400000">
                <a:off x="10801257" y="3144858"/>
                <a:ext cx="894166" cy="856560"/>
              </a:xfrm>
              <a:prstGeom prst="curvedConnector3">
                <a:avLst>
                  <a:gd name="adj1" fmla="val 10194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曲线连接符 71"/>
              <p:cNvCxnSpPr>
                <a:stCxn id="41" idx="6"/>
              </p:cNvCxnSpPr>
              <p:nvPr/>
            </p:nvCxnSpPr>
            <p:spPr>
              <a:xfrm>
                <a:off x="10560496" y="2754720"/>
                <a:ext cx="259564" cy="1265501"/>
              </a:xfrm>
              <a:prstGeom prst="curved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文本框 77"/>
          <p:cNvSpPr txBox="1"/>
          <p:nvPr/>
        </p:nvSpPr>
        <p:spPr>
          <a:xfrm>
            <a:off x="767408" y="5589240"/>
            <a:ext cx="166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Key-Value</a:t>
            </a:r>
            <a:endParaRPr lang="zh-CN" alt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855640" y="558924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Document-oriented</a:t>
            </a:r>
            <a:endParaRPr lang="zh-CN" alt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098682" y="5589240"/>
            <a:ext cx="269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Column Families</a:t>
            </a:r>
            <a:endParaRPr lang="zh-CN" alt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467184" y="5589240"/>
            <a:ext cx="130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Graph</a:t>
            </a:r>
            <a:endParaRPr lang="zh-CN" altLang="en-US" sz="24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439816" y="2564904"/>
            <a:ext cx="21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439816" y="2717304"/>
            <a:ext cx="21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439816" y="2869704"/>
            <a:ext cx="231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4495907" y="3593704"/>
            <a:ext cx="21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4495907" y="3746104"/>
            <a:ext cx="21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495907" y="3898504"/>
            <a:ext cx="231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495907" y="4492352"/>
            <a:ext cx="21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495907" y="4644752"/>
            <a:ext cx="210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495907" y="4797152"/>
            <a:ext cx="231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Key-Value</a:t>
            </a:r>
            <a:r>
              <a:rPr lang="zh-CN" altLang="en-US" dirty="0"/>
              <a:t>数据模型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Data are managed and represented as (</a:t>
            </a:r>
            <a:r>
              <a:rPr lang="en-US" altLang="zh-CN" i="1" dirty="0">
                <a:latin typeface="Comic Sans MS" panose="030F0702030302020204" pitchFamily="66" charset="0"/>
              </a:rPr>
              <a:t>key</a:t>
            </a:r>
            <a:r>
              <a:rPr lang="en-US" altLang="zh-CN" dirty="0">
                <a:latin typeface="Comic Sans MS" panose="030F0702030302020204" pitchFamily="66" charset="0"/>
              </a:rPr>
              <a:t>, </a:t>
            </a:r>
            <a:r>
              <a:rPr lang="en-US" altLang="zh-CN" i="1" dirty="0">
                <a:latin typeface="Comic Sans MS" panose="030F0702030302020204" pitchFamily="66" charset="0"/>
              </a:rPr>
              <a:t>value</a:t>
            </a:r>
            <a:r>
              <a:rPr lang="en-US" altLang="zh-CN" dirty="0">
                <a:latin typeface="Comic Sans MS" panose="030F0702030302020204" pitchFamily="66" charset="0"/>
              </a:rPr>
              <a:t>) pairs stored in efficient, highly scalable, </a:t>
            </a:r>
            <a:r>
              <a:rPr lang="en-US" altLang="zh-CN" i="1" dirty="0">
                <a:latin typeface="Comic Sans MS" panose="030F0702030302020204" pitchFamily="66" charset="0"/>
              </a:rPr>
              <a:t>key</a:t>
            </a:r>
            <a:r>
              <a:rPr lang="en-US" altLang="zh-CN" dirty="0">
                <a:latin typeface="Comic Sans MS" panose="030F0702030302020204" pitchFamily="66" charset="0"/>
              </a:rPr>
              <a:t>-based lookup structures such as Distributed Hash Tables (DHTs) and Log-Structured Merge-trees   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/>
              <a:t>Key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的内容可以有实际含义，而且可以是复杂的自定义结构，但要保证</a:t>
            </a:r>
            <a:r>
              <a:rPr lang="en-US" altLang="zh-CN" dirty="0"/>
              <a:t>key</a:t>
            </a:r>
            <a:r>
              <a:rPr lang="zh-CN" altLang="en-US" dirty="0"/>
              <a:t>的唯一性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不是越长越好，否则内存开销大，增加查询代价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太短也不可取，否则可能含义不清，如</a:t>
            </a:r>
            <a:r>
              <a:rPr lang="zh-CN" altLang="en-US" dirty="0">
                <a:latin typeface="Comic Sans MS" panose="030F0702030302020204" pitchFamily="66" charset="0"/>
              </a:rPr>
              <a:t>中国</a:t>
            </a:r>
            <a:r>
              <a:rPr lang="en-US" altLang="zh-CN" dirty="0">
                <a:latin typeface="Comic Sans MS" panose="030F0702030302020204" pitchFamily="66" charset="0"/>
              </a:rPr>
              <a:t>:</a:t>
            </a:r>
            <a:r>
              <a:rPr lang="zh-CN" altLang="en-US" dirty="0">
                <a:latin typeface="Comic Sans MS" panose="030F0702030302020204" pitchFamily="66" charset="0"/>
              </a:rPr>
              <a:t>上海</a:t>
            </a:r>
            <a:r>
              <a:rPr lang="en-US" altLang="zh-CN" dirty="0">
                <a:latin typeface="Comic Sans MS" panose="030F0702030302020204" pitchFamily="66" charset="0"/>
              </a:rPr>
              <a:t>:</a:t>
            </a:r>
            <a:r>
              <a:rPr lang="zh-CN" altLang="en-US" dirty="0">
                <a:latin typeface="Comic Sans MS" panose="030F0702030302020204" pitchFamily="66" charset="0"/>
              </a:rPr>
              <a:t>浦东比</a:t>
            </a:r>
            <a:r>
              <a:rPr lang="en-US" altLang="zh-CN" dirty="0">
                <a:latin typeface="Comic Sans MS" panose="030F0702030302020204" pitchFamily="66" charset="0"/>
              </a:rPr>
              <a:t>CSP</a:t>
            </a:r>
            <a:r>
              <a:rPr lang="zh-CN" altLang="en-US" dirty="0">
                <a:latin typeface="Comic Sans MS" panose="030F0702030302020204" pitchFamily="66" charset="0"/>
              </a:rPr>
              <a:t>要好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lang="en-US" altLang="zh-CN" dirty="0">
                <a:latin typeface="Comic Sans MS" panose="030F0702030302020204" pitchFamily="66" charset="0"/>
              </a:rPr>
              <a:t>Value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可以存放任何类型数据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编码为</a:t>
            </a:r>
            <a:r>
              <a:rPr lang="en-US" altLang="zh-CN" dirty="0">
                <a:latin typeface="Comic Sans MS" panose="030F0702030302020204" pitchFamily="66" charset="0"/>
              </a:rPr>
              <a:t>BLOB</a:t>
            </a:r>
            <a:r>
              <a:rPr lang="zh-CN" altLang="en-US" dirty="0">
                <a:latin typeface="Comic Sans MS" panose="030F0702030302020204" pitchFamily="66" charset="0"/>
              </a:rPr>
              <a:t>形式存储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dirty="0">
                <a:latin typeface="Comic Sans MS" panose="030F0702030302020204" pitchFamily="66" charset="0"/>
              </a:rPr>
              <a:t>无需预先定义数据类型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31904" y="4369183"/>
          <a:ext cx="6350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671"/>
                <a:gridCol w="232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Key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Value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D:\path\bag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Binary: picture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Http://https://www.ecnu.edu.cn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Binary: &lt;html&gt;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Books:2008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Binary: 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中国</a:t>
                      </a:r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zh-CN" altLang="en-US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上海</a:t>
                      </a:r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:</a:t>
                      </a:r>
                      <a:r>
                        <a:rPr lang="zh-CN" altLang="en-US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浦东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Binary:</a:t>
                      </a:r>
                      <a:r>
                        <a:rPr lang="zh-CN" altLang="en-US" sz="1800" b="0" dirty="0">
                          <a:solidFill>
                            <a:srgbClr val="002060"/>
                          </a:solidFill>
                          <a:latin typeface="Comic Sans MS" panose="030F0702030302020204" pitchFamily="66" charset="0"/>
                        </a:rPr>
                        <a:t>浦东国际机场</a:t>
                      </a:r>
                      <a:endParaRPr lang="zh-CN" altLang="en-US" sz="1800" b="0" dirty="0">
                        <a:solidFill>
                          <a:srgbClr val="00206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Key-Value</a:t>
            </a:r>
            <a:r>
              <a:rPr lang="zh-CN" altLang="en-US" dirty="0"/>
              <a:t>数据模型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6274396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数据包括两个部分：</a:t>
            </a:r>
            <a:endParaRPr lang="en-US" altLang="zh-CN" dirty="0"/>
          </a:p>
          <a:p>
            <a:pPr lvl="1"/>
            <a:r>
              <a:rPr lang="en-US" altLang="zh-CN" dirty="0"/>
              <a:t>Key:</a:t>
            </a:r>
            <a:r>
              <a:rPr lang="zh-CN" altLang="en-US" dirty="0"/>
              <a:t>唯一索引值，确保</a:t>
            </a:r>
            <a:r>
              <a:rPr lang="en-US" altLang="zh-CN" dirty="0"/>
              <a:t>Key-Value</a:t>
            </a:r>
            <a:r>
              <a:rPr lang="zh-CN" altLang="en-US" dirty="0"/>
              <a:t>记录唯一性</a:t>
            </a:r>
            <a:endParaRPr lang="en-US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对应</a:t>
            </a:r>
            <a:r>
              <a:rPr lang="en-US" altLang="zh-CN" dirty="0"/>
              <a:t>Key</a:t>
            </a:r>
            <a:r>
              <a:rPr lang="zh-CN" altLang="en-US" dirty="0"/>
              <a:t>的数据</a:t>
            </a:r>
            <a:endParaRPr lang="en-US" altLang="zh-CN" dirty="0"/>
          </a:p>
          <a:p>
            <a:pPr lvl="1"/>
            <a:r>
              <a:rPr lang="zh-CN" altLang="en-US" dirty="0"/>
              <a:t>类似</a:t>
            </a:r>
            <a:r>
              <a:rPr lang="en-US" altLang="zh-CN" dirty="0"/>
              <a:t>hash</a:t>
            </a:r>
            <a:r>
              <a:rPr lang="zh-CN" altLang="en-US" dirty="0"/>
              <a:t>表结构，</a:t>
            </a:r>
            <a:r>
              <a:rPr lang="en-US" altLang="zh-CN" dirty="0"/>
              <a:t>key</a:t>
            </a:r>
            <a:r>
              <a:rPr lang="zh-CN" altLang="en-US" dirty="0"/>
              <a:t>作为查询值的索引</a:t>
            </a:r>
            <a:endParaRPr lang="en-US" altLang="zh-CN" dirty="0"/>
          </a:p>
          <a:p>
            <a:r>
              <a:rPr lang="en-US" altLang="zh-CN" dirty="0"/>
              <a:t>key-value</a:t>
            </a:r>
            <a:r>
              <a:rPr lang="zh-CN" altLang="en-US" dirty="0"/>
              <a:t>对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形成一对一的对应关系，</a:t>
            </a:r>
            <a:endParaRPr lang="en-US" altLang="zh-CN" dirty="0"/>
          </a:p>
          <a:p>
            <a:r>
              <a:rPr lang="en-US" altLang="zh-CN" dirty="0" err="1"/>
              <a:t>NameSpace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Key-value</a:t>
            </a:r>
            <a:r>
              <a:rPr lang="zh-CN" altLang="en-US" dirty="0"/>
              <a:t>对构成的集合，通常一类</a:t>
            </a:r>
            <a:r>
              <a:rPr lang="en-US" altLang="zh-CN" dirty="0"/>
              <a:t>Key-value</a:t>
            </a:r>
            <a:r>
              <a:rPr lang="zh-CN" altLang="en-US" dirty="0"/>
              <a:t>对构成一个集合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key-value</a:t>
            </a:r>
            <a:r>
              <a:rPr lang="zh-CN" altLang="en-US" dirty="0"/>
              <a:t>的基础上加</a:t>
            </a:r>
            <a:r>
              <a:rPr lang="en-US" altLang="zh-CN" dirty="0" err="1"/>
              <a:t>NameSpace</a:t>
            </a:r>
            <a:r>
              <a:rPr lang="zh-CN" altLang="en-US" dirty="0"/>
              <a:t>目的是在内存中访问该数据集时，该数据集具有唯一名称。类似表的名称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lvl="1"/>
            <a:endParaRPr lang="en-US" altLang="zh-CN" dirty="0"/>
          </a:p>
        </p:txBody>
      </p:sp>
      <p:pic>
        <p:nvPicPr>
          <p:cNvPr id="1026" name="Picture 2" descr="KeyValu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766335"/>
            <a:ext cx="3312368" cy="224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68" y="4190506"/>
            <a:ext cx="5308004" cy="19356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802998"/>
            <a:ext cx="68839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例如：</a:t>
            </a:r>
            <a:r>
              <a:rPr lang="en-US" altLang="zh-CN" sz="2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Order</a:t>
            </a:r>
            <a:r>
              <a:rPr lang="en-US" altLang="zh-CN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:Goods:Book:IT:Data:1001</a:t>
            </a:r>
            <a:r>
              <a:rPr lang="zh-CN" altLang="en-US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就可以访问到</a:t>
            </a:r>
            <a:r>
              <a:rPr lang="en-US" altLang="zh-CN" sz="2000" dirty="0">
                <a:solidFill>
                  <a:srgbClr val="002060"/>
                </a:solidFill>
                <a:latin typeface="华文新魏" pitchFamily="2" charset="-122"/>
                <a:ea typeface="华文新魏" pitchFamily="2" charset="-122"/>
              </a:rPr>
              <a:t>《Introduction on Big data》</a:t>
            </a:r>
            <a:endParaRPr lang="zh-CN" altLang="en-US" sz="2000" dirty="0">
              <a:solidFill>
                <a:srgbClr val="00206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Key-Value</a:t>
            </a:r>
            <a:r>
              <a:rPr lang="zh-CN" altLang="en-US" dirty="0"/>
              <a:t>存储实例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示例：分布式</a:t>
            </a:r>
            <a:r>
              <a:rPr lang="en-US" altLang="zh-CN" dirty="0"/>
              <a:t>web</a:t>
            </a:r>
            <a:r>
              <a:rPr lang="zh-CN" altLang="en-US" dirty="0"/>
              <a:t>内容服务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：表示</a:t>
            </a:r>
            <a:r>
              <a:rPr lang="en-US" altLang="zh-CN" dirty="0"/>
              <a:t>URL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：任何形式的文件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PDFs</a:t>
            </a:r>
            <a:r>
              <a:rPr lang="zh-CN" altLang="en-US" dirty="0"/>
              <a:t>，</a:t>
            </a:r>
            <a:r>
              <a:rPr lang="en-US" altLang="zh-CN" dirty="0"/>
              <a:t>JPEGs</a:t>
            </a:r>
            <a:r>
              <a:rPr lang="zh-CN" altLang="en-US" dirty="0"/>
              <a:t>，</a:t>
            </a:r>
            <a:r>
              <a:rPr lang="en-US" altLang="zh-CN" dirty="0"/>
              <a:t>JSON </a:t>
            </a:r>
            <a:r>
              <a:rPr lang="zh-CN" altLang="en-US" dirty="0"/>
              <a:t>或</a:t>
            </a:r>
            <a:r>
              <a:rPr lang="en-US" altLang="zh-CN" dirty="0"/>
              <a:t>XML documents. </a:t>
            </a:r>
            <a:endParaRPr lang="en-US" altLang="zh-CN" dirty="0"/>
          </a:p>
          <a:p>
            <a:r>
              <a:rPr lang="zh-CN" altLang="en-US" dirty="0"/>
              <a:t>这样的设计可以在集群环境中管理大量的请求和</a:t>
            </a:r>
            <a:r>
              <a:rPr lang="en-US" altLang="zh-CN" dirty="0"/>
              <a:t>web</a:t>
            </a:r>
            <a:r>
              <a:rPr lang="zh-CN" altLang="en-US" dirty="0"/>
              <a:t>内容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865549"/>
            <a:ext cx="4692113" cy="248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801fefe-9bbb-4741-a3a6-86e73b584799"/>
  <p:tag name="COMMONDATA" val="eyJoZGlkIjoiZGFlZTJkYmIzZGMyMDg5NzE4OGY4YTQzYjg2MmYyM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10988</Words>
  <Application>WPS 演示</Application>
  <PresentationFormat>宽屏</PresentationFormat>
  <Paragraphs>572</Paragraphs>
  <Slides>42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华文新魏</vt:lpstr>
      <vt:lpstr>Times New Roman</vt:lpstr>
      <vt:lpstr>Helvetica</vt:lpstr>
      <vt:lpstr>Comic Sans MS</vt:lpstr>
      <vt:lpstr>微软雅黑</vt:lpstr>
      <vt:lpstr>Arial Unicode MS</vt:lpstr>
      <vt:lpstr>Calibri</vt:lpstr>
      <vt:lpstr>LinLibertineT</vt:lpstr>
      <vt:lpstr>ESRI AMFM Electric</vt:lpstr>
      <vt:lpstr>Office 主题​​</vt:lpstr>
      <vt:lpstr>第三章 数据模型</vt:lpstr>
      <vt:lpstr>主要内容</vt:lpstr>
      <vt:lpstr>数据类型的演化</vt:lpstr>
      <vt:lpstr>关系型数据库的数据模型</vt:lpstr>
      <vt:lpstr>关系数据库的数据模型</vt:lpstr>
      <vt:lpstr>主流的4种非关系数据模型</vt:lpstr>
      <vt:lpstr>Key-Value数据模型</vt:lpstr>
      <vt:lpstr>Key-Value数据模型</vt:lpstr>
      <vt:lpstr>Key-Value存储实例</vt:lpstr>
      <vt:lpstr>Key-value存储类型</vt:lpstr>
      <vt:lpstr>基于key的查询操作</vt:lpstr>
      <vt:lpstr>Key-value数据模型的代表</vt:lpstr>
      <vt:lpstr>Column family数据模型</vt:lpstr>
      <vt:lpstr>Column family模型示意</vt:lpstr>
      <vt:lpstr>Column family存储实例</vt:lpstr>
      <vt:lpstr>Column family嵌套结构</vt:lpstr>
      <vt:lpstr>基于Column family存储的查询案例</vt:lpstr>
      <vt:lpstr>具有存储和分析大数据的优势</vt:lpstr>
      <vt:lpstr>LSM树——why</vt:lpstr>
      <vt:lpstr>LSM树—结构</vt:lpstr>
      <vt:lpstr>LSM树——Insert</vt:lpstr>
      <vt:lpstr>LSM树—Merge</vt:lpstr>
      <vt:lpstr>LSM树—查找及删除</vt:lpstr>
      <vt:lpstr>LSM树—读写文件（以HBASE为例）</vt:lpstr>
      <vt:lpstr>Column family数据模型的代表</vt:lpstr>
      <vt:lpstr>Document-oriented数据模型</vt:lpstr>
      <vt:lpstr>Document-oriented数据库基本存储结构</vt:lpstr>
      <vt:lpstr>Document-oriented数据库基本存储结构</vt:lpstr>
      <vt:lpstr>Document-oriented数据库基本存储结构</vt:lpstr>
      <vt:lpstr>Document-oriented数据示例</vt:lpstr>
      <vt:lpstr>More example</vt:lpstr>
      <vt:lpstr>数据查询</vt:lpstr>
      <vt:lpstr>Document-oriented数据模型的代表</vt:lpstr>
      <vt:lpstr>图数据模型</vt:lpstr>
      <vt:lpstr>图数据模型</vt:lpstr>
      <vt:lpstr>图模型种类</vt:lpstr>
      <vt:lpstr>图数据模型示例</vt:lpstr>
      <vt:lpstr>图数据模型应用案例</vt:lpstr>
      <vt:lpstr>图数据存储</vt:lpstr>
      <vt:lpstr>图数据访问</vt:lpstr>
      <vt:lpstr>图数据模型典型代表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hzhao</dc:creator>
  <cp:lastModifiedBy>ABU</cp:lastModifiedBy>
  <cp:revision>313</cp:revision>
  <dcterms:created xsi:type="dcterms:W3CDTF">2016-11-16T07:36:00Z</dcterms:created>
  <dcterms:modified xsi:type="dcterms:W3CDTF">2023-02-16T09:23:26Z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02EF653F13FC4B51BF4078822BEEEB83</vt:lpwstr>
  </property>
  <property fmtid="{D5CDD505-2E9C-101B-9397-08002B2CF9AE}" pid="3" name="KSOProductBuildVer">
    <vt:lpwstr>2052-11.1.0.13703</vt:lpwstr>
  </property>
</Properties>
</file>