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319" r:id="rId3"/>
    <p:sldId id="320" r:id="rId4"/>
    <p:sldId id="321" r:id="rId5"/>
    <p:sldId id="322" r:id="rId6"/>
    <p:sldId id="323" r:id="rId7"/>
    <p:sldId id="324" r:id="rId8"/>
    <p:sldId id="277" r:id="rId9"/>
    <p:sldId id="278" r:id="rId10"/>
    <p:sldId id="325" r:id="rId11"/>
    <p:sldId id="334" r:id="rId12"/>
    <p:sldId id="339" r:id="rId13"/>
    <p:sldId id="354" r:id="rId14"/>
    <p:sldId id="351" r:id="rId15"/>
    <p:sldId id="355" r:id="rId16"/>
    <p:sldId id="353" r:id="rId17"/>
    <p:sldId id="349" r:id="rId18"/>
    <p:sldId id="356" r:id="rId19"/>
    <p:sldId id="327" r:id="rId20"/>
    <p:sldId id="328" r:id="rId21"/>
    <p:sldId id="329" r:id="rId22"/>
    <p:sldId id="330" r:id="rId23"/>
    <p:sldId id="335" r:id="rId24"/>
    <p:sldId id="337" r:id="rId25"/>
    <p:sldId id="331" r:id="rId26"/>
    <p:sldId id="336" r:id="rId27"/>
    <p:sldId id="332" r:id="rId28"/>
    <p:sldId id="333" r:id="rId29"/>
    <p:sldId id="35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91" autoAdjust="0"/>
  </p:normalViewPr>
  <p:slideViewPr>
    <p:cSldViewPr>
      <p:cViewPr varScale="1">
        <p:scale>
          <a:sx n="68" d="100"/>
          <a:sy n="68" d="100"/>
        </p:scale>
        <p:origin x="1162"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226CE-3C66-458B-9F24-4CD80147E10F}" type="datetimeFigureOut">
              <a:rPr lang="zh-CN" altLang="en-US" smtClean="0"/>
              <a:t>2021/10/13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76023-E20C-43F7-90B8-8477FA70C811}" type="slidenum">
              <a:rPr lang="zh-CN" altLang="en-US" smtClean="0"/>
              <a:t>‹#›</a:t>
            </a:fld>
            <a:endParaRPr lang="zh-CN" altLang="en-US"/>
          </a:p>
        </p:txBody>
      </p:sp>
    </p:spTree>
    <p:extLst>
      <p:ext uri="{BB962C8B-B14F-4D97-AF65-F5344CB8AC3E}">
        <p14:creationId xmlns:p14="http://schemas.microsoft.com/office/powerpoint/2010/main" val="43304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7%A9%BA%E9%97%B4/55280"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baike.baidu.com/item/%E5%93%88%E5%B8%8C%E5%87%BD%E6%95%B0" TargetMode="External"/><Relationship Id="rId4" Type="http://schemas.openxmlformats.org/officeDocument/2006/relationships/hyperlink" Target="https://baike.baidu.com/item/%E6%97%B6%E9%97%B4/2565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12</a:t>
            </a:fld>
            <a:endParaRPr lang="zh-CN" altLang="en-US"/>
          </a:p>
        </p:txBody>
      </p:sp>
    </p:spTree>
    <p:extLst>
      <p:ext uri="{BB962C8B-B14F-4D97-AF65-F5344CB8AC3E}">
        <p14:creationId xmlns:p14="http://schemas.microsoft.com/office/powerpoint/2010/main" val="50736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Paxos</a:t>
            </a:r>
            <a:r>
              <a:rPr lang="zh-CN" altLang="en-US" dirty="0"/>
              <a:t>算法是</a:t>
            </a:r>
            <a:r>
              <a:rPr lang="en-US" altLang="zh-CN" dirty="0"/>
              <a:t>Leslie </a:t>
            </a:r>
            <a:r>
              <a:rPr lang="en-US" altLang="zh-CN" dirty="0" err="1"/>
              <a:t>Lamport</a:t>
            </a:r>
            <a:r>
              <a:rPr lang="zh-CN" altLang="en-US" dirty="0"/>
              <a:t>（</a:t>
            </a:r>
            <a:r>
              <a:rPr lang="en-US" altLang="zh-CN" dirty="0" err="1"/>
              <a:t>LaTax</a:t>
            </a:r>
            <a:r>
              <a:rPr lang="zh-CN" altLang="en-US" dirty="0"/>
              <a:t>的发明者之一）提出的一种基于消息传递的分布式一致性算法，</a:t>
            </a:r>
            <a:r>
              <a:rPr lang="en-US" altLang="zh-CN" dirty="0" err="1"/>
              <a:t>Lamport</a:t>
            </a:r>
            <a:r>
              <a:rPr lang="zh-CN" altLang="en-US" dirty="0"/>
              <a:t>获得</a:t>
            </a:r>
            <a:r>
              <a:rPr lang="en-US" altLang="zh-CN" dirty="0"/>
              <a:t>2013</a:t>
            </a:r>
            <a:r>
              <a:rPr lang="zh-CN" altLang="en-US" dirty="0"/>
              <a:t>年图灵奖。</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13</a:t>
            </a:fld>
            <a:endParaRPr lang="zh-CN" altLang="en-US"/>
          </a:p>
        </p:txBody>
      </p:sp>
    </p:spTree>
    <p:extLst>
      <p:ext uri="{BB962C8B-B14F-4D97-AF65-F5344CB8AC3E}">
        <p14:creationId xmlns:p14="http://schemas.microsoft.com/office/powerpoint/2010/main" val="117197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76023-E20C-43F7-90B8-8477FA70C811}" type="slidenum">
              <a:rPr lang="zh-CN" altLang="en-US" smtClean="0"/>
              <a:t>18</a:t>
            </a:fld>
            <a:endParaRPr lang="zh-CN" altLang="en-US"/>
          </a:p>
        </p:txBody>
      </p:sp>
    </p:spTree>
    <p:extLst>
      <p:ext uri="{BB962C8B-B14F-4D97-AF65-F5344CB8AC3E}">
        <p14:creationId xmlns:p14="http://schemas.microsoft.com/office/powerpoint/2010/main" val="283109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客户端函数库会缓存</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位置信息。如果客户端不知道一个</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的位置信息，或者它发现，它所缓存的</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位置信息部正确，那么，它就会在</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位置层次结构中依次向上寻找。如果客户端缓存是空的，那么定位算法就需要进行三次轮询，其中就包括一次从</a:t>
            </a:r>
            <a:r>
              <a:rPr lang="en-US" altLang="zh-CN" sz="1200" b="0" i="0" u="none" strike="noStrike" kern="1200" baseline="0" dirty="0">
                <a:solidFill>
                  <a:schemeClr val="tx1"/>
                </a:solidFill>
                <a:latin typeface="+mn-lt"/>
                <a:ea typeface="+mn-ea"/>
                <a:cs typeface="+mn-cs"/>
              </a:rPr>
              <a:t>Chubby</a:t>
            </a:r>
            <a:r>
              <a:rPr lang="zh-CN" altLang="en-US" sz="1200" b="0" i="0" u="none" strike="noStrike" kern="1200" baseline="0" dirty="0">
                <a:solidFill>
                  <a:schemeClr val="tx1"/>
                </a:solidFill>
                <a:latin typeface="+mn-lt"/>
                <a:ea typeface="+mn-ea"/>
                <a:cs typeface="+mn-cs"/>
              </a:rPr>
              <a:t>中读取信息。如果客户端的缓存是过期的，定位算法就要进行六次轮询，因为，只有在访问无效的时候才会发现缓存中某个</a:t>
            </a:r>
            <a:r>
              <a:rPr lang="en-US" altLang="zh-CN" sz="1200" b="0" i="0" u="none" strike="noStrike" kern="1200" baseline="0" dirty="0">
                <a:solidFill>
                  <a:schemeClr val="tx1"/>
                </a:solidFill>
                <a:latin typeface="+mn-lt"/>
                <a:ea typeface="+mn-ea"/>
                <a:cs typeface="+mn-cs"/>
              </a:rPr>
              <a:t>entry</a:t>
            </a:r>
            <a:r>
              <a:rPr lang="zh-CN" altLang="en-US" sz="1200" b="0" i="0" u="none" strike="noStrike" kern="1200" baseline="0" dirty="0">
                <a:solidFill>
                  <a:schemeClr val="tx1"/>
                </a:solidFill>
                <a:latin typeface="+mn-lt"/>
                <a:ea typeface="+mn-ea"/>
                <a:cs typeface="+mn-cs"/>
              </a:rPr>
              <a:t>是过期的（这里假设</a:t>
            </a:r>
            <a:r>
              <a:rPr lang="en-US" altLang="zh-CN" sz="1200" b="0" i="0" u="none" strike="noStrike" kern="1200" baseline="0" dirty="0">
                <a:solidFill>
                  <a:schemeClr val="tx1"/>
                </a:solidFill>
                <a:latin typeface="+mn-lt"/>
                <a:ea typeface="+mn-ea"/>
                <a:cs typeface="+mn-cs"/>
              </a:rPr>
              <a:t>METADATA Tablets</a:t>
            </a:r>
            <a:r>
              <a:rPr lang="zh-CN" altLang="en-US" sz="1200" b="0" i="0" u="none" strike="noStrike" kern="1200" baseline="0" dirty="0">
                <a:solidFill>
                  <a:schemeClr val="tx1"/>
                </a:solidFill>
                <a:latin typeface="+mn-lt"/>
                <a:ea typeface="+mn-ea"/>
                <a:cs typeface="+mn-cs"/>
              </a:rPr>
              <a:t>不会频繁移动）。虽然，</a:t>
            </a:r>
            <a:r>
              <a:rPr lang="en-US" altLang="zh-CN" sz="1200" b="0" i="0" u="none" strike="noStrike" kern="1200" baseline="0" dirty="0">
                <a:solidFill>
                  <a:schemeClr val="tx1"/>
                </a:solidFill>
                <a:latin typeface="+mn-lt"/>
                <a:ea typeface="+mn-ea"/>
                <a:cs typeface="+mn-cs"/>
              </a:rPr>
              <a:t>Tablets</a:t>
            </a:r>
            <a:r>
              <a:rPr lang="zh-CN" altLang="en-US" sz="1200" b="0" i="0" u="none" strike="noStrike" kern="1200" baseline="0" dirty="0">
                <a:solidFill>
                  <a:schemeClr val="tx1"/>
                </a:solidFill>
                <a:latin typeface="+mn-lt"/>
                <a:ea typeface="+mn-ea"/>
                <a:cs typeface="+mn-cs"/>
              </a:rPr>
              <a:t>位置信息是保存在缓存中，从而不需要访问</a:t>
            </a:r>
            <a:r>
              <a:rPr lang="en-US" altLang="zh-CN" sz="1200" b="0" i="0" u="none" strike="noStrike" kern="1200" baseline="0" dirty="0">
                <a:solidFill>
                  <a:schemeClr val="tx1"/>
                </a:solidFill>
                <a:latin typeface="+mn-lt"/>
                <a:ea typeface="+mn-ea"/>
                <a:cs typeface="+mn-cs"/>
              </a:rPr>
              <a:t>GFS</a:t>
            </a:r>
            <a:r>
              <a:rPr lang="zh-CN" altLang="en-US" sz="1200" b="0" i="0" u="none" strike="noStrike" kern="1200" baseline="0" dirty="0">
                <a:solidFill>
                  <a:schemeClr val="tx1"/>
                </a:solidFill>
                <a:latin typeface="+mn-lt"/>
                <a:ea typeface="+mn-ea"/>
                <a:cs typeface="+mn-cs"/>
              </a:rPr>
              <a:t>，但是，我们仍然通过让客户端库函数预抓取</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位置信息，来进一步减少代价，具体方法是：每次读取</a:t>
            </a:r>
            <a:r>
              <a:rPr lang="en-US" altLang="zh-CN" sz="1200" b="0" i="0" u="none" strike="noStrike" kern="1200" baseline="0" dirty="0">
                <a:solidFill>
                  <a:schemeClr val="tx1"/>
                </a:solidFill>
                <a:latin typeface="+mn-lt"/>
                <a:ea typeface="+mn-ea"/>
                <a:cs typeface="+mn-cs"/>
              </a:rPr>
              <a:t>METADATA</a:t>
            </a:r>
            <a:r>
              <a:rPr lang="zh-CN" altLang="en-US" sz="1200" b="0" i="0" u="none" strike="noStrike" kern="1200" baseline="0" dirty="0">
                <a:solidFill>
                  <a:schemeClr val="tx1"/>
                </a:solidFill>
                <a:latin typeface="+mn-lt"/>
                <a:ea typeface="+mn-ea"/>
                <a:cs typeface="+mn-cs"/>
              </a:rPr>
              <a:t>表时，都要读取至少两条以上的</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位置信息。 我们也在</a:t>
            </a:r>
            <a:r>
              <a:rPr lang="en-US" altLang="zh-CN" sz="1200" b="0" i="0" u="none" strike="noStrike" kern="1200" baseline="0" dirty="0">
                <a:solidFill>
                  <a:schemeClr val="tx1"/>
                </a:solidFill>
                <a:latin typeface="+mn-lt"/>
                <a:ea typeface="+mn-ea"/>
                <a:cs typeface="+mn-cs"/>
              </a:rPr>
              <a:t>METADATA</a:t>
            </a:r>
            <a:r>
              <a:rPr lang="zh-CN" altLang="en-US" sz="1200" b="0" i="0" u="none" strike="noStrike" kern="1200" baseline="0" dirty="0">
                <a:solidFill>
                  <a:schemeClr val="tx1"/>
                </a:solidFill>
                <a:latin typeface="+mn-lt"/>
                <a:ea typeface="+mn-ea"/>
                <a:cs typeface="+mn-cs"/>
              </a:rPr>
              <a:t>表中存储了二级信息，包括一个日志，它记载了和每个</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有关的所有事件，比如，一个服务器什么时候开始提供这个</a:t>
            </a:r>
            <a:r>
              <a:rPr lang="en-US" altLang="zh-CN" sz="1200" b="0" i="0" u="none" strike="noStrike" kern="1200" baseline="0" dirty="0">
                <a:solidFill>
                  <a:schemeClr val="tx1"/>
                </a:solidFill>
                <a:latin typeface="+mn-lt"/>
                <a:ea typeface="+mn-ea"/>
                <a:cs typeface="+mn-cs"/>
              </a:rPr>
              <a:t>tablet</a:t>
            </a:r>
            <a:r>
              <a:rPr lang="zh-CN" altLang="en-US" sz="1200" b="0" i="0" u="none" strike="noStrike" kern="1200" baseline="0" dirty="0">
                <a:solidFill>
                  <a:schemeClr val="tx1"/>
                </a:solidFill>
                <a:latin typeface="+mn-lt"/>
                <a:ea typeface="+mn-ea"/>
                <a:cs typeface="+mn-cs"/>
              </a:rPr>
              <a:t>服务。这些信息对于性能分析和程序调试是非常有用的。 </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22</a:t>
            </a:fld>
            <a:endParaRPr lang="zh-CN" altLang="en-US"/>
          </a:p>
        </p:txBody>
      </p:sp>
    </p:spTree>
    <p:extLst>
      <p:ext uri="{BB962C8B-B14F-4D97-AF65-F5344CB8AC3E}">
        <p14:creationId xmlns:p14="http://schemas.microsoft.com/office/powerpoint/2010/main" val="335247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Bloom filter</a:t>
            </a:r>
            <a:r>
              <a:rPr lang="zh-CN" altLang="en-US" dirty="0"/>
              <a:t>：</a:t>
            </a:r>
            <a:r>
              <a:rPr lang="zh-CN" altLang="en-US" sz="1200" b="0" i="0" kern="1200" dirty="0">
                <a:solidFill>
                  <a:schemeClr val="tx1"/>
                </a:solidFill>
                <a:effectLst/>
                <a:latin typeface="+mn-lt"/>
                <a:ea typeface="+mn-ea"/>
                <a:cs typeface="+mn-cs"/>
              </a:rPr>
              <a:t>由 </a:t>
            </a:r>
            <a:r>
              <a:rPr lang="en-US" altLang="zh-CN" sz="1200" b="0" i="0" kern="1200" dirty="0">
                <a:solidFill>
                  <a:schemeClr val="tx1"/>
                </a:solidFill>
                <a:effectLst/>
                <a:latin typeface="+mn-lt"/>
                <a:ea typeface="+mn-ea"/>
                <a:cs typeface="+mn-cs"/>
              </a:rPr>
              <a:t>Howard Bloom </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1970 </a:t>
            </a:r>
            <a:r>
              <a:rPr lang="zh-CN" altLang="en-US" sz="1200" b="0" i="0" kern="1200" dirty="0">
                <a:solidFill>
                  <a:schemeClr val="tx1"/>
                </a:solidFill>
                <a:effectLst/>
                <a:latin typeface="+mn-lt"/>
                <a:ea typeface="+mn-ea"/>
                <a:cs typeface="+mn-cs"/>
              </a:rPr>
              <a:t>年提出的二进制向量数据结构，它具有很好的</a:t>
            </a:r>
            <a:r>
              <a:rPr lang="zh-CN" altLang="en-US" sz="1200" b="0" i="0" u="none" strike="noStrike" kern="1200" dirty="0">
                <a:solidFill>
                  <a:schemeClr val="tx1"/>
                </a:solidFill>
                <a:effectLst/>
                <a:latin typeface="+mn-lt"/>
                <a:ea typeface="+mn-ea"/>
                <a:cs typeface="+mn-cs"/>
                <a:hlinkClick r:id="rId3"/>
              </a:rPr>
              <a:t>空间</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4"/>
              </a:rPr>
              <a:t>时间</a:t>
            </a:r>
            <a:r>
              <a:rPr lang="zh-CN" altLang="en-US" sz="1200" b="0" i="0" kern="1200" dirty="0">
                <a:solidFill>
                  <a:schemeClr val="tx1"/>
                </a:solidFill>
                <a:effectLst/>
                <a:latin typeface="+mn-lt"/>
                <a:ea typeface="+mn-ea"/>
                <a:cs typeface="+mn-cs"/>
              </a:rPr>
              <a:t>效率，被用来检测一个元素是不是集合中的一个成员。如果检测结果为是，该元素不一定在集合中；但如果检测结果为否，该元素一定不在集合中。 </a:t>
            </a:r>
            <a:r>
              <a:rPr lang="en-US" altLang="zh-CN" sz="1200" b="0" i="0" kern="1200" dirty="0">
                <a:solidFill>
                  <a:schemeClr val="tx1"/>
                </a:solidFill>
                <a:effectLst/>
                <a:latin typeface="+mn-lt"/>
                <a:ea typeface="+mn-ea"/>
                <a:cs typeface="+mn-cs"/>
              </a:rPr>
              <a:t>Bloom filter </a:t>
            </a:r>
            <a:r>
              <a:rPr lang="zh-CN" altLang="en-US" sz="1200" b="0" i="0" kern="1200" dirty="0">
                <a:solidFill>
                  <a:schemeClr val="tx1"/>
                </a:solidFill>
                <a:effectLst/>
                <a:latin typeface="+mn-lt"/>
                <a:ea typeface="+mn-ea"/>
                <a:cs typeface="+mn-cs"/>
              </a:rPr>
              <a:t>采用的是</a:t>
            </a:r>
            <a:r>
              <a:rPr lang="zh-CN" altLang="en-US" sz="1200" b="0" i="0" u="none" strike="noStrike" kern="1200" dirty="0">
                <a:solidFill>
                  <a:schemeClr val="tx1"/>
                </a:solidFill>
                <a:effectLst/>
                <a:latin typeface="+mn-lt"/>
                <a:ea typeface="+mn-ea"/>
                <a:cs typeface="+mn-cs"/>
                <a:hlinkClick r:id="rId5"/>
              </a:rPr>
              <a:t>哈希函数</a:t>
            </a:r>
            <a:r>
              <a:rPr lang="zh-CN" altLang="en-US" sz="1200" b="0" i="0" kern="1200" dirty="0">
                <a:solidFill>
                  <a:schemeClr val="tx1"/>
                </a:solidFill>
                <a:effectLst/>
                <a:latin typeface="+mn-lt"/>
                <a:ea typeface="+mn-ea"/>
                <a:cs typeface="+mn-cs"/>
              </a:rPr>
              <a:t>的方法，将一个元素映射到一个 </a:t>
            </a:r>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长度的阵列上的一个点，当这个点是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时，那么这个元素在集合内，反之则不在集合内。这个方法的缺点就是当检测的元素很多的时候可能有冲突，解决方法就是使用 </a:t>
            </a:r>
            <a:r>
              <a:rPr lang="en-US" altLang="zh-CN" sz="1200" b="0" i="0" kern="1200" dirty="0">
                <a:solidFill>
                  <a:schemeClr val="tx1"/>
                </a:solidFill>
                <a:effectLst/>
                <a:latin typeface="+mn-lt"/>
                <a:ea typeface="+mn-ea"/>
                <a:cs typeface="+mn-cs"/>
              </a:rPr>
              <a:t>k </a:t>
            </a:r>
            <a:r>
              <a:rPr lang="zh-CN" altLang="en-US" sz="1200" b="0" i="0" kern="1200" dirty="0">
                <a:solidFill>
                  <a:schemeClr val="tx1"/>
                </a:solidFill>
                <a:effectLst/>
                <a:latin typeface="+mn-lt"/>
                <a:ea typeface="+mn-ea"/>
                <a:cs typeface="+mn-cs"/>
              </a:rPr>
              <a:t>个哈希 函数对应 </a:t>
            </a:r>
            <a:r>
              <a:rPr lang="en-US" altLang="zh-CN" sz="1200" b="0" i="0" kern="1200" dirty="0">
                <a:solidFill>
                  <a:schemeClr val="tx1"/>
                </a:solidFill>
                <a:effectLst/>
                <a:latin typeface="+mn-lt"/>
                <a:ea typeface="+mn-ea"/>
                <a:cs typeface="+mn-cs"/>
              </a:rPr>
              <a:t>k </a:t>
            </a:r>
            <a:r>
              <a:rPr lang="zh-CN" altLang="en-US" sz="1200" b="0" i="0" kern="1200" dirty="0">
                <a:solidFill>
                  <a:schemeClr val="tx1"/>
                </a:solidFill>
                <a:effectLst/>
                <a:latin typeface="+mn-lt"/>
                <a:ea typeface="+mn-ea"/>
                <a:cs typeface="+mn-cs"/>
              </a:rPr>
              <a:t>个点，如果所有点都是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的话，那么元素在集合内，如果有 </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的话，元素则不在集合内。</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t>28</a:t>
            </a:fld>
            <a:endParaRPr lang="zh-CN" altLang="en-US"/>
          </a:p>
        </p:txBody>
      </p:sp>
    </p:spTree>
    <p:extLst>
      <p:ext uri="{BB962C8B-B14F-4D97-AF65-F5344CB8AC3E}">
        <p14:creationId xmlns:p14="http://schemas.microsoft.com/office/powerpoint/2010/main" val="145400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solidFill>
                  <a:srgbClr val="002060"/>
                </a:solidFill>
                <a:latin typeface="华文新魏" pitchFamily="2" charset="-122"/>
                <a:ea typeface="华文新魏" pitchFamily="2" charset="-122"/>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rgbClr val="002060"/>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9" name="TextBox 8"/>
          <p:cNvSpPr txBox="1"/>
          <p:nvPr userDrawn="1"/>
        </p:nvSpPr>
        <p:spPr>
          <a:xfrm>
            <a:off x="3791744" y="724634"/>
            <a:ext cx="4632516" cy="400110"/>
          </a:xfrm>
          <a:prstGeom prst="rect">
            <a:avLst/>
          </a:prstGeom>
          <a:noFill/>
        </p:spPr>
        <p:txBody>
          <a:bodyPr wrap="square" rtlCol="0">
            <a:spAutoFit/>
          </a:bodyPr>
          <a:lstStyle/>
          <a:p>
            <a:pPr algn="ctr"/>
            <a:r>
              <a:rPr lang="zh-CN" altLang="zh-CN" sz="2000" i="0" kern="1200" dirty="0">
                <a:solidFill>
                  <a:srgbClr val="00B050"/>
                </a:solidFill>
                <a:effectLst/>
                <a:latin typeface="华文新魏" pitchFamily="2" charset="-122"/>
                <a:ea typeface="华文新魏" pitchFamily="2" charset="-122"/>
                <a:cs typeface="+mn-cs"/>
              </a:rPr>
              <a:t>非关系型数据存储技术及其应用</a:t>
            </a:r>
            <a:endParaRPr lang="zh-CN" altLang="en-US" sz="2000" i="0" dirty="0">
              <a:solidFill>
                <a:srgbClr val="00B050"/>
              </a:solidFill>
              <a:latin typeface="华文新魏" pitchFamily="2" charset="-122"/>
              <a:ea typeface="华文新魏" pitchFamily="2" charset="-122"/>
            </a:endParaRPr>
          </a:p>
        </p:txBody>
      </p:sp>
      <p:pic>
        <p:nvPicPr>
          <p:cNvPr id="12" name="Picture 12"/>
          <p:cNvPicPr/>
          <p:nvPr userDrawn="1"/>
        </p:nvPicPr>
        <p:blipFill>
          <a:blip r:embed="rId2">
            <a:extLst>
              <a:ext uri="{28A0092B-C50C-407E-A947-70E740481C1C}">
                <a14:useLocalDpi xmlns:a14="http://schemas.microsoft.com/office/drawing/2010/main" val="0"/>
              </a:ext>
            </a:extLst>
          </a:blip>
          <a:stretch>
            <a:fillRect/>
          </a:stretch>
        </p:blipFill>
        <p:spPr>
          <a:xfrm>
            <a:off x="0" y="883574"/>
            <a:ext cx="4223792" cy="81186"/>
          </a:xfrm>
          <a:prstGeom prst="rect">
            <a:avLst/>
          </a:prstGeom>
        </p:spPr>
      </p:pic>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19936" y="0"/>
            <a:ext cx="840094" cy="79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p:nvPr userDrawn="1"/>
        </p:nvPicPr>
        <p:blipFill>
          <a:blip r:embed="rId2">
            <a:extLst>
              <a:ext uri="{28A0092B-C50C-407E-A947-70E740481C1C}">
                <a14:useLocalDpi xmlns:a14="http://schemas.microsoft.com/office/drawing/2010/main" val="0"/>
              </a:ext>
            </a:extLst>
          </a:blip>
          <a:stretch>
            <a:fillRect/>
          </a:stretch>
        </p:blipFill>
        <p:spPr>
          <a:xfrm>
            <a:off x="7968208" y="877721"/>
            <a:ext cx="4223792" cy="81186"/>
          </a:xfrm>
          <a:prstGeom prst="rect">
            <a:avLst/>
          </a:prstGeom>
        </p:spPr>
      </p:pic>
    </p:spTree>
    <p:extLst>
      <p:ext uri="{BB962C8B-B14F-4D97-AF65-F5344CB8AC3E}">
        <p14:creationId xmlns:p14="http://schemas.microsoft.com/office/powerpoint/2010/main" val="53760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新魏" pitchFamily="2" charset="-122"/>
                <a:ea typeface="华文新魏" pitchFamily="2" charset="-122"/>
              </a:defRPr>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marL="342900" indent="-342900">
              <a:buClr>
                <a:srgbClr val="0070C0"/>
              </a:buClr>
              <a:buSzPct val="90000"/>
              <a:buFont typeface="Wingdings" pitchFamily="2" charset="2"/>
              <a:buChar char="n"/>
              <a:defRPr sz="2800">
                <a:solidFill>
                  <a:srgbClr val="002060"/>
                </a:solidFill>
                <a:latin typeface="华文新魏" pitchFamily="2" charset="-122"/>
                <a:ea typeface="华文新魏" pitchFamily="2" charset="-122"/>
              </a:defRPr>
            </a:lvl1pPr>
            <a:lvl2pPr marL="742950" indent="-285750">
              <a:buClr>
                <a:srgbClr val="FF0000"/>
              </a:buClr>
              <a:buSzPct val="90000"/>
              <a:buFont typeface="Wingdings" pitchFamily="2" charset="2"/>
              <a:buChar char="l"/>
              <a:defRPr sz="2400">
                <a:solidFill>
                  <a:srgbClr val="002060"/>
                </a:solidFill>
                <a:latin typeface="华文新魏" pitchFamily="2" charset="-122"/>
                <a:ea typeface="华文新魏" pitchFamily="2" charset="-122"/>
              </a:defRPr>
            </a:lvl2pPr>
            <a:lvl3pPr marL="1143000" indent="-228600">
              <a:buClr>
                <a:srgbClr val="00B050"/>
              </a:buClr>
              <a:buSzPct val="90000"/>
              <a:buFont typeface="Wingdings" pitchFamily="2" charset="2"/>
              <a:buChar char="Ø"/>
              <a:defRPr sz="2000">
                <a:solidFill>
                  <a:srgbClr val="002060"/>
                </a:solidFill>
                <a:latin typeface="华文新魏" pitchFamily="2" charset="-122"/>
                <a:ea typeface="华文新魏" pitchFamily="2" charset="-122"/>
              </a:defRPr>
            </a:lvl3pPr>
            <a:lvl4pPr marL="1600200" indent="-228600">
              <a:buClr>
                <a:srgbClr val="FFC000"/>
              </a:buClr>
              <a:buSzPct val="90000"/>
              <a:buFont typeface="Wingdings" pitchFamily="2" charset="2"/>
              <a:buChar char="ü"/>
              <a:defRPr sz="1800">
                <a:solidFill>
                  <a:srgbClr val="002060"/>
                </a:solidFill>
                <a:latin typeface="华文新魏" pitchFamily="2" charset="-122"/>
                <a:ea typeface="华文新魏" pitchFamily="2" charset="-122"/>
              </a:defRPr>
            </a:lvl4pPr>
            <a:lvl5pPr>
              <a:defRPr>
                <a:solidFill>
                  <a:srgbClr val="002060"/>
                </a:solidFill>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6"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pic>
        <p:nvPicPr>
          <p:cNvPr id="7"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cxnSp>
        <p:nvCxnSpPr>
          <p:cNvPr id="5" name="直接连接符 4"/>
          <p:cNvCxnSpPr/>
          <p:nvPr userDrawn="1"/>
        </p:nvCxnSpPr>
        <p:spPr>
          <a:xfrm>
            <a:off x="623392" y="6381328"/>
            <a:ext cx="941435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15414" y="6597352"/>
            <a:ext cx="5232581" cy="369332"/>
          </a:xfrm>
          <a:prstGeom prst="rect">
            <a:avLst/>
          </a:prstGeom>
          <a:noFill/>
        </p:spPr>
        <p:txBody>
          <a:bodyPr wrap="square" rtlCol="0">
            <a:spAutoFit/>
          </a:bodyPr>
          <a:lstStyle/>
          <a:p>
            <a:endParaRPr lang="zh-CN" altLang="en-US" sz="1800" dirty="0">
              <a:solidFill>
                <a:srgbClr val="00B050"/>
              </a:solidFill>
            </a:endParaRPr>
          </a:p>
        </p:txBody>
      </p:sp>
      <p:sp>
        <p:nvSpPr>
          <p:cNvPr id="12" name="TextBox 11"/>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2">
            <a:extLst>
              <a:ext uri="{FF2B5EF4-FFF2-40B4-BE49-F238E27FC236}">
                <a16:creationId xmlns:a16="http://schemas.microsoft.com/office/drawing/2014/main" id="{8BEBD5E7-8964-48E5-8D4A-6C46DD9D5AD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328" y="44624"/>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32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cxnSp>
        <p:nvCxnSpPr>
          <p:cNvPr id="12" name="直接连接符 11"/>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5"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pic>
        <p:nvPicPr>
          <p:cNvPr id="16" name="Picture 2">
            <a:extLst>
              <a:ext uri="{FF2B5EF4-FFF2-40B4-BE49-F238E27FC236}">
                <a16:creationId xmlns:a16="http://schemas.microsoft.com/office/drawing/2014/main" id="{4ED7D8A3-35A0-4ECF-A220-B53D95FC608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328" y="44624"/>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16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9"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0"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pPr/>
              <a:t>‹#›</a:t>
            </a:fld>
            <a:endParaRPr lang="zh-CN" altLang="en-US"/>
          </a:p>
        </p:txBody>
      </p:sp>
      <p:cxnSp>
        <p:nvCxnSpPr>
          <p:cNvPr id="13" name="直接连接符 12"/>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1" name="Picture 2">
            <a:extLst>
              <a:ext uri="{FF2B5EF4-FFF2-40B4-BE49-F238E27FC236}">
                <a16:creationId xmlns:a16="http://schemas.microsoft.com/office/drawing/2014/main" id="{86863ABD-DECF-4E18-852B-6D4FA7B55EF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328" y="44624"/>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117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6" name="灯片编号占位符 5"/>
          <p:cNvSpPr>
            <a:spLocks noGrp="1"/>
          </p:cNvSpPr>
          <p:nvPr>
            <p:ph type="sldNum" sz="quarter" idx="4"/>
          </p:nvPr>
        </p:nvSpPr>
        <p:spPr>
          <a:xfrm>
            <a:off x="4367808" y="6381329"/>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7102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Lst>
  <p:txStyles>
    <p:titleStyle>
      <a:lvl1pPr algn="ctr" defTabSz="914400" rtl="0" eaLnBrk="1" latinLnBrk="0" hangingPunct="1">
        <a:spcBef>
          <a:spcPct val="0"/>
        </a:spcBef>
        <a:buNone/>
        <a:defRPr sz="4400" b="1" kern="1200">
          <a:solidFill>
            <a:srgbClr val="002060"/>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Clr>
          <a:srgbClr val="0070C0"/>
        </a:buClr>
        <a:buSzPct val="90000"/>
        <a:buFont typeface="Wingdings"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FFC000"/>
        </a:buClr>
        <a:buSzPct val="90000"/>
        <a:buFont typeface="Wingdings"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00B050"/>
        </a:buClr>
        <a:buSzPct val="90000"/>
        <a:buFont typeface="Wingdings"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n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第四章 </a:t>
            </a:r>
            <a:r>
              <a:rPr lang="en-US" altLang="zh-CN" b="1" dirty="0" err="1"/>
              <a:t>Bigtable</a:t>
            </a:r>
            <a:endParaRPr lang="zh-CN" altLang="en-US" b="1" dirty="0"/>
          </a:p>
        </p:txBody>
      </p:sp>
      <p:sp>
        <p:nvSpPr>
          <p:cNvPr id="4" name="副标题 3"/>
          <p:cNvSpPr>
            <a:spLocks noGrp="1"/>
          </p:cNvSpPr>
          <p:nvPr>
            <p:ph type="subTitle" idx="1"/>
          </p:nvPr>
        </p:nvSpPr>
        <p:spPr/>
        <p:txBody>
          <a:bodyPr/>
          <a:lstStyle/>
          <a:p>
            <a:endParaRPr lang="zh-CN" altLang="en-US"/>
          </a:p>
        </p:txBody>
      </p:sp>
      <p:sp>
        <p:nvSpPr>
          <p:cNvPr id="5" name="矩形 4"/>
          <p:cNvSpPr/>
          <p:nvPr/>
        </p:nvSpPr>
        <p:spPr>
          <a:xfrm>
            <a:off x="1913424" y="5720482"/>
            <a:ext cx="8568952" cy="923330"/>
          </a:xfrm>
          <a:prstGeom prst="rect">
            <a:avLst/>
          </a:prstGeom>
        </p:spPr>
        <p:txBody>
          <a:bodyPr wrap="square">
            <a:spAutoFit/>
          </a:bodyPr>
          <a:lstStyle/>
          <a:p>
            <a:r>
              <a:rPr lang="en-US" altLang="zh-CN" dirty="0"/>
              <a:t>Chang F, Dean J, </a:t>
            </a:r>
            <a:r>
              <a:rPr lang="en-US" altLang="zh-CN" dirty="0" err="1"/>
              <a:t>Ghemawat</a:t>
            </a:r>
            <a:r>
              <a:rPr lang="en-US" altLang="zh-CN" dirty="0"/>
              <a:t> S, Hsieh WC, Wallach DA, Burrows M, Chandra T, </a:t>
            </a:r>
            <a:r>
              <a:rPr lang="en-US" altLang="zh-CN" dirty="0" err="1"/>
              <a:t>Fikes</a:t>
            </a:r>
            <a:r>
              <a:rPr lang="en-US" altLang="zh-CN" dirty="0"/>
              <a:t> A, Gruber RE. </a:t>
            </a:r>
            <a:r>
              <a:rPr lang="en-US" altLang="zh-CN" dirty="0" err="1"/>
              <a:t>Bigtable</a:t>
            </a:r>
            <a:r>
              <a:rPr lang="en-US" altLang="zh-CN" dirty="0"/>
              <a:t>: A distributed storage system for structured data. ACM Transactions on Computer Systems (TOCS). 2008 Jun 1;26(2):4.</a:t>
            </a:r>
            <a:endParaRPr lang="zh-CN" altLang="en-US" dirty="0"/>
          </a:p>
        </p:txBody>
      </p:sp>
    </p:spTree>
    <p:extLst>
      <p:ext uri="{BB962C8B-B14F-4D97-AF65-F5344CB8AC3E}">
        <p14:creationId xmlns:p14="http://schemas.microsoft.com/office/powerpoint/2010/main" val="379651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体系结构</a:t>
            </a:r>
          </a:p>
        </p:txBody>
      </p:sp>
      <p:sp>
        <p:nvSpPr>
          <p:cNvPr id="3" name="内容占位符 2"/>
          <p:cNvSpPr>
            <a:spLocks noGrp="1"/>
          </p:cNvSpPr>
          <p:nvPr>
            <p:ph idx="1"/>
          </p:nvPr>
        </p:nvSpPr>
        <p:spPr>
          <a:xfrm>
            <a:off x="609599" y="1600201"/>
            <a:ext cx="2772251" cy="4525963"/>
          </a:xfrm>
        </p:spPr>
        <p:txBody>
          <a:bodyPr/>
          <a:lstStyle/>
          <a:p>
            <a:pPr>
              <a:lnSpc>
                <a:spcPct val="200000"/>
              </a:lnSpc>
            </a:pPr>
            <a:r>
              <a:rPr lang="en-US" altLang="zh-CN" dirty="0" err="1"/>
              <a:t>BigTable</a:t>
            </a:r>
            <a:r>
              <a:rPr lang="zh-CN" altLang="en-US" dirty="0"/>
              <a:t>基于</a:t>
            </a:r>
            <a:r>
              <a:rPr lang="en-US" altLang="zh-CN" dirty="0"/>
              <a:t>Google</a:t>
            </a:r>
            <a:r>
              <a:rPr lang="zh-CN" altLang="en-US" dirty="0"/>
              <a:t>的的三个云计算组件</a:t>
            </a:r>
            <a:endParaRPr lang="en-US" altLang="zh-CN" dirty="0"/>
          </a:p>
        </p:txBody>
      </p:sp>
      <p:grpSp>
        <p:nvGrpSpPr>
          <p:cNvPr id="4" name="组合 3"/>
          <p:cNvGrpSpPr/>
          <p:nvPr/>
        </p:nvGrpSpPr>
        <p:grpSpPr>
          <a:xfrm>
            <a:off x="3250535" y="1628207"/>
            <a:ext cx="8208912" cy="4680520"/>
            <a:chOff x="1703512" y="1684786"/>
            <a:chExt cx="8208912" cy="4680520"/>
          </a:xfrm>
        </p:grpSpPr>
        <p:sp>
          <p:nvSpPr>
            <p:cNvPr id="5" name="矩形 4"/>
            <p:cNvSpPr/>
            <p:nvPr/>
          </p:nvSpPr>
          <p:spPr>
            <a:xfrm>
              <a:off x="1919536" y="4889142"/>
              <a:ext cx="1957164" cy="432048"/>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bg1"/>
                  </a:solidFill>
                  <a:latin typeface="Comic Sans MS" pitchFamily="66" charset="0"/>
                </a:rPr>
                <a:t>WorkQueue</a:t>
              </a:r>
              <a:endParaRPr lang="zh-CN" altLang="en-US" dirty="0">
                <a:solidFill>
                  <a:schemeClr val="bg1"/>
                </a:solidFill>
                <a:latin typeface="Comic Sans MS" pitchFamily="66" charset="0"/>
              </a:endParaRPr>
            </a:p>
          </p:txBody>
        </p:sp>
        <p:sp>
          <p:nvSpPr>
            <p:cNvPr id="6" name="矩形 5"/>
            <p:cNvSpPr/>
            <p:nvPr/>
          </p:nvSpPr>
          <p:spPr>
            <a:xfrm>
              <a:off x="4295800" y="4881998"/>
              <a:ext cx="1741388" cy="432048"/>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Comic Sans MS" pitchFamily="66" charset="0"/>
                </a:rPr>
                <a:t>GFS</a:t>
              </a:r>
              <a:endParaRPr lang="zh-CN" altLang="en-US" dirty="0">
                <a:solidFill>
                  <a:schemeClr val="bg1"/>
                </a:solidFill>
                <a:latin typeface="Comic Sans MS" pitchFamily="66" charset="0"/>
              </a:endParaRPr>
            </a:p>
          </p:txBody>
        </p:sp>
        <p:sp>
          <p:nvSpPr>
            <p:cNvPr id="7" name="矩形 6"/>
            <p:cNvSpPr/>
            <p:nvPr/>
          </p:nvSpPr>
          <p:spPr>
            <a:xfrm>
              <a:off x="6384032" y="4874854"/>
              <a:ext cx="1994644" cy="432048"/>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Comic Sans MS" pitchFamily="66" charset="0"/>
                </a:rPr>
                <a:t>Chubby</a:t>
              </a:r>
              <a:endParaRPr lang="zh-CN" altLang="en-US" dirty="0">
                <a:solidFill>
                  <a:schemeClr val="bg1"/>
                </a:solidFill>
                <a:latin typeface="Comic Sans MS" pitchFamily="66" charset="0"/>
              </a:endParaRPr>
            </a:p>
          </p:txBody>
        </p:sp>
        <p:sp>
          <p:nvSpPr>
            <p:cNvPr id="8" name="矩形 7"/>
            <p:cNvSpPr/>
            <p:nvPr/>
          </p:nvSpPr>
          <p:spPr>
            <a:xfrm>
              <a:off x="1919536" y="5864127"/>
              <a:ext cx="6471840" cy="50117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Comic Sans MS" pitchFamily="66" charset="0"/>
                </a:rPr>
                <a:t>Linux</a:t>
              </a:r>
              <a:endParaRPr lang="zh-CN" altLang="en-US" sz="2000" dirty="0">
                <a:solidFill>
                  <a:srgbClr val="002060"/>
                </a:solidFill>
                <a:latin typeface="Comic Sans MS" pitchFamily="66" charset="0"/>
              </a:endParaRPr>
            </a:p>
          </p:txBody>
        </p:sp>
        <p:sp>
          <p:nvSpPr>
            <p:cNvPr id="9" name="矩形 8"/>
            <p:cNvSpPr/>
            <p:nvPr/>
          </p:nvSpPr>
          <p:spPr>
            <a:xfrm>
              <a:off x="1919536" y="3737014"/>
              <a:ext cx="1944216" cy="4320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华文新魏" pitchFamily="2" charset="-122"/>
                  <a:ea typeface="华文新魏" pitchFamily="2" charset="-122"/>
                </a:rPr>
                <a:t>Tablet Server</a:t>
              </a:r>
              <a:endParaRPr lang="zh-CN" altLang="en-US" sz="2000" dirty="0">
                <a:solidFill>
                  <a:srgbClr val="002060"/>
                </a:solidFill>
                <a:latin typeface="华文新魏" pitchFamily="2" charset="-122"/>
                <a:ea typeface="华文新魏" pitchFamily="2" charset="-122"/>
              </a:endParaRPr>
            </a:p>
          </p:txBody>
        </p:sp>
        <p:sp>
          <p:nvSpPr>
            <p:cNvPr id="10" name="矩形 9"/>
            <p:cNvSpPr/>
            <p:nvPr/>
          </p:nvSpPr>
          <p:spPr>
            <a:xfrm>
              <a:off x="4295800" y="3737014"/>
              <a:ext cx="1808832" cy="4320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华文新魏" pitchFamily="2" charset="-122"/>
                  <a:ea typeface="华文新魏" pitchFamily="2" charset="-122"/>
                </a:rPr>
                <a:t>Tablet Server</a:t>
              </a:r>
              <a:endParaRPr lang="zh-CN" altLang="en-US" sz="2000" dirty="0">
                <a:solidFill>
                  <a:srgbClr val="002060"/>
                </a:solidFill>
                <a:latin typeface="华文新魏" pitchFamily="2" charset="-122"/>
                <a:ea typeface="华文新魏" pitchFamily="2" charset="-122"/>
              </a:endParaRPr>
            </a:p>
          </p:txBody>
        </p:sp>
        <p:sp>
          <p:nvSpPr>
            <p:cNvPr id="11" name="矩形 10"/>
            <p:cNvSpPr/>
            <p:nvPr/>
          </p:nvSpPr>
          <p:spPr>
            <a:xfrm>
              <a:off x="6506468" y="3737014"/>
              <a:ext cx="1872208" cy="432048"/>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华文新魏" pitchFamily="2" charset="-122"/>
                  <a:ea typeface="华文新魏" pitchFamily="2" charset="-122"/>
                </a:rPr>
                <a:t>Tablet Server</a:t>
              </a:r>
              <a:endParaRPr lang="zh-CN" altLang="en-US" sz="2000" dirty="0">
                <a:solidFill>
                  <a:srgbClr val="002060"/>
                </a:solidFill>
                <a:latin typeface="华文新魏" pitchFamily="2" charset="-122"/>
                <a:ea typeface="华文新魏" pitchFamily="2" charset="-122"/>
              </a:endParaRPr>
            </a:p>
          </p:txBody>
        </p:sp>
        <p:sp>
          <p:nvSpPr>
            <p:cNvPr id="12" name="TextBox 11"/>
            <p:cNvSpPr txBox="1"/>
            <p:nvPr/>
          </p:nvSpPr>
          <p:spPr>
            <a:xfrm>
              <a:off x="1919536" y="4233044"/>
              <a:ext cx="1901298" cy="400110"/>
            </a:xfrm>
            <a:prstGeom prst="rect">
              <a:avLst/>
            </a:prstGeom>
            <a:noFill/>
          </p:spPr>
          <p:txBody>
            <a:bodyPr wrap="square" rtlCol="0">
              <a:spAutoFit/>
            </a:bodyPr>
            <a:lstStyle/>
            <a:p>
              <a:pPr algn="ctr"/>
              <a:r>
                <a:rPr lang="zh-CN" altLang="en-US" sz="2000" dirty="0">
                  <a:solidFill>
                    <a:srgbClr val="002060"/>
                  </a:solidFill>
                  <a:latin typeface="华文新魏" pitchFamily="2" charset="-122"/>
                  <a:ea typeface="华文新魏" pitchFamily="2" charset="-122"/>
                </a:rPr>
                <a:t>处理数据</a:t>
              </a:r>
            </a:p>
          </p:txBody>
        </p:sp>
        <p:sp>
          <p:nvSpPr>
            <p:cNvPr id="13" name="TextBox 12"/>
            <p:cNvSpPr txBox="1"/>
            <p:nvPr/>
          </p:nvSpPr>
          <p:spPr>
            <a:xfrm>
              <a:off x="4295800" y="4269792"/>
              <a:ext cx="1893788" cy="400110"/>
            </a:xfrm>
            <a:prstGeom prst="rect">
              <a:avLst/>
            </a:prstGeom>
            <a:noFill/>
          </p:spPr>
          <p:txBody>
            <a:bodyPr wrap="square" rtlCol="0">
              <a:spAutoFit/>
            </a:bodyPr>
            <a:lstStyle/>
            <a:p>
              <a:pPr algn="ctr"/>
              <a:r>
                <a:rPr lang="zh-CN" altLang="en-US" sz="2000" dirty="0">
                  <a:solidFill>
                    <a:srgbClr val="002060"/>
                  </a:solidFill>
                  <a:latin typeface="华文新魏" pitchFamily="2" charset="-122"/>
                  <a:ea typeface="华文新魏" pitchFamily="2" charset="-122"/>
                </a:rPr>
                <a:t>处理数据</a:t>
              </a:r>
            </a:p>
          </p:txBody>
        </p:sp>
        <p:sp>
          <p:nvSpPr>
            <p:cNvPr id="14" name="TextBox 13"/>
            <p:cNvSpPr txBox="1"/>
            <p:nvPr/>
          </p:nvSpPr>
          <p:spPr>
            <a:xfrm>
              <a:off x="6600056" y="4221088"/>
              <a:ext cx="1525116" cy="400110"/>
            </a:xfrm>
            <a:prstGeom prst="rect">
              <a:avLst/>
            </a:prstGeom>
            <a:noFill/>
          </p:spPr>
          <p:txBody>
            <a:bodyPr wrap="square" rtlCol="0">
              <a:spAutoFit/>
            </a:bodyPr>
            <a:lstStyle/>
            <a:p>
              <a:pPr algn="ctr"/>
              <a:r>
                <a:rPr lang="zh-CN" altLang="en-US" sz="2000" dirty="0">
                  <a:solidFill>
                    <a:srgbClr val="002060"/>
                  </a:solidFill>
                  <a:latin typeface="华文新魏" pitchFamily="2" charset="-122"/>
                  <a:ea typeface="华文新魏" pitchFamily="2" charset="-122"/>
                </a:rPr>
                <a:t>处理数据</a:t>
              </a:r>
            </a:p>
          </p:txBody>
        </p:sp>
        <p:grpSp>
          <p:nvGrpSpPr>
            <p:cNvPr id="15" name="组合 14"/>
            <p:cNvGrpSpPr/>
            <p:nvPr/>
          </p:nvGrpSpPr>
          <p:grpSpPr>
            <a:xfrm>
              <a:off x="6384032" y="1684786"/>
              <a:ext cx="1994644" cy="1224136"/>
              <a:chOff x="6948264" y="2276872"/>
              <a:chExt cx="1944216" cy="1224136"/>
            </a:xfrm>
            <a:solidFill>
              <a:srgbClr val="FFC000"/>
            </a:solidFill>
          </p:grpSpPr>
          <p:grpSp>
            <p:nvGrpSpPr>
              <p:cNvPr id="28" name="组合 27"/>
              <p:cNvGrpSpPr/>
              <p:nvPr/>
            </p:nvGrpSpPr>
            <p:grpSpPr>
              <a:xfrm>
                <a:off x="6948264" y="2276872"/>
                <a:ext cx="1944216" cy="1224136"/>
                <a:chOff x="6948264" y="2276872"/>
                <a:chExt cx="1944216" cy="1224136"/>
              </a:xfrm>
              <a:grpFill/>
            </p:grpSpPr>
            <p:sp>
              <p:nvSpPr>
                <p:cNvPr id="30" name="矩形 29"/>
                <p:cNvSpPr/>
                <p:nvPr/>
              </p:nvSpPr>
              <p:spPr>
                <a:xfrm>
                  <a:off x="6948264" y="2276872"/>
                  <a:ext cx="1944216" cy="1224136"/>
                </a:xfrm>
                <a:prstGeom prst="rect">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18"/>
                <p:cNvSpPr txBox="1"/>
                <p:nvPr/>
              </p:nvSpPr>
              <p:spPr>
                <a:xfrm>
                  <a:off x="6948264" y="2780928"/>
                  <a:ext cx="1944216" cy="646331"/>
                </a:xfrm>
                <a:prstGeom prst="rect">
                  <a:avLst/>
                </a:prstGeom>
                <a:grpFill/>
                <a:ln>
                  <a:solidFill>
                    <a:srgbClr val="FFC000"/>
                  </a:solidFill>
                </a:ln>
              </p:spPr>
              <p:txBody>
                <a:bodyPr wrap="square" rtlCol="0">
                  <a:spAutoFit/>
                </a:bodyPr>
                <a:lstStyle/>
                <a:p>
                  <a:pPr algn="ctr"/>
                  <a:r>
                    <a:rPr lang="en-US" altLang="zh-CN" dirty="0">
                      <a:solidFill>
                        <a:srgbClr val="002060"/>
                      </a:solidFill>
                      <a:latin typeface="Comic Sans MS" pitchFamily="66" charset="0"/>
                    </a:rPr>
                    <a:t>Client</a:t>
                  </a:r>
                  <a:endParaRPr lang="en-US" altLang="zh-CN" dirty="0">
                    <a:solidFill>
                      <a:srgbClr val="002060"/>
                    </a:solidFill>
                    <a:latin typeface="华文新魏" pitchFamily="2" charset="-122"/>
                    <a:ea typeface="华文新魏" pitchFamily="2" charset="-122"/>
                  </a:endParaRPr>
                </a:p>
                <a:p>
                  <a:pPr algn="ctr"/>
                  <a:r>
                    <a:rPr lang="en-US" altLang="zh-CN" dirty="0">
                      <a:solidFill>
                        <a:srgbClr val="002060"/>
                      </a:solidFill>
                      <a:latin typeface="华文新魏" pitchFamily="2" charset="-122"/>
                      <a:ea typeface="华文新魏" pitchFamily="2" charset="-122"/>
                    </a:rPr>
                    <a:t>Application</a:t>
                  </a:r>
                  <a:endParaRPr lang="zh-CN" altLang="en-US" dirty="0">
                    <a:solidFill>
                      <a:srgbClr val="002060"/>
                    </a:solidFill>
                    <a:latin typeface="华文新魏" pitchFamily="2" charset="-122"/>
                    <a:ea typeface="华文新魏" pitchFamily="2" charset="-122"/>
                  </a:endParaRPr>
                </a:p>
              </p:txBody>
            </p:sp>
            <p:cxnSp>
              <p:nvCxnSpPr>
                <p:cNvPr id="32" name="直接连接符 31"/>
                <p:cNvCxnSpPr/>
                <p:nvPr/>
              </p:nvCxnSpPr>
              <p:spPr>
                <a:xfrm>
                  <a:off x="6948264" y="2708920"/>
                  <a:ext cx="1944216"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TextBox 16"/>
              <p:cNvSpPr txBox="1"/>
              <p:nvPr/>
            </p:nvSpPr>
            <p:spPr>
              <a:xfrm>
                <a:off x="6948264" y="2339588"/>
                <a:ext cx="1944216" cy="369332"/>
              </a:xfrm>
              <a:prstGeom prst="rect">
                <a:avLst/>
              </a:prstGeom>
              <a:grpFill/>
            </p:spPr>
            <p:txBody>
              <a:bodyPr wrap="square" rtlCol="0">
                <a:spAutoFit/>
              </a:bodyPr>
              <a:lstStyle/>
              <a:p>
                <a:pPr algn="ctr"/>
                <a:r>
                  <a:rPr lang="en-US" altLang="zh-CN" dirty="0">
                    <a:solidFill>
                      <a:srgbClr val="002060"/>
                    </a:solidFill>
                    <a:latin typeface="华文新魏" pitchFamily="2" charset="-122"/>
                    <a:ea typeface="华文新魏" pitchFamily="2" charset="-122"/>
                  </a:rPr>
                  <a:t>Client</a:t>
                </a:r>
                <a:endParaRPr lang="zh-CN" altLang="en-US" dirty="0">
                  <a:solidFill>
                    <a:srgbClr val="002060"/>
                  </a:solidFill>
                  <a:latin typeface="华文新魏" pitchFamily="2" charset="-122"/>
                  <a:ea typeface="华文新魏" pitchFamily="2" charset="-122"/>
                </a:endParaRPr>
              </a:p>
            </p:txBody>
          </p:sp>
        </p:grpSp>
        <p:sp>
          <p:nvSpPr>
            <p:cNvPr id="16" name="矩形 15"/>
            <p:cNvSpPr/>
            <p:nvPr/>
          </p:nvSpPr>
          <p:spPr>
            <a:xfrm>
              <a:off x="1919536" y="2295983"/>
              <a:ext cx="2448272" cy="432048"/>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2060"/>
                  </a:solidFill>
                  <a:latin typeface="Comic Sans MS" pitchFamily="66" charset="0"/>
                  <a:ea typeface="华文新魏" pitchFamily="2" charset="-122"/>
                </a:rPr>
                <a:t>Master Server</a:t>
              </a:r>
              <a:endParaRPr lang="zh-CN" altLang="en-US" sz="2000" dirty="0">
                <a:solidFill>
                  <a:srgbClr val="002060"/>
                </a:solidFill>
                <a:latin typeface="华文新魏" pitchFamily="2" charset="-122"/>
                <a:ea typeface="华文新魏" pitchFamily="2" charset="-122"/>
              </a:endParaRPr>
            </a:p>
          </p:txBody>
        </p:sp>
        <p:cxnSp>
          <p:nvCxnSpPr>
            <p:cNvPr id="17" name="直接箭头连接符 16"/>
            <p:cNvCxnSpPr>
              <a:stCxn id="31" idx="1"/>
              <a:endCxn id="16" idx="3"/>
            </p:cNvCxnSpPr>
            <p:nvPr/>
          </p:nvCxnSpPr>
          <p:spPr>
            <a:xfrm flipH="1" flipV="1">
              <a:off x="4367808" y="2512007"/>
              <a:ext cx="201622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0" idx="2"/>
              <a:endCxn id="11" idx="0"/>
            </p:cNvCxnSpPr>
            <p:nvPr/>
          </p:nvCxnSpPr>
          <p:spPr>
            <a:xfrm>
              <a:off x="7381354" y="2908922"/>
              <a:ext cx="61218" cy="8280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0" idx="0"/>
            </p:cNvCxnSpPr>
            <p:nvPr/>
          </p:nvCxnSpPr>
          <p:spPr>
            <a:xfrm flipH="1">
              <a:off x="5200216" y="2908922"/>
              <a:ext cx="1450268" cy="8280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24"/>
            <p:cNvSpPr txBox="1"/>
            <p:nvPr/>
          </p:nvSpPr>
          <p:spPr>
            <a:xfrm>
              <a:off x="1775520" y="2732951"/>
              <a:ext cx="2943696" cy="369332"/>
            </a:xfrm>
            <a:prstGeom prst="rect">
              <a:avLst/>
            </a:prstGeom>
            <a:noFill/>
          </p:spPr>
          <p:txBody>
            <a:bodyPr wrap="square" rtlCol="0">
              <a:spAutoFit/>
            </a:bodyPr>
            <a:lstStyle/>
            <a:p>
              <a:pPr algn="ctr"/>
              <a:r>
                <a:rPr lang="zh-CN" altLang="en-US" dirty="0">
                  <a:solidFill>
                    <a:srgbClr val="002060"/>
                  </a:solidFill>
                  <a:latin typeface="华文新魏" pitchFamily="2" charset="-122"/>
                  <a:ea typeface="华文新魏" pitchFamily="2" charset="-122"/>
                </a:rPr>
                <a:t>负责元数据操作及负载平衡</a:t>
              </a:r>
            </a:p>
          </p:txBody>
        </p:sp>
        <p:cxnSp>
          <p:nvCxnSpPr>
            <p:cNvPr id="21" name="肘形连接符 20"/>
            <p:cNvCxnSpPr/>
            <p:nvPr/>
          </p:nvCxnSpPr>
          <p:spPr>
            <a:xfrm>
              <a:off x="8378676" y="2440435"/>
              <a:ext cx="12700" cy="2593158"/>
            </a:xfrm>
            <a:prstGeom prst="bentConnector4">
              <a:avLst>
                <a:gd name="adj1" fmla="val 11333331"/>
                <a:gd name="adj2" fmla="val 10177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53"/>
            <p:cNvSpPr txBox="1"/>
            <p:nvPr/>
          </p:nvSpPr>
          <p:spPr>
            <a:xfrm>
              <a:off x="8904312" y="3501008"/>
              <a:ext cx="1008112" cy="369332"/>
            </a:xfrm>
            <a:prstGeom prst="rect">
              <a:avLst/>
            </a:prstGeom>
            <a:noFill/>
          </p:spPr>
          <p:txBody>
            <a:bodyPr wrap="square" rtlCol="0">
              <a:spAutoFit/>
            </a:bodyPr>
            <a:lstStyle/>
            <a:p>
              <a:r>
                <a:rPr lang="en-US" altLang="zh-CN" dirty="0">
                  <a:solidFill>
                    <a:srgbClr val="002060"/>
                  </a:solidFill>
                  <a:latin typeface="Comic Sans MS" pitchFamily="66" charset="0"/>
                </a:rPr>
                <a:t>Open()</a:t>
              </a:r>
              <a:endParaRPr lang="zh-CN" altLang="en-US" dirty="0">
                <a:solidFill>
                  <a:srgbClr val="002060"/>
                </a:solidFill>
                <a:latin typeface="Comic Sans MS" pitchFamily="66" charset="0"/>
              </a:endParaRPr>
            </a:p>
          </p:txBody>
        </p:sp>
        <p:sp>
          <p:nvSpPr>
            <p:cNvPr id="23" name="TextBox 54"/>
            <p:cNvSpPr txBox="1"/>
            <p:nvPr/>
          </p:nvSpPr>
          <p:spPr>
            <a:xfrm>
              <a:off x="1847528" y="5301209"/>
              <a:ext cx="2079600" cy="584775"/>
            </a:xfrm>
            <a:prstGeom prst="rect">
              <a:avLst/>
            </a:prstGeom>
            <a:noFill/>
          </p:spPr>
          <p:txBody>
            <a:bodyPr wrap="square" rtlCol="0">
              <a:spAutoFit/>
            </a:bodyPr>
            <a:lstStyle/>
            <a:p>
              <a:r>
                <a:rPr lang="zh-CN" altLang="en-US" sz="1600" dirty="0">
                  <a:solidFill>
                    <a:srgbClr val="002060"/>
                  </a:solidFill>
                  <a:latin typeface="华文新魏" pitchFamily="2" charset="-122"/>
                  <a:ea typeface="华文新魏" pitchFamily="2" charset="-122"/>
                </a:rPr>
                <a:t>负责队列分组与任务调度</a:t>
              </a:r>
            </a:p>
          </p:txBody>
        </p:sp>
        <p:sp>
          <p:nvSpPr>
            <p:cNvPr id="24" name="TextBox 55"/>
            <p:cNvSpPr txBox="1"/>
            <p:nvPr/>
          </p:nvSpPr>
          <p:spPr>
            <a:xfrm>
              <a:off x="4177432" y="5301209"/>
              <a:ext cx="2206600" cy="338554"/>
            </a:xfrm>
            <a:prstGeom prst="rect">
              <a:avLst/>
            </a:prstGeom>
            <a:noFill/>
          </p:spPr>
          <p:txBody>
            <a:bodyPr wrap="square" rtlCol="0">
              <a:spAutoFit/>
            </a:bodyPr>
            <a:lstStyle/>
            <a:p>
              <a:r>
                <a:rPr lang="zh-CN" altLang="en-US" sz="1600" dirty="0">
                  <a:solidFill>
                    <a:srgbClr val="002060"/>
                  </a:solidFill>
                  <a:latin typeface="华文新魏" pitchFamily="2" charset="-122"/>
                  <a:ea typeface="华文新魏" pitchFamily="2" charset="-122"/>
                </a:rPr>
                <a:t>保存子表数据及日志</a:t>
              </a:r>
            </a:p>
          </p:txBody>
        </p:sp>
        <p:sp>
          <p:nvSpPr>
            <p:cNvPr id="25" name="TextBox 56"/>
            <p:cNvSpPr txBox="1"/>
            <p:nvPr/>
          </p:nvSpPr>
          <p:spPr>
            <a:xfrm>
              <a:off x="6312024" y="5301209"/>
              <a:ext cx="2329656" cy="584775"/>
            </a:xfrm>
            <a:prstGeom prst="rect">
              <a:avLst/>
            </a:prstGeom>
            <a:noFill/>
          </p:spPr>
          <p:txBody>
            <a:bodyPr wrap="square" rtlCol="0">
              <a:spAutoFit/>
            </a:bodyPr>
            <a:lstStyle/>
            <a:p>
              <a:r>
                <a:rPr lang="zh-CN" altLang="en-US" sz="1600" dirty="0">
                  <a:solidFill>
                    <a:srgbClr val="002060"/>
                  </a:solidFill>
                  <a:latin typeface="华文新魏" pitchFamily="2" charset="-122"/>
                  <a:ea typeface="华文新魏" pitchFamily="2" charset="-122"/>
                </a:rPr>
                <a:t>负责元数据存储及主服务器的选择、锁服务</a:t>
              </a:r>
            </a:p>
          </p:txBody>
        </p:sp>
        <p:cxnSp>
          <p:nvCxnSpPr>
            <p:cNvPr id="26" name="直接连接符 25"/>
            <p:cNvCxnSpPr/>
            <p:nvPr/>
          </p:nvCxnSpPr>
          <p:spPr>
            <a:xfrm>
              <a:off x="1703512" y="4701232"/>
              <a:ext cx="70567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9" idx="0"/>
            </p:cNvCxnSpPr>
            <p:nvPr/>
          </p:nvCxnSpPr>
          <p:spPr>
            <a:xfrm flipH="1">
              <a:off x="2891644" y="2835173"/>
              <a:ext cx="3479688" cy="9018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a:extLst>
              <a:ext uri="{FF2B5EF4-FFF2-40B4-BE49-F238E27FC236}">
                <a16:creationId xmlns:a16="http://schemas.microsoft.com/office/drawing/2014/main" id="{4B775035-604D-4DD7-88C0-60985CF7BCAD}"/>
              </a:ext>
            </a:extLst>
          </p:cNvPr>
          <p:cNvSpPr/>
          <p:nvPr/>
        </p:nvSpPr>
        <p:spPr>
          <a:xfrm>
            <a:off x="3381850" y="4693357"/>
            <a:ext cx="6674590" cy="634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503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体系结构</a:t>
            </a:r>
          </a:p>
        </p:txBody>
      </p:sp>
      <p:sp>
        <p:nvSpPr>
          <p:cNvPr id="3" name="内容占位符 2"/>
          <p:cNvSpPr>
            <a:spLocks noGrp="1"/>
          </p:cNvSpPr>
          <p:nvPr>
            <p:ph idx="1"/>
          </p:nvPr>
        </p:nvSpPr>
        <p:spPr/>
        <p:txBody>
          <a:bodyPr/>
          <a:lstStyle/>
          <a:p>
            <a:r>
              <a:rPr lang="en-US" altLang="zh-CN" dirty="0" err="1"/>
              <a:t>BigTable</a:t>
            </a:r>
            <a:r>
              <a:rPr lang="zh-CN" altLang="en-US" dirty="0"/>
              <a:t>基于</a:t>
            </a:r>
            <a:r>
              <a:rPr lang="en-US" altLang="zh-CN" dirty="0"/>
              <a:t>Google</a:t>
            </a:r>
            <a:r>
              <a:rPr lang="zh-CN" altLang="en-US" dirty="0"/>
              <a:t>的的三个云计算组件</a:t>
            </a:r>
            <a:endParaRPr lang="en-US" altLang="zh-CN" dirty="0"/>
          </a:p>
          <a:p>
            <a:pPr lvl="1"/>
            <a:r>
              <a:rPr lang="en-US" altLang="zh-CN" dirty="0"/>
              <a:t>GFS</a:t>
            </a:r>
            <a:r>
              <a:rPr lang="zh-CN" altLang="en-US" dirty="0"/>
              <a:t>：</a:t>
            </a:r>
            <a:r>
              <a:rPr lang="en-US" altLang="zh-CN" dirty="0"/>
              <a:t>Google File System</a:t>
            </a:r>
          </a:p>
          <a:p>
            <a:pPr lvl="2"/>
            <a:r>
              <a:rPr lang="zh-CN" altLang="en-US" dirty="0"/>
              <a:t>基于廉价的商用计算机的大型分布式文件系统</a:t>
            </a:r>
            <a:endParaRPr lang="en-US" altLang="zh-CN" dirty="0"/>
          </a:p>
          <a:p>
            <a:pPr lvl="1"/>
            <a:r>
              <a:rPr lang="en-US" altLang="zh-CN" dirty="0"/>
              <a:t>Chubby</a:t>
            </a:r>
          </a:p>
          <a:p>
            <a:pPr lvl="2"/>
            <a:r>
              <a:rPr lang="zh-CN" altLang="en-US" dirty="0"/>
              <a:t>基于松耦合分布式系统的锁服务</a:t>
            </a:r>
            <a:endParaRPr lang="en-US" altLang="zh-CN" dirty="0"/>
          </a:p>
          <a:p>
            <a:pPr lvl="2"/>
            <a:r>
              <a:rPr lang="zh-CN" altLang="en-US" dirty="0"/>
              <a:t>存储元数据的存储系统</a:t>
            </a:r>
            <a:endParaRPr lang="en-US" altLang="zh-CN" dirty="0"/>
          </a:p>
          <a:p>
            <a:pPr lvl="2"/>
            <a:r>
              <a:rPr lang="zh-CN" altLang="en-US" dirty="0"/>
              <a:t>名字服务</a:t>
            </a:r>
            <a:endParaRPr lang="en-US" altLang="zh-CN" dirty="0"/>
          </a:p>
          <a:p>
            <a:pPr lvl="1"/>
            <a:r>
              <a:rPr lang="en-US" altLang="zh-CN" dirty="0" err="1"/>
              <a:t>WorkQueue</a:t>
            </a:r>
            <a:endParaRPr lang="en-US" altLang="zh-CN" dirty="0"/>
          </a:p>
          <a:p>
            <a:pPr lvl="2"/>
            <a:r>
              <a:rPr lang="zh-CN" altLang="en-US" dirty="0"/>
              <a:t>分布式任务调度器，用于处理分布式系统队列分组与调度</a:t>
            </a:r>
            <a:endParaRPr lang="en-US" altLang="zh-CN" dirty="0"/>
          </a:p>
          <a:p>
            <a:pPr lvl="2"/>
            <a:r>
              <a:rPr lang="zh-CN" altLang="en-US" dirty="0"/>
              <a:t>未公开</a:t>
            </a:r>
          </a:p>
          <a:p>
            <a:endParaRPr lang="zh-CN" altLang="en-US" dirty="0"/>
          </a:p>
        </p:txBody>
      </p:sp>
    </p:spTree>
    <p:extLst>
      <p:ext uri="{BB962C8B-B14F-4D97-AF65-F5344CB8AC3E}">
        <p14:creationId xmlns:p14="http://schemas.microsoft.com/office/powerpoint/2010/main" val="5073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分布式锁服务</a:t>
            </a:r>
            <a:r>
              <a:rPr lang="en-US" altLang="zh-CN" dirty="0"/>
              <a:t>Chubby</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提供存储服务并为其他基础设施（</a:t>
            </a:r>
            <a:r>
              <a:rPr lang="en-US" altLang="zh-CN" dirty="0"/>
              <a:t>GFS</a:t>
            </a:r>
            <a:r>
              <a:rPr lang="zh-CN" altLang="en-US" dirty="0"/>
              <a:t>和</a:t>
            </a:r>
            <a:r>
              <a:rPr lang="en-US" altLang="zh-CN" dirty="0" err="1"/>
              <a:t>Bigtable</a:t>
            </a:r>
            <a:r>
              <a:rPr lang="zh-CN" altLang="en-US" dirty="0"/>
              <a:t>）提供协调服务</a:t>
            </a:r>
            <a:endParaRPr lang="en-US" altLang="zh-CN" dirty="0"/>
          </a:p>
          <a:p>
            <a:pPr lvl="1"/>
            <a:r>
              <a:rPr lang="en-US" altLang="zh-CN" dirty="0"/>
              <a:t>GFS</a:t>
            </a:r>
            <a:r>
              <a:rPr lang="zh-CN" altLang="en-US" dirty="0"/>
              <a:t>使用</a:t>
            </a:r>
            <a:r>
              <a:rPr lang="en-US" altLang="zh-CN" dirty="0"/>
              <a:t>Chubby</a:t>
            </a:r>
            <a:r>
              <a:rPr lang="zh-CN" altLang="en-US" dirty="0"/>
              <a:t>选取</a:t>
            </a:r>
            <a:r>
              <a:rPr lang="en-US" altLang="zh-CN" dirty="0"/>
              <a:t>master</a:t>
            </a:r>
            <a:r>
              <a:rPr lang="zh-CN" altLang="en-US" dirty="0"/>
              <a:t>服务器，</a:t>
            </a:r>
            <a:r>
              <a:rPr lang="en-US" altLang="zh-CN" dirty="0" err="1"/>
              <a:t>Bigtable</a:t>
            </a:r>
            <a:r>
              <a:rPr lang="zh-CN" altLang="en-US" dirty="0"/>
              <a:t>使用</a:t>
            </a:r>
            <a:r>
              <a:rPr lang="en-US" altLang="zh-CN" dirty="0"/>
              <a:t>chubby</a:t>
            </a:r>
            <a:r>
              <a:rPr lang="zh-CN" altLang="en-US" dirty="0"/>
              <a:t>指定</a:t>
            </a:r>
            <a:r>
              <a:rPr lang="en-US" altLang="zh-CN" dirty="0"/>
              <a:t>master</a:t>
            </a:r>
            <a:r>
              <a:rPr lang="zh-CN" altLang="en-US" dirty="0"/>
              <a:t>服务器并发现、控制相关的子表服务器。</a:t>
            </a:r>
            <a:endParaRPr lang="en-US" altLang="zh-CN" dirty="0"/>
          </a:p>
          <a:p>
            <a:r>
              <a:rPr lang="zh-CN" altLang="en-US" dirty="0"/>
              <a:t>提供粗粒度的分布式锁</a:t>
            </a:r>
            <a:endParaRPr lang="en-US" altLang="zh-CN" dirty="0"/>
          </a:p>
          <a:p>
            <a:pPr lvl="1"/>
            <a:r>
              <a:rPr lang="en-US" altLang="zh-CN" dirty="0"/>
              <a:t>Advisory lock</a:t>
            </a:r>
            <a:r>
              <a:rPr lang="zh-CN" altLang="en-US" dirty="0"/>
              <a:t>，不是</a:t>
            </a:r>
            <a:r>
              <a:rPr lang="en-US" altLang="zh-CN" dirty="0"/>
              <a:t>Mandatory lock</a:t>
            </a:r>
          </a:p>
          <a:p>
            <a:pPr lvl="1"/>
            <a:r>
              <a:rPr lang="zh-CN" altLang="en-US" dirty="0"/>
              <a:t>锁持有时间可以长达几天</a:t>
            </a:r>
            <a:endParaRPr lang="en-US" altLang="zh-CN" dirty="0"/>
          </a:p>
          <a:p>
            <a:r>
              <a:rPr lang="zh-CN" altLang="en-US" dirty="0"/>
              <a:t>提供一个文件系统，为小文件提供可靠存储，补充</a:t>
            </a:r>
            <a:r>
              <a:rPr lang="en-US" altLang="zh-CN" dirty="0"/>
              <a:t>GFS</a:t>
            </a:r>
            <a:r>
              <a:rPr lang="zh-CN" altLang="en-US" dirty="0"/>
              <a:t>提供的服务</a:t>
            </a:r>
            <a:endParaRPr lang="en-US" altLang="zh-CN" dirty="0"/>
          </a:p>
          <a:p>
            <a:r>
              <a:rPr lang="zh-CN" altLang="en-US" dirty="0"/>
              <a:t>做</a:t>
            </a:r>
            <a:r>
              <a:rPr lang="en-US" altLang="zh-CN" dirty="0"/>
              <a:t>Google</a:t>
            </a:r>
            <a:r>
              <a:rPr lang="zh-CN" altLang="en-US" dirty="0"/>
              <a:t>内部的名字服务</a:t>
            </a:r>
            <a:endParaRPr lang="en-US" altLang="zh-CN" dirty="0"/>
          </a:p>
          <a:p>
            <a:r>
              <a:rPr lang="zh-CN" altLang="en-US" dirty="0"/>
              <a:t>核心服务：提供分布式共识解决方案</a:t>
            </a:r>
            <a:endParaRPr lang="en-US" altLang="zh-CN" dirty="0"/>
          </a:p>
          <a:p>
            <a:pPr lvl="1"/>
            <a:r>
              <a:rPr lang="zh-CN" altLang="en-US" dirty="0"/>
              <a:t>其他服务从这一服务衍生</a:t>
            </a:r>
            <a:endParaRPr lang="en-US" altLang="zh-CN" dirty="0"/>
          </a:p>
          <a:p>
            <a:r>
              <a:rPr lang="zh-CN" altLang="en-US" dirty="0"/>
              <a:t>通常一个数据中心运行一个</a:t>
            </a:r>
            <a:r>
              <a:rPr lang="en-US" altLang="zh-CN" dirty="0"/>
              <a:t>chubby cell</a:t>
            </a:r>
            <a:r>
              <a:rPr lang="zh-CN" altLang="en-US" dirty="0"/>
              <a:t>（服务实例）</a:t>
            </a:r>
          </a:p>
        </p:txBody>
      </p:sp>
      <p:pic>
        <p:nvPicPr>
          <p:cNvPr id="4" name="图片 3"/>
          <p:cNvPicPr>
            <a:picLocks noChangeAspect="1"/>
          </p:cNvPicPr>
          <p:nvPr/>
        </p:nvPicPr>
        <p:blipFill>
          <a:blip r:embed="rId3"/>
          <a:stretch>
            <a:fillRect/>
          </a:stretch>
        </p:blipFill>
        <p:spPr>
          <a:xfrm>
            <a:off x="9984432" y="4249666"/>
            <a:ext cx="2207568" cy="2592475"/>
          </a:xfrm>
          <a:prstGeom prst="rect">
            <a:avLst/>
          </a:prstGeom>
        </p:spPr>
      </p:pic>
    </p:spTree>
    <p:extLst>
      <p:ext uri="{BB962C8B-B14F-4D97-AF65-F5344CB8AC3E}">
        <p14:creationId xmlns:p14="http://schemas.microsoft.com/office/powerpoint/2010/main" val="59893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a:t>
            </a:r>
            <a:r>
              <a:rPr lang="en-US" altLang="zh-CN" dirty="0"/>
              <a:t>Chubby</a:t>
            </a:r>
            <a:r>
              <a:rPr lang="zh-CN" altLang="en-US" dirty="0"/>
              <a:t>的一些考虑</a:t>
            </a:r>
          </a:p>
        </p:txBody>
      </p:sp>
      <p:sp>
        <p:nvSpPr>
          <p:cNvPr id="3" name="内容占位符 2"/>
          <p:cNvSpPr>
            <a:spLocks noGrp="1"/>
          </p:cNvSpPr>
          <p:nvPr>
            <p:ph idx="1"/>
          </p:nvPr>
        </p:nvSpPr>
        <p:spPr/>
        <p:txBody>
          <a:bodyPr>
            <a:normAutofit lnSpcReduction="10000"/>
          </a:bodyPr>
          <a:lstStyle/>
          <a:p>
            <a:r>
              <a:rPr lang="en-US" altLang="zh-CN" dirty="0"/>
              <a:t>Google</a:t>
            </a:r>
            <a:r>
              <a:rPr lang="zh-CN" altLang="en-US" dirty="0"/>
              <a:t>没有直接实现包含</a:t>
            </a:r>
            <a:r>
              <a:rPr lang="en-US" altLang="zh-CN" dirty="0" err="1"/>
              <a:t>Paxos</a:t>
            </a:r>
            <a:r>
              <a:rPr lang="zh-CN" altLang="en-US" dirty="0"/>
              <a:t>算法的函数库来保持数据一致性，而是设计实现了锁服务</a:t>
            </a:r>
            <a:r>
              <a:rPr lang="en-US" altLang="zh-CN" dirty="0"/>
              <a:t>Chubby</a:t>
            </a:r>
          </a:p>
          <a:p>
            <a:pPr lvl="1"/>
            <a:r>
              <a:rPr lang="zh-CN" altLang="en-US" dirty="0"/>
              <a:t>单独的锁服务可以保证原有系统架构不发生改变</a:t>
            </a:r>
            <a:endParaRPr lang="en-US" altLang="zh-CN" dirty="0"/>
          </a:p>
          <a:p>
            <a:pPr lvl="1"/>
            <a:r>
              <a:rPr lang="zh-CN" altLang="en-US" dirty="0"/>
              <a:t>避免应大量系统组件之间的事件通信导致的系统性能下降</a:t>
            </a:r>
            <a:endParaRPr lang="en-US" altLang="zh-CN" dirty="0"/>
          </a:p>
          <a:p>
            <a:pPr lvl="2"/>
            <a:r>
              <a:rPr lang="zh-CN" altLang="en-US" dirty="0"/>
              <a:t>系统中很多事件的发生需要告知其它用户和服务器，使用基于文件系统的锁服务可以将变动写入文件，从而需要了解变动的用户和服务器直接访问文件，</a:t>
            </a:r>
            <a:endParaRPr lang="en-US" altLang="zh-CN" dirty="0"/>
          </a:p>
          <a:p>
            <a:pPr lvl="1"/>
            <a:r>
              <a:rPr lang="zh-CN" altLang="en-US" dirty="0"/>
              <a:t>相比一致性算法，基于锁的开发接口容易被开发者接受</a:t>
            </a:r>
            <a:endParaRPr lang="en-US" altLang="zh-CN" dirty="0"/>
          </a:p>
          <a:p>
            <a:pPr lvl="1"/>
            <a:r>
              <a:rPr lang="zh-CN" altLang="en-US" dirty="0"/>
              <a:t>单独的锁服务使用一台服务器可以保证高可用性</a:t>
            </a:r>
            <a:endParaRPr lang="en-US" altLang="zh-CN" dirty="0"/>
          </a:p>
          <a:p>
            <a:pPr lvl="2"/>
            <a:r>
              <a:rPr lang="zh-CN" altLang="en-US" dirty="0"/>
              <a:t>实现</a:t>
            </a:r>
            <a:r>
              <a:rPr lang="en-US" altLang="zh-CN" dirty="0"/>
              <a:t>chubby</a:t>
            </a:r>
            <a:r>
              <a:rPr lang="zh-CN" altLang="en-US" dirty="0"/>
              <a:t>服务采用多台服务器实现高可用性，而外部用户则需一台服务器保证高可用性。</a:t>
            </a:r>
            <a:endParaRPr lang="en-US" altLang="zh-CN" dirty="0"/>
          </a:p>
          <a:p>
            <a:pPr lvl="1"/>
            <a:r>
              <a:rPr lang="en-US" altLang="zh-CN" dirty="0"/>
              <a:t>Chubby</a:t>
            </a:r>
            <a:r>
              <a:rPr lang="zh-CN" altLang="en-US" dirty="0"/>
              <a:t>采用建议性锁而不是强制性锁</a:t>
            </a:r>
            <a:endParaRPr lang="en-US" altLang="zh-CN" dirty="0"/>
          </a:p>
          <a:p>
            <a:pPr lvl="2"/>
            <a:r>
              <a:rPr lang="zh-CN" altLang="en-US" dirty="0"/>
              <a:t>当用户访问拥有锁的文件时，强制性锁阻止访问，而建议性锁不会阻止。</a:t>
            </a:r>
          </a:p>
        </p:txBody>
      </p:sp>
    </p:spTree>
    <p:extLst>
      <p:ext uri="{BB962C8B-B14F-4D97-AF65-F5344CB8AC3E}">
        <p14:creationId xmlns:p14="http://schemas.microsoft.com/office/powerpoint/2010/main" val="428852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Chubby</a:t>
            </a:r>
            <a:r>
              <a:rPr lang="zh-CN" altLang="en-US" dirty="0"/>
              <a:t>体系结构</a:t>
            </a:r>
          </a:p>
        </p:txBody>
      </p:sp>
      <p:sp>
        <p:nvSpPr>
          <p:cNvPr id="3" name="内容占位符 2"/>
          <p:cNvSpPr>
            <a:spLocks noGrp="1"/>
          </p:cNvSpPr>
          <p:nvPr>
            <p:ph idx="1"/>
          </p:nvPr>
        </p:nvSpPr>
        <p:spPr>
          <a:xfrm>
            <a:off x="609600" y="1600201"/>
            <a:ext cx="6607186" cy="4525963"/>
          </a:xfrm>
        </p:spPr>
        <p:txBody>
          <a:bodyPr>
            <a:normAutofit fontScale="85000" lnSpcReduction="20000"/>
          </a:bodyPr>
          <a:lstStyle/>
          <a:p>
            <a:r>
              <a:rPr lang="zh-CN" altLang="en-US" dirty="0"/>
              <a:t>两个部分：</a:t>
            </a:r>
            <a:r>
              <a:rPr lang="en-US" altLang="zh-CN" dirty="0"/>
              <a:t>client</a:t>
            </a:r>
            <a:r>
              <a:rPr lang="zh-CN" altLang="en-US" dirty="0"/>
              <a:t>和</a:t>
            </a:r>
            <a:r>
              <a:rPr lang="en-US" altLang="zh-CN" dirty="0"/>
              <a:t>server</a:t>
            </a:r>
            <a:r>
              <a:rPr lang="zh-CN" altLang="en-US" dirty="0"/>
              <a:t>，通过</a:t>
            </a:r>
            <a:r>
              <a:rPr lang="en-US" altLang="zh-CN" dirty="0"/>
              <a:t>RPC</a:t>
            </a:r>
            <a:r>
              <a:rPr lang="zh-CN" altLang="en-US" dirty="0"/>
              <a:t>通信</a:t>
            </a:r>
            <a:endParaRPr lang="en-US" altLang="zh-CN" dirty="0"/>
          </a:p>
          <a:p>
            <a:pPr lvl="1"/>
            <a:r>
              <a:rPr lang="zh-CN" altLang="en-US" dirty="0"/>
              <a:t>客户端每个客户有一个</a:t>
            </a:r>
            <a:r>
              <a:rPr lang="en-US" altLang="zh-CN" dirty="0"/>
              <a:t>Chubby library</a:t>
            </a:r>
            <a:r>
              <a:rPr lang="zh-CN" altLang="en-US" dirty="0"/>
              <a:t>，客户端应用调用这个库中的函数</a:t>
            </a:r>
            <a:endParaRPr lang="en-US" altLang="zh-CN" dirty="0"/>
          </a:p>
          <a:p>
            <a:pPr lvl="1"/>
            <a:r>
              <a:rPr lang="zh-CN" altLang="en-US" dirty="0"/>
              <a:t>服务端称作</a:t>
            </a:r>
            <a:r>
              <a:rPr lang="en-US" altLang="zh-CN" dirty="0"/>
              <a:t>Chubby cell</a:t>
            </a:r>
            <a:r>
              <a:rPr lang="zh-CN" altLang="en-US" dirty="0"/>
              <a:t>，通常由</a:t>
            </a:r>
            <a:r>
              <a:rPr lang="en-US" altLang="zh-CN" dirty="0"/>
              <a:t>5</a:t>
            </a:r>
            <a:r>
              <a:rPr lang="zh-CN" altLang="en-US" dirty="0"/>
              <a:t>个副本组成，其中一个副本被指定为主副本</a:t>
            </a:r>
            <a:r>
              <a:rPr lang="en-US" altLang="zh-CN" dirty="0"/>
              <a:t>(master),</a:t>
            </a:r>
            <a:r>
              <a:rPr lang="zh-CN" altLang="en-US" dirty="0"/>
              <a:t>并且一段时间只有一个</a:t>
            </a:r>
            <a:r>
              <a:rPr lang="en-US" altLang="zh-CN" dirty="0"/>
              <a:t>master</a:t>
            </a:r>
            <a:r>
              <a:rPr lang="zh-CN" altLang="en-US" dirty="0"/>
              <a:t>。</a:t>
            </a:r>
            <a:endParaRPr lang="en-US" altLang="zh-CN" dirty="0"/>
          </a:p>
          <a:p>
            <a:pPr lvl="2"/>
            <a:r>
              <a:rPr lang="zh-CN" altLang="en-US" sz="2100" dirty="0"/>
              <a:t>这段时间成为</a:t>
            </a:r>
            <a:r>
              <a:rPr lang="en-US" altLang="zh-CN" sz="2100" dirty="0"/>
              <a:t>master lease</a:t>
            </a:r>
          </a:p>
          <a:p>
            <a:r>
              <a:rPr lang="zh-CN" altLang="en-US" dirty="0"/>
              <a:t>每个副本维护一个小型数据库，管理</a:t>
            </a:r>
            <a:r>
              <a:rPr lang="en-US" altLang="zh-CN" dirty="0"/>
              <a:t>Chubby</a:t>
            </a:r>
            <a:r>
              <a:rPr lang="zh-CN" altLang="en-US" dirty="0"/>
              <a:t>命名空间中的实体，即目录和锁</a:t>
            </a:r>
            <a:endParaRPr lang="en-US" altLang="zh-CN" dirty="0"/>
          </a:p>
          <a:p>
            <a:r>
              <a:rPr lang="zh-CN" altLang="en-US" dirty="0"/>
              <a:t>数据库的一致性使用底层的共识协议（</a:t>
            </a:r>
            <a:r>
              <a:rPr lang="en-US" altLang="zh-CN" dirty="0" err="1"/>
              <a:t>Paxos</a:t>
            </a:r>
            <a:r>
              <a:rPr lang="zh-CN" altLang="en-US" dirty="0"/>
              <a:t>算法）实现</a:t>
            </a:r>
            <a:endParaRPr lang="en-US" altLang="zh-CN" dirty="0"/>
          </a:p>
          <a:p>
            <a:pPr lvl="1"/>
            <a:r>
              <a:rPr lang="zh-CN" altLang="en-US" dirty="0"/>
              <a:t>基于操作日志</a:t>
            </a:r>
            <a:endParaRPr lang="en-US" altLang="zh-CN" dirty="0"/>
          </a:p>
          <a:p>
            <a:pPr lvl="1"/>
            <a:r>
              <a:rPr lang="zh-CN" altLang="en-US" dirty="0"/>
              <a:t>支持创建快照</a:t>
            </a:r>
            <a:r>
              <a:rPr lang="en-US" altLang="zh-CN" dirty="0"/>
              <a:t>snapshots</a:t>
            </a:r>
            <a:r>
              <a:rPr lang="zh-CN" altLang="en-US" dirty="0"/>
              <a:t>（在给定时间点上完整的系统状态）</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7039259" y="2060848"/>
            <a:ext cx="5152741" cy="3168352"/>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897" y="1664884"/>
            <a:ext cx="4745373" cy="396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4287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Chubby</a:t>
            </a:r>
            <a:r>
              <a:rPr lang="zh-CN" altLang="en-US" dirty="0"/>
              <a:t>文件</a:t>
            </a:r>
          </a:p>
        </p:txBody>
      </p:sp>
      <p:sp>
        <p:nvSpPr>
          <p:cNvPr id="3" name="内容占位符 2"/>
          <p:cNvSpPr>
            <a:spLocks noGrp="1"/>
          </p:cNvSpPr>
          <p:nvPr>
            <p:ph idx="1"/>
          </p:nvPr>
        </p:nvSpPr>
        <p:spPr/>
        <p:txBody>
          <a:bodyPr>
            <a:normAutofit/>
          </a:bodyPr>
          <a:lstStyle/>
          <a:p>
            <a:r>
              <a:rPr lang="en-US" altLang="zh-CN" dirty="0"/>
              <a:t>Chubby</a:t>
            </a:r>
            <a:r>
              <a:rPr lang="zh-CN" altLang="en-US" dirty="0"/>
              <a:t>提供基于文件系统的抽象，每一个数据对象是一个文件，文件组织成层次的命名空间，采用 目录结构</a:t>
            </a:r>
            <a:endParaRPr lang="en-US" altLang="zh-CN" dirty="0"/>
          </a:p>
          <a:p>
            <a:pPr lvl="1"/>
            <a:r>
              <a:rPr lang="zh-CN" altLang="en-US" dirty="0"/>
              <a:t>所有操作在文件的基础上完成</a:t>
            </a:r>
            <a:endParaRPr lang="en-US" altLang="zh-CN" dirty="0"/>
          </a:p>
          <a:p>
            <a:r>
              <a:rPr lang="en-US" altLang="zh-CN" dirty="0"/>
              <a:t>Chubby</a:t>
            </a:r>
            <a:r>
              <a:rPr lang="zh-CN" altLang="en-US" dirty="0"/>
              <a:t>的名字空间结构类似于文件系统，这样就使得可以为应用提供特定的</a:t>
            </a:r>
            <a:r>
              <a:rPr lang="en-US" altLang="zh-CN" dirty="0"/>
              <a:t>API</a:t>
            </a:r>
            <a:r>
              <a:rPr lang="zh-CN" altLang="en-US" dirty="0"/>
              <a:t>，也可以使用他文件系统的接口，例如</a:t>
            </a:r>
            <a:r>
              <a:rPr lang="en-US" altLang="zh-CN" dirty="0"/>
              <a:t>GFS</a:t>
            </a:r>
          </a:p>
          <a:p>
            <a:r>
              <a:rPr lang="zh-CN" altLang="en-US" dirty="0"/>
              <a:t>文件系统与</a:t>
            </a:r>
            <a:r>
              <a:rPr lang="en-US" altLang="zh-CN" dirty="0"/>
              <a:t>Unix</a:t>
            </a:r>
            <a:r>
              <a:rPr lang="zh-CN" altLang="en-US" dirty="0"/>
              <a:t>文件系统类似</a:t>
            </a:r>
            <a:endParaRPr lang="en-US" altLang="zh-CN" dirty="0"/>
          </a:p>
          <a:p>
            <a:pPr lvl="1"/>
            <a:r>
              <a:rPr lang="zh-CN" altLang="en-US" dirty="0"/>
              <a:t>文件名形式：</a:t>
            </a:r>
            <a:r>
              <a:rPr lang="en-US" altLang="zh-CN" i="1" dirty="0"/>
              <a:t>/ls/</a:t>
            </a:r>
            <a:r>
              <a:rPr lang="en-US" altLang="zh-CN" i="1" dirty="0" err="1"/>
              <a:t>chubby_cell</a:t>
            </a:r>
            <a:r>
              <a:rPr lang="en-US" altLang="zh-CN" i="1" dirty="0"/>
              <a:t>/</a:t>
            </a:r>
            <a:r>
              <a:rPr lang="en-US" altLang="zh-CN" i="1" dirty="0" err="1"/>
              <a:t>directory_name</a:t>
            </a:r>
            <a:r>
              <a:rPr lang="en-US" altLang="zh-CN" i="1" dirty="0"/>
              <a:t>/…/</a:t>
            </a:r>
            <a:r>
              <a:rPr lang="en-US" altLang="zh-CN" i="1" dirty="0" err="1"/>
              <a:t>file_name</a:t>
            </a:r>
            <a:endParaRPr lang="en-US" altLang="zh-CN" i="1" dirty="0"/>
          </a:p>
          <a:p>
            <a:pPr lvl="2"/>
            <a:r>
              <a:rPr lang="en-US" altLang="zh-CN" i="1" dirty="0"/>
              <a:t>ls</a:t>
            </a:r>
            <a:r>
              <a:rPr lang="zh-CN" altLang="en-US" dirty="0"/>
              <a:t>指锁服务</a:t>
            </a:r>
            <a:r>
              <a:rPr lang="en-US" altLang="zh-CN" dirty="0"/>
              <a:t>lock service</a:t>
            </a:r>
            <a:r>
              <a:rPr lang="zh-CN" altLang="en-US" dirty="0"/>
              <a:t>，指明是</a:t>
            </a:r>
            <a:r>
              <a:rPr lang="en-US" altLang="zh-CN" dirty="0"/>
              <a:t>chubby</a:t>
            </a:r>
            <a:r>
              <a:rPr lang="zh-CN" altLang="en-US" dirty="0"/>
              <a:t>系统的一部分</a:t>
            </a:r>
            <a:endParaRPr lang="en-US" altLang="zh-CN" dirty="0"/>
          </a:p>
          <a:p>
            <a:pPr lvl="2"/>
            <a:r>
              <a:rPr lang="en-US" altLang="zh-CN" dirty="0" err="1"/>
              <a:t>Chubby_cell</a:t>
            </a:r>
            <a:r>
              <a:rPr lang="zh-CN" altLang="en-US" dirty="0"/>
              <a:t>是</a:t>
            </a:r>
            <a:r>
              <a:rPr lang="en-US" altLang="zh-CN" dirty="0"/>
              <a:t>chubby</a:t>
            </a:r>
            <a:r>
              <a:rPr lang="zh-CN" altLang="en-US" dirty="0"/>
              <a:t>系统的一个特定实例的名字</a:t>
            </a:r>
            <a:endParaRPr lang="en-US" altLang="zh-CN" dirty="0"/>
          </a:p>
        </p:txBody>
      </p:sp>
    </p:spTree>
    <p:extLst>
      <p:ext uri="{BB962C8B-B14F-4D97-AF65-F5344CB8AC3E}">
        <p14:creationId xmlns:p14="http://schemas.microsoft.com/office/powerpoint/2010/main" val="305146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Chubby</a:t>
            </a:r>
            <a:r>
              <a:rPr lang="zh-CN" altLang="en-US" dirty="0"/>
              <a:t>文件</a:t>
            </a:r>
          </a:p>
        </p:txBody>
      </p:sp>
      <p:sp>
        <p:nvSpPr>
          <p:cNvPr id="3" name="内容占位符 2"/>
          <p:cNvSpPr>
            <a:spLocks noGrp="1"/>
          </p:cNvSpPr>
          <p:nvPr>
            <p:ph idx="1"/>
          </p:nvPr>
        </p:nvSpPr>
        <p:spPr/>
        <p:txBody>
          <a:bodyPr>
            <a:normAutofit/>
          </a:bodyPr>
          <a:lstStyle/>
          <a:p>
            <a:r>
              <a:rPr lang="zh-CN" altLang="en-US" sz="2400" dirty="0"/>
              <a:t>名字空间由文件和目录组成，统称为</a:t>
            </a:r>
            <a:r>
              <a:rPr lang="en-US" altLang="zh-CN" sz="2400" dirty="0"/>
              <a:t>node</a:t>
            </a:r>
            <a:r>
              <a:rPr lang="zh-CN" altLang="en-US" sz="2400" dirty="0"/>
              <a:t>。每个</a:t>
            </a:r>
            <a:r>
              <a:rPr lang="en-US" altLang="zh-CN" sz="2400" dirty="0"/>
              <a:t>node</a:t>
            </a:r>
            <a:r>
              <a:rPr lang="zh-CN" altLang="en-US" sz="2400" dirty="0"/>
              <a:t>在一个</a:t>
            </a:r>
            <a:r>
              <a:rPr lang="en-US" altLang="zh-CN" sz="2400" dirty="0"/>
              <a:t>Chubby cell</a:t>
            </a:r>
            <a:r>
              <a:rPr lang="zh-CN" altLang="en-US" sz="2400" dirty="0"/>
              <a:t>单元中只有一个名称与之关联。</a:t>
            </a:r>
          </a:p>
          <a:p>
            <a:r>
              <a:rPr lang="zh-CN" altLang="en-US" sz="2400" dirty="0"/>
              <a:t>实现时，文件系统由多个节点组成，分为永久型和临时型，每个节点是一个文件或目录，包含元数据</a:t>
            </a:r>
            <a:endParaRPr lang="en-US" altLang="zh-CN" sz="2400" dirty="0"/>
          </a:p>
          <a:p>
            <a:pPr lvl="1"/>
            <a:r>
              <a:rPr lang="zh-CN" altLang="en-US" sz="2000" dirty="0"/>
              <a:t>三个访问控制列表</a:t>
            </a:r>
            <a:r>
              <a:rPr lang="en-US" altLang="zh-CN" sz="2000" dirty="0"/>
              <a:t>(ACLs)</a:t>
            </a:r>
            <a:r>
              <a:rPr lang="zh-CN" altLang="en-US" sz="2000" dirty="0"/>
              <a:t>：用于控制读、写操作及修改节点的访问控制列表</a:t>
            </a:r>
            <a:r>
              <a:rPr lang="en-US" altLang="zh-CN" sz="2000" dirty="0"/>
              <a:t>(ACL)</a:t>
            </a:r>
            <a:r>
              <a:rPr lang="zh-CN" altLang="en-US" sz="2000" dirty="0"/>
              <a:t>。</a:t>
            </a:r>
            <a:endParaRPr lang="en-US" altLang="zh-CN" sz="2000" dirty="0"/>
          </a:p>
          <a:p>
            <a:r>
              <a:rPr lang="zh-CN" altLang="en-US" sz="2400" dirty="0"/>
              <a:t>每个节点的元数据还包含</a:t>
            </a:r>
            <a:r>
              <a:rPr lang="en-US" altLang="zh-CN" sz="2400" dirty="0"/>
              <a:t>4</a:t>
            </a:r>
            <a:r>
              <a:rPr lang="zh-CN" altLang="en-US" sz="2400" dirty="0"/>
              <a:t>个严格递增的</a:t>
            </a:r>
            <a:r>
              <a:rPr lang="en-US" altLang="zh-CN" sz="2400" dirty="0"/>
              <a:t>64</a:t>
            </a:r>
            <a:r>
              <a:rPr lang="zh-CN" altLang="en-US" sz="2400" dirty="0"/>
              <a:t>位数字，通过它们客户端可以很方便的检测出变化</a:t>
            </a:r>
            <a:endParaRPr lang="en-US" altLang="zh-CN" sz="2400" dirty="0"/>
          </a:p>
          <a:p>
            <a:pPr lvl="1"/>
            <a:r>
              <a:rPr lang="zh-CN" altLang="en-US" sz="2000" dirty="0"/>
              <a:t>实例号</a:t>
            </a:r>
            <a:endParaRPr lang="en-US" altLang="zh-CN" sz="2000" dirty="0"/>
          </a:p>
          <a:p>
            <a:pPr lvl="1"/>
            <a:r>
              <a:rPr lang="zh-CN" altLang="en-US" sz="2000" dirty="0"/>
              <a:t>内容生成号</a:t>
            </a:r>
            <a:endParaRPr lang="en-US" altLang="zh-CN" sz="2000" dirty="0"/>
          </a:p>
          <a:p>
            <a:pPr lvl="1"/>
            <a:r>
              <a:rPr lang="zh-CN" altLang="en-US" sz="2000" dirty="0"/>
              <a:t>锁生成号</a:t>
            </a:r>
            <a:endParaRPr lang="en-US" altLang="zh-CN" sz="2000" dirty="0"/>
          </a:p>
          <a:p>
            <a:pPr lvl="1"/>
            <a:r>
              <a:rPr lang="en-US" altLang="zh-CN" sz="2000" dirty="0"/>
              <a:t>ACL</a:t>
            </a:r>
            <a:r>
              <a:rPr lang="zh-CN" altLang="en-US" sz="2000" dirty="0"/>
              <a:t>生成号</a:t>
            </a:r>
            <a:endParaRPr lang="en-US" altLang="zh-CN" sz="2000" dirty="0"/>
          </a:p>
        </p:txBody>
      </p:sp>
    </p:spTree>
    <p:extLst>
      <p:ext uri="{BB962C8B-B14F-4D97-AF65-F5344CB8AC3E}">
        <p14:creationId xmlns:p14="http://schemas.microsoft.com/office/powerpoint/2010/main" val="46132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Chubby</a:t>
            </a:r>
            <a:r>
              <a:rPr lang="zh-CN" altLang="en-US" dirty="0"/>
              <a:t>访问接口</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94" y="1628800"/>
            <a:ext cx="6475412" cy="475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Tree>
    <p:extLst>
      <p:ext uri="{BB962C8B-B14F-4D97-AF65-F5344CB8AC3E}">
        <p14:creationId xmlns:p14="http://schemas.microsoft.com/office/powerpoint/2010/main" val="393813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一致性</a:t>
            </a:r>
          </a:p>
        </p:txBody>
      </p:sp>
      <p:sp>
        <p:nvSpPr>
          <p:cNvPr id="3" name="内容占位符 2"/>
          <p:cNvSpPr>
            <a:spLocks noGrp="1"/>
          </p:cNvSpPr>
          <p:nvPr>
            <p:ph idx="1"/>
          </p:nvPr>
        </p:nvSpPr>
        <p:spPr/>
        <p:txBody>
          <a:bodyPr/>
          <a:lstStyle/>
          <a:p>
            <a:r>
              <a:rPr lang="en-US" altLang="zh-CN" dirty="0"/>
              <a:t>Chubby cell</a:t>
            </a:r>
            <a:r>
              <a:rPr lang="zh-CN" altLang="en-US" dirty="0"/>
              <a:t>有</a:t>
            </a:r>
            <a:r>
              <a:rPr lang="en-US" altLang="zh-CN" dirty="0"/>
              <a:t>5</a:t>
            </a:r>
            <a:r>
              <a:rPr lang="zh-CN" altLang="en-US" dirty="0"/>
              <a:t>个副本，通过选举产生主服务器（主副本），存在一致性问题</a:t>
            </a:r>
            <a:endParaRPr lang="en-US" altLang="zh-CN" dirty="0"/>
          </a:p>
          <a:p>
            <a:pPr lvl="1"/>
            <a:r>
              <a:rPr lang="zh-CN" altLang="en-US" dirty="0"/>
              <a:t>采用</a:t>
            </a:r>
            <a:r>
              <a:rPr lang="en-US" altLang="zh-CN" dirty="0" err="1"/>
              <a:t>Paxos</a:t>
            </a:r>
            <a:r>
              <a:rPr lang="zh-CN" altLang="en-US" dirty="0"/>
              <a:t>算法</a:t>
            </a:r>
            <a:endParaRPr lang="en-US" altLang="zh-CN" dirty="0"/>
          </a:p>
          <a:p>
            <a:r>
              <a:rPr lang="zh-CN" altLang="en-US" dirty="0"/>
              <a:t>客户端所有读写操作由主服务器负责完成，写操作面临数据一致性问题</a:t>
            </a:r>
            <a:endParaRPr lang="en-US" altLang="zh-CN" dirty="0"/>
          </a:p>
          <a:p>
            <a:pPr lvl="1"/>
            <a:r>
              <a:rPr lang="zh-CN" altLang="en-US" dirty="0"/>
              <a:t>采用</a:t>
            </a:r>
            <a:r>
              <a:rPr lang="en-US" altLang="zh-CN" dirty="0" err="1"/>
              <a:t>Paxos</a:t>
            </a:r>
            <a:r>
              <a:rPr lang="zh-CN" altLang="en-US" dirty="0"/>
              <a:t>算法</a:t>
            </a:r>
            <a:endParaRPr lang="en-US" altLang="zh-CN" dirty="0"/>
          </a:p>
          <a:p>
            <a:pPr marL="457200" lvl="1" indent="0">
              <a:buNone/>
            </a:pPr>
            <a:endParaRPr lang="zh-CN" altLang="en-US" dirty="0"/>
          </a:p>
        </p:txBody>
      </p:sp>
    </p:spTree>
    <p:extLst>
      <p:ext uri="{BB962C8B-B14F-4D97-AF65-F5344CB8AC3E}">
        <p14:creationId xmlns:p14="http://schemas.microsoft.com/office/powerpoint/2010/main" val="357278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的基本架构</a:t>
            </a:r>
            <a:r>
              <a:rPr lang="en-US" altLang="zh-CN" dirty="0"/>
              <a:t>—Master Server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Master Server</a:t>
            </a:r>
            <a:r>
              <a:rPr lang="zh-CN" altLang="en-US" dirty="0"/>
              <a:t>的作用</a:t>
            </a:r>
            <a:endParaRPr lang="en-US" altLang="zh-CN" dirty="0"/>
          </a:p>
          <a:p>
            <a:pPr lvl="1"/>
            <a:r>
              <a:rPr lang="zh-CN" altLang="en-US" dirty="0"/>
              <a:t>新</a:t>
            </a:r>
            <a:r>
              <a:rPr lang="en-US" altLang="zh-CN" dirty="0"/>
              <a:t>Tablet</a:t>
            </a:r>
            <a:r>
              <a:rPr lang="zh-CN" altLang="en-US" dirty="0"/>
              <a:t>分配</a:t>
            </a:r>
            <a:endParaRPr lang="en-US" altLang="zh-CN" dirty="0"/>
          </a:p>
          <a:p>
            <a:pPr lvl="1"/>
            <a:r>
              <a:rPr lang="en-US" altLang="zh-CN" dirty="0"/>
              <a:t>Tablet Server</a:t>
            </a:r>
            <a:r>
              <a:rPr lang="zh-CN" altLang="en-US" dirty="0"/>
              <a:t>状态监控</a:t>
            </a:r>
            <a:endParaRPr lang="en-US" altLang="zh-CN" dirty="0"/>
          </a:p>
          <a:p>
            <a:pPr lvl="1"/>
            <a:r>
              <a:rPr lang="en-US" altLang="zh-CN" dirty="0"/>
              <a:t>Tablet Server</a:t>
            </a:r>
            <a:r>
              <a:rPr lang="zh-CN" altLang="en-US" dirty="0"/>
              <a:t>之间的负载均衡</a:t>
            </a:r>
            <a:endParaRPr lang="en-US" altLang="zh-CN" dirty="0"/>
          </a:p>
          <a:p>
            <a:r>
              <a:rPr lang="en-US" altLang="zh-CN" dirty="0"/>
              <a:t>Master Server</a:t>
            </a:r>
            <a:r>
              <a:rPr lang="zh-CN" altLang="en-US" dirty="0"/>
              <a:t>启动</a:t>
            </a:r>
            <a:endParaRPr lang="en-US" altLang="zh-CN" dirty="0"/>
          </a:p>
          <a:p>
            <a:pPr marL="400050" lvl="1" indent="0">
              <a:buNone/>
            </a:pPr>
            <a:r>
              <a:rPr lang="zh-CN" altLang="en-US" dirty="0"/>
              <a:t>（</a:t>
            </a:r>
            <a:r>
              <a:rPr lang="en-US" altLang="zh-CN" dirty="0"/>
              <a:t>1</a:t>
            </a:r>
            <a:r>
              <a:rPr lang="zh-CN" altLang="en-US" dirty="0"/>
              <a:t>）从</a:t>
            </a:r>
            <a:r>
              <a:rPr lang="en-US" altLang="zh-CN" dirty="0"/>
              <a:t>Chubby</a:t>
            </a:r>
            <a:r>
              <a:rPr lang="zh-CN" altLang="en-US" dirty="0"/>
              <a:t>中获取一个独占锁，确保同一时间只有一个</a:t>
            </a:r>
            <a:r>
              <a:rPr lang="en-US" altLang="zh-CN" dirty="0"/>
              <a:t>Master Server</a:t>
            </a:r>
          </a:p>
          <a:p>
            <a:pPr marL="400050" lvl="1" indent="0">
              <a:buNone/>
            </a:pPr>
            <a:r>
              <a:rPr lang="zh-CN" altLang="en-US" dirty="0"/>
              <a:t>（</a:t>
            </a:r>
            <a:r>
              <a:rPr lang="en-US" altLang="zh-CN" dirty="0"/>
              <a:t>2</a:t>
            </a:r>
            <a:r>
              <a:rPr lang="zh-CN" altLang="en-US" dirty="0"/>
              <a:t>）扫描服务器目录，发现目前活跃的</a:t>
            </a:r>
            <a:r>
              <a:rPr lang="en-US" altLang="zh-CN" dirty="0"/>
              <a:t>Tablet Server</a:t>
            </a:r>
          </a:p>
          <a:p>
            <a:pPr marL="400050" lvl="1" indent="0">
              <a:buNone/>
            </a:pPr>
            <a:r>
              <a:rPr lang="zh-CN" altLang="en-US" dirty="0"/>
              <a:t>（</a:t>
            </a:r>
            <a:r>
              <a:rPr lang="en-US" altLang="zh-CN" dirty="0"/>
              <a:t>3</a:t>
            </a:r>
            <a:r>
              <a:rPr lang="zh-CN" altLang="en-US" dirty="0"/>
              <a:t>）与所有活跃</a:t>
            </a:r>
            <a:r>
              <a:rPr lang="en-US" altLang="zh-CN" dirty="0"/>
              <a:t>Tablet Server</a:t>
            </a:r>
            <a:r>
              <a:rPr lang="zh-CN" altLang="en-US" dirty="0"/>
              <a:t>建立联系并了解</a:t>
            </a:r>
            <a:r>
              <a:rPr lang="en-US" altLang="zh-CN" dirty="0"/>
              <a:t>Tablet</a:t>
            </a:r>
            <a:r>
              <a:rPr lang="zh-CN" altLang="en-US" dirty="0"/>
              <a:t>的分配情况</a:t>
            </a:r>
            <a:endParaRPr lang="en-US" altLang="zh-CN" dirty="0"/>
          </a:p>
          <a:p>
            <a:pPr marL="400050" lvl="1" indent="0">
              <a:buNone/>
            </a:pPr>
            <a:r>
              <a:rPr lang="zh-CN" altLang="en-US" dirty="0"/>
              <a:t>（</a:t>
            </a:r>
            <a:r>
              <a:rPr lang="en-US" altLang="zh-CN" dirty="0"/>
              <a:t>4</a:t>
            </a:r>
            <a:r>
              <a:rPr lang="zh-CN" altLang="en-US" dirty="0"/>
              <a:t>）扫描</a:t>
            </a:r>
            <a:r>
              <a:rPr lang="en-US" altLang="zh-CN" dirty="0"/>
              <a:t>METADATA</a:t>
            </a:r>
            <a:r>
              <a:rPr lang="zh-CN" altLang="en-US" dirty="0"/>
              <a:t>表，发现未分配的</a:t>
            </a:r>
            <a:r>
              <a:rPr lang="en-US" altLang="zh-CN" dirty="0"/>
              <a:t>Tablet</a:t>
            </a:r>
            <a:r>
              <a:rPr lang="zh-CN" altLang="en-US" dirty="0"/>
              <a:t>并将其分配到合适的</a:t>
            </a:r>
            <a:r>
              <a:rPr lang="en-US" altLang="zh-CN" dirty="0"/>
              <a:t>Tablet Server </a:t>
            </a:r>
            <a:r>
              <a:rPr lang="zh-CN" altLang="en-US" dirty="0"/>
              <a:t>。如果</a:t>
            </a:r>
            <a:r>
              <a:rPr lang="en-US" altLang="zh-CN" dirty="0"/>
              <a:t>METADATA</a:t>
            </a:r>
            <a:r>
              <a:rPr lang="zh-CN" altLang="en-US" dirty="0"/>
              <a:t>表未分配，则首先将</a:t>
            </a:r>
            <a:r>
              <a:rPr lang="en-US" altLang="zh-CN" dirty="0"/>
              <a:t>Root Tablet</a:t>
            </a:r>
            <a:r>
              <a:rPr lang="zh-CN" altLang="en-US" dirty="0"/>
              <a:t>加入未分配的</a:t>
            </a:r>
            <a:r>
              <a:rPr lang="en-US" altLang="zh-CN" dirty="0"/>
              <a:t>Tablet</a:t>
            </a:r>
            <a:r>
              <a:rPr lang="zh-CN" altLang="en-US" dirty="0"/>
              <a:t>中（</a:t>
            </a:r>
            <a:r>
              <a:rPr lang="en-US" altLang="zh-CN" dirty="0"/>
              <a:t>Root Tablet</a:t>
            </a:r>
            <a:r>
              <a:rPr lang="zh-CN" altLang="en-US" dirty="0"/>
              <a:t>保存其他</a:t>
            </a:r>
            <a:r>
              <a:rPr lang="en-US" altLang="zh-CN" dirty="0"/>
              <a:t>Metadata</a:t>
            </a:r>
            <a:r>
              <a:rPr lang="zh-CN" altLang="en-US" dirty="0"/>
              <a:t> </a:t>
            </a:r>
            <a:r>
              <a:rPr lang="en-US" altLang="zh-CN" dirty="0"/>
              <a:t>Tablet</a:t>
            </a:r>
            <a:r>
              <a:rPr lang="zh-CN" altLang="en-US" dirty="0"/>
              <a:t>的信息）</a:t>
            </a:r>
          </a:p>
        </p:txBody>
      </p:sp>
    </p:spTree>
    <p:extLst>
      <p:ext uri="{BB962C8B-B14F-4D97-AF65-F5344CB8AC3E}">
        <p14:creationId xmlns:p14="http://schemas.microsoft.com/office/powerpoint/2010/main" val="336620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论文</a:t>
            </a:r>
          </a:p>
        </p:txBody>
      </p:sp>
      <p:sp>
        <p:nvSpPr>
          <p:cNvPr id="3" name="内容占位符 2"/>
          <p:cNvSpPr>
            <a:spLocks noGrp="1"/>
          </p:cNvSpPr>
          <p:nvPr>
            <p:ph idx="1"/>
          </p:nvPr>
        </p:nvSpPr>
        <p:spPr/>
        <p:txBody>
          <a:bodyPr/>
          <a:lstStyle/>
          <a:p>
            <a:r>
              <a:rPr lang="zh-CN" altLang="en-US" dirty="0"/>
              <a:t>源于文章</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769" y="1624542"/>
            <a:ext cx="5688707" cy="511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51385" y="2420888"/>
            <a:ext cx="3456384" cy="2031325"/>
          </a:xfrm>
          <a:prstGeom prst="rect">
            <a:avLst/>
          </a:prstGeom>
        </p:spPr>
        <p:txBody>
          <a:bodyPr wrap="square">
            <a:spAutoFit/>
          </a:bodyPr>
          <a:lstStyle/>
          <a:p>
            <a:r>
              <a:rPr lang="en-US" altLang="zh-CN" dirty="0"/>
              <a:t>Chang F, Dean J, </a:t>
            </a:r>
            <a:r>
              <a:rPr lang="en-US" altLang="zh-CN" dirty="0" err="1"/>
              <a:t>Ghemawat</a:t>
            </a:r>
            <a:r>
              <a:rPr lang="en-US" altLang="zh-CN" dirty="0"/>
              <a:t> S, Hsieh WC, Wallach DA, Burrows M, Chandra T, </a:t>
            </a:r>
            <a:r>
              <a:rPr lang="en-US" altLang="zh-CN" dirty="0" err="1"/>
              <a:t>Fikes</a:t>
            </a:r>
            <a:r>
              <a:rPr lang="en-US" altLang="zh-CN" dirty="0"/>
              <a:t> A, Gruber RE. </a:t>
            </a:r>
            <a:r>
              <a:rPr lang="en-US" altLang="zh-CN" dirty="0" err="1"/>
              <a:t>Bigtable</a:t>
            </a:r>
            <a:r>
              <a:rPr lang="en-US" altLang="zh-CN" dirty="0"/>
              <a:t>: A distributed storage system for structured data. ACM Transactions on Computer Systems (TOCS). 2008 Jun 1;26(2):4.</a:t>
            </a:r>
            <a:endParaRPr lang="zh-CN" altLang="en-US" dirty="0"/>
          </a:p>
        </p:txBody>
      </p:sp>
    </p:spTree>
    <p:extLst>
      <p:ext uri="{BB962C8B-B14F-4D97-AF65-F5344CB8AC3E}">
        <p14:creationId xmlns:p14="http://schemas.microsoft.com/office/powerpoint/2010/main" val="3223470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7" y="274638"/>
            <a:ext cx="8903521" cy="1143000"/>
          </a:xfrm>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
        <p:nvSpPr>
          <p:cNvPr id="3" name="内容占位符 2"/>
          <p:cNvSpPr>
            <a:spLocks noGrp="1"/>
          </p:cNvSpPr>
          <p:nvPr>
            <p:ph idx="1"/>
          </p:nvPr>
        </p:nvSpPr>
        <p:spPr>
          <a:xfrm>
            <a:off x="609600" y="1600201"/>
            <a:ext cx="7070576" cy="4525963"/>
          </a:xfrm>
        </p:spPr>
        <p:txBody>
          <a:bodyPr>
            <a:normAutofit fontScale="92500"/>
          </a:bodyPr>
          <a:lstStyle/>
          <a:p>
            <a:r>
              <a:rPr lang="en-US" altLang="zh-CN" dirty="0" err="1"/>
              <a:t>Bigtable</a:t>
            </a:r>
            <a:r>
              <a:rPr lang="zh-CN" altLang="en-US" dirty="0"/>
              <a:t>中数据以</a:t>
            </a:r>
            <a:r>
              <a:rPr lang="en-US" altLang="zh-CN" dirty="0"/>
              <a:t>Tablet</a:t>
            </a:r>
            <a:r>
              <a:rPr lang="zh-CN" altLang="en-US" dirty="0"/>
              <a:t>的形式保存在</a:t>
            </a:r>
            <a:r>
              <a:rPr lang="en-US" altLang="zh-CN" dirty="0"/>
              <a:t>Tablet Server</a:t>
            </a:r>
            <a:r>
              <a:rPr lang="zh-CN" altLang="en-US" dirty="0"/>
              <a:t>上，客户只和</a:t>
            </a:r>
            <a:r>
              <a:rPr lang="en-US" altLang="zh-CN" dirty="0"/>
              <a:t>Tablet Server</a:t>
            </a:r>
            <a:r>
              <a:rPr lang="zh-CN" altLang="en-US" dirty="0"/>
              <a:t>通信。</a:t>
            </a:r>
            <a:endParaRPr lang="en-US" altLang="zh-CN" dirty="0"/>
          </a:p>
          <a:p>
            <a:r>
              <a:rPr lang="en-US" altLang="zh-CN" dirty="0" err="1"/>
              <a:t>SSTable</a:t>
            </a:r>
            <a:r>
              <a:rPr lang="zh-CN" altLang="en-US" dirty="0"/>
              <a:t>（</a:t>
            </a:r>
            <a:r>
              <a:rPr lang="en-US" altLang="zh-CN" dirty="0"/>
              <a:t>Sorted String Table</a:t>
            </a:r>
            <a:r>
              <a:rPr lang="zh-CN" altLang="en-US" dirty="0"/>
              <a:t>）</a:t>
            </a:r>
            <a:endParaRPr lang="en-US" altLang="zh-CN" dirty="0"/>
          </a:p>
          <a:p>
            <a:pPr lvl="1"/>
            <a:r>
              <a:rPr lang="en-US" altLang="zh-CN" dirty="0" err="1"/>
              <a:t>Sstable</a:t>
            </a:r>
            <a:r>
              <a:rPr lang="zh-CN" altLang="en-US" dirty="0"/>
              <a:t>是</a:t>
            </a:r>
            <a:r>
              <a:rPr lang="en-US" altLang="zh-CN" dirty="0"/>
              <a:t>Google</a:t>
            </a:r>
            <a:r>
              <a:rPr lang="zh-CN" altLang="en-US" dirty="0"/>
              <a:t>为</a:t>
            </a:r>
            <a:r>
              <a:rPr lang="en-US" altLang="zh-CN" dirty="0" err="1"/>
              <a:t>Bigtable</a:t>
            </a:r>
            <a:r>
              <a:rPr lang="zh-CN" altLang="en-US" dirty="0"/>
              <a:t>设计的内部数据存储格式，所有</a:t>
            </a:r>
            <a:r>
              <a:rPr lang="en-US" altLang="zh-CN" dirty="0" err="1"/>
              <a:t>SSTable</a:t>
            </a:r>
            <a:r>
              <a:rPr lang="zh-CN" altLang="en-US" dirty="0"/>
              <a:t>文件存储在</a:t>
            </a:r>
            <a:r>
              <a:rPr lang="en-US" altLang="zh-CN" dirty="0"/>
              <a:t>GFS</a:t>
            </a:r>
            <a:r>
              <a:rPr lang="zh-CN" altLang="en-US" dirty="0"/>
              <a:t>上。</a:t>
            </a:r>
            <a:endParaRPr lang="en-US" altLang="zh-CN" dirty="0"/>
          </a:p>
          <a:p>
            <a:pPr lvl="1"/>
            <a:r>
              <a:rPr lang="zh-CN" altLang="en-US" dirty="0"/>
              <a:t>一个</a:t>
            </a:r>
            <a:r>
              <a:rPr lang="en-US" altLang="zh-CN" dirty="0" err="1"/>
              <a:t>SSTable</a:t>
            </a:r>
            <a:r>
              <a:rPr lang="zh-CN" altLang="en-US" dirty="0"/>
              <a:t>提供一个持久化的、排序的、不可变的、从</a:t>
            </a:r>
            <a:r>
              <a:rPr lang="en-US" altLang="zh-CN" dirty="0"/>
              <a:t>key</a:t>
            </a:r>
            <a:r>
              <a:rPr lang="zh-CN" altLang="en-US" dirty="0"/>
              <a:t>到</a:t>
            </a:r>
            <a:r>
              <a:rPr lang="en-US" altLang="zh-CN" dirty="0"/>
              <a:t>value</a:t>
            </a:r>
            <a:r>
              <a:rPr lang="zh-CN" altLang="en-US" dirty="0"/>
              <a:t>的映射，其中，</a:t>
            </a:r>
            <a:r>
              <a:rPr lang="en-US" altLang="zh-CN" dirty="0"/>
              <a:t>key</a:t>
            </a:r>
            <a:r>
              <a:rPr lang="zh-CN" altLang="en-US" dirty="0"/>
              <a:t>和</a:t>
            </a:r>
            <a:r>
              <a:rPr lang="en-US" altLang="zh-CN" dirty="0"/>
              <a:t>value</a:t>
            </a:r>
            <a:r>
              <a:rPr lang="zh-CN" altLang="en-US" dirty="0"/>
              <a:t>都是任意的字节字符串</a:t>
            </a:r>
            <a:endParaRPr lang="en-US" altLang="zh-CN" dirty="0"/>
          </a:p>
          <a:p>
            <a:pPr lvl="1"/>
            <a:r>
              <a:rPr lang="zh-CN" altLang="en-US" dirty="0"/>
              <a:t>用户通过</a:t>
            </a:r>
            <a:r>
              <a:rPr lang="en-US" altLang="zh-CN" dirty="0"/>
              <a:t>key</a:t>
            </a:r>
            <a:r>
              <a:rPr lang="zh-CN" altLang="en-US" dirty="0"/>
              <a:t>查询相应的值。</a:t>
            </a:r>
            <a:endParaRPr lang="en-US" altLang="zh-CN" dirty="0"/>
          </a:p>
          <a:p>
            <a:r>
              <a:rPr lang="en-US" altLang="zh-CN" dirty="0" err="1"/>
              <a:t>SSTable</a:t>
            </a:r>
            <a:r>
              <a:rPr lang="zh-CN" altLang="en-US" dirty="0"/>
              <a:t>中的数据被分成</a:t>
            </a:r>
            <a:r>
              <a:rPr lang="en-US" altLang="zh-CN" dirty="0"/>
              <a:t>64KB</a:t>
            </a:r>
            <a:r>
              <a:rPr lang="zh-CN" altLang="en-US" dirty="0"/>
              <a:t>大小的块，索引</a:t>
            </a:r>
            <a:endParaRPr lang="en-US" altLang="zh-CN" dirty="0"/>
          </a:p>
          <a:p>
            <a:pPr marL="0" indent="0">
              <a:buNone/>
            </a:pPr>
            <a:r>
              <a:rPr lang="en-US" altLang="zh-CN" dirty="0"/>
              <a:t>    </a:t>
            </a:r>
            <a:r>
              <a:rPr lang="zh-CN" altLang="en-US" dirty="0"/>
              <a:t>保存块的位置信息</a:t>
            </a:r>
            <a:endParaRPr lang="en-US" altLang="zh-CN" dirty="0"/>
          </a:p>
        </p:txBody>
      </p:sp>
      <p:grpSp>
        <p:nvGrpSpPr>
          <p:cNvPr id="11" name="组合 10"/>
          <p:cNvGrpSpPr/>
          <p:nvPr/>
        </p:nvGrpSpPr>
        <p:grpSpPr>
          <a:xfrm>
            <a:off x="7680176" y="2999086"/>
            <a:ext cx="4392488" cy="1728192"/>
            <a:chOff x="1403648" y="4437112"/>
            <a:chExt cx="5040560" cy="1728192"/>
          </a:xfrm>
        </p:grpSpPr>
        <p:sp>
          <p:nvSpPr>
            <p:cNvPr id="4" name="圆角矩形 3"/>
            <p:cNvSpPr/>
            <p:nvPr/>
          </p:nvSpPr>
          <p:spPr>
            <a:xfrm>
              <a:off x="1403648" y="4437112"/>
              <a:ext cx="5040560" cy="1728192"/>
            </a:xfrm>
            <a:prstGeom prst="roundRect">
              <a:avLst>
                <a:gd name="adj" fmla="val 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6" name="圆角矩形 5"/>
            <p:cNvSpPr/>
            <p:nvPr/>
          </p:nvSpPr>
          <p:spPr>
            <a:xfrm>
              <a:off x="1691680"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7" name="圆角矩形 6"/>
            <p:cNvSpPr/>
            <p:nvPr/>
          </p:nvSpPr>
          <p:spPr>
            <a:xfrm>
              <a:off x="3919488"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8" name="TextBox 7"/>
            <p:cNvSpPr txBox="1"/>
            <p:nvPr/>
          </p:nvSpPr>
          <p:spPr>
            <a:xfrm>
              <a:off x="3059832" y="5085184"/>
              <a:ext cx="864096" cy="369332"/>
            </a:xfrm>
            <a:prstGeom prst="rect">
              <a:avLst/>
            </a:prstGeom>
            <a:noFill/>
          </p:spPr>
          <p:txBody>
            <a:bodyPr wrap="square" rtlCol="0">
              <a:spAutoFit/>
            </a:bodyPr>
            <a:lstStyle/>
            <a:p>
              <a:r>
                <a:rPr lang="en-US" altLang="zh-CN" dirty="0"/>
                <a:t>……</a:t>
              </a:r>
              <a:endParaRPr lang="zh-CN" altLang="en-US" dirty="0"/>
            </a:p>
          </p:txBody>
        </p:sp>
        <p:sp>
          <p:nvSpPr>
            <p:cNvPr id="9" name="圆角矩形 8"/>
            <p:cNvSpPr/>
            <p:nvPr/>
          </p:nvSpPr>
          <p:spPr>
            <a:xfrm>
              <a:off x="5364088" y="5589240"/>
              <a:ext cx="864096" cy="360040"/>
            </a:xfrm>
            <a:prstGeom prst="roundRect">
              <a:avLst>
                <a:gd name="adj" fmla="val 2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索引</a:t>
              </a:r>
              <a:r>
                <a:rPr lang="en-US" altLang="zh-CN" dirty="0">
                  <a:solidFill>
                    <a:srgbClr val="002060"/>
                  </a:solidFill>
                </a:rPr>
                <a:t> </a:t>
              </a:r>
              <a:endParaRPr lang="zh-CN" altLang="en-US" dirty="0">
                <a:solidFill>
                  <a:srgbClr val="002060"/>
                </a:solidFill>
              </a:endParaRPr>
            </a:p>
          </p:txBody>
        </p:sp>
        <p:sp>
          <p:nvSpPr>
            <p:cNvPr id="10" name="TextBox 9"/>
            <p:cNvSpPr txBox="1"/>
            <p:nvPr/>
          </p:nvSpPr>
          <p:spPr>
            <a:xfrm>
              <a:off x="5204726" y="4581128"/>
              <a:ext cx="1167475" cy="369332"/>
            </a:xfrm>
            <a:prstGeom prst="rect">
              <a:avLst/>
            </a:prstGeom>
            <a:noFill/>
          </p:spPr>
          <p:txBody>
            <a:bodyPr wrap="square" rtlCol="0">
              <a:spAutoFit/>
            </a:bodyPr>
            <a:lstStyle/>
            <a:p>
              <a:r>
                <a:rPr lang="en-US" altLang="zh-CN" dirty="0" err="1">
                  <a:solidFill>
                    <a:srgbClr val="002060"/>
                  </a:solidFill>
                </a:rPr>
                <a:t>SSTable</a:t>
              </a:r>
              <a:endParaRPr lang="zh-CN" altLang="en-US" dirty="0">
                <a:solidFill>
                  <a:srgbClr val="002060"/>
                </a:solidFill>
              </a:endParaRPr>
            </a:p>
          </p:txBody>
        </p:sp>
      </p:grpSp>
    </p:spTree>
    <p:extLst>
      <p:ext uri="{BB962C8B-B14F-4D97-AF65-F5344CB8AC3E}">
        <p14:creationId xmlns:p14="http://schemas.microsoft.com/office/powerpoint/2010/main" val="364004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Tablet</a:t>
            </a:r>
            <a:r>
              <a:rPr lang="zh-CN" altLang="en-US" dirty="0"/>
              <a:t>的组成</a:t>
            </a:r>
            <a:endParaRPr lang="en-US" altLang="zh-CN" dirty="0"/>
          </a:p>
          <a:p>
            <a:pPr lvl="1"/>
            <a:r>
              <a:rPr lang="zh-CN" altLang="en-US" dirty="0"/>
              <a:t>概念上，</a:t>
            </a:r>
            <a:r>
              <a:rPr lang="en-US" altLang="zh-CN" dirty="0"/>
              <a:t> Tablet</a:t>
            </a:r>
            <a:r>
              <a:rPr lang="zh-CN" altLang="en-US" dirty="0"/>
              <a:t>是表中一系列行的集合。</a:t>
            </a:r>
            <a:endParaRPr lang="en-US" altLang="zh-CN" dirty="0"/>
          </a:p>
          <a:p>
            <a:pPr lvl="1"/>
            <a:r>
              <a:rPr lang="zh-CN" altLang="en-US" dirty="0"/>
              <a:t>每个</a:t>
            </a:r>
            <a:r>
              <a:rPr lang="en-US" altLang="zh-CN" dirty="0"/>
              <a:t>Tablet</a:t>
            </a:r>
            <a:r>
              <a:rPr lang="zh-CN" altLang="en-US" dirty="0"/>
              <a:t>由多个</a:t>
            </a:r>
            <a:r>
              <a:rPr lang="en-US" altLang="zh-CN" dirty="0" err="1"/>
              <a:t>SSTable</a:t>
            </a:r>
            <a:r>
              <a:rPr lang="zh-CN" altLang="en-US" dirty="0"/>
              <a:t>和日志文件构成，不同</a:t>
            </a:r>
            <a:r>
              <a:rPr lang="en-US" altLang="zh-CN" dirty="0"/>
              <a:t>Tablet</a:t>
            </a:r>
            <a:r>
              <a:rPr lang="zh-CN" altLang="en-US" dirty="0"/>
              <a:t>的</a:t>
            </a:r>
            <a:r>
              <a:rPr lang="en-US" altLang="zh-CN" dirty="0" err="1"/>
              <a:t>SSTable</a:t>
            </a:r>
            <a:r>
              <a:rPr lang="zh-CN" altLang="en-US" dirty="0"/>
              <a:t>可以共享。</a:t>
            </a:r>
            <a:endParaRPr lang="en-US" altLang="zh-CN" dirty="0"/>
          </a:p>
          <a:p>
            <a:pPr lvl="1"/>
            <a:r>
              <a:rPr lang="zh-CN" altLang="en-US" dirty="0"/>
              <a:t>日志是一种共享文件，每</a:t>
            </a:r>
            <a:r>
              <a:rPr lang="en-US" altLang="zh-CN" dirty="0"/>
              <a:t>Tablet Server</a:t>
            </a:r>
            <a:r>
              <a:rPr lang="zh-CN" altLang="en-US" dirty="0"/>
              <a:t>仅保存一个日志文件，日志内容按</a:t>
            </a:r>
            <a:r>
              <a:rPr lang="en-US" altLang="zh-CN" dirty="0"/>
              <a:t>key</a:t>
            </a:r>
            <a:r>
              <a:rPr lang="zh-CN" altLang="en-US" dirty="0"/>
              <a:t>值排序</a:t>
            </a:r>
          </a:p>
        </p:txBody>
      </p:sp>
      <p:grpSp>
        <p:nvGrpSpPr>
          <p:cNvPr id="28" name="组合 27"/>
          <p:cNvGrpSpPr/>
          <p:nvPr/>
        </p:nvGrpSpPr>
        <p:grpSpPr>
          <a:xfrm>
            <a:off x="1775520" y="3789040"/>
            <a:ext cx="8568952" cy="2520280"/>
            <a:chOff x="251520" y="2708920"/>
            <a:chExt cx="8568952" cy="3024336"/>
          </a:xfrm>
        </p:grpSpPr>
        <p:grpSp>
          <p:nvGrpSpPr>
            <p:cNvPr id="4" name="组合 3"/>
            <p:cNvGrpSpPr/>
            <p:nvPr/>
          </p:nvGrpSpPr>
          <p:grpSpPr>
            <a:xfrm>
              <a:off x="417503" y="3798332"/>
              <a:ext cx="3578433" cy="1512168"/>
              <a:chOff x="1403648" y="4437112"/>
              <a:chExt cx="5040560" cy="1728192"/>
            </a:xfrm>
          </p:grpSpPr>
          <p:sp>
            <p:nvSpPr>
              <p:cNvPr id="5" name="圆角矩形 4"/>
              <p:cNvSpPr/>
              <p:nvPr/>
            </p:nvSpPr>
            <p:spPr>
              <a:xfrm>
                <a:off x="1403648" y="4437112"/>
                <a:ext cx="5040560" cy="1728192"/>
              </a:xfrm>
              <a:prstGeom prst="roundRect">
                <a:avLst>
                  <a:gd name="adj" fmla="val 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6" name="圆角矩形 5"/>
              <p:cNvSpPr/>
              <p:nvPr/>
            </p:nvSpPr>
            <p:spPr>
              <a:xfrm>
                <a:off x="1691680"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7" name="圆角矩形 6"/>
              <p:cNvSpPr/>
              <p:nvPr/>
            </p:nvSpPr>
            <p:spPr>
              <a:xfrm>
                <a:off x="3919488"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8" name="TextBox 7"/>
              <p:cNvSpPr txBox="1"/>
              <p:nvPr/>
            </p:nvSpPr>
            <p:spPr>
              <a:xfrm>
                <a:off x="3059832" y="5085184"/>
                <a:ext cx="864096" cy="422094"/>
              </a:xfrm>
              <a:prstGeom prst="rect">
                <a:avLst/>
              </a:prstGeom>
              <a:noFill/>
            </p:spPr>
            <p:txBody>
              <a:bodyPr wrap="square" rtlCol="0">
                <a:spAutoFit/>
              </a:bodyPr>
              <a:lstStyle/>
              <a:p>
                <a:r>
                  <a:rPr lang="en-US" altLang="zh-CN" dirty="0"/>
                  <a:t>……</a:t>
                </a:r>
                <a:endParaRPr lang="zh-CN" altLang="en-US" dirty="0"/>
              </a:p>
            </p:txBody>
          </p:sp>
          <p:sp>
            <p:nvSpPr>
              <p:cNvPr id="9" name="圆角矩形 8"/>
              <p:cNvSpPr/>
              <p:nvPr/>
            </p:nvSpPr>
            <p:spPr>
              <a:xfrm>
                <a:off x="5143883" y="5589240"/>
                <a:ext cx="1150731" cy="360040"/>
              </a:xfrm>
              <a:prstGeom prst="roundRect">
                <a:avLst>
                  <a:gd name="adj" fmla="val 2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2060"/>
                    </a:solidFill>
                  </a:rPr>
                  <a:t>索引</a:t>
                </a:r>
                <a:r>
                  <a:rPr lang="en-US" altLang="zh-CN" dirty="0">
                    <a:solidFill>
                      <a:srgbClr val="002060"/>
                    </a:solidFill>
                  </a:rPr>
                  <a:t> </a:t>
                </a:r>
                <a:endParaRPr lang="zh-CN" altLang="en-US" dirty="0">
                  <a:solidFill>
                    <a:srgbClr val="002060"/>
                  </a:solidFill>
                </a:endParaRPr>
              </a:p>
            </p:txBody>
          </p:sp>
          <p:sp>
            <p:nvSpPr>
              <p:cNvPr id="10" name="TextBox 9"/>
              <p:cNvSpPr txBox="1"/>
              <p:nvPr/>
            </p:nvSpPr>
            <p:spPr>
              <a:xfrm>
                <a:off x="5077453" y="4581128"/>
                <a:ext cx="1294747" cy="422094"/>
              </a:xfrm>
              <a:prstGeom prst="rect">
                <a:avLst/>
              </a:prstGeom>
              <a:noFill/>
            </p:spPr>
            <p:txBody>
              <a:bodyPr wrap="square" rtlCol="0">
                <a:spAutoFit/>
              </a:bodyPr>
              <a:lstStyle/>
              <a:p>
                <a:r>
                  <a:rPr lang="en-US" altLang="zh-CN" dirty="0" err="1">
                    <a:solidFill>
                      <a:srgbClr val="002060"/>
                    </a:solidFill>
                  </a:rPr>
                  <a:t>SSTable</a:t>
                </a:r>
                <a:endParaRPr lang="zh-CN" altLang="en-US" dirty="0">
                  <a:solidFill>
                    <a:srgbClr val="002060"/>
                  </a:solidFill>
                </a:endParaRPr>
              </a:p>
            </p:txBody>
          </p:sp>
        </p:grpSp>
        <p:grpSp>
          <p:nvGrpSpPr>
            <p:cNvPr id="18" name="组合 17"/>
            <p:cNvGrpSpPr/>
            <p:nvPr/>
          </p:nvGrpSpPr>
          <p:grpSpPr>
            <a:xfrm>
              <a:off x="4932040" y="3789040"/>
              <a:ext cx="3578433" cy="1512168"/>
              <a:chOff x="1403648" y="4437112"/>
              <a:chExt cx="5040560" cy="1728192"/>
            </a:xfrm>
          </p:grpSpPr>
          <p:sp>
            <p:nvSpPr>
              <p:cNvPr id="19" name="圆角矩形 18"/>
              <p:cNvSpPr/>
              <p:nvPr/>
            </p:nvSpPr>
            <p:spPr>
              <a:xfrm>
                <a:off x="1403648" y="4437112"/>
                <a:ext cx="5040560" cy="1728192"/>
              </a:xfrm>
              <a:prstGeom prst="roundRect">
                <a:avLst>
                  <a:gd name="adj" fmla="val 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20" name="圆角矩形 19"/>
              <p:cNvSpPr/>
              <p:nvPr/>
            </p:nvSpPr>
            <p:spPr>
              <a:xfrm>
                <a:off x="1691680"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21" name="圆角矩形 20"/>
              <p:cNvSpPr/>
              <p:nvPr/>
            </p:nvSpPr>
            <p:spPr>
              <a:xfrm>
                <a:off x="3919488" y="4725144"/>
                <a:ext cx="1008112" cy="1224136"/>
              </a:xfrm>
              <a:prstGeom prst="roundRect">
                <a:avLst>
                  <a:gd name="adj" fmla="val 15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2060"/>
                    </a:solidFill>
                  </a:rPr>
                  <a:t>64KB</a:t>
                </a:r>
                <a:r>
                  <a:rPr lang="zh-CN" altLang="en-US" dirty="0">
                    <a:solidFill>
                      <a:srgbClr val="002060"/>
                    </a:solidFill>
                  </a:rPr>
                  <a:t>块</a:t>
                </a:r>
              </a:p>
            </p:txBody>
          </p:sp>
          <p:sp>
            <p:nvSpPr>
              <p:cNvPr id="22" name="TextBox 21"/>
              <p:cNvSpPr txBox="1"/>
              <p:nvPr/>
            </p:nvSpPr>
            <p:spPr>
              <a:xfrm>
                <a:off x="3059832" y="5085184"/>
                <a:ext cx="864096" cy="422094"/>
              </a:xfrm>
              <a:prstGeom prst="rect">
                <a:avLst/>
              </a:prstGeom>
              <a:noFill/>
            </p:spPr>
            <p:txBody>
              <a:bodyPr wrap="square" rtlCol="0">
                <a:spAutoFit/>
              </a:bodyPr>
              <a:lstStyle/>
              <a:p>
                <a:r>
                  <a:rPr lang="en-US" altLang="zh-CN" dirty="0"/>
                  <a:t>……</a:t>
                </a:r>
                <a:endParaRPr lang="zh-CN" altLang="en-US" dirty="0"/>
              </a:p>
            </p:txBody>
          </p:sp>
          <p:sp>
            <p:nvSpPr>
              <p:cNvPr id="23" name="圆角矩形 22"/>
              <p:cNvSpPr/>
              <p:nvPr/>
            </p:nvSpPr>
            <p:spPr>
              <a:xfrm>
                <a:off x="5143883" y="5589240"/>
                <a:ext cx="1150731" cy="360040"/>
              </a:xfrm>
              <a:prstGeom prst="roundRect">
                <a:avLst>
                  <a:gd name="adj" fmla="val 2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2060"/>
                    </a:solidFill>
                  </a:rPr>
                  <a:t>索引</a:t>
                </a:r>
                <a:r>
                  <a:rPr lang="en-US" altLang="zh-CN" sz="1600" dirty="0">
                    <a:solidFill>
                      <a:srgbClr val="002060"/>
                    </a:solidFill>
                  </a:rPr>
                  <a:t> </a:t>
                </a:r>
                <a:endParaRPr lang="zh-CN" altLang="en-US" sz="1600" dirty="0">
                  <a:solidFill>
                    <a:srgbClr val="002060"/>
                  </a:solidFill>
                </a:endParaRPr>
              </a:p>
            </p:txBody>
          </p:sp>
          <p:sp>
            <p:nvSpPr>
              <p:cNvPr id="24" name="TextBox 23"/>
              <p:cNvSpPr txBox="1"/>
              <p:nvPr/>
            </p:nvSpPr>
            <p:spPr>
              <a:xfrm>
                <a:off x="5077453" y="4581128"/>
                <a:ext cx="1294747" cy="422094"/>
              </a:xfrm>
              <a:prstGeom prst="rect">
                <a:avLst/>
              </a:prstGeom>
              <a:noFill/>
            </p:spPr>
            <p:txBody>
              <a:bodyPr wrap="square" rtlCol="0">
                <a:spAutoFit/>
              </a:bodyPr>
              <a:lstStyle/>
              <a:p>
                <a:r>
                  <a:rPr lang="en-US" altLang="zh-CN" dirty="0" err="1">
                    <a:solidFill>
                      <a:srgbClr val="002060"/>
                    </a:solidFill>
                  </a:rPr>
                  <a:t>SSTable</a:t>
                </a:r>
                <a:endParaRPr lang="zh-CN" altLang="en-US" dirty="0">
                  <a:solidFill>
                    <a:srgbClr val="002060"/>
                  </a:solidFill>
                </a:endParaRPr>
              </a:p>
            </p:txBody>
          </p:sp>
        </p:grpSp>
        <p:sp>
          <p:nvSpPr>
            <p:cNvPr id="25" name="圆角矩形 24"/>
            <p:cNvSpPr/>
            <p:nvPr/>
          </p:nvSpPr>
          <p:spPr>
            <a:xfrm>
              <a:off x="251520" y="2708920"/>
              <a:ext cx="8568952" cy="3024336"/>
            </a:xfrm>
            <a:prstGeom prst="roundRect">
              <a:avLst>
                <a:gd name="adj"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17503" y="3073548"/>
              <a:ext cx="8041850" cy="499468"/>
            </a:xfrm>
            <a:prstGeom prst="roundRect">
              <a:avLst>
                <a:gd name="adj" fmla="val 0"/>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日志</a:t>
              </a:r>
            </a:p>
          </p:txBody>
        </p:sp>
        <p:sp>
          <p:nvSpPr>
            <p:cNvPr id="27" name="TextBox 26"/>
            <p:cNvSpPr txBox="1"/>
            <p:nvPr/>
          </p:nvSpPr>
          <p:spPr>
            <a:xfrm>
              <a:off x="4246586" y="4329970"/>
              <a:ext cx="613446" cy="369332"/>
            </a:xfrm>
            <a:prstGeom prst="rect">
              <a:avLst/>
            </a:prstGeom>
            <a:noFill/>
          </p:spPr>
          <p:txBody>
            <a:bodyPr wrap="square" rtlCol="0">
              <a:spAutoFit/>
            </a:bodyPr>
            <a:lstStyle/>
            <a:p>
              <a:r>
                <a:rPr lang="en-US" altLang="zh-CN" dirty="0"/>
                <a:t>……</a:t>
              </a:r>
              <a:endParaRPr lang="zh-CN" altLang="en-US" dirty="0"/>
            </a:p>
          </p:txBody>
        </p:sp>
      </p:grpSp>
      <p:sp>
        <p:nvSpPr>
          <p:cNvPr id="11" name="文本框 10"/>
          <p:cNvSpPr txBox="1"/>
          <p:nvPr/>
        </p:nvSpPr>
        <p:spPr>
          <a:xfrm>
            <a:off x="0" y="4946689"/>
            <a:ext cx="1661520" cy="461665"/>
          </a:xfrm>
          <a:prstGeom prst="rect">
            <a:avLst/>
          </a:prstGeom>
          <a:noFill/>
        </p:spPr>
        <p:txBody>
          <a:bodyPr wrap="square" rtlCol="0">
            <a:spAutoFit/>
          </a:bodyPr>
          <a:lstStyle/>
          <a:p>
            <a:r>
              <a:rPr lang="en-US" altLang="zh-CN" sz="2400" dirty="0">
                <a:solidFill>
                  <a:srgbClr val="002060"/>
                </a:solidFill>
                <a:latin typeface="华文新魏" panose="02010800040101010101" pitchFamily="2" charset="-122"/>
                <a:ea typeface="华文新魏" panose="02010800040101010101" pitchFamily="2" charset="-122"/>
              </a:rPr>
              <a:t>Tablet</a:t>
            </a:r>
            <a:r>
              <a:rPr lang="zh-CN" altLang="en-US" sz="2400" dirty="0">
                <a:solidFill>
                  <a:srgbClr val="002060"/>
                </a:solidFill>
                <a:latin typeface="华文新魏" panose="02010800040101010101" pitchFamily="2" charset="-122"/>
                <a:ea typeface="华文新魏" panose="02010800040101010101" pitchFamily="2" charset="-122"/>
              </a:rPr>
              <a:t>组成</a:t>
            </a:r>
          </a:p>
        </p:txBody>
      </p:sp>
      <p:sp>
        <p:nvSpPr>
          <p:cNvPr id="30" name="标题 1"/>
          <p:cNvSpPr>
            <a:spLocks noGrp="1"/>
          </p:cNvSpPr>
          <p:nvPr>
            <p:ph type="title"/>
          </p:nvPr>
        </p:nvSpPr>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Tree>
    <p:extLst>
      <p:ext uri="{BB962C8B-B14F-4D97-AF65-F5344CB8AC3E}">
        <p14:creationId xmlns:p14="http://schemas.microsoft.com/office/powerpoint/2010/main" val="341496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1600201"/>
            <a:ext cx="10945216" cy="4525963"/>
          </a:xfrm>
        </p:spPr>
        <p:txBody>
          <a:bodyPr>
            <a:noAutofit/>
          </a:bodyPr>
          <a:lstStyle/>
          <a:p>
            <a:r>
              <a:rPr lang="en-US" altLang="zh-CN" dirty="0"/>
              <a:t>Tablet Location</a:t>
            </a:r>
            <a:r>
              <a:rPr lang="zh-CN" altLang="en-US" dirty="0"/>
              <a:t>：类似</a:t>
            </a:r>
            <a:r>
              <a:rPr lang="en-US" altLang="zh-CN" dirty="0"/>
              <a:t>B+</a:t>
            </a:r>
            <a:r>
              <a:rPr lang="zh-CN" altLang="en-US" dirty="0"/>
              <a:t>树的三层架构</a:t>
            </a:r>
            <a:endParaRPr lang="en-US" altLang="zh-CN" dirty="0"/>
          </a:p>
          <a:p>
            <a:pPr lvl="1"/>
            <a:r>
              <a:rPr lang="zh-CN" altLang="zh-CN" dirty="0"/>
              <a:t>第一层是一个存储在</a:t>
            </a:r>
            <a:r>
              <a:rPr lang="en-US" altLang="zh-CN" dirty="0"/>
              <a:t>Chubby</a:t>
            </a:r>
            <a:r>
              <a:rPr lang="zh-CN" altLang="zh-CN" dirty="0"/>
              <a:t>中的文件，包含</a:t>
            </a:r>
            <a:r>
              <a:rPr lang="en-US" altLang="zh-CN" dirty="0"/>
              <a:t>root tablet</a:t>
            </a:r>
            <a:r>
              <a:rPr lang="zh-CN" altLang="zh-CN" dirty="0"/>
              <a:t>的位置信息。</a:t>
            </a:r>
            <a:r>
              <a:rPr lang="en-US" altLang="zh-CN" dirty="0"/>
              <a:t>root tablet</a:t>
            </a:r>
            <a:r>
              <a:rPr lang="zh-CN" altLang="zh-CN" dirty="0"/>
              <a:t>包含了所有</a:t>
            </a:r>
            <a:r>
              <a:rPr lang="en-US" altLang="zh-CN" dirty="0"/>
              <a:t>tablet</a:t>
            </a:r>
            <a:r>
              <a:rPr lang="zh-CN" altLang="zh-CN" dirty="0"/>
              <a:t>的位置信息</a:t>
            </a:r>
            <a:r>
              <a:rPr lang="zh-CN" altLang="en-US" dirty="0"/>
              <a:t>，存储在</a:t>
            </a:r>
            <a:r>
              <a:rPr lang="en-US" altLang="zh-CN" dirty="0"/>
              <a:t>METADATA</a:t>
            </a:r>
            <a:r>
              <a:rPr lang="zh-CN" altLang="en-US" dirty="0"/>
              <a:t>表中。</a:t>
            </a:r>
            <a:endParaRPr lang="en-US" altLang="zh-CN" dirty="0"/>
          </a:p>
          <a:p>
            <a:pPr lvl="1"/>
            <a:r>
              <a:rPr lang="zh-CN" altLang="en-US" dirty="0"/>
              <a:t>每个</a:t>
            </a:r>
            <a:r>
              <a:rPr lang="en-US" altLang="zh-CN" dirty="0"/>
              <a:t>METADATA</a:t>
            </a:r>
            <a:r>
              <a:rPr lang="zh-CN" altLang="en-US" dirty="0"/>
              <a:t>表都包含一个</a:t>
            </a:r>
            <a:r>
              <a:rPr lang="en-US" altLang="zh-CN" dirty="0"/>
              <a:t>user tablet</a:t>
            </a:r>
            <a:r>
              <a:rPr lang="zh-CN" altLang="en-US" dirty="0"/>
              <a:t>集合的位置信息。</a:t>
            </a:r>
            <a:endParaRPr lang="zh-CN" altLang="zh-CN" dirty="0"/>
          </a:p>
          <a:p>
            <a:pPr lvl="1"/>
            <a:r>
              <a:rPr lang="en-US" altLang="zh-CN" dirty="0"/>
              <a:t>root tablet</a:t>
            </a:r>
            <a:r>
              <a:rPr lang="zh-CN" altLang="en-US" dirty="0"/>
              <a:t>是</a:t>
            </a:r>
            <a:r>
              <a:rPr lang="en-US" altLang="zh-CN" dirty="0"/>
              <a:t>METADATA</a:t>
            </a:r>
            <a:r>
              <a:rPr lang="zh-CN" altLang="en-US" dirty="0"/>
              <a:t>表中第一个</a:t>
            </a:r>
            <a:r>
              <a:rPr lang="en-US" altLang="zh-CN" dirty="0"/>
              <a:t>Tablet</a:t>
            </a:r>
            <a:r>
              <a:rPr lang="zh-CN" altLang="en-US" dirty="0"/>
              <a:t>，任何情况下</a:t>
            </a:r>
            <a:r>
              <a:rPr lang="zh-CN" altLang="zh-CN" dirty="0"/>
              <a:t>不会被</a:t>
            </a:r>
            <a:r>
              <a:rPr lang="zh-CN" altLang="en-US" dirty="0"/>
              <a:t>拆分，</a:t>
            </a:r>
            <a:r>
              <a:rPr lang="zh-CN" altLang="zh-CN" dirty="0"/>
              <a:t>保证了</a:t>
            </a:r>
            <a:r>
              <a:rPr lang="en-US" altLang="zh-CN" dirty="0"/>
              <a:t>tablet</a:t>
            </a:r>
            <a:r>
              <a:rPr lang="zh-CN" altLang="zh-CN" dirty="0"/>
              <a:t>的位置层次不会超过三层。</a:t>
            </a:r>
            <a:endParaRPr lang="en-US" altLang="zh-CN" dirty="0"/>
          </a:p>
          <a:p>
            <a:pPr lvl="1"/>
            <a:r>
              <a:rPr lang="en-US" altLang="zh-CN" dirty="0"/>
              <a:t>METADATA</a:t>
            </a:r>
            <a:r>
              <a:rPr lang="zh-CN" altLang="zh-CN" dirty="0"/>
              <a:t>表将每个</a:t>
            </a:r>
            <a:r>
              <a:rPr lang="zh-CN" altLang="en-US" dirty="0"/>
              <a:t>子表</a:t>
            </a:r>
            <a:r>
              <a:rPr lang="zh-CN" altLang="zh-CN" dirty="0"/>
              <a:t>的位置信息存储在一个</a:t>
            </a:r>
            <a:r>
              <a:rPr lang="en-US" altLang="zh-CN" dirty="0"/>
              <a:t>Row key</a:t>
            </a:r>
            <a:r>
              <a:rPr lang="zh-CN" altLang="zh-CN" dirty="0"/>
              <a:t>下，</a:t>
            </a:r>
            <a:r>
              <a:rPr lang="en-US" altLang="zh-CN" dirty="0"/>
              <a:t> Row key</a:t>
            </a:r>
            <a:r>
              <a:rPr lang="zh-CN" altLang="zh-CN" dirty="0"/>
              <a:t>由</a:t>
            </a:r>
            <a:r>
              <a:rPr lang="en-US" altLang="zh-CN" dirty="0"/>
              <a:t>tablet</a:t>
            </a:r>
            <a:r>
              <a:rPr lang="zh-CN" altLang="zh-CN" dirty="0"/>
              <a:t>所在的表的标识符和</a:t>
            </a:r>
            <a:r>
              <a:rPr lang="en-US" altLang="zh-CN" dirty="0"/>
              <a:t>tablet</a:t>
            </a:r>
            <a:r>
              <a:rPr lang="zh-CN" altLang="zh-CN" dirty="0"/>
              <a:t>的最后一行编码而成。</a:t>
            </a:r>
            <a:endParaRPr lang="en-US" altLang="zh-CN" dirty="0"/>
          </a:p>
          <a:p>
            <a:r>
              <a:rPr lang="en-US" altLang="zh-CN" dirty="0" err="1"/>
              <a:t>Bigtable</a:t>
            </a:r>
            <a:r>
              <a:rPr lang="zh-CN" altLang="en-US" dirty="0"/>
              <a:t>使用</a:t>
            </a:r>
            <a:r>
              <a:rPr lang="en-US" altLang="zh-CN" dirty="0"/>
              <a:t>Cache</a:t>
            </a:r>
            <a:r>
              <a:rPr lang="zh-CN" altLang="en-US" dirty="0"/>
              <a:t>和</a:t>
            </a:r>
            <a:r>
              <a:rPr lang="en-US" altLang="zh-CN" dirty="0" err="1"/>
              <a:t>Prefetch</a:t>
            </a:r>
            <a:r>
              <a:rPr lang="zh-CN" altLang="en-US" dirty="0"/>
              <a:t>技术提高客户访问效率</a:t>
            </a:r>
            <a:endParaRPr lang="en-US" altLang="zh-CN" dirty="0"/>
          </a:p>
          <a:p>
            <a:pPr lvl="1"/>
            <a:r>
              <a:rPr lang="zh-CN" altLang="en-US" dirty="0"/>
              <a:t>子表的地址缓存在客户端</a:t>
            </a:r>
            <a:endParaRPr lang="en-US" altLang="zh-CN" dirty="0"/>
          </a:p>
          <a:p>
            <a:pPr lvl="1"/>
            <a:r>
              <a:rPr lang="zh-CN" altLang="en-US" dirty="0"/>
              <a:t>如果缓存信息过时或为空，客户需要进行</a:t>
            </a:r>
            <a:r>
              <a:rPr lang="en-US" altLang="zh-CN" dirty="0"/>
              <a:t>Network Round-trip</a:t>
            </a:r>
            <a:r>
              <a:rPr lang="zh-CN" altLang="en-US" dirty="0"/>
              <a:t>通信来寻址</a:t>
            </a:r>
            <a:endParaRPr lang="en-US" altLang="zh-CN" dirty="0"/>
          </a:p>
          <a:p>
            <a:pPr lvl="1"/>
            <a:endParaRPr lang="en-US" altLang="zh-CN" dirty="0"/>
          </a:p>
        </p:txBody>
      </p:sp>
      <p:sp>
        <p:nvSpPr>
          <p:cNvPr id="6" name="标题 1"/>
          <p:cNvSpPr>
            <a:spLocks noGrp="1"/>
          </p:cNvSpPr>
          <p:nvPr>
            <p:ph type="title"/>
          </p:nvPr>
        </p:nvSpPr>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Tree>
    <p:extLst>
      <p:ext uri="{BB962C8B-B14F-4D97-AF65-F5344CB8AC3E}">
        <p14:creationId xmlns:p14="http://schemas.microsoft.com/office/powerpoint/2010/main" val="222280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628800"/>
            <a:ext cx="8026904" cy="413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a:spLocks noGrp="1"/>
          </p:cNvSpPr>
          <p:nvPr>
            <p:ph type="title"/>
          </p:nvPr>
        </p:nvSpPr>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
        <p:nvSpPr>
          <p:cNvPr id="8" name="矩形 7"/>
          <p:cNvSpPr/>
          <p:nvPr/>
        </p:nvSpPr>
        <p:spPr>
          <a:xfrm>
            <a:off x="4655840" y="5909210"/>
            <a:ext cx="3273653" cy="400110"/>
          </a:xfrm>
          <a:prstGeom prst="rect">
            <a:avLst/>
          </a:prstGeom>
        </p:spPr>
        <p:txBody>
          <a:bodyPr wrap="none">
            <a:spAutoFit/>
          </a:bodyPr>
          <a:lstStyle/>
          <a:p>
            <a:r>
              <a:rPr lang="en-US" altLang="zh-CN" sz="2000" dirty="0">
                <a:solidFill>
                  <a:srgbClr val="002060"/>
                </a:solidFill>
                <a:latin typeface="Comic Sans MS" panose="030F0702030302020204" pitchFamily="66" charset="0"/>
              </a:rPr>
              <a:t>Tablet location hierarchy.</a:t>
            </a:r>
            <a:endParaRPr lang="zh-CN" altLang="en-US" sz="2000"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592502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1" y="1600200"/>
            <a:ext cx="10945217" cy="4997152"/>
          </a:xfrm>
        </p:spPr>
        <p:txBody>
          <a:bodyPr>
            <a:normAutofit/>
          </a:bodyPr>
          <a:lstStyle/>
          <a:p>
            <a:r>
              <a:rPr lang="en-US" altLang="zh-CN" dirty="0"/>
              <a:t>Tablet Assignment</a:t>
            </a:r>
            <a:endParaRPr lang="en-US" altLang="zh-CN" sz="3100" dirty="0"/>
          </a:p>
          <a:p>
            <a:pPr lvl="1"/>
            <a:r>
              <a:rPr lang="zh-CN" altLang="en-US" dirty="0"/>
              <a:t>每次、每个</a:t>
            </a:r>
            <a:r>
              <a:rPr lang="en-US" altLang="zh-CN" dirty="0"/>
              <a:t>Tablet</a:t>
            </a:r>
            <a:r>
              <a:rPr lang="zh-CN" altLang="en-US" dirty="0"/>
              <a:t>最多被分配到一个</a:t>
            </a:r>
            <a:r>
              <a:rPr lang="en-US" altLang="zh-CN" dirty="0"/>
              <a:t>Tablet Server</a:t>
            </a:r>
            <a:r>
              <a:rPr lang="zh-CN" altLang="en-US" dirty="0"/>
              <a:t>。</a:t>
            </a:r>
            <a:r>
              <a:rPr lang="en-US" altLang="zh-CN" dirty="0"/>
              <a:t>Master</a:t>
            </a:r>
            <a:r>
              <a:rPr lang="zh-CN" altLang="en-US" dirty="0"/>
              <a:t> </a:t>
            </a:r>
            <a:r>
              <a:rPr lang="en-US" altLang="zh-CN" dirty="0"/>
              <a:t>Server</a:t>
            </a:r>
            <a:r>
              <a:rPr lang="zh-CN" altLang="en-US" dirty="0"/>
              <a:t>跟踪运行的</a:t>
            </a:r>
            <a:r>
              <a:rPr lang="en-US" altLang="zh-CN" dirty="0"/>
              <a:t>Tablet Server</a:t>
            </a:r>
            <a:r>
              <a:rPr lang="zh-CN" altLang="en-US" dirty="0"/>
              <a:t>的状况，掌握当前</a:t>
            </a:r>
            <a:r>
              <a:rPr lang="en-US" altLang="zh-CN" dirty="0"/>
              <a:t>Tablet</a:t>
            </a:r>
            <a:r>
              <a:rPr lang="zh-CN" altLang="en-US" dirty="0"/>
              <a:t>被分配到</a:t>
            </a:r>
            <a:r>
              <a:rPr lang="en-US" altLang="zh-CN" dirty="0"/>
              <a:t>Tablet Server</a:t>
            </a:r>
            <a:r>
              <a:rPr lang="zh-CN" altLang="en-US" dirty="0"/>
              <a:t>的情况，记录哪个</a:t>
            </a:r>
            <a:r>
              <a:rPr lang="en-US" altLang="zh-CN" dirty="0"/>
              <a:t>Tablet</a:t>
            </a:r>
            <a:r>
              <a:rPr lang="zh-CN" altLang="en-US" dirty="0"/>
              <a:t>还没有被分配。</a:t>
            </a:r>
            <a:endParaRPr lang="en-US" altLang="zh-CN" dirty="0"/>
          </a:p>
          <a:p>
            <a:pPr lvl="1"/>
            <a:r>
              <a:rPr lang="zh-CN" altLang="en-US" dirty="0"/>
              <a:t>当一个</a:t>
            </a:r>
            <a:r>
              <a:rPr lang="en-US" altLang="zh-CN" dirty="0"/>
              <a:t>Tablet</a:t>
            </a:r>
            <a:r>
              <a:rPr lang="zh-CN" altLang="en-US" dirty="0"/>
              <a:t>没有被分配，并且一个</a:t>
            </a:r>
            <a:r>
              <a:rPr lang="en-US" altLang="zh-CN" dirty="0"/>
              <a:t>Tablet</a:t>
            </a:r>
            <a:r>
              <a:rPr lang="zh-CN" altLang="en-US" dirty="0"/>
              <a:t> </a:t>
            </a:r>
            <a:r>
              <a:rPr lang="en-US" altLang="zh-CN" dirty="0"/>
              <a:t>Server</a:t>
            </a:r>
            <a:r>
              <a:rPr lang="zh-CN" altLang="en-US" dirty="0"/>
              <a:t>空间足够，可以容纳该</a:t>
            </a:r>
            <a:r>
              <a:rPr lang="en-US" altLang="zh-CN" dirty="0"/>
              <a:t>Tablet</a:t>
            </a:r>
            <a:r>
              <a:rPr lang="zh-CN" altLang="en-US" dirty="0"/>
              <a:t>且可用时，</a:t>
            </a:r>
            <a:r>
              <a:rPr lang="en-US" altLang="zh-CN" dirty="0"/>
              <a:t>Master server</a:t>
            </a:r>
            <a:r>
              <a:rPr lang="zh-CN" altLang="en-US" dirty="0"/>
              <a:t>向这个</a:t>
            </a:r>
            <a:r>
              <a:rPr lang="en-US" altLang="zh-CN" dirty="0"/>
              <a:t>Tablet</a:t>
            </a:r>
            <a:r>
              <a:rPr lang="zh-CN" altLang="en-US" dirty="0"/>
              <a:t> </a:t>
            </a:r>
            <a:r>
              <a:rPr lang="en-US" altLang="zh-CN" dirty="0"/>
              <a:t>Server</a:t>
            </a:r>
            <a:r>
              <a:rPr lang="zh-CN" altLang="en-US" dirty="0"/>
              <a:t>发送一个</a:t>
            </a:r>
            <a:r>
              <a:rPr lang="en-US" altLang="zh-CN" dirty="0"/>
              <a:t>tablet load</a:t>
            </a:r>
            <a:r>
              <a:rPr lang="zh-CN" altLang="en-US" dirty="0"/>
              <a:t>请求，将</a:t>
            </a:r>
            <a:r>
              <a:rPr lang="en-US" altLang="zh-CN" dirty="0"/>
              <a:t>Tablet</a:t>
            </a:r>
            <a:r>
              <a:rPr lang="zh-CN" altLang="en-US" dirty="0"/>
              <a:t>分配给这个</a:t>
            </a:r>
            <a:r>
              <a:rPr lang="en-US" altLang="zh-CN" dirty="0"/>
              <a:t>Tablet</a:t>
            </a:r>
            <a:r>
              <a:rPr lang="zh-CN" altLang="en-US" dirty="0"/>
              <a:t> </a:t>
            </a:r>
            <a:r>
              <a:rPr lang="en-US" altLang="zh-CN" dirty="0"/>
              <a:t>Server </a:t>
            </a:r>
            <a:r>
              <a:rPr lang="zh-CN" altLang="en-US" dirty="0"/>
              <a:t>。 </a:t>
            </a:r>
            <a:endParaRPr lang="en-US" altLang="zh-CN" dirty="0"/>
          </a:p>
          <a:p>
            <a:pPr lvl="1"/>
            <a:r>
              <a:rPr lang="en-US" altLang="zh-CN" dirty="0"/>
              <a:t>Chubby</a:t>
            </a:r>
            <a:r>
              <a:rPr lang="zh-CN" altLang="en-US" dirty="0"/>
              <a:t>用于跟踪</a:t>
            </a:r>
            <a:r>
              <a:rPr lang="en-US" altLang="zh-CN" dirty="0"/>
              <a:t>Tablet servers</a:t>
            </a:r>
            <a:r>
              <a:rPr lang="zh-CN" altLang="en-US" dirty="0"/>
              <a:t>，</a:t>
            </a:r>
            <a:r>
              <a:rPr lang="en-US" altLang="zh-CN" dirty="0"/>
              <a:t>Tablet server</a:t>
            </a:r>
            <a:r>
              <a:rPr lang="zh-CN" altLang="en-US" dirty="0"/>
              <a:t>启动时请求互斥锁</a:t>
            </a:r>
            <a:endParaRPr lang="en-US" altLang="zh-CN" dirty="0"/>
          </a:p>
        </p:txBody>
      </p:sp>
      <p:sp>
        <p:nvSpPr>
          <p:cNvPr id="5" name="标题 1"/>
          <p:cNvSpPr>
            <a:spLocks noGrp="1"/>
          </p:cNvSpPr>
          <p:nvPr>
            <p:ph type="title"/>
          </p:nvPr>
        </p:nvSpPr>
        <p:spPr>
          <a:xfrm>
            <a:off x="1847527" y="274638"/>
            <a:ext cx="8903521" cy="1143000"/>
          </a:xfrm>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Tree>
    <p:extLst>
      <p:ext uri="{BB962C8B-B14F-4D97-AF65-F5344CB8AC3E}">
        <p14:creationId xmlns:p14="http://schemas.microsoft.com/office/powerpoint/2010/main" val="372091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1" y="1600200"/>
            <a:ext cx="7699777" cy="4997152"/>
          </a:xfrm>
        </p:spPr>
        <p:txBody>
          <a:bodyPr>
            <a:normAutofit/>
          </a:bodyPr>
          <a:lstStyle/>
          <a:p>
            <a:r>
              <a:rPr lang="en-US" altLang="zh-CN" sz="3100" dirty="0"/>
              <a:t>Tablet</a:t>
            </a:r>
            <a:r>
              <a:rPr lang="zh-CN" altLang="en-US" sz="3100" dirty="0"/>
              <a:t>数据存储</a:t>
            </a:r>
            <a:endParaRPr lang="en-US" altLang="zh-CN" sz="3100" dirty="0"/>
          </a:p>
          <a:p>
            <a:pPr lvl="1"/>
            <a:r>
              <a:rPr lang="zh-CN" altLang="en-US" sz="2600" dirty="0"/>
              <a:t>较新的数据存储在</a:t>
            </a:r>
            <a:r>
              <a:rPr lang="en-US" altLang="zh-CN" sz="2600" dirty="0" err="1"/>
              <a:t>Memtable</a:t>
            </a:r>
            <a:r>
              <a:rPr lang="zh-CN" altLang="en-US" sz="2600" dirty="0"/>
              <a:t>的有序缓存中</a:t>
            </a:r>
            <a:endParaRPr lang="en-US" altLang="zh-CN" sz="2600" dirty="0"/>
          </a:p>
          <a:p>
            <a:pPr lvl="1"/>
            <a:r>
              <a:rPr lang="zh-CN" altLang="en-US" sz="2600" dirty="0"/>
              <a:t>较早的数据以</a:t>
            </a:r>
            <a:r>
              <a:rPr lang="en-US" altLang="zh-CN" sz="2600" dirty="0" err="1"/>
              <a:t>SSTable</a:t>
            </a:r>
            <a:r>
              <a:rPr lang="zh-CN" altLang="en-US" sz="2600" dirty="0"/>
              <a:t>格式存储在</a:t>
            </a:r>
            <a:r>
              <a:rPr lang="en-US" altLang="zh-CN" sz="2600" dirty="0"/>
              <a:t>GFS</a:t>
            </a:r>
            <a:r>
              <a:rPr lang="zh-CN" altLang="en-US" sz="2600" dirty="0"/>
              <a:t>中</a:t>
            </a:r>
            <a:endParaRPr lang="en-US" altLang="zh-CN" sz="2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8" y="3101946"/>
            <a:ext cx="5472608" cy="320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1847527" y="274638"/>
            <a:ext cx="8903521" cy="1143000"/>
          </a:xfrm>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Tree>
    <p:extLst>
      <p:ext uri="{BB962C8B-B14F-4D97-AF65-F5344CB8AC3E}">
        <p14:creationId xmlns:p14="http://schemas.microsoft.com/office/powerpoint/2010/main" val="42193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7214592" cy="4525963"/>
          </a:xfrm>
        </p:spPr>
        <p:txBody>
          <a:bodyPr/>
          <a:lstStyle/>
          <a:p>
            <a:r>
              <a:rPr lang="en-US" altLang="zh-CN" sz="3100" dirty="0"/>
              <a:t>Tablet</a:t>
            </a:r>
            <a:r>
              <a:rPr lang="zh-CN" altLang="en-US" sz="3100" dirty="0"/>
              <a:t>数据读写操作</a:t>
            </a:r>
            <a:endParaRPr lang="en-US" altLang="zh-CN" sz="3100" dirty="0"/>
          </a:p>
          <a:p>
            <a:pPr lvl="1"/>
            <a:r>
              <a:rPr lang="en-US" altLang="zh-CN" sz="2600" dirty="0" err="1"/>
              <a:t>WriteOp</a:t>
            </a:r>
            <a:r>
              <a:rPr lang="zh-CN" altLang="en-US" sz="2600" dirty="0"/>
              <a:t>：需要先访问</a:t>
            </a:r>
            <a:r>
              <a:rPr lang="en-US" altLang="zh-CN" sz="2600" dirty="0"/>
              <a:t>Chubby</a:t>
            </a:r>
            <a:r>
              <a:rPr lang="zh-CN" altLang="en-US" sz="2600" dirty="0"/>
              <a:t>中保存的访问控制列表，确定用户的写权限，认证后</a:t>
            </a:r>
            <a:r>
              <a:rPr lang="zh-CN" altLang="zh-CN" sz="2600" dirty="0"/>
              <a:t>有效的修改操作会记录在提交日志里。当写操作提交后，它的内容被插入到</a:t>
            </a:r>
            <a:r>
              <a:rPr lang="en-US" altLang="zh-CN" sz="2600" dirty="0" err="1"/>
              <a:t>memtable</a:t>
            </a:r>
            <a:endParaRPr lang="zh-CN" altLang="zh-CN" sz="2600" dirty="0"/>
          </a:p>
          <a:p>
            <a:pPr lvl="1"/>
            <a:r>
              <a:rPr lang="en-US" altLang="zh-CN" sz="2600" dirty="0" err="1"/>
              <a:t>ReadOp</a:t>
            </a:r>
            <a:r>
              <a:rPr lang="zh-CN" altLang="en-US" sz="2600" dirty="0"/>
              <a:t>：需要先通过认证，然后合并内存表和</a:t>
            </a:r>
            <a:r>
              <a:rPr lang="en-US" altLang="zh-CN" sz="2600" dirty="0" err="1"/>
              <a:t>SSTable</a:t>
            </a:r>
            <a:r>
              <a:rPr lang="zh-CN" altLang="en-US" sz="2600" dirty="0"/>
              <a:t>表读数据。</a:t>
            </a:r>
            <a:endParaRPr lang="en-US" altLang="zh-CN" sz="2600" dirty="0"/>
          </a:p>
          <a:p>
            <a:pPr lvl="2"/>
            <a:r>
              <a:rPr lang="zh-CN" altLang="en-US" sz="2300" dirty="0"/>
              <a:t>由于</a:t>
            </a:r>
            <a:r>
              <a:rPr lang="en-US" altLang="zh-CN" sz="2300" dirty="0" err="1"/>
              <a:t>SSTable</a:t>
            </a:r>
            <a:r>
              <a:rPr lang="zh-CN" altLang="en-US" sz="2300" dirty="0"/>
              <a:t>和</a:t>
            </a:r>
            <a:r>
              <a:rPr lang="en-US" altLang="zh-CN" sz="2300" dirty="0" err="1"/>
              <a:t>memtable</a:t>
            </a:r>
            <a:r>
              <a:rPr lang="zh-CN" altLang="en-US" sz="2300" dirty="0"/>
              <a:t>是字典排序的数据结构，合并视图的执行非常高效。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348" y="2708920"/>
            <a:ext cx="442072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p:txBody>
          <a:bodyPr>
            <a:noAutofit/>
          </a:bodyPr>
          <a:lstStyle/>
          <a:p>
            <a:r>
              <a:rPr lang="en-US" altLang="zh-CN" dirty="0" err="1"/>
              <a:t>BigTable</a:t>
            </a:r>
            <a:r>
              <a:rPr lang="zh-CN" altLang="en-US" dirty="0"/>
              <a:t>的基本架构</a:t>
            </a:r>
            <a:r>
              <a:rPr lang="en-US" altLang="zh-CN" dirty="0"/>
              <a:t>—Tablet Server</a:t>
            </a:r>
            <a:endParaRPr lang="zh-CN" altLang="en-US" dirty="0"/>
          </a:p>
        </p:txBody>
      </p:sp>
    </p:spTree>
    <p:extLst>
      <p:ext uri="{BB962C8B-B14F-4D97-AF65-F5344CB8AC3E}">
        <p14:creationId xmlns:p14="http://schemas.microsoft.com/office/powerpoint/2010/main" val="14269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a:t>局部群组化（</a:t>
            </a:r>
            <a:r>
              <a:rPr lang="en-US" altLang="zh-CN" dirty="0"/>
              <a:t>Locality groups</a:t>
            </a:r>
            <a:r>
              <a:rPr lang="zh-CN" altLang="en-US" dirty="0"/>
              <a:t>）</a:t>
            </a:r>
            <a:endParaRPr lang="en-US" altLang="zh-CN" dirty="0"/>
          </a:p>
          <a:p>
            <a:pPr lvl="1"/>
            <a:r>
              <a:rPr lang="zh-CN" altLang="en-US" dirty="0"/>
              <a:t>多个</a:t>
            </a:r>
            <a:r>
              <a:rPr lang="en-US" altLang="zh-CN" dirty="0"/>
              <a:t>column family</a:t>
            </a:r>
            <a:r>
              <a:rPr lang="zh-CN" altLang="en-US" dirty="0"/>
              <a:t>一起分组到一个</a:t>
            </a:r>
            <a:r>
              <a:rPr lang="en-US" altLang="zh-CN" dirty="0"/>
              <a:t>locality group</a:t>
            </a:r>
            <a:r>
              <a:rPr lang="zh-CN" altLang="en-US" dirty="0"/>
              <a:t>中。</a:t>
            </a:r>
            <a:endParaRPr lang="en-US" altLang="zh-CN" dirty="0"/>
          </a:p>
          <a:p>
            <a:pPr lvl="1"/>
            <a:r>
              <a:rPr lang="zh-CN" altLang="en-US" dirty="0"/>
              <a:t>为每个</a:t>
            </a:r>
            <a:r>
              <a:rPr lang="en-US" altLang="zh-CN" dirty="0"/>
              <a:t>tablet</a:t>
            </a:r>
            <a:r>
              <a:rPr lang="zh-CN" altLang="en-US" dirty="0"/>
              <a:t>中的每个</a:t>
            </a:r>
            <a:r>
              <a:rPr lang="en-US" altLang="zh-CN" dirty="0"/>
              <a:t>locality group</a:t>
            </a:r>
            <a:r>
              <a:rPr lang="zh-CN" altLang="en-US" dirty="0"/>
              <a:t>创建一个单独的</a:t>
            </a:r>
            <a:r>
              <a:rPr lang="en-US" altLang="zh-CN" dirty="0" err="1"/>
              <a:t>SSTable</a:t>
            </a:r>
            <a:r>
              <a:rPr lang="zh-CN" altLang="en-US" dirty="0"/>
              <a:t>。</a:t>
            </a:r>
            <a:endParaRPr lang="en-US" altLang="zh-CN" dirty="0"/>
          </a:p>
          <a:p>
            <a:pPr lvl="1"/>
            <a:r>
              <a:rPr lang="zh-CN" altLang="en-US" dirty="0"/>
              <a:t>通常不被一起访问的</a:t>
            </a:r>
            <a:r>
              <a:rPr lang="en-US" altLang="zh-CN" dirty="0"/>
              <a:t>column family</a:t>
            </a:r>
            <a:r>
              <a:rPr lang="zh-CN" altLang="en-US" dirty="0"/>
              <a:t>分割到不同的</a:t>
            </a:r>
            <a:r>
              <a:rPr lang="en-US" altLang="zh-CN" dirty="0"/>
              <a:t>locality group</a:t>
            </a:r>
            <a:r>
              <a:rPr lang="zh-CN" altLang="en-US" dirty="0"/>
              <a:t>，实现更高效的读。</a:t>
            </a:r>
            <a:endParaRPr lang="en-US" altLang="zh-CN" dirty="0"/>
          </a:p>
          <a:p>
            <a:pPr lvl="1"/>
            <a:r>
              <a:rPr lang="zh-CN" altLang="en-US" dirty="0"/>
              <a:t>一些有用的参数，可以针对每个</a:t>
            </a:r>
            <a:r>
              <a:rPr lang="en-US" altLang="zh-CN" dirty="0"/>
              <a:t>locality group</a:t>
            </a:r>
            <a:r>
              <a:rPr lang="zh-CN" altLang="en-US" dirty="0"/>
              <a:t>来设定。</a:t>
            </a:r>
            <a:endParaRPr lang="en-US" altLang="zh-CN" dirty="0"/>
          </a:p>
          <a:p>
            <a:pPr lvl="2"/>
            <a:r>
              <a:rPr lang="zh-CN" altLang="en-US" dirty="0"/>
              <a:t>例如，一个</a:t>
            </a:r>
            <a:r>
              <a:rPr lang="en-US" altLang="zh-CN" dirty="0"/>
              <a:t>locality group</a:t>
            </a:r>
            <a:r>
              <a:rPr lang="zh-CN" altLang="en-US" dirty="0"/>
              <a:t>可以设置成存放在内存中。</a:t>
            </a:r>
            <a:endParaRPr lang="en-US" altLang="zh-CN" dirty="0"/>
          </a:p>
          <a:p>
            <a:r>
              <a:rPr lang="zh-CN" altLang="en-US" dirty="0"/>
              <a:t>压缩（</a:t>
            </a:r>
            <a:r>
              <a:rPr lang="en-US" altLang="zh-CN" dirty="0"/>
              <a:t>Compression</a:t>
            </a:r>
            <a:r>
              <a:rPr lang="zh-CN" altLang="en-US" dirty="0"/>
              <a:t>）</a:t>
            </a:r>
            <a:endParaRPr lang="en-US" altLang="zh-CN" dirty="0"/>
          </a:p>
          <a:p>
            <a:pPr lvl="1"/>
            <a:r>
              <a:rPr lang="zh-CN" altLang="en-US" dirty="0"/>
              <a:t>客户端可以决定是否对相应于某个</a:t>
            </a:r>
            <a:r>
              <a:rPr lang="en-US" altLang="zh-CN" dirty="0"/>
              <a:t>locality group</a:t>
            </a:r>
            <a:r>
              <a:rPr lang="zh-CN" altLang="en-US" dirty="0"/>
              <a:t>的</a:t>
            </a:r>
            <a:r>
              <a:rPr lang="en-US" altLang="zh-CN" dirty="0" err="1"/>
              <a:t>SSTable</a:t>
            </a:r>
            <a:r>
              <a:rPr lang="zh-CN" altLang="en-US" dirty="0"/>
              <a:t>进行压缩和压缩格式，自定义的压缩格式可以被应用到每个</a:t>
            </a:r>
            <a:r>
              <a:rPr lang="en-US" altLang="zh-CN" dirty="0" err="1"/>
              <a:t>SSTable</a:t>
            </a:r>
            <a:r>
              <a:rPr lang="zh-CN" altLang="en-US" dirty="0"/>
              <a:t>块中（块的尺寸可以采用与</a:t>
            </a:r>
            <a:r>
              <a:rPr lang="en-US" altLang="zh-CN" dirty="0"/>
              <a:t>locality group</a:t>
            </a:r>
            <a:r>
              <a:rPr lang="zh-CN" altLang="en-US" dirty="0"/>
              <a:t>相关的参数来进行控制）。</a:t>
            </a:r>
            <a:endParaRPr lang="en-US" altLang="zh-CN" dirty="0"/>
          </a:p>
          <a:p>
            <a:pPr lvl="1"/>
            <a:r>
              <a:rPr lang="zh-CN" altLang="en-US" dirty="0"/>
              <a:t>许多客户端都使用“两段自定义压缩模式”。第一遍使用</a:t>
            </a:r>
            <a:r>
              <a:rPr lang="en-US" altLang="zh-CN" dirty="0"/>
              <a:t>Bentley and </a:t>
            </a:r>
            <a:r>
              <a:rPr lang="en-US" altLang="zh-CN" dirty="0" err="1"/>
              <a:t>McIlroy</a:t>
            </a:r>
            <a:r>
              <a:rPr lang="zh-CN" altLang="en-US" dirty="0"/>
              <a:t>模式，它对一个大窗口内的长公共字符串进行压缩。第二遍使用一个快速的压缩算法，这个压缩算法在一个</a:t>
            </a:r>
            <a:r>
              <a:rPr lang="en-US" altLang="zh-CN" dirty="0"/>
              <a:t>16KB</a:t>
            </a:r>
            <a:r>
              <a:rPr lang="zh-CN" altLang="en-US" dirty="0"/>
              <a:t>数据量的窗口内寻找重复数据。</a:t>
            </a:r>
            <a:endParaRPr lang="en-US" altLang="zh-CN" dirty="0"/>
          </a:p>
        </p:txBody>
      </p:sp>
      <p:sp>
        <p:nvSpPr>
          <p:cNvPr id="4" name="标题 1"/>
          <p:cNvSpPr>
            <a:spLocks noGrp="1"/>
          </p:cNvSpPr>
          <p:nvPr>
            <p:ph type="title"/>
          </p:nvPr>
        </p:nvSpPr>
        <p:spPr/>
        <p:txBody>
          <a:bodyPr>
            <a:noAutofit/>
          </a:bodyPr>
          <a:lstStyle/>
          <a:p>
            <a:r>
              <a:rPr lang="en-US" altLang="zh-CN" dirty="0" err="1"/>
              <a:t>BigTable</a:t>
            </a:r>
            <a:r>
              <a:rPr lang="zh-CN" altLang="en-US" dirty="0"/>
              <a:t>的性能优化</a:t>
            </a:r>
          </a:p>
        </p:txBody>
      </p:sp>
    </p:spTree>
    <p:extLst>
      <p:ext uri="{BB962C8B-B14F-4D97-AF65-F5344CB8AC3E}">
        <p14:creationId xmlns:p14="http://schemas.microsoft.com/office/powerpoint/2010/main" val="930152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的性能优化</a:t>
            </a:r>
          </a:p>
        </p:txBody>
      </p:sp>
      <p:sp>
        <p:nvSpPr>
          <p:cNvPr id="3" name="内容占位符 2"/>
          <p:cNvSpPr>
            <a:spLocks noGrp="1"/>
          </p:cNvSpPr>
          <p:nvPr>
            <p:ph idx="1"/>
          </p:nvPr>
        </p:nvSpPr>
        <p:spPr/>
        <p:txBody>
          <a:bodyPr>
            <a:normAutofit fontScale="92500" lnSpcReduction="10000"/>
          </a:bodyPr>
          <a:lstStyle/>
          <a:p>
            <a:r>
              <a:rPr lang="zh-CN" altLang="en-US" b="1" dirty="0"/>
              <a:t>改进读性能的缓存技术</a:t>
            </a:r>
            <a:r>
              <a:rPr lang="zh-CN" altLang="en-US" sz="2000" b="1" dirty="0"/>
              <a:t>（</a:t>
            </a:r>
            <a:r>
              <a:rPr lang="en-US" altLang="zh-CN" sz="2000" b="1" dirty="0"/>
              <a:t>Caching for read performance </a:t>
            </a:r>
            <a:r>
              <a:rPr lang="zh-CN" altLang="en-US" sz="2000" b="1" dirty="0"/>
              <a:t>）</a:t>
            </a:r>
            <a:endParaRPr lang="en-US" altLang="zh-CN" b="1" dirty="0"/>
          </a:p>
          <a:p>
            <a:pPr lvl="1"/>
            <a:r>
              <a:rPr lang="en-US" altLang="zh-CN" dirty="0"/>
              <a:t>tablet</a:t>
            </a:r>
            <a:r>
              <a:rPr lang="zh-CN" altLang="en-US" dirty="0"/>
              <a:t>服务器使用两级缓存。</a:t>
            </a:r>
            <a:endParaRPr lang="en-US" altLang="zh-CN" dirty="0"/>
          </a:p>
          <a:p>
            <a:pPr lvl="2"/>
            <a:r>
              <a:rPr lang="en-US" altLang="zh-CN" dirty="0"/>
              <a:t>Scan</a:t>
            </a:r>
            <a:r>
              <a:rPr lang="zh-CN" altLang="en-US" dirty="0"/>
              <a:t> </a:t>
            </a:r>
            <a:r>
              <a:rPr lang="en-US" altLang="zh-CN" dirty="0"/>
              <a:t>Cache</a:t>
            </a:r>
            <a:r>
              <a:rPr lang="zh-CN" altLang="en-US" dirty="0"/>
              <a:t>是高层次的缓存，它缓存了由</a:t>
            </a:r>
            <a:r>
              <a:rPr lang="en-US" altLang="zh-CN" dirty="0"/>
              <a:t>tablet</a:t>
            </a:r>
            <a:r>
              <a:rPr lang="zh-CN" altLang="en-US" dirty="0"/>
              <a:t>服务器代码的</a:t>
            </a:r>
            <a:r>
              <a:rPr lang="en-US" altLang="zh-CN" dirty="0" err="1"/>
              <a:t>SSTable</a:t>
            </a:r>
            <a:r>
              <a:rPr lang="zh-CN" altLang="en-US" dirty="0"/>
              <a:t>接口返回的</a:t>
            </a:r>
            <a:r>
              <a:rPr lang="en-US" altLang="zh-CN" dirty="0"/>
              <a:t>key-value</a:t>
            </a:r>
            <a:r>
              <a:rPr lang="zh-CN" altLang="en-US" dirty="0"/>
              <a:t>对。</a:t>
            </a:r>
            <a:r>
              <a:rPr lang="en-US" altLang="zh-CN" dirty="0" err="1"/>
              <a:t>ScanCache</a:t>
            </a:r>
            <a:r>
              <a:rPr lang="zh-CN" altLang="en-US" dirty="0"/>
              <a:t>对于那些频繁读取相同数据的应用来说非常有用。</a:t>
            </a:r>
            <a:endParaRPr lang="en-US" altLang="zh-CN" dirty="0"/>
          </a:p>
          <a:p>
            <a:pPr lvl="2"/>
            <a:r>
              <a:rPr lang="en-US" altLang="zh-CN" dirty="0" err="1"/>
              <a:t>BlockCache</a:t>
            </a:r>
            <a:r>
              <a:rPr lang="zh-CN" altLang="en-US" dirty="0"/>
              <a:t>是低层次的缓存，它缓存了从</a:t>
            </a:r>
            <a:r>
              <a:rPr lang="en-US" altLang="zh-CN" dirty="0"/>
              <a:t>GFS</a:t>
            </a:r>
            <a:r>
              <a:rPr lang="zh-CN" altLang="en-US" dirty="0"/>
              <a:t>当中读取的</a:t>
            </a:r>
            <a:r>
              <a:rPr lang="en-US" altLang="zh-CN" dirty="0" err="1"/>
              <a:t>SSTable</a:t>
            </a:r>
            <a:r>
              <a:rPr lang="zh-CN" altLang="en-US" dirty="0"/>
              <a:t>块。</a:t>
            </a:r>
            <a:r>
              <a:rPr lang="en-US" altLang="zh-CN" dirty="0"/>
              <a:t>Block</a:t>
            </a:r>
            <a:r>
              <a:rPr lang="zh-CN" altLang="en-US" dirty="0"/>
              <a:t>缓存对于那些倾向于读取与自己最近读取数据临近的数据的应用来说，比较有用。 </a:t>
            </a:r>
            <a:endParaRPr lang="en-US" altLang="zh-CN" dirty="0"/>
          </a:p>
          <a:p>
            <a:r>
              <a:rPr lang="zh-CN" altLang="en-US" dirty="0"/>
              <a:t>布隆过滤器（</a:t>
            </a:r>
            <a:r>
              <a:rPr lang="en-US" altLang="zh-CN" dirty="0"/>
              <a:t>Bloom filter</a:t>
            </a:r>
            <a:r>
              <a:rPr lang="zh-CN" altLang="en-US" dirty="0"/>
              <a:t>）</a:t>
            </a:r>
          </a:p>
          <a:p>
            <a:pPr lvl="1"/>
            <a:r>
              <a:rPr lang="zh-CN" altLang="en-US" dirty="0"/>
              <a:t>一个读操作必须从构成一个</a:t>
            </a:r>
            <a:r>
              <a:rPr lang="en-US" altLang="zh-CN" dirty="0"/>
              <a:t>tablet</a:t>
            </a:r>
            <a:r>
              <a:rPr lang="zh-CN" altLang="en-US" dirty="0"/>
              <a:t>的当前状态的所有</a:t>
            </a:r>
            <a:r>
              <a:rPr lang="en-US" altLang="zh-CN" dirty="0" err="1"/>
              <a:t>SSTable</a:t>
            </a:r>
            <a:r>
              <a:rPr lang="zh-CN" altLang="en-US" dirty="0"/>
              <a:t>中读取数据。</a:t>
            </a:r>
            <a:endParaRPr lang="en-US" altLang="zh-CN" dirty="0"/>
          </a:p>
          <a:p>
            <a:pPr lvl="1"/>
            <a:r>
              <a:rPr lang="zh-CN" altLang="en-US" dirty="0"/>
              <a:t>为减少磁盘访问，</a:t>
            </a:r>
            <a:r>
              <a:rPr lang="zh-CN" altLang="zh-CN" dirty="0"/>
              <a:t>通过</a:t>
            </a:r>
            <a:r>
              <a:rPr lang="en-US" altLang="zh-CN" dirty="0"/>
              <a:t>bloom</a:t>
            </a:r>
            <a:r>
              <a:rPr lang="zh-CN" altLang="zh-CN" dirty="0"/>
              <a:t>过滤器可以查询一个</a:t>
            </a:r>
            <a:r>
              <a:rPr lang="en-US" altLang="zh-CN" dirty="0" err="1"/>
              <a:t>SSTable</a:t>
            </a:r>
            <a:r>
              <a:rPr lang="zh-CN" altLang="zh-CN" dirty="0"/>
              <a:t>是否包含了特定行</a:t>
            </a:r>
            <a:r>
              <a:rPr lang="en-US" altLang="zh-CN" dirty="0"/>
              <a:t>/</a:t>
            </a:r>
            <a:r>
              <a:rPr lang="zh-CN" altLang="zh-CN" dirty="0"/>
              <a:t>列对的数据。</a:t>
            </a:r>
            <a:endParaRPr lang="en-US" altLang="zh-CN" dirty="0"/>
          </a:p>
          <a:p>
            <a:pPr lvl="1"/>
            <a:r>
              <a:rPr lang="zh-CN" altLang="zh-CN" dirty="0"/>
              <a:t>对于某些应用程序，只使用了少量的</a:t>
            </a:r>
            <a:r>
              <a:rPr lang="en-US" altLang="zh-CN" dirty="0"/>
              <a:t>tablet</a:t>
            </a:r>
            <a:r>
              <a:rPr lang="zh-CN" altLang="zh-CN" dirty="0"/>
              <a:t>服务器</a:t>
            </a:r>
            <a:r>
              <a:rPr lang="zh-CN" altLang="en-US" dirty="0"/>
              <a:t>内存</a:t>
            </a:r>
            <a:r>
              <a:rPr lang="zh-CN" altLang="zh-CN" dirty="0"/>
              <a:t>来存储</a:t>
            </a:r>
            <a:r>
              <a:rPr lang="en-US" altLang="zh-CN" dirty="0"/>
              <a:t>Bloom</a:t>
            </a:r>
            <a:r>
              <a:rPr lang="zh-CN" altLang="zh-CN" dirty="0"/>
              <a:t>过滤器，却大幅度减少了读操作需要的磁盘访问次数。</a:t>
            </a:r>
            <a:endParaRPr lang="en-US" altLang="zh-CN" dirty="0"/>
          </a:p>
          <a:p>
            <a:pPr lvl="1"/>
            <a:r>
              <a:rPr lang="en-US" altLang="zh-CN" dirty="0"/>
              <a:t>Bloom</a:t>
            </a:r>
            <a:r>
              <a:rPr lang="zh-CN" altLang="zh-CN" dirty="0"/>
              <a:t>过滤器的使用也意味着对不存在的行或列的大多数查询不需要访问硬盘。</a:t>
            </a:r>
            <a:endParaRPr lang="zh-CN" altLang="en-US" dirty="0"/>
          </a:p>
        </p:txBody>
      </p:sp>
    </p:spTree>
    <p:extLst>
      <p:ext uri="{BB962C8B-B14F-4D97-AF65-F5344CB8AC3E}">
        <p14:creationId xmlns:p14="http://schemas.microsoft.com/office/powerpoint/2010/main" val="168572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
        <p:nvSpPr>
          <p:cNvPr id="3" name="副标题 2"/>
          <p:cNvSpPr>
            <a:spLocks noGrp="1"/>
          </p:cNvSpPr>
          <p:nvPr>
            <p:ph type="subTitle" idx="1"/>
          </p:nvPr>
        </p:nvSpPr>
        <p:spPr/>
        <p:txBody>
          <a:bodyPr/>
          <a:lstStyle/>
          <a:p>
            <a:endParaRPr lang="zh-CN" altLang="en-US"/>
          </a:p>
        </p:txBody>
      </p:sp>
      <p:sp>
        <p:nvSpPr>
          <p:cNvPr id="4" name="笑脸 3"/>
          <p:cNvSpPr/>
          <p:nvPr/>
        </p:nvSpPr>
        <p:spPr>
          <a:xfrm>
            <a:off x="6888088" y="2492896"/>
            <a:ext cx="864096"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206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出现的背景</a:t>
            </a:r>
          </a:p>
        </p:txBody>
      </p:sp>
      <p:sp>
        <p:nvSpPr>
          <p:cNvPr id="3" name="内容占位符 2"/>
          <p:cNvSpPr>
            <a:spLocks noGrp="1"/>
          </p:cNvSpPr>
          <p:nvPr>
            <p:ph idx="1"/>
          </p:nvPr>
        </p:nvSpPr>
        <p:spPr/>
        <p:txBody>
          <a:bodyPr/>
          <a:lstStyle/>
          <a:p>
            <a:r>
              <a:rPr lang="en-US" altLang="zh-CN" dirty="0"/>
              <a:t>Google</a:t>
            </a:r>
            <a:r>
              <a:rPr lang="zh-CN" altLang="en-US" dirty="0"/>
              <a:t>众多的产品面临数据管理的挑战</a:t>
            </a:r>
            <a:endParaRPr lang="en-US" altLang="zh-CN" dirty="0"/>
          </a:p>
          <a:p>
            <a:pPr lvl="1"/>
            <a:r>
              <a:rPr lang="en-US" altLang="zh-CN" dirty="0"/>
              <a:t>Google Web Index</a:t>
            </a:r>
            <a:r>
              <a:rPr lang="zh-CN" altLang="en-US" dirty="0"/>
              <a:t>：索引服务</a:t>
            </a:r>
            <a:r>
              <a:rPr lang="en-US" altLang="zh-CN" dirty="0"/>
              <a:t>for</a:t>
            </a:r>
            <a:r>
              <a:rPr lang="zh-CN" altLang="en-US" dirty="0"/>
              <a:t>搜索</a:t>
            </a:r>
            <a:endParaRPr lang="en-US" altLang="zh-CN" dirty="0"/>
          </a:p>
          <a:p>
            <a:pPr lvl="1"/>
            <a:r>
              <a:rPr lang="en-US" altLang="zh-CN" dirty="0"/>
              <a:t>Google Analytics</a:t>
            </a:r>
            <a:r>
              <a:rPr lang="zh-CN" altLang="en-US" dirty="0"/>
              <a:t>：数据统计服务</a:t>
            </a:r>
            <a:endParaRPr lang="en-US" altLang="zh-CN" dirty="0"/>
          </a:p>
          <a:p>
            <a:pPr lvl="1"/>
            <a:r>
              <a:rPr lang="en-US" altLang="zh-CN" dirty="0"/>
              <a:t>Google Finance</a:t>
            </a:r>
            <a:r>
              <a:rPr lang="zh-CN" altLang="en-US" dirty="0"/>
              <a:t>：金融服务</a:t>
            </a:r>
            <a:endParaRPr lang="en-US" altLang="zh-CN" dirty="0"/>
          </a:p>
          <a:p>
            <a:pPr lvl="1"/>
            <a:r>
              <a:rPr lang="en-US" altLang="zh-CN" dirty="0" err="1"/>
              <a:t>Orkut</a:t>
            </a:r>
            <a:r>
              <a:rPr lang="zh-CN" altLang="en-US" dirty="0"/>
              <a:t>：社交服务平台，</a:t>
            </a:r>
            <a:r>
              <a:rPr lang="en-US" altLang="zh-CN" dirty="0"/>
              <a:t>2014</a:t>
            </a:r>
            <a:r>
              <a:rPr lang="zh-CN" altLang="en-US" dirty="0"/>
              <a:t>年</a:t>
            </a:r>
            <a:r>
              <a:rPr lang="en-US" altLang="zh-CN" dirty="0"/>
              <a:t>9</a:t>
            </a:r>
            <a:r>
              <a:rPr lang="zh-CN" altLang="en-US" dirty="0"/>
              <a:t>月</a:t>
            </a:r>
            <a:r>
              <a:rPr lang="en-US" altLang="zh-CN" dirty="0"/>
              <a:t>30</a:t>
            </a:r>
            <a:r>
              <a:rPr lang="zh-CN" altLang="en-US" dirty="0"/>
              <a:t>日关闭</a:t>
            </a:r>
            <a:endParaRPr lang="en-US" altLang="zh-CN" dirty="0"/>
          </a:p>
          <a:p>
            <a:pPr lvl="1"/>
            <a:r>
              <a:rPr lang="en-US" altLang="zh-CN" dirty="0"/>
              <a:t>Personalized Search</a:t>
            </a:r>
            <a:r>
              <a:rPr lang="zh-CN" altLang="en-US" dirty="0"/>
              <a:t>：搜索服务</a:t>
            </a:r>
            <a:endParaRPr lang="en-US" altLang="zh-CN" dirty="0"/>
          </a:p>
          <a:p>
            <a:pPr lvl="1"/>
            <a:r>
              <a:rPr lang="en-US" altLang="zh-CN" dirty="0" err="1"/>
              <a:t>Writely</a:t>
            </a:r>
            <a:r>
              <a:rPr lang="zh-CN" altLang="en-US" dirty="0"/>
              <a:t>：在线文档编辑器，已与</a:t>
            </a:r>
            <a:r>
              <a:rPr lang="en-US" altLang="zh-CN" dirty="0"/>
              <a:t>Google Docs</a:t>
            </a:r>
            <a:r>
              <a:rPr lang="zh-CN" altLang="en-US" dirty="0"/>
              <a:t>合并</a:t>
            </a:r>
            <a:endParaRPr lang="en-US" altLang="zh-CN" dirty="0"/>
          </a:p>
          <a:p>
            <a:pPr lvl="1"/>
            <a:r>
              <a:rPr lang="en-US" altLang="zh-CN" dirty="0"/>
              <a:t>Google Earth</a:t>
            </a:r>
            <a:r>
              <a:rPr lang="zh-CN" altLang="en-US" dirty="0"/>
              <a:t>：</a:t>
            </a:r>
            <a:endParaRPr lang="en-US" altLang="zh-CN" dirty="0"/>
          </a:p>
          <a:p>
            <a:pPr lvl="1"/>
            <a:r>
              <a:rPr lang="zh-CN" altLang="en-US" dirty="0"/>
              <a:t>。。。。。。</a:t>
            </a:r>
            <a:endParaRPr lang="en-US" altLang="zh-CN" dirty="0"/>
          </a:p>
          <a:p>
            <a:endParaRPr lang="zh-CN" altLang="en-US" dirty="0"/>
          </a:p>
        </p:txBody>
      </p:sp>
    </p:spTree>
    <p:extLst>
      <p:ext uri="{BB962C8B-B14F-4D97-AF65-F5344CB8AC3E}">
        <p14:creationId xmlns:p14="http://schemas.microsoft.com/office/powerpoint/2010/main" val="23305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设计的动机与目标</a:t>
            </a:r>
          </a:p>
        </p:txBody>
      </p:sp>
      <p:sp>
        <p:nvSpPr>
          <p:cNvPr id="3" name="内容占位符 2"/>
          <p:cNvSpPr>
            <a:spLocks noGrp="1"/>
          </p:cNvSpPr>
          <p:nvPr>
            <p:ph idx="1"/>
          </p:nvPr>
        </p:nvSpPr>
        <p:spPr/>
        <p:txBody>
          <a:bodyPr>
            <a:normAutofit fontScale="92500" lnSpcReduction="10000"/>
          </a:bodyPr>
          <a:lstStyle/>
          <a:p>
            <a:r>
              <a:rPr lang="zh-CN" altLang="en-US" sz="3000" dirty="0"/>
              <a:t>动机</a:t>
            </a:r>
            <a:endParaRPr lang="en-US" altLang="zh-CN" sz="3000" dirty="0"/>
          </a:p>
          <a:p>
            <a:pPr lvl="1"/>
            <a:r>
              <a:rPr lang="zh-CN" altLang="en-US" sz="2600" dirty="0"/>
              <a:t>需要存储的数据种类繁多、类型多样</a:t>
            </a:r>
            <a:endParaRPr lang="en-US" altLang="zh-CN" sz="2600" dirty="0"/>
          </a:p>
          <a:p>
            <a:pPr lvl="2"/>
            <a:r>
              <a:rPr lang="en-US" altLang="zh-CN" sz="2200" dirty="0"/>
              <a:t>URL</a:t>
            </a:r>
            <a:r>
              <a:rPr lang="zh-CN" altLang="en-US" sz="2200" dirty="0"/>
              <a:t>、图片、文字、视频、</a:t>
            </a:r>
            <a:r>
              <a:rPr lang="en-US" altLang="zh-CN" sz="2200" dirty="0"/>
              <a:t>html</a:t>
            </a:r>
            <a:r>
              <a:rPr lang="zh-CN" altLang="en-US" sz="2200" dirty="0"/>
              <a:t>文件、用户设置数据等</a:t>
            </a:r>
            <a:endParaRPr lang="en-US" altLang="zh-CN" sz="2200" dirty="0"/>
          </a:p>
          <a:p>
            <a:pPr lvl="1"/>
            <a:r>
              <a:rPr lang="zh-CN" altLang="en-US" sz="2600" dirty="0"/>
              <a:t>需要处理海量的服务请求</a:t>
            </a:r>
            <a:endParaRPr lang="en-US" altLang="zh-CN" sz="2600" dirty="0"/>
          </a:p>
          <a:p>
            <a:pPr lvl="1"/>
            <a:r>
              <a:rPr lang="zh-CN" altLang="en-US" sz="2600" dirty="0"/>
              <a:t>商用数据库无法满足</a:t>
            </a:r>
            <a:r>
              <a:rPr lang="en-US" altLang="zh-CN" sz="2600" dirty="0"/>
              <a:t>Google</a:t>
            </a:r>
            <a:r>
              <a:rPr lang="zh-CN" altLang="en-US" sz="2600" dirty="0"/>
              <a:t>的需求，底层系统技术的掌控便于系统维护和升级</a:t>
            </a:r>
            <a:endParaRPr lang="en-US" altLang="zh-CN" sz="2200" dirty="0"/>
          </a:p>
          <a:p>
            <a:r>
              <a:rPr lang="zh-CN" altLang="en-US" sz="3000" dirty="0"/>
              <a:t>目标</a:t>
            </a:r>
            <a:endParaRPr lang="en-US" altLang="zh-CN" sz="3000" dirty="0"/>
          </a:p>
          <a:p>
            <a:pPr lvl="1"/>
            <a:r>
              <a:rPr lang="zh-CN" altLang="en-US" sz="2600" dirty="0"/>
              <a:t>广泛的适用性：满足</a:t>
            </a:r>
            <a:r>
              <a:rPr lang="en-US" altLang="zh-CN" sz="2600" dirty="0"/>
              <a:t>Google</a:t>
            </a:r>
            <a:r>
              <a:rPr lang="zh-CN" altLang="en-US" sz="2600" dirty="0"/>
              <a:t>的系列产品的需求</a:t>
            </a:r>
            <a:endParaRPr lang="en-US" altLang="zh-CN" sz="2600" dirty="0"/>
          </a:p>
          <a:p>
            <a:pPr lvl="1"/>
            <a:r>
              <a:rPr lang="zh-CN" altLang="en-US" sz="2600" dirty="0"/>
              <a:t>很强的可扩展性：横向扩展和纵向扩展</a:t>
            </a:r>
            <a:endParaRPr lang="en-US" altLang="zh-CN" sz="2600" dirty="0"/>
          </a:p>
          <a:p>
            <a:pPr lvl="1"/>
            <a:r>
              <a:rPr lang="zh-CN" altLang="en-US" sz="2600" dirty="0"/>
              <a:t>高可用性：确保系统</a:t>
            </a:r>
            <a:r>
              <a:rPr lang="en-US" altLang="zh-CN" sz="2600" dirty="0"/>
              <a:t>24×7</a:t>
            </a:r>
            <a:r>
              <a:rPr lang="zh-CN" altLang="en-US" sz="2600" dirty="0"/>
              <a:t>可用</a:t>
            </a:r>
            <a:endParaRPr lang="en-US" altLang="zh-CN" sz="2600" dirty="0"/>
          </a:p>
          <a:p>
            <a:pPr lvl="1"/>
            <a:r>
              <a:rPr lang="zh-CN" altLang="en-US" sz="2600" dirty="0"/>
              <a:t>简单：底层系统简单减少出错概率，为上层应用开发提供便利</a:t>
            </a:r>
            <a:endParaRPr lang="en-US" altLang="zh-CN" sz="2600" dirty="0"/>
          </a:p>
        </p:txBody>
      </p:sp>
    </p:spTree>
    <p:extLst>
      <p:ext uri="{BB962C8B-B14F-4D97-AF65-F5344CB8AC3E}">
        <p14:creationId xmlns:p14="http://schemas.microsoft.com/office/powerpoint/2010/main" val="367088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的数据模型</a:t>
            </a:r>
          </a:p>
        </p:txBody>
      </p:sp>
      <p:sp>
        <p:nvSpPr>
          <p:cNvPr id="3" name="内容占位符 2"/>
          <p:cNvSpPr>
            <a:spLocks noGrp="1"/>
          </p:cNvSpPr>
          <p:nvPr>
            <p:ph idx="1"/>
          </p:nvPr>
        </p:nvSpPr>
        <p:spPr/>
        <p:txBody>
          <a:bodyPr>
            <a:normAutofit/>
          </a:bodyPr>
          <a:lstStyle/>
          <a:p>
            <a:r>
              <a:rPr lang="zh-CN" altLang="en-US" dirty="0"/>
              <a:t>分布式多维映射表结构</a:t>
            </a:r>
            <a:endParaRPr lang="en-US" altLang="zh-CN" dirty="0"/>
          </a:p>
          <a:p>
            <a:r>
              <a:rPr lang="zh-CN" altLang="en-US" dirty="0"/>
              <a:t>表中数据通过</a:t>
            </a:r>
            <a:r>
              <a:rPr lang="zh-CN" altLang="en-US" dirty="0">
                <a:solidFill>
                  <a:srgbClr val="00B050"/>
                </a:solidFill>
              </a:rPr>
              <a:t>行关键字（</a:t>
            </a:r>
            <a:r>
              <a:rPr lang="en-US" altLang="zh-CN" dirty="0">
                <a:solidFill>
                  <a:srgbClr val="00B050"/>
                </a:solidFill>
              </a:rPr>
              <a:t>Row key</a:t>
            </a:r>
            <a:r>
              <a:rPr lang="zh-CN" altLang="en-US" dirty="0">
                <a:solidFill>
                  <a:srgbClr val="00B050"/>
                </a:solidFill>
              </a:rPr>
              <a:t>）、列关键字（</a:t>
            </a:r>
            <a:r>
              <a:rPr lang="en-US" altLang="zh-CN" dirty="0">
                <a:solidFill>
                  <a:srgbClr val="00B050"/>
                </a:solidFill>
              </a:rPr>
              <a:t>Column key</a:t>
            </a:r>
            <a:r>
              <a:rPr lang="zh-CN" altLang="en-US" dirty="0">
                <a:solidFill>
                  <a:srgbClr val="00B050"/>
                </a:solidFill>
              </a:rPr>
              <a:t>）</a:t>
            </a:r>
            <a:r>
              <a:rPr lang="zh-CN" altLang="en-US" dirty="0"/>
              <a:t>以及</a:t>
            </a:r>
            <a:r>
              <a:rPr lang="zh-CN" altLang="en-US" dirty="0">
                <a:solidFill>
                  <a:srgbClr val="00B050"/>
                </a:solidFill>
              </a:rPr>
              <a:t>时间戳</a:t>
            </a:r>
            <a:r>
              <a:rPr lang="zh-CN" altLang="en-US" dirty="0"/>
              <a:t>进行索引，所有数据以</a:t>
            </a:r>
            <a:r>
              <a:rPr lang="zh-CN" altLang="en-US" dirty="0">
                <a:solidFill>
                  <a:srgbClr val="00B050"/>
                </a:solidFill>
              </a:rPr>
              <a:t>字符串</a:t>
            </a:r>
            <a:r>
              <a:rPr lang="zh-CN" altLang="en-US" dirty="0"/>
              <a:t>形式存储，由用户解析数据结构。</a:t>
            </a:r>
            <a:endParaRPr lang="en-US" altLang="zh-CN" dirty="0"/>
          </a:p>
          <a:p>
            <a:r>
              <a:rPr lang="zh-CN" altLang="en-US" dirty="0"/>
              <a:t>存储逻辑表示为（</a:t>
            </a:r>
            <a:r>
              <a:rPr lang="en-US" altLang="zh-CN" dirty="0" err="1"/>
              <a:t>row:string,column:string</a:t>
            </a:r>
            <a:r>
              <a:rPr lang="en-US" altLang="zh-CN" dirty="0"/>
              <a:t>, item:int64</a:t>
            </a:r>
            <a:r>
              <a:rPr lang="zh-CN" altLang="en-US" dirty="0"/>
              <a:t>）</a:t>
            </a:r>
            <a:r>
              <a:rPr lang="en-US" altLang="zh-CN" dirty="0"/>
              <a:t>-&gt;string</a:t>
            </a:r>
            <a:endParaRPr lang="zh-CN" altLang="en-US" dirty="0"/>
          </a:p>
          <a:p>
            <a:pPr lvl="1"/>
            <a:r>
              <a:rPr lang="en-US" altLang="zh-CN" dirty="0"/>
              <a:t>Google</a:t>
            </a:r>
            <a:r>
              <a:rPr lang="zh-CN" altLang="en-US" dirty="0"/>
              <a:t>追溯谁访问过网站：只要用户点击网页，点击行为就被记录下来</a:t>
            </a:r>
            <a:endParaRPr lang="en-US" altLang="zh-CN" dirty="0"/>
          </a:p>
          <a:p>
            <a:pPr lvl="2"/>
            <a:r>
              <a:rPr lang="zh-CN" altLang="en-US" dirty="0"/>
              <a:t>记录</a:t>
            </a:r>
            <a:r>
              <a:rPr lang="en-US" altLang="zh-CN" dirty="0"/>
              <a:t>URL</a:t>
            </a:r>
            <a:r>
              <a:rPr lang="zh-CN" altLang="en-US" dirty="0"/>
              <a:t>、时间戳以及网页，进行统计分析</a:t>
            </a:r>
            <a:endParaRPr lang="en-US"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4797152"/>
            <a:ext cx="6934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09600" y="4806280"/>
            <a:ext cx="1165920" cy="523220"/>
          </a:xfrm>
          <a:prstGeom prst="rect">
            <a:avLst/>
          </a:prstGeom>
          <a:noFill/>
        </p:spPr>
        <p:txBody>
          <a:bodyPr wrap="square" rtlCol="0">
            <a:spAutoFit/>
          </a:bodyPr>
          <a:lstStyle/>
          <a:p>
            <a:r>
              <a:rPr lang="zh-CN" altLang="en-US" sz="2800" dirty="0">
                <a:solidFill>
                  <a:srgbClr val="FF0000"/>
                </a:solidFill>
                <a:latin typeface="华文新魏" panose="02010800040101010101" pitchFamily="2" charset="-122"/>
                <a:ea typeface="华文新魏" panose="02010800040101010101" pitchFamily="2" charset="-122"/>
              </a:rPr>
              <a:t>日志</a:t>
            </a:r>
          </a:p>
        </p:txBody>
      </p:sp>
    </p:spTree>
    <p:extLst>
      <p:ext uri="{BB962C8B-B14F-4D97-AF65-F5344CB8AC3E}">
        <p14:creationId xmlns:p14="http://schemas.microsoft.com/office/powerpoint/2010/main" val="1205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855366"/>
            <a:ext cx="10972800" cy="4525963"/>
          </a:xfrm>
        </p:spPr>
        <p:txBody>
          <a:bodyPr>
            <a:normAutofit/>
          </a:bodyPr>
          <a:lstStyle/>
          <a:p>
            <a:r>
              <a:rPr lang="zh-CN" altLang="en-US" dirty="0"/>
              <a:t>例：网页</a:t>
            </a:r>
            <a:r>
              <a:rPr lang="en-US" altLang="zh-CN" dirty="0">
                <a:hlinkClick r:id="rId2"/>
              </a:rPr>
              <a:t>www.cnn.com</a:t>
            </a:r>
            <a:r>
              <a:rPr lang="zh-CN" altLang="en-US" dirty="0"/>
              <a:t>的数据片段</a:t>
            </a:r>
          </a:p>
          <a:p>
            <a:pPr lvl="1"/>
            <a:r>
              <a:rPr lang="zh-CN" altLang="en-US" dirty="0"/>
              <a:t>行名称是倒排的</a:t>
            </a:r>
            <a:r>
              <a:rPr lang="en-US" altLang="zh-CN" i="1" dirty="0"/>
              <a:t>URL</a:t>
            </a:r>
            <a:endParaRPr lang="en-US" altLang="zh-CN" dirty="0"/>
          </a:p>
          <a:p>
            <a:pPr lvl="2"/>
            <a:r>
              <a:rPr lang="zh-CN" altLang="en-US" dirty="0"/>
              <a:t>便于同一地址域的网页被存储在表中连续的位置</a:t>
            </a:r>
            <a:endParaRPr lang="en-US" altLang="zh-CN" dirty="0"/>
          </a:p>
          <a:p>
            <a:pPr lvl="2"/>
            <a:r>
              <a:rPr lang="zh-CN" altLang="en-US" dirty="0"/>
              <a:t>便于数据压缩，大幅提高压缩率</a:t>
            </a:r>
            <a:endParaRPr lang="en-US" altLang="zh-CN" dirty="0"/>
          </a:p>
          <a:p>
            <a:pPr lvl="1"/>
            <a:r>
              <a:rPr lang="en-US" altLang="zh-CN" i="1" dirty="0"/>
              <a:t>contents</a:t>
            </a:r>
            <a:r>
              <a:rPr lang="zh-CN" altLang="en-US" dirty="0"/>
              <a:t>列族包含了网页内容</a:t>
            </a:r>
            <a:endParaRPr lang="en-US" altLang="zh-CN" dirty="0"/>
          </a:p>
          <a:p>
            <a:pPr lvl="1"/>
            <a:r>
              <a:rPr lang="en-US" altLang="zh-CN" i="1" dirty="0"/>
              <a:t>anchor</a:t>
            </a:r>
            <a:r>
              <a:rPr lang="zh-CN" altLang="en-US" dirty="0"/>
              <a:t>列族包含了任何引用这个页面的</a:t>
            </a:r>
            <a:r>
              <a:rPr lang="en-US" altLang="zh-CN" i="1" dirty="0"/>
              <a:t>anchor</a:t>
            </a:r>
            <a:r>
              <a:rPr lang="zh-CN" altLang="en-US" dirty="0"/>
              <a:t>文本</a:t>
            </a:r>
            <a:endParaRPr lang="en-US" altLang="zh-CN" dirty="0"/>
          </a:p>
          <a:p>
            <a:pPr lvl="2"/>
            <a:r>
              <a:rPr lang="en-US" altLang="zh-CN" i="1" dirty="0"/>
              <a:t>CNN</a:t>
            </a:r>
            <a:r>
              <a:rPr lang="zh-CN" altLang="en-US" dirty="0"/>
              <a:t>的主页被</a:t>
            </a:r>
            <a:r>
              <a:rPr lang="en-US" altLang="zh-CN" i="1" dirty="0"/>
              <a:t>Sports Illustrated</a:t>
            </a:r>
            <a:r>
              <a:rPr lang="zh-CN" altLang="en-US" dirty="0"/>
              <a:t>和</a:t>
            </a:r>
            <a:r>
              <a:rPr lang="en-US" altLang="zh-CN" i="1" dirty="0"/>
              <a:t>MY-look</a:t>
            </a:r>
            <a:r>
              <a:rPr lang="zh-CN" altLang="en-US" dirty="0"/>
              <a:t>主页同时引用，因此，行包含了名称为</a:t>
            </a:r>
            <a:r>
              <a:rPr lang="zh-CN" altLang="en-US" i="1" dirty="0"/>
              <a:t>”</a:t>
            </a:r>
            <a:r>
              <a:rPr lang="en-US" altLang="zh-CN" i="1" dirty="0" err="1"/>
              <a:t>anchor:cnnsi.com</a:t>
            </a:r>
            <a:r>
              <a:rPr lang="en-US" altLang="zh-CN" i="1" dirty="0"/>
              <a:t>”</a:t>
            </a:r>
            <a:r>
              <a:rPr lang="zh-CN" altLang="en-US" dirty="0"/>
              <a:t>和</a:t>
            </a:r>
            <a:r>
              <a:rPr lang="zh-CN" altLang="en-US" i="1" dirty="0"/>
              <a:t>” </a:t>
            </a:r>
            <a:r>
              <a:rPr lang="en-US" altLang="zh-CN" i="1" dirty="0" err="1"/>
              <a:t>anchor:my.look.ca</a:t>
            </a:r>
            <a:r>
              <a:rPr lang="en-US" altLang="zh-CN" i="1" dirty="0"/>
              <a:t>”</a:t>
            </a:r>
            <a:r>
              <a:rPr lang="zh-CN" altLang="en-US" dirty="0"/>
              <a:t>的列。</a:t>
            </a:r>
            <a:endParaRPr lang="en-US" altLang="zh-CN" dirty="0"/>
          </a:p>
          <a:p>
            <a:pPr lvl="1"/>
            <a:r>
              <a:rPr lang="zh-CN" altLang="en-US" dirty="0"/>
              <a:t>每个</a:t>
            </a:r>
            <a:r>
              <a:rPr lang="en-US" altLang="zh-CN" i="1" dirty="0"/>
              <a:t>anchor</a:t>
            </a:r>
            <a:r>
              <a:rPr lang="zh-CN" altLang="en-US" dirty="0"/>
              <a:t>单元格都只一个版本，</a:t>
            </a:r>
            <a:r>
              <a:rPr lang="en-US" altLang="zh-CN" i="1" dirty="0"/>
              <a:t>contents</a:t>
            </a:r>
            <a:r>
              <a:rPr lang="zh-CN" altLang="en-US" dirty="0"/>
              <a:t>列有三个版本，分别对应于时间戳</a:t>
            </a:r>
            <a:r>
              <a:rPr lang="en-US" altLang="zh-CN" i="1" dirty="0"/>
              <a:t>t3,t5</a:t>
            </a:r>
            <a:r>
              <a:rPr lang="zh-CN" altLang="en-US" dirty="0"/>
              <a:t>和</a:t>
            </a:r>
            <a:r>
              <a:rPr lang="en-US" altLang="zh-CN" i="1" dirty="0"/>
              <a:t>t6</a:t>
            </a:r>
            <a:r>
              <a:rPr lang="zh-CN" altLang="en-US" dirty="0"/>
              <a:t>。 </a:t>
            </a:r>
            <a:endParaRPr lang="zh-CN" altLang="en-US" dirty="0">
              <a:solidFill>
                <a:srgbClr val="00B05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27385"/>
            <a:ext cx="8352928" cy="199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46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的数据模型</a:t>
            </a:r>
            <a:r>
              <a:rPr lang="en-US" altLang="zh-CN" dirty="0"/>
              <a:t>-Rows</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err="1"/>
              <a:t>BigTable</a:t>
            </a:r>
            <a:r>
              <a:rPr lang="zh-CN" altLang="en-US" dirty="0"/>
              <a:t>的</a:t>
            </a:r>
            <a:r>
              <a:rPr lang="en-US" altLang="zh-CN" dirty="0"/>
              <a:t>row key</a:t>
            </a:r>
            <a:r>
              <a:rPr lang="zh-CN" altLang="en-US" dirty="0"/>
              <a:t>是任意的字符串，大小不超过</a:t>
            </a:r>
            <a:r>
              <a:rPr lang="en-US" altLang="zh-CN" dirty="0"/>
              <a:t>64KB</a:t>
            </a:r>
          </a:p>
          <a:p>
            <a:pPr>
              <a:lnSpc>
                <a:spcPct val="150000"/>
              </a:lnSpc>
            </a:pPr>
            <a:r>
              <a:rPr lang="zh-CN" altLang="en-US" dirty="0"/>
              <a:t>对于每行数据的读写操作都是原子的（</a:t>
            </a:r>
            <a:r>
              <a:rPr lang="en-US" altLang="zh-CN" dirty="0"/>
              <a:t>atomic</a:t>
            </a:r>
            <a:r>
              <a:rPr lang="zh-CN" altLang="en-US" dirty="0"/>
              <a:t>），不管这个行中所包含的列族数量是多少。</a:t>
            </a:r>
            <a:endParaRPr lang="en-US" altLang="zh-CN" dirty="0"/>
          </a:p>
          <a:p>
            <a:pPr>
              <a:lnSpc>
                <a:spcPct val="150000"/>
              </a:lnSpc>
            </a:pPr>
            <a:r>
              <a:rPr lang="en-US" altLang="zh-CN" dirty="0" err="1"/>
              <a:t>BigTable</a:t>
            </a:r>
            <a:r>
              <a:rPr lang="en-US" altLang="zh-CN" dirty="0"/>
              <a:t> </a:t>
            </a:r>
            <a:r>
              <a:rPr lang="zh-CN" altLang="en-US" dirty="0"/>
              <a:t>中的数据按照</a:t>
            </a:r>
            <a:r>
              <a:rPr lang="en-US" altLang="zh-CN" dirty="0"/>
              <a:t>row key</a:t>
            </a:r>
            <a:r>
              <a:rPr lang="zh-CN" altLang="en-US" dirty="0"/>
              <a:t>的字典顺序排序。</a:t>
            </a:r>
            <a:endParaRPr lang="en-US" altLang="zh-CN" dirty="0"/>
          </a:p>
          <a:p>
            <a:pPr>
              <a:lnSpc>
                <a:spcPct val="150000"/>
              </a:lnSpc>
            </a:pPr>
            <a:r>
              <a:rPr lang="zh-CN" altLang="en-US" dirty="0"/>
              <a:t>单个大规模的大表不利于数据的处理与分析，</a:t>
            </a:r>
            <a:r>
              <a:rPr lang="en-US" altLang="zh-CN" dirty="0" err="1"/>
              <a:t>BigTable</a:t>
            </a:r>
            <a:r>
              <a:rPr lang="zh-CN" altLang="en-US" dirty="0"/>
              <a:t>将一个表划分成多个子表（</a:t>
            </a:r>
            <a:r>
              <a:rPr lang="en-US" altLang="zh-CN" dirty="0"/>
              <a:t>Tablet</a:t>
            </a:r>
            <a:r>
              <a:rPr lang="zh-CN" altLang="en-US" dirty="0"/>
              <a:t>），是负载均衡和数据分发的基本单位。</a:t>
            </a:r>
            <a:endParaRPr lang="en-US" altLang="zh-CN" dirty="0"/>
          </a:p>
        </p:txBody>
      </p:sp>
    </p:spTree>
    <p:extLst>
      <p:ext uri="{BB962C8B-B14F-4D97-AF65-F5344CB8AC3E}">
        <p14:creationId xmlns:p14="http://schemas.microsoft.com/office/powerpoint/2010/main" val="12677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的数据模型</a:t>
            </a:r>
            <a:r>
              <a:rPr lang="en-US" altLang="zh-CN" dirty="0"/>
              <a:t>-</a:t>
            </a:r>
            <a:r>
              <a:rPr lang="en-US" altLang="zh-CN" sz="4000" dirty="0"/>
              <a:t>Column Families</a:t>
            </a:r>
            <a:endParaRPr lang="zh-CN" altLang="en-US" sz="4000" dirty="0"/>
          </a:p>
        </p:txBody>
      </p:sp>
      <p:sp>
        <p:nvSpPr>
          <p:cNvPr id="3" name="内容占位符 2"/>
          <p:cNvSpPr>
            <a:spLocks noGrp="1"/>
          </p:cNvSpPr>
          <p:nvPr>
            <p:ph idx="1"/>
          </p:nvPr>
        </p:nvSpPr>
        <p:spPr/>
        <p:txBody>
          <a:bodyPr>
            <a:normAutofit/>
          </a:bodyPr>
          <a:lstStyle/>
          <a:p>
            <a:r>
              <a:rPr lang="en-US" altLang="zh-CN" dirty="0" err="1"/>
              <a:t>BigTable</a:t>
            </a:r>
            <a:r>
              <a:rPr lang="zh-CN" altLang="en-US" dirty="0"/>
              <a:t>将</a:t>
            </a:r>
            <a:r>
              <a:rPr lang="en-US" altLang="zh-CN" dirty="0"/>
              <a:t>column key</a:t>
            </a:r>
            <a:r>
              <a:rPr lang="zh-CN" altLang="en-US" dirty="0"/>
              <a:t>组织成列族（</a:t>
            </a:r>
            <a:r>
              <a:rPr lang="en-US" altLang="zh-CN" dirty="0"/>
              <a:t>column family</a:t>
            </a:r>
            <a:r>
              <a:rPr lang="zh-CN" altLang="en-US" dirty="0"/>
              <a:t>），是基本的访问控制单元，每个列族的数据属于同一个类型，同列族数据压缩存储。</a:t>
            </a:r>
            <a:endParaRPr lang="en-US" altLang="zh-CN" dirty="0"/>
          </a:p>
          <a:p>
            <a:r>
              <a:rPr lang="zh-CN" altLang="en-US" dirty="0"/>
              <a:t>在把数据存放到这个</a:t>
            </a:r>
            <a:r>
              <a:rPr lang="en-US" altLang="zh-CN" dirty="0"/>
              <a:t>column family</a:t>
            </a:r>
            <a:r>
              <a:rPr lang="zh-CN" altLang="en-US" dirty="0"/>
              <a:t>的某个</a:t>
            </a:r>
            <a:r>
              <a:rPr lang="en-US" altLang="zh-CN" dirty="0"/>
              <a:t>column key</a:t>
            </a:r>
            <a:r>
              <a:rPr lang="zh-CN" altLang="en-US" dirty="0"/>
              <a:t>下之前，必须首先创建这个</a:t>
            </a:r>
            <a:r>
              <a:rPr lang="en-US" altLang="zh-CN" dirty="0"/>
              <a:t>column family </a:t>
            </a:r>
            <a:r>
              <a:rPr lang="zh-CN" altLang="en-US" dirty="0"/>
              <a:t>，创建后，可以使用</a:t>
            </a:r>
            <a:r>
              <a:rPr lang="en-US" altLang="zh-CN" dirty="0"/>
              <a:t>column key </a:t>
            </a:r>
          </a:p>
          <a:p>
            <a:pPr lvl="1"/>
            <a:r>
              <a:rPr lang="zh-CN" altLang="en-US" dirty="0"/>
              <a:t>表当中所包含的</a:t>
            </a:r>
            <a:r>
              <a:rPr lang="en-US" altLang="zh-CN" dirty="0"/>
              <a:t>column family</a:t>
            </a:r>
            <a:r>
              <a:rPr lang="zh-CN" altLang="en-US" dirty="0"/>
              <a:t>的数量尽可能少（至多几百个列族），在操作过程当中，</a:t>
            </a:r>
            <a:r>
              <a:rPr lang="en-US" altLang="zh-CN" dirty="0"/>
              <a:t> column family</a:t>
            </a:r>
            <a:r>
              <a:rPr lang="zh-CN" altLang="en-US" dirty="0"/>
              <a:t>很少发生变化；一个表可以包含无限数量的列。 </a:t>
            </a:r>
            <a:endParaRPr lang="en-US" altLang="zh-CN" dirty="0"/>
          </a:p>
          <a:p>
            <a:pPr lvl="1"/>
            <a:r>
              <a:rPr lang="en-US" altLang="zh-CN" dirty="0"/>
              <a:t>column key</a:t>
            </a:r>
            <a:r>
              <a:rPr lang="zh-CN" altLang="en-US" dirty="0"/>
              <a:t>命名语法：</a:t>
            </a:r>
            <a:r>
              <a:rPr lang="en-US" altLang="zh-CN" dirty="0" err="1"/>
              <a:t>family:qualifier</a:t>
            </a:r>
            <a:endParaRPr lang="en-US" altLang="zh-CN" dirty="0"/>
          </a:p>
          <a:p>
            <a:pPr lvl="2"/>
            <a:r>
              <a:rPr lang="zh-CN" altLang="en-US" dirty="0"/>
              <a:t>例</a:t>
            </a:r>
            <a:r>
              <a:rPr lang="en-US" altLang="zh-CN" dirty="0"/>
              <a:t>:</a:t>
            </a:r>
            <a:r>
              <a:rPr lang="en-US" altLang="zh-CN" i="1" dirty="0"/>
              <a:t> </a:t>
            </a:r>
            <a:r>
              <a:rPr lang="en-US" altLang="zh-CN" i="1" dirty="0" err="1"/>
              <a:t>anchor:cnnsi.com</a:t>
            </a:r>
            <a:endParaRPr lang="en-US" altLang="zh-CN" i="1" dirty="0"/>
          </a:p>
          <a:p>
            <a:pPr lvl="1"/>
            <a:r>
              <a:rPr lang="zh-CN" altLang="en-US" dirty="0"/>
              <a:t>访问控制以及磁盘、内存审计在</a:t>
            </a:r>
            <a:r>
              <a:rPr lang="en-US" altLang="zh-CN" dirty="0"/>
              <a:t>column family</a:t>
            </a:r>
            <a:r>
              <a:rPr lang="zh-CN" altLang="en-US" dirty="0"/>
              <a:t>级别完成</a:t>
            </a:r>
            <a:endParaRPr lang="en-US" altLang="zh-CN" dirty="0">
              <a:solidFill>
                <a:srgbClr val="FF0000"/>
              </a:solidFill>
            </a:endParaRPr>
          </a:p>
        </p:txBody>
      </p:sp>
    </p:spTree>
    <p:extLst>
      <p:ext uri="{BB962C8B-B14F-4D97-AF65-F5344CB8AC3E}">
        <p14:creationId xmlns:p14="http://schemas.microsoft.com/office/powerpoint/2010/main" val="165416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BigTable</a:t>
            </a:r>
            <a:r>
              <a:rPr lang="zh-CN" altLang="en-US" dirty="0"/>
              <a:t>的数据模型</a:t>
            </a:r>
            <a:r>
              <a:rPr lang="en-US" altLang="zh-CN" dirty="0"/>
              <a:t>-timestamps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a:t>
            </a:r>
            <a:r>
              <a:rPr lang="en-US" altLang="zh-CN" dirty="0" err="1"/>
              <a:t>BigTable</a:t>
            </a:r>
            <a:r>
              <a:rPr lang="zh-CN" altLang="en-US" dirty="0"/>
              <a:t>中，每个单元都包含相同数据的多个版本，这些版本采用时间戳进行索引。</a:t>
            </a:r>
            <a:endParaRPr lang="en-US" altLang="zh-CN" dirty="0"/>
          </a:p>
          <a:p>
            <a:r>
              <a:rPr lang="zh-CN" altLang="en-US" dirty="0"/>
              <a:t>时间戳是</a:t>
            </a:r>
            <a:r>
              <a:rPr lang="en-US" altLang="zh-CN" dirty="0"/>
              <a:t>64</a:t>
            </a:r>
            <a:r>
              <a:rPr lang="zh-CN" altLang="en-US" dirty="0"/>
              <a:t>位整数，代表真实时间，以微秒来计算。客户应用也可以直接分配时间戳。</a:t>
            </a:r>
            <a:endParaRPr lang="en-US" altLang="zh-CN" dirty="0"/>
          </a:p>
          <a:p>
            <a:pPr marL="342900" lvl="1" indent="-342900">
              <a:buClr>
                <a:srgbClr val="0070C0"/>
              </a:buClr>
              <a:buFont typeface="Wingdings" pitchFamily="2" charset="2"/>
              <a:buChar char="n"/>
            </a:pPr>
            <a:r>
              <a:rPr lang="zh-CN" altLang="en-US" sz="2800" dirty="0"/>
              <a:t>需要避免冲突的应用必须生成唯一的时间戳。</a:t>
            </a:r>
            <a:endParaRPr lang="en-US" altLang="zh-CN" sz="2800" dirty="0"/>
          </a:p>
          <a:p>
            <a:r>
              <a:rPr lang="zh-CN" altLang="en-US" dirty="0"/>
              <a:t>一个单元的不同版本根据时间戳降序顺序存储，最新的版本可以被最先读取。 </a:t>
            </a:r>
            <a:endParaRPr lang="en-US" altLang="zh-CN" dirty="0"/>
          </a:p>
          <a:p>
            <a:r>
              <a:rPr lang="zh-CN" altLang="en-US" dirty="0"/>
              <a:t>为了减轻版本数据的管理负担，</a:t>
            </a:r>
            <a:r>
              <a:rPr lang="en-US" altLang="zh-CN" dirty="0"/>
              <a:t> </a:t>
            </a:r>
            <a:r>
              <a:rPr lang="en-US" altLang="zh-CN" dirty="0" err="1"/>
              <a:t>BigTable</a:t>
            </a:r>
            <a:r>
              <a:rPr lang="zh-CN" altLang="en-US" dirty="0"/>
              <a:t>支持用户设定保存单元中数据的最近</a:t>
            </a:r>
            <a:r>
              <a:rPr lang="en-US" altLang="zh-CN" dirty="0"/>
              <a:t>n</a:t>
            </a:r>
            <a:r>
              <a:rPr lang="zh-CN" altLang="en-US" dirty="0"/>
              <a:t>个版本，或者只保存足够新版本（比如只保存最近</a:t>
            </a:r>
            <a:r>
              <a:rPr lang="en-US" altLang="zh-CN" dirty="0"/>
              <a:t>7</a:t>
            </a:r>
            <a:r>
              <a:rPr lang="zh-CN" altLang="en-US" dirty="0"/>
              <a:t>天内的数据版本）。</a:t>
            </a:r>
          </a:p>
        </p:txBody>
      </p:sp>
    </p:spTree>
    <p:extLst>
      <p:ext uri="{BB962C8B-B14F-4D97-AF65-F5344CB8AC3E}">
        <p14:creationId xmlns:p14="http://schemas.microsoft.com/office/powerpoint/2010/main" val="18017881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6476</TotalTime>
  <Words>3187</Words>
  <Application>Microsoft Office PowerPoint</Application>
  <PresentationFormat>宽屏</PresentationFormat>
  <Paragraphs>239</Paragraphs>
  <Slides>29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华文新魏</vt:lpstr>
      <vt:lpstr>Arial</vt:lpstr>
      <vt:lpstr>Calibri</vt:lpstr>
      <vt:lpstr>Comic Sans MS</vt:lpstr>
      <vt:lpstr>Wingdings</vt:lpstr>
      <vt:lpstr>Office 主题​​</vt:lpstr>
      <vt:lpstr>第四章 Bigtable</vt:lpstr>
      <vt:lpstr>BigTable论文</vt:lpstr>
      <vt:lpstr>BigTable出现的背景</vt:lpstr>
      <vt:lpstr>BigTable设计的动机与目标</vt:lpstr>
      <vt:lpstr>BigTable的数据模型</vt:lpstr>
      <vt:lpstr>PowerPoint 演示文稿</vt:lpstr>
      <vt:lpstr>BigTable的数据模型-Rows</vt:lpstr>
      <vt:lpstr>BigTable的数据模型-Column Families</vt:lpstr>
      <vt:lpstr>BigTable的数据模型-timestamps</vt:lpstr>
      <vt:lpstr>Bigtable体系结构</vt:lpstr>
      <vt:lpstr>Bigtable体系结构</vt:lpstr>
      <vt:lpstr>分布式锁服务Chubby</vt:lpstr>
      <vt:lpstr>设计Chubby的一些考虑</vt:lpstr>
      <vt:lpstr>Chubby体系结构</vt:lpstr>
      <vt:lpstr>Chubby文件</vt:lpstr>
      <vt:lpstr>Chubby文件</vt:lpstr>
      <vt:lpstr>Chubby访问接口</vt:lpstr>
      <vt:lpstr>一致性</vt:lpstr>
      <vt:lpstr>BigTable的基本架构—Master Server</vt:lpstr>
      <vt:lpstr>BigTable的基本架构—Tablet Server</vt:lpstr>
      <vt:lpstr>BigTable的基本架构—Tablet Server</vt:lpstr>
      <vt:lpstr>BigTable的基本架构—Tablet Server</vt:lpstr>
      <vt:lpstr>BigTable的基本架构—Tablet Server</vt:lpstr>
      <vt:lpstr>BigTable的基本架构—Tablet Server</vt:lpstr>
      <vt:lpstr>BigTable的基本架构—Tablet Server</vt:lpstr>
      <vt:lpstr>BigTable的基本架构—Tablet Server</vt:lpstr>
      <vt:lpstr>BigTable的性能优化</vt:lpstr>
      <vt:lpstr>BigTable的性能优化</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hzhao</dc:creator>
  <cp:lastModifiedBy>hui</cp:lastModifiedBy>
  <cp:revision>304</cp:revision>
  <dcterms:created xsi:type="dcterms:W3CDTF">2016-11-16T07:36:53Z</dcterms:created>
  <dcterms:modified xsi:type="dcterms:W3CDTF">2021-10-13T11:05:04Z</dcterms:modified>
</cp:coreProperties>
</file>