
<file path=[Content_Types].xml><?xml version="1.0" encoding="utf-8"?>
<Types xmlns="http://schemas.openxmlformats.org/package/2006/content-types">
  <Default Extension="png" ContentType="image/png"/>
  <Default Extension="emf" ContentType="image/x-emf"/>
  <Default Extension="gif" ContentType="image/gi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304" r:id="rId4"/>
    <p:sldId id="360" r:id="rId5"/>
    <p:sldId id="349" r:id="rId6"/>
    <p:sldId id="361" r:id="rId8"/>
    <p:sldId id="335" r:id="rId9"/>
    <p:sldId id="336" r:id="rId10"/>
    <p:sldId id="348" r:id="rId11"/>
    <p:sldId id="337" r:id="rId12"/>
    <p:sldId id="354" r:id="rId13"/>
    <p:sldId id="341" r:id="rId14"/>
    <p:sldId id="338" r:id="rId15"/>
    <p:sldId id="342" r:id="rId16"/>
    <p:sldId id="343" r:id="rId17"/>
    <p:sldId id="344" r:id="rId18"/>
    <p:sldId id="345" r:id="rId19"/>
    <p:sldId id="355" r:id="rId20"/>
    <p:sldId id="356" r:id="rId21"/>
    <p:sldId id="357" r:id="rId22"/>
    <p:sldId id="358" r:id="rId23"/>
    <p:sldId id="359" r:id="rId24"/>
    <p:sldId id="319" r:id="rId25"/>
    <p:sldId id="307" r:id="rId26"/>
    <p:sldId id="326" r:id="rId27"/>
    <p:sldId id="330" r:id="rId28"/>
    <p:sldId id="329" r:id="rId29"/>
    <p:sldId id="350" r:id="rId30"/>
    <p:sldId id="323" r:id="rId31"/>
    <p:sldId id="324" r:id="rId32"/>
    <p:sldId id="325" r:id="rId33"/>
    <p:sldId id="351" r:id="rId34"/>
    <p:sldId id="352" r:id="rId35"/>
    <p:sldId id="292" r:id="rId36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6" autoAdjust="0"/>
    <p:restoredTop sz="84664" autoAdjust="0"/>
  </p:normalViewPr>
  <p:slideViewPr>
    <p:cSldViewPr showGuides="1">
      <p:cViewPr varScale="1">
        <p:scale>
          <a:sx n="68" d="100"/>
          <a:sy n="68" d="100"/>
        </p:scale>
        <p:origin x="907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gs" Target="tags/tag1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F3C93-E2B6-424D-BDC8-6320625E54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A0D12-F0DE-42D7-96AE-EB51962C00B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kern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cs typeface="宋体" panose="02010600030101010101" pitchFamily="2" charset="-122"/>
              </a:rPr>
              <a:t>HDFS</a:t>
            </a:r>
            <a:r>
              <a:rPr lang="zh-CN" altLang="zh-CN" sz="1800" kern="0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sz="1800" kern="0" dirty="0" err="1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宋体" panose="02010600030101010101" pitchFamily="2" charset="-122"/>
              </a:rPr>
              <a:t>HadoopDistributedFileSystem</a:t>
            </a:r>
            <a:r>
              <a:rPr lang="zh-CN" altLang="zh-CN" sz="1800" kern="0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en-US" altLang="zh-CN" sz="1800" kern="0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宋体" panose="02010600030101010101" pitchFamily="2" charset="-122"/>
              </a:rPr>
              <a:t>Hadoop </a:t>
            </a:r>
            <a:r>
              <a:rPr lang="zh-CN" altLang="zh-CN" sz="1800" kern="0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宋体" panose="02010600030101010101" pitchFamily="2" charset="-122"/>
              </a:rPr>
              <a:t>分布式文件系统）是</a:t>
            </a:r>
            <a:r>
              <a:rPr lang="en-US" altLang="zh-CN" sz="1800" kern="0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宋体" panose="02010600030101010101" pitchFamily="2" charset="-122"/>
              </a:rPr>
              <a:t> Hadoop </a:t>
            </a:r>
            <a:r>
              <a:rPr lang="zh-CN" altLang="zh-CN" sz="1800" kern="0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宋体" panose="02010600030101010101" pitchFamily="2" charset="-122"/>
              </a:rPr>
              <a:t>体系中数据存储管理的基础。</a:t>
            </a:r>
            <a:endParaRPr lang="en-US" altLang="zh-CN" sz="1800" kern="0" dirty="0">
              <a:solidFill>
                <a:srgbClr val="121212"/>
              </a:solidFill>
              <a:effectLst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sz="1800" kern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cs typeface="宋体" panose="02010600030101010101" pitchFamily="2" charset="-122"/>
              </a:rPr>
              <a:t>MapReduce </a:t>
            </a:r>
            <a:r>
              <a:rPr lang="zh-CN" altLang="zh-CN" sz="1800" kern="0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宋体" panose="02010600030101010101" pitchFamily="2" charset="-122"/>
              </a:rPr>
              <a:t>是一种</a:t>
            </a:r>
            <a:r>
              <a:rPr lang="zh-CN" altLang="en-US" sz="1800" kern="0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宋体" panose="02010600030101010101" pitchFamily="2" charset="-122"/>
              </a:rPr>
              <a:t>“分而治之”的</a:t>
            </a:r>
            <a:r>
              <a:rPr lang="zh-CN" altLang="zh-CN" sz="1800" kern="0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宋体" panose="02010600030101010101" pitchFamily="2" charset="-122"/>
              </a:rPr>
              <a:t>计算模型，用以进行大数据量的计算</a:t>
            </a:r>
            <a:r>
              <a:rPr lang="zh-CN" altLang="en-US" sz="1800" kern="0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1800" kern="0" dirty="0">
              <a:solidFill>
                <a:srgbClr val="121212"/>
              </a:solidFill>
              <a:effectLst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sz="1800" kern="0" dirty="0" err="1">
                <a:solidFill>
                  <a:srgbClr val="121212"/>
                </a:solidFill>
                <a:effectLst/>
                <a:ea typeface="微软雅黑" panose="020B0503020204020204" pitchFamily="34" charset="-122"/>
              </a:rPr>
              <a:t>Hbase</a:t>
            </a:r>
            <a:r>
              <a:rPr lang="zh-CN" altLang="en-US" sz="1800" kern="0" dirty="0">
                <a:solidFill>
                  <a:srgbClr val="121212"/>
                </a:solidFill>
                <a:effectLst/>
                <a:ea typeface="微软雅黑" panose="020B0503020204020204" pitchFamily="34" charset="-122"/>
              </a:rPr>
              <a:t>是一个</a:t>
            </a:r>
            <a:r>
              <a:rPr lang="zh-CN" altLang="zh-CN" sz="1800" kern="0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宋体" panose="02010600030101010101" pitchFamily="2" charset="-122"/>
              </a:rPr>
              <a:t>可伸缩、高可靠、高性能、分布式和面向列的动态模式数据库</a:t>
            </a:r>
            <a:r>
              <a:rPr lang="zh-CN" altLang="en-US" sz="1800" kern="0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宋体" panose="02010600030101010101" pitchFamily="2" charset="-122"/>
              </a:rPr>
              <a:t>，采用</a:t>
            </a:r>
            <a:r>
              <a:rPr lang="en-US" altLang="zh-CN" sz="1800" kern="0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宋体" panose="02010600030101010101" pitchFamily="2" charset="-122"/>
              </a:rPr>
              <a:t>Column-family</a:t>
            </a:r>
            <a:r>
              <a:rPr lang="zh-CN" altLang="en-US" sz="1800" kern="0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宋体" panose="02010600030101010101" pitchFamily="2" charset="-122"/>
              </a:rPr>
              <a:t>数据模型组织数据</a:t>
            </a:r>
            <a:r>
              <a:rPr lang="zh-CN" altLang="zh-CN" sz="1800" kern="0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1800" kern="0" dirty="0">
              <a:solidFill>
                <a:srgbClr val="121212"/>
              </a:solidFill>
              <a:effectLst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sz="1800" kern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cs typeface="宋体" panose="02010600030101010101" pitchFamily="2" charset="-122"/>
              </a:rPr>
              <a:t>Hive</a:t>
            </a:r>
            <a:r>
              <a:rPr lang="zh-CN" altLang="zh-CN" sz="1800" kern="0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宋体" panose="02010600030101010101" pitchFamily="2" charset="-122"/>
              </a:rPr>
              <a:t>是数据仓库架构，它</a:t>
            </a:r>
            <a:r>
              <a:rPr lang="zh-CN" altLang="en-US" sz="1800" kern="0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宋体" panose="02010600030101010101" pitchFamily="2" charset="-122"/>
              </a:rPr>
              <a:t>提供</a:t>
            </a:r>
            <a:r>
              <a:rPr lang="zh-CN" altLang="zh-CN" sz="1800" kern="0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宋体" panose="02010600030101010101" pitchFamily="2" charset="-122"/>
              </a:rPr>
              <a:t>数据</a:t>
            </a:r>
            <a:r>
              <a:rPr lang="en-US" altLang="zh-CN" sz="1800" kern="0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宋体" panose="02010600030101010101" pitchFamily="2" charset="-122"/>
              </a:rPr>
              <a:t> ETL</a:t>
            </a:r>
            <a:r>
              <a:rPr lang="zh-CN" altLang="zh-CN" sz="1800" kern="0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宋体" panose="02010600030101010101" pitchFamily="2" charset="-122"/>
              </a:rPr>
              <a:t>（抽取、转换和加载）工具、数据存储管理和大型数据集的查询和分析能力。</a:t>
            </a:r>
            <a:endParaRPr lang="en-US" altLang="zh-CN" sz="1800" kern="0" dirty="0">
              <a:solidFill>
                <a:srgbClr val="121212"/>
              </a:solidFill>
              <a:effectLst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sz="1800" kern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cs typeface="宋体" panose="02010600030101010101" pitchFamily="2" charset="-122"/>
              </a:rPr>
              <a:t>Pig </a:t>
            </a:r>
            <a:r>
              <a:rPr lang="zh-CN" altLang="zh-CN" sz="1800" kern="0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宋体" panose="02010600030101010101" pitchFamily="2" charset="-122"/>
              </a:rPr>
              <a:t>是对大型数据集进行分析和评估的平台</a:t>
            </a:r>
            <a:r>
              <a:rPr lang="zh-CN" altLang="en-US" sz="1800" kern="0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zh-CN" sz="1800" kern="0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宋体" panose="02010600030101010101" pitchFamily="2" charset="-122"/>
              </a:rPr>
              <a:t>提供了一个高层次的、面向领域的抽象语言：</a:t>
            </a:r>
            <a:r>
              <a:rPr lang="en-US" altLang="zh-CN" sz="1800" kern="0" dirty="0" err="1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宋体" panose="02010600030101010101" pitchFamily="2" charset="-122"/>
              </a:rPr>
              <a:t>PigLatin</a:t>
            </a:r>
            <a:r>
              <a:rPr lang="zh-CN" altLang="zh-CN" sz="1800" kern="0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1800" kern="0" dirty="0">
              <a:solidFill>
                <a:srgbClr val="121212"/>
              </a:solidFill>
              <a:effectLst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sz="1800" kern="0" dirty="0" err="1">
                <a:solidFill>
                  <a:srgbClr val="121212"/>
                </a:solidFill>
                <a:effectLst/>
                <a:latin typeface="微软雅黑" panose="020B0503020204020204" pitchFamily="34" charset="-122"/>
                <a:cs typeface="宋体" panose="02010600030101010101" pitchFamily="2" charset="-122"/>
              </a:rPr>
              <a:t>ZooKeeper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zh-CN" sz="1800" kern="0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宋体" panose="02010600030101010101" pitchFamily="2" charset="-122"/>
              </a:rPr>
              <a:t>作为一个分布式的服务框架，解决了分布式计算中的一致性问题。</a:t>
            </a:r>
            <a:endParaRPr lang="en-US" altLang="zh-CN" sz="1800" kern="0" dirty="0">
              <a:solidFill>
                <a:srgbClr val="121212"/>
              </a:solidFill>
              <a:effectLst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kern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Mahout 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提供</a:t>
            </a:r>
            <a:r>
              <a:rPr lang="zh-CN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一些可扩展的机器学习领域经典算法的实现，帮助开发人员更加方便快捷地创建智能应用程序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已经包含了聚类、分类、推荐引擎（协同过滤）和频繁集挖掘等广泛使用的数据挖掘方法。除了算法，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Mahout </a:t>
            </a:r>
            <a:r>
              <a:rPr lang="zh-CN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还包含数据的输入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/</a:t>
            </a:r>
            <a:r>
              <a:rPr lang="zh-CN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输出工具、与其他存储系统（如数据库、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MongoDB </a:t>
            </a:r>
            <a:r>
              <a:rPr lang="zh-CN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或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 Cassandra</a:t>
            </a:r>
            <a:r>
              <a:rPr lang="zh-CN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）集成等数据挖掘支持架构。</a:t>
            </a:r>
            <a:endParaRPr lang="en-US" altLang="zh-CN" sz="1800" kern="0" dirty="0">
              <a:solidFill>
                <a:srgbClr val="121212"/>
              </a:solidFill>
              <a:effectLst/>
              <a:latin typeface="等线" panose="02010600030101010101" pitchFamily="2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kern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cs typeface="宋体" panose="02010600030101010101" pitchFamily="2" charset="-122"/>
              </a:rPr>
              <a:t>Flume </a:t>
            </a:r>
            <a:r>
              <a:rPr lang="zh-CN" altLang="zh-CN" sz="1800" kern="0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宋体" panose="02010600030101010101" pitchFamily="2" charset="-122"/>
              </a:rPr>
              <a:t>是</a:t>
            </a:r>
            <a:r>
              <a:rPr lang="en-US" altLang="zh-CN" sz="1800" kern="0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宋体" panose="02010600030101010101" pitchFamily="2" charset="-122"/>
              </a:rPr>
              <a:t> Cloudera </a:t>
            </a:r>
            <a:r>
              <a:rPr lang="zh-CN" altLang="zh-CN" sz="1800" kern="0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宋体" panose="02010600030101010101" pitchFamily="2" charset="-122"/>
              </a:rPr>
              <a:t>开发维护的分布式、可靠、高可用的</a:t>
            </a:r>
            <a:r>
              <a:rPr lang="zh-CN" altLang="en-US" sz="1800" kern="0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宋体" panose="02010600030101010101" pitchFamily="2" charset="-122"/>
              </a:rPr>
              <a:t>海量</a:t>
            </a:r>
            <a:r>
              <a:rPr lang="zh-CN" altLang="zh-CN" sz="1800" kern="0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宋体" panose="02010600030101010101" pitchFamily="2" charset="-122"/>
              </a:rPr>
              <a:t>日志收集系统。它将数据从产生、传输、处理并最终写入目标的路径的过程抽象为数据流</a:t>
            </a:r>
            <a:r>
              <a:rPr lang="zh-CN" altLang="en-US" sz="1800" kern="0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1800" kern="0" dirty="0">
              <a:solidFill>
                <a:srgbClr val="121212"/>
              </a:solidFill>
              <a:effectLst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kern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Sqoop </a:t>
            </a:r>
            <a:r>
              <a:rPr lang="zh-CN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是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 SQL-to-Hadoop </a:t>
            </a:r>
            <a:r>
              <a:rPr lang="zh-CN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的缩写，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提供</a:t>
            </a:r>
            <a:r>
              <a:rPr lang="zh-CN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结构化数据存储与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 Hadoop </a:t>
            </a:r>
            <a:r>
              <a:rPr lang="zh-CN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之间进行数据交换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可以将一个关系型数据库（例如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 MySQL</a:t>
            </a:r>
            <a:r>
              <a:rPr lang="zh-CN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Oracle</a:t>
            </a:r>
            <a:r>
              <a:rPr lang="zh-CN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PostgreSQL </a:t>
            </a:r>
            <a:r>
              <a:rPr lang="zh-CN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等）中的数据导入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 Hadoop </a:t>
            </a:r>
            <a:r>
              <a:rPr lang="zh-CN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 HDFS</a:t>
            </a:r>
            <a:r>
              <a:rPr lang="zh-CN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Hive </a:t>
            </a:r>
            <a:r>
              <a:rPr lang="zh-CN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中，也可以将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 HDFS</a:t>
            </a:r>
            <a:r>
              <a:rPr lang="zh-CN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Hive </a:t>
            </a:r>
            <a:r>
              <a:rPr lang="zh-CN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中的数据导入关系型数据库中。整个数据导入导出过程都是用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 MapReduce </a:t>
            </a:r>
            <a:r>
              <a:rPr lang="zh-CN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实现并行化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1800" kern="0" dirty="0">
              <a:solidFill>
                <a:srgbClr val="121212"/>
              </a:solidFill>
              <a:effectLst/>
              <a:latin typeface="等线" panose="02010600030101010101" pitchFamily="2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kern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cs typeface="宋体" panose="02010600030101010101" pitchFamily="2" charset="-122"/>
              </a:rPr>
              <a:t>Avro </a:t>
            </a:r>
            <a:r>
              <a:rPr lang="zh-CN" altLang="zh-CN" sz="1800" kern="0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宋体" panose="02010600030101010101" pitchFamily="2" charset="-122"/>
              </a:rPr>
              <a:t>是一个数据序列化系统，设计用于支持大批量数据交换的应用。支持二进制序列化方式，可以便捷，快速地处理大量数据</a:t>
            </a:r>
            <a:r>
              <a:rPr lang="zh-CN" altLang="en-US" sz="1800" kern="0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cs typeface="宋体" panose="02010600030101010101" pitchFamily="2" charset="-122"/>
              </a:rPr>
              <a:t>Doug Cutting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cs typeface="宋体" panose="02010600030101010101" pitchFamily="2" charset="-122"/>
              </a:rPr>
              <a:t>研发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Bef>
                <a:spcPts val="1680"/>
              </a:spcBef>
              <a:spcAft>
                <a:spcPts val="1680"/>
              </a:spcAft>
            </a:pPr>
            <a:r>
              <a:rPr lang="en-US" altLang="zh-CN" sz="1800" kern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Kafka </a:t>
            </a:r>
            <a:r>
              <a:rPr lang="zh-CN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是由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 Apache </a:t>
            </a:r>
            <a:r>
              <a:rPr lang="zh-CN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软件基金会开发的一个开源流处理平台，由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 Scala </a:t>
            </a:r>
            <a:r>
              <a:rPr lang="zh-CN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 Java</a:t>
            </a:r>
            <a:r>
              <a:rPr lang="zh-CN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编写。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Kafka </a:t>
            </a:r>
            <a:r>
              <a:rPr lang="zh-CN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是一种高吞吐量的分布式发布订阅消息系统，是通过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 Hadoop </a:t>
            </a:r>
            <a:r>
              <a:rPr lang="zh-CN" altLang="zh-CN" sz="1800" kern="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的并行加载机制来统一线上和离线的消息处理，也是为了通过集群来提供实时的消息。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A0D12-F0DE-42D7-96AE-EB51962C00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A0D12-F0DE-42D7-96AE-EB51962C00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Magic Number</a:t>
            </a:r>
            <a:r>
              <a:rPr lang="zh-CN" altLang="en-US" dirty="0"/>
              <a:t>用于安全校验。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A0D12-F0DE-42D7-96AE-EB51962C00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类似</a:t>
            </a:r>
            <a:r>
              <a:rPr lang="en-US" altLang="zh-CN" dirty="0"/>
              <a:t>MySQL</a:t>
            </a:r>
            <a:r>
              <a:rPr lang="zh-CN" altLang="en-US" dirty="0"/>
              <a:t>的</a:t>
            </a:r>
            <a:r>
              <a:rPr lang="en-US" altLang="zh-CN" dirty="0"/>
              <a:t>Binary log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A0D12-F0DE-42D7-96AE-EB51962C00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ZooKeeper</a:t>
            </a:r>
            <a:r>
              <a:rPr lang="zh-CN" altLang="en-US" dirty="0"/>
              <a:t>是类似</a:t>
            </a:r>
            <a:r>
              <a:rPr lang="en-US" altLang="zh-CN" dirty="0"/>
              <a:t>Chubby</a:t>
            </a:r>
            <a:r>
              <a:rPr lang="zh-CN" altLang="en-US" dirty="0"/>
              <a:t>的分布式协调服务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A0D12-F0DE-42D7-96AE-EB51962C00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A0D12-F0DE-42D7-96AE-EB51962C00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0" name="TextBox 8"/>
          <p:cNvSpPr txBox="1"/>
          <p:nvPr userDrawn="1"/>
        </p:nvSpPr>
        <p:spPr>
          <a:xfrm>
            <a:off x="3791744" y="724634"/>
            <a:ext cx="4632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i="0" kern="1200" dirty="0">
                <a:solidFill>
                  <a:srgbClr val="00B050"/>
                </a:solidFill>
                <a:effectLst/>
                <a:latin typeface="华文新魏" pitchFamily="2" charset="-122"/>
                <a:ea typeface="华文新魏" pitchFamily="2" charset="-122"/>
                <a:cs typeface="+mn-cs"/>
              </a:rPr>
              <a:t>非关系型数据存储技术及其应用</a:t>
            </a:r>
            <a:endParaRPr lang="zh-CN" altLang="en-US" sz="2000" i="0" dirty="0">
              <a:solidFill>
                <a:srgbClr val="00B050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11" name="Picture 12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574"/>
            <a:ext cx="4223792" cy="81186"/>
          </a:xfrm>
          <a:prstGeom prst="rect">
            <a:avLst/>
          </a:prstGeom>
        </p:spPr>
      </p:pic>
      <p:pic>
        <p:nvPicPr>
          <p:cNvPr id="13" name="Picture 6"/>
          <p:cNvPicPr/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1877" y="188640"/>
            <a:ext cx="1392155" cy="455930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40948"/>
            <a:ext cx="840094" cy="795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2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877721"/>
            <a:ext cx="4223792" cy="811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Clr>
                <a:srgbClr val="0070C0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sz="240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>
              <a:buClr>
                <a:srgbClr val="00B050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>
              <a:buClr>
                <a:srgbClr val="FFC000"/>
              </a:buClr>
              <a:buSzPct val="90000"/>
              <a:buFont typeface="Wingdings" panose="05000000000000000000" pitchFamily="2" charset="2"/>
              <a:buChar char="ü"/>
              <a:defRPr sz="180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defRPr>
            </a:lvl4pPr>
            <a:lvl5pPr>
              <a:defRPr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34780" y="6390149"/>
            <a:ext cx="1002968" cy="365125"/>
          </a:xfrm>
        </p:spPr>
        <p:txBody>
          <a:bodyPr/>
          <a:lstStyle>
            <a:lvl1pPr algn="l"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12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1484785"/>
            <a:ext cx="11041227" cy="9715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15414" y="6597352"/>
            <a:ext cx="523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800" dirty="0">
              <a:solidFill>
                <a:srgbClr val="00B050"/>
              </a:solidFill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623392" y="6381328"/>
            <a:ext cx="941435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1"/>
          <p:cNvSpPr txBox="1"/>
          <p:nvPr userDrawn="1"/>
        </p:nvSpPr>
        <p:spPr>
          <a:xfrm>
            <a:off x="527381" y="6453336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i="1" kern="1200" dirty="0">
                <a:solidFill>
                  <a:srgbClr val="00B050"/>
                </a:solidFill>
                <a:effectLst/>
                <a:latin typeface="华文新魏" pitchFamily="2" charset="-122"/>
                <a:ea typeface="华文新魏" pitchFamily="2" charset="-122"/>
                <a:cs typeface="+mn-cs"/>
              </a:rPr>
              <a:t>非关系型数据存储技术及其应用</a:t>
            </a:r>
            <a:endParaRPr lang="zh-CN" altLang="en-US" sz="1800" i="1" dirty="0">
              <a:solidFill>
                <a:srgbClr val="00B050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29710"/>
            <a:ext cx="653075" cy="590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pic>
        <p:nvPicPr>
          <p:cNvPr id="14" name="Picture 12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1484785"/>
            <a:ext cx="11041227" cy="97155"/>
          </a:xfrm>
          <a:prstGeom prst="rect">
            <a:avLst/>
          </a:prstGeom>
        </p:spPr>
      </p:pic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34780" y="6390149"/>
            <a:ext cx="1002968" cy="365125"/>
          </a:xfrm>
        </p:spPr>
        <p:txBody>
          <a:bodyPr/>
          <a:lstStyle>
            <a:lvl1pPr algn="l"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23392" y="6381328"/>
            <a:ext cx="941435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1"/>
          <p:cNvSpPr txBox="1"/>
          <p:nvPr userDrawn="1"/>
        </p:nvSpPr>
        <p:spPr>
          <a:xfrm>
            <a:off x="527381" y="6453336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i="1" kern="1200" dirty="0">
                <a:solidFill>
                  <a:srgbClr val="00B050"/>
                </a:solidFill>
                <a:effectLst/>
                <a:latin typeface="华文新魏" pitchFamily="2" charset="-122"/>
                <a:ea typeface="华文新魏" pitchFamily="2" charset="-122"/>
                <a:cs typeface="+mn-cs"/>
              </a:rPr>
              <a:t>非关系型数据存储技术及其应用</a:t>
            </a:r>
            <a:endParaRPr lang="zh-CN" altLang="en-US" sz="1800" i="1" dirty="0">
              <a:solidFill>
                <a:srgbClr val="00B050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29710"/>
            <a:ext cx="653075" cy="590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175787" y="6481752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3" name="TextBox 8"/>
          <p:cNvSpPr txBox="1"/>
          <p:nvPr userDrawn="1"/>
        </p:nvSpPr>
        <p:spPr>
          <a:xfrm>
            <a:off x="3791744" y="724634"/>
            <a:ext cx="4632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i="0" kern="1200" dirty="0">
                <a:solidFill>
                  <a:srgbClr val="00B050"/>
                </a:solidFill>
                <a:effectLst/>
                <a:latin typeface="华文新魏" pitchFamily="2" charset="-122"/>
                <a:ea typeface="华文新魏" pitchFamily="2" charset="-122"/>
                <a:cs typeface="+mn-cs"/>
              </a:rPr>
              <a:t>非关系型数据存储技术及其应用</a:t>
            </a:r>
            <a:endParaRPr lang="zh-CN" altLang="en-US" sz="2000" i="0" dirty="0">
              <a:solidFill>
                <a:srgbClr val="00B050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14" name="Picture 12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574"/>
            <a:ext cx="4223792" cy="81186"/>
          </a:xfrm>
          <a:prstGeom prst="rect">
            <a:avLst/>
          </a:prstGeom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930" y="0"/>
            <a:ext cx="840094" cy="795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2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877721"/>
            <a:ext cx="4223792" cy="811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Clr>
                <a:srgbClr val="0070C0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sz="240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>
              <a:buClr>
                <a:srgbClr val="00B050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>
              <a:buClr>
                <a:srgbClr val="FFC000"/>
              </a:buClr>
              <a:buSzPct val="90000"/>
              <a:buFont typeface="Wingdings" panose="05000000000000000000" pitchFamily="2" charset="2"/>
              <a:buChar char="ü"/>
              <a:defRPr sz="180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defRPr>
            </a:lvl4pPr>
            <a:lvl5pPr>
              <a:defRPr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403328" y="6448252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12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1484785"/>
            <a:ext cx="11041227" cy="97155"/>
          </a:xfrm>
          <a:prstGeom prst="rect">
            <a:avLst/>
          </a:prstGeom>
        </p:spPr>
      </p:pic>
      <p:cxnSp>
        <p:nvCxnSpPr>
          <p:cNvPr id="14" name="直接连接符 13"/>
          <p:cNvCxnSpPr/>
          <p:nvPr userDrawn="1"/>
        </p:nvCxnSpPr>
        <p:spPr>
          <a:xfrm>
            <a:off x="623392" y="6381328"/>
            <a:ext cx="941435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1"/>
          <p:cNvSpPr txBox="1"/>
          <p:nvPr userDrawn="1"/>
        </p:nvSpPr>
        <p:spPr>
          <a:xfrm>
            <a:off x="527381" y="6453336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i="1" kern="1200" dirty="0">
                <a:solidFill>
                  <a:srgbClr val="00B050"/>
                </a:solidFill>
                <a:effectLst/>
                <a:latin typeface="华文新魏" pitchFamily="2" charset="-122"/>
                <a:ea typeface="华文新魏" pitchFamily="2" charset="-122"/>
                <a:cs typeface="+mn-cs"/>
              </a:rPr>
              <a:t>非关系型数据存储技术及其应用</a:t>
            </a:r>
            <a:endParaRPr lang="zh-CN" altLang="en-US" sz="1800" i="1" dirty="0">
              <a:solidFill>
                <a:srgbClr val="00B050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29710"/>
            <a:ext cx="653075" cy="590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367808" y="638132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2060"/>
          </a:solidFill>
          <a:latin typeface="华文新魏" pitchFamily="2" charset="-122"/>
          <a:ea typeface="华文新魏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90000"/>
        <a:buFont typeface="Wingdings" panose="05000000000000000000" pitchFamily="2" charset="2"/>
        <a:buChar char="n"/>
        <a:defRPr sz="2800" kern="1200">
          <a:solidFill>
            <a:srgbClr val="002060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90000"/>
        <a:buFont typeface="Wingdings" panose="05000000000000000000" pitchFamily="2" charset="2"/>
        <a:buChar char="l"/>
        <a:defRPr sz="2400" kern="1200">
          <a:solidFill>
            <a:srgbClr val="002060"/>
          </a:solidFill>
          <a:latin typeface="华文新魏" pitchFamily="2" charset="-122"/>
          <a:ea typeface="华文新魏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C000"/>
        </a:buClr>
        <a:buSzPct val="90000"/>
        <a:buFont typeface="Wingdings" panose="05000000000000000000" pitchFamily="2" charset="2"/>
        <a:buChar char="Ø"/>
        <a:defRPr sz="2000" kern="1200">
          <a:solidFill>
            <a:srgbClr val="002060"/>
          </a:solidFill>
          <a:latin typeface="华文新魏" pitchFamily="2" charset="-122"/>
          <a:ea typeface="华文新魏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B050"/>
        </a:buClr>
        <a:buSzPct val="90000"/>
        <a:buFont typeface="Wingdings" panose="05000000000000000000" pitchFamily="2" charset="2"/>
        <a:buChar char="ü"/>
        <a:defRPr sz="1800" kern="1200">
          <a:solidFill>
            <a:srgbClr val="002060"/>
          </a:solidFill>
          <a:latin typeface="华文新魏" pitchFamily="2" charset="-122"/>
          <a:ea typeface="华文新魏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GI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第五章 </a:t>
            </a:r>
            <a:r>
              <a:rPr lang="en-US" altLang="zh-CN" b="1" dirty="0"/>
              <a:t>HBASE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表实例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662394"/>
            <a:ext cx="9252520" cy="3998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91544" y="594928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</a:t>
            </a:r>
            <a:r>
              <a:rPr lang="zh-CN" altLang="en-US" dirty="0"/>
              <a:t>：</a:t>
            </a:r>
            <a:r>
              <a:rPr lang="en-US" altLang="zh-CN" i="1" dirty="0"/>
              <a:t>Introduction to </a:t>
            </a:r>
            <a:r>
              <a:rPr lang="en-US" altLang="zh-CN" i="1" dirty="0" err="1"/>
              <a:t>HBase</a:t>
            </a:r>
            <a:r>
              <a:rPr lang="en-US" altLang="zh-CN" i="1" dirty="0"/>
              <a:t> Schema Design </a:t>
            </a:r>
            <a:r>
              <a:rPr lang="en-US" altLang="zh-CN" dirty="0"/>
              <a:t>by </a:t>
            </a:r>
            <a:r>
              <a:rPr lang="en-US" altLang="zh-CN" dirty="0" err="1"/>
              <a:t>Amandeep</a:t>
            </a:r>
            <a:r>
              <a:rPr lang="en-US" altLang="zh-CN" dirty="0"/>
              <a:t> </a:t>
            </a:r>
            <a:r>
              <a:rPr lang="en-US" altLang="zh-CN" dirty="0" err="1"/>
              <a:t>Khurana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概念视图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315" y="1772677"/>
            <a:ext cx="9144000" cy="4399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HBASE</a:t>
            </a:r>
            <a:r>
              <a:rPr lang="zh-CN" altLang="en-US" dirty="0"/>
              <a:t>逻辑模型实例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690689"/>
            <a:ext cx="7734300" cy="425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64933" y="604737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From </a:t>
            </a:r>
            <a:r>
              <a:rPr lang="en-US" altLang="zh-CN" sz="1600" i="1" dirty="0"/>
              <a:t>HBASE in action</a:t>
            </a:r>
            <a:endParaRPr lang="zh-CN" altLang="en-US" sz="1600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物理视图</a:t>
            </a:r>
            <a:r>
              <a:rPr lang="en-US" altLang="zh-CN" dirty="0"/>
              <a:t>-</a:t>
            </a:r>
            <a:r>
              <a:rPr lang="zh-CN" altLang="en-US" dirty="0"/>
              <a:t>面向列族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HBase</a:t>
            </a:r>
            <a:r>
              <a:rPr lang="zh-CN" altLang="en-US" sz="2400" dirty="0"/>
              <a:t>按照列族分组，每个列族在硬盘上有自己的</a:t>
            </a:r>
            <a:r>
              <a:rPr lang="en-US" altLang="zh-CN" sz="2400" b="1" dirty="0" err="1">
                <a:solidFill>
                  <a:srgbClr val="0070C0"/>
                </a:solidFill>
              </a:rPr>
              <a:t>HFile</a:t>
            </a:r>
            <a:r>
              <a:rPr lang="zh-CN" altLang="en-US" sz="2400" dirty="0"/>
              <a:t>格式文件集合，每个</a:t>
            </a:r>
            <a:r>
              <a:rPr lang="en-US" altLang="zh-CN" sz="2400" dirty="0" err="1"/>
              <a:t>HFile</a:t>
            </a:r>
            <a:r>
              <a:rPr lang="zh-CN" altLang="en-US" sz="2400" dirty="0"/>
              <a:t>格式文件都是独立管理，自身是二进制文件</a:t>
            </a:r>
            <a:endParaRPr lang="en-US" altLang="zh-CN" sz="2400" dirty="0"/>
          </a:p>
          <a:p>
            <a:r>
              <a:rPr lang="en-US" altLang="zh-CN" sz="2400" dirty="0" err="1"/>
              <a:t>HBase</a:t>
            </a:r>
            <a:r>
              <a:rPr lang="zh-CN" altLang="en-US" sz="2400" dirty="0"/>
              <a:t>的记录按照</a:t>
            </a:r>
            <a:r>
              <a:rPr lang="en-US" altLang="zh-CN" sz="2400" dirty="0"/>
              <a:t>Key-value</a:t>
            </a:r>
            <a:r>
              <a:rPr lang="zh-CN" altLang="en-US" sz="2400" dirty="0"/>
              <a:t>对存储以</a:t>
            </a:r>
            <a:r>
              <a:rPr lang="en-US" altLang="zh-CN" sz="2400" dirty="0" err="1"/>
              <a:t>HFile</a:t>
            </a:r>
            <a:r>
              <a:rPr lang="zh-CN" altLang="en-US" sz="2400" dirty="0"/>
              <a:t>格式存储，一个列族的数据物理上存放在一起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131" y="3155159"/>
            <a:ext cx="92964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432" y="4619203"/>
            <a:ext cx="933450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物理存储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Table</a:t>
            </a:r>
            <a:r>
              <a:rPr lang="zh-CN" altLang="en-US" sz="2400" dirty="0"/>
              <a:t>中所有行按照</a:t>
            </a:r>
            <a:r>
              <a:rPr lang="en-US" altLang="zh-CN" sz="2400" dirty="0"/>
              <a:t>row key</a:t>
            </a:r>
            <a:r>
              <a:rPr lang="zh-CN" altLang="en-US" sz="2400" dirty="0"/>
              <a:t>的字典顺序排列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Table</a:t>
            </a:r>
            <a:r>
              <a:rPr lang="zh-CN" altLang="en-US" sz="2400" dirty="0"/>
              <a:t>横向分割为多个</a:t>
            </a:r>
            <a:r>
              <a:rPr lang="en-US" altLang="zh-CN" sz="2400" dirty="0"/>
              <a:t>Region</a:t>
            </a:r>
            <a:r>
              <a:rPr lang="zh-CN" altLang="en-US" sz="2400" dirty="0"/>
              <a:t>，每个</a:t>
            </a:r>
            <a:r>
              <a:rPr lang="en-US" altLang="zh-CN" sz="2400" dirty="0"/>
              <a:t>Region</a:t>
            </a:r>
            <a:r>
              <a:rPr lang="zh-CN" altLang="en-US" sz="2400" dirty="0"/>
              <a:t>的大小一定，当新的数据不断添加，会产生新的</a:t>
            </a:r>
            <a:r>
              <a:rPr lang="en-US" altLang="zh-CN" sz="2400" dirty="0"/>
              <a:t>Region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Region</a:t>
            </a:r>
            <a:r>
              <a:rPr lang="zh-CN" altLang="en-US" sz="2400" dirty="0"/>
              <a:t>是</a:t>
            </a:r>
            <a:r>
              <a:rPr lang="en-US" altLang="zh-CN" sz="2400" dirty="0"/>
              <a:t>HBASE</a:t>
            </a:r>
            <a:r>
              <a:rPr lang="zh-CN" altLang="en-US" sz="2400" dirty="0"/>
              <a:t>分布式存储和负载均衡的最小单位，不同的</a:t>
            </a:r>
            <a:r>
              <a:rPr lang="en-US" altLang="zh-CN" sz="2400" dirty="0"/>
              <a:t>Region</a:t>
            </a:r>
            <a:r>
              <a:rPr lang="zh-CN" altLang="en-US" sz="2400" dirty="0"/>
              <a:t>可以分布在不同的</a:t>
            </a:r>
            <a:r>
              <a:rPr lang="en-US" altLang="zh-CN" sz="2400" dirty="0"/>
              <a:t>Region Server</a:t>
            </a:r>
            <a:r>
              <a:rPr lang="zh-CN" altLang="en-US" sz="2400" dirty="0"/>
              <a:t>上，但是一个</a:t>
            </a:r>
            <a:r>
              <a:rPr lang="en-US" altLang="zh-CN" sz="2400" dirty="0"/>
              <a:t>Region</a:t>
            </a:r>
            <a:r>
              <a:rPr lang="zh-CN" altLang="en-US" sz="2400" dirty="0"/>
              <a:t>不会拆分到多个</a:t>
            </a:r>
            <a:r>
              <a:rPr lang="en-US" altLang="zh-CN" sz="2400" dirty="0"/>
              <a:t>Server</a:t>
            </a:r>
            <a:r>
              <a:rPr lang="zh-CN" altLang="en-US" sz="2400" dirty="0"/>
              <a:t>上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Region</a:t>
            </a:r>
            <a:r>
              <a:rPr lang="zh-CN" altLang="en-US" sz="2400" dirty="0"/>
              <a:t>由一个或多个</a:t>
            </a:r>
            <a:r>
              <a:rPr lang="en-US" altLang="zh-CN" sz="2400" dirty="0"/>
              <a:t>Store</a:t>
            </a:r>
            <a:r>
              <a:rPr lang="zh-CN" altLang="en-US" sz="2400" dirty="0"/>
              <a:t>组成，每个</a:t>
            </a:r>
            <a:r>
              <a:rPr lang="en-US" altLang="zh-CN" sz="2400" dirty="0"/>
              <a:t>Store</a:t>
            </a:r>
            <a:r>
              <a:rPr lang="zh-CN" altLang="en-US" sz="2400" dirty="0"/>
              <a:t>保存一个</a:t>
            </a:r>
            <a:r>
              <a:rPr lang="en-US" altLang="zh-CN" sz="2400" dirty="0"/>
              <a:t>Column Family</a:t>
            </a:r>
            <a:r>
              <a:rPr lang="zh-CN" altLang="en-US" sz="2400" dirty="0"/>
              <a:t>，每个</a:t>
            </a:r>
            <a:r>
              <a:rPr lang="en-US" altLang="zh-CN" sz="2400" dirty="0"/>
              <a:t>Store</a:t>
            </a:r>
            <a:r>
              <a:rPr lang="zh-CN" altLang="en-US" sz="2400" dirty="0"/>
              <a:t>由一个</a:t>
            </a:r>
            <a:r>
              <a:rPr lang="en-US" altLang="zh-CN" sz="2400" dirty="0" err="1"/>
              <a:t>memStore</a:t>
            </a:r>
            <a:r>
              <a:rPr lang="zh-CN" altLang="en-US" sz="2400" dirty="0"/>
              <a:t>和</a:t>
            </a:r>
            <a:r>
              <a:rPr lang="en-US" altLang="zh-CN" sz="2400" dirty="0"/>
              <a:t>0</a:t>
            </a:r>
            <a:r>
              <a:rPr lang="zh-CN" altLang="en-US" sz="2400" dirty="0"/>
              <a:t>到多个</a:t>
            </a:r>
            <a:r>
              <a:rPr lang="en-US" altLang="zh-CN" sz="2400" dirty="0" err="1"/>
              <a:t>StoreFile</a:t>
            </a:r>
            <a:r>
              <a:rPr lang="zh-CN" altLang="en-US" sz="2400" dirty="0"/>
              <a:t>组成，</a:t>
            </a:r>
            <a:r>
              <a:rPr lang="en-US" altLang="zh-CN" sz="2400" dirty="0" err="1"/>
              <a:t>StoreFile</a:t>
            </a:r>
            <a:r>
              <a:rPr lang="zh-CN" altLang="en-US" sz="2400" dirty="0"/>
              <a:t>以</a:t>
            </a:r>
            <a:r>
              <a:rPr lang="en-US" altLang="zh-CN" sz="2400" dirty="0" err="1"/>
              <a:t>HFile</a:t>
            </a:r>
            <a:r>
              <a:rPr lang="zh-CN" altLang="en-US" sz="2400" dirty="0"/>
              <a:t>格式存储在</a:t>
            </a:r>
            <a:r>
              <a:rPr lang="en-US" altLang="zh-CN" sz="2400" dirty="0"/>
              <a:t>HDFS</a:t>
            </a:r>
            <a:r>
              <a:rPr lang="zh-CN" altLang="en-US" sz="2400" dirty="0"/>
              <a:t>上。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物理存储示意图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3431704" y="2132856"/>
            <a:ext cx="2664296" cy="3744416"/>
            <a:chOff x="827584" y="2348880"/>
            <a:chExt cx="2664296" cy="3744416"/>
          </a:xfrm>
        </p:grpSpPr>
        <p:sp>
          <p:nvSpPr>
            <p:cNvPr id="4" name="矩形 3"/>
            <p:cNvSpPr/>
            <p:nvPr/>
          </p:nvSpPr>
          <p:spPr>
            <a:xfrm>
              <a:off x="827584" y="2348880"/>
              <a:ext cx="2664296" cy="3744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Table1</a:t>
              </a:r>
              <a:endParaRPr lang="en-US" altLang="zh-CN" sz="2400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899592" y="2780928"/>
              <a:ext cx="2520280" cy="79208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Region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899592" y="3645024"/>
              <a:ext cx="2520280" cy="79208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Region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899592" y="5229200"/>
              <a:ext cx="2520280" cy="79208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Region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87624" y="4797152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C000"/>
                  </a:solidFill>
                </a:rPr>
                <a:t>……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</p:grpSp>
      <p:sp>
        <p:nvSpPr>
          <p:cNvPr id="9" name="下箭头 8"/>
          <p:cNvSpPr/>
          <p:nvPr/>
        </p:nvSpPr>
        <p:spPr>
          <a:xfrm>
            <a:off x="2783632" y="2132856"/>
            <a:ext cx="576064" cy="3744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b="1" dirty="0"/>
              <a:t>按</a:t>
            </a:r>
            <a:r>
              <a:rPr lang="en-US" altLang="zh-CN" b="1" dirty="0"/>
              <a:t>Row key</a:t>
            </a:r>
            <a:r>
              <a:rPr lang="zh-CN" altLang="en-US" b="1" dirty="0"/>
              <a:t>字典序排列</a:t>
            </a:r>
            <a:endParaRPr lang="zh-CN" altLang="en-US" b="1" dirty="0"/>
          </a:p>
        </p:txBody>
      </p:sp>
      <p:grpSp>
        <p:nvGrpSpPr>
          <p:cNvPr id="11" name="组合 10"/>
          <p:cNvGrpSpPr/>
          <p:nvPr/>
        </p:nvGrpSpPr>
        <p:grpSpPr>
          <a:xfrm>
            <a:off x="6600056" y="2132856"/>
            <a:ext cx="2664296" cy="3744416"/>
            <a:chOff x="827584" y="2348880"/>
            <a:chExt cx="2664296" cy="3744416"/>
          </a:xfrm>
        </p:grpSpPr>
        <p:sp>
          <p:nvSpPr>
            <p:cNvPr id="12" name="矩形 11"/>
            <p:cNvSpPr/>
            <p:nvPr/>
          </p:nvSpPr>
          <p:spPr>
            <a:xfrm>
              <a:off x="827584" y="2348880"/>
              <a:ext cx="2664296" cy="3744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Table2</a:t>
              </a:r>
              <a:endParaRPr lang="en-US" altLang="zh-CN" sz="2400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99592" y="2780928"/>
              <a:ext cx="2520280" cy="79208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Region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899592" y="3645024"/>
              <a:ext cx="2520280" cy="79208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Region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99592" y="5229200"/>
              <a:ext cx="2520280" cy="79208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Region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87624" y="4797152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C000"/>
                  </a:solidFill>
                </a:rPr>
                <a:t>……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物理存储示意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035580" y="2132856"/>
            <a:ext cx="2664296" cy="3744416"/>
            <a:chOff x="827584" y="2348880"/>
            <a:chExt cx="2664296" cy="3744416"/>
          </a:xfrm>
        </p:grpSpPr>
        <p:sp>
          <p:nvSpPr>
            <p:cNvPr id="5" name="矩形 4"/>
            <p:cNvSpPr/>
            <p:nvPr/>
          </p:nvSpPr>
          <p:spPr>
            <a:xfrm>
              <a:off x="827584" y="2348880"/>
              <a:ext cx="2664296" cy="3744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Table1</a:t>
              </a:r>
              <a:endParaRPr lang="en-US" altLang="zh-CN" sz="2400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899592" y="2780928"/>
              <a:ext cx="2520280" cy="79208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Region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899592" y="3645024"/>
              <a:ext cx="2520280" cy="79208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Region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899592" y="5229200"/>
              <a:ext cx="2520280" cy="79208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Region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87624" y="4797152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C000"/>
                  </a:solidFill>
                </a:rPr>
                <a:t>……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5303912" y="2348880"/>
            <a:ext cx="5184576" cy="35283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Region</a:t>
            </a:r>
            <a:endParaRPr lang="en-US" altLang="zh-CN" sz="2400" dirty="0"/>
          </a:p>
          <a:p>
            <a:pPr algn="ctr"/>
            <a:endParaRPr lang="en-US" altLang="zh-CN" sz="2400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591944" y="2960948"/>
            <a:ext cx="1440160" cy="27723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002060"/>
                </a:solidFill>
              </a:rPr>
              <a:t>Store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algn="ctr"/>
            <a:endParaRPr lang="en-US" altLang="zh-CN" sz="2000" dirty="0">
              <a:solidFill>
                <a:srgbClr val="002060"/>
              </a:solidFill>
            </a:endParaRP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663952" y="3501008"/>
            <a:ext cx="1296144" cy="3960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memStore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663952" y="3969060"/>
            <a:ext cx="1296144" cy="3960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StoreFile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63952" y="4761148"/>
            <a:ext cx="1296144" cy="3960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StoreFile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663952" y="5265204"/>
            <a:ext cx="1296144" cy="3960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StoreFile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83932" y="438927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……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98980" y="2924944"/>
            <a:ext cx="1440160" cy="27723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002060"/>
                </a:solidFill>
              </a:rPr>
              <a:t>Store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algn="ctr"/>
            <a:endParaRPr lang="en-US" altLang="zh-CN" sz="2000" dirty="0">
              <a:solidFill>
                <a:srgbClr val="002060"/>
              </a:solidFill>
            </a:endParaRP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370988" y="3465004"/>
            <a:ext cx="1296144" cy="3960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memStore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947720" y="2945708"/>
            <a:ext cx="1440160" cy="27723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002060"/>
                </a:solidFill>
              </a:rPr>
              <a:t>Store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algn="ctr"/>
            <a:endParaRPr lang="en-US" altLang="zh-CN" sz="2000" dirty="0">
              <a:solidFill>
                <a:srgbClr val="002060"/>
              </a:solidFill>
            </a:endParaRP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9019728" y="3485768"/>
            <a:ext cx="1296144" cy="3960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memStore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9019728" y="3953820"/>
            <a:ext cx="1296144" cy="3960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StoreFile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019728" y="4437112"/>
            <a:ext cx="1296144" cy="3960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StoreFile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4627868" y="2348880"/>
            <a:ext cx="676044" cy="21602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627868" y="3356992"/>
            <a:ext cx="676044" cy="252028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447928" y="6237312"/>
            <a:ext cx="1548172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Column Family</a:t>
            </a:r>
            <a:endParaRPr lang="zh-CN" altLang="en-US" sz="1600" dirty="0"/>
          </a:p>
        </p:txBody>
      </p:sp>
      <p:cxnSp>
        <p:nvCxnSpPr>
          <p:cNvPr id="29" name="直接箭头连接符 28"/>
          <p:cNvCxnSpPr>
            <a:stCxn id="27" idx="0"/>
          </p:cNvCxnSpPr>
          <p:nvPr/>
        </p:nvCxnSpPr>
        <p:spPr>
          <a:xfrm flipV="1">
            <a:off x="6222014" y="5733256"/>
            <a:ext cx="0" cy="504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剪去单角 30"/>
          <p:cNvSpPr/>
          <p:nvPr/>
        </p:nvSpPr>
        <p:spPr>
          <a:xfrm>
            <a:off x="11106510" y="3960722"/>
            <a:ext cx="777908" cy="389141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HFile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25" idx="3"/>
            <a:endCxn id="31" idx="2"/>
          </p:cNvCxnSpPr>
          <p:nvPr/>
        </p:nvCxnSpPr>
        <p:spPr>
          <a:xfrm>
            <a:off x="10315872" y="4151842"/>
            <a:ext cx="790638" cy="3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/>
              <a:t>物理存储示意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761728" y="2132856"/>
            <a:ext cx="2664296" cy="3744416"/>
            <a:chOff x="827584" y="2348880"/>
            <a:chExt cx="2664296" cy="3744416"/>
          </a:xfrm>
        </p:grpSpPr>
        <p:sp>
          <p:nvSpPr>
            <p:cNvPr id="4" name="矩形 3"/>
            <p:cNvSpPr/>
            <p:nvPr/>
          </p:nvSpPr>
          <p:spPr>
            <a:xfrm>
              <a:off x="827584" y="2348880"/>
              <a:ext cx="2664296" cy="3744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Table1</a:t>
              </a:r>
              <a:endParaRPr lang="en-US" altLang="zh-CN" sz="2400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899592" y="2780928"/>
              <a:ext cx="2520280" cy="7920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Region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99592" y="3645024"/>
              <a:ext cx="2520280" cy="7920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Region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99592" y="5229200"/>
              <a:ext cx="2520280" cy="7920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Region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87624" y="4797152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C000"/>
                  </a:solidFill>
                </a:rPr>
                <a:t>……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</p:grpSp>
      <p:sp>
        <p:nvSpPr>
          <p:cNvPr id="9" name="下箭头 8"/>
          <p:cNvSpPr/>
          <p:nvPr/>
        </p:nvSpPr>
        <p:spPr>
          <a:xfrm>
            <a:off x="897632" y="2132856"/>
            <a:ext cx="792088" cy="3744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按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Row key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字典序排列</a:t>
            </a:r>
            <a:endParaRPr lang="zh-CN" altLang="en-US" b="1" dirty="0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655840" y="2132856"/>
            <a:ext cx="2664296" cy="3744416"/>
            <a:chOff x="827584" y="2348880"/>
            <a:chExt cx="2664296" cy="3744416"/>
          </a:xfrm>
        </p:grpSpPr>
        <p:sp>
          <p:nvSpPr>
            <p:cNvPr id="12" name="矩形 11"/>
            <p:cNvSpPr/>
            <p:nvPr/>
          </p:nvSpPr>
          <p:spPr>
            <a:xfrm>
              <a:off x="827584" y="2348880"/>
              <a:ext cx="2664296" cy="3744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Table2</a:t>
              </a:r>
              <a:endParaRPr lang="en-US" altLang="zh-CN" sz="2400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99592" y="2780928"/>
              <a:ext cx="2520280" cy="7920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Region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99592" y="3645024"/>
              <a:ext cx="2520280" cy="7920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Region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99592" y="5229200"/>
              <a:ext cx="2520280" cy="7920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Region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87624" y="4797152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C000"/>
                  </a:solidFill>
                </a:rPr>
                <a:t>……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7752184" y="1916832"/>
            <a:ext cx="3672408" cy="4209332"/>
          </a:xfrm>
          <a:prstGeom prst="roundRect">
            <a:avLst>
              <a:gd name="adj" fmla="val 85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Region Servers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8" name="Picture 13" descr="Small_hos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332" y="2457644"/>
            <a:ext cx="535745" cy="100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3" descr="Small_hos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332" y="3717784"/>
            <a:ext cx="535745" cy="100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3" descr="Small_hos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332" y="5010581"/>
            <a:ext cx="535745" cy="100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3" descr="Small_hos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224" y="2457644"/>
            <a:ext cx="535745" cy="100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3" descr="Small_hos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224" y="3717784"/>
            <a:ext cx="535745" cy="100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3" descr="Small_hos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224" y="5010581"/>
            <a:ext cx="535745" cy="100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曲线连接符 25"/>
          <p:cNvCxnSpPr>
            <a:stCxn id="5" idx="3"/>
          </p:cNvCxnSpPr>
          <p:nvPr/>
        </p:nvCxnSpPr>
        <p:spPr>
          <a:xfrm>
            <a:off x="4354016" y="2960948"/>
            <a:ext cx="4132199" cy="1322856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endCxn id="23" idx="1"/>
          </p:cNvCxnSpPr>
          <p:nvPr/>
        </p:nvCxnSpPr>
        <p:spPr>
          <a:xfrm>
            <a:off x="7248128" y="2924944"/>
            <a:ext cx="2750096" cy="1296144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7" idx="3"/>
          </p:cNvCxnSpPr>
          <p:nvPr/>
        </p:nvCxnSpPr>
        <p:spPr>
          <a:xfrm flipV="1">
            <a:off x="4354016" y="3038354"/>
            <a:ext cx="4204207" cy="2370866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14" idx="3"/>
            <a:endCxn id="21" idx="1"/>
          </p:cNvCxnSpPr>
          <p:nvPr/>
        </p:nvCxnSpPr>
        <p:spPr>
          <a:xfrm>
            <a:off x="7248128" y="3825044"/>
            <a:ext cx="1359204" cy="1688841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15" idx="3"/>
          </p:cNvCxnSpPr>
          <p:nvPr/>
        </p:nvCxnSpPr>
        <p:spPr>
          <a:xfrm flipV="1">
            <a:off x="7248128" y="2888940"/>
            <a:ext cx="2750096" cy="2520280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6" idx="3"/>
          </p:cNvCxnSpPr>
          <p:nvPr/>
        </p:nvCxnSpPr>
        <p:spPr>
          <a:xfrm>
            <a:off x="4354016" y="3825044"/>
            <a:ext cx="5644208" cy="1796101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HFile</a:t>
            </a:r>
            <a:r>
              <a:rPr lang="zh-CN" altLang="en-US" dirty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0911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HFile</a:t>
            </a:r>
            <a:r>
              <a:rPr lang="zh-CN" altLang="en-US" dirty="0"/>
              <a:t>的组成</a:t>
            </a:r>
            <a:endParaRPr lang="en-US" altLang="zh-CN" dirty="0"/>
          </a:p>
          <a:p>
            <a:pPr lvl="1"/>
            <a:r>
              <a:rPr lang="en-US" altLang="zh-CN" dirty="0"/>
              <a:t>Data Block</a:t>
            </a:r>
            <a:r>
              <a:rPr lang="zh-CN" altLang="en-US" dirty="0"/>
              <a:t>：保存表中的数据，可以被压缩</a:t>
            </a:r>
            <a:endParaRPr lang="en-US" altLang="zh-CN" dirty="0"/>
          </a:p>
          <a:p>
            <a:pPr lvl="1"/>
            <a:r>
              <a:rPr lang="en-US" altLang="zh-CN" dirty="0"/>
              <a:t>Meta Block</a:t>
            </a:r>
            <a:r>
              <a:rPr lang="zh-CN" altLang="en-US" dirty="0"/>
              <a:t>（可选）：保存用户定义的</a:t>
            </a:r>
            <a:r>
              <a:rPr lang="en-US" altLang="zh-CN" dirty="0"/>
              <a:t>Key-Value</a:t>
            </a:r>
            <a:r>
              <a:rPr lang="zh-CN" altLang="en-US" dirty="0"/>
              <a:t>对，可以被压缩</a:t>
            </a:r>
            <a:endParaRPr lang="en-US" altLang="zh-CN" dirty="0"/>
          </a:p>
          <a:p>
            <a:pPr lvl="1"/>
            <a:r>
              <a:rPr lang="en-US" altLang="zh-CN" dirty="0"/>
              <a:t>File Info</a:t>
            </a:r>
            <a:r>
              <a:rPr lang="zh-CN" altLang="en-US" dirty="0"/>
              <a:t>：</a:t>
            </a:r>
            <a:r>
              <a:rPr lang="en-US" altLang="zh-CN" dirty="0" err="1"/>
              <a:t>HFile</a:t>
            </a:r>
            <a:r>
              <a:rPr lang="zh-CN" altLang="en-US" dirty="0"/>
              <a:t>的元信息，不压缩。用户可添加自己的元信息</a:t>
            </a:r>
            <a:endParaRPr lang="en-US" altLang="zh-CN" dirty="0"/>
          </a:p>
          <a:p>
            <a:pPr lvl="1"/>
            <a:r>
              <a:rPr lang="en-US" altLang="zh-CN" dirty="0"/>
              <a:t>Data Block Index</a:t>
            </a:r>
            <a:r>
              <a:rPr lang="zh-CN" altLang="en-US" dirty="0"/>
              <a:t>：</a:t>
            </a:r>
            <a:r>
              <a:rPr lang="en-US" altLang="zh-CN" dirty="0"/>
              <a:t>Data Block</a:t>
            </a:r>
            <a:r>
              <a:rPr lang="zh-CN" altLang="en-US" dirty="0"/>
              <a:t>的索引，每条索引记录的</a:t>
            </a:r>
            <a:r>
              <a:rPr lang="en-US" altLang="zh-CN" dirty="0"/>
              <a:t>key</a:t>
            </a:r>
            <a:r>
              <a:rPr lang="zh-CN" altLang="en-US" dirty="0"/>
              <a:t>是被索引</a:t>
            </a:r>
            <a:r>
              <a:rPr lang="en-US" altLang="zh-CN" dirty="0"/>
              <a:t>block</a:t>
            </a:r>
            <a:r>
              <a:rPr lang="zh-CN" altLang="en-US" dirty="0"/>
              <a:t>的第一条记录的</a:t>
            </a:r>
            <a:r>
              <a:rPr lang="en-US" altLang="zh-CN" dirty="0"/>
              <a:t>key</a:t>
            </a:r>
            <a:r>
              <a:rPr lang="zh-CN" altLang="en-US" dirty="0"/>
              <a:t>。</a:t>
            </a:r>
            <a:r>
              <a:rPr lang="en-US" altLang="zh-CN" dirty="0"/>
              <a:t> </a:t>
            </a:r>
            <a:endParaRPr lang="en-US" altLang="zh-CN" dirty="0"/>
          </a:p>
          <a:p>
            <a:pPr lvl="2"/>
            <a:r>
              <a:rPr lang="zh-CN" altLang="en-US" dirty="0"/>
              <a:t>读</a:t>
            </a:r>
            <a:r>
              <a:rPr lang="en-US" altLang="zh-CN" dirty="0" err="1"/>
              <a:t>HFile</a:t>
            </a:r>
            <a:r>
              <a:rPr lang="zh-CN" altLang="en-US" dirty="0"/>
              <a:t>时，</a:t>
            </a:r>
            <a:r>
              <a:rPr lang="en-US" altLang="zh-CN" dirty="0" err="1"/>
              <a:t>DataBlock</a:t>
            </a:r>
            <a:r>
              <a:rPr lang="en-US" altLang="zh-CN" dirty="0"/>
              <a:t> Index</a:t>
            </a:r>
            <a:r>
              <a:rPr lang="zh-CN" altLang="en-US" dirty="0"/>
              <a:t>会读到内存，当检索某个</a:t>
            </a:r>
            <a:r>
              <a:rPr lang="en-US" altLang="zh-CN" dirty="0"/>
              <a:t>Key</a:t>
            </a:r>
            <a:r>
              <a:rPr lang="zh-CN" altLang="en-US" dirty="0"/>
              <a:t>时，只需在内存中查找</a:t>
            </a:r>
            <a:r>
              <a:rPr lang="en-US" altLang="zh-CN" dirty="0"/>
              <a:t>key</a:t>
            </a:r>
            <a:r>
              <a:rPr lang="zh-CN" altLang="en-US" dirty="0"/>
              <a:t>所在的</a:t>
            </a:r>
            <a:r>
              <a:rPr lang="en-US" altLang="zh-CN" dirty="0"/>
              <a:t>block</a:t>
            </a:r>
            <a:r>
              <a:rPr lang="zh-CN" altLang="en-US" dirty="0"/>
              <a:t>，不必扫描整个</a:t>
            </a:r>
            <a:r>
              <a:rPr lang="en-US" altLang="zh-CN" dirty="0" err="1"/>
              <a:t>HFile</a:t>
            </a:r>
            <a:r>
              <a:rPr lang="zh-CN" altLang="en-US" dirty="0"/>
              <a:t>。即通过一次</a:t>
            </a:r>
            <a:r>
              <a:rPr lang="en-US" altLang="zh-CN" dirty="0"/>
              <a:t>I/O</a:t>
            </a:r>
            <a:r>
              <a:rPr lang="zh-CN" altLang="en-US" dirty="0"/>
              <a:t>将整个</a:t>
            </a:r>
            <a:r>
              <a:rPr lang="en-US" altLang="zh-CN" dirty="0"/>
              <a:t>Block</a:t>
            </a:r>
            <a:r>
              <a:rPr lang="zh-CN" altLang="en-US" dirty="0"/>
              <a:t>读到内存。</a:t>
            </a:r>
            <a:endParaRPr lang="en-US" altLang="zh-CN" dirty="0"/>
          </a:p>
          <a:p>
            <a:pPr lvl="1"/>
            <a:r>
              <a:rPr lang="en-US" altLang="zh-CN" dirty="0"/>
              <a:t>Meta Block Index</a:t>
            </a:r>
            <a:r>
              <a:rPr lang="zh-CN" altLang="en-US" dirty="0"/>
              <a:t>（可选）：</a:t>
            </a:r>
            <a:r>
              <a:rPr lang="en-US" altLang="zh-CN" dirty="0" err="1"/>
              <a:t>MetaBlock</a:t>
            </a:r>
            <a:r>
              <a:rPr lang="zh-CN" altLang="en-US" dirty="0"/>
              <a:t>的索引</a:t>
            </a:r>
            <a:endParaRPr lang="en-US" altLang="zh-CN" dirty="0"/>
          </a:p>
          <a:p>
            <a:pPr lvl="1"/>
            <a:r>
              <a:rPr lang="en-US" altLang="zh-CN" dirty="0"/>
              <a:t>Trailer:</a:t>
            </a:r>
            <a:r>
              <a:rPr lang="zh-CN" altLang="en-US" dirty="0"/>
              <a:t>定长，保存每一部分的偏移量。读</a:t>
            </a:r>
            <a:r>
              <a:rPr lang="en-US" altLang="zh-CN" dirty="0" err="1"/>
              <a:t>HFile</a:t>
            </a:r>
            <a:r>
              <a:rPr lang="zh-CN" altLang="en-US" dirty="0"/>
              <a:t>时，首先读</a:t>
            </a:r>
            <a:r>
              <a:rPr lang="en-US" altLang="zh-CN" dirty="0"/>
              <a:t>Trailer</a:t>
            </a:r>
            <a:endParaRPr lang="en-US" altLang="zh-CN" dirty="0"/>
          </a:p>
          <a:p>
            <a:pPr lvl="2"/>
            <a:r>
              <a:rPr lang="en-US" altLang="zh-CN" dirty="0"/>
              <a:t>Trailer</a:t>
            </a:r>
            <a:r>
              <a:rPr lang="zh-CN" altLang="en-US" dirty="0"/>
              <a:t>记录了每个部分的起始位置</a:t>
            </a:r>
            <a:endParaRPr lang="en-US" altLang="zh-CN" dirty="0"/>
          </a:p>
          <a:p>
            <a:r>
              <a:rPr lang="en-US" altLang="zh-CN" dirty="0"/>
              <a:t>https://hbase.apache.org/devapidocs/org/apache/hadoop/hbase/io/hfile/HFile.html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1800" dirty="0"/>
          </a:p>
        </p:txBody>
      </p:sp>
      <p:grpSp>
        <p:nvGrpSpPr>
          <p:cNvPr id="104" name="组合 103"/>
          <p:cNvGrpSpPr/>
          <p:nvPr/>
        </p:nvGrpSpPr>
        <p:grpSpPr>
          <a:xfrm>
            <a:off x="81097" y="251559"/>
            <a:ext cx="12135471" cy="6606441"/>
            <a:chOff x="9201" y="82282"/>
            <a:chExt cx="12135471" cy="6606441"/>
          </a:xfrm>
        </p:grpSpPr>
        <p:sp>
          <p:nvSpPr>
            <p:cNvPr id="103" name="圆角矩形 102"/>
            <p:cNvSpPr/>
            <p:nvPr/>
          </p:nvSpPr>
          <p:spPr>
            <a:xfrm>
              <a:off x="9201" y="430342"/>
              <a:ext cx="12135471" cy="6258381"/>
            </a:xfrm>
            <a:prstGeom prst="roundRect">
              <a:avLst>
                <a:gd name="adj" fmla="val 112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504331" y="975092"/>
              <a:ext cx="936104" cy="547465"/>
            </a:xfrm>
            <a:prstGeom prst="roundRect">
              <a:avLst>
                <a:gd name="adj" fmla="val 255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DataBlocks</a:t>
              </a:r>
              <a:endParaRPr lang="en-US" altLang="zh-CN" sz="1200" dirty="0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142513" y="623179"/>
              <a:ext cx="936104" cy="1208086"/>
              <a:chOff x="5267908" y="1694729"/>
              <a:chExt cx="936104" cy="1208086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5267908" y="1694729"/>
                <a:ext cx="936104" cy="294111"/>
              </a:xfrm>
              <a:prstGeom prst="roundRect">
                <a:avLst>
                  <a:gd name="adj" fmla="val 255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DataBlock0</a:t>
                </a:r>
                <a:endParaRPr lang="en-US" altLang="zh-CN" sz="1200" dirty="0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5267908" y="2000192"/>
                <a:ext cx="936104" cy="294111"/>
              </a:xfrm>
              <a:prstGeom prst="roundRect">
                <a:avLst>
                  <a:gd name="adj" fmla="val 255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DataBlock1</a:t>
                </a:r>
                <a:endParaRPr lang="en-US" altLang="zh-CN" sz="1200" dirty="0"/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5267908" y="2304448"/>
                <a:ext cx="936104" cy="294111"/>
              </a:xfrm>
              <a:prstGeom prst="roundRect">
                <a:avLst>
                  <a:gd name="adj" fmla="val 255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。。。</a:t>
                </a:r>
                <a:endParaRPr lang="en-US" altLang="zh-CN" sz="1200" dirty="0"/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5267908" y="2608704"/>
                <a:ext cx="936104" cy="294111"/>
              </a:xfrm>
              <a:prstGeom prst="roundRect">
                <a:avLst>
                  <a:gd name="adj" fmla="val 255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/>
                  <a:t>DataBlockn</a:t>
                </a:r>
                <a:endParaRPr lang="en-US" altLang="zh-CN" sz="1200" dirty="0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V="1">
              <a:off x="4062393" y="607129"/>
              <a:ext cx="1080120" cy="3383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062393" y="1492929"/>
              <a:ext cx="1080120" cy="3383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6987137" y="108057"/>
              <a:ext cx="2016224" cy="1614282"/>
              <a:chOff x="7608168" y="1694729"/>
              <a:chExt cx="2016224" cy="1614282"/>
            </a:xfrm>
          </p:grpSpPr>
          <p:sp>
            <p:nvSpPr>
              <p:cNvPr id="24" name="圆角矩形 23"/>
              <p:cNvSpPr/>
              <p:nvPr/>
            </p:nvSpPr>
            <p:spPr>
              <a:xfrm>
                <a:off x="7608168" y="1694729"/>
                <a:ext cx="2016224" cy="310161"/>
              </a:xfrm>
              <a:prstGeom prst="roundRect">
                <a:avLst>
                  <a:gd name="adj" fmla="val 255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DATABLOCK MAGIC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7608168" y="2017014"/>
                <a:ext cx="2016224" cy="310161"/>
              </a:xfrm>
              <a:prstGeom prst="roundRect">
                <a:avLst>
                  <a:gd name="adj" fmla="val 255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Key-value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）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7608168" y="2332907"/>
                <a:ext cx="2016224" cy="310161"/>
              </a:xfrm>
              <a:prstGeom prst="roundRect">
                <a:avLst>
                  <a:gd name="adj" fmla="val 255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Key-value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2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）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7608168" y="2662673"/>
                <a:ext cx="2016224" cy="310161"/>
              </a:xfrm>
              <a:prstGeom prst="roundRect">
                <a:avLst>
                  <a:gd name="adj" fmla="val 255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Key-value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（。。。）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7608168" y="2998850"/>
                <a:ext cx="2016224" cy="310161"/>
              </a:xfrm>
              <a:prstGeom prst="roundRect">
                <a:avLst>
                  <a:gd name="adj" fmla="val 255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Key-value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M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）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直接连接符 29"/>
            <p:cNvCxnSpPr/>
            <p:nvPr/>
          </p:nvCxnSpPr>
          <p:spPr>
            <a:xfrm flipV="1">
              <a:off x="6078617" y="82282"/>
              <a:ext cx="871890" cy="863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6096000" y="1146886"/>
              <a:ext cx="891137" cy="5873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7680176" y="2684511"/>
              <a:ext cx="3520156" cy="1964571"/>
              <a:chOff x="3377079" y="3709404"/>
              <a:chExt cx="3520156" cy="1964571"/>
            </a:xfrm>
          </p:grpSpPr>
          <p:sp>
            <p:nvSpPr>
              <p:cNvPr id="34" name="圆角矩形 33"/>
              <p:cNvSpPr/>
              <p:nvPr/>
            </p:nvSpPr>
            <p:spPr>
              <a:xfrm>
                <a:off x="3377079" y="4425014"/>
                <a:ext cx="936104" cy="547465"/>
              </a:xfrm>
              <a:prstGeom prst="roundRect">
                <a:avLst>
                  <a:gd name="adj" fmla="val 255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</a:rPr>
                  <a:t>FileInfo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3" name="组合 32"/>
              <p:cNvGrpSpPr/>
              <p:nvPr/>
            </p:nvGrpSpPr>
            <p:grpSpPr>
              <a:xfrm>
                <a:off x="4881011" y="3723516"/>
                <a:ext cx="2016224" cy="1950459"/>
                <a:chOff x="4920351" y="4004535"/>
                <a:chExt cx="2016224" cy="1950459"/>
              </a:xfrm>
            </p:grpSpPr>
            <p:grpSp>
              <p:nvGrpSpPr>
                <p:cNvPr id="35" name="组合 34"/>
                <p:cNvGrpSpPr/>
                <p:nvPr/>
              </p:nvGrpSpPr>
              <p:grpSpPr>
                <a:xfrm>
                  <a:off x="4920351" y="4004535"/>
                  <a:ext cx="2016224" cy="1614282"/>
                  <a:chOff x="7293279" y="1694729"/>
                  <a:chExt cx="2016224" cy="1614282"/>
                </a:xfrm>
              </p:grpSpPr>
              <p:sp>
                <p:nvSpPr>
                  <p:cNvPr id="36" name="圆角矩形 35"/>
                  <p:cNvSpPr/>
                  <p:nvPr/>
                </p:nvSpPr>
                <p:spPr>
                  <a:xfrm>
                    <a:off x="7293279" y="1694729"/>
                    <a:ext cx="2016224" cy="310161"/>
                  </a:xfrm>
                  <a:prstGeom prst="roundRect">
                    <a:avLst>
                      <a:gd name="adj" fmla="val 2557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</a:rPr>
                      <a:t>Size or item </a:t>
                    </a:r>
                    <a:r>
                      <a:rPr lang="en-US" altLang="zh-CN" sz="1200" dirty="0" err="1">
                        <a:solidFill>
                          <a:schemeClr val="tx1"/>
                        </a:solidFill>
                      </a:rPr>
                      <a:t>Num</a:t>
                    </a:r>
                    <a:endParaRPr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圆角矩形 36"/>
                  <p:cNvSpPr/>
                  <p:nvPr/>
                </p:nvSpPr>
                <p:spPr>
                  <a:xfrm>
                    <a:off x="7293279" y="2017014"/>
                    <a:ext cx="2016224" cy="310161"/>
                  </a:xfrm>
                  <a:prstGeom prst="roundRect">
                    <a:avLst>
                      <a:gd name="adj" fmla="val 2557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 err="1">
                        <a:solidFill>
                          <a:schemeClr val="tx1"/>
                        </a:solidFill>
                      </a:rPr>
                      <a:t>LastKey</a:t>
                    </a:r>
                    <a:r>
                      <a:rPr lang="zh-CN" altLang="en-US" sz="1200" dirty="0">
                        <a:solidFill>
                          <a:schemeClr val="tx1"/>
                        </a:solidFill>
                      </a:rPr>
                      <a:t>（</a:t>
                    </a:r>
                    <a:r>
                      <a:rPr lang="en-US" altLang="zh-CN" sz="1200" dirty="0">
                        <a:solidFill>
                          <a:schemeClr val="tx1"/>
                        </a:solidFill>
                      </a:rPr>
                      <a:t>byte[ ]</a:t>
                    </a:r>
                    <a:r>
                      <a:rPr lang="zh-CN" altLang="en-US" sz="1200" dirty="0">
                        <a:solidFill>
                          <a:schemeClr val="tx1"/>
                        </a:solidFill>
                      </a:rPr>
                      <a:t>）</a:t>
                    </a:r>
                    <a:endParaRPr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" name="圆角矩形 37"/>
                  <p:cNvSpPr/>
                  <p:nvPr/>
                </p:nvSpPr>
                <p:spPr>
                  <a:xfrm>
                    <a:off x="7293279" y="2332907"/>
                    <a:ext cx="2016224" cy="310161"/>
                  </a:xfrm>
                  <a:prstGeom prst="roundRect">
                    <a:avLst>
                      <a:gd name="adj" fmla="val 2557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 err="1">
                        <a:solidFill>
                          <a:schemeClr val="tx1"/>
                        </a:solidFill>
                      </a:rPr>
                      <a:t>Avg</a:t>
                    </a:r>
                    <a:r>
                      <a:rPr lang="en-US" altLang="zh-CN" sz="1200" dirty="0">
                        <a:solidFill>
                          <a:schemeClr val="tx1"/>
                        </a:solidFill>
                      </a:rPr>
                      <a:t> Key </a:t>
                    </a:r>
                    <a:r>
                      <a:rPr lang="en-US" altLang="zh-CN" sz="1200" dirty="0" err="1">
                        <a:solidFill>
                          <a:schemeClr val="tx1"/>
                        </a:solidFill>
                      </a:rPr>
                      <a:t>len</a:t>
                    </a:r>
                    <a:r>
                      <a:rPr lang="en-US" altLang="zh-CN" sz="1200" dirty="0">
                        <a:solidFill>
                          <a:schemeClr val="tx1"/>
                        </a:solidFill>
                      </a:rPr>
                      <a:t>(</a:t>
                    </a:r>
                    <a:r>
                      <a:rPr lang="en-US" altLang="zh-CN" sz="1200" dirty="0" err="1">
                        <a:solidFill>
                          <a:schemeClr val="tx1"/>
                        </a:solidFill>
                      </a:rPr>
                      <a:t>int</a:t>
                    </a:r>
                    <a:r>
                      <a:rPr lang="en-US" altLang="zh-CN" sz="1200" dirty="0">
                        <a:solidFill>
                          <a:schemeClr val="tx1"/>
                        </a:solidFill>
                      </a:rPr>
                      <a:t>)</a:t>
                    </a:r>
                    <a:endParaRPr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圆角矩形 38"/>
                  <p:cNvSpPr/>
                  <p:nvPr/>
                </p:nvSpPr>
                <p:spPr>
                  <a:xfrm>
                    <a:off x="7293279" y="2662673"/>
                    <a:ext cx="2016224" cy="310161"/>
                  </a:xfrm>
                  <a:prstGeom prst="roundRect">
                    <a:avLst>
                      <a:gd name="adj" fmla="val 2557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 err="1">
                        <a:solidFill>
                          <a:schemeClr val="tx1"/>
                        </a:solidFill>
                      </a:rPr>
                      <a:t>Avg</a:t>
                    </a:r>
                    <a:r>
                      <a:rPr lang="en-US" altLang="zh-CN" sz="1200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en-US" altLang="zh-CN" sz="1200" dirty="0" err="1">
                        <a:solidFill>
                          <a:schemeClr val="tx1"/>
                        </a:solidFill>
                      </a:rPr>
                      <a:t>val</a:t>
                    </a:r>
                    <a:r>
                      <a:rPr lang="en-US" altLang="zh-CN" sz="1200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en-US" altLang="zh-CN" sz="1200" dirty="0" err="1">
                        <a:solidFill>
                          <a:schemeClr val="tx1"/>
                        </a:solidFill>
                      </a:rPr>
                      <a:t>len</a:t>
                    </a:r>
                    <a:r>
                      <a:rPr lang="en-US" altLang="zh-CN" sz="1200" dirty="0">
                        <a:solidFill>
                          <a:schemeClr val="tx1"/>
                        </a:solidFill>
                      </a:rPr>
                      <a:t>(</a:t>
                    </a:r>
                    <a:r>
                      <a:rPr lang="en-US" altLang="zh-CN" sz="1200" dirty="0" err="1">
                        <a:solidFill>
                          <a:schemeClr val="tx1"/>
                        </a:solidFill>
                      </a:rPr>
                      <a:t>int</a:t>
                    </a:r>
                    <a:r>
                      <a:rPr lang="en-US" altLang="zh-CN" sz="1200" dirty="0">
                        <a:solidFill>
                          <a:schemeClr val="tx1"/>
                        </a:solidFill>
                      </a:rPr>
                      <a:t>)</a:t>
                    </a:r>
                    <a:endParaRPr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圆角矩形 39"/>
                  <p:cNvSpPr/>
                  <p:nvPr/>
                </p:nvSpPr>
                <p:spPr>
                  <a:xfrm>
                    <a:off x="7293279" y="2998850"/>
                    <a:ext cx="2016224" cy="310161"/>
                  </a:xfrm>
                  <a:prstGeom prst="roundRect">
                    <a:avLst>
                      <a:gd name="adj" fmla="val 2557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</a:rPr>
                      <a:t>Comparator(</a:t>
                    </a:r>
                    <a:r>
                      <a:rPr lang="en-US" altLang="zh-CN" sz="1200" dirty="0" err="1">
                        <a:solidFill>
                          <a:schemeClr val="tx1"/>
                        </a:solidFill>
                      </a:rPr>
                      <a:t>classname</a:t>
                    </a:r>
                    <a:r>
                      <a:rPr lang="zh-CN" altLang="en-US" sz="1200" dirty="0">
                        <a:solidFill>
                          <a:schemeClr val="tx1"/>
                        </a:solidFill>
                      </a:rPr>
                      <a:t>）</a:t>
                    </a:r>
                    <a:endParaRPr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1" name="圆角矩形 40"/>
                <p:cNvSpPr/>
                <p:nvPr/>
              </p:nvSpPr>
              <p:spPr>
                <a:xfrm>
                  <a:off x="4920351" y="5644833"/>
                  <a:ext cx="2016224" cy="310161"/>
                </a:xfrm>
                <a:prstGeom prst="roundRect">
                  <a:avLst>
                    <a:gd name="adj" fmla="val 2557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User Define</a:t>
                  </a:r>
                  <a:endParaRPr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3" name="直接连接符 42"/>
              <p:cNvCxnSpPr>
                <a:stCxn id="34" idx="0"/>
              </p:cNvCxnSpPr>
              <p:nvPr/>
            </p:nvCxnSpPr>
            <p:spPr>
              <a:xfrm flipV="1">
                <a:off x="3845131" y="3709404"/>
                <a:ext cx="1068451" cy="7156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>
                <a:stCxn id="34" idx="2"/>
              </p:cNvCxnSpPr>
              <p:nvPr/>
            </p:nvCxnSpPr>
            <p:spPr>
              <a:xfrm>
                <a:off x="3845131" y="4972479"/>
                <a:ext cx="1035880" cy="7014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119336" y="623179"/>
              <a:ext cx="2836080" cy="3984102"/>
              <a:chOff x="263352" y="1274839"/>
              <a:chExt cx="2836080" cy="3984102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263352" y="2787007"/>
                <a:ext cx="1080120" cy="1152128"/>
              </a:xfrm>
              <a:prstGeom prst="roundRect">
                <a:avLst>
                  <a:gd name="adj" fmla="val 138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StoreFile</a:t>
                </a:r>
                <a:endParaRPr lang="en-US" altLang="zh-CN" sz="1600" dirty="0"/>
              </a:p>
              <a:p>
                <a:pPr algn="ctr"/>
                <a:endParaRPr lang="zh-CN" altLang="en-US" sz="1600" dirty="0"/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1853480" y="1274839"/>
                <a:ext cx="1227842" cy="1224136"/>
              </a:xfrm>
              <a:prstGeom prst="roundRect">
                <a:avLst>
                  <a:gd name="adj" fmla="val 255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/>
                  <a:t>DataBlocks</a:t>
                </a:r>
                <a:endParaRPr lang="en-US" altLang="zh-CN" sz="1200" dirty="0"/>
              </a:p>
              <a:p>
                <a:pPr algn="ctr"/>
                <a:endParaRPr lang="en-US" altLang="zh-CN" sz="1200" dirty="0"/>
              </a:p>
              <a:p>
                <a:pPr algn="ctr"/>
                <a:endParaRPr lang="en-US" altLang="zh-CN" sz="1200" dirty="0"/>
              </a:p>
              <a:p>
                <a:pPr algn="ctr"/>
                <a:endParaRPr lang="en-US" altLang="zh-CN" sz="1200" dirty="0"/>
              </a:p>
              <a:p>
                <a:pPr algn="ctr"/>
                <a:endParaRPr lang="en-US" altLang="zh-CN" sz="1200" dirty="0"/>
              </a:p>
              <a:p>
                <a:pPr algn="ctr"/>
                <a:endParaRPr lang="zh-CN" altLang="en-US" sz="1200" dirty="0"/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1853480" y="2498975"/>
                <a:ext cx="1245952" cy="547465"/>
              </a:xfrm>
              <a:prstGeom prst="roundRect">
                <a:avLst>
                  <a:gd name="adj" fmla="val 255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/>
                  <a:t>MetaBlocks</a:t>
                </a:r>
                <a:endParaRPr lang="en-US" altLang="zh-CN" sz="1200" dirty="0"/>
              </a:p>
              <a:p>
                <a:pPr algn="ctr"/>
                <a:r>
                  <a:rPr lang="en-US" altLang="zh-CN" sz="1200" dirty="0"/>
                  <a:t>(optional</a:t>
                </a:r>
                <a:r>
                  <a:rPr lang="zh-CN" altLang="en-US" sz="1200" dirty="0"/>
                  <a:t>）</a:t>
                </a:r>
                <a:endParaRPr lang="en-US" altLang="zh-CN" sz="1200" dirty="0"/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1853480" y="3053987"/>
                <a:ext cx="1245952" cy="547465"/>
              </a:xfrm>
              <a:prstGeom prst="roundRect">
                <a:avLst>
                  <a:gd name="adj" fmla="val 255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</a:rPr>
                  <a:t>FileInfo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1853480" y="3601452"/>
                <a:ext cx="1245952" cy="547465"/>
              </a:xfrm>
              <a:prstGeom prst="roundRect">
                <a:avLst>
                  <a:gd name="adj" fmla="val 2557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</a:rPr>
                  <a:t>DataIndex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1853480" y="4156464"/>
                <a:ext cx="1245952" cy="547465"/>
              </a:xfrm>
              <a:prstGeom prst="roundRect">
                <a:avLst>
                  <a:gd name="adj" fmla="val 2557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</a:rPr>
                  <a:t>MetaBlockIndex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(optional)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1853480" y="4711476"/>
                <a:ext cx="1245952" cy="547465"/>
              </a:xfrm>
              <a:prstGeom prst="roundRect">
                <a:avLst>
                  <a:gd name="adj" fmla="val 255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Trailer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直接连接符 46"/>
              <p:cNvCxnSpPr>
                <a:stCxn id="5" idx="0"/>
              </p:cNvCxnSpPr>
              <p:nvPr/>
            </p:nvCxnSpPr>
            <p:spPr>
              <a:xfrm flipV="1">
                <a:off x="803412" y="1274839"/>
                <a:ext cx="1050068" cy="15121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stCxn id="5" idx="2"/>
              </p:cNvCxnSpPr>
              <p:nvPr/>
            </p:nvCxnSpPr>
            <p:spPr>
              <a:xfrm>
                <a:off x="803412" y="3939135"/>
                <a:ext cx="1008112" cy="13198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组合 52"/>
            <p:cNvGrpSpPr/>
            <p:nvPr/>
          </p:nvGrpSpPr>
          <p:grpSpPr>
            <a:xfrm>
              <a:off x="5460901" y="3904335"/>
              <a:ext cx="2016224" cy="1554706"/>
              <a:chOff x="7608168" y="1694729"/>
              <a:chExt cx="2016224" cy="1554706"/>
            </a:xfrm>
          </p:grpSpPr>
          <p:sp>
            <p:nvSpPr>
              <p:cNvPr id="55" name="圆角矩形 54"/>
              <p:cNvSpPr/>
              <p:nvPr/>
            </p:nvSpPr>
            <p:spPr>
              <a:xfrm>
                <a:off x="7608168" y="1694729"/>
                <a:ext cx="2016224" cy="310161"/>
              </a:xfrm>
              <a:prstGeom prst="roundRect">
                <a:avLst>
                  <a:gd name="adj" fmla="val 2557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Index Block Magic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7608168" y="2017014"/>
                <a:ext cx="2016224" cy="310161"/>
              </a:xfrm>
              <a:prstGeom prst="roundRect">
                <a:avLst>
                  <a:gd name="adj" fmla="val 255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Index of Data block 0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7608168" y="2332907"/>
                <a:ext cx="2016224" cy="310161"/>
              </a:xfrm>
              <a:prstGeom prst="roundRect">
                <a:avLst>
                  <a:gd name="adj" fmla="val 255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Index of Data block 1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7608168" y="2662673"/>
                <a:ext cx="2016224" cy="310161"/>
              </a:xfrm>
              <a:prstGeom prst="roundRect">
                <a:avLst>
                  <a:gd name="adj" fmla="val 255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</a:rPr>
                  <a:t>。。。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7608168" y="2939274"/>
                <a:ext cx="2016224" cy="310161"/>
              </a:xfrm>
              <a:prstGeom prst="roundRect">
                <a:avLst>
                  <a:gd name="adj" fmla="val 255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Index of Data block n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" name="肘形连接符 19"/>
            <p:cNvCxnSpPr>
              <a:endCxn id="34" idx="1"/>
            </p:cNvCxnSpPr>
            <p:nvPr/>
          </p:nvCxnSpPr>
          <p:spPr>
            <a:xfrm>
              <a:off x="2921696" y="2684511"/>
              <a:ext cx="4758480" cy="98934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肘形连接符 30"/>
            <p:cNvCxnSpPr>
              <a:stCxn id="10" idx="3"/>
              <a:endCxn id="55" idx="1"/>
            </p:cNvCxnSpPr>
            <p:nvPr/>
          </p:nvCxnSpPr>
          <p:spPr>
            <a:xfrm>
              <a:off x="2955416" y="3223525"/>
              <a:ext cx="2505485" cy="8358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>
              <a:off x="2874261" y="1219197"/>
              <a:ext cx="72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组合 68"/>
            <p:cNvGrpSpPr/>
            <p:nvPr/>
          </p:nvGrpSpPr>
          <p:grpSpPr>
            <a:xfrm>
              <a:off x="3350641" y="4721394"/>
              <a:ext cx="2016224" cy="1614282"/>
              <a:chOff x="7608168" y="1694729"/>
              <a:chExt cx="2016224" cy="1614282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7608168" y="1694729"/>
                <a:ext cx="2016224" cy="310161"/>
              </a:xfrm>
              <a:prstGeom prst="roundRect">
                <a:avLst>
                  <a:gd name="adj" fmla="val 2557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Index Block Magic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7608168" y="2017014"/>
                <a:ext cx="2016224" cy="310161"/>
              </a:xfrm>
              <a:prstGeom prst="roundRect">
                <a:avLst>
                  <a:gd name="adj" fmla="val 255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Index of Meta block 0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7608168" y="2332907"/>
                <a:ext cx="2016224" cy="310161"/>
              </a:xfrm>
              <a:prstGeom prst="roundRect">
                <a:avLst>
                  <a:gd name="adj" fmla="val 255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Index of Meta block 1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7608168" y="2662673"/>
                <a:ext cx="2016224" cy="310161"/>
              </a:xfrm>
              <a:prstGeom prst="roundRect">
                <a:avLst>
                  <a:gd name="adj" fmla="val 255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</a:rPr>
                  <a:t>。。。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7608168" y="2998850"/>
                <a:ext cx="2016224" cy="310161"/>
              </a:xfrm>
              <a:prstGeom prst="roundRect">
                <a:avLst>
                  <a:gd name="adj" fmla="val 255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Index of Meta block n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8" name="肘形连接符 77"/>
            <p:cNvCxnSpPr>
              <a:stCxn id="11" idx="3"/>
              <a:endCxn id="70" idx="1"/>
            </p:cNvCxnSpPr>
            <p:nvPr/>
          </p:nvCxnSpPr>
          <p:spPr>
            <a:xfrm>
              <a:off x="2955416" y="3778537"/>
              <a:ext cx="395225" cy="109793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组合 82"/>
            <p:cNvGrpSpPr/>
            <p:nvPr/>
          </p:nvGrpSpPr>
          <p:grpSpPr>
            <a:xfrm>
              <a:off x="7991473" y="5959047"/>
              <a:ext cx="3727103" cy="399229"/>
              <a:chOff x="7608168" y="6120217"/>
              <a:chExt cx="3727103" cy="399229"/>
            </a:xfrm>
          </p:grpSpPr>
          <p:sp>
            <p:nvSpPr>
              <p:cNvPr id="79" name="圆角矩形 78"/>
              <p:cNvSpPr/>
              <p:nvPr/>
            </p:nvSpPr>
            <p:spPr>
              <a:xfrm>
                <a:off x="7608168" y="6126164"/>
                <a:ext cx="936104" cy="393282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002060"/>
                    </a:solidFill>
                  </a:rPr>
                  <a:t>Key-</a:t>
                </a:r>
                <a:r>
                  <a:rPr lang="en-US" altLang="zh-CN" sz="1200" dirty="0" err="1">
                    <a:solidFill>
                      <a:srgbClr val="002060"/>
                    </a:solidFill>
                  </a:rPr>
                  <a:t>len</a:t>
                </a:r>
                <a:r>
                  <a:rPr lang="en-US" altLang="zh-CN" sz="1200" dirty="0">
                    <a:solidFill>
                      <a:srgbClr val="002060"/>
                    </a:solidFill>
                  </a:rPr>
                  <a:t>(</a:t>
                </a:r>
                <a:r>
                  <a:rPr lang="en-US" altLang="zh-CN" sz="1200" dirty="0" err="1">
                    <a:solidFill>
                      <a:srgbClr val="002060"/>
                    </a:solidFill>
                  </a:rPr>
                  <a:t>int</a:t>
                </a:r>
                <a:r>
                  <a:rPr lang="en-US" altLang="zh-CN" sz="1200" dirty="0">
                    <a:solidFill>
                      <a:srgbClr val="002060"/>
                    </a:solidFill>
                  </a:rPr>
                  <a:t>)</a:t>
                </a:r>
                <a:endParaRPr lang="zh-CN" altLang="en-US" sz="12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8526959" y="6121570"/>
                <a:ext cx="936104" cy="393282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002060"/>
                    </a:solidFill>
                  </a:rPr>
                  <a:t>Val-Len(</a:t>
                </a:r>
                <a:r>
                  <a:rPr lang="en-US" altLang="zh-CN" sz="1200" dirty="0" err="1">
                    <a:solidFill>
                      <a:srgbClr val="002060"/>
                    </a:solidFill>
                  </a:rPr>
                  <a:t>int</a:t>
                </a:r>
                <a:r>
                  <a:rPr lang="en-US" altLang="zh-CN" sz="1200" dirty="0">
                    <a:solidFill>
                      <a:srgbClr val="002060"/>
                    </a:solidFill>
                  </a:rPr>
                  <a:t>)</a:t>
                </a:r>
                <a:endParaRPr lang="zh-CN" altLang="en-US" sz="12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81" name="圆角矩形 80"/>
              <p:cNvSpPr/>
              <p:nvPr/>
            </p:nvSpPr>
            <p:spPr>
              <a:xfrm>
                <a:off x="9463063" y="6121570"/>
                <a:ext cx="936104" cy="393282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002060"/>
                    </a:solidFill>
                  </a:rPr>
                  <a:t>Key(byte[])</a:t>
                </a:r>
                <a:endParaRPr lang="zh-CN" altLang="en-US" sz="12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82" name="圆角矩形 81"/>
              <p:cNvSpPr/>
              <p:nvPr/>
            </p:nvSpPr>
            <p:spPr>
              <a:xfrm>
                <a:off x="10399167" y="6120217"/>
                <a:ext cx="936104" cy="393282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002060"/>
                    </a:solidFill>
                  </a:rPr>
                  <a:t>value(byte[])</a:t>
                </a:r>
                <a:endParaRPr lang="zh-CN" altLang="en-US" sz="1200" dirty="0">
                  <a:solidFill>
                    <a:srgbClr val="002060"/>
                  </a:solidFill>
                </a:endParaRPr>
              </a:p>
            </p:txBody>
          </p:sp>
        </p:grpSp>
        <p:cxnSp>
          <p:nvCxnSpPr>
            <p:cNvPr id="85" name="肘形连接符 84"/>
            <p:cNvCxnSpPr>
              <a:stCxn id="56" idx="3"/>
              <a:endCxn id="79" idx="1"/>
            </p:cNvCxnSpPr>
            <p:nvPr/>
          </p:nvCxnSpPr>
          <p:spPr>
            <a:xfrm>
              <a:off x="7477125" y="4381701"/>
              <a:ext cx="514348" cy="17799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组合 86"/>
            <p:cNvGrpSpPr/>
            <p:nvPr/>
          </p:nvGrpSpPr>
          <p:grpSpPr>
            <a:xfrm>
              <a:off x="8340477" y="2119797"/>
              <a:ext cx="3804195" cy="398950"/>
              <a:chOff x="7620397" y="6120217"/>
              <a:chExt cx="3804195" cy="398950"/>
            </a:xfrm>
          </p:grpSpPr>
          <p:sp>
            <p:nvSpPr>
              <p:cNvPr id="88" name="圆角矩形 87"/>
              <p:cNvSpPr/>
              <p:nvPr/>
            </p:nvSpPr>
            <p:spPr>
              <a:xfrm>
                <a:off x="7620397" y="6125885"/>
                <a:ext cx="936104" cy="393282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002060"/>
                    </a:solidFill>
                  </a:rPr>
                  <a:t>Offset(long)</a:t>
                </a:r>
                <a:endParaRPr lang="zh-CN" altLang="en-US" sz="12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89" name="圆角矩形 88"/>
              <p:cNvSpPr/>
              <p:nvPr/>
            </p:nvSpPr>
            <p:spPr>
              <a:xfrm>
                <a:off x="8572688" y="6122325"/>
                <a:ext cx="936104" cy="393282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rgbClr val="002060"/>
                    </a:solidFill>
                  </a:rPr>
                  <a:t>DataSize</a:t>
                </a:r>
                <a:r>
                  <a:rPr lang="en-US" altLang="zh-CN" sz="1200" dirty="0">
                    <a:solidFill>
                      <a:srgbClr val="002060"/>
                    </a:solidFill>
                  </a:rPr>
                  <a:t>(</a:t>
                </a:r>
                <a:r>
                  <a:rPr lang="en-US" altLang="zh-CN" sz="1200" dirty="0" err="1">
                    <a:solidFill>
                      <a:srgbClr val="002060"/>
                    </a:solidFill>
                  </a:rPr>
                  <a:t>int</a:t>
                </a:r>
                <a:r>
                  <a:rPr lang="en-US" altLang="zh-CN" sz="1200" dirty="0">
                    <a:solidFill>
                      <a:srgbClr val="002060"/>
                    </a:solidFill>
                  </a:rPr>
                  <a:t>)</a:t>
                </a:r>
                <a:endParaRPr lang="zh-CN" altLang="en-US" sz="12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90" name="圆角矩形 89"/>
              <p:cNvSpPr/>
              <p:nvPr/>
            </p:nvSpPr>
            <p:spPr>
              <a:xfrm>
                <a:off x="9537209" y="6121570"/>
                <a:ext cx="936104" cy="393282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rgbClr val="002060"/>
                    </a:solidFill>
                  </a:rPr>
                  <a:t>Keylen</a:t>
                </a:r>
                <a:r>
                  <a:rPr lang="en-US" altLang="zh-CN" sz="1200" dirty="0">
                    <a:solidFill>
                      <a:srgbClr val="002060"/>
                    </a:solidFill>
                  </a:rPr>
                  <a:t>(</a:t>
                </a:r>
                <a:r>
                  <a:rPr lang="en-US" altLang="zh-CN" sz="1200" dirty="0" err="1">
                    <a:solidFill>
                      <a:srgbClr val="002060"/>
                    </a:solidFill>
                  </a:rPr>
                  <a:t>int</a:t>
                </a:r>
                <a:r>
                  <a:rPr lang="en-US" altLang="zh-CN" sz="1200" dirty="0">
                    <a:solidFill>
                      <a:srgbClr val="002060"/>
                    </a:solidFill>
                  </a:rPr>
                  <a:t>)</a:t>
                </a:r>
                <a:endParaRPr lang="zh-CN" altLang="en-US" sz="12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10488488" y="6120217"/>
                <a:ext cx="936104" cy="393282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002060"/>
                    </a:solidFill>
                  </a:rPr>
                  <a:t>Key(byte[])</a:t>
                </a:r>
                <a:endParaRPr lang="zh-CN" altLang="en-US" sz="1200" dirty="0">
                  <a:solidFill>
                    <a:srgbClr val="002060"/>
                  </a:solidFill>
                </a:endParaRPr>
              </a:p>
            </p:txBody>
          </p:sp>
        </p:grpSp>
        <p:cxnSp>
          <p:nvCxnSpPr>
            <p:cNvPr id="96" name="肘形连接符 95"/>
            <p:cNvCxnSpPr>
              <a:stCxn id="25" idx="3"/>
              <a:endCxn id="88" idx="1"/>
            </p:cNvCxnSpPr>
            <p:nvPr/>
          </p:nvCxnSpPr>
          <p:spPr>
            <a:xfrm flipH="1">
              <a:off x="8340477" y="585423"/>
              <a:ext cx="662884" cy="1736683"/>
            </a:xfrm>
            <a:prstGeom prst="bentConnector5">
              <a:avLst>
                <a:gd name="adj1" fmla="val -34486"/>
                <a:gd name="adj2" fmla="val 76383"/>
                <a:gd name="adj3" fmla="val 13448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452" y="-12067"/>
            <a:ext cx="3217933" cy="585423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/>
              <a:t>HFile</a:t>
            </a:r>
            <a:r>
              <a:rPr lang="zh-CN" altLang="en-US" sz="4000" dirty="0"/>
              <a:t>结构示意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1847528" y="6519446"/>
            <a:ext cx="7282987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600" dirty="0"/>
              <a:t>http://www.itpub.net/forum.php?mod=viewthread&amp;tid=1840873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Hadoop</a:t>
            </a:r>
            <a:r>
              <a:rPr lang="zh-CN" altLang="en-US" dirty="0"/>
              <a:t>生态系统</a:t>
            </a:r>
            <a:endParaRPr lang="en-US" altLang="zh-CN" dirty="0"/>
          </a:p>
          <a:p>
            <a:r>
              <a:rPr lang="en-US" altLang="zh-CN" dirty="0"/>
              <a:t>HBase</a:t>
            </a:r>
            <a:r>
              <a:rPr lang="zh-CN" altLang="en-US" dirty="0"/>
              <a:t>数据模型</a:t>
            </a:r>
            <a:endParaRPr lang="en-US" altLang="zh-CN" dirty="0"/>
          </a:p>
          <a:p>
            <a:r>
              <a:rPr lang="en-US" altLang="zh-CN" dirty="0" err="1"/>
              <a:t>HBase</a:t>
            </a:r>
            <a:r>
              <a:rPr lang="zh-CN" altLang="en-US" dirty="0"/>
              <a:t>组成</a:t>
            </a:r>
            <a:endParaRPr lang="en-US" altLang="zh-CN" dirty="0"/>
          </a:p>
          <a:p>
            <a:r>
              <a:rPr lang="en-US" altLang="zh-CN" dirty="0" err="1"/>
              <a:t>Hbase</a:t>
            </a:r>
            <a:r>
              <a:rPr lang="zh-CN" altLang="en-US" dirty="0"/>
              <a:t>体系架构</a:t>
            </a:r>
            <a:endParaRPr lang="en-US" altLang="zh-CN" dirty="0"/>
          </a:p>
          <a:p>
            <a:r>
              <a:rPr lang="en-US" altLang="zh-CN" dirty="0" err="1"/>
              <a:t>Hbase</a:t>
            </a:r>
            <a:r>
              <a:rPr lang="zh-CN" altLang="en-US" dirty="0"/>
              <a:t>存储结构</a:t>
            </a:r>
            <a:endParaRPr lang="en-US" altLang="zh-CN" dirty="0"/>
          </a:p>
          <a:p>
            <a:r>
              <a:rPr lang="en-US" altLang="zh-CN" dirty="0" err="1"/>
              <a:t>Hbase</a:t>
            </a:r>
            <a:r>
              <a:rPr lang="zh-CN" altLang="en-US" dirty="0"/>
              <a:t>读写路径</a:t>
            </a:r>
            <a:endParaRPr lang="zh-CN" altLang="en-US" dirty="0"/>
          </a:p>
          <a:p>
            <a:r>
              <a:rPr lang="en-US" altLang="zh-CN" dirty="0"/>
              <a:t>Zookeeper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769310" y="123599"/>
            <a:ext cx="3217933" cy="585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r>
              <a:rPr lang="en-US" altLang="zh-CN" sz="4000" dirty="0" err="1"/>
              <a:t>HFile</a:t>
            </a:r>
            <a:r>
              <a:rPr lang="zh-CN" altLang="en-US" sz="4000" dirty="0"/>
              <a:t>结构示意</a:t>
            </a:r>
            <a:endParaRPr lang="zh-CN" altLang="en-US" sz="4000" dirty="0"/>
          </a:p>
        </p:txBody>
      </p:sp>
      <p:sp>
        <p:nvSpPr>
          <p:cNvPr id="28" name="圆角矩形 27"/>
          <p:cNvSpPr/>
          <p:nvPr/>
        </p:nvSpPr>
        <p:spPr>
          <a:xfrm>
            <a:off x="263352" y="692696"/>
            <a:ext cx="11809312" cy="5760640"/>
          </a:xfrm>
          <a:prstGeom prst="roundRect">
            <a:avLst>
              <a:gd name="adj" fmla="val 7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127448" y="1052736"/>
            <a:ext cx="8928992" cy="4843725"/>
            <a:chOff x="695400" y="1077929"/>
            <a:chExt cx="8352928" cy="4502874"/>
          </a:xfrm>
        </p:grpSpPr>
        <p:grpSp>
          <p:nvGrpSpPr>
            <p:cNvPr id="27" name="组合 26"/>
            <p:cNvGrpSpPr/>
            <p:nvPr/>
          </p:nvGrpSpPr>
          <p:grpSpPr>
            <a:xfrm>
              <a:off x="695400" y="1077929"/>
              <a:ext cx="3024336" cy="3984102"/>
              <a:chOff x="119336" y="623179"/>
              <a:chExt cx="3024336" cy="3984102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119336" y="2135347"/>
                <a:ext cx="1080120" cy="1152128"/>
              </a:xfrm>
              <a:prstGeom prst="roundRect">
                <a:avLst>
                  <a:gd name="adj" fmla="val 138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StoreFile</a:t>
                </a:r>
                <a:endParaRPr lang="en-US" altLang="zh-CN" sz="1600" dirty="0"/>
              </a:p>
              <a:p>
                <a:pPr algn="ctr"/>
                <a:endParaRPr lang="zh-CN" altLang="en-US" sz="1600" dirty="0"/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1919536" y="623179"/>
                <a:ext cx="1224136" cy="1224136"/>
              </a:xfrm>
              <a:prstGeom prst="roundRect">
                <a:avLst>
                  <a:gd name="adj" fmla="val 255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/>
                  <a:t>DataBlocks</a:t>
                </a:r>
                <a:endParaRPr lang="en-US" altLang="zh-CN" sz="1200" dirty="0"/>
              </a:p>
              <a:p>
                <a:pPr algn="ctr"/>
                <a:endParaRPr lang="en-US" altLang="zh-CN" sz="1200" dirty="0"/>
              </a:p>
              <a:p>
                <a:pPr algn="ctr"/>
                <a:endParaRPr lang="en-US" altLang="zh-CN" sz="1200" dirty="0"/>
              </a:p>
              <a:p>
                <a:pPr algn="ctr"/>
                <a:endParaRPr lang="en-US" altLang="zh-CN" sz="1200" dirty="0"/>
              </a:p>
              <a:p>
                <a:pPr algn="ctr"/>
                <a:endParaRPr lang="en-US" altLang="zh-CN" sz="1200" dirty="0"/>
              </a:p>
              <a:p>
                <a:pPr algn="ctr"/>
                <a:endParaRPr lang="zh-CN" altLang="en-US" sz="1200" dirty="0"/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1919536" y="1847315"/>
                <a:ext cx="1224136" cy="547465"/>
              </a:xfrm>
              <a:prstGeom prst="roundRect">
                <a:avLst>
                  <a:gd name="adj" fmla="val 255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/>
                  <a:t>MetaBlocks</a:t>
                </a:r>
                <a:endParaRPr lang="en-US" altLang="zh-CN" sz="1200" dirty="0"/>
              </a:p>
              <a:p>
                <a:pPr algn="ctr"/>
                <a:r>
                  <a:rPr lang="en-US" altLang="zh-CN" sz="1200" dirty="0"/>
                  <a:t>(optional</a:t>
                </a:r>
                <a:r>
                  <a:rPr lang="zh-CN" altLang="en-US" sz="1200" dirty="0"/>
                  <a:t>）</a:t>
                </a:r>
                <a:endParaRPr lang="en-US" altLang="zh-CN" sz="1200" dirty="0"/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1919536" y="2402327"/>
                <a:ext cx="1224136" cy="547465"/>
              </a:xfrm>
              <a:prstGeom prst="roundRect">
                <a:avLst>
                  <a:gd name="adj" fmla="val 255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</a:rPr>
                  <a:t>FileInfo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1919536" y="2949792"/>
                <a:ext cx="1224136" cy="547465"/>
              </a:xfrm>
              <a:prstGeom prst="roundRect">
                <a:avLst>
                  <a:gd name="adj" fmla="val 2557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</a:rPr>
                  <a:t>DataIndex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1919536" y="3504804"/>
                <a:ext cx="1224136" cy="547465"/>
              </a:xfrm>
              <a:prstGeom prst="roundRect">
                <a:avLst>
                  <a:gd name="adj" fmla="val 2557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</a:rPr>
                  <a:t>MetaBlockIndex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(Optional)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1919536" y="4059816"/>
                <a:ext cx="1224136" cy="547465"/>
              </a:xfrm>
              <a:prstGeom prst="roundRect">
                <a:avLst>
                  <a:gd name="adj" fmla="val 255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Trailer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直接连接符 11"/>
              <p:cNvCxnSpPr>
                <a:stCxn id="5" idx="0"/>
              </p:cNvCxnSpPr>
              <p:nvPr/>
            </p:nvCxnSpPr>
            <p:spPr>
              <a:xfrm flipV="1">
                <a:off x="659396" y="623179"/>
                <a:ext cx="1260140" cy="15121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659396" y="3287475"/>
                <a:ext cx="1260140" cy="13198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5879976" y="2338304"/>
              <a:ext cx="3168352" cy="3242499"/>
              <a:chOff x="9336508" y="886629"/>
              <a:chExt cx="2016224" cy="3242499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9336508" y="2851023"/>
                <a:ext cx="2016224" cy="310161"/>
              </a:xfrm>
              <a:prstGeom prst="roundRect">
                <a:avLst>
                  <a:gd name="adj" fmla="val 255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Data Index Offset(long)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9336508" y="3173308"/>
                <a:ext cx="2016224" cy="310161"/>
              </a:xfrm>
              <a:prstGeom prst="roundRect">
                <a:avLst>
                  <a:gd name="adj" fmla="val 255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Data Index Count(long)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9336508" y="3489201"/>
                <a:ext cx="2016224" cy="310161"/>
              </a:xfrm>
              <a:prstGeom prst="roundRect">
                <a:avLst>
                  <a:gd name="adj" fmla="val 255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Meta Index Offset(long)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9336508" y="3818967"/>
                <a:ext cx="2016224" cy="310161"/>
              </a:xfrm>
              <a:prstGeom prst="roundRect">
                <a:avLst>
                  <a:gd name="adj" fmla="val 255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Meta Index Offset(</a:t>
                </a:r>
                <a:r>
                  <a:rPr lang="en-US" altLang="zh-CN" sz="1200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)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9336508" y="886629"/>
                <a:ext cx="2016224" cy="310161"/>
              </a:xfrm>
              <a:prstGeom prst="roundRect">
                <a:avLst>
                  <a:gd name="adj" fmla="val 255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Total Uncompressed </a:t>
                </a:r>
                <a:r>
                  <a:rPr lang="en-US" altLang="zh-CN" sz="1200" dirty="0" err="1">
                    <a:solidFill>
                      <a:schemeClr val="tx1"/>
                    </a:solidFill>
                  </a:rPr>
                  <a:t>DataByte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(long)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9336508" y="1208914"/>
                <a:ext cx="2016224" cy="310161"/>
              </a:xfrm>
              <a:prstGeom prst="roundRect">
                <a:avLst>
                  <a:gd name="adj" fmla="val 255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Entry Count or Data K-V Count(</a:t>
                </a:r>
                <a:r>
                  <a:rPr lang="en-US" altLang="zh-CN" sz="1200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)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9336508" y="1524807"/>
                <a:ext cx="2016224" cy="310161"/>
              </a:xfrm>
              <a:prstGeom prst="roundRect">
                <a:avLst>
                  <a:gd name="adj" fmla="val 255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</a:rPr>
                  <a:t>compressionCode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CN" sz="1200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)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圆角矩形 22"/>
              <p:cNvSpPr/>
              <p:nvPr/>
            </p:nvSpPr>
            <p:spPr>
              <a:xfrm>
                <a:off x="9336508" y="1854573"/>
                <a:ext cx="2016224" cy="310161"/>
              </a:xfrm>
              <a:prstGeom prst="roundRect">
                <a:avLst>
                  <a:gd name="adj" fmla="val 255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Version(</a:t>
                </a:r>
                <a:r>
                  <a:rPr lang="en-US" altLang="zh-CN" sz="1200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)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9336508" y="2190750"/>
                <a:ext cx="2016224" cy="310161"/>
              </a:xfrm>
              <a:prstGeom prst="roundRect">
                <a:avLst>
                  <a:gd name="adj" fmla="val 255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TRAILER BLOCK MAGIC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9336508" y="2526927"/>
                <a:ext cx="2016224" cy="310161"/>
              </a:xfrm>
              <a:prstGeom prst="roundRect">
                <a:avLst>
                  <a:gd name="adj" fmla="val 255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File Info offset(long)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直接连接符 29"/>
            <p:cNvCxnSpPr/>
            <p:nvPr/>
          </p:nvCxnSpPr>
          <p:spPr>
            <a:xfrm flipV="1">
              <a:off x="3719736" y="2302066"/>
              <a:ext cx="2160240" cy="2212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719736" y="5062031"/>
              <a:ext cx="2160240" cy="5187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HLog</a:t>
            </a:r>
            <a:r>
              <a:rPr lang="zh-CN" altLang="en-US" dirty="0"/>
              <a:t>（</a:t>
            </a:r>
            <a:r>
              <a:rPr lang="en-US" altLang="zh-CN" dirty="0"/>
              <a:t> Write Ahead Log 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WAL</a:t>
            </a:r>
            <a:r>
              <a:rPr lang="zh-CN" altLang="en-US" dirty="0"/>
              <a:t>（</a:t>
            </a:r>
            <a:r>
              <a:rPr lang="en-US" altLang="zh-CN" dirty="0"/>
              <a:t>Write Ahead Log</a:t>
            </a:r>
            <a:r>
              <a:rPr lang="zh-CN" altLang="en-US" dirty="0"/>
              <a:t>）：预写日志，用作系统恢复。</a:t>
            </a:r>
            <a:endParaRPr lang="en-US" altLang="zh-CN" dirty="0"/>
          </a:p>
          <a:p>
            <a:r>
              <a:rPr lang="en-US" altLang="zh-CN" dirty="0" err="1"/>
              <a:t>HLog</a:t>
            </a:r>
            <a:r>
              <a:rPr lang="zh-CN" altLang="en-US" dirty="0"/>
              <a:t>记录数据的所有修改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Region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维护一个</a:t>
            </a:r>
            <a:r>
              <a:rPr lang="en-US" altLang="zh-CN" dirty="0" err="1"/>
              <a:t>HLog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不是每个</a:t>
            </a:r>
            <a:r>
              <a:rPr lang="en-US" altLang="zh-CN" dirty="0"/>
              <a:t>Region</a:t>
            </a:r>
            <a:r>
              <a:rPr lang="zh-CN" altLang="en-US" dirty="0"/>
              <a:t>维护一个</a:t>
            </a:r>
            <a:r>
              <a:rPr lang="en-US" altLang="zh-CN" dirty="0" err="1"/>
              <a:t>HLog</a:t>
            </a:r>
            <a:r>
              <a:rPr lang="zh-CN" altLang="en-US" dirty="0"/>
              <a:t>。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 err="1"/>
              <a:t>HLog</a:t>
            </a:r>
            <a:r>
              <a:rPr lang="zh-CN" altLang="en-US" dirty="0"/>
              <a:t>是</a:t>
            </a:r>
            <a:r>
              <a:rPr lang="en-US" altLang="zh-CN" dirty="0"/>
              <a:t>Hadoop Sequence File</a:t>
            </a:r>
            <a:r>
              <a:rPr lang="zh-CN" altLang="en-US" dirty="0"/>
              <a:t>形式</a:t>
            </a:r>
            <a:endParaRPr lang="en-US" altLang="zh-CN" dirty="0"/>
          </a:p>
          <a:p>
            <a:pPr lvl="1"/>
            <a:r>
              <a:rPr lang="en-US" altLang="zh-CN" dirty="0"/>
              <a:t>Key</a:t>
            </a:r>
            <a:r>
              <a:rPr lang="zh-CN" altLang="en-US" dirty="0"/>
              <a:t>：</a:t>
            </a:r>
            <a:r>
              <a:rPr lang="en-US" altLang="zh-CN" dirty="0" err="1"/>
              <a:t>HLogKey</a:t>
            </a:r>
            <a:r>
              <a:rPr lang="zh-CN" altLang="en-US" dirty="0"/>
              <a:t>对象，记录数据的所属的</a:t>
            </a:r>
            <a:r>
              <a:rPr lang="en-US" altLang="zh-CN" dirty="0"/>
              <a:t>table ,Region</a:t>
            </a:r>
            <a:r>
              <a:rPr lang="zh-CN" altLang="en-US" dirty="0"/>
              <a:t>以及</a:t>
            </a:r>
            <a:r>
              <a:rPr lang="en-US" altLang="zh-CN" dirty="0"/>
              <a:t>sequence number</a:t>
            </a:r>
            <a:r>
              <a:rPr lang="zh-CN" altLang="en-US" dirty="0"/>
              <a:t>和</a:t>
            </a:r>
            <a:r>
              <a:rPr lang="en-US" altLang="zh-CN" dirty="0"/>
              <a:t>timestamp </a:t>
            </a:r>
            <a:endParaRPr lang="en-US" altLang="zh-CN" dirty="0"/>
          </a:p>
          <a:p>
            <a:pPr lvl="1"/>
            <a:r>
              <a:rPr lang="en-US" altLang="zh-CN" dirty="0"/>
              <a:t>Value</a:t>
            </a:r>
            <a:r>
              <a:rPr lang="zh-CN" altLang="en-US" dirty="0"/>
              <a:t>：</a:t>
            </a: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en-US" altLang="zh-CN" dirty="0" err="1"/>
              <a:t>KeyValue</a:t>
            </a:r>
            <a:r>
              <a:rPr lang="zh-CN" altLang="en-US" dirty="0"/>
              <a:t>对象，对应</a:t>
            </a:r>
            <a:r>
              <a:rPr lang="en-US" altLang="zh-CN" dirty="0" err="1"/>
              <a:t>HFile</a:t>
            </a:r>
            <a:r>
              <a:rPr lang="zh-CN" altLang="en-US" dirty="0"/>
              <a:t>的</a:t>
            </a:r>
            <a:r>
              <a:rPr lang="en-US" altLang="zh-CN" dirty="0"/>
              <a:t>Key-value</a:t>
            </a:r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问题：</a:t>
            </a:r>
            <a:r>
              <a:rPr lang="zh-CN" altLang="en-US" dirty="0"/>
              <a:t>为什么不是每个</a:t>
            </a:r>
            <a:r>
              <a:rPr lang="en-US" altLang="zh-CN" dirty="0"/>
              <a:t>Region</a:t>
            </a:r>
            <a:r>
              <a:rPr lang="zh-CN" altLang="en-US" dirty="0"/>
              <a:t>维护一个</a:t>
            </a:r>
            <a:r>
              <a:rPr lang="en-US" altLang="zh-CN" dirty="0" err="1"/>
              <a:t>HLog</a:t>
            </a:r>
            <a:r>
              <a:rPr lang="zh-CN" altLang="en-US" dirty="0"/>
              <a:t>，而是每个</a:t>
            </a:r>
            <a:r>
              <a:rPr lang="en-US" altLang="zh-CN" dirty="0"/>
              <a:t>Region Server</a:t>
            </a:r>
            <a:r>
              <a:rPr lang="zh-CN" altLang="en-US" dirty="0"/>
              <a:t>维护一个</a:t>
            </a:r>
            <a:r>
              <a:rPr lang="en-US" altLang="zh-CN" dirty="0" err="1"/>
              <a:t>HLog</a:t>
            </a:r>
            <a:r>
              <a:rPr lang="zh-CN" altLang="en-US" dirty="0"/>
              <a:t>？回放代价大吗？</a:t>
            </a:r>
            <a:r>
              <a:rPr lang="en-US" altLang="zh-CN" dirty="0" err="1"/>
              <a:t>HLog</a:t>
            </a:r>
            <a:r>
              <a:rPr lang="zh-CN" altLang="en-US" dirty="0"/>
              <a:t>和数据存放在一起吗？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HBASE</a:t>
            </a:r>
            <a:r>
              <a:rPr lang="zh-CN" altLang="en-US" dirty="0"/>
              <a:t>系统架构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600" dirty="0"/>
              <a:t>客户端</a:t>
            </a:r>
            <a:r>
              <a:rPr lang="en-US" altLang="zh-CN" sz="2600" dirty="0"/>
              <a:t>API</a:t>
            </a:r>
            <a:endParaRPr lang="en-US" altLang="zh-CN" sz="2600" dirty="0"/>
          </a:p>
          <a:p>
            <a:pPr lvl="1"/>
            <a:r>
              <a:rPr lang="zh-CN" altLang="en-US" sz="2200" dirty="0"/>
              <a:t>包括访问</a:t>
            </a:r>
            <a:r>
              <a:rPr lang="en-US" altLang="zh-CN" sz="2200" dirty="0"/>
              <a:t>HBASE</a:t>
            </a:r>
            <a:r>
              <a:rPr lang="zh-CN" altLang="en-US" sz="2200" dirty="0"/>
              <a:t>的接口，维护</a:t>
            </a:r>
            <a:r>
              <a:rPr lang="en-US" altLang="zh-CN" sz="2200" dirty="0"/>
              <a:t>cache</a:t>
            </a:r>
            <a:r>
              <a:rPr lang="zh-CN" altLang="en-US" sz="2200" dirty="0"/>
              <a:t>加快对</a:t>
            </a:r>
            <a:r>
              <a:rPr lang="en-US" altLang="zh-CN" sz="2200" dirty="0"/>
              <a:t>HBASE</a:t>
            </a:r>
            <a:r>
              <a:rPr lang="zh-CN" altLang="en-US" sz="2200" dirty="0"/>
              <a:t>的访问</a:t>
            </a:r>
            <a:endParaRPr lang="en-US" altLang="zh-CN" sz="2600" dirty="0"/>
          </a:p>
          <a:p>
            <a:r>
              <a:rPr lang="en-US" altLang="zh-CN" sz="2600" dirty="0"/>
              <a:t>Master</a:t>
            </a:r>
            <a:r>
              <a:rPr lang="zh-CN" altLang="en-US" sz="2600" dirty="0"/>
              <a:t>（主服务器）</a:t>
            </a:r>
            <a:endParaRPr lang="en-US" altLang="zh-CN" sz="2600" dirty="0"/>
          </a:p>
          <a:p>
            <a:pPr lvl="1"/>
            <a:r>
              <a:rPr lang="zh-CN" altLang="en-US" sz="2000" dirty="0"/>
              <a:t>利用</a:t>
            </a:r>
            <a:r>
              <a:rPr lang="en-US" altLang="zh-CN" sz="2000" dirty="0" err="1"/>
              <a:t>ZooKeeper</a:t>
            </a:r>
            <a:r>
              <a:rPr lang="zh-CN" altLang="en-US" sz="2000" dirty="0"/>
              <a:t>为</a:t>
            </a:r>
            <a:r>
              <a:rPr lang="en-US" altLang="zh-CN" sz="2000" dirty="0" err="1"/>
              <a:t>RegionServer</a:t>
            </a:r>
            <a:r>
              <a:rPr lang="zh-CN" altLang="en-US" sz="2000" dirty="0"/>
              <a:t>分配</a:t>
            </a:r>
            <a:r>
              <a:rPr lang="en-US" altLang="zh-CN" sz="2000" dirty="0"/>
              <a:t>Region</a:t>
            </a:r>
            <a:endParaRPr lang="en-US" altLang="zh-CN" sz="2000" dirty="0"/>
          </a:p>
          <a:p>
            <a:pPr lvl="1"/>
            <a:r>
              <a:rPr lang="zh-CN" altLang="en-US" sz="2000" dirty="0"/>
              <a:t>负责</a:t>
            </a:r>
            <a:r>
              <a:rPr lang="en-US" altLang="zh-CN" sz="2000" dirty="0"/>
              <a:t>Region Server</a:t>
            </a:r>
            <a:r>
              <a:rPr lang="zh-CN" altLang="en-US" sz="2000" dirty="0"/>
              <a:t>的负载均衡</a:t>
            </a:r>
            <a:endParaRPr lang="en-US" altLang="zh-CN" sz="2000" dirty="0"/>
          </a:p>
          <a:p>
            <a:pPr lvl="1"/>
            <a:r>
              <a:rPr lang="zh-CN" altLang="en-US" sz="2000" dirty="0"/>
              <a:t>发现失效的</a:t>
            </a:r>
            <a:r>
              <a:rPr lang="en-US" altLang="zh-CN" sz="2000" dirty="0"/>
              <a:t>Region Server</a:t>
            </a:r>
            <a:r>
              <a:rPr lang="zh-CN" altLang="en-US" sz="2000" dirty="0"/>
              <a:t>，并重新分配</a:t>
            </a:r>
            <a:r>
              <a:rPr lang="en-US" altLang="zh-CN" sz="2000" dirty="0"/>
              <a:t>Region Server</a:t>
            </a:r>
            <a:endParaRPr lang="en-US" altLang="zh-CN" sz="2000" dirty="0"/>
          </a:p>
          <a:p>
            <a:pPr lvl="1"/>
            <a:r>
              <a:rPr lang="zh-CN" altLang="en-US" sz="2000" dirty="0"/>
              <a:t>回收</a:t>
            </a:r>
            <a:r>
              <a:rPr lang="en-US" altLang="zh-CN" sz="2000" dirty="0"/>
              <a:t>HDFS</a:t>
            </a:r>
            <a:r>
              <a:rPr lang="zh-CN" altLang="en-US" sz="2000" dirty="0"/>
              <a:t>上的垃圾文件</a:t>
            </a:r>
            <a:endParaRPr lang="en-US" altLang="zh-CN" sz="2000" dirty="0"/>
          </a:p>
          <a:p>
            <a:pPr lvl="1"/>
            <a:r>
              <a:rPr lang="zh-CN" altLang="en-US" sz="2000" dirty="0"/>
              <a:t>处理</a:t>
            </a:r>
            <a:r>
              <a:rPr lang="en-US" altLang="zh-CN" sz="2000" dirty="0"/>
              <a:t>Schema</a:t>
            </a:r>
            <a:r>
              <a:rPr lang="zh-CN" altLang="en-US" sz="2000" dirty="0"/>
              <a:t>更新</a:t>
            </a:r>
            <a:endParaRPr lang="zh-CN" altLang="en-US" sz="2000" dirty="0"/>
          </a:p>
          <a:p>
            <a:r>
              <a:rPr lang="en-US" altLang="zh-CN" sz="2600" dirty="0"/>
              <a:t>Region Server</a:t>
            </a:r>
            <a:endParaRPr lang="en-US" altLang="zh-CN" sz="2600" dirty="0"/>
          </a:p>
          <a:p>
            <a:pPr lvl="1"/>
            <a:r>
              <a:rPr lang="zh-CN" altLang="en-US" sz="2000" dirty="0"/>
              <a:t>维护</a:t>
            </a:r>
            <a:r>
              <a:rPr lang="en-US" altLang="zh-CN" sz="2000" dirty="0"/>
              <a:t>Master</a:t>
            </a:r>
            <a:r>
              <a:rPr lang="zh-CN" altLang="en-US" sz="2000" dirty="0"/>
              <a:t>分配的</a:t>
            </a:r>
            <a:r>
              <a:rPr lang="en-US" altLang="zh-CN" sz="2000" dirty="0"/>
              <a:t>Region</a:t>
            </a:r>
            <a:r>
              <a:rPr lang="zh-CN" altLang="en-US" sz="2000" dirty="0"/>
              <a:t>，处理这些</a:t>
            </a:r>
            <a:r>
              <a:rPr lang="en-US" altLang="zh-CN" sz="2000" dirty="0"/>
              <a:t>Region</a:t>
            </a:r>
            <a:r>
              <a:rPr lang="zh-CN" altLang="en-US" sz="2000" dirty="0"/>
              <a:t>的</a:t>
            </a:r>
            <a:r>
              <a:rPr lang="en-US" altLang="zh-CN" sz="2000" dirty="0"/>
              <a:t>I/O</a:t>
            </a:r>
            <a:r>
              <a:rPr lang="zh-CN" altLang="en-US" sz="2000" dirty="0"/>
              <a:t>请求</a:t>
            </a:r>
            <a:endParaRPr lang="en-US" altLang="zh-CN" sz="2000" dirty="0"/>
          </a:p>
          <a:p>
            <a:pPr lvl="1"/>
            <a:r>
              <a:rPr lang="zh-CN" altLang="en-US" sz="2000" dirty="0"/>
              <a:t>负责切分运行过程中变大的</a:t>
            </a:r>
            <a:r>
              <a:rPr lang="en-US" altLang="zh-CN" sz="2000" dirty="0"/>
              <a:t>Region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/>
              <a:t>组成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2063552" y="1700808"/>
            <a:ext cx="7848872" cy="4464496"/>
            <a:chOff x="5519936" y="3184377"/>
            <a:chExt cx="6480720" cy="3628999"/>
          </a:xfrm>
        </p:grpSpPr>
        <p:sp>
          <p:nvSpPr>
            <p:cNvPr id="4" name="圆角矩形 3"/>
            <p:cNvSpPr/>
            <p:nvPr/>
          </p:nvSpPr>
          <p:spPr>
            <a:xfrm>
              <a:off x="5519936" y="6280721"/>
              <a:ext cx="3168352" cy="5326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HDFS</a:t>
              </a:r>
              <a:endParaRPr lang="zh-CN" altLang="en-US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8832304" y="6280721"/>
              <a:ext cx="3168352" cy="5326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ZooKeeper</a:t>
              </a:r>
              <a:endParaRPr lang="zh-CN" altLang="en-US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519936" y="3184377"/>
              <a:ext cx="6480720" cy="2880320"/>
            </a:xfrm>
            <a:prstGeom prst="roundRect">
              <a:avLst>
                <a:gd name="adj" fmla="val 30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/>
                <a:t>      </a:t>
              </a:r>
              <a:r>
                <a:rPr lang="en-US" altLang="zh-CN" sz="2400" dirty="0" err="1"/>
                <a:t>HBase</a:t>
              </a:r>
              <a:endParaRPr lang="en-US" altLang="zh-CN" sz="2400" dirty="0"/>
            </a:p>
            <a:p>
              <a:endParaRPr lang="en-US" altLang="zh-CN" sz="2000" dirty="0"/>
            </a:p>
            <a:p>
              <a:endParaRPr lang="en-US" altLang="zh-CN" sz="2000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735960" y="4048473"/>
              <a:ext cx="1296144" cy="18722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Master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7248128" y="3400401"/>
              <a:ext cx="4464496" cy="504056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API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248128" y="4048473"/>
              <a:ext cx="4464496" cy="1872208"/>
            </a:xfrm>
            <a:prstGeom prst="roundRect">
              <a:avLst>
                <a:gd name="adj" fmla="val 8139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/>
                  </a:solidFill>
                </a:rPr>
                <a:t>RegionServer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20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20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2000" dirty="0">
                <a:solidFill>
                  <a:schemeClr val="tx1"/>
                </a:solidFill>
              </a:endParaRPr>
            </a:p>
            <a:p>
              <a:pPr algn="ctr"/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7608168" y="4768553"/>
              <a:ext cx="1872208" cy="432048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HFile</a:t>
              </a:r>
              <a:endParaRPr lang="zh-CN" altLang="en-US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9480376" y="4763729"/>
              <a:ext cx="1872208" cy="43687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MemStore</a:t>
              </a:r>
              <a:endParaRPr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608168" y="5200600"/>
              <a:ext cx="3744416" cy="432048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Write-Ahead Log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圆角矩形 50"/>
          <p:cNvSpPr/>
          <p:nvPr/>
        </p:nvSpPr>
        <p:spPr>
          <a:xfrm>
            <a:off x="479376" y="744306"/>
            <a:ext cx="11103024" cy="59970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770" y="-39632"/>
            <a:ext cx="3589512" cy="729035"/>
          </a:xfrm>
        </p:spPr>
        <p:txBody>
          <a:bodyPr>
            <a:normAutofit/>
          </a:bodyPr>
          <a:lstStyle/>
          <a:p>
            <a:r>
              <a:rPr lang="en-US" altLang="zh-CN" sz="3600" dirty="0" err="1"/>
              <a:t>HBase</a:t>
            </a:r>
            <a:r>
              <a:rPr lang="zh-CN" altLang="en-US" sz="3600" dirty="0"/>
              <a:t>系统架构</a:t>
            </a:r>
            <a:endParaRPr lang="zh-CN" altLang="en-US" sz="3600" dirty="0"/>
          </a:p>
        </p:txBody>
      </p:sp>
      <p:grpSp>
        <p:nvGrpSpPr>
          <p:cNvPr id="50" name="组合 49"/>
          <p:cNvGrpSpPr/>
          <p:nvPr/>
        </p:nvGrpSpPr>
        <p:grpSpPr>
          <a:xfrm>
            <a:off x="1800470" y="778586"/>
            <a:ext cx="7848872" cy="5771007"/>
            <a:chOff x="2855640" y="1124744"/>
            <a:chExt cx="7848872" cy="5771007"/>
          </a:xfrm>
        </p:grpSpPr>
        <p:sp>
          <p:nvSpPr>
            <p:cNvPr id="4" name="圆角矩形 3"/>
            <p:cNvSpPr/>
            <p:nvPr/>
          </p:nvSpPr>
          <p:spPr>
            <a:xfrm>
              <a:off x="2855640" y="1124744"/>
              <a:ext cx="7848872" cy="4915112"/>
            </a:xfrm>
            <a:prstGeom prst="roundRect">
              <a:avLst>
                <a:gd name="adj" fmla="val 43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Region Server</a:t>
              </a:r>
              <a:r>
                <a:rPr lang="zh-CN" altLang="en-US" dirty="0">
                  <a:solidFill>
                    <a:schemeClr val="tx1"/>
                  </a:solidFill>
                </a:rPr>
                <a:t>集群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5303912" y="1484784"/>
              <a:ext cx="5040560" cy="3600400"/>
            </a:xfrm>
            <a:prstGeom prst="roundRect">
              <a:avLst>
                <a:gd name="adj" fmla="val 177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Region Server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669632" y="1801415"/>
              <a:ext cx="5040560" cy="3600400"/>
            </a:xfrm>
            <a:prstGeom prst="roundRect">
              <a:avLst>
                <a:gd name="adj" fmla="val 177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Region Server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359696" y="2156572"/>
              <a:ext cx="5708022" cy="3778717"/>
            </a:xfrm>
            <a:prstGeom prst="roundRect">
              <a:avLst>
                <a:gd name="adj" fmla="val 177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Region Server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083646" y="2527717"/>
              <a:ext cx="3676650" cy="25146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723606" y="2881481"/>
              <a:ext cx="3676650" cy="2514600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363566" y="3252625"/>
              <a:ext cx="3676650" cy="2514600"/>
            </a:xfrm>
            <a:prstGeom prst="rect">
              <a:avLst/>
            </a:prstGeom>
          </p:spPr>
        </p:pic>
        <p:sp>
          <p:nvSpPr>
            <p:cNvPr id="32" name="圆角矩形 31"/>
            <p:cNvSpPr/>
            <p:nvPr/>
          </p:nvSpPr>
          <p:spPr>
            <a:xfrm>
              <a:off x="3503712" y="2527717"/>
              <a:ext cx="720080" cy="3239508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HLog</a:t>
              </a:r>
              <a:endParaRPr lang="zh-CN" altLang="en-US" dirty="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855640" y="6164016"/>
              <a:ext cx="7848872" cy="731735"/>
            </a:xfrm>
            <a:prstGeom prst="roundRect">
              <a:avLst>
                <a:gd name="adj" fmla="val 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HDFS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3143672" y="6501343"/>
              <a:ext cx="1219894" cy="3012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HFile</a:t>
              </a:r>
              <a:endParaRPr lang="zh-CN" altLang="en-US" dirty="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4651598" y="6478406"/>
              <a:ext cx="1162826" cy="3349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HFile</a:t>
              </a:r>
              <a:endParaRPr lang="zh-CN" altLang="en-US" dirty="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6085859" y="6478406"/>
              <a:ext cx="1219894" cy="3012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HFile</a:t>
              </a:r>
              <a:endParaRPr lang="zh-CN" altLang="en-US" dirty="0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7558812" y="6461071"/>
              <a:ext cx="1219894" cy="3012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HFile</a:t>
              </a:r>
              <a:endParaRPr lang="zh-CN" altLang="en-US" dirty="0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9124578" y="6479048"/>
              <a:ext cx="1219894" cy="3012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HFile</a:t>
              </a:r>
              <a:endParaRPr lang="zh-CN" altLang="en-US" dirty="0"/>
            </a:p>
          </p:txBody>
        </p:sp>
        <p:cxnSp>
          <p:nvCxnSpPr>
            <p:cNvPr id="40" name="曲线连接符 39"/>
            <p:cNvCxnSpPr>
              <a:endCxn id="34" idx="0"/>
            </p:cNvCxnSpPr>
            <p:nvPr/>
          </p:nvCxnSpPr>
          <p:spPr>
            <a:xfrm rot="5400000">
              <a:off x="3215917" y="5047628"/>
              <a:ext cx="1991418" cy="916013"/>
            </a:xfrm>
            <a:prstGeom prst="curvedConnector3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曲线连接符 41"/>
            <p:cNvCxnSpPr>
              <a:endCxn id="36" idx="0"/>
            </p:cNvCxnSpPr>
            <p:nvPr/>
          </p:nvCxnSpPr>
          <p:spPr>
            <a:xfrm rot="16200000" flipH="1">
              <a:off x="5441008" y="5223608"/>
              <a:ext cx="1350228" cy="1159368"/>
            </a:xfrm>
            <a:prstGeom prst="curvedConnector3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曲线连接符 44"/>
            <p:cNvCxnSpPr>
              <a:endCxn id="37" idx="0"/>
            </p:cNvCxnSpPr>
            <p:nvPr/>
          </p:nvCxnSpPr>
          <p:spPr>
            <a:xfrm rot="16200000" flipH="1">
              <a:off x="7070849" y="5363161"/>
              <a:ext cx="1916986" cy="278833"/>
            </a:xfrm>
            <a:prstGeom prst="curvedConnector3">
              <a:avLst>
                <a:gd name="adj1" fmla="val 3012"/>
              </a:avLst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曲线连接符 48"/>
            <p:cNvCxnSpPr>
              <a:endCxn id="38" idx="0"/>
            </p:cNvCxnSpPr>
            <p:nvPr/>
          </p:nvCxnSpPr>
          <p:spPr>
            <a:xfrm>
              <a:off x="7900800" y="4892764"/>
              <a:ext cx="1833725" cy="1586284"/>
            </a:xfrm>
            <a:prstGeom prst="curvedConnector2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HBASE</a:t>
            </a:r>
            <a:r>
              <a:rPr lang="zh-CN" altLang="en-US" dirty="0"/>
              <a:t>存储结构概览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72233" y="5353471"/>
            <a:ext cx="936104" cy="883841"/>
            <a:chOff x="911424" y="5301208"/>
            <a:chExt cx="936104" cy="883841"/>
          </a:xfrm>
        </p:grpSpPr>
        <p:sp>
          <p:nvSpPr>
            <p:cNvPr id="4" name="圆角矩形 3"/>
            <p:cNvSpPr/>
            <p:nvPr/>
          </p:nvSpPr>
          <p:spPr>
            <a:xfrm>
              <a:off x="911424" y="5301208"/>
              <a:ext cx="936104" cy="8249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83432" y="5373216"/>
              <a:ext cx="21602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271464" y="5373216"/>
              <a:ext cx="21602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559496" y="5373216"/>
              <a:ext cx="21602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983432" y="5661248"/>
              <a:ext cx="21602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271464" y="5661248"/>
              <a:ext cx="21602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559496" y="5661248"/>
              <a:ext cx="21602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11424" y="5877272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>
                  <a:solidFill>
                    <a:srgbClr val="002060"/>
                  </a:solidFill>
                </a:rPr>
                <a:t>DataNode</a:t>
              </a:r>
              <a:endParaRPr lang="zh-CN" altLang="en-US" sz="14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850594" y="5290673"/>
            <a:ext cx="936104" cy="883841"/>
            <a:chOff x="911424" y="5301208"/>
            <a:chExt cx="936104" cy="883841"/>
          </a:xfrm>
        </p:grpSpPr>
        <p:sp>
          <p:nvSpPr>
            <p:cNvPr id="14" name="圆角矩形 13"/>
            <p:cNvSpPr/>
            <p:nvPr/>
          </p:nvSpPr>
          <p:spPr>
            <a:xfrm>
              <a:off x="911424" y="5301208"/>
              <a:ext cx="936104" cy="8249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83432" y="5373216"/>
              <a:ext cx="21602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271464" y="5373216"/>
              <a:ext cx="21602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559496" y="5373216"/>
              <a:ext cx="21602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983432" y="5661248"/>
              <a:ext cx="21602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271464" y="5661248"/>
              <a:ext cx="21602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559496" y="5661248"/>
              <a:ext cx="21602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11424" y="5877272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>
                  <a:solidFill>
                    <a:srgbClr val="002060"/>
                  </a:solidFill>
                </a:rPr>
                <a:t>DataNode</a:t>
              </a:r>
              <a:endParaRPr lang="zh-CN" altLang="en-US" sz="14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813100" y="5353471"/>
            <a:ext cx="936104" cy="883841"/>
            <a:chOff x="911424" y="5301208"/>
            <a:chExt cx="936104" cy="883841"/>
          </a:xfrm>
        </p:grpSpPr>
        <p:sp>
          <p:nvSpPr>
            <p:cNvPr id="23" name="圆角矩形 22"/>
            <p:cNvSpPr/>
            <p:nvPr/>
          </p:nvSpPr>
          <p:spPr>
            <a:xfrm>
              <a:off x="911424" y="5301208"/>
              <a:ext cx="936104" cy="8249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983432" y="5373216"/>
              <a:ext cx="21602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271464" y="5373216"/>
              <a:ext cx="21602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559496" y="5373216"/>
              <a:ext cx="21602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983432" y="5661248"/>
              <a:ext cx="21602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271464" y="5661248"/>
              <a:ext cx="21602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559496" y="5661248"/>
              <a:ext cx="21602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11424" y="5877272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>
                  <a:solidFill>
                    <a:srgbClr val="002060"/>
                  </a:solidFill>
                </a:rPr>
                <a:t>DataNode</a:t>
              </a:r>
              <a:endParaRPr lang="zh-CN" altLang="en-US" sz="14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888088" y="5296512"/>
            <a:ext cx="936104" cy="883841"/>
            <a:chOff x="911424" y="5301208"/>
            <a:chExt cx="936104" cy="883841"/>
          </a:xfrm>
        </p:grpSpPr>
        <p:sp>
          <p:nvSpPr>
            <p:cNvPr id="32" name="圆角矩形 31"/>
            <p:cNvSpPr/>
            <p:nvPr/>
          </p:nvSpPr>
          <p:spPr>
            <a:xfrm>
              <a:off x="911424" y="5301208"/>
              <a:ext cx="936104" cy="8249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983432" y="5373216"/>
              <a:ext cx="21602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271464" y="5373216"/>
              <a:ext cx="21602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559496" y="5373216"/>
              <a:ext cx="21602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983432" y="5661248"/>
              <a:ext cx="21602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271464" y="5661248"/>
              <a:ext cx="21602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559496" y="5661248"/>
              <a:ext cx="21602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11424" y="5877272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>
                  <a:solidFill>
                    <a:srgbClr val="002060"/>
                  </a:solidFill>
                </a:rPr>
                <a:t>DataNode</a:t>
              </a:r>
              <a:endParaRPr lang="zh-CN" altLang="en-US" sz="14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42" name="圆角矩形 41"/>
          <p:cNvSpPr/>
          <p:nvPr/>
        </p:nvSpPr>
        <p:spPr>
          <a:xfrm>
            <a:off x="311549" y="4351903"/>
            <a:ext cx="5847159" cy="393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6312024" y="4351903"/>
            <a:ext cx="5823348" cy="393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1" name="内容占位符 50"/>
          <p:cNvGraphicFramePr>
            <a:graphicFrameLocks noGrp="1"/>
          </p:cNvGraphicFramePr>
          <p:nvPr>
            <p:ph idx="1"/>
          </p:nvPr>
        </p:nvGraphicFramePr>
        <p:xfrm>
          <a:off x="407368" y="4474569"/>
          <a:ext cx="124968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66810">
                <a:tc>
                  <a:txBody>
                    <a:bodyPr/>
                    <a:lstStyle/>
                    <a:p>
                      <a:endParaRPr lang="zh-CN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内容占位符 50"/>
          <p:cNvGraphicFramePr/>
          <p:nvPr/>
        </p:nvGraphicFramePr>
        <p:xfrm>
          <a:off x="1752693" y="4474569"/>
          <a:ext cx="124968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66810">
                <a:tc>
                  <a:txBody>
                    <a:bodyPr/>
                    <a:lstStyle/>
                    <a:p>
                      <a:endParaRPr lang="zh-CN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内容占位符 50"/>
          <p:cNvGraphicFramePr/>
          <p:nvPr/>
        </p:nvGraphicFramePr>
        <p:xfrm>
          <a:off x="3103266" y="4474569"/>
          <a:ext cx="124968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66810">
                <a:tc>
                  <a:txBody>
                    <a:bodyPr/>
                    <a:lstStyle/>
                    <a:p>
                      <a:endParaRPr lang="zh-CN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4" name="文本框 53"/>
          <p:cNvSpPr txBox="1"/>
          <p:nvPr/>
        </p:nvSpPr>
        <p:spPr>
          <a:xfrm>
            <a:off x="4770486" y="4430795"/>
            <a:ext cx="1567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2060"/>
                </a:solidFill>
              </a:rPr>
              <a:t>…… DFS Client</a:t>
            </a:r>
            <a:endParaRPr lang="zh-CN" altLang="en-US" sz="1600" b="1" dirty="0">
              <a:solidFill>
                <a:srgbClr val="002060"/>
              </a:solidFill>
            </a:endParaRPr>
          </a:p>
        </p:txBody>
      </p:sp>
      <p:graphicFrame>
        <p:nvGraphicFramePr>
          <p:cNvPr id="55" name="内容占位符 50"/>
          <p:cNvGraphicFramePr/>
          <p:nvPr/>
        </p:nvGraphicFramePr>
        <p:xfrm>
          <a:off x="6384032" y="4461913"/>
          <a:ext cx="124968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48878">
                <a:tc>
                  <a:txBody>
                    <a:bodyPr/>
                    <a:lstStyle/>
                    <a:p>
                      <a:endParaRPr lang="zh-CN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内容占位符 50"/>
          <p:cNvGraphicFramePr/>
          <p:nvPr/>
        </p:nvGraphicFramePr>
        <p:xfrm>
          <a:off x="7726640" y="4461913"/>
          <a:ext cx="124968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48878">
                <a:tc>
                  <a:txBody>
                    <a:bodyPr/>
                    <a:lstStyle/>
                    <a:p>
                      <a:endParaRPr lang="zh-CN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内容占位符 50"/>
          <p:cNvGraphicFramePr/>
          <p:nvPr/>
        </p:nvGraphicFramePr>
        <p:xfrm>
          <a:off x="9094792" y="4461913"/>
          <a:ext cx="124968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48878">
                <a:tc>
                  <a:txBody>
                    <a:bodyPr/>
                    <a:lstStyle/>
                    <a:p>
                      <a:endParaRPr lang="zh-CN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文本框 57"/>
          <p:cNvSpPr txBox="1"/>
          <p:nvPr/>
        </p:nvSpPr>
        <p:spPr>
          <a:xfrm>
            <a:off x="10681858" y="4415164"/>
            <a:ext cx="1390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2060"/>
                </a:solidFill>
              </a:rPr>
              <a:t>…… DFS Client</a:t>
            </a:r>
            <a:endParaRPr lang="zh-CN" altLang="en-US" sz="1600" b="1" dirty="0">
              <a:solidFill>
                <a:srgbClr val="002060"/>
              </a:solidFill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72009" y="4941168"/>
            <a:ext cx="12000655" cy="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组合 126"/>
          <p:cNvGrpSpPr/>
          <p:nvPr/>
        </p:nvGrpSpPr>
        <p:grpSpPr>
          <a:xfrm>
            <a:off x="263352" y="2293592"/>
            <a:ext cx="5895356" cy="1927496"/>
            <a:chOff x="407368" y="2221584"/>
            <a:chExt cx="5895356" cy="1927496"/>
          </a:xfrm>
        </p:grpSpPr>
        <p:sp>
          <p:nvSpPr>
            <p:cNvPr id="63" name="圆角矩形 62"/>
            <p:cNvSpPr/>
            <p:nvPr/>
          </p:nvSpPr>
          <p:spPr>
            <a:xfrm>
              <a:off x="455565" y="2276872"/>
              <a:ext cx="5847159" cy="1872208"/>
            </a:xfrm>
            <a:prstGeom prst="roundRect">
              <a:avLst>
                <a:gd name="adj" fmla="val 38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911425" y="2590640"/>
              <a:ext cx="5059424" cy="1445231"/>
            </a:xfrm>
            <a:prstGeom prst="roundRect">
              <a:avLst>
                <a:gd name="adj" fmla="val 6931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055440" y="2590641"/>
              <a:ext cx="1167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Region</a:t>
              </a:r>
              <a:endParaRPr lang="zh-CN" altLang="en-US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55565" y="2221584"/>
              <a:ext cx="1859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RegionServer</a:t>
              </a:r>
              <a:endParaRPr lang="zh-CN" altLang="en-US" dirty="0"/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407368" y="2590640"/>
              <a:ext cx="471885" cy="1498039"/>
              <a:chOff x="671884" y="2416360"/>
              <a:chExt cx="471885" cy="1672319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767409" y="2416360"/>
                <a:ext cx="376360" cy="1672319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 rot="10800000">
                <a:off x="671884" y="2708920"/>
                <a:ext cx="461665" cy="80659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dirty="0" err="1"/>
                  <a:t>HLog</a:t>
                </a:r>
                <a:endParaRPr lang="zh-CN" altLang="en-US" dirty="0"/>
              </a:p>
            </p:txBody>
          </p:sp>
        </p:grpSp>
        <p:sp>
          <p:nvSpPr>
            <p:cNvPr id="70" name="文本框 69"/>
            <p:cNvSpPr txBox="1"/>
            <p:nvPr/>
          </p:nvSpPr>
          <p:spPr>
            <a:xfrm>
              <a:off x="1574353" y="3092328"/>
              <a:ext cx="704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Store</a:t>
              </a:r>
              <a:endParaRPr lang="zh-CN" altLang="en-US" sz="1400" dirty="0"/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1055440" y="3029428"/>
              <a:ext cx="2262958" cy="903628"/>
              <a:chOff x="1319956" y="3029428"/>
              <a:chExt cx="2262958" cy="903628"/>
            </a:xfrm>
          </p:grpSpPr>
          <p:sp>
            <p:nvSpPr>
              <p:cNvPr id="66" name="圆角矩形 65"/>
              <p:cNvSpPr/>
              <p:nvPr/>
            </p:nvSpPr>
            <p:spPr>
              <a:xfrm>
                <a:off x="1319956" y="3029428"/>
                <a:ext cx="2262958" cy="903628"/>
              </a:xfrm>
              <a:prstGeom prst="roundRect">
                <a:avLst>
                  <a:gd name="adj" fmla="val 658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4" name="组合 73"/>
              <p:cNvGrpSpPr/>
              <p:nvPr/>
            </p:nvGrpSpPr>
            <p:grpSpPr>
              <a:xfrm>
                <a:off x="1391964" y="3428999"/>
                <a:ext cx="807295" cy="504056"/>
                <a:chOff x="1391964" y="3428999"/>
                <a:chExt cx="807295" cy="504056"/>
              </a:xfrm>
            </p:grpSpPr>
            <p:sp>
              <p:nvSpPr>
                <p:cNvPr id="71" name="圆角矩形 70"/>
                <p:cNvSpPr/>
                <p:nvPr/>
              </p:nvSpPr>
              <p:spPr>
                <a:xfrm>
                  <a:off x="1391964" y="3428999"/>
                  <a:ext cx="807295" cy="504056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dirty="0" err="1">
                      <a:solidFill>
                        <a:srgbClr val="002060"/>
                      </a:solidFill>
                    </a:rPr>
                    <a:t>StoreFile</a:t>
                  </a:r>
                  <a:endParaRPr lang="en-US" altLang="zh-CN" sz="1200" dirty="0">
                    <a:solidFill>
                      <a:srgbClr val="002060"/>
                    </a:solidFill>
                  </a:endParaRPr>
                </a:p>
                <a:p>
                  <a:endParaRPr lang="en-US" altLang="zh-CN" sz="1100" dirty="0"/>
                </a:p>
                <a:p>
                  <a:endParaRPr lang="zh-CN" altLang="en-US" sz="1100" dirty="0"/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1463972" y="3645024"/>
                  <a:ext cx="606774" cy="21602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/>
                    <a:t>HFile</a:t>
                  </a:r>
                  <a:endParaRPr lang="zh-CN" altLang="en-US" sz="1200" dirty="0"/>
                </a:p>
              </p:txBody>
            </p:sp>
          </p:grpSp>
          <p:grpSp>
            <p:nvGrpSpPr>
              <p:cNvPr id="75" name="组合 74"/>
              <p:cNvGrpSpPr/>
              <p:nvPr/>
            </p:nvGrpSpPr>
            <p:grpSpPr>
              <a:xfrm>
                <a:off x="2246586" y="3413306"/>
                <a:ext cx="807295" cy="504056"/>
                <a:chOff x="1391964" y="3428999"/>
                <a:chExt cx="807295" cy="504056"/>
              </a:xfrm>
            </p:grpSpPr>
            <p:sp>
              <p:nvSpPr>
                <p:cNvPr id="76" name="圆角矩形 75"/>
                <p:cNvSpPr/>
                <p:nvPr/>
              </p:nvSpPr>
              <p:spPr>
                <a:xfrm>
                  <a:off x="1391964" y="3428999"/>
                  <a:ext cx="807295" cy="504056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dirty="0" err="1">
                      <a:solidFill>
                        <a:srgbClr val="002060"/>
                      </a:solidFill>
                    </a:rPr>
                    <a:t>StoreFile</a:t>
                  </a:r>
                  <a:endParaRPr lang="en-US" altLang="zh-CN" sz="1200" dirty="0">
                    <a:solidFill>
                      <a:srgbClr val="002060"/>
                    </a:solidFill>
                  </a:endParaRPr>
                </a:p>
                <a:p>
                  <a:endParaRPr lang="en-US" altLang="zh-CN" sz="1100" dirty="0"/>
                </a:p>
                <a:p>
                  <a:endParaRPr lang="zh-CN" altLang="en-US" sz="1100" dirty="0"/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1463972" y="3645024"/>
                  <a:ext cx="606774" cy="21602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/>
                    <a:t>HFile</a:t>
                  </a:r>
                  <a:endParaRPr lang="zh-CN" altLang="en-US" sz="1200" dirty="0"/>
                </a:p>
              </p:txBody>
            </p:sp>
          </p:grpSp>
          <p:sp>
            <p:nvSpPr>
              <p:cNvPr id="78" name="文本框 77"/>
              <p:cNvSpPr txBox="1"/>
              <p:nvPr/>
            </p:nvSpPr>
            <p:spPr>
              <a:xfrm>
                <a:off x="3120156" y="3429000"/>
                <a:ext cx="311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2692611" y="3068960"/>
                <a:ext cx="859593" cy="25594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err="1">
                    <a:solidFill>
                      <a:srgbClr val="002060"/>
                    </a:solidFill>
                  </a:rPr>
                  <a:t>MemStore</a:t>
                </a:r>
                <a:endParaRPr lang="zh-CN" altLang="en-US" sz="11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3359696" y="3017646"/>
              <a:ext cx="2262958" cy="903628"/>
              <a:chOff x="1289246" y="3029428"/>
              <a:chExt cx="2262958" cy="903628"/>
            </a:xfrm>
          </p:grpSpPr>
          <p:sp>
            <p:nvSpPr>
              <p:cNvPr id="82" name="圆角矩形 81"/>
              <p:cNvSpPr/>
              <p:nvPr/>
            </p:nvSpPr>
            <p:spPr>
              <a:xfrm>
                <a:off x="1289246" y="3029428"/>
                <a:ext cx="2262958" cy="903628"/>
              </a:xfrm>
              <a:prstGeom prst="roundRect">
                <a:avLst>
                  <a:gd name="adj" fmla="val 658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3" name="组合 82"/>
              <p:cNvGrpSpPr/>
              <p:nvPr/>
            </p:nvGrpSpPr>
            <p:grpSpPr>
              <a:xfrm>
                <a:off x="1361254" y="3428999"/>
                <a:ext cx="807295" cy="504056"/>
                <a:chOff x="1361254" y="3428999"/>
                <a:chExt cx="807295" cy="504056"/>
              </a:xfrm>
            </p:grpSpPr>
            <p:sp>
              <p:nvSpPr>
                <p:cNvPr id="89" name="圆角矩形 88"/>
                <p:cNvSpPr/>
                <p:nvPr/>
              </p:nvSpPr>
              <p:spPr>
                <a:xfrm>
                  <a:off x="1361254" y="3428999"/>
                  <a:ext cx="807295" cy="504056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dirty="0" err="1">
                      <a:solidFill>
                        <a:srgbClr val="002060"/>
                      </a:solidFill>
                    </a:rPr>
                    <a:t>StoreFile</a:t>
                  </a:r>
                  <a:endParaRPr lang="en-US" altLang="zh-CN" sz="1200" dirty="0">
                    <a:solidFill>
                      <a:srgbClr val="002060"/>
                    </a:solidFill>
                  </a:endParaRPr>
                </a:p>
                <a:p>
                  <a:endParaRPr lang="en-US" altLang="zh-CN" sz="1100" dirty="0"/>
                </a:p>
                <a:p>
                  <a:endParaRPr lang="zh-CN" altLang="en-US" sz="1100" dirty="0"/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1433262" y="3645024"/>
                  <a:ext cx="606774" cy="21602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/>
                    <a:t>HFile</a:t>
                  </a:r>
                  <a:endParaRPr lang="zh-CN" altLang="en-US" sz="1200" dirty="0"/>
                </a:p>
              </p:txBody>
            </p:sp>
          </p:grpSp>
          <p:grpSp>
            <p:nvGrpSpPr>
              <p:cNvPr id="84" name="组合 83"/>
              <p:cNvGrpSpPr/>
              <p:nvPr/>
            </p:nvGrpSpPr>
            <p:grpSpPr>
              <a:xfrm>
                <a:off x="2215876" y="3413306"/>
                <a:ext cx="807295" cy="504056"/>
                <a:chOff x="1361254" y="3428999"/>
                <a:chExt cx="807295" cy="504056"/>
              </a:xfrm>
            </p:grpSpPr>
            <p:sp>
              <p:nvSpPr>
                <p:cNvPr id="87" name="圆角矩形 86"/>
                <p:cNvSpPr/>
                <p:nvPr/>
              </p:nvSpPr>
              <p:spPr>
                <a:xfrm>
                  <a:off x="1361254" y="3428999"/>
                  <a:ext cx="807295" cy="504056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dirty="0" err="1">
                      <a:solidFill>
                        <a:srgbClr val="002060"/>
                      </a:solidFill>
                    </a:rPr>
                    <a:t>StoreFile</a:t>
                  </a:r>
                  <a:endParaRPr lang="en-US" altLang="zh-CN" sz="1200" dirty="0">
                    <a:solidFill>
                      <a:srgbClr val="002060"/>
                    </a:solidFill>
                  </a:endParaRPr>
                </a:p>
                <a:p>
                  <a:endParaRPr lang="en-US" altLang="zh-CN" sz="1100" dirty="0"/>
                </a:p>
                <a:p>
                  <a:endParaRPr lang="zh-CN" altLang="en-US" sz="1100" dirty="0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1433262" y="3645024"/>
                  <a:ext cx="606774" cy="21602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/>
                    <a:t>HFile</a:t>
                  </a:r>
                  <a:endParaRPr lang="zh-CN" altLang="en-US" sz="1200" dirty="0"/>
                </a:p>
              </p:txBody>
            </p:sp>
          </p:grpSp>
          <p:sp>
            <p:nvSpPr>
              <p:cNvPr id="85" name="文本框 84"/>
              <p:cNvSpPr txBox="1"/>
              <p:nvPr/>
            </p:nvSpPr>
            <p:spPr>
              <a:xfrm>
                <a:off x="3017438" y="3429000"/>
                <a:ext cx="311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…</a:t>
                </a:r>
                <a:endParaRPr lang="zh-CN" altLang="en-US" b="1" dirty="0"/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2661901" y="3068960"/>
                <a:ext cx="859593" cy="25594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err="1">
                    <a:solidFill>
                      <a:srgbClr val="002060"/>
                    </a:solidFill>
                  </a:rPr>
                  <a:t>MemStore</a:t>
                </a:r>
                <a:endParaRPr lang="zh-CN" altLang="en-US" sz="1100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1" name="文本框 90"/>
            <p:cNvSpPr txBox="1"/>
            <p:nvPr/>
          </p:nvSpPr>
          <p:spPr>
            <a:xfrm>
              <a:off x="5601244" y="3388930"/>
              <a:ext cx="2787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…</a:t>
              </a:r>
              <a:endParaRPr lang="zh-CN" altLang="en-US" sz="2000" b="1" dirty="0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5970848" y="3401829"/>
              <a:ext cx="2787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…</a:t>
              </a:r>
              <a:endParaRPr lang="zh-CN" altLang="en-US" sz="2000" b="1" dirty="0"/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6240016" y="2281734"/>
            <a:ext cx="5895356" cy="1927496"/>
            <a:chOff x="407368" y="2221584"/>
            <a:chExt cx="5895356" cy="1927496"/>
          </a:xfrm>
        </p:grpSpPr>
        <p:sp>
          <p:nvSpPr>
            <p:cNvPr id="129" name="圆角矩形 128"/>
            <p:cNvSpPr/>
            <p:nvPr/>
          </p:nvSpPr>
          <p:spPr>
            <a:xfrm>
              <a:off x="455565" y="2276872"/>
              <a:ext cx="5847159" cy="1872208"/>
            </a:xfrm>
            <a:prstGeom prst="roundRect">
              <a:avLst>
                <a:gd name="adj" fmla="val 38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圆角矩形 129"/>
            <p:cNvSpPr/>
            <p:nvPr/>
          </p:nvSpPr>
          <p:spPr>
            <a:xfrm>
              <a:off x="911425" y="2590640"/>
              <a:ext cx="5059424" cy="1445231"/>
            </a:xfrm>
            <a:prstGeom prst="roundRect">
              <a:avLst>
                <a:gd name="adj" fmla="val 6931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1055440" y="2590641"/>
              <a:ext cx="1167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Region</a:t>
              </a:r>
              <a:endParaRPr lang="zh-CN" altLang="en-US" dirty="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455565" y="2221584"/>
              <a:ext cx="1859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RegionServer</a:t>
              </a:r>
              <a:endParaRPr lang="zh-CN" altLang="en-US" dirty="0"/>
            </a:p>
          </p:txBody>
        </p:sp>
        <p:grpSp>
          <p:nvGrpSpPr>
            <p:cNvPr id="133" name="组合 132"/>
            <p:cNvGrpSpPr/>
            <p:nvPr/>
          </p:nvGrpSpPr>
          <p:grpSpPr>
            <a:xfrm>
              <a:off x="407368" y="2590640"/>
              <a:ext cx="471885" cy="1498039"/>
              <a:chOff x="671884" y="2416360"/>
              <a:chExt cx="471885" cy="1672319"/>
            </a:xfrm>
          </p:grpSpPr>
          <p:sp>
            <p:nvSpPr>
              <p:cNvPr id="157" name="圆角矩形 156"/>
              <p:cNvSpPr/>
              <p:nvPr/>
            </p:nvSpPr>
            <p:spPr>
              <a:xfrm>
                <a:off x="767409" y="2416360"/>
                <a:ext cx="376360" cy="1672319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8" name="文本框 157"/>
              <p:cNvSpPr txBox="1"/>
              <p:nvPr/>
            </p:nvSpPr>
            <p:spPr>
              <a:xfrm rot="10800000">
                <a:off x="671884" y="2708920"/>
                <a:ext cx="461665" cy="80659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dirty="0" err="1"/>
                  <a:t>HLog</a:t>
                </a:r>
                <a:endParaRPr lang="zh-CN" altLang="en-US" dirty="0"/>
              </a:p>
            </p:txBody>
          </p:sp>
        </p:grpSp>
        <p:sp>
          <p:nvSpPr>
            <p:cNvPr id="134" name="文本框 133"/>
            <p:cNvSpPr txBox="1"/>
            <p:nvPr/>
          </p:nvSpPr>
          <p:spPr>
            <a:xfrm>
              <a:off x="1574353" y="3092328"/>
              <a:ext cx="704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Store</a:t>
              </a:r>
              <a:endParaRPr lang="zh-CN" altLang="en-US" sz="1400" dirty="0"/>
            </a:p>
          </p:txBody>
        </p:sp>
        <p:grpSp>
          <p:nvGrpSpPr>
            <p:cNvPr id="135" name="组合 134"/>
            <p:cNvGrpSpPr/>
            <p:nvPr/>
          </p:nvGrpSpPr>
          <p:grpSpPr>
            <a:xfrm>
              <a:off x="1055440" y="3029428"/>
              <a:ext cx="2262958" cy="903628"/>
              <a:chOff x="1319956" y="3029428"/>
              <a:chExt cx="2262958" cy="903628"/>
            </a:xfrm>
          </p:grpSpPr>
          <p:sp>
            <p:nvSpPr>
              <p:cNvPr id="148" name="圆角矩形 147"/>
              <p:cNvSpPr/>
              <p:nvPr/>
            </p:nvSpPr>
            <p:spPr>
              <a:xfrm>
                <a:off x="1319956" y="3029428"/>
                <a:ext cx="2262958" cy="903628"/>
              </a:xfrm>
              <a:prstGeom prst="roundRect">
                <a:avLst>
                  <a:gd name="adj" fmla="val 658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9" name="组合 148"/>
              <p:cNvGrpSpPr/>
              <p:nvPr/>
            </p:nvGrpSpPr>
            <p:grpSpPr>
              <a:xfrm>
                <a:off x="1391964" y="3428999"/>
                <a:ext cx="807295" cy="504056"/>
                <a:chOff x="1391964" y="3428999"/>
                <a:chExt cx="807295" cy="504056"/>
              </a:xfrm>
            </p:grpSpPr>
            <p:sp>
              <p:nvSpPr>
                <p:cNvPr id="155" name="圆角矩形 154"/>
                <p:cNvSpPr/>
                <p:nvPr/>
              </p:nvSpPr>
              <p:spPr>
                <a:xfrm>
                  <a:off x="1391964" y="3428999"/>
                  <a:ext cx="807295" cy="504056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dirty="0" err="1">
                      <a:solidFill>
                        <a:srgbClr val="002060"/>
                      </a:solidFill>
                    </a:rPr>
                    <a:t>StoreFile</a:t>
                  </a:r>
                  <a:endParaRPr lang="en-US" altLang="zh-CN" sz="1200" dirty="0">
                    <a:solidFill>
                      <a:srgbClr val="002060"/>
                    </a:solidFill>
                  </a:endParaRPr>
                </a:p>
                <a:p>
                  <a:endParaRPr lang="en-US" altLang="zh-CN" sz="1100" dirty="0"/>
                </a:p>
                <a:p>
                  <a:endParaRPr lang="zh-CN" altLang="en-US" sz="1100" dirty="0"/>
                </a:p>
              </p:txBody>
            </p:sp>
            <p:sp>
              <p:nvSpPr>
                <p:cNvPr id="156" name="矩形 155"/>
                <p:cNvSpPr/>
                <p:nvPr/>
              </p:nvSpPr>
              <p:spPr>
                <a:xfrm>
                  <a:off x="1463972" y="3645024"/>
                  <a:ext cx="606774" cy="21602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/>
                    <a:t>HFile</a:t>
                  </a:r>
                  <a:endParaRPr lang="zh-CN" altLang="en-US" sz="1200" dirty="0"/>
                </a:p>
              </p:txBody>
            </p:sp>
          </p:grpSp>
          <p:grpSp>
            <p:nvGrpSpPr>
              <p:cNvPr id="150" name="组合 149"/>
              <p:cNvGrpSpPr/>
              <p:nvPr/>
            </p:nvGrpSpPr>
            <p:grpSpPr>
              <a:xfrm>
                <a:off x="2246586" y="3413306"/>
                <a:ext cx="807295" cy="504056"/>
                <a:chOff x="1391964" y="3428999"/>
                <a:chExt cx="807295" cy="504056"/>
              </a:xfrm>
            </p:grpSpPr>
            <p:sp>
              <p:nvSpPr>
                <p:cNvPr id="153" name="圆角矩形 152"/>
                <p:cNvSpPr/>
                <p:nvPr/>
              </p:nvSpPr>
              <p:spPr>
                <a:xfrm>
                  <a:off x="1391964" y="3428999"/>
                  <a:ext cx="807295" cy="504056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dirty="0" err="1">
                      <a:solidFill>
                        <a:srgbClr val="002060"/>
                      </a:solidFill>
                    </a:rPr>
                    <a:t>StoreFile</a:t>
                  </a:r>
                  <a:endParaRPr lang="en-US" altLang="zh-CN" sz="1200" dirty="0">
                    <a:solidFill>
                      <a:srgbClr val="002060"/>
                    </a:solidFill>
                  </a:endParaRPr>
                </a:p>
                <a:p>
                  <a:endParaRPr lang="en-US" altLang="zh-CN" sz="1100" dirty="0"/>
                </a:p>
                <a:p>
                  <a:endParaRPr lang="zh-CN" altLang="en-US" sz="1100" dirty="0"/>
                </a:p>
              </p:txBody>
            </p:sp>
            <p:sp>
              <p:nvSpPr>
                <p:cNvPr id="154" name="矩形 153"/>
                <p:cNvSpPr/>
                <p:nvPr/>
              </p:nvSpPr>
              <p:spPr>
                <a:xfrm>
                  <a:off x="1463972" y="3645024"/>
                  <a:ext cx="606774" cy="21602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/>
                    <a:t>HFile</a:t>
                  </a:r>
                  <a:endParaRPr lang="zh-CN" altLang="en-US" sz="1200" dirty="0"/>
                </a:p>
              </p:txBody>
            </p:sp>
          </p:grpSp>
          <p:sp>
            <p:nvSpPr>
              <p:cNvPr id="151" name="文本框 150"/>
              <p:cNvSpPr txBox="1"/>
              <p:nvPr/>
            </p:nvSpPr>
            <p:spPr>
              <a:xfrm>
                <a:off x="3120156" y="3429000"/>
                <a:ext cx="311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  <p:sp>
            <p:nvSpPr>
              <p:cNvPr id="152" name="圆角矩形 151"/>
              <p:cNvSpPr/>
              <p:nvPr/>
            </p:nvSpPr>
            <p:spPr>
              <a:xfrm>
                <a:off x="2688108" y="3068960"/>
                <a:ext cx="859593" cy="25594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err="1">
                    <a:solidFill>
                      <a:srgbClr val="002060"/>
                    </a:solidFill>
                  </a:rPr>
                  <a:t>MemStore</a:t>
                </a:r>
                <a:endParaRPr lang="zh-CN" altLang="en-US" sz="11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36" name="组合 135"/>
            <p:cNvGrpSpPr/>
            <p:nvPr/>
          </p:nvGrpSpPr>
          <p:grpSpPr>
            <a:xfrm>
              <a:off x="3359696" y="3017646"/>
              <a:ext cx="2262958" cy="903628"/>
              <a:chOff x="1289246" y="3029428"/>
              <a:chExt cx="2262958" cy="903628"/>
            </a:xfrm>
          </p:grpSpPr>
          <p:sp>
            <p:nvSpPr>
              <p:cNvPr id="139" name="圆角矩形 138"/>
              <p:cNvSpPr/>
              <p:nvPr/>
            </p:nvSpPr>
            <p:spPr>
              <a:xfrm>
                <a:off x="1289246" y="3029428"/>
                <a:ext cx="2262958" cy="903628"/>
              </a:xfrm>
              <a:prstGeom prst="roundRect">
                <a:avLst>
                  <a:gd name="adj" fmla="val 658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0" name="组合 139"/>
              <p:cNvGrpSpPr/>
              <p:nvPr/>
            </p:nvGrpSpPr>
            <p:grpSpPr>
              <a:xfrm>
                <a:off x="1361254" y="3428999"/>
                <a:ext cx="807295" cy="504056"/>
                <a:chOff x="1361254" y="3428999"/>
                <a:chExt cx="807295" cy="504056"/>
              </a:xfrm>
            </p:grpSpPr>
            <p:sp>
              <p:nvSpPr>
                <p:cNvPr id="146" name="圆角矩形 145"/>
                <p:cNvSpPr/>
                <p:nvPr/>
              </p:nvSpPr>
              <p:spPr>
                <a:xfrm>
                  <a:off x="1361254" y="3428999"/>
                  <a:ext cx="807295" cy="504056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dirty="0" err="1">
                      <a:solidFill>
                        <a:srgbClr val="002060"/>
                      </a:solidFill>
                    </a:rPr>
                    <a:t>StoreFile</a:t>
                  </a:r>
                  <a:endParaRPr lang="en-US" altLang="zh-CN" sz="1200" dirty="0">
                    <a:solidFill>
                      <a:srgbClr val="002060"/>
                    </a:solidFill>
                  </a:endParaRPr>
                </a:p>
                <a:p>
                  <a:endParaRPr lang="en-US" altLang="zh-CN" sz="1100" dirty="0"/>
                </a:p>
                <a:p>
                  <a:endParaRPr lang="zh-CN" altLang="en-US" sz="1100" dirty="0"/>
                </a:p>
              </p:txBody>
            </p:sp>
            <p:sp>
              <p:nvSpPr>
                <p:cNvPr id="147" name="矩形 146"/>
                <p:cNvSpPr/>
                <p:nvPr/>
              </p:nvSpPr>
              <p:spPr>
                <a:xfrm>
                  <a:off x="1433262" y="3645024"/>
                  <a:ext cx="606774" cy="21602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/>
                    <a:t>HFile</a:t>
                  </a:r>
                  <a:endParaRPr lang="zh-CN" altLang="en-US" sz="1200" dirty="0"/>
                </a:p>
              </p:txBody>
            </p:sp>
          </p:grpSp>
          <p:grpSp>
            <p:nvGrpSpPr>
              <p:cNvPr id="141" name="组合 140"/>
              <p:cNvGrpSpPr/>
              <p:nvPr/>
            </p:nvGrpSpPr>
            <p:grpSpPr>
              <a:xfrm>
                <a:off x="2215876" y="3413306"/>
                <a:ext cx="807295" cy="504056"/>
                <a:chOff x="1361254" y="3428999"/>
                <a:chExt cx="807295" cy="504056"/>
              </a:xfrm>
            </p:grpSpPr>
            <p:sp>
              <p:nvSpPr>
                <p:cNvPr id="144" name="圆角矩形 143"/>
                <p:cNvSpPr/>
                <p:nvPr/>
              </p:nvSpPr>
              <p:spPr>
                <a:xfrm>
                  <a:off x="1361254" y="3428999"/>
                  <a:ext cx="807295" cy="504056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dirty="0" err="1">
                      <a:solidFill>
                        <a:srgbClr val="002060"/>
                      </a:solidFill>
                    </a:rPr>
                    <a:t>StoreFile</a:t>
                  </a:r>
                  <a:endParaRPr lang="en-US" altLang="zh-CN" sz="1200" dirty="0">
                    <a:solidFill>
                      <a:srgbClr val="002060"/>
                    </a:solidFill>
                  </a:endParaRPr>
                </a:p>
                <a:p>
                  <a:endParaRPr lang="en-US" altLang="zh-CN" sz="1100" dirty="0"/>
                </a:p>
                <a:p>
                  <a:endParaRPr lang="zh-CN" altLang="en-US" sz="1100" dirty="0"/>
                </a:p>
              </p:txBody>
            </p:sp>
            <p:sp>
              <p:nvSpPr>
                <p:cNvPr id="145" name="矩形 144"/>
                <p:cNvSpPr/>
                <p:nvPr/>
              </p:nvSpPr>
              <p:spPr>
                <a:xfrm>
                  <a:off x="1433262" y="3645024"/>
                  <a:ext cx="606774" cy="21602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/>
                    <a:t>HFile</a:t>
                  </a:r>
                  <a:endParaRPr lang="zh-CN" altLang="en-US" sz="1200" dirty="0"/>
                </a:p>
              </p:txBody>
            </p:sp>
          </p:grpSp>
          <p:sp>
            <p:nvSpPr>
              <p:cNvPr id="142" name="文本框 141"/>
              <p:cNvSpPr txBox="1"/>
              <p:nvPr/>
            </p:nvSpPr>
            <p:spPr>
              <a:xfrm>
                <a:off x="3017438" y="3429000"/>
                <a:ext cx="311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…</a:t>
                </a:r>
                <a:endParaRPr lang="zh-CN" altLang="en-US" b="1" dirty="0"/>
              </a:p>
            </p:txBody>
          </p:sp>
          <p:sp>
            <p:nvSpPr>
              <p:cNvPr id="143" name="圆角矩形 142"/>
              <p:cNvSpPr/>
              <p:nvPr/>
            </p:nvSpPr>
            <p:spPr>
              <a:xfrm>
                <a:off x="2661901" y="3068960"/>
                <a:ext cx="859593" cy="25594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err="1">
                    <a:solidFill>
                      <a:srgbClr val="002060"/>
                    </a:solidFill>
                  </a:rPr>
                  <a:t>MemStore</a:t>
                </a:r>
                <a:endParaRPr lang="zh-CN" altLang="en-US" sz="1050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37" name="文本框 136"/>
            <p:cNvSpPr txBox="1"/>
            <p:nvPr/>
          </p:nvSpPr>
          <p:spPr>
            <a:xfrm>
              <a:off x="5601244" y="3388930"/>
              <a:ext cx="2787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…</a:t>
              </a:r>
              <a:endParaRPr lang="zh-CN" altLang="en-US" sz="2000" b="1" dirty="0"/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5970848" y="3401829"/>
              <a:ext cx="2787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…</a:t>
              </a:r>
              <a:endParaRPr lang="zh-CN" altLang="en-US" sz="2000" b="1" dirty="0"/>
            </a:p>
          </p:txBody>
        </p:sp>
      </p:grpSp>
      <p:sp>
        <p:nvSpPr>
          <p:cNvPr id="159" name="文本框 158"/>
          <p:cNvSpPr txBox="1"/>
          <p:nvPr/>
        </p:nvSpPr>
        <p:spPr>
          <a:xfrm rot="10800000">
            <a:off x="-112076" y="2420888"/>
            <a:ext cx="492443" cy="13149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b="1" dirty="0"/>
              <a:t>HBASE</a:t>
            </a:r>
            <a:endParaRPr lang="zh-CN" altLang="en-US" sz="2000" b="1" dirty="0"/>
          </a:p>
        </p:txBody>
      </p:sp>
      <p:sp>
        <p:nvSpPr>
          <p:cNvPr id="160" name="文本框 159"/>
          <p:cNvSpPr txBox="1"/>
          <p:nvPr/>
        </p:nvSpPr>
        <p:spPr>
          <a:xfrm rot="10800000">
            <a:off x="-48460" y="4725144"/>
            <a:ext cx="492443" cy="13149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b="1" dirty="0"/>
              <a:t>HDFS</a:t>
            </a:r>
            <a:endParaRPr lang="zh-CN" altLang="en-US" sz="2000" b="1" dirty="0"/>
          </a:p>
        </p:txBody>
      </p:sp>
      <p:cxnSp>
        <p:nvCxnSpPr>
          <p:cNvPr id="162" name="直接箭头连接符 161"/>
          <p:cNvCxnSpPr>
            <a:stCxn id="64" idx="2"/>
          </p:cNvCxnSpPr>
          <p:nvPr/>
        </p:nvCxnSpPr>
        <p:spPr>
          <a:xfrm>
            <a:off x="547057" y="4160687"/>
            <a:ext cx="0" cy="313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圆角矩形 162"/>
          <p:cNvSpPr/>
          <p:nvPr/>
        </p:nvSpPr>
        <p:spPr>
          <a:xfrm>
            <a:off x="826929" y="1345630"/>
            <a:ext cx="820737" cy="643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64" name="圆角矩形 163"/>
          <p:cNvSpPr/>
          <p:nvPr/>
        </p:nvSpPr>
        <p:spPr>
          <a:xfrm>
            <a:off x="5591944" y="1335629"/>
            <a:ext cx="1815057" cy="643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165" name="云形 164"/>
          <p:cNvSpPr/>
          <p:nvPr/>
        </p:nvSpPr>
        <p:spPr>
          <a:xfrm>
            <a:off x="2834683" y="1385488"/>
            <a:ext cx="1821470" cy="55434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Zookeeper</a:t>
            </a:r>
            <a:endParaRPr lang="zh-CN" altLang="en-US" dirty="0"/>
          </a:p>
        </p:txBody>
      </p:sp>
      <p:cxnSp>
        <p:nvCxnSpPr>
          <p:cNvPr id="167" name="直接箭头连接符 166"/>
          <p:cNvCxnSpPr>
            <a:stCxn id="163" idx="2"/>
            <a:endCxn id="68" idx="0"/>
          </p:cNvCxnSpPr>
          <p:nvPr/>
        </p:nvCxnSpPr>
        <p:spPr>
          <a:xfrm>
            <a:off x="1237298" y="1988840"/>
            <a:ext cx="3962" cy="3047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63" idx="3"/>
            <a:endCxn id="165" idx="2"/>
          </p:cNvCxnSpPr>
          <p:nvPr/>
        </p:nvCxnSpPr>
        <p:spPr>
          <a:xfrm flipV="1">
            <a:off x="1647666" y="1662663"/>
            <a:ext cx="1192667" cy="45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stCxn id="164" idx="1"/>
            <a:endCxn id="165" idx="0"/>
          </p:cNvCxnSpPr>
          <p:nvPr/>
        </p:nvCxnSpPr>
        <p:spPr>
          <a:xfrm flipH="1">
            <a:off x="4654635" y="1657234"/>
            <a:ext cx="937309" cy="5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>
            <a:off x="7022804" y="1970355"/>
            <a:ext cx="0" cy="3666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>
            <a:off x="5826832" y="1970355"/>
            <a:ext cx="0" cy="3666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文本框 187"/>
          <p:cNvSpPr txBox="1"/>
          <p:nvPr/>
        </p:nvSpPr>
        <p:spPr>
          <a:xfrm>
            <a:off x="931224" y="3049306"/>
            <a:ext cx="771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Store</a:t>
            </a:r>
            <a:endParaRPr lang="zh-CN" altLang="en-US" sz="1600" dirty="0"/>
          </a:p>
        </p:txBody>
      </p:sp>
      <p:sp>
        <p:nvSpPr>
          <p:cNvPr id="189" name="文本框 188"/>
          <p:cNvSpPr txBox="1"/>
          <p:nvPr/>
        </p:nvSpPr>
        <p:spPr>
          <a:xfrm>
            <a:off x="3205460" y="3049306"/>
            <a:ext cx="771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Store</a:t>
            </a:r>
            <a:endParaRPr lang="zh-CN" altLang="en-US" sz="1600" dirty="0"/>
          </a:p>
        </p:txBody>
      </p:sp>
      <p:sp>
        <p:nvSpPr>
          <p:cNvPr id="190" name="文本框 189"/>
          <p:cNvSpPr txBox="1"/>
          <p:nvPr/>
        </p:nvSpPr>
        <p:spPr>
          <a:xfrm>
            <a:off x="6905817" y="3049017"/>
            <a:ext cx="771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Store</a:t>
            </a:r>
            <a:endParaRPr lang="zh-CN" altLang="en-US" sz="1600" dirty="0"/>
          </a:p>
        </p:txBody>
      </p:sp>
      <p:sp>
        <p:nvSpPr>
          <p:cNvPr id="191" name="文本框 190"/>
          <p:cNvSpPr txBox="1"/>
          <p:nvPr/>
        </p:nvSpPr>
        <p:spPr>
          <a:xfrm>
            <a:off x="9211792" y="3049031"/>
            <a:ext cx="771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Store</a:t>
            </a:r>
            <a:endParaRPr lang="zh-CN" altLang="en-US" sz="1600" dirty="0"/>
          </a:p>
        </p:txBody>
      </p:sp>
      <p:cxnSp>
        <p:nvCxnSpPr>
          <p:cNvPr id="40" name="肘形连接符 39"/>
          <p:cNvCxnSpPr>
            <a:endCxn id="8" idx="1"/>
          </p:cNvCxnSpPr>
          <p:nvPr/>
        </p:nvCxnSpPr>
        <p:spPr>
          <a:xfrm rot="16200000" flipH="1">
            <a:off x="145011" y="5022293"/>
            <a:ext cx="1133594" cy="46486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 92"/>
          <p:cNvCxnSpPr>
            <a:stCxn id="71" idx="2"/>
            <a:endCxn id="52" idx="0"/>
          </p:cNvCxnSpPr>
          <p:nvPr/>
        </p:nvCxnSpPr>
        <p:spPr>
          <a:xfrm rot="16200000" flipH="1">
            <a:off x="1647553" y="3744589"/>
            <a:ext cx="469506" cy="99045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/>
          <p:cNvCxnSpPr>
            <a:stCxn id="76" idx="2"/>
            <a:endCxn id="53" idx="0"/>
          </p:cNvCxnSpPr>
          <p:nvPr/>
        </p:nvCxnSpPr>
        <p:spPr>
          <a:xfrm rot="16200000" flipH="1">
            <a:off x="2742305" y="3488767"/>
            <a:ext cx="485199" cy="1486404"/>
          </a:xfrm>
          <a:prstGeom prst="bentConnector3">
            <a:avLst>
              <a:gd name="adj1" fmla="val 2906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>
            <a:off x="6562137" y="4138659"/>
            <a:ext cx="0" cy="313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肘形连接符 165"/>
          <p:cNvCxnSpPr/>
          <p:nvPr/>
        </p:nvCxnSpPr>
        <p:spPr>
          <a:xfrm rot="16200000" flipH="1">
            <a:off x="7662633" y="3722561"/>
            <a:ext cx="469506" cy="99045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/>
          <p:nvPr/>
        </p:nvCxnSpPr>
        <p:spPr>
          <a:xfrm rot="16200000" flipH="1">
            <a:off x="8757385" y="3466739"/>
            <a:ext cx="485199" cy="1486404"/>
          </a:xfrm>
          <a:prstGeom prst="bentConnector3">
            <a:avLst>
              <a:gd name="adj1" fmla="val 2906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endCxn id="55" idx="1"/>
          </p:cNvCxnSpPr>
          <p:nvPr/>
        </p:nvCxnSpPr>
        <p:spPr>
          <a:xfrm rot="16200000" flipH="1">
            <a:off x="5008255" y="3192816"/>
            <a:ext cx="2598238" cy="153316"/>
          </a:xfrm>
          <a:prstGeom prst="bentConnector2">
            <a:avLst/>
          </a:prstGeom>
          <a:ln w="381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/>
          <p:cNvCxnSpPr>
            <a:stCxn id="52" idx="2"/>
            <a:endCxn id="27" idx="1"/>
          </p:cNvCxnSpPr>
          <p:nvPr/>
        </p:nvCxnSpPr>
        <p:spPr>
          <a:xfrm rot="16200000" flipH="1">
            <a:off x="2064523" y="5000938"/>
            <a:ext cx="1133594" cy="50757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/>
          <p:cNvCxnSpPr>
            <a:endCxn id="10" idx="3"/>
          </p:cNvCxnSpPr>
          <p:nvPr/>
        </p:nvCxnSpPr>
        <p:spPr>
          <a:xfrm rot="5400000">
            <a:off x="1415638" y="5011284"/>
            <a:ext cx="1130930" cy="4895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组合 168"/>
          <p:cNvGrpSpPr/>
          <p:nvPr/>
        </p:nvGrpSpPr>
        <p:grpSpPr>
          <a:xfrm>
            <a:off x="547057" y="4675273"/>
            <a:ext cx="2842107" cy="903432"/>
            <a:chOff x="547057" y="4675273"/>
            <a:chExt cx="2842107" cy="903432"/>
          </a:xfrm>
        </p:grpSpPr>
        <p:cxnSp>
          <p:nvCxnSpPr>
            <p:cNvPr id="116" name="直接连接符 115"/>
            <p:cNvCxnSpPr/>
            <p:nvPr/>
          </p:nvCxnSpPr>
          <p:spPr>
            <a:xfrm>
              <a:off x="547057" y="4675273"/>
              <a:ext cx="0" cy="4819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551384" y="5157192"/>
              <a:ext cx="196545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2516836" y="5157192"/>
              <a:ext cx="0" cy="4215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>
              <a:endCxn id="25" idx="3"/>
            </p:cNvCxnSpPr>
            <p:nvPr/>
          </p:nvCxnSpPr>
          <p:spPr>
            <a:xfrm flipV="1">
              <a:off x="2484948" y="5533491"/>
              <a:ext cx="904216" cy="14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肘形连接符 173"/>
          <p:cNvCxnSpPr/>
          <p:nvPr/>
        </p:nvCxnSpPr>
        <p:spPr>
          <a:xfrm rot="16200000" flipH="1">
            <a:off x="4010814" y="4744235"/>
            <a:ext cx="1083452" cy="94552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endCxn id="28" idx="3"/>
          </p:cNvCxnSpPr>
          <p:nvPr/>
        </p:nvCxnSpPr>
        <p:spPr>
          <a:xfrm rot="5400000">
            <a:off x="3126112" y="4953645"/>
            <a:ext cx="1130930" cy="60482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肘形连接符 196"/>
          <p:cNvCxnSpPr>
            <a:endCxn id="37" idx="3"/>
          </p:cNvCxnSpPr>
          <p:nvPr/>
        </p:nvCxnSpPr>
        <p:spPr>
          <a:xfrm rot="10800000" flipV="1">
            <a:off x="7464152" y="4687928"/>
            <a:ext cx="2255480" cy="1076636"/>
          </a:xfrm>
          <a:prstGeom prst="bentConnector3">
            <a:avLst>
              <a:gd name="adj1" fmla="val -83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组合 215"/>
          <p:cNvGrpSpPr/>
          <p:nvPr/>
        </p:nvGrpSpPr>
        <p:grpSpPr>
          <a:xfrm>
            <a:off x="5498666" y="4675272"/>
            <a:ext cx="4098933" cy="1090677"/>
            <a:chOff x="5498666" y="4675272"/>
            <a:chExt cx="4098933" cy="1090677"/>
          </a:xfrm>
        </p:grpSpPr>
        <p:cxnSp>
          <p:nvCxnSpPr>
            <p:cNvPr id="208" name="直接连接符 207"/>
            <p:cNvCxnSpPr/>
            <p:nvPr/>
          </p:nvCxnSpPr>
          <p:spPr>
            <a:xfrm>
              <a:off x="9597599" y="4675272"/>
              <a:ext cx="0" cy="4819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 flipH="1">
              <a:off x="6158708" y="5157192"/>
              <a:ext cx="343889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 flipH="1">
              <a:off x="6151888" y="5157192"/>
              <a:ext cx="6820" cy="6087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箭头连接符 213"/>
            <p:cNvCxnSpPr>
              <a:endCxn id="20" idx="1"/>
            </p:cNvCxnSpPr>
            <p:nvPr/>
          </p:nvCxnSpPr>
          <p:spPr>
            <a:xfrm flipH="1">
              <a:off x="5498666" y="5758725"/>
              <a:ext cx="65322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9" name="肘形连接符 218"/>
          <p:cNvCxnSpPr/>
          <p:nvPr/>
        </p:nvCxnSpPr>
        <p:spPr>
          <a:xfrm rot="5400000">
            <a:off x="7751419" y="4755688"/>
            <a:ext cx="801260" cy="64042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组合 230"/>
          <p:cNvGrpSpPr/>
          <p:nvPr/>
        </p:nvGrpSpPr>
        <p:grpSpPr>
          <a:xfrm>
            <a:off x="5360607" y="4687928"/>
            <a:ext cx="3032007" cy="890777"/>
            <a:chOff x="5360607" y="4687928"/>
            <a:chExt cx="3032007" cy="890777"/>
          </a:xfrm>
        </p:grpSpPr>
        <p:cxnSp>
          <p:nvCxnSpPr>
            <p:cNvPr id="223" name="直接连接符 222"/>
            <p:cNvCxnSpPr/>
            <p:nvPr/>
          </p:nvCxnSpPr>
          <p:spPr>
            <a:xfrm>
              <a:off x="8392613" y="4687928"/>
              <a:ext cx="0" cy="3972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 flipH="1">
              <a:off x="5360607" y="5060248"/>
              <a:ext cx="3032007" cy="79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/>
            <p:cNvCxnSpPr/>
            <p:nvPr/>
          </p:nvCxnSpPr>
          <p:spPr>
            <a:xfrm flipH="1">
              <a:off x="5370610" y="5049180"/>
              <a:ext cx="5310" cy="529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/>
              <a:t>与</a:t>
            </a:r>
            <a:r>
              <a:rPr lang="en-US" altLang="zh-CN" dirty="0" err="1"/>
              <a:t>Bigtable</a:t>
            </a:r>
            <a:r>
              <a:rPr lang="zh-CN" altLang="en-US" dirty="0"/>
              <a:t>的命名差异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10972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Hbase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BigTable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Region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Tablet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RegionServer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TabletServer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Flush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Minor Compaction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Minor</a:t>
                      </a:r>
                      <a:r>
                        <a:rPr lang="en-US" altLang="zh-CN" baseline="0" dirty="0"/>
                        <a:t> Compaction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Merging Compaction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Major Compaction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Major</a:t>
                      </a:r>
                      <a:r>
                        <a:rPr lang="en-US" altLang="zh-CN" baseline="0" dirty="0"/>
                        <a:t> Compaction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Write-Ahead</a:t>
                      </a:r>
                      <a:r>
                        <a:rPr lang="en-US" altLang="zh-CN" baseline="0" dirty="0"/>
                        <a:t> Log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Commit</a:t>
                      </a:r>
                      <a:r>
                        <a:rPr lang="en-US" altLang="zh-CN" baseline="0" dirty="0"/>
                        <a:t> Log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HDFS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GFS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Hadoop </a:t>
                      </a:r>
                      <a:r>
                        <a:rPr lang="en-US" altLang="zh-CN" dirty="0" err="1"/>
                        <a:t>MapReduce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MapReduce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MemStore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Memtable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HFile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SSTable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ZooKeeper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Chubby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/>
              <a:t>的访问接口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Native Java API</a:t>
            </a:r>
            <a:r>
              <a:rPr lang="zh-CN" altLang="en-US" dirty="0"/>
              <a:t>：最常规和高效的访问方式，适合</a:t>
            </a:r>
            <a:r>
              <a:rPr lang="en-US" altLang="zh-CN" dirty="0"/>
              <a:t>Hadoop </a:t>
            </a:r>
            <a:r>
              <a:rPr lang="en-US" altLang="zh-CN" dirty="0" err="1"/>
              <a:t>MapReduce</a:t>
            </a:r>
            <a:r>
              <a:rPr lang="en-US" altLang="zh-CN" dirty="0"/>
              <a:t> Job</a:t>
            </a:r>
            <a:r>
              <a:rPr lang="zh-CN" altLang="en-US" dirty="0"/>
              <a:t>并行批处理</a:t>
            </a:r>
            <a:r>
              <a:rPr lang="en-US" altLang="zh-CN" dirty="0" err="1"/>
              <a:t>HBase</a:t>
            </a:r>
            <a:r>
              <a:rPr lang="zh-CN" altLang="en-US" dirty="0"/>
              <a:t>表数据</a:t>
            </a:r>
            <a:endParaRPr lang="zh-CN" altLang="en-US" dirty="0"/>
          </a:p>
          <a:p>
            <a:r>
              <a:rPr lang="en-US" altLang="zh-CN" dirty="0" err="1"/>
              <a:t>HBase</a:t>
            </a:r>
            <a:r>
              <a:rPr lang="en-US" altLang="zh-CN" dirty="0"/>
              <a:t> Shell</a:t>
            </a:r>
            <a:r>
              <a:rPr lang="zh-CN" altLang="en-US" dirty="0"/>
              <a:t>：</a:t>
            </a:r>
            <a:r>
              <a:rPr lang="en-US" altLang="zh-CN" dirty="0" err="1"/>
              <a:t>HBase</a:t>
            </a:r>
            <a:r>
              <a:rPr lang="zh-CN" altLang="en-US" dirty="0"/>
              <a:t>的命令行工具，最简单的接口，适合</a:t>
            </a:r>
            <a:r>
              <a:rPr lang="en-US" altLang="zh-CN" dirty="0" err="1"/>
              <a:t>HBase</a:t>
            </a:r>
            <a:r>
              <a:rPr lang="zh-CN" altLang="en-US" dirty="0"/>
              <a:t>管理使用</a:t>
            </a:r>
            <a:endParaRPr lang="zh-CN" altLang="en-US" dirty="0"/>
          </a:p>
          <a:p>
            <a:r>
              <a:rPr lang="en-US" altLang="zh-CN" dirty="0"/>
              <a:t>Thrift Gateway</a:t>
            </a:r>
            <a:r>
              <a:rPr lang="zh-CN" altLang="en-US" dirty="0"/>
              <a:t>，利用</a:t>
            </a:r>
            <a:r>
              <a:rPr lang="en-US" altLang="zh-CN" dirty="0"/>
              <a:t>Thrift</a:t>
            </a:r>
            <a:r>
              <a:rPr lang="zh-CN" altLang="en-US" dirty="0"/>
              <a:t>序列化技术，支持</a:t>
            </a:r>
            <a:r>
              <a:rPr lang="en-US" altLang="zh-CN" dirty="0"/>
              <a:t>C++</a:t>
            </a:r>
            <a:r>
              <a:rPr lang="zh-CN" altLang="en-US" dirty="0"/>
              <a:t>，</a:t>
            </a:r>
            <a:r>
              <a:rPr lang="en-US" altLang="zh-CN" dirty="0"/>
              <a:t>PHP</a:t>
            </a:r>
            <a:r>
              <a:rPr lang="zh-CN" altLang="en-US" dirty="0"/>
              <a:t>，</a:t>
            </a:r>
            <a:r>
              <a:rPr lang="en-US" altLang="zh-CN" dirty="0"/>
              <a:t>Python</a:t>
            </a:r>
            <a:r>
              <a:rPr lang="zh-CN" altLang="en-US" dirty="0"/>
              <a:t>等多种语言，适合其他异构系统在线访问</a:t>
            </a:r>
            <a:r>
              <a:rPr lang="en-US" altLang="zh-CN" dirty="0" err="1"/>
              <a:t>HBase</a:t>
            </a:r>
            <a:r>
              <a:rPr lang="zh-CN" altLang="en-US" dirty="0"/>
              <a:t>表数据</a:t>
            </a:r>
            <a:endParaRPr lang="zh-CN" altLang="en-US" dirty="0"/>
          </a:p>
          <a:p>
            <a:r>
              <a:rPr lang="en-US" altLang="zh-CN" dirty="0"/>
              <a:t>REST Gateway</a:t>
            </a:r>
            <a:r>
              <a:rPr lang="zh-CN" altLang="en-US" dirty="0"/>
              <a:t>：支持</a:t>
            </a:r>
            <a:r>
              <a:rPr lang="en-US" altLang="zh-CN" dirty="0"/>
              <a:t>REST </a:t>
            </a:r>
            <a:r>
              <a:rPr lang="zh-CN" altLang="en-US" dirty="0"/>
              <a:t>风格的</a:t>
            </a:r>
            <a:r>
              <a:rPr lang="en-US" altLang="zh-CN" dirty="0"/>
              <a:t>Http API</a:t>
            </a:r>
            <a:r>
              <a:rPr lang="zh-CN" altLang="en-US" dirty="0"/>
              <a:t>访问</a:t>
            </a:r>
            <a:r>
              <a:rPr lang="en-US" altLang="zh-CN" dirty="0" err="1"/>
              <a:t>HBase</a:t>
            </a:r>
            <a:r>
              <a:rPr lang="en-US" altLang="zh-CN" dirty="0"/>
              <a:t>, </a:t>
            </a:r>
            <a:r>
              <a:rPr lang="zh-CN" altLang="en-US" dirty="0"/>
              <a:t>解除了语言限制</a:t>
            </a:r>
            <a:endParaRPr lang="zh-CN" altLang="en-US" dirty="0"/>
          </a:p>
          <a:p>
            <a:r>
              <a:rPr lang="en-US" altLang="zh-CN" dirty="0"/>
              <a:t>Pig</a:t>
            </a:r>
            <a:r>
              <a:rPr lang="zh-CN" altLang="en-US" dirty="0"/>
              <a:t>：可以使用</a:t>
            </a:r>
            <a:r>
              <a:rPr lang="en-US" altLang="zh-CN" dirty="0"/>
              <a:t>Pig Latin</a:t>
            </a:r>
            <a:r>
              <a:rPr lang="zh-CN" altLang="en-US" dirty="0"/>
              <a:t>流式编程语言来操作</a:t>
            </a:r>
            <a:r>
              <a:rPr lang="en-US" altLang="zh-CN" dirty="0" err="1"/>
              <a:t>HBase</a:t>
            </a:r>
            <a:r>
              <a:rPr lang="zh-CN" altLang="en-US" dirty="0"/>
              <a:t>中的数据，和</a:t>
            </a:r>
            <a:r>
              <a:rPr lang="en-US" altLang="zh-CN" dirty="0"/>
              <a:t>Hive</a:t>
            </a:r>
            <a:r>
              <a:rPr lang="zh-CN" altLang="en-US" dirty="0"/>
              <a:t>类似，本质最终也是编译成</a:t>
            </a:r>
            <a:r>
              <a:rPr lang="en-US" altLang="zh-CN" dirty="0" err="1"/>
              <a:t>MapReduce</a:t>
            </a:r>
            <a:r>
              <a:rPr lang="en-US" altLang="zh-CN" dirty="0"/>
              <a:t> Job</a:t>
            </a:r>
            <a:r>
              <a:rPr lang="zh-CN" altLang="en-US" dirty="0"/>
              <a:t>来处理</a:t>
            </a:r>
            <a:r>
              <a:rPr lang="en-US" altLang="zh-CN" dirty="0" err="1"/>
              <a:t>HBase</a:t>
            </a:r>
            <a:r>
              <a:rPr lang="zh-CN" altLang="en-US" dirty="0"/>
              <a:t>表数据，适合做数据统计</a:t>
            </a:r>
            <a:endParaRPr lang="zh-CN" altLang="en-US" dirty="0"/>
          </a:p>
          <a:p>
            <a:r>
              <a:rPr lang="en-US" altLang="zh-CN" dirty="0"/>
              <a:t>Hive</a:t>
            </a:r>
            <a:r>
              <a:rPr lang="zh-CN" altLang="en-US" dirty="0"/>
              <a:t>：</a:t>
            </a:r>
            <a:r>
              <a:rPr lang="en-US" altLang="zh-CN" dirty="0"/>
              <a:t>Hive </a:t>
            </a:r>
            <a:r>
              <a:rPr lang="zh-CN" altLang="en-US" dirty="0"/>
              <a:t>支持</a:t>
            </a:r>
            <a:r>
              <a:rPr lang="en-US" altLang="zh-CN" dirty="0" err="1"/>
              <a:t>HBase</a:t>
            </a:r>
            <a:r>
              <a:rPr lang="zh-CN" altLang="en-US" dirty="0"/>
              <a:t>，可以使用类似</a:t>
            </a:r>
            <a:r>
              <a:rPr lang="en-US" altLang="zh-CN" dirty="0"/>
              <a:t>SQL</a:t>
            </a:r>
            <a:r>
              <a:rPr lang="zh-CN" altLang="en-US" dirty="0"/>
              <a:t>语言来访问</a:t>
            </a:r>
            <a:r>
              <a:rPr lang="en-US" altLang="zh-CN" dirty="0" err="1"/>
              <a:t>HBase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/>
              <a:t>写路径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Hbase</a:t>
            </a:r>
            <a:r>
              <a:rPr lang="zh-CN" altLang="en-US" sz="2400" dirty="0"/>
              <a:t>接收到写请求，会将数据同时写入</a:t>
            </a:r>
            <a:r>
              <a:rPr lang="en-US" altLang="zh-CN" sz="2400" dirty="0"/>
              <a:t>WAL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MemStore</a:t>
            </a:r>
            <a:r>
              <a:rPr lang="zh-CN" altLang="en-US" sz="2400" dirty="0"/>
              <a:t>。当</a:t>
            </a:r>
            <a:r>
              <a:rPr lang="en-US" altLang="zh-CN" sz="2400" dirty="0"/>
              <a:t>WAL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MemStore</a:t>
            </a:r>
            <a:r>
              <a:rPr lang="zh-CN" altLang="en-US" sz="2400" dirty="0"/>
              <a:t>的写操作都完成，本次写操作完成。</a:t>
            </a:r>
            <a:endParaRPr lang="en-US" altLang="zh-CN" sz="2400" dirty="0"/>
          </a:p>
          <a:p>
            <a:r>
              <a:rPr lang="zh-CN" altLang="en-US" sz="2400" dirty="0"/>
              <a:t>当</a:t>
            </a:r>
            <a:r>
              <a:rPr lang="en-US" altLang="zh-CN" sz="2400" dirty="0" err="1"/>
              <a:t>MemStore</a:t>
            </a:r>
            <a:r>
              <a:rPr lang="zh-CN" altLang="en-US" sz="2400" dirty="0"/>
              <a:t>写满之后，其中的数据刷写到磁盘，生成一个新的</a:t>
            </a:r>
            <a:r>
              <a:rPr lang="en-US" altLang="zh-CN" sz="2400" dirty="0" err="1"/>
              <a:t>HFile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endParaRPr lang="zh-CN" altLang="en-US" sz="24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2725576" y="2852936"/>
            <a:ext cx="4579404" cy="3456384"/>
            <a:chOff x="5477036" y="2132856"/>
            <a:chExt cx="4579404" cy="3456384"/>
          </a:xfrm>
        </p:grpSpPr>
        <p:sp>
          <p:nvSpPr>
            <p:cNvPr id="4" name="圆角矩形 3"/>
            <p:cNvSpPr/>
            <p:nvPr/>
          </p:nvSpPr>
          <p:spPr>
            <a:xfrm>
              <a:off x="7968208" y="2132856"/>
              <a:ext cx="2088232" cy="3456384"/>
            </a:xfrm>
            <a:prstGeom prst="roundRect">
              <a:avLst>
                <a:gd name="adj" fmla="val 116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8256240" y="2348880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WAL</a:t>
              </a:r>
              <a:endParaRPr lang="zh-CN" altLang="en-US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400256" y="3284984"/>
              <a:ext cx="1368152" cy="576064"/>
            </a:xfrm>
            <a:prstGeom prst="roundRect">
              <a:avLst>
                <a:gd name="adj" fmla="val 65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MemStore</a:t>
              </a:r>
              <a:endParaRPr lang="zh-CN" altLang="en-US" dirty="0"/>
            </a:p>
          </p:txBody>
        </p:sp>
        <p:sp>
          <p:nvSpPr>
            <p:cNvPr id="7" name="流程图: 预定义过程 6"/>
            <p:cNvSpPr/>
            <p:nvPr/>
          </p:nvSpPr>
          <p:spPr>
            <a:xfrm>
              <a:off x="8400256" y="4149080"/>
              <a:ext cx="1368152" cy="504056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HFile</a:t>
              </a:r>
              <a:endParaRPr lang="zh-CN" altLang="en-US" dirty="0"/>
            </a:p>
          </p:txBody>
        </p:sp>
        <p:sp>
          <p:nvSpPr>
            <p:cNvPr id="9" name="流程图: 预定义过程 8"/>
            <p:cNvSpPr/>
            <p:nvPr/>
          </p:nvSpPr>
          <p:spPr>
            <a:xfrm>
              <a:off x="8400256" y="4891112"/>
              <a:ext cx="1368152" cy="504056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HFile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8256240" y="3212976"/>
              <a:ext cx="1656184" cy="2268252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/>
            <p:cNvCxnSpPr>
              <a:stCxn id="10" idx="6"/>
              <a:endCxn id="5" idx="1"/>
            </p:cNvCxnSpPr>
            <p:nvPr/>
          </p:nvCxnSpPr>
          <p:spPr>
            <a:xfrm flipV="1">
              <a:off x="6269124" y="2528900"/>
              <a:ext cx="1987116" cy="3420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0" idx="6"/>
              <a:endCxn id="6" idx="1"/>
            </p:cNvCxnSpPr>
            <p:nvPr/>
          </p:nvCxnSpPr>
          <p:spPr>
            <a:xfrm>
              <a:off x="6269124" y="2870938"/>
              <a:ext cx="2131132" cy="7020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/>
            <p:cNvGrpSpPr/>
            <p:nvPr/>
          </p:nvGrpSpPr>
          <p:grpSpPr>
            <a:xfrm>
              <a:off x="5477036" y="2528900"/>
              <a:ext cx="864096" cy="1172163"/>
              <a:chOff x="4511824" y="2528900"/>
              <a:chExt cx="864096" cy="1172163"/>
            </a:xfrm>
          </p:grpSpPr>
          <p:sp>
            <p:nvSpPr>
              <p:cNvPr id="10" name="笑脸 9"/>
              <p:cNvSpPr/>
              <p:nvPr/>
            </p:nvSpPr>
            <p:spPr>
              <a:xfrm>
                <a:off x="4583832" y="2528900"/>
                <a:ext cx="720080" cy="684076"/>
              </a:xfrm>
              <a:prstGeom prst="smileyFac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4511824" y="3300953"/>
                <a:ext cx="8640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2060"/>
                    </a:solidFill>
                  </a:rPr>
                  <a:t>Client</a:t>
                </a:r>
                <a:endParaRPr lang="zh-CN" altLang="en-US" sz="2000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7968208" y="2888940"/>
            <a:ext cx="2160240" cy="3456384"/>
            <a:chOff x="8184232" y="2996952"/>
            <a:chExt cx="2088232" cy="3456384"/>
          </a:xfrm>
        </p:grpSpPr>
        <p:sp>
          <p:nvSpPr>
            <p:cNvPr id="22" name="圆角矩形 21"/>
            <p:cNvSpPr/>
            <p:nvPr/>
          </p:nvSpPr>
          <p:spPr>
            <a:xfrm>
              <a:off x="8184232" y="2996952"/>
              <a:ext cx="2088232" cy="3456384"/>
            </a:xfrm>
            <a:prstGeom prst="roundRect">
              <a:avLst>
                <a:gd name="adj" fmla="val 116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8616280" y="3275983"/>
              <a:ext cx="1368152" cy="576064"/>
            </a:xfrm>
            <a:prstGeom prst="roundRect">
              <a:avLst>
                <a:gd name="adj" fmla="val 65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MemStore</a:t>
              </a:r>
              <a:endParaRPr lang="zh-CN" altLang="en-US" dirty="0"/>
            </a:p>
          </p:txBody>
        </p:sp>
        <p:sp>
          <p:nvSpPr>
            <p:cNvPr id="25" name="流程图: 预定义过程 24"/>
            <p:cNvSpPr/>
            <p:nvPr/>
          </p:nvSpPr>
          <p:spPr>
            <a:xfrm>
              <a:off x="8616280" y="5013176"/>
              <a:ext cx="1368152" cy="504056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HFile</a:t>
              </a:r>
              <a:endParaRPr lang="zh-CN" altLang="en-US" dirty="0"/>
            </a:p>
          </p:txBody>
        </p:sp>
        <p:sp>
          <p:nvSpPr>
            <p:cNvPr id="26" name="流程图: 预定义过程 25"/>
            <p:cNvSpPr/>
            <p:nvPr/>
          </p:nvSpPr>
          <p:spPr>
            <a:xfrm>
              <a:off x="8616280" y="5755208"/>
              <a:ext cx="1368152" cy="504056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HFile</a:t>
              </a:r>
              <a:endParaRPr lang="zh-CN" altLang="en-US" dirty="0"/>
            </a:p>
          </p:txBody>
        </p:sp>
        <p:sp>
          <p:nvSpPr>
            <p:cNvPr id="27" name="流程图: 预定义过程 26"/>
            <p:cNvSpPr/>
            <p:nvPr/>
          </p:nvSpPr>
          <p:spPr>
            <a:xfrm>
              <a:off x="8617701" y="4221088"/>
              <a:ext cx="1368152" cy="504056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新</a:t>
              </a:r>
              <a:r>
                <a:rPr lang="en-US" altLang="zh-CN" dirty="0" err="1"/>
                <a:t>HFile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>
              <a:stCxn id="24" idx="2"/>
              <a:endCxn id="27" idx="0"/>
            </p:cNvCxnSpPr>
            <p:nvPr/>
          </p:nvCxnSpPr>
          <p:spPr>
            <a:xfrm>
              <a:off x="9300356" y="3852047"/>
              <a:ext cx="1421" cy="3690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29"/>
          <p:cNvSpPr txBox="1"/>
          <p:nvPr/>
        </p:nvSpPr>
        <p:spPr>
          <a:xfrm>
            <a:off x="860546" y="5239797"/>
            <a:ext cx="3874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zh-CN" altLang="en-US" sz="2000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不写</a:t>
            </a:r>
            <a:r>
              <a:rPr lang="en-US" altLang="zh-CN" sz="2000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WAL</a:t>
            </a:r>
            <a:r>
              <a:rPr lang="zh-CN" altLang="en-US" sz="2000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，直接写</a:t>
            </a:r>
            <a:r>
              <a:rPr lang="en-US" altLang="zh-CN" sz="2000" dirty="0" err="1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MemStore</a:t>
            </a:r>
            <a:r>
              <a:rPr lang="zh-CN" altLang="en-US" sz="2000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，可以吗？会出什么问题吗？</a:t>
            </a:r>
            <a:endParaRPr lang="zh-CN" altLang="en-US" sz="2000" dirty="0">
              <a:solidFill>
                <a:srgbClr val="00206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/>
              <a:t>读路径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Hbase</a:t>
            </a:r>
            <a:r>
              <a:rPr lang="zh-CN" altLang="en-US" sz="2400" dirty="0"/>
              <a:t>使用</a:t>
            </a:r>
            <a:r>
              <a:rPr lang="en-US" altLang="zh-CN" sz="2400" dirty="0" err="1"/>
              <a:t>BlockCache</a:t>
            </a:r>
            <a:r>
              <a:rPr lang="zh-CN" altLang="en-US" sz="2400" dirty="0"/>
              <a:t>优化读性能，采用</a:t>
            </a:r>
            <a:r>
              <a:rPr lang="en-US" altLang="zh-CN" sz="2400" dirty="0"/>
              <a:t>LRU</a:t>
            </a:r>
            <a:r>
              <a:rPr lang="zh-CN" altLang="en-US" sz="2400" dirty="0"/>
              <a:t>调度策略</a:t>
            </a:r>
            <a:endParaRPr lang="en-US" altLang="zh-CN" sz="2400" dirty="0"/>
          </a:p>
          <a:p>
            <a:r>
              <a:rPr lang="en-US" altLang="zh-CN" sz="2400" dirty="0" err="1"/>
              <a:t>BlockCache</a:t>
            </a:r>
            <a:r>
              <a:rPr lang="zh-CN" altLang="en-US" sz="2400" dirty="0"/>
              <a:t>中以</a:t>
            </a:r>
            <a:r>
              <a:rPr lang="en-US" altLang="zh-CN" sz="2400" dirty="0"/>
              <a:t>block</a:t>
            </a:r>
            <a:r>
              <a:rPr lang="zh-CN" altLang="en-US" sz="2400" dirty="0"/>
              <a:t>为单位存储数据</a:t>
            </a:r>
            <a:endParaRPr lang="en-US" altLang="zh-CN" sz="2400" dirty="0"/>
          </a:p>
          <a:p>
            <a:r>
              <a:rPr lang="zh-CN" altLang="en-US" sz="2400" dirty="0"/>
              <a:t>从</a:t>
            </a:r>
            <a:r>
              <a:rPr lang="en-US" altLang="zh-CN" sz="2400" dirty="0" err="1"/>
              <a:t>Hbase</a:t>
            </a:r>
            <a:r>
              <a:rPr lang="zh-CN" altLang="en-US" sz="2400" dirty="0"/>
              <a:t>表中读一行数据时，首先检查</a:t>
            </a:r>
            <a:r>
              <a:rPr lang="en-US" altLang="zh-CN" sz="2400" dirty="0" err="1"/>
              <a:t>MemStore</a:t>
            </a:r>
            <a:r>
              <a:rPr lang="zh-CN" altLang="en-US" sz="2400" dirty="0"/>
              <a:t>中等待修改的数据队列，然后检查</a:t>
            </a:r>
            <a:r>
              <a:rPr lang="en-US" altLang="zh-CN" sz="2400" dirty="0" err="1"/>
              <a:t>BlockCache</a:t>
            </a:r>
            <a:r>
              <a:rPr lang="zh-CN" altLang="en-US" sz="2400" dirty="0"/>
              <a:t>查看包含该数据的</a:t>
            </a:r>
            <a:r>
              <a:rPr lang="en-US" altLang="zh-CN" sz="2400" dirty="0"/>
              <a:t>block</a:t>
            </a:r>
            <a:r>
              <a:rPr lang="zh-CN" altLang="en-US" sz="2400" dirty="0"/>
              <a:t>是否最近被访问过，最后访问硬盘上对应的</a:t>
            </a:r>
            <a:r>
              <a:rPr lang="en-US" altLang="zh-CN" sz="2400" dirty="0" err="1"/>
              <a:t>HFile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3431704" y="3284984"/>
            <a:ext cx="4507396" cy="3456384"/>
            <a:chOff x="4007768" y="2492896"/>
            <a:chExt cx="4507396" cy="3456384"/>
          </a:xfrm>
        </p:grpSpPr>
        <p:grpSp>
          <p:nvGrpSpPr>
            <p:cNvPr id="4" name="组合 3"/>
            <p:cNvGrpSpPr/>
            <p:nvPr/>
          </p:nvGrpSpPr>
          <p:grpSpPr>
            <a:xfrm>
              <a:off x="4007768" y="2492896"/>
              <a:ext cx="4507396" cy="3456384"/>
              <a:chOff x="5549044" y="2132856"/>
              <a:chExt cx="4507396" cy="3456384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7968208" y="2132856"/>
                <a:ext cx="2088232" cy="3456384"/>
              </a:xfrm>
              <a:prstGeom prst="roundRect">
                <a:avLst>
                  <a:gd name="adj" fmla="val 1162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8400256" y="3284984"/>
                <a:ext cx="1368152" cy="576064"/>
              </a:xfrm>
              <a:prstGeom prst="roundRect">
                <a:avLst>
                  <a:gd name="adj" fmla="val 658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MemStore</a:t>
                </a:r>
                <a:endParaRPr lang="zh-CN" altLang="en-US" dirty="0"/>
              </a:p>
            </p:txBody>
          </p:sp>
          <p:sp>
            <p:nvSpPr>
              <p:cNvPr id="8" name="流程图: 预定义过程 7"/>
              <p:cNvSpPr/>
              <p:nvPr/>
            </p:nvSpPr>
            <p:spPr>
              <a:xfrm>
                <a:off x="8400256" y="4149080"/>
                <a:ext cx="1368152" cy="504056"/>
              </a:xfrm>
              <a:prstGeom prst="flowChartPredefined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HFile</a:t>
                </a:r>
                <a:endParaRPr lang="zh-CN" altLang="en-US" dirty="0"/>
              </a:p>
            </p:txBody>
          </p:sp>
          <p:sp>
            <p:nvSpPr>
              <p:cNvPr id="9" name="流程图: 预定义过程 8"/>
              <p:cNvSpPr/>
              <p:nvPr/>
            </p:nvSpPr>
            <p:spPr>
              <a:xfrm>
                <a:off x="8400256" y="4891112"/>
                <a:ext cx="1368152" cy="504056"/>
              </a:xfrm>
              <a:prstGeom prst="flowChartPredefined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HFile</a:t>
                </a:r>
                <a:endParaRPr lang="zh-CN" altLang="en-US" dirty="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8256240" y="2348880"/>
                <a:ext cx="1656184" cy="3132348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" name="组合 12"/>
              <p:cNvGrpSpPr/>
              <p:nvPr/>
            </p:nvGrpSpPr>
            <p:grpSpPr>
              <a:xfrm>
                <a:off x="5549044" y="2888940"/>
                <a:ext cx="864096" cy="1116124"/>
                <a:chOff x="4583832" y="2888940"/>
                <a:chExt cx="864096" cy="1116124"/>
              </a:xfrm>
            </p:grpSpPr>
            <p:sp>
              <p:nvSpPr>
                <p:cNvPr id="14" name="笑脸 13"/>
                <p:cNvSpPr/>
                <p:nvPr/>
              </p:nvSpPr>
              <p:spPr>
                <a:xfrm>
                  <a:off x="4583832" y="2888940"/>
                  <a:ext cx="720080" cy="684076"/>
                </a:xfrm>
                <a:prstGeom prst="smileyFac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4583832" y="3604954"/>
                  <a:ext cx="86409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>
                      <a:solidFill>
                        <a:srgbClr val="002060"/>
                      </a:solidFill>
                    </a:rPr>
                    <a:t>Client</a:t>
                  </a:r>
                  <a:endParaRPr lang="zh-CN" altLang="en-US" sz="2000" dirty="0">
                    <a:solidFill>
                      <a:srgbClr val="002060"/>
                    </a:solidFill>
                  </a:endParaRPr>
                </a:p>
              </p:txBody>
            </p:sp>
          </p:grpSp>
        </p:grpSp>
        <p:sp>
          <p:nvSpPr>
            <p:cNvPr id="16" name="圆角矩形 15"/>
            <p:cNvSpPr/>
            <p:nvPr/>
          </p:nvSpPr>
          <p:spPr>
            <a:xfrm>
              <a:off x="6858980" y="2856886"/>
              <a:ext cx="1368152" cy="576064"/>
            </a:xfrm>
            <a:prstGeom prst="roundRect">
              <a:avLst>
                <a:gd name="adj" fmla="val 65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BlockCache</a:t>
              </a:r>
              <a:endParaRPr lang="zh-CN" altLang="en-US" dirty="0"/>
            </a:p>
          </p:txBody>
        </p:sp>
      </p:grpSp>
      <p:cxnSp>
        <p:nvCxnSpPr>
          <p:cNvPr id="19" name="直接箭头连接符 18"/>
          <p:cNvCxnSpPr>
            <a:stCxn id="16" idx="1"/>
            <a:endCxn id="14" idx="6"/>
          </p:cNvCxnSpPr>
          <p:nvPr/>
        </p:nvCxnSpPr>
        <p:spPr>
          <a:xfrm flipH="1">
            <a:off x="4151784" y="3937006"/>
            <a:ext cx="2131132" cy="446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1"/>
            <a:endCxn id="14" idx="6"/>
          </p:cNvCxnSpPr>
          <p:nvPr/>
        </p:nvCxnSpPr>
        <p:spPr>
          <a:xfrm flipH="1" flipV="1">
            <a:off x="4151784" y="4383106"/>
            <a:ext cx="2131132" cy="3420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1"/>
            <a:endCxn id="14" idx="6"/>
          </p:cNvCxnSpPr>
          <p:nvPr/>
        </p:nvCxnSpPr>
        <p:spPr>
          <a:xfrm flipH="1" flipV="1">
            <a:off x="4151784" y="4383106"/>
            <a:ext cx="2131132" cy="11701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1"/>
            <a:endCxn id="14" idx="6"/>
          </p:cNvCxnSpPr>
          <p:nvPr/>
        </p:nvCxnSpPr>
        <p:spPr>
          <a:xfrm flipH="1" flipV="1">
            <a:off x="4151784" y="4383106"/>
            <a:ext cx="2131132" cy="19121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/>
              <a:t>在</a:t>
            </a:r>
            <a:r>
              <a:rPr lang="en-US" altLang="zh-CN" dirty="0"/>
              <a:t>Hadoop</a:t>
            </a:r>
            <a:r>
              <a:rPr lang="zh-CN" altLang="en-US" dirty="0"/>
              <a:t>生态系统中的位置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 descr="https://bkimg.cdn.bcebos.com/pic/b3b7d0a20cf431ad8b01445e4b36acaf2fdd9881?x-bce-process=image/watermark,image_d2F0ZXIvYmFpa2U4MA==,g_7,xp_5,yp_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019" y="1557113"/>
            <a:ext cx="6997379" cy="504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4007768" y="6490108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摘自互联网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合并（</a:t>
            </a:r>
            <a:r>
              <a:rPr lang="en-US" altLang="zh-CN" dirty="0"/>
              <a:t>Compaction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随着</a:t>
            </a:r>
            <a:r>
              <a:rPr lang="en-US" altLang="zh-CN" dirty="0" err="1"/>
              <a:t>memStore</a:t>
            </a:r>
            <a:r>
              <a:rPr lang="zh-CN" altLang="en-US" dirty="0"/>
              <a:t>的刷写，会产生多个</a:t>
            </a:r>
            <a:r>
              <a:rPr lang="en-US" altLang="zh-CN" dirty="0" err="1"/>
              <a:t>HFile</a:t>
            </a:r>
            <a:r>
              <a:rPr lang="zh-CN" altLang="en-US" dirty="0"/>
              <a:t>，如果文件数目达到阈值，就将它们合并成数量更少，更大的文件。这个过程持续进行，直到最大的文件超过配置规定的最大文件大小，触发</a:t>
            </a:r>
            <a:r>
              <a:rPr lang="en-US" altLang="zh-CN" dirty="0"/>
              <a:t>Region</a:t>
            </a:r>
            <a:r>
              <a:rPr lang="zh-CN" altLang="en-US" dirty="0"/>
              <a:t>拆分。</a:t>
            </a:r>
            <a:endParaRPr lang="en-US" altLang="zh-CN" dirty="0"/>
          </a:p>
          <a:p>
            <a:r>
              <a:rPr lang="zh-CN" altLang="en-US" dirty="0"/>
              <a:t>合并的种类，系统决定采用哪种合并</a:t>
            </a:r>
            <a:endParaRPr lang="en-US" altLang="zh-CN" dirty="0"/>
          </a:p>
          <a:p>
            <a:pPr lvl="1"/>
            <a:r>
              <a:rPr lang="en-US" altLang="zh-CN" dirty="0"/>
              <a:t>Major compaction</a:t>
            </a:r>
            <a:r>
              <a:rPr lang="zh-CN" altLang="en-US" dirty="0"/>
              <a:t>：将所有的文件压缩成一个文件</a:t>
            </a:r>
            <a:endParaRPr lang="en-US" altLang="zh-CN" dirty="0"/>
          </a:p>
          <a:p>
            <a:pPr lvl="1"/>
            <a:r>
              <a:rPr lang="en-US" altLang="zh-CN" dirty="0"/>
              <a:t>Minor compaction</a:t>
            </a:r>
            <a:r>
              <a:rPr lang="zh-CN" altLang="en-US" dirty="0"/>
              <a:t>：将多个小</a:t>
            </a:r>
            <a:r>
              <a:rPr lang="en-US" altLang="zh-CN" dirty="0" err="1"/>
              <a:t>HFile</a:t>
            </a:r>
            <a:r>
              <a:rPr lang="zh-CN" altLang="en-US" dirty="0"/>
              <a:t>合并成一个大</a:t>
            </a:r>
            <a:r>
              <a:rPr lang="en-US" altLang="zh-CN" dirty="0" err="1"/>
              <a:t>HFile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Zookeeper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Zookeeper</a:t>
            </a:r>
            <a:r>
              <a:rPr lang="zh-CN" altLang="en-US" dirty="0"/>
              <a:t>：分布式应用的协调服务，类似</a:t>
            </a:r>
            <a:r>
              <a:rPr lang="en-US" altLang="zh-CN" dirty="0"/>
              <a:t>Chubby</a:t>
            </a:r>
            <a:r>
              <a:rPr lang="zh-CN" altLang="en-US" dirty="0"/>
              <a:t>的分布式协调服务，实现统一命名服务、状态同步服务、集群管理、分布式锁和分布式应用配置管理等服务。</a:t>
            </a:r>
            <a:endParaRPr lang="en-US" altLang="zh-CN" dirty="0"/>
          </a:p>
          <a:p>
            <a:pPr lvl="1"/>
            <a:r>
              <a:rPr lang="zh-CN" altLang="en-US" dirty="0"/>
              <a:t>保证任何时候集群只有一个</a:t>
            </a:r>
            <a:r>
              <a:rPr lang="en-US" altLang="zh-CN" dirty="0"/>
              <a:t>master</a:t>
            </a:r>
            <a:endParaRPr lang="en-US" altLang="zh-CN" dirty="0"/>
          </a:p>
          <a:p>
            <a:pPr lvl="1"/>
            <a:r>
              <a:rPr lang="zh-CN" altLang="en-US" dirty="0"/>
              <a:t>存储所有</a:t>
            </a:r>
            <a:r>
              <a:rPr lang="en-US" altLang="zh-CN" dirty="0"/>
              <a:t>Region</a:t>
            </a:r>
            <a:r>
              <a:rPr lang="zh-CN" altLang="en-US" dirty="0"/>
              <a:t>的寻址入口</a:t>
            </a:r>
            <a:endParaRPr lang="en-US" altLang="zh-CN" dirty="0"/>
          </a:p>
          <a:p>
            <a:pPr lvl="1"/>
            <a:r>
              <a:rPr lang="zh-CN" altLang="en-US" dirty="0"/>
              <a:t>实时监控</a:t>
            </a:r>
            <a:r>
              <a:rPr lang="en-US" altLang="zh-CN" dirty="0"/>
              <a:t>Region</a:t>
            </a:r>
            <a:r>
              <a:rPr lang="zh-CN" altLang="en-US" dirty="0"/>
              <a:t>的状态，将</a:t>
            </a:r>
            <a:r>
              <a:rPr lang="en-US" altLang="zh-CN" dirty="0"/>
              <a:t>Region Server</a:t>
            </a:r>
            <a:r>
              <a:rPr lang="zh-CN" altLang="en-US" dirty="0"/>
              <a:t>的信息实时通知给</a:t>
            </a:r>
            <a:r>
              <a:rPr lang="en-US" altLang="zh-CN" dirty="0"/>
              <a:t>Master</a:t>
            </a:r>
            <a:endParaRPr lang="en-US" altLang="zh-CN" dirty="0"/>
          </a:p>
          <a:p>
            <a:pPr lvl="1"/>
            <a:r>
              <a:rPr lang="zh-CN" altLang="en-US" dirty="0"/>
              <a:t>存储</a:t>
            </a: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en-US" altLang="zh-CN" dirty="0"/>
              <a:t>schema</a:t>
            </a:r>
            <a:r>
              <a:rPr lang="zh-CN" altLang="en-US" dirty="0"/>
              <a:t>，包括表，每个表的</a:t>
            </a:r>
            <a:r>
              <a:rPr lang="en-US" altLang="zh-CN" dirty="0"/>
              <a:t>Column Family</a:t>
            </a:r>
            <a:endParaRPr lang="en-US" altLang="zh-CN" dirty="0"/>
          </a:p>
          <a:p>
            <a:r>
              <a:rPr lang="zh-CN" altLang="en-US" dirty="0"/>
              <a:t>有单机模式、伪集群模式和集群模式</a:t>
            </a:r>
            <a:endParaRPr lang="en-US" altLang="zh-CN" dirty="0"/>
          </a:p>
          <a:p>
            <a:r>
              <a:rPr lang="zh-CN" altLang="en-US" dirty="0"/>
              <a:t>负责</a:t>
            </a:r>
            <a:r>
              <a:rPr lang="en-US" altLang="zh-CN" dirty="0"/>
              <a:t>Master Server</a:t>
            </a:r>
            <a:r>
              <a:rPr lang="zh-CN" altLang="en-US" dirty="0"/>
              <a:t>的选择（</a:t>
            </a:r>
            <a:r>
              <a:rPr lang="en-US" altLang="zh-CN" dirty="0"/>
              <a:t>leader selection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实现跨域的共享锁</a:t>
            </a:r>
            <a:endParaRPr lang="en-US" altLang="zh-CN" dirty="0"/>
          </a:p>
          <a:p>
            <a:pPr lvl="1"/>
            <a:r>
              <a:rPr lang="zh-CN" altLang="en-US" dirty="0"/>
              <a:t>共享锁</a:t>
            </a:r>
            <a:r>
              <a:rPr lang="zh-CN" altLang="en-US" sz="2500" dirty="0"/>
              <a:t>：又称为读锁。</a:t>
            </a:r>
            <a:endParaRPr lang="en-US" altLang="zh-CN" sz="2500" dirty="0"/>
          </a:p>
          <a:p>
            <a:pPr lvl="1"/>
            <a:r>
              <a:rPr lang="zh-CN" altLang="en-US" dirty="0"/>
              <a:t>需要获得锁的</a:t>
            </a:r>
            <a:r>
              <a:rPr lang="en-US" altLang="zh-CN" dirty="0"/>
              <a:t>server</a:t>
            </a:r>
            <a:r>
              <a:rPr lang="zh-CN" altLang="en-US" dirty="0"/>
              <a:t>创建</a:t>
            </a:r>
            <a:r>
              <a:rPr lang="zh-CN" altLang="en-US" sz="2500" dirty="0"/>
              <a:t>一个临时顺序（</a:t>
            </a:r>
            <a:r>
              <a:rPr lang="en-US" altLang="zh-CN" sz="2500" dirty="0"/>
              <a:t>EPHEMERAL_SEQUENTIAL</a:t>
            </a:r>
            <a:r>
              <a:rPr lang="zh-CN" altLang="en-US" sz="2500" dirty="0"/>
              <a:t>）目录节点，调用</a:t>
            </a:r>
            <a:r>
              <a:rPr lang="en-US" altLang="zh-CN" sz="2500" dirty="0" err="1"/>
              <a:t>getChildren</a:t>
            </a:r>
            <a:r>
              <a:rPr lang="zh-CN" altLang="en-US" sz="2500" dirty="0"/>
              <a:t>方法获得当前目录节点列表中最小</a:t>
            </a:r>
            <a:r>
              <a:rPr lang="zh-CN" altLang="en-US" dirty="0"/>
              <a:t>目录节点，判断是否是自己创建的目录节点，如果是，该</a:t>
            </a:r>
            <a:r>
              <a:rPr lang="en-US" altLang="zh-CN" dirty="0"/>
              <a:t>server</a:t>
            </a:r>
            <a:r>
              <a:rPr lang="zh-CN" altLang="en-US" dirty="0"/>
              <a:t>获得锁；如果不是，调用</a:t>
            </a:r>
            <a:r>
              <a:rPr lang="en-US" altLang="zh-CN" dirty="0"/>
              <a:t>exists</a:t>
            </a:r>
            <a:r>
              <a:rPr lang="zh-CN" altLang="en-US" dirty="0"/>
              <a:t>方法并监控</a:t>
            </a:r>
            <a:r>
              <a:rPr lang="en-US" altLang="zh-CN" dirty="0"/>
              <a:t>Zookeeper</a:t>
            </a:r>
            <a:r>
              <a:rPr lang="zh-CN" altLang="en-US" dirty="0"/>
              <a:t>上目录节点的变化，直到自己创建的节点是列表中最小编号的目录节点，获得锁。</a:t>
            </a:r>
            <a:endParaRPr lang="zh-CN" altLang="en-US" dirty="0"/>
          </a:p>
          <a:p>
            <a:r>
              <a:rPr lang="en-US" altLang="zh-CN" dirty="0" err="1"/>
              <a:t>Org.apache.zookeeper.Zookeeper</a:t>
            </a:r>
            <a:r>
              <a:rPr lang="zh-CN" altLang="en-US" dirty="0"/>
              <a:t>类给出了</a:t>
            </a:r>
            <a:r>
              <a:rPr lang="en-US" altLang="zh-CN" dirty="0"/>
              <a:t>zookeeper</a:t>
            </a:r>
            <a:r>
              <a:rPr lang="zh-CN" altLang="en-US" dirty="0"/>
              <a:t>的常用访问方法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Zookeeper</a:t>
            </a:r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600201"/>
            <a:ext cx="7142585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Zookeeper</a:t>
            </a:r>
            <a:r>
              <a:rPr lang="zh-CN" altLang="en-US" dirty="0"/>
              <a:t>维护一个层次的数据结构，类似标准的文件系统。</a:t>
            </a:r>
            <a:endParaRPr lang="zh-CN" altLang="en-US" dirty="0"/>
          </a:p>
          <a:p>
            <a:r>
              <a:rPr lang="zh-CN" altLang="en-US" dirty="0"/>
              <a:t>层次命名</a:t>
            </a:r>
            <a:endParaRPr lang="en-US" altLang="zh-CN" dirty="0"/>
          </a:p>
          <a:p>
            <a:pPr lvl="1"/>
            <a:r>
              <a:rPr lang="zh-CN" altLang="en-US" dirty="0"/>
              <a:t>例如</a:t>
            </a:r>
            <a:r>
              <a:rPr lang="en-US" altLang="zh-CN" dirty="0"/>
              <a:t>/namespace/server1</a:t>
            </a:r>
            <a:endParaRPr lang="en-US" altLang="zh-CN" dirty="0"/>
          </a:p>
          <a:p>
            <a:r>
              <a:rPr lang="zh-CN" altLang="en-US" dirty="0"/>
              <a:t>树中每个节点</a:t>
            </a:r>
            <a:r>
              <a:rPr lang="en-US" altLang="zh-CN" dirty="0" err="1"/>
              <a:t>znode</a:t>
            </a:r>
            <a:r>
              <a:rPr lang="zh-CN" altLang="en-US" dirty="0"/>
              <a:t>可以存储数据的多个版本。</a:t>
            </a:r>
            <a:endParaRPr lang="en-US" altLang="zh-CN" dirty="0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743" y="1571668"/>
            <a:ext cx="4190257" cy="522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776" y="3940141"/>
            <a:ext cx="1822268" cy="238028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笑脸 3"/>
          <p:cNvSpPr/>
          <p:nvPr/>
        </p:nvSpPr>
        <p:spPr>
          <a:xfrm>
            <a:off x="6888088" y="2492896"/>
            <a:ext cx="864096" cy="79208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/>
              <a:t>在</a:t>
            </a:r>
            <a:r>
              <a:rPr lang="en-US" altLang="zh-CN" dirty="0"/>
              <a:t>Hadoop</a:t>
            </a:r>
            <a:r>
              <a:rPr lang="zh-CN" altLang="en-US" dirty="0"/>
              <a:t>生态系统中的位置</a:t>
            </a:r>
            <a:endParaRPr lang="zh-CN" altLang="en-US" dirty="0"/>
          </a:p>
        </p:txBody>
      </p:sp>
      <p:pic>
        <p:nvPicPr>
          <p:cNvPr id="4" name="Picture 2" descr="preview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632857"/>
            <a:ext cx="8716301" cy="467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3978065" y="6490108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摘自互联网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10202178" y="1772816"/>
            <a:ext cx="1758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华光魏体_CNKI" panose="02000500000000000000" pitchFamily="2" charset="-122"/>
                <a:ea typeface="华光魏体_CNKI" panose="02000500000000000000" pitchFamily="2" charset="-122"/>
              </a:rPr>
              <a:t>不同的视角</a:t>
            </a:r>
            <a:endParaRPr lang="en-US" altLang="zh-CN" sz="2400" dirty="0">
              <a:solidFill>
                <a:srgbClr val="002060"/>
              </a:solidFill>
              <a:latin typeface="华光魏体_CNKI" panose="02000500000000000000" pitchFamily="2" charset="-122"/>
              <a:ea typeface="华光魏体_CNKI" panose="02000500000000000000" pitchFamily="2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华光魏体_CNKI" panose="02000500000000000000" pitchFamily="2" charset="-122"/>
                <a:ea typeface="华光魏体_CNKI" panose="02000500000000000000" pitchFamily="2" charset="-122"/>
              </a:rPr>
              <a:t>不断在发展</a:t>
            </a:r>
            <a:endParaRPr lang="zh-CN" altLang="en-US" sz="2400" dirty="0">
              <a:solidFill>
                <a:srgbClr val="002060"/>
              </a:solidFill>
              <a:latin typeface="华光魏体_CNKI" panose="02000500000000000000" pitchFamily="2" charset="-122"/>
              <a:ea typeface="华光魏体_CNKI" panose="020005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584" y="2420888"/>
            <a:ext cx="648072" cy="3024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</a:t>
            </a:r>
            <a:r>
              <a:rPr lang="zh-CN" altLang="en-US" dirty="0"/>
              <a:t>生态系统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HDFS</a:t>
            </a:r>
            <a:r>
              <a:rPr lang="zh-CN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（</a:t>
            </a:r>
            <a:r>
              <a:rPr lang="en-US" altLang="zh-CN" sz="1600" kern="0" dirty="0" err="1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HadoopDistributedFileSystem</a:t>
            </a:r>
            <a:r>
              <a:rPr lang="zh-CN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）是</a:t>
            </a:r>
            <a:r>
              <a:rPr lang="en-US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 Hadoop </a:t>
            </a:r>
            <a:r>
              <a:rPr lang="zh-CN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体系中数据存储管理的基础。</a:t>
            </a:r>
            <a:endParaRPr lang="en-US" altLang="zh-CN" sz="1600" kern="0" dirty="0">
              <a:solidFill>
                <a:srgbClr val="121212"/>
              </a:solidFill>
              <a:effectLst/>
              <a:cs typeface="宋体" panose="02010600030101010101" pitchFamily="2" charset="-122"/>
            </a:endParaRPr>
          </a:p>
          <a:p>
            <a:r>
              <a:rPr lang="en-US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MapReduce </a:t>
            </a:r>
            <a:r>
              <a:rPr lang="zh-CN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是一种</a:t>
            </a:r>
            <a:r>
              <a:rPr lang="zh-CN" altLang="en-US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“分而治之”的</a:t>
            </a:r>
            <a:r>
              <a:rPr lang="zh-CN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计算模型，用以进行大数据量的计算</a:t>
            </a:r>
            <a:r>
              <a:rPr lang="zh-CN" altLang="en-US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。</a:t>
            </a:r>
            <a:endParaRPr lang="en-US" altLang="zh-CN" sz="1600" kern="0" dirty="0">
              <a:solidFill>
                <a:srgbClr val="121212"/>
              </a:solidFill>
              <a:effectLst/>
              <a:cs typeface="宋体" panose="02010600030101010101" pitchFamily="2" charset="-122"/>
            </a:endParaRPr>
          </a:p>
          <a:p>
            <a:r>
              <a:rPr lang="en-US" altLang="zh-CN" sz="1600" kern="0" dirty="0" err="1">
                <a:solidFill>
                  <a:srgbClr val="121212"/>
                </a:solidFill>
                <a:effectLst/>
              </a:rPr>
              <a:t>Hbase</a:t>
            </a:r>
            <a:r>
              <a:rPr lang="zh-CN" altLang="en-US" sz="1600" kern="0" dirty="0">
                <a:solidFill>
                  <a:srgbClr val="121212"/>
                </a:solidFill>
                <a:effectLst/>
              </a:rPr>
              <a:t>是一个</a:t>
            </a:r>
            <a:r>
              <a:rPr lang="zh-CN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可伸缩、高可靠、高性能、分布式和面向列的动态模式数据库</a:t>
            </a:r>
            <a:r>
              <a:rPr lang="zh-CN" altLang="en-US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，采用</a:t>
            </a:r>
            <a:r>
              <a:rPr lang="en-US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Column-family</a:t>
            </a:r>
            <a:r>
              <a:rPr lang="zh-CN" altLang="en-US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数据模型组织数据</a:t>
            </a:r>
            <a:r>
              <a:rPr lang="zh-CN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。</a:t>
            </a:r>
            <a:endParaRPr lang="en-US" altLang="zh-CN" sz="1600" kern="0" dirty="0">
              <a:solidFill>
                <a:srgbClr val="121212"/>
              </a:solidFill>
              <a:effectLst/>
              <a:cs typeface="宋体" panose="02010600030101010101" pitchFamily="2" charset="-122"/>
            </a:endParaRPr>
          </a:p>
          <a:p>
            <a:r>
              <a:rPr lang="en-US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Hive</a:t>
            </a:r>
            <a:r>
              <a:rPr lang="zh-CN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是数据仓库架构，它</a:t>
            </a:r>
            <a:r>
              <a:rPr lang="zh-CN" altLang="en-US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提供</a:t>
            </a:r>
            <a:r>
              <a:rPr lang="zh-CN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数据</a:t>
            </a:r>
            <a:r>
              <a:rPr lang="en-US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 ETL</a:t>
            </a:r>
            <a:r>
              <a:rPr lang="zh-CN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（抽取、转换和加载）工具、数据存储管理和大型数据集的查询和分析能力。</a:t>
            </a:r>
            <a:endParaRPr lang="en-US" altLang="zh-CN" sz="1600" kern="0" dirty="0">
              <a:solidFill>
                <a:srgbClr val="121212"/>
              </a:solidFill>
              <a:effectLst/>
              <a:cs typeface="宋体" panose="02010600030101010101" pitchFamily="2" charset="-122"/>
            </a:endParaRPr>
          </a:p>
          <a:p>
            <a:r>
              <a:rPr lang="en-US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Pig </a:t>
            </a:r>
            <a:r>
              <a:rPr lang="zh-CN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是对大型数据集进行分析和评估的平台</a:t>
            </a:r>
            <a:r>
              <a:rPr lang="zh-CN" altLang="en-US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，</a:t>
            </a:r>
            <a:r>
              <a:rPr lang="zh-CN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提供了一个高层次的、面向领域的抽象语言：</a:t>
            </a:r>
            <a:r>
              <a:rPr lang="en-US" altLang="zh-CN" sz="1600" kern="0" dirty="0" err="1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PigLatin</a:t>
            </a:r>
            <a:r>
              <a:rPr lang="zh-CN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。</a:t>
            </a:r>
            <a:endParaRPr lang="en-US" altLang="zh-CN" sz="1600" kern="0" dirty="0">
              <a:solidFill>
                <a:srgbClr val="121212"/>
              </a:solidFill>
              <a:effectLst/>
              <a:cs typeface="宋体" panose="02010600030101010101" pitchFamily="2" charset="-122"/>
            </a:endParaRPr>
          </a:p>
          <a:p>
            <a:r>
              <a:rPr lang="en-US" altLang="zh-CN" sz="1600" kern="0" dirty="0" err="1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ZooKeeper</a:t>
            </a:r>
            <a:r>
              <a:rPr lang="en-US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 </a:t>
            </a:r>
            <a:r>
              <a:rPr lang="zh-CN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作为一个分布式的服务框架，解决了分布式计算中的一致性问题。</a:t>
            </a:r>
            <a:endParaRPr lang="en-US" altLang="zh-CN" sz="1600" kern="0" dirty="0">
              <a:solidFill>
                <a:srgbClr val="121212"/>
              </a:solidFill>
              <a:effectLst/>
              <a:cs typeface="宋体" panose="02010600030101010101" pitchFamily="2" charset="-122"/>
            </a:endParaRPr>
          </a:p>
          <a:p>
            <a:r>
              <a:rPr lang="en-US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Mahout </a:t>
            </a:r>
            <a:r>
              <a:rPr lang="zh-CN" altLang="en-US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提供</a:t>
            </a:r>
            <a:r>
              <a:rPr lang="zh-CN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一些可扩展的机器学习领域经典算法的实现，</a:t>
            </a:r>
            <a:r>
              <a:rPr lang="zh-CN" altLang="en-US" sz="1600" kern="0" dirty="0">
                <a:solidFill>
                  <a:srgbClr val="121212"/>
                </a:solidFill>
                <a:cs typeface="宋体" panose="02010600030101010101" pitchFamily="2" charset="-122"/>
              </a:rPr>
              <a:t>。</a:t>
            </a:r>
            <a:endParaRPr lang="en-US" altLang="zh-CN" sz="1600" kern="0" dirty="0">
              <a:solidFill>
                <a:srgbClr val="121212"/>
              </a:solidFill>
              <a:effectLst/>
              <a:cs typeface="宋体" panose="02010600030101010101" pitchFamily="2" charset="-122"/>
            </a:endParaRPr>
          </a:p>
          <a:p>
            <a:r>
              <a:rPr lang="en-US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Flume </a:t>
            </a:r>
            <a:r>
              <a:rPr lang="zh-CN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是</a:t>
            </a:r>
            <a:r>
              <a:rPr lang="en-US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 Cloudera </a:t>
            </a:r>
            <a:r>
              <a:rPr lang="zh-CN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开发维护的分布式、可靠、高可用的</a:t>
            </a:r>
            <a:r>
              <a:rPr lang="zh-CN" altLang="en-US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海量</a:t>
            </a:r>
            <a:r>
              <a:rPr lang="zh-CN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日志收集系统。它将数据从产生、传输、处理并最终写入目标的路径的过程抽象为数据流</a:t>
            </a:r>
            <a:r>
              <a:rPr lang="zh-CN" altLang="en-US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。</a:t>
            </a:r>
            <a:endParaRPr lang="en-US" altLang="zh-CN" sz="1600" kern="0" dirty="0">
              <a:solidFill>
                <a:srgbClr val="121212"/>
              </a:solidFill>
              <a:effectLst/>
              <a:cs typeface="宋体" panose="02010600030101010101" pitchFamily="2" charset="-122"/>
            </a:endParaRPr>
          </a:p>
          <a:p>
            <a:r>
              <a:rPr lang="en-US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Sqoop </a:t>
            </a:r>
            <a:r>
              <a:rPr lang="zh-CN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是</a:t>
            </a:r>
            <a:r>
              <a:rPr lang="en-US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 SQL-to-Hadoop </a:t>
            </a:r>
            <a:r>
              <a:rPr lang="zh-CN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的缩写，</a:t>
            </a:r>
            <a:r>
              <a:rPr lang="zh-CN" altLang="en-US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提供</a:t>
            </a:r>
            <a:r>
              <a:rPr lang="zh-CN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结构化数据存储与</a:t>
            </a:r>
            <a:r>
              <a:rPr lang="en-US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 Hadoop </a:t>
            </a:r>
            <a:r>
              <a:rPr lang="zh-CN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之间进行数据交换</a:t>
            </a:r>
            <a:r>
              <a:rPr lang="zh-CN" altLang="en-US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，</a:t>
            </a:r>
            <a:r>
              <a:rPr lang="zh-CN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可以将一个关系型数据库（例如</a:t>
            </a:r>
            <a:r>
              <a:rPr lang="en-US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 MySQL</a:t>
            </a:r>
            <a:r>
              <a:rPr lang="zh-CN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、</a:t>
            </a:r>
            <a:r>
              <a:rPr lang="en-US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Oracle</a:t>
            </a:r>
            <a:r>
              <a:rPr lang="zh-CN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、</a:t>
            </a:r>
            <a:r>
              <a:rPr lang="en-US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PostgreSQL </a:t>
            </a:r>
            <a:r>
              <a:rPr lang="zh-CN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等）中的数据导入</a:t>
            </a:r>
            <a:r>
              <a:rPr lang="en-US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 Hadoop </a:t>
            </a:r>
            <a:r>
              <a:rPr lang="zh-CN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的</a:t>
            </a:r>
            <a:r>
              <a:rPr lang="en-US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 HDFS</a:t>
            </a:r>
            <a:r>
              <a:rPr lang="zh-CN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、</a:t>
            </a:r>
            <a:r>
              <a:rPr lang="en-US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Hive </a:t>
            </a:r>
            <a:r>
              <a:rPr lang="zh-CN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中，也可以将</a:t>
            </a:r>
            <a:r>
              <a:rPr lang="en-US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 HDFS</a:t>
            </a:r>
            <a:r>
              <a:rPr lang="zh-CN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、</a:t>
            </a:r>
            <a:r>
              <a:rPr lang="en-US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Hive </a:t>
            </a:r>
            <a:r>
              <a:rPr lang="zh-CN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中的数据导入关系型数据库中。</a:t>
            </a:r>
            <a:endParaRPr lang="en-US" altLang="zh-CN" sz="1600" kern="0" dirty="0">
              <a:solidFill>
                <a:srgbClr val="121212"/>
              </a:solidFill>
              <a:effectLst/>
              <a:cs typeface="宋体" panose="02010600030101010101" pitchFamily="2" charset="-122"/>
            </a:endParaRPr>
          </a:p>
          <a:p>
            <a:r>
              <a:rPr lang="en-US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Avro </a:t>
            </a:r>
            <a:r>
              <a:rPr lang="zh-CN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是一个数据序列化系统，设计用于支持大批量数据交换的应用。支持二进制序列化方式，可以便捷，快速地处理大量数据</a:t>
            </a:r>
            <a:r>
              <a:rPr lang="zh-CN" altLang="en-US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。</a:t>
            </a:r>
            <a:r>
              <a:rPr lang="en-US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Doug Cutting</a:t>
            </a:r>
            <a:r>
              <a:rPr lang="zh-CN" altLang="en-US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研发</a:t>
            </a:r>
            <a:endParaRPr lang="en-US" altLang="zh-CN" sz="1600" kern="100" dirty="0"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Kafka </a:t>
            </a:r>
            <a:r>
              <a:rPr lang="zh-CN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是由</a:t>
            </a:r>
            <a:r>
              <a:rPr lang="en-US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 Apache </a:t>
            </a:r>
            <a:r>
              <a:rPr lang="zh-CN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软件基金会</a:t>
            </a:r>
            <a:r>
              <a:rPr lang="zh-CN" altLang="en-US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支持</a:t>
            </a:r>
            <a:r>
              <a:rPr lang="zh-CN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开发的一个开源流处理平台，由</a:t>
            </a:r>
            <a:r>
              <a:rPr lang="en-US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 Scala </a:t>
            </a:r>
            <a:r>
              <a:rPr lang="zh-CN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和</a:t>
            </a:r>
            <a:r>
              <a:rPr lang="en-US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 Java</a:t>
            </a:r>
            <a:r>
              <a:rPr lang="zh-CN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编写</a:t>
            </a:r>
            <a:r>
              <a:rPr lang="zh-CN" altLang="en-US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，</a:t>
            </a:r>
            <a:r>
              <a:rPr lang="zh-CN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是一种高吞吐量的分布式发布订阅消息系统，通过</a:t>
            </a:r>
            <a:r>
              <a:rPr lang="en-US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 Hadoop </a:t>
            </a:r>
            <a:r>
              <a:rPr lang="zh-CN" altLang="zh-CN" sz="1600" kern="0" dirty="0">
                <a:solidFill>
                  <a:srgbClr val="121212"/>
                </a:solidFill>
                <a:effectLst/>
                <a:cs typeface="宋体" panose="02010600030101010101" pitchFamily="2" charset="-122"/>
              </a:rPr>
              <a:t>的并行加载机制来统一线上和离线的消息处理，是为了通过集群来提供实时的消息。</a:t>
            </a:r>
            <a:endParaRPr lang="zh-CN" altLang="zh-CN" sz="1600" kern="100" dirty="0">
              <a:effectLst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/>
              <a:t>的数据模型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99657" y="6044902"/>
            <a:ext cx="6641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Team AH. Apache </a:t>
            </a:r>
            <a:r>
              <a:rPr lang="en-US" altLang="zh-CN" dirty="0" err="1"/>
              <a:t>hbase</a:t>
            </a:r>
            <a:r>
              <a:rPr lang="en-US" altLang="zh-CN" dirty="0"/>
              <a:t> reference guide. Apache, version. 2015;2(0).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HBASE</a:t>
            </a:r>
            <a:r>
              <a:rPr lang="zh-CN" altLang="en-US" dirty="0"/>
              <a:t>数据模型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0911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omic Sans MS" panose="030F0702030302020204" pitchFamily="66" charset="0"/>
              </a:rPr>
              <a:t>在</a:t>
            </a:r>
            <a:r>
              <a:rPr lang="en-US" altLang="zh-CN" dirty="0" err="1">
                <a:latin typeface="Comic Sans MS" panose="030F0702030302020204" pitchFamily="66" charset="0"/>
              </a:rPr>
              <a:t>Hbase</a:t>
            </a:r>
            <a:r>
              <a:rPr lang="zh-CN" altLang="en-US" dirty="0">
                <a:latin typeface="Comic Sans MS" panose="030F0702030302020204" pitchFamily="66" charset="0"/>
              </a:rPr>
              <a:t>中</a:t>
            </a:r>
            <a:r>
              <a:rPr lang="en-US" altLang="zh-CN" dirty="0">
                <a:latin typeface="Comic Sans MS" panose="030F0702030302020204" pitchFamily="66" charset="0"/>
              </a:rPr>
              <a:t>, </a:t>
            </a:r>
            <a:r>
              <a:rPr lang="zh-CN" altLang="en-US" dirty="0">
                <a:latin typeface="Comic Sans MS" panose="030F0702030302020204" pitchFamily="66" charset="0"/>
              </a:rPr>
              <a:t>数据以表的形式存放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table</a:t>
            </a:r>
            <a:r>
              <a:rPr lang="zh-CN" altLang="en-US" dirty="0"/>
              <a:t>有若干行，其中每列可以有多个版本</a:t>
            </a:r>
            <a:endParaRPr lang="en-US" altLang="zh-CN" dirty="0"/>
          </a:p>
          <a:p>
            <a:pPr lvl="1"/>
            <a:r>
              <a:rPr lang="zh-CN" altLang="en-US" dirty="0"/>
              <a:t>一行（</a:t>
            </a:r>
            <a:r>
              <a:rPr lang="en-US" altLang="zh-CN" dirty="0"/>
              <a:t>row</a:t>
            </a:r>
            <a:r>
              <a:rPr lang="zh-CN" altLang="en-US" dirty="0"/>
              <a:t>）由若干列组成，由</a:t>
            </a:r>
            <a:r>
              <a:rPr lang="en-US" altLang="zh-CN" dirty="0"/>
              <a:t>row key</a:t>
            </a:r>
            <a:r>
              <a:rPr lang="zh-CN" altLang="en-US" dirty="0"/>
              <a:t>确定存储，具有唯一性</a:t>
            </a:r>
            <a:endParaRPr lang="en-US" altLang="zh-CN" dirty="0"/>
          </a:p>
          <a:p>
            <a:pPr lvl="1"/>
            <a:r>
              <a:rPr lang="en-US" altLang="zh-CN" dirty="0"/>
              <a:t>Column</a:t>
            </a:r>
            <a:r>
              <a:rPr lang="zh-CN" altLang="en-US" dirty="0"/>
              <a:t>（列）是</a:t>
            </a:r>
            <a:r>
              <a:rPr lang="en-US" altLang="zh-CN" dirty="0" err="1"/>
              <a:t>Hbase</a:t>
            </a:r>
            <a:r>
              <a:rPr lang="zh-CN" altLang="en-US" dirty="0"/>
              <a:t>最基本的单位</a:t>
            </a:r>
            <a:endParaRPr lang="en-US" altLang="zh-CN" dirty="0"/>
          </a:p>
          <a:p>
            <a:pPr lvl="1"/>
            <a:r>
              <a:rPr lang="zh-CN" altLang="en-US" dirty="0"/>
              <a:t>若干列形成</a:t>
            </a:r>
            <a:r>
              <a:rPr lang="en-US" altLang="zh-CN" dirty="0"/>
              <a:t>column family</a:t>
            </a:r>
            <a:r>
              <a:rPr lang="zh-CN" altLang="en-US" dirty="0"/>
              <a:t>（列族）</a:t>
            </a:r>
            <a:endParaRPr lang="en-US" altLang="zh-CN" dirty="0"/>
          </a:p>
          <a:p>
            <a:pPr lvl="2"/>
            <a:r>
              <a:rPr lang="zh-CN" altLang="en-US" b="1" dirty="0">
                <a:solidFill>
                  <a:srgbClr val="0070C0"/>
                </a:solidFill>
              </a:rPr>
              <a:t>一个列族的所有列存储在同一个底层文件中：</a:t>
            </a:r>
            <a:r>
              <a:rPr lang="en-US" altLang="zh-CN" b="1" i="1" dirty="0" err="1">
                <a:solidFill>
                  <a:srgbClr val="0070C0"/>
                </a:solidFill>
              </a:rPr>
              <a:t>HFile</a:t>
            </a:r>
            <a:endParaRPr lang="en-US" altLang="zh-CN" b="1" i="1" dirty="0">
              <a:solidFill>
                <a:srgbClr val="0070C0"/>
              </a:solidFill>
            </a:endParaRPr>
          </a:p>
          <a:p>
            <a:pPr lvl="1"/>
            <a:r>
              <a:rPr lang="zh-CN" altLang="en-US" dirty="0"/>
              <a:t>在每个</a:t>
            </a:r>
            <a:r>
              <a:rPr lang="en-US" altLang="zh-CN" dirty="0"/>
              <a:t>cell</a:t>
            </a:r>
            <a:r>
              <a:rPr lang="zh-CN" altLang="en-US" dirty="0"/>
              <a:t>存储不同的值</a:t>
            </a:r>
            <a:endParaRPr lang="en-US" altLang="zh-CN" dirty="0"/>
          </a:p>
          <a:p>
            <a:pPr lvl="1"/>
            <a:r>
              <a:rPr lang="zh-CN" altLang="en-US" dirty="0"/>
              <a:t>每一列的值或</a:t>
            </a:r>
            <a:r>
              <a:rPr lang="en-US" altLang="zh-CN" dirty="0"/>
              <a:t>cell</a:t>
            </a:r>
            <a:r>
              <a:rPr lang="zh-CN" altLang="en-US" dirty="0"/>
              <a:t>的值都有时间戳</a:t>
            </a:r>
            <a:endParaRPr lang="en-US" altLang="zh-CN" dirty="0"/>
          </a:p>
          <a:p>
            <a:r>
              <a:rPr lang="zh-CN" altLang="en-US" dirty="0"/>
              <a:t>所有的行按</a:t>
            </a:r>
            <a:r>
              <a:rPr lang="en-US" altLang="zh-CN" dirty="0"/>
              <a:t>row key</a:t>
            </a:r>
            <a:r>
              <a:rPr lang="zh-CN" altLang="en-US" dirty="0"/>
              <a:t>字典序排序存储</a:t>
            </a:r>
            <a:endParaRPr lang="en-US" altLang="zh-CN" dirty="0"/>
          </a:p>
          <a:p>
            <a:r>
              <a:rPr lang="zh-CN" altLang="en-US" dirty="0"/>
              <a:t>行数据的存取操作是原子的</a:t>
            </a:r>
            <a:endParaRPr lang="zh-CN" altLang="en-US" dirty="0"/>
          </a:p>
          <a:p>
            <a:endParaRPr lang="zh-CN" altLang="en-US" sz="2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304535" y="1916832"/>
            <a:ext cx="11336081" cy="4165519"/>
            <a:chOff x="174311" y="2132856"/>
            <a:chExt cx="11336081" cy="4165519"/>
          </a:xfrm>
        </p:grpSpPr>
        <p:sp>
          <p:nvSpPr>
            <p:cNvPr id="7" name="圆角矩形 6"/>
            <p:cNvSpPr/>
            <p:nvPr/>
          </p:nvSpPr>
          <p:spPr>
            <a:xfrm>
              <a:off x="2207568" y="3423914"/>
              <a:ext cx="2088232" cy="792088"/>
            </a:xfrm>
            <a:prstGeom prst="roundRect">
              <a:avLst>
                <a:gd name="adj" fmla="val 750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“{“</a:t>
              </a:r>
              <a:r>
                <a:rPr lang="en-US" altLang="zh-CN" dirty="0" err="1">
                  <a:solidFill>
                    <a:schemeClr val="tx1"/>
                  </a:solidFill>
                </a:rPr>
                <a:t>name”,”las”,”Address</a:t>
              </a:r>
              <a:r>
                <a:rPr lang="en-US" altLang="zh-CN" dirty="0">
                  <a:solidFill>
                    <a:schemeClr val="tx1"/>
                  </a:solidFill>
                </a:rPr>
                <a:t>”,……}”</a:t>
              </a:r>
              <a:r>
                <a:rPr lang="zh-CN" altLang="en-US" dirty="0">
                  <a:solidFill>
                    <a:schemeClr val="tx1"/>
                  </a:solidFill>
                </a:rPr>
                <a:t>           </a:t>
              </a:r>
              <a:r>
                <a:rPr lang="en-US" altLang="zh-CN" dirty="0">
                  <a:solidFill>
                    <a:schemeClr val="tx1"/>
                  </a:solidFill>
                </a:rPr>
                <a:t>t3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775520" y="4002521"/>
              <a:ext cx="2088232" cy="792088"/>
            </a:xfrm>
            <a:prstGeom prst="roundRect">
              <a:avLst>
                <a:gd name="adj" fmla="val 750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“{“</a:t>
              </a:r>
              <a:r>
                <a:rPr lang="en-US" altLang="zh-CN" dirty="0" err="1">
                  <a:solidFill>
                    <a:schemeClr val="tx1"/>
                  </a:solidFill>
                </a:rPr>
                <a:t>name”,”las”,”Address</a:t>
              </a:r>
              <a:r>
                <a:rPr lang="en-US" altLang="zh-CN" dirty="0">
                  <a:solidFill>
                    <a:schemeClr val="tx1"/>
                  </a:solidFill>
                </a:rPr>
                <a:t>”,……}”</a:t>
              </a:r>
              <a:r>
                <a:rPr lang="zh-CN" altLang="en-US" dirty="0">
                  <a:solidFill>
                    <a:schemeClr val="tx1"/>
                  </a:solidFill>
                </a:rPr>
                <a:t>           </a:t>
              </a:r>
              <a:r>
                <a:rPr lang="en-US" altLang="zh-CN" dirty="0">
                  <a:solidFill>
                    <a:schemeClr val="tx1"/>
                  </a:solidFill>
                </a:rPr>
                <a:t>t6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343472" y="4581128"/>
              <a:ext cx="2088232" cy="792088"/>
            </a:xfrm>
            <a:prstGeom prst="roundRect">
              <a:avLst>
                <a:gd name="adj" fmla="val 750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“{“</a:t>
              </a:r>
              <a:r>
                <a:rPr lang="en-US" altLang="zh-CN" dirty="0" err="1">
                  <a:solidFill>
                    <a:schemeClr val="tx1"/>
                  </a:solidFill>
                </a:rPr>
                <a:t>name”,”las”,”Address</a:t>
              </a:r>
              <a:r>
                <a:rPr lang="en-US" altLang="zh-CN" dirty="0">
                  <a:solidFill>
                    <a:schemeClr val="tx1"/>
                  </a:solidFill>
                </a:rPr>
                <a:t>”,……}”</a:t>
              </a:r>
              <a:r>
                <a:rPr lang="zh-CN" altLang="en-US" dirty="0">
                  <a:solidFill>
                    <a:schemeClr val="tx1"/>
                  </a:solidFill>
                </a:rPr>
                <a:t>           </a:t>
              </a:r>
              <a:r>
                <a:rPr lang="en-US" altLang="zh-CN" dirty="0">
                  <a:solidFill>
                    <a:schemeClr val="tx1"/>
                  </a:solidFill>
                </a:rPr>
                <a:t>t9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303912" y="4398565"/>
              <a:ext cx="2592288" cy="792088"/>
            </a:xfrm>
            <a:prstGeom prst="roundRect">
              <a:avLst>
                <a:gd name="adj" fmla="val 750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“</a:t>
              </a:r>
              <a:r>
                <a:rPr lang="en-US" altLang="zh-CN" dirty="0" err="1">
                  <a:solidFill>
                    <a:schemeClr val="tx1"/>
                  </a:solidFill>
                </a:rPr>
                <a:t>application:json</a:t>
              </a:r>
              <a:r>
                <a:rPr lang="en-US" altLang="zh-CN" dirty="0">
                  <a:solidFill>
                    <a:schemeClr val="tx1"/>
                  </a:solidFill>
                </a:rPr>
                <a:t>”</a:t>
              </a:r>
              <a:r>
                <a:rPr lang="zh-CN" altLang="en-US" dirty="0">
                  <a:solidFill>
                    <a:schemeClr val="tx1"/>
                  </a:solidFill>
                </a:rPr>
                <a:t>     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r>
                <a:rPr lang="en-US" altLang="zh-CN" dirty="0">
                  <a:solidFill>
                    <a:schemeClr val="tx1"/>
                  </a:solidFill>
                </a:rPr>
                <a:t>                                    </a:t>
              </a:r>
              <a:r>
                <a:rPr lang="zh-CN" altLang="en-US" dirty="0">
                  <a:solidFill>
                    <a:schemeClr val="tx1"/>
                  </a:solidFill>
                </a:rPr>
                <a:t>    </a:t>
              </a:r>
              <a:r>
                <a:rPr lang="en-US" altLang="zh-CN" dirty="0">
                  <a:solidFill>
                    <a:schemeClr val="tx1"/>
                  </a:solidFill>
                </a:rPr>
                <a:t>t9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8478398" y="3423914"/>
              <a:ext cx="2370130" cy="792088"/>
            </a:xfrm>
            <a:prstGeom prst="roundRect">
              <a:avLst>
                <a:gd name="adj" fmla="val 750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              “280”</a:t>
              </a:r>
              <a:r>
                <a:rPr lang="zh-CN" altLang="en-US" dirty="0">
                  <a:solidFill>
                    <a:schemeClr val="tx1"/>
                  </a:solidFill>
                </a:rPr>
                <a:t>                               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r>
                <a:rPr lang="en-US" altLang="zh-CN" dirty="0">
                  <a:solidFill>
                    <a:schemeClr val="tx1"/>
                  </a:solidFill>
                </a:rPr>
                <a:t>                                     t3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4511824" y="2132856"/>
              <a:ext cx="0" cy="4104456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727848" y="2132856"/>
              <a:ext cx="0" cy="4104456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256240" y="2132856"/>
              <a:ext cx="0" cy="4104456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040216" y="2132856"/>
              <a:ext cx="0" cy="4104456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95400" y="5517232"/>
              <a:ext cx="10814992" cy="0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87714" y="2780928"/>
              <a:ext cx="10814992" cy="0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055440" y="2148952"/>
              <a:ext cx="0" cy="4088360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1280576" y="2148952"/>
              <a:ext cx="0" cy="4088360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631504" y="2276872"/>
              <a:ext cx="180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/>
                <a:t>“data</a:t>
              </a:r>
              <a:endParaRPr lang="zh-CN" altLang="en-US" sz="2000" b="1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303912" y="2251485"/>
              <a:ext cx="180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/>
                <a:t>“meta: </a:t>
              </a:r>
              <a:r>
                <a:rPr lang="en-US" altLang="zh-CN" sz="2000" b="1" dirty="0" err="1"/>
                <a:t>mtype</a:t>
              </a:r>
              <a:endParaRPr lang="zh-CN" altLang="en-US" sz="2000" b="1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652284" y="2254162"/>
              <a:ext cx="180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/>
                <a:t>“</a:t>
              </a:r>
              <a:r>
                <a:rPr lang="en-US" altLang="zh-CN" sz="2000" b="1" dirty="0" err="1"/>
                <a:t>meta:size</a:t>
              </a:r>
              <a:endParaRPr lang="zh-CN" altLang="en-US" sz="2000" b="1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74311" y="3779748"/>
              <a:ext cx="792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row1</a:t>
              </a:r>
              <a:endParaRPr lang="zh-CN" altLang="en-US" sz="2000" b="1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74311" y="5898265"/>
              <a:ext cx="792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row2</a:t>
              </a:r>
              <a:endParaRPr lang="zh-CN" altLang="en-US" sz="2000" b="1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HBase</a:t>
            </a:r>
            <a:r>
              <a:rPr lang="zh-CN" altLang="en-US" dirty="0"/>
              <a:t>数据模型术语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b="1" dirty="0">
                <a:latin typeface="Comic Sans MS" panose="030F0702030302020204" pitchFamily="66" charset="0"/>
              </a:rPr>
              <a:t>Table</a:t>
            </a:r>
            <a:r>
              <a:rPr lang="zh-CN" altLang="en-US" sz="2400" b="1" dirty="0">
                <a:latin typeface="Comic Sans MS" panose="030F0702030302020204" pitchFamily="66" charset="0"/>
              </a:rPr>
              <a:t>：</a:t>
            </a:r>
            <a:r>
              <a:rPr lang="zh-CN" altLang="en-US" sz="2400" dirty="0">
                <a:latin typeface="Comic Sans MS" panose="030F0702030302020204" pitchFamily="66" charset="0"/>
              </a:rPr>
              <a:t>一个</a:t>
            </a:r>
            <a:r>
              <a:rPr lang="en-US" altLang="zh-CN" sz="2400" dirty="0" err="1">
                <a:latin typeface="Comic Sans MS" panose="030F0702030302020204" pitchFamily="66" charset="0"/>
              </a:rPr>
              <a:t>Hbase</a:t>
            </a:r>
            <a:r>
              <a:rPr lang="zh-CN" altLang="en-US" sz="2400" dirty="0">
                <a:latin typeface="Comic Sans MS" panose="030F0702030302020204" pitchFamily="66" charset="0"/>
              </a:rPr>
              <a:t>表由多行构成。</a:t>
            </a:r>
            <a:endParaRPr lang="en-US" altLang="zh-CN" sz="2400" dirty="0">
              <a:latin typeface="Comic Sans MS" panose="030F0702030302020204" pitchFamily="66" charset="0"/>
            </a:endParaRP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Row</a:t>
            </a:r>
            <a:r>
              <a:rPr lang="zh-CN" altLang="en-US" sz="2400" b="1" dirty="0">
                <a:latin typeface="Comic Sans MS" panose="030F0702030302020204" pitchFamily="66" charset="0"/>
              </a:rPr>
              <a:t>：</a:t>
            </a:r>
            <a:r>
              <a:rPr lang="zh-CN" altLang="en-US" sz="2400" dirty="0">
                <a:latin typeface="Comic Sans MS" panose="030F0702030302020204" pitchFamily="66" charset="0"/>
              </a:rPr>
              <a:t>每行由一个</a:t>
            </a:r>
            <a:r>
              <a:rPr lang="en-US" altLang="zh-CN" sz="2400" dirty="0">
                <a:latin typeface="Comic Sans MS" panose="030F0702030302020204" pitchFamily="66" charset="0"/>
              </a:rPr>
              <a:t>row key</a:t>
            </a:r>
            <a:r>
              <a:rPr lang="zh-CN" altLang="en-US" sz="2400" dirty="0">
                <a:latin typeface="Comic Sans MS" panose="030F0702030302020204" pitchFamily="66" charset="0"/>
              </a:rPr>
              <a:t>和一个或多个具有值的列组成，并按照</a:t>
            </a:r>
            <a:r>
              <a:rPr lang="en-US" altLang="zh-CN" sz="2400" dirty="0">
                <a:latin typeface="Comic Sans MS" panose="030F0702030302020204" pitchFamily="66" charset="0"/>
              </a:rPr>
              <a:t>row key</a:t>
            </a:r>
            <a:r>
              <a:rPr lang="zh-CN" altLang="en-US" sz="2400" dirty="0">
                <a:latin typeface="Comic Sans MS" panose="030F0702030302020204" pitchFamily="66" charset="0"/>
              </a:rPr>
              <a:t>排序。</a:t>
            </a:r>
            <a:endParaRPr lang="en-US" altLang="zh-CN" sz="2400" dirty="0">
              <a:latin typeface="Comic Sans MS" panose="030F0702030302020204" pitchFamily="66" charset="0"/>
            </a:endParaRP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Column</a:t>
            </a:r>
            <a:r>
              <a:rPr lang="zh-CN" altLang="en-US" sz="2400" b="1" dirty="0">
                <a:latin typeface="Comic Sans MS" panose="030F0702030302020204" pitchFamily="66" charset="0"/>
              </a:rPr>
              <a:t>：</a:t>
            </a:r>
            <a:r>
              <a:rPr lang="zh-CN" altLang="en-US" sz="2400" dirty="0">
                <a:latin typeface="Comic Sans MS" panose="030F0702030302020204" pitchFamily="66" charset="0"/>
              </a:rPr>
              <a:t>列由一个</a:t>
            </a:r>
            <a:r>
              <a:rPr lang="en-US" altLang="zh-CN" sz="2400" dirty="0">
                <a:latin typeface="Comic Sans MS" panose="030F0702030302020204" pitchFamily="66" charset="0"/>
              </a:rPr>
              <a:t>column family</a:t>
            </a:r>
            <a:r>
              <a:rPr lang="zh-CN" altLang="en-US" sz="2400" dirty="0">
                <a:latin typeface="Comic Sans MS" panose="030F0702030302020204" pitchFamily="66" charset="0"/>
              </a:rPr>
              <a:t>和</a:t>
            </a:r>
            <a:r>
              <a:rPr lang="en-US" altLang="zh-CN" sz="2400" dirty="0">
                <a:latin typeface="Comic Sans MS" panose="030F0702030302020204" pitchFamily="66" charset="0"/>
              </a:rPr>
              <a:t> column qualifier</a:t>
            </a:r>
            <a:r>
              <a:rPr lang="zh-CN" altLang="en-US" sz="2400" dirty="0">
                <a:latin typeface="Comic Sans MS" panose="030F0702030302020204" pitchFamily="66" charset="0"/>
              </a:rPr>
              <a:t>组成</a:t>
            </a:r>
            <a:r>
              <a:rPr lang="en-US" altLang="zh-CN" sz="2400" dirty="0">
                <a:latin typeface="Comic Sans MS" panose="030F0702030302020204" pitchFamily="66" charset="0"/>
              </a:rPr>
              <a:t>, </a:t>
            </a:r>
            <a:r>
              <a:rPr lang="zh-CN" altLang="en-US" sz="2400" dirty="0">
                <a:latin typeface="Comic Sans MS" panose="030F0702030302020204" pitchFamily="66" charset="0"/>
              </a:rPr>
              <a:t>用</a:t>
            </a:r>
            <a:r>
              <a:rPr lang="en-US" altLang="zh-CN" sz="2400" dirty="0">
                <a:latin typeface="Comic Sans MS" panose="030F0702030302020204" pitchFamily="66" charset="0"/>
              </a:rPr>
              <a:t> </a:t>
            </a:r>
            <a:r>
              <a:rPr lang="zh-CN" altLang="en-US" sz="2400" dirty="0">
                <a:latin typeface="Comic Sans MS" panose="030F0702030302020204" pitchFamily="66" charset="0"/>
              </a:rPr>
              <a:t>冒号（</a:t>
            </a:r>
            <a:r>
              <a:rPr lang="en-US" altLang="zh-CN" sz="2400" dirty="0">
                <a:latin typeface="Comic Sans MS" panose="030F0702030302020204" pitchFamily="66" charset="0"/>
              </a:rPr>
              <a:t>:</a:t>
            </a:r>
            <a:r>
              <a:rPr lang="zh-CN" altLang="en-US" sz="2400" dirty="0">
                <a:latin typeface="Comic Sans MS" panose="030F0702030302020204" pitchFamily="66" charset="0"/>
              </a:rPr>
              <a:t>）字符分隔。</a:t>
            </a:r>
            <a:endParaRPr lang="en-US" altLang="zh-CN" sz="2400" dirty="0">
              <a:latin typeface="Comic Sans MS" panose="030F0702030302020204" pitchFamily="66" charset="0"/>
            </a:endParaRP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Column Family</a:t>
            </a:r>
            <a:r>
              <a:rPr lang="zh-CN" altLang="en-US" sz="2400" b="1" dirty="0">
                <a:latin typeface="Comic Sans MS" panose="030F0702030302020204" pitchFamily="66" charset="0"/>
              </a:rPr>
              <a:t>：</a:t>
            </a:r>
            <a:r>
              <a:rPr lang="zh-CN" altLang="en-US" sz="2400" dirty="0">
                <a:latin typeface="Comic Sans MS" panose="030F0702030302020204" pitchFamily="66" charset="0"/>
              </a:rPr>
              <a:t>物理上，</a:t>
            </a:r>
            <a:r>
              <a:rPr lang="en-US" altLang="zh-CN" sz="2400" dirty="0">
                <a:latin typeface="Comic Sans MS" panose="030F0702030302020204" pitchFamily="66" charset="0"/>
              </a:rPr>
              <a:t>column family</a:t>
            </a:r>
            <a:r>
              <a:rPr lang="zh-CN" altLang="en-US" sz="2400" dirty="0"/>
              <a:t>所有列及其值存储在一起，具有相同的前缀，一个</a:t>
            </a:r>
            <a:r>
              <a:rPr lang="en-US" altLang="zh-CN" sz="2400" dirty="0"/>
              <a:t>column family</a:t>
            </a:r>
            <a:r>
              <a:rPr lang="zh-CN" altLang="en-US" sz="2400" dirty="0"/>
              <a:t>的所有成员用相同的方式访问。。</a:t>
            </a:r>
            <a:endParaRPr lang="zh-CN" altLang="en-US" sz="2400" dirty="0"/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Column Qualifier</a:t>
            </a:r>
            <a:r>
              <a:rPr lang="zh-CN" altLang="en-US" sz="2400" b="1" dirty="0">
                <a:latin typeface="Comic Sans MS" panose="030F0702030302020204" pitchFamily="66" charset="0"/>
              </a:rPr>
              <a:t>：</a:t>
            </a:r>
            <a:r>
              <a:rPr lang="en-US" altLang="zh-CN" sz="2400" dirty="0">
                <a:latin typeface="Comic Sans MS" panose="030F0702030302020204" pitchFamily="66" charset="0"/>
              </a:rPr>
              <a:t>column qualifier</a:t>
            </a:r>
            <a:r>
              <a:rPr lang="zh-CN" altLang="en-US" sz="2400" dirty="0">
                <a:latin typeface="Comic Sans MS" panose="030F0702030302020204" pitchFamily="66" charset="0"/>
              </a:rPr>
              <a:t>附加到</a:t>
            </a:r>
            <a:r>
              <a:rPr lang="en-US" altLang="zh-CN" sz="2400" dirty="0">
                <a:latin typeface="Comic Sans MS" panose="030F0702030302020204" pitchFamily="66" charset="0"/>
              </a:rPr>
              <a:t>column family</a:t>
            </a:r>
            <a:r>
              <a:rPr lang="zh-CN" altLang="en-US" sz="2400" dirty="0">
                <a:latin typeface="Comic Sans MS" panose="030F0702030302020204" pitchFamily="66" charset="0"/>
              </a:rPr>
              <a:t>，提供数据的索引</a:t>
            </a:r>
            <a:endParaRPr lang="en-US" altLang="zh-CN" sz="2400" dirty="0">
              <a:latin typeface="Comic Sans MS" panose="030F0702030302020204" pitchFamily="66" charset="0"/>
            </a:endParaRPr>
          </a:p>
          <a:p>
            <a:pPr lvl="1"/>
            <a:r>
              <a:rPr lang="zh-CN" altLang="en-US" dirty="0">
                <a:latin typeface="Comic Sans MS" panose="030F0702030302020204" pitchFamily="66" charset="0"/>
              </a:rPr>
              <a:t>例如</a:t>
            </a:r>
            <a:r>
              <a:rPr lang="en-US" altLang="zh-CN" dirty="0">
                <a:latin typeface="Comic Sans MS" panose="030F0702030302020204" pitchFamily="66" charset="0"/>
              </a:rPr>
              <a:t> </a:t>
            </a:r>
            <a:r>
              <a:rPr lang="en-US" altLang="zh-CN" dirty="0" err="1">
                <a:latin typeface="Comic Sans MS" panose="030F0702030302020204" pitchFamily="66" charset="0"/>
              </a:rPr>
              <a:t>content:html</a:t>
            </a:r>
            <a:r>
              <a:rPr lang="en-US" altLang="zh-CN" dirty="0">
                <a:latin typeface="Comic Sans MS" panose="030F0702030302020204" pitchFamily="66" charset="0"/>
              </a:rPr>
              <a:t>, </a:t>
            </a:r>
            <a:r>
              <a:rPr lang="en-US" altLang="zh-CN" dirty="0" err="1">
                <a:latin typeface="Comic Sans MS" panose="030F0702030302020204" pitchFamily="66" charset="0"/>
              </a:rPr>
              <a:t>content:pdf</a:t>
            </a:r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Cell</a:t>
            </a:r>
            <a:r>
              <a:rPr lang="zh-CN" altLang="en-US" sz="2400" dirty="0">
                <a:latin typeface="Comic Sans MS" panose="030F0702030302020204" pitchFamily="66" charset="0"/>
              </a:rPr>
              <a:t>：</a:t>
            </a:r>
            <a:r>
              <a:rPr lang="en-US" altLang="zh-CN" sz="2400" dirty="0">
                <a:latin typeface="Comic Sans MS" panose="030F0702030302020204" pitchFamily="66" charset="0"/>
              </a:rPr>
              <a:t>cell</a:t>
            </a:r>
            <a:r>
              <a:rPr lang="zh-CN" altLang="en-US" sz="2400" dirty="0">
                <a:latin typeface="Comic Sans MS" panose="030F0702030302020204" pitchFamily="66" charset="0"/>
              </a:rPr>
              <a:t>由</a:t>
            </a:r>
            <a:r>
              <a:rPr lang="en-US" altLang="zh-CN" sz="2400" dirty="0">
                <a:latin typeface="Comic Sans MS" panose="030F0702030302020204" pitchFamily="66" charset="0"/>
              </a:rPr>
              <a:t>row, column family, qualifier,</a:t>
            </a:r>
            <a:r>
              <a:rPr lang="zh-CN" altLang="en-US" sz="2400" dirty="0">
                <a:latin typeface="Comic Sans MS" panose="030F0702030302020204" pitchFamily="66" charset="0"/>
              </a:rPr>
              <a:t>存储的值以及</a:t>
            </a:r>
            <a:r>
              <a:rPr lang="en-US" altLang="zh-CN" sz="2400" dirty="0">
                <a:latin typeface="Comic Sans MS" panose="030F0702030302020204" pitchFamily="66" charset="0"/>
              </a:rPr>
              <a:t>timestamp</a:t>
            </a:r>
            <a:r>
              <a:rPr lang="zh-CN" altLang="en-US" sz="2400" dirty="0">
                <a:latin typeface="Comic Sans MS" panose="030F0702030302020204" pitchFamily="66" charset="0"/>
              </a:rPr>
              <a:t>表示，其中时间戳表示值的版本。</a:t>
            </a:r>
            <a:endParaRPr lang="en-US" altLang="zh-CN" sz="2400" dirty="0">
              <a:latin typeface="Comic Sans MS" panose="030F0702030302020204" pitchFamily="66" charset="0"/>
            </a:endParaRPr>
          </a:p>
          <a:p>
            <a:endParaRPr lang="en-US" altLang="zh-CN" sz="36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ce10cb19-f178-43af-a33a-b389b4921873"/>
  <p:tag name="COMMONDATA" val="eyJoZGlkIjoiZGFlZTJkYmIzZGMyMDg5NzE4OGY4YTQzYjg2MmYyM2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6863</Words>
  <Application>WPS 演示</Application>
  <PresentationFormat>宽屏</PresentationFormat>
  <Paragraphs>864</Paragraphs>
  <Slides>33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Arial</vt:lpstr>
      <vt:lpstr>宋体</vt:lpstr>
      <vt:lpstr>Wingdings</vt:lpstr>
      <vt:lpstr>华文新魏</vt:lpstr>
      <vt:lpstr>华光魏体_CNKI</vt:lpstr>
      <vt:lpstr>微软雅黑</vt:lpstr>
      <vt:lpstr>等线</vt:lpstr>
      <vt:lpstr>Times New Roman</vt:lpstr>
      <vt:lpstr>Comic Sans MS</vt:lpstr>
      <vt:lpstr>Arial Unicode MS</vt:lpstr>
      <vt:lpstr>Calibri</vt:lpstr>
      <vt:lpstr>Office 主题​​</vt:lpstr>
      <vt:lpstr>第五章 HBASE</vt:lpstr>
      <vt:lpstr>主要内容</vt:lpstr>
      <vt:lpstr>Hbase在Hadoop生态系统中的位置</vt:lpstr>
      <vt:lpstr>Hbase在Hadoop生态系统中的位置</vt:lpstr>
      <vt:lpstr>Hadoop生态系统</vt:lpstr>
      <vt:lpstr>Hbase的数据模型</vt:lpstr>
      <vt:lpstr>HBASE数据模型</vt:lpstr>
      <vt:lpstr>示例</vt:lpstr>
      <vt:lpstr>HBase数据模型术语</vt:lpstr>
      <vt:lpstr>表实例</vt:lpstr>
      <vt:lpstr>概念视图</vt:lpstr>
      <vt:lpstr>HBASE逻辑模型实例</vt:lpstr>
      <vt:lpstr>物理视图-面向列族</vt:lpstr>
      <vt:lpstr>物理存储</vt:lpstr>
      <vt:lpstr>物理存储示意图</vt:lpstr>
      <vt:lpstr>物理存储示意</vt:lpstr>
      <vt:lpstr>HBase物理存储示意</vt:lpstr>
      <vt:lpstr>HFile结构</vt:lpstr>
      <vt:lpstr>HFile结构示意</vt:lpstr>
      <vt:lpstr>PowerPoint 演示文稿</vt:lpstr>
      <vt:lpstr>HLog（ Write Ahead Log ）</vt:lpstr>
      <vt:lpstr>HBASE系统架构</vt:lpstr>
      <vt:lpstr>HBase组成</vt:lpstr>
      <vt:lpstr>HBase系统架构</vt:lpstr>
      <vt:lpstr>HBASE存储结构概览</vt:lpstr>
      <vt:lpstr>HBase与Bigtable的命名差异</vt:lpstr>
      <vt:lpstr>Hbase的访问接口</vt:lpstr>
      <vt:lpstr>Hbase写路径</vt:lpstr>
      <vt:lpstr>HBase读路径</vt:lpstr>
      <vt:lpstr>合并（Compaction）</vt:lpstr>
      <vt:lpstr>Zookeeper</vt:lpstr>
      <vt:lpstr>Zookeeper数据结构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hzhao</dc:creator>
  <cp:lastModifiedBy>ABU</cp:lastModifiedBy>
  <cp:revision>191</cp:revision>
  <dcterms:created xsi:type="dcterms:W3CDTF">2016-11-16T07:36:00Z</dcterms:created>
  <dcterms:modified xsi:type="dcterms:W3CDTF">2023-02-16T15:21:50Z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8A5E6984F976406FA441E76B00DC8CCB</vt:lpwstr>
  </property>
  <property fmtid="{D5CDD505-2E9C-101B-9397-08002B2CF9AE}" pid="3" name="KSOProductBuildVer">
    <vt:lpwstr>2052-11.1.0.13703</vt:lpwstr>
  </property>
</Properties>
</file>