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61" r:id="rId4"/>
    <p:sldId id="355" r:id="rId5"/>
    <p:sldId id="357" r:id="rId7"/>
    <p:sldId id="358" r:id="rId8"/>
    <p:sldId id="359" r:id="rId9"/>
    <p:sldId id="360" r:id="rId10"/>
    <p:sldId id="362" r:id="rId11"/>
    <p:sldId id="363" r:id="rId12"/>
    <p:sldId id="364" r:id="rId13"/>
    <p:sldId id="365" r:id="rId14"/>
    <p:sldId id="366" r:id="rId15"/>
    <p:sldId id="276" r:id="rId16"/>
    <p:sldId id="277" r:id="rId17"/>
    <p:sldId id="299" r:id="rId18"/>
    <p:sldId id="301" r:id="rId19"/>
    <p:sldId id="300" r:id="rId20"/>
    <p:sldId id="302" r:id="rId21"/>
    <p:sldId id="367" r:id="rId22"/>
    <p:sldId id="368" r:id="rId23"/>
    <p:sldId id="369" r:id="rId24"/>
    <p:sldId id="372" r:id="rId25"/>
    <p:sldId id="304" r:id="rId26"/>
    <p:sldId id="305" r:id="rId27"/>
    <p:sldId id="306" r:id="rId28"/>
    <p:sldId id="307" r:id="rId29"/>
    <p:sldId id="317" r:id="rId30"/>
    <p:sldId id="370" r:id="rId31"/>
    <p:sldId id="310" r:id="rId32"/>
    <p:sldId id="311" r:id="rId33"/>
    <p:sldId id="312" r:id="rId34"/>
    <p:sldId id="309" r:id="rId35"/>
    <p:sldId id="313" r:id="rId36"/>
    <p:sldId id="373" r:id="rId37"/>
    <p:sldId id="314" r:id="rId38"/>
    <p:sldId id="316" r:id="rId39"/>
    <p:sldId id="319" r:id="rId40"/>
    <p:sldId id="320" r:id="rId41"/>
    <p:sldId id="323" r:id="rId42"/>
    <p:sldId id="321" r:id="rId43"/>
    <p:sldId id="324" r:id="rId44"/>
    <p:sldId id="371" r:id="rId45"/>
    <p:sldId id="322" r:id="rId46"/>
    <p:sldId id="326" r:id="rId47"/>
    <p:sldId id="329" r:id="rId48"/>
    <p:sldId id="331" r:id="rId49"/>
    <p:sldId id="332" r:id="rId50"/>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60" autoAdjust="0"/>
  </p:normalViewPr>
  <p:slideViewPr>
    <p:cSldViewPr showGuides="1">
      <p:cViewPr varScale="1">
        <p:scale>
          <a:sx n="71" d="100"/>
          <a:sy n="71" d="100"/>
        </p:scale>
        <p:origin x="1032" y="4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226CE-3C66-458B-9F24-4CD80147E1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76023-E20C-43F7-90B8-8477FA70C8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共享资源是分布式系统的主要目标，共享存储信息是分布式资源共享的最重要的方面之一。</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 POSIX</a:t>
            </a:r>
            <a:r>
              <a:rPr lang="zh-CN" altLang="en-US" sz="1200" b="0" i="0" kern="1200" dirty="0">
                <a:solidFill>
                  <a:schemeClr val="tx1"/>
                </a:solidFill>
                <a:effectLst/>
                <a:latin typeface="+mn-lt"/>
                <a:ea typeface="+mn-ea"/>
                <a:cs typeface="+mn-cs"/>
              </a:rPr>
              <a:t>表示可移植操作系统接口（</a:t>
            </a:r>
            <a:r>
              <a:rPr lang="en-US" altLang="zh-CN" sz="1200" b="0" i="0" kern="1200" dirty="0">
                <a:solidFill>
                  <a:schemeClr val="tx1"/>
                </a:solidFill>
                <a:effectLst/>
                <a:latin typeface="+mn-lt"/>
                <a:ea typeface="+mn-ea"/>
                <a:cs typeface="+mn-cs"/>
              </a:rPr>
              <a:t>Portable Operating System Interface of UNIX</a:t>
            </a:r>
            <a:r>
              <a:rPr lang="zh-CN" altLang="en-US" sz="1200" b="0" i="0" kern="1200" dirty="0">
                <a:solidFill>
                  <a:schemeClr val="tx1"/>
                </a:solidFill>
                <a:effectLst/>
                <a:latin typeface="+mn-lt"/>
                <a:ea typeface="+mn-ea"/>
                <a:cs typeface="+mn-cs"/>
              </a:rPr>
              <a:t>，缩写为 </a:t>
            </a:r>
            <a:r>
              <a:rPr lang="en-US" altLang="zh-CN" sz="1200" b="0" i="0" kern="1200" dirty="0">
                <a:solidFill>
                  <a:schemeClr val="tx1"/>
                </a:solidFill>
                <a:effectLst/>
                <a:latin typeface="+mn-lt"/>
                <a:ea typeface="+mn-ea"/>
                <a:cs typeface="+mn-cs"/>
              </a:rPr>
              <a:t>POSIX </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示例：文件</a:t>
            </a:r>
            <a:r>
              <a:rPr lang="en-US" altLang="zh-CN" dirty="0"/>
              <a:t>part-0</a:t>
            </a:r>
            <a:r>
              <a:rPr lang="zh-CN" altLang="en-US" dirty="0"/>
              <a:t>，复制因子是</a:t>
            </a:r>
            <a:r>
              <a:rPr lang="en-US" altLang="zh-CN" dirty="0"/>
              <a:t>2</a:t>
            </a:r>
            <a:r>
              <a:rPr lang="zh-CN" altLang="en-US" dirty="0"/>
              <a:t>，文件组成包括</a:t>
            </a:r>
            <a:r>
              <a:rPr lang="en-US" altLang="zh-CN" dirty="0"/>
              <a:t>block1</a:t>
            </a:r>
            <a:r>
              <a:rPr lang="zh-CN" altLang="en-US" dirty="0"/>
              <a:t>和</a:t>
            </a:r>
            <a:r>
              <a:rPr lang="en-US" altLang="zh-CN" dirty="0"/>
              <a:t>block3</a:t>
            </a:r>
            <a:r>
              <a:rPr lang="zh-CN" altLang="en-US" dirty="0"/>
              <a:t>，可以看到</a:t>
            </a:r>
            <a:r>
              <a:rPr lang="en-US" altLang="zh-CN" dirty="0"/>
              <a:t>block1</a:t>
            </a:r>
            <a:r>
              <a:rPr lang="zh-CN" altLang="en-US" dirty="0"/>
              <a:t>在</a:t>
            </a:r>
            <a:r>
              <a:rPr lang="en-US" altLang="zh-CN" dirty="0"/>
              <a:t>DataNode1</a:t>
            </a:r>
            <a:r>
              <a:rPr lang="zh-CN" altLang="en-US" dirty="0"/>
              <a:t>和</a:t>
            </a:r>
            <a:r>
              <a:rPr lang="en-US" altLang="zh-CN" dirty="0"/>
              <a:t>DataNode3</a:t>
            </a:r>
            <a:r>
              <a:rPr lang="zh-CN" altLang="en-US" dirty="0"/>
              <a:t>分别存储；文件</a:t>
            </a:r>
            <a:r>
              <a:rPr lang="en-US" altLang="zh-CN" dirty="0"/>
              <a:t>part-1</a:t>
            </a:r>
            <a:r>
              <a:rPr lang="zh-CN" altLang="en-US" dirty="0"/>
              <a:t>由</a:t>
            </a:r>
            <a:r>
              <a:rPr lang="en-US" altLang="zh-CN" dirty="0"/>
              <a:t>3</a:t>
            </a:r>
            <a:r>
              <a:rPr lang="zh-CN" altLang="en-US" dirty="0"/>
              <a:t>个块组成，复制因子是</a:t>
            </a:r>
            <a:r>
              <a:rPr lang="en-US" altLang="zh-CN" dirty="0"/>
              <a:t>3</a:t>
            </a:r>
            <a:r>
              <a:rPr lang="zh-CN" altLang="en-US" dirty="0"/>
              <a:t>，可以看到</a:t>
            </a:r>
            <a:r>
              <a:rPr lang="en-US" altLang="zh-CN" dirty="0"/>
              <a:t>block2,4,5</a:t>
            </a:r>
            <a:r>
              <a:rPr lang="zh-CN" altLang="en-US" dirty="0"/>
              <a:t>分别在三个</a:t>
            </a:r>
            <a:r>
              <a:rPr lang="en-US" altLang="zh-CN" dirty="0" err="1"/>
              <a:t>DataNode</a:t>
            </a:r>
            <a:r>
              <a:rPr lang="zh-CN" altLang="en-US" dirty="0"/>
              <a:t>存储</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通过</a:t>
            </a:r>
            <a:r>
              <a:rPr lang="en-US" altLang="zh-CN" sz="1200" dirty="0"/>
              <a:t>rack awareness</a:t>
            </a:r>
            <a:r>
              <a:rPr lang="zh-CN" altLang="en-US" sz="1200" dirty="0"/>
              <a:t>过程，</a:t>
            </a:r>
            <a:r>
              <a:rPr lang="en-US" altLang="zh-CN" sz="1200" dirty="0" err="1"/>
              <a:t>Namenode</a:t>
            </a:r>
            <a:r>
              <a:rPr lang="zh-CN" altLang="en-US" sz="1200" dirty="0"/>
              <a:t>可以确定每个</a:t>
            </a:r>
            <a:r>
              <a:rPr lang="en-US" altLang="zh-CN" sz="1200" dirty="0" err="1"/>
              <a:t>Datanode</a:t>
            </a:r>
            <a:r>
              <a:rPr lang="zh-CN" altLang="en-US" sz="1200" dirty="0"/>
              <a:t>所属的机架</a:t>
            </a:r>
            <a:r>
              <a:rPr lang="en-US" altLang="zh-CN" sz="1200" dirty="0"/>
              <a:t>id</a:t>
            </a:r>
            <a:r>
              <a:rPr lang="zh-CN" altLang="en-US" sz="1200" dirty="0"/>
              <a:t>。简单但没有优化的策略就是将副本存放在不同的机架上。这样可以有效防止当整个机架失效时数据的丢失，并且允许读数据的时候充分利用多个机架的带宽。这种策略设置可以将副本均匀分布在集群中，有利于当组件失效情况下的负载均衡。但是，因为这种策略的一个写操作需要传输数据块到多个机架，这增加了写的代价。</a:t>
            </a:r>
            <a:endParaRPr lang="zh-CN" altLang="en-US" sz="1200" dirty="0"/>
          </a:p>
          <a:p>
            <a:r>
              <a:rPr lang="zh-CN" altLang="en-US" sz="1200" dirty="0"/>
              <a:t>在大多数情况下，副本系数是</a:t>
            </a:r>
            <a:r>
              <a:rPr lang="en-US" altLang="zh-CN" sz="1200" dirty="0"/>
              <a:t>3</a:t>
            </a:r>
            <a:r>
              <a:rPr lang="zh-CN" altLang="en-US" sz="1200" dirty="0"/>
              <a:t>，</a:t>
            </a:r>
            <a:r>
              <a:rPr lang="en-US" altLang="zh-CN" sz="1200" dirty="0"/>
              <a:t>HDFS</a:t>
            </a:r>
            <a:r>
              <a:rPr lang="zh-CN" altLang="en-US" sz="1200" dirty="0"/>
              <a:t>的存放策略是将一个副本存放在本地机架的节点上，一个副本放在同一机架的另一个节点上，最后一个副本放在不同机架的节点上。这种策略减少了机架间的数据传输，这就提高了写操作的效率。机架的错误远远比节点的错误少，所以这个策略不会影响到数据的可靠性和可用性。于此同时，因为数据块只放在两个（不是三个）不同的机架上，所以此策略减少了读取数据时需要的网络传输总带宽。在这种策略下，副本并不是均匀分布在不同的机架上。三分之一的副本在一个节点上，三分之二的副本在一个机架上，其他副本均匀分布在剩下的机架中，这一策略在不损害数据可靠性和读取性能的情况下改进了写的性能</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zh-CN" altLang="en-US" b="1" dirty="0"/>
              <a:t>磁盘数据错误，心跳检测和重新复制</a:t>
            </a:r>
            <a:endParaRPr lang="zh-CN" altLang="en-US" b="1" dirty="0"/>
          </a:p>
          <a:p>
            <a:pPr lvl="2"/>
            <a:r>
              <a:rPr lang="zh-CN" altLang="en-US" dirty="0"/>
              <a:t>每个</a:t>
            </a:r>
            <a:r>
              <a:rPr lang="en-US" altLang="zh-CN" dirty="0" err="1"/>
              <a:t>Datanode</a:t>
            </a:r>
            <a:r>
              <a:rPr lang="zh-CN" altLang="en-US" dirty="0"/>
              <a:t>节点周期性地向</a:t>
            </a:r>
            <a:r>
              <a:rPr lang="en-US" altLang="zh-CN" dirty="0" err="1"/>
              <a:t>Namenode</a:t>
            </a:r>
            <a:r>
              <a:rPr lang="zh-CN" altLang="en-US" dirty="0"/>
              <a:t>发送心跳信号。网络割裂可能导致一部分</a:t>
            </a:r>
            <a:r>
              <a:rPr lang="en-US" altLang="zh-CN" dirty="0" err="1"/>
              <a:t>Datanode</a:t>
            </a:r>
            <a:r>
              <a:rPr lang="zh-CN" altLang="en-US" dirty="0"/>
              <a:t>跟</a:t>
            </a:r>
            <a:r>
              <a:rPr lang="en-US" altLang="zh-CN" dirty="0" err="1"/>
              <a:t>Namenode</a:t>
            </a:r>
            <a:r>
              <a:rPr lang="zh-CN" altLang="en-US" dirty="0"/>
              <a:t>失去联系。</a:t>
            </a:r>
            <a:r>
              <a:rPr lang="en-US" altLang="zh-CN" dirty="0" err="1"/>
              <a:t>Namenode</a:t>
            </a:r>
            <a:r>
              <a:rPr lang="zh-CN" altLang="en-US" dirty="0"/>
              <a:t>通过心跳信号的缺失来检测这一情况，并将这些近期不再发送心跳信号</a:t>
            </a:r>
            <a:r>
              <a:rPr lang="en-US" altLang="zh-CN" dirty="0" err="1"/>
              <a:t>Datanode</a:t>
            </a:r>
            <a:r>
              <a:rPr lang="zh-CN" altLang="en-US" dirty="0"/>
              <a:t>标记为宕机，不会再将新的</a:t>
            </a:r>
            <a:r>
              <a:rPr lang="en-US" altLang="zh-CN" dirty="0"/>
              <a:t>IO</a:t>
            </a:r>
            <a:r>
              <a:rPr lang="zh-CN" altLang="en-US" dirty="0"/>
              <a:t>请求发给它们。任何存储在宕机</a:t>
            </a:r>
            <a:r>
              <a:rPr lang="en-US" altLang="zh-CN" dirty="0" err="1"/>
              <a:t>Datanode</a:t>
            </a:r>
            <a:r>
              <a:rPr lang="zh-CN" altLang="en-US" dirty="0"/>
              <a:t>上的数据将不再有效。</a:t>
            </a:r>
            <a:r>
              <a:rPr lang="en-US" altLang="zh-CN" dirty="0" err="1"/>
              <a:t>Datanode</a:t>
            </a:r>
            <a:r>
              <a:rPr lang="zh-CN" altLang="en-US" dirty="0"/>
              <a:t>的宕机可能会引起一些数据块的副本系数低于指定值，</a:t>
            </a:r>
            <a:r>
              <a:rPr lang="en-US" altLang="zh-CN" dirty="0" err="1"/>
              <a:t>Namenode</a:t>
            </a:r>
            <a:r>
              <a:rPr lang="zh-CN" altLang="en-US" dirty="0"/>
              <a:t>不断地检测这些需要复制的数据块，一旦发现就启动复制操作。在下列情况下，可能需要重新复制：某个</a:t>
            </a:r>
            <a:r>
              <a:rPr lang="en-US" altLang="zh-CN" dirty="0" err="1"/>
              <a:t>Datanode</a:t>
            </a:r>
            <a:r>
              <a:rPr lang="zh-CN" altLang="en-US" dirty="0"/>
              <a:t>节点失效，某个副本遭到损坏，</a:t>
            </a:r>
            <a:r>
              <a:rPr lang="en-US" altLang="zh-CN" dirty="0" err="1"/>
              <a:t>Datanode</a:t>
            </a:r>
            <a:r>
              <a:rPr lang="zh-CN" altLang="en-US" dirty="0"/>
              <a:t>上的硬盘错误，或者文件的副本系数增大。</a:t>
            </a:r>
            <a:endParaRPr lang="zh-CN" altLang="en-US" dirty="0"/>
          </a:p>
          <a:p>
            <a:pPr lvl="1"/>
            <a:r>
              <a:rPr lang="zh-CN" altLang="en-US" b="1" dirty="0"/>
              <a:t>集群均衡</a:t>
            </a:r>
            <a:endParaRPr lang="zh-CN" altLang="en-US" b="1" dirty="0"/>
          </a:p>
          <a:p>
            <a:pPr lvl="2"/>
            <a:r>
              <a:rPr lang="en-US" altLang="zh-CN" dirty="0"/>
              <a:t>HDFS</a:t>
            </a:r>
            <a:r>
              <a:rPr lang="zh-CN" altLang="en-US" dirty="0"/>
              <a:t>的架构支持数据均衡策略。如果某个</a:t>
            </a:r>
            <a:r>
              <a:rPr lang="en-US" altLang="zh-CN" dirty="0" err="1"/>
              <a:t>Datanode</a:t>
            </a:r>
            <a:r>
              <a:rPr lang="zh-CN" altLang="en-US" dirty="0"/>
              <a:t>节点上的空闲空间低于特定的临界点，按照均衡策略系统就会自动地将数据从这个</a:t>
            </a:r>
            <a:r>
              <a:rPr lang="en-US" altLang="zh-CN" dirty="0" err="1"/>
              <a:t>Datanode</a:t>
            </a:r>
            <a:r>
              <a:rPr lang="zh-CN" altLang="en-US" dirty="0"/>
              <a:t>移动到其他空闲的</a:t>
            </a:r>
            <a:r>
              <a:rPr lang="en-US" altLang="zh-CN" dirty="0" err="1"/>
              <a:t>Datanode</a:t>
            </a:r>
            <a:r>
              <a:rPr lang="zh-CN" altLang="en-US" dirty="0"/>
              <a:t>。当对某个文件的请求突然增加，那么也可能启动一个计划创建该文件新的副本，并且同时重新平衡集群中的其他数据。这些均衡策略目前还没有实现。</a:t>
            </a:r>
            <a:endParaRPr lang="zh-CN" altLang="en-US" dirty="0"/>
          </a:p>
          <a:p>
            <a:pPr lvl="1"/>
            <a:r>
              <a:rPr lang="zh-CN" altLang="en-US" b="1" dirty="0"/>
              <a:t>数据完整性</a:t>
            </a:r>
            <a:endParaRPr lang="zh-CN" altLang="en-US" b="1" dirty="0"/>
          </a:p>
          <a:p>
            <a:pPr lvl="2"/>
            <a:r>
              <a:rPr lang="zh-CN" altLang="en-US" dirty="0"/>
              <a:t>从某个</a:t>
            </a:r>
            <a:r>
              <a:rPr lang="en-US" altLang="zh-CN" dirty="0" err="1"/>
              <a:t>Datanode</a:t>
            </a:r>
            <a:r>
              <a:rPr lang="zh-CN" altLang="en-US" dirty="0"/>
              <a:t>获取的数据块有可能是损坏的，损坏可能是由</a:t>
            </a:r>
            <a:r>
              <a:rPr lang="en-US" altLang="zh-CN" dirty="0" err="1"/>
              <a:t>Datanode</a:t>
            </a:r>
            <a:r>
              <a:rPr lang="zh-CN" altLang="en-US" dirty="0"/>
              <a:t>的存储设备错误、网络错误或者软件</a:t>
            </a:r>
            <a:r>
              <a:rPr lang="en-US" altLang="zh-CN" dirty="0"/>
              <a:t>bug</a:t>
            </a:r>
            <a:r>
              <a:rPr lang="zh-CN" altLang="en-US" dirty="0"/>
              <a:t>造成的。</a:t>
            </a:r>
            <a:r>
              <a:rPr lang="en-US" altLang="zh-CN" dirty="0"/>
              <a:t>HDFS</a:t>
            </a:r>
            <a:r>
              <a:rPr lang="zh-CN" altLang="en-US" dirty="0"/>
              <a:t>客户端软件实现了对</a:t>
            </a:r>
            <a:r>
              <a:rPr lang="en-US" altLang="zh-CN" dirty="0"/>
              <a:t>HDFS</a:t>
            </a:r>
            <a:r>
              <a:rPr lang="zh-CN" altLang="en-US" dirty="0"/>
              <a:t>文件内容的校验和</a:t>
            </a:r>
            <a:r>
              <a:rPr lang="en-US" altLang="zh-CN" dirty="0"/>
              <a:t>(checksum)</a:t>
            </a:r>
            <a:r>
              <a:rPr lang="zh-CN" altLang="en-US" dirty="0"/>
              <a:t>检查。当客户端创建一个新的</a:t>
            </a:r>
            <a:r>
              <a:rPr lang="en-US" altLang="zh-CN" dirty="0"/>
              <a:t>HDFS</a:t>
            </a:r>
            <a:r>
              <a:rPr lang="zh-CN" altLang="en-US" dirty="0"/>
              <a:t>文件，会计算这个文件每个数据块的校验和，并将校验和作为一个单独的隐藏文件保存在同一个</a:t>
            </a:r>
            <a:r>
              <a:rPr lang="en-US" altLang="zh-CN" dirty="0"/>
              <a:t>HDFS</a:t>
            </a:r>
            <a:r>
              <a:rPr lang="zh-CN" altLang="en-US" dirty="0"/>
              <a:t>名字空间下。当客户端获取文件内容后，它会检验从</a:t>
            </a:r>
            <a:r>
              <a:rPr lang="en-US" altLang="zh-CN" dirty="0" err="1"/>
              <a:t>Datanode</a:t>
            </a:r>
            <a:r>
              <a:rPr lang="zh-CN" altLang="en-US" dirty="0"/>
              <a:t>获取的数据跟相应的校验和文件中的校验和是否匹配，如果不匹配，客户端可以选择从其他</a:t>
            </a:r>
            <a:r>
              <a:rPr lang="en-US" altLang="zh-CN" dirty="0" err="1"/>
              <a:t>Datanode</a:t>
            </a:r>
            <a:r>
              <a:rPr lang="zh-CN" altLang="en-US" dirty="0"/>
              <a:t>获取该数据块的副本。</a:t>
            </a:r>
            <a:endParaRPr lang="zh-CN" altLang="en-US" dirty="0"/>
          </a:p>
          <a:p>
            <a:pPr lvl="1"/>
            <a:r>
              <a:rPr lang="zh-CN" altLang="en-US" b="1" dirty="0"/>
              <a:t>元数据磁盘错误</a:t>
            </a:r>
            <a:endParaRPr lang="zh-CN" altLang="en-US" b="1" dirty="0"/>
          </a:p>
          <a:p>
            <a:pPr lvl="2"/>
            <a:r>
              <a:rPr lang="en-US" altLang="zh-CN" dirty="0" err="1"/>
              <a:t>FsImage</a:t>
            </a:r>
            <a:r>
              <a:rPr lang="zh-CN" altLang="en-US" dirty="0"/>
              <a:t>和</a:t>
            </a:r>
            <a:r>
              <a:rPr lang="en-US" altLang="zh-CN" dirty="0" err="1"/>
              <a:t>Editlog</a:t>
            </a:r>
            <a:r>
              <a:rPr lang="zh-CN" altLang="en-US" dirty="0"/>
              <a:t>是</a:t>
            </a:r>
            <a:r>
              <a:rPr lang="en-US" altLang="zh-CN" dirty="0"/>
              <a:t>HDFS</a:t>
            </a:r>
            <a:r>
              <a:rPr lang="zh-CN" altLang="en-US" dirty="0"/>
              <a:t>的核心数据结构。如果这些文件损坏了，整个</a:t>
            </a:r>
            <a:r>
              <a:rPr lang="en-US" altLang="zh-CN" dirty="0"/>
              <a:t>HDFS</a:t>
            </a:r>
            <a:r>
              <a:rPr lang="zh-CN" altLang="en-US" dirty="0"/>
              <a:t>实例都将失效。因而，</a:t>
            </a:r>
            <a:r>
              <a:rPr lang="en-US" altLang="zh-CN" dirty="0" err="1"/>
              <a:t>Namenode</a:t>
            </a:r>
            <a:r>
              <a:rPr lang="zh-CN" altLang="en-US" dirty="0"/>
              <a:t>可以配置成支持维护多个</a:t>
            </a:r>
            <a:r>
              <a:rPr lang="en-US" altLang="zh-CN" dirty="0" err="1"/>
              <a:t>FsImage</a:t>
            </a:r>
            <a:r>
              <a:rPr lang="zh-CN" altLang="en-US" dirty="0"/>
              <a:t>和</a:t>
            </a:r>
            <a:r>
              <a:rPr lang="en-US" altLang="zh-CN" dirty="0" err="1"/>
              <a:t>Editlog</a:t>
            </a:r>
            <a:r>
              <a:rPr lang="zh-CN" altLang="en-US" dirty="0"/>
              <a:t>的副本。任何对</a:t>
            </a:r>
            <a:r>
              <a:rPr lang="en-US" altLang="zh-CN" dirty="0" err="1"/>
              <a:t>FsImage</a:t>
            </a:r>
            <a:r>
              <a:rPr lang="zh-CN" altLang="en-US" dirty="0"/>
              <a:t>或者</a:t>
            </a:r>
            <a:r>
              <a:rPr lang="en-US" altLang="zh-CN" dirty="0" err="1"/>
              <a:t>Editlog</a:t>
            </a:r>
            <a:r>
              <a:rPr lang="zh-CN" altLang="en-US" dirty="0"/>
              <a:t>的修改，都将同步到它们的副本上。这种多副本的同步操作可能会降低</a:t>
            </a:r>
            <a:r>
              <a:rPr lang="en-US" altLang="zh-CN" dirty="0" err="1"/>
              <a:t>Namenode</a:t>
            </a:r>
            <a:r>
              <a:rPr lang="zh-CN" altLang="en-US" dirty="0"/>
              <a:t>每秒处理的名字空间事务数量。然而这个代价是可以接受的，因为即使</a:t>
            </a:r>
            <a:r>
              <a:rPr lang="en-US" altLang="zh-CN" dirty="0"/>
              <a:t>HDFS</a:t>
            </a:r>
            <a:r>
              <a:rPr lang="zh-CN" altLang="en-US" dirty="0"/>
              <a:t>的应用是数据密集的，它们也非元数据密集的。当</a:t>
            </a:r>
            <a:r>
              <a:rPr lang="en-US" altLang="zh-CN" dirty="0" err="1"/>
              <a:t>Namenode</a:t>
            </a:r>
            <a:r>
              <a:rPr lang="zh-CN" altLang="en-US" dirty="0"/>
              <a:t>重启的时候，它会选取最近的完整的</a:t>
            </a:r>
            <a:r>
              <a:rPr lang="en-US" altLang="zh-CN" dirty="0" err="1"/>
              <a:t>FsImage</a:t>
            </a:r>
            <a:r>
              <a:rPr lang="zh-CN" altLang="en-US" dirty="0"/>
              <a:t>和</a:t>
            </a:r>
            <a:r>
              <a:rPr lang="en-US" altLang="zh-CN" dirty="0" err="1"/>
              <a:t>Editlog</a:t>
            </a:r>
            <a:r>
              <a:rPr lang="zh-CN" altLang="en-US" dirty="0"/>
              <a:t>来使用。</a:t>
            </a:r>
            <a:endParaRPr lang="zh-CN" altLang="en-US" dirty="0"/>
          </a:p>
          <a:p>
            <a:pPr lvl="2"/>
            <a:r>
              <a:rPr lang="en-US" altLang="zh-CN" dirty="0" err="1"/>
              <a:t>Namenode</a:t>
            </a:r>
            <a:r>
              <a:rPr lang="zh-CN" altLang="en-US" dirty="0"/>
              <a:t>是</a:t>
            </a:r>
            <a:r>
              <a:rPr lang="en-US" altLang="zh-CN" dirty="0"/>
              <a:t>HDFS</a:t>
            </a:r>
            <a:r>
              <a:rPr lang="zh-CN" altLang="en-US" dirty="0"/>
              <a:t>集群中的单点故障</a:t>
            </a:r>
            <a:r>
              <a:rPr lang="en-US" altLang="zh-CN" dirty="0"/>
              <a:t>(single point of failure)</a:t>
            </a:r>
            <a:r>
              <a:rPr lang="zh-CN" altLang="en-US" dirty="0"/>
              <a:t>所在。如果</a:t>
            </a:r>
            <a:r>
              <a:rPr lang="en-US" altLang="zh-CN" dirty="0" err="1"/>
              <a:t>Namenode</a:t>
            </a:r>
            <a:r>
              <a:rPr lang="zh-CN" altLang="en-US" dirty="0"/>
              <a:t>机器故障，是需要手工干预的。目前，自动重启或在另一台机器上做</a:t>
            </a:r>
            <a:r>
              <a:rPr lang="en-US" altLang="zh-CN" dirty="0" err="1"/>
              <a:t>Namenode</a:t>
            </a:r>
            <a:r>
              <a:rPr lang="zh-CN" altLang="en-US" dirty="0"/>
              <a:t>故障转移的功能还没实现。</a:t>
            </a:r>
            <a:endParaRPr lang="zh-CN" altLang="en-US" dirty="0"/>
          </a:p>
          <a:p>
            <a:pPr lvl="1"/>
            <a:r>
              <a:rPr lang="zh-CN" altLang="en-US" b="1" dirty="0"/>
              <a:t>快照</a:t>
            </a:r>
            <a:endParaRPr lang="zh-CN" altLang="en-US" b="1" dirty="0"/>
          </a:p>
          <a:p>
            <a:pPr lvl="2"/>
            <a:r>
              <a:rPr lang="zh-CN" altLang="en-US" dirty="0"/>
              <a:t>快照支持某一特定时刻的数据的复制备份。利用快照，可以让</a:t>
            </a:r>
            <a:r>
              <a:rPr lang="en-US" altLang="zh-CN" dirty="0"/>
              <a:t>HDFS</a:t>
            </a:r>
            <a:r>
              <a:rPr lang="zh-CN" altLang="en-US" dirty="0"/>
              <a:t>在数据损坏时恢复到过去一个已知正确的时间点。</a:t>
            </a:r>
            <a:r>
              <a:rPr lang="en-US" altLang="zh-CN" dirty="0"/>
              <a:t>HDFS</a:t>
            </a:r>
            <a:r>
              <a:rPr lang="zh-CN" altLang="en-US" dirty="0"/>
              <a:t>目前还不支持快照功能，但计划在将来的版本进行支持。</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zh-CN" altLang="en-US" b="1" dirty="0"/>
              <a:t>磁盘数据错误，心跳检测和重新复制</a:t>
            </a:r>
            <a:endParaRPr lang="zh-CN" altLang="en-US" b="1" dirty="0"/>
          </a:p>
          <a:p>
            <a:pPr lvl="2"/>
            <a:r>
              <a:rPr lang="zh-CN" altLang="en-US" dirty="0"/>
              <a:t>每个</a:t>
            </a:r>
            <a:r>
              <a:rPr lang="en-US" altLang="zh-CN" dirty="0" err="1"/>
              <a:t>Datanode</a:t>
            </a:r>
            <a:r>
              <a:rPr lang="zh-CN" altLang="en-US" dirty="0"/>
              <a:t>节点周期性地向</a:t>
            </a:r>
            <a:r>
              <a:rPr lang="en-US" altLang="zh-CN" dirty="0" err="1"/>
              <a:t>Namenode</a:t>
            </a:r>
            <a:r>
              <a:rPr lang="zh-CN" altLang="en-US" dirty="0"/>
              <a:t>发送心跳信号。网络割裂可能导致一部分</a:t>
            </a:r>
            <a:r>
              <a:rPr lang="en-US" altLang="zh-CN" dirty="0" err="1"/>
              <a:t>Datanode</a:t>
            </a:r>
            <a:r>
              <a:rPr lang="zh-CN" altLang="en-US" dirty="0"/>
              <a:t>跟</a:t>
            </a:r>
            <a:r>
              <a:rPr lang="en-US" altLang="zh-CN" dirty="0" err="1"/>
              <a:t>Namenode</a:t>
            </a:r>
            <a:r>
              <a:rPr lang="zh-CN" altLang="en-US" dirty="0"/>
              <a:t>失去联系。</a:t>
            </a:r>
            <a:r>
              <a:rPr lang="en-US" altLang="zh-CN" dirty="0" err="1"/>
              <a:t>Namenode</a:t>
            </a:r>
            <a:r>
              <a:rPr lang="zh-CN" altLang="en-US" dirty="0"/>
              <a:t>通过心跳信号的缺失来检测这一情况，并将这些近期不再发送心跳信号</a:t>
            </a:r>
            <a:r>
              <a:rPr lang="en-US" altLang="zh-CN" dirty="0" err="1"/>
              <a:t>Datanode</a:t>
            </a:r>
            <a:r>
              <a:rPr lang="zh-CN" altLang="en-US" dirty="0"/>
              <a:t>标记为宕机，不会再将新的</a:t>
            </a:r>
            <a:r>
              <a:rPr lang="en-US" altLang="zh-CN" dirty="0"/>
              <a:t>IO</a:t>
            </a:r>
            <a:r>
              <a:rPr lang="zh-CN" altLang="en-US" dirty="0"/>
              <a:t>请求发给它们。任何存储在宕机</a:t>
            </a:r>
            <a:r>
              <a:rPr lang="en-US" altLang="zh-CN" dirty="0" err="1"/>
              <a:t>Datanode</a:t>
            </a:r>
            <a:r>
              <a:rPr lang="zh-CN" altLang="en-US" dirty="0"/>
              <a:t>上的数据将不再有效。</a:t>
            </a:r>
            <a:r>
              <a:rPr lang="en-US" altLang="zh-CN" dirty="0" err="1"/>
              <a:t>Datanode</a:t>
            </a:r>
            <a:r>
              <a:rPr lang="zh-CN" altLang="en-US" dirty="0"/>
              <a:t>的宕机可能会引起一些数据块的副本系数低于指定值，</a:t>
            </a:r>
            <a:r>
              <a:rPr lang="en-US" altLang="zh-CN" dirty="0" err="1"/>
              <a:t>Namenode</a:t>
            </a:r>
            <a:r>
              <a:rPr lang="zh-CN" altLang="en-US" dirty="0"/>
              <a:t>不断地检测这些需要复制的数据块，一旦发现就启动复制操作。在下列情况下，可能需要重新复制：某个</a:t>
            </a:r>
            <a:r>
              <a:rPr lang="en-US" altLang="zh-CN" dirty="0" err="1"/>
              <a:t>Datanode</a:t>
            </a:r>
            <a:r>
              <a:rPr lang="zh-CN" altLang="en-US" dirty="0"/>
              <a:t>节点失效，某个副本遭到损坏，</a:t>
            </a:r>
            <a:r>
              <a:rPr lang="en-US" altLang="zh-CN" dirty="0" err="1"/>
              <a:t>Datanode</a:t>
            </a:r>
            <a:r>
              <a:rPr lang="zh-CN" altLang="en-US" dirty="0"/>
              <a:t>上的硬盘错误，或者文件的副本系数增大。</a:t>
            </a:r>
            <a:endParaRPr lang="zh-CN" altLang="en-US" dirty="0"/>
          </a:p>
          <a:p>
            <a:pPr lvl="1"/>
            <a:r>
              <a:rPr lang="zh-CN" altLang="en-US" b="1" dirty="0"/>
              <a:t>集群均衡</a:t>
            </a:r>
            <a:endParaRPr lang="zh-CN" altLang="en-US" b="1" dirty="0"/>
          </a:p>
          <a:p>
            <a:pPr lvl="2"/>
            <a:r>
              <a:rPr lang="en-US" altLang="zh-CN" dirty="0"/>
              <a:t>HDFS</a:t>
            </a:r>
            <a:r>
              <a:rPr lang="zh-CN" altLang="en-US" dirty="0"/>
              <a:t>的架构支持数据均衡策略。如果某个</a:t>
            </a:r>
            <a:r>
              <a:rPr lang="en-US" altLang="zh-CN" dirty="0" err="1"/>
              <a:t>Datanode</a:t>
            </a:r>
            <a:r>
              <a:rPr lang="zh-CN" altLang="en-US" dirty="0"/>
              <a:t>节点上的空闲空间低于特定的临界点，按照均衡策略系统就会自动地将数据从这个</a:t>
            </a:r>
            <a:r>
              <a:rPr lang="en-US" altLang="zh-CN" dirty="0" err="1"/>
              <a:t>Datanode</a:t>
            </a:r>
            <a:r>
              <a:rPr lang="zh-CN" altLang="en-US" dirty="0"/>
              <a:t>移动到其他空闲的</a:t>
            </a:r>
            <a:r>
              <a:rPr lang="en-US" altLang="zh-CN" dirty="0" err="1"/>
              <a:t>Datanode</a:t>
            </a:r>
            <a:r>
              <a:rPr lang="zh-CN" altLang="en-US" dirty="0"/>
              <a:t>。当对某个文件的请求突然增加，那么也可能启动一个计划创建该文件新的副本，并且同时重新平衡集群中的其他数据。这些均衡策略目前还没有实现。</a:t>
            </a:r>
            <a:endParaRPr lang="zh-CN" altLang="en-US" dirty="0"/>
          </a:p>
          <a:p>
            <a:pPr lvl="1"/>
            <a:r>
              <a:rPr lang="zh-CN" altLang="en-US" b="1" dirty="0"/>
              <a:t>数据完整性</a:t>
            </a:r>
            <a:endParaRPr lang="zh-CN" altLang="en-US" b="1" dirty="0"/>
          </a:p>
          <a:p>
            <a:pPr lvl="2"/>
            <a:r>
              <a:rPr lang="zh-CN" altLang="en-US" dirty="0"/>
              <a:t>从某个</a:t>
            </a:r>
            <a:r>
              <a:rPr lang="en-US" altLang="zh-CN" dirty="0" err="1"/>
              <a:t>Datanode</a:t>
            </a:r>
            <a:r>
              <a:rPr lang="zh-CN" altLang="en-US" dirty="0"/>
              <a:t>获取的数据块有可能是损坏的，损坏可能是由</a:t>
            </a:r>
            <a:r>
              <a:rPr lang="en-US" altLang="zh-CN" dirty="0" err="1"/>
              <a:t>Datanode</a:t>
            </a:r>
            <a:r>
              <a:rPr lang="zh-CN" altLang="en-US" dirty="0"/>
              <a:t>的存储设备错误、网络错误或者软件</a:t>
            </a:r>
            <a:r>
              <a:rPr lang="en-US" altLang="zh-CN" dirty="0"/>
              <a:t>bug</a:t>
            </a:r>
            <a:r>
              <a:rPr lang="zh-CN" altLang="en-US" dirty="0"/>
              <a:t>造成的。</a:t>
            </a:r>
            <a:r>
              <a:rPr lang="en-US" altLang="zh-CN" dirty="0"/>
              <a:t>HDFS</a:t>
            </a:r>
            <a:r>
              <a:rPr lang="zh-CN" altLang="en-US" dirty="0"/>
              <a:t>客户端软件实现了对</a:t>
            </a:r>
            <a:r>
              <a:rPr lang="en-US" altLang="zh-CN" dirty="0"/>
              <a:t>HDFS</a:t>
            </a:r>
            <a:r>
              <a:rPr lang="zh-CN" altLang="en-US" dirty="0"/>
              <a:t>文件内容的校验和</a:t>
            </a:r>
            <a:r>
              <a:rPr lang="en-US" altLang="zh-CN" dirty="0"/>
              <a:t>(checksum)</a:t>
            </a:r>
            <a:r>
              <a:rPr lang="zh-CN" altLang="en-US" dirty="0"/>
              <a:t>检查。当客户端创建一个新的</a:t>
            </a:r>
            <a:r>
              <a:rPr lang="en-US" altLang="zh-CN" dirty="0"/>
              <a:t>HDFS</a:t>
            </a:r>
            <a:r>
              <a:rPr lang="zh-CN" altLang="en-US" dirty="0"/>
              <a:t>文件，会计算这个文件每个数据块的校验和，并将校验和作为一个单独的隐藏文件保存在同一个</a:t>
            </a:r>
            <a:r>
              <a:rPr lang="en-US" altLang="zh-CN" dirty="0"/>
              <a:t>HDFS</a:t>
            </a:r>
            <a:r>
              <a:rPr lang="zh-CN" altLang="en-US" dirty="0"/>
              <a:t>名字空间下。当客户端获取文件内容后，它会检验从</a:t>
            </a:r>
            <a:r>
              <a:rPr lang="en-US" altLang="zh-CN" dirty="0" err="1"/>
              <a:t>Datanode</a:t>
            </a:r>
            <a:r>
              <a:rPr lang="zh-CN" altLang="en-US" dirty="0"/>
              <a:t>获取的数据跟相应的校验和文件中的校验和是否匹配，如果不匹配，客户端可以选择从其他</a:t>
            </a:r>
            <a:r>
              <a:rPr lang="en-US" altLang="zh-CN" dirty="0" err="1"/>
              <a:t>Datanode</a:t>
            </a:r>
            <a:r>
              <a:rPr lang="zh-CN" altLang="en-US" dirty="0"/>
              <a:t>获取该数据块的副本。</a:t>
            </a:r>
            <a:endParaRPr lang="zh-CN" altLang="en-US" dirty="0"/>
          </a:p>
          <a:p>
            <a:pPr lvl="1"/>
            <a:r>
              <a:rPr lang="zh-CN" altLang="en-US" b="1" dirty="0"/>
              <a:t>元数据磁盘错误</a:t>
            </a:r>
            <a:endParaRPr lang="zh-CN" altLang="en-US" b="1" dirty="0"/>
          </a:p>
          <a:p>
            <a:pPr lvl="2"/>
            <a:r>
              <a:rPr lang="en-US" altLang="zh-CN" dirty="0" err="1"/>
              <a:t>FsImage</a:t>
            </a:r>
            <a:r>
              <a:rPr lang="zh-CN" altLang="en-US" dirty="0"/>
              <a:t>和</a:t>
            </a:r>
            <a:r>
              <a:rPr lang="en-US" altLang="zh-CN" dirty="0" err="1"/>
              <a:t>Editlog</a:t>
            </a:r>
            <a:r>
              <a:rPr lang="zh-CN" altLang="en-US" dirty="0"/>
              <a:t>是</a:t>
            </a:r>
            <a:r>
              <a:rPr lang="en-US" altLang="zh-CN" dirty="0"/>
              <a:t>HDFS</a:t>
            </a:r>
            <a:r>
              <a:rPr lang="zh-CN" altLang="en-US" dirty="0"/>
              <a:t>的核心数据结构。如果这些文件损坏了，整个</a:t>
            </a:r>
            <a:r>
              <a:rPr lang="en-US" altLang="zh-CN" dirty="0"/>
              <a:t>HDFS</a:t>
            </a:r>
            <a:r>
              <a:rPr lang="zh-CN" altLang="en-US" dirty="0"/>
              <a:t>实例都将失效。因而，</a:t>
            </a:r>
            <a:r>
              <a:rPr lang="en-US" altLang="zh-CN" dirty="0" err="1"/>
              <a:t>Namenode</a:t>
            </a:r>
            <a:r>
              <a:rPr lang="zh-CN" altLang="en-US" dirty="0"/>
              <a:t>可以配置成支持维护多个</a:t>
            </a:r>
            <a:r>
              <a:rPr lang="en-US" altLang="zh-CN" dirty="0" err="1"/>
              <a:t>FsImage</a:t>
            </a:r>
            <a:r>
              <a:rPr lang="zh-CN" altLang="en-US" dirty="0"/>
              <a:t>和</a:t>
            </a:r>
            <a:r>
              <a:rPr lang="en-US" altLang="zh-CN" dirty="0" err="1"/>
              <a:t>Editlog</a:t>
            </a:r>
            <a:r>
              <a:rPr lang="zh-CN" altLang="en-US" dirty="0"/>
              <a:t>的副本。任何对</a:t>
            </a:r>
            <a:r>
              <a:rPr lang="en-US" altLang="zh-CN" dirty="0" err="1"/>
              <a:t>FsImage</a:t>
            </a:r>
            <a:r>
              <a:rPr lang="zh-CN" altLang="en-US" dirty="0"/>
              <a:t>或者</a:t>
            </a:r>
            <a:r>
              <a:rPr lang="en-US" altLang="zh-CN" dirty="0" err="1"/>
              <a:t>Editlog</a:t>
            </a:r>
            <a:r>
              <a:rPr lang="zh-CN" altLang="en-US" dirty="0"/>
              <a:t>的修改，都将同步到它们的副本上。这种多副本的同步操作可能会降低</a:t>
            </a:r>
            <a:r>
              <a:rPr lang="en-US" altLang="zh-CN" dirty="0" err="1"/>
              <a:t>Namenode</a:t>
            </a:r>
            <a:r>
              <a:rPr lang="zh-CN" altLang="en-US" dirty="0"/>
              <a:t>每秒处理的名字空间事务数量。然而这个代价是可以接受的，因为即使</a:t>
            </a:r>
            <a:r>
              <a:rPr lang="en-US" altLang="zh-CN" dirty="0"/>
              <a:t>HDFS</a:t>
            </a:r>
            <a:r>
              <a:rPr lang="zh-CN" altLang="en-US" dirty="0"/>
              <a:t>的应用是数据密集的，它们也非元数据密集的。当</a:t>
            </a:r>
            <a:r>
              <a:rPr lang="en-US" altLang="zh-CN" dirty="0" err="1"/>
              <a:t>Namenode</a:t>
            </a:r>
            <a:r>
              <a:rPr lang="zh-CN" altLang="en-US" dirty="0"/>
              <a:t>重启的时候，它会选取最近的完整的</a:t>
            </a:r>
            <a:r>
              <a:rPr lang="en-US" altLang="zh-CN" dirty="0" err="1"/>
              <a:t>FsImage</a:t>
            </a:r>
            <a:r>
              <a:rPr lang="zh-CN" altLang="en-US" dirty="0"/>
              <a:t>和</a:t>
            </a:r>
            <a:r>
              <a:rPr lang="en-US" altLang="zh-CN" dirty="0" err="1"/>
              <a:t>Editlog</a:t>
            </a:r>
            <a:r>
              <a:rPr lang="zh-CN" altLang="en-US" dirty="0"/>
              <a:t>来使用。</a:t>
            </a:r>
            <a:endParaRPr lang="zh-CN" altLang="en-US" dirty="0"/>
          </a:p>
          <a:p>
            <a:pPr lvl="2"/>
            <a:r>
              <a:rPr lang="en-US" altLang="zh-CN" dirty="0" err="1"/>
              <a:t>Namenode</a:t>
            </a:r>
            <a:r>
              <a:rPr lang="zh-CN" altLang="en-US" dirty="0"/>
              <a:t>是</a:t>
            </a:r>
            <a:r>
              <a:rPr lang="en-US" altLang="zh-CN" dirty="0"/>
              <a:t>HDFS</a:t>
            </a:r>
            <a:r>
              <a:rPr lang="zh-CN" altLang="en-US" dirty="0"/>
              <a:t>集群中的单点故障</a:t>
            </a:r>
            <a:r>
              <a:rPr lang="en-US" altLang="zh-CN" dirty="0"/>
              <a:t>(single point of failure)</a:t>
            </a:r>
            <a:r>
              <a:rPr lang="zh-CN" altLang="en-US" dirty="0"/>
              <a:t>所在。如果</a:t>
            </a:r>
            <a:r>
              <a:rPr lang="en-US" altLang="zh-CN" dirty="0" err="1"/>
              <a:t>Namenode</a:t>
            </a:r>
            <a:r>
              <a:rPr lang="zh-CN" altLang="en-US" dirty="0"/>
              <a:t>机器故障，是需要手工干预的。目前，自动重启或在另一台机器上做</a:t>
            </a:r>
            <a:r>
              <a:rPr lang="en-US" altLang="zh-CN" dirty="0" err="1"/>
              <a:t>Namenode</a:t>
            </a:r>
            <a:r>
              <a:rPr lang="zh-CN" altLang="en-US" dirty="0"/>
              <a:t>故障转移的功能还没实现。</a:t>
            </a:r>
            <a:endParaRPr lang="zh-CN" altLang="en-US" dirty="0"/>
          </a:p>
          <a:p>
            <a:pPr lvl="1"/>
            <a:r>
              <a:rPr lang="zh-CN" altLang="en-US" b="1" dirty="0"/>
              <a:t>快照</a:t>
            </a:r>
            <a:endParaRPr lang="zh-CN" altLang="en-US" b="1" dirty="0"/>
          </a:p>
          <a:p>
            <a:pPr lvl="2"/>
            <a:r>
              <a:rPr lang="zh-CN" altLang="en-US" dirty="0"/>
              <a:t>快照支持某一特定时刻的数据的复制备份。利用快照，可以让</a:t>
            </a:r>
            <a:r>
              <a:rPr lang="en-US" altLang="zh-CN" dirty="0"/>
              <a:t>HDFS</a:t>
            </a:r>
            <a:r>
              <a:rPr lang="zh-CN" altLang="en-US" dirty="0"/>
              <a:t>在数据损坏时恢复到过去一个已知正确的时间点。</a:t>
            </a:r>
            <a:r>
              <a:rPr lang="en-US" altLang="zh-CN" dirty="0"/>
              <a:t>HDFS</a:t>
            </a:r>
            <a:r>
              <a:rPr lang="zh-CN" altLang="en-US" dirty="0"/>
              <a:t>目前还不支持快照功能，但计划在将来的版本进行支持。</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CORBA</a:t>
            </a:r>
            <a:r>
              <a:rPr lang="zh-CN" altLang="en-US" dirty="0"/>
              <a:t>：</a:t>
            </a:r>
            <a:r>
              <a:rPr lang="en-US" altLang="zh-CN" dirty="0"/>
              <a:t>Common Object Request Broker</a:t>
            </a:r>
            <a:r>
              <a:rPr lang="zh-CN" altLang="en-US" dirty="0"/>
              <a:t>公共对象请求代理，一个中间件</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这里指非分布式文件系统的相关特性</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可采用</a:t>
            </a:r>
            <a:r>
              <a:rPr lang="en-US" altLang="zh-CN" dirty="0"/>
              <a:t>C</a:t>
            </a:r>
            <a:r>
              <a:rPr lang="zh-CN" altLang="en-US" dirty="0"/>
              <a:t>标注输入输出或</a:t>
            </a:r>
            <a:r>
              <a:rPr lang="en-US" altLang="zh-CN" dirty="0"/>
              <a:t>java</a:t>
            </a:r>
            <a:r>
              <a:rPr lang="zh-CN" altLang="en-US" dirty="0"/>
              <a:t>文件类访问</a:t>
            </a:r>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5A3495-20C3-4258-9969-11F59DE780BB}" type="slidenum">
              <a:rPr lang="en-US" altLang="zh-CN"/>
            </a:fld>
            <a:endParaRPr lang="en-US" altLang="zh-CN"/>
          </a:p>
        </p:txBody>
      </p:sp>
      <p:sp>
        <p:nvSpPr>
          <p:cNvPr id="366594" name="Rectangle 2"/>
          <p:cNvSpPr>
            <a:spLocks noGrp="1" noRot="1" noChangeAspect="1" noChangeArrowheads="1" noTextEdit="1"/>
          </p:cNvSpPr>
          <p:nvPr>
            <p:ph type="sldImg"/>
          </p:nvPr>
        </p:nvSpPr>
        <p:spPr>
          <a:xfrm>
            <a:off x="381000" y="685800"/>
            <a:ext cx="6096000" cy="3429000"/>
          </a:xfrm>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F2DCCFB-64E5-421D-B87B-6B2C5FC0C9C6}" type="slidenum">
              <a:rPr lang="en-US" altLang="zh-CN"/>
            </a:fld>
            <a:endParaRPr lang="en-US" altLang="zh-CN"/>
          </a:p>
        </p:txBody>
      </p:sp>
      <p:sp>
        <p:nvSpPr>
          <p:cNvPr id="368642" name="Rectangle 2"/>
          <p:cNvSpPr>
            <a:spLocks noGrp="1" noRot="1" noChangeAspect="1" noChangeArrowheads="1" noTextEdit="1"/>
          </p:cNvSpPr>
          <p:nvPr>
            <p:ph type="sldImg"/>
          </p:nvPr>
        </p:nvSpPr>
        <p:spPr>
          <a:xfrm>
            <a:off x="381000" y="685800"/>
            <a:ext cx="6096000" cy="3429000"/>
          </a:xfrm>
        </p:spPr>
      </p:sp>
      <p:sp>
        <p:nvSpPr>
          <p:cNvPr id="368643" name="Rectangle 3"/>
          <p:cNvSpPr>
            <a:spLocks noGrp="1" noChangeArrowheads="1"/>
          </p:cNvSpPr>
          <p:nvPr>
            <p:ph type="body" idx="1"/>
          </p:nvPr>
        </p:nvSpPr>
        <p:spPr/>
        <p:txBody>
          <a:bodyPr/>
          <a:lstStyle/>
          <a:p>
            <a:pPr lvl="0"/>
            <a:r>
              <a:rPr lang="en-US" altLang="zh-CN" dirty="0"/>
              <a:t>AFS</a:t>
            </a:r>
            <a:r>
              <a:rPr lang="zh-CN" altLang="en-US" dirty="0"/>
              <a:t>和</a:t>
            </a:r>
            <a:r>
              <a:rPr lang="en-US" altLang="zh-CN" dirty="0"/>
              <a:t>NFS</a:t>
            </a:r>
            <a:r>
              <a:rPr lang="zh-CN" altLang="en-US" dirty="0"/>
              <a:t>存储大量很小的文件，支持随机读写</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476023-E20C-43F7-90B8-8477FA70C8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b="1">
                <a:solidFill>
                  <a:srgbClr val="002060"/>
                </a:solidFill>
                <a:latin typeface="华文新魏" pitchFamily="2" charset="-122"/>
                <a:ea typeface="华文新魏" pitchFamily="2"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rgbClr val="002060"/>
                </a:solidFill>
                <a:latin typeface="华文新魏" pitchFamily="2" charset="-122"/>
                <a:ea typeface="华文新魏"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1" name="TextBox 8"/>
          <p:cNvSpPr txBox="1"/>
          <p:nvPr userDrawn="1"/>
        </p:nvSpPr>
        <p:spPr>
          <a:xfrm>
            <a:off x="3791744" y="724634"/>
            <a:ext cx="4632516" cy="400110"/>
          </a:xfrm>
          <a:prstGeom prst="rect">
            <a:avLst/>
          </a:prstGeom>
          <a:noFill/>
        </p:spPr>
        <p:txBody>
          <a:bodyPr wrap="square" rtlCol="0">
            <a:spAutoFit/>
          </a:bodyPr>
          <a:lstStyle/>
          <a:p>
            <a:pPr algn="ctr"/>
            <a:r>
              <a:rPr lang="zh-CN" altLang="zh-CN" sz="2000" i="0" kern="1200" dirty="0">
                <a:solidFill>
                  <a:srgbClr val="00B050"/>
                </a:solidFill>
                <a:effectLst/>
                <a:latin typeface="华文新魏" pitchFamily="2" charset="-122"/>
                <a:ea typeface="华文新魏" pitchFamily="2" charset="-122"/>
                <a:cs typeface="+mn-cs"/>
              </a:rPr>
              <a:t>非关系型数据存储技术及其应用</a:t>
            </a:r>
            <a:endParaRPr lang="zh-CN" altLang="en-US" sz="2000" i="0" dirty="0">
              <a:solidFill>
                <a:srgbClr val="00B050"/>
              </a:solidFill>
              <a:latin typeface="华文新魏" pitchFamily="2" charset="-122"/>
              <a:ea typeface="华文新魏" pitchFamily="2" charset="-122"/>
            </a:endParaRPr>
          </a:p>
        </p:txBody>
      </p:sp>
      <p:pic>
        <p:nvPicPr>
          <p:cNvPr id="13" name="Picture 12"/>
          <p:cNvPicPr/>
          <p:nvPr userDrawn="1"/>
        </p:nvPicPr>
        <p:blipFill>
          <a:blip r:embed="rId2">
            <a:extLst>
              <a:ext uri="{28A0092B-C50C-407E-A947-70E740481C1C}">
                <a14:useLocalDpi xmlns:a14="http://schemas.microsoft.com/office/drawing/2010/main" val="0"/>
              </a:ext>
            </a:extLst>
          </a:blip>
          <a:stretch>
            <a:fillRect/>
          </a:stretch>
        </p:blipFill>
        <p:spPr>
          <a:xfrm>
            <a:off x="0" y="883574"/>
            <a:ext cx="4223792" cy="81186"/>
          </a:xfrm>
          <a:prstGeom prst="rect">
            <a:avLst/>
          </a:prstGeom>
        </p:spPr>
      </p:pic>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87955" y="40948"/>
            <a:ext cx="840094" cy="79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2"/>
          <p:cNvPicPr/>
          <p:nvPr userDrawn="1"/>
        </p:nvPicPr>
        <p:blipFill>
          <a:blip r:embed="rId2">
            <a:extLst>
              <a:ext uri="{28A0092B-C50C-407E-A947-70E740481C1C}">
                <a14:useLocalDpi xmlns:a14="http://schemas.microsoft.com/office/drawing/2010/main" val="0"/>
              </a:ext>
            </a:extLst>
          </a:blip>
          <a:stretch>
            <a:fillRect/>
          </a:stretch>
        </p:blipFill>
        <p:spPr>
          <a:xfrm>
            <a:off x="7968208" y="877721"/>
            <a:ext cx="4223792" cy="811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2060"/>
                </a:solidFill>
                <a:latin typeface="华文新魏" pitchFamily="2" charset="-122"/>
                <a:ea typeface="华文新魏"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normAutofit/>
          </a:bodyPr>
          <a:lstStyle>
            <a:lvl1pPr marL="342900" indent="-342900">
              <a:buClr>
                <a:srgbClr val="0070C0"/>
              </a:buClr>
              <a:buSzPct val="90000"/>
              <a:buFont typeface="Wingdings" panose="05000000000000000000" pitchFamily="2" charset="2"/>
              <a:buChar char="n"/>
              <a:defRPr sz="2800">
                <a:solidFill>
                  <a:srgbClr val="002060"/>
                </a:solidFill>
                <a:latin typeface="华文新魏" pitchFamily="2" charset="-122"/>
                <a:ea typeface="华文新魏" pitchFamily="2" charset="-122"/>
              </a:defRPr>
            </a:lvl1pPr>
            <a:lvl2pPr marL="742950" indent="-285750">
              <a:buClr>
                <a:srgbClr val="FF0000"/>
              </a:buClr>
              <a:buSzPct val="90000"/>
              <a:buFont typeface="Wingdings" panose="05000000000000000000" pitchFamily="2" charset="2"/>
              <a:buChar char="l"/>
              <a:defRPr sz="2400">
                <a:solidFill>
                  <a:srgbClr val="002060"/>
                </a:solidFill>
                <a:latin typeface="华文新魏" pitchFamily="2" charset="-122"/>
                <a:ea typeface="华文新魏" pitchFamily="2" charset="-122"/>
              </a:defRPr>
            </a:lvl2pPr>
            <a:lvl3pPr marL="1143000" indent="-228600">
              <a:buClr>
                <a:srgbClr val="00B050"/>
              </a:buClr>
              <a:buSzPct val="90000"/>
              <a:buFont typeface="Wingdings" panose="05000000000000000000" pitchFamily="2" charset="2"/>
              <a:buChar char="Ø"/>
              <a:defRPr sz="2000">
                <a:solidFill>
                  <a:srgbClr val="002060"/>
                </a:solidFill>
                <a:latin typeface="华文新魏" pitchFamily="2" charset="-122"/>
                <a:ea typeface="华文新魏" pitchFamily="2" charset="-122"/>
              </a:defRPr>
            </a:lvl3pPr>
            <a:lvl4pPr marL="1600200" indent="-228600">
              <a:buClr>
                <a:srgbClr val="FFC000"/>
              </a:buClr>
              <a:buSzPct val="90000"/>
              <a:buFont typeface="Wingdings" panose="05000000000000000000" pitchFamily="2" charset="2"/>
              <a:buChar char="ü"/>
              <a:defRPr sz="1800">
                <a:solidFill>
                  <a:srgbClr val="002060"/>
                </a:solidFill>
                <a:latin typeface="华文新魏" pitchFamily="2" charset="-122"/>
                <a:ea typeface="华文新魏" pitchFamily="2" charset="-122"/>
              </a:defRPr>
            </a:lvl4pPr>
            <a:lvl5pPr>
              <a:defRPr>
                <a:solidFill>
                  <a:srgbClr val="002060"/>
                </a:solidFill>
                <a:latin typeface="华文新魏" pitchFamily="2" charset="-122"/>
                <a:ea typeface="华文新魏"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pic>
        <p:nvPicPr>
          <p:cNvPr id="7"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cxnSp>
        <p:nvCxnSpPr>
          <p:cNvPr id="5" name="直接连接符 4"/>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15414" y="6597352"/>
            <a:ext cx="5232581" cy="369332"/>
          </a:xfrm>
          <a:prstGeom prst="rect">
            <a:avLst/>
          </a:prstGeom>
          <a:noFill/>
        </p:spPr>
        <p:txBody>
          <a:bodyPr wrap="square" rtlCol="0">
            <a:spAutoFit/>
          </a:bodyPr>
          <a:lstStyle/>
          <a:p>
            <a:endParaRPr lang="zh-CN" altLang="en-US" sz="1800" dirty="0">
              <a:solidFill>
                <a:srgbClr val="00B050"/>
              </a:solidFill>
            </a:endParaRPr>
          </a:p>
        </p:txBody>
      </p:sp>
      <p:sp>
        <p:nvSpPr>
          <p:cNvPr id="12" name="TextBox 11"/>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9159" y="56393"/>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cxnSp>
        <p:nvCxnSpPr>
          <p:cNvPr id="12" name="直接连接符 11"/>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基于案例的非关系型数据存储技术及其应用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4"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5"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pic>
        <p:nvPicPr>
          <p:cNvPr id="1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9159" y="56393"/>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pic>
        <p:nvPicPr>
          <p:cNvPr id="9" name="Picture 12"/>
          <p:cNvPicPr/>
          <p:nvPr userDrawn="1"/>
        </p:nvPicPr>
        <p:blipFill>
          <a:blip r:embed="rId2">
            <a:extLst>
              <a:ext uri="{28A0092B-C50C-407E-A947-70E740481C1C}">
                <a14:useLocalDpi xmlns:a14="http://schemas.microsoft.com/office/drawing/2010/main" val="0"/>
              </a:ext>
            </a:extLst>
          </a:blip>
          <a:stretch>
            <a:fillRect/>
          </a:stretch>
        </p:blipFill>
        <p:spPr>
          <a:xfrm>
            <a:off x="527381" y="1484785"/>
            <a:ext cx="11041227" cy="97155"/>
          </a:xfrm>
          <a:prstGeom prst="rect">
            <a:avLst/>
          </a:prstGeom>
        </p:spPr>
      </p:pic>
      <p:sp>
        <p:nvSpPr>
          <p:cNvPr id="10" name="灯片编号占位符 5"/>
          <p:cNvSpPr>
            <a:spLocks noGrp="1"/>
          </p:cNvSpPr>
          <p:nvPr>
            <p:ph type="sldNum" sz="quarter" idx="12"/>
          </p:nvPr>
        </p:nvSpPr>
        <p:spPr>
          <a:xfrm>
            <a:off x="9034780" y="6390149"/>
            <a:ext cx="1002968" cy="365125"/>
          </a:xfrm>
        </p:spPr>
        <p:txBody>
          <a:bodyPr/>
          <a:lstStyle>
            <a:lvl1pPr algn="l">
              <a:defRPr/>
            </a:lvl1pPr>
          </a:lstStyle>
          <a:p>
            <a:fld id="{0C913308-F349-4B6D-A68A-DD1791B4A57B}" type="slidenum">
              <a:rPr lang="zh-CN" altLang="en-US" smtClean="0"/>
            </a:fld>
            <a:endParaRPr lang="zh-CN" altLang="en-US"/>
          </a:p>
        </p:txBody>
      </p:sp>
      <p:cxnSp>
        <p:nvCxnSpPr>
          <p:cNvPr id="13" name="直接连接符 12"/>
          <p:cNvCxnSpPr/>
          <p:nvPr userDrawn="1"/>
        </p:nvCxnSpPr>
        <p:spPr>
          <a:xfrm>
            <a:off x="623392" y="6381328"/>
            <a:ext cx="816090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527381" y="6453336"/>
            <a:ext cx="6624736" cy="369332"/>
          </a:xfrm>
          <a:prstGeom prst="rect">
            <a:avLst/>
          </a:prstGeom>
          <a:noFill/>
        </p:spPr>
        <p:txBody>
          <a:bodyPr wrap="square" rtlCol="0">
            <a:spAutoFit/>
          </a:bodyPr>
          <a:lstStyle/>
          <a:p>
            <a:r>
              <a:rPr lang="zh-CN" altLang="zh-CN" sz="1800" i="1" kern="1200" dirty="0">
                <a:solidFill>
                  <a:srgbClr val="00B050"/>
                </a:solidFill>
                <a:effectLst/>
                <a:latin typeface="华文新魏" pitchFamily="2" charset="-122"/>
                <a:ea typeface="华文新魏" pitchFamily="2" charset="-122"/>
                <a:cs typeface="+mn-cs"/>
              </a:rPr>
              <a:t>基于案例的非关系型数据存储技术及其应用</a:t>
            </a:r>
            <a:endParaRPr lang="zh-CN" altLang="en-US" sz="1800" i="1" dirty="0">
              <a:solidFill>
                <a:srgbClr val="00B050"/>
              </a:solidFill>
              <a:latin typeface="华文新魏" pitchFamily="2" charset="-122"/>
              <a:ea typeface="华文新魏" pitchFamily="2" charset="-122"/>
            </a:endParaRP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9159" y="56393"/>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609600" y="6245225"/>
            <a:ext cx="2844800" cy="47625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a:prstGeom prst="rect">
            <a:avLst/>
          </a:prstGeom>
        </p:spPr>
        <p:txBody>
          <a:bodyPr/>
          <a:lstStyle>
            <a:lvl1pPr>
              <a:defRPr/>
            </a:lvl1pPr>
          </a:lstStyle>
          <a:p>
            <a:r>
              <a:rPr lang="en-US" altLang="zh-CN"/>
              <a:t>© Spinnaker Labs, Inc.</a:t>
            </a:r>
            <a:endParaRPr lang="en-US" altLang="zh-CN"/>
          </a:p>
        </p:txBody>
      </p:sp>
      <p:sp>
        <p:nvSpPr>
          <p:cNvPr id="5" name="灯片编号占位符 4"/>
          <p:cNvSpPr>
            <a:spLocks noGrp="1"/>
          </p:cNvSpPr>
          <p:nvPr>
            <p:ph type="sldNum" sz="quarter" idx="12"/>
          </p:nvPr>
        </p:nvSpPr>
        <p:spPr>
          <a:xfrm>
            <a:off x="8737600" y="6245225"/>
            <a:ext cx="1727200" cy="476250"/>
          </a:xfrm>
        </p:spPr>
        <p:txBody>
          <a:bodyPr/>
          <a:lstStyle>
            <a:lvl1pPr>
              <a:defRPr/>
            </a:lvl1pPr>
          </a:lstStyle>
          <a:p>
            <a:fld id="{44175612-87DA-47E8-8ED1-865F8C7B68B3}" type="slidenum">
              <a:rPr lang="en-US" altLang="zh-CN"/>
            </a:fld>
            <a:endParaRPr lang="en-US" altLang="zh-CN"/>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159" y="56393"/>
            <a:ext cx="653075" cy="590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 name="灯片编号占位符 5"/>
          <p:cNvSpPr>
            <a:spLocks noGrp="1"/>
          </p:cNvSpPr>
          <p:nvPr>
            <p:ph type="sldNum" sz="quarter" idx="4"/>
          </p:nvPr>
        </p:nvSpPr>
        <p:spPr>
          <a:xfrm>
            <a:off x="4367808" y="6381329"/>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b="1" kern="1200">
          <a:solidFill>
            <a:srgbClr val="002060"/>
          </a:solidFill>
          <a:latin typeface="华文新魏" pitchFamily="2" charset="-122"/>
          <a:ea typeface="华文新魏" pitchFamily="2" charset="-122"/>
          <a:cs typeface="+mj-cs"/>
        </a:defRPr>
      </a:lvl1pPr>
    </p:titleStyle>
    <p:bodyStyle>
      <a:lvl1pPr marL="342900" indent="-342900" algn="l" defTabSz="914400" rtl="0" eaLnBrk="1" latinLnBrk="0" hangingPunct="1">
        <a:spcBef>
          <a:spcPct val="20000"/>
        </a:spcBef>
        <a:buClr>
          <a:srgbClr val="0070C0"/>
        </a:buClr>
        <a:buSzPct val="90000"/>
        <a:buFont typeface="Wingdings" panose="05000000000000000000" pitchFamily="2" charset="2"/>
        <a:buChar char="n"/>
        <a:defRPr sz="2800" kern="1200">
          <a:solidFill>
            <a:srgbClr val="002060"/>
          </a:solidFill>
          <a:latin typeface="华文新魏" pitchFamily="2" charset="-122"/>
          <a:ea typeface="华文新魏" pitchFamily="2" charset="-122"/>
          <a:cs typeface="+mn-cs"/>
        </a:defRPr>
      </a:lvl1pPr>
      <a:lvl2pPr marL="742950" indent="-285750" algn="l" defTabSz="914400" rtl="0" eaLnBrk="1" latinLnBrk="0" hangingPunct="1">
        <a:spcBef>
          <a:spcPct val="20000"/>
        </a:spcBef>
        <a:buClr>
          <a:srgbClr val="FF0000"/>
        </a:buClr>
        <a:buSzPct val="90000"/>
        <a:buFont typeface="Wingdings" panose="05000000000000000000" pitchFamily="2" charset="2"/>
        <a:buChar char="l"/>
        <a:defRPr sz="2400" kern="1200">
          <a:solidFill>
            <a:srgbClr val="002060"/>
          </a:solidFill>
          <a:latin typeface="华文新魏" pitchFamily="2" charset="-122"/>
          <a:ea typeface="华文新魏" pitchFamily="2" charset="-122"/>
          <a:cs typeface="+mn-cs"/>
        </a:defRPr>
      </a:lvl2pPr>
      <a:lvl3pPr marL="1143000" indent="-228600" algn="l" defTabSz="914400" rtl="0" eaLnBrk="1" latinLnBrk="0" hangingPunct="1">
        <a:spcBef>
          <a:spcPct val="20000"/>
        </a:spcBef>
        <a:buClr>
          <a:srgbClr val="FFC000"/>
        </a:buClr>
        <a:buSzPct val="90000"/>
        <a:buFont typeface="Wingdings" panose="05000000000000000000" pitchFamily="2" charset="2"/>
        <a:buChar char="Ø"/>
        <a:defRPr sz="2000" kern="1200">
          <a:solidFill>
            <a:srgbClr val="002060"/>
          </a:solidFill>
          <a:latin typeface="华文新魏" pitchFamily="2" charset="-122"/>
          <a:ea typeface="华文新魏" pitchFamily="2" charset="-122"/>
          <a:cs typeface="+mn-cs"/>
        </a:defRPr>
      </a:lvl3pPr>
      <a:lvl4pPr marL="1600200" indent="-228600" algn="l" defTabSz="914400" rtl="0" eaLnBrk="1" latinLnBrk="0" hangingPunct="1">
        <a:spcBef>
          <a:spcPct val="20000"/>
        </a:spcBef>
        <a:buClr>
          <a:srgbClr val="00B050"/>
        </a:buClr>
        <a:buSzPct val="90000"/>
        <a:buFont typeface="Wingdings" panose="05000000000000000000" pitchFamily="2" charset="2"/>
        <a:buChar char="ü"/>
        <a:defRPr sz="1800" kern="1200">
          <a:solidFill>
            <a:srgbClr val="002060"/>
          </a:solidFill>
          <a:latin typeface="华文新魏" pitchFamily="2" charset="-122"/>
          <a:ea typeface="华文新魏"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a:t>第</a:t>
            </a:r>
            <a:r>
              <a:rPr lang="zh-CN" altLang="en-US"/>
              <a:t>七</a:t>
            </a:r>
            <a:r>
              <a:rPr lang="zh-CN" altLang="en-US" b="1"/>
              <a:t> </a:t>
            </a:r>
            <a:r>
              <a:rPr lang="zh-CN" altLang="en-US" b="1" dirty="0"/>
              <a:t>章 </a:t>
            </a:r>
            <a:r>
              <a:rPr lang="zh-CN" altLang="en-US" dirty="0"/>
              <a:t>分布式文件系统</a:t>
            </a:r>
            <a:endParaRPr lang="zh-CN" altLang="en-US" b="1" dirty="0"/>
          </a:p>
        </p:txBody>
      </p:sp>
      <p:sp>
        <p:nvSpPr>
          <p:cNvPr id="4" name="副标题 3"/>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Directory service</a:t>
            </a:r>
            <a:r>
              <a:rPr lang="zh-CN" altLang="en-US" dirty="0"/>
              <a:t>接口</a:t>
            </a:r>
            <a:endParaRPr lang="zh-CN" altLang="en-US" dirty="0"/>
          </a:p>
        </p:txBody>
      </p:sp>
      <p:grpSp>
        <p:nvGrpSpPr>
          <p:cNvPr id="4" name="Group 49"/>
          <p:cNvGrpSpPr/>
          <p:nvPr/>
        </p:nvGrpSpPr>
        <p:grpSpPr bwMode="auto">
          <a:xfrm>
            <a:off x="1052423" y="2060848"/>
            <a:ext cx="10300161" cy="3649839"/>
            <a:chOff x="0" y="0"/>
            <a:chExt cx="5399" cy="1887"/>
          </a:xfrm>
        </p:grpSpPr>
        <p:sp>
          <p:nvSpPr>
            <p:cNvPr id="5" name="Rectangle 4"/>
            <p:cNvSpPr/>
            <p:nvPr/>
          </p:nvSpPr>
          <p:spPr bwMode="auto">
            <a:xfrm>
              <a:off x="19" y="73"/>
              <a:ext cx="160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Lookup(Dir, Name) -&gt; FileId</a:t>
              </a:r>
              <a:endParaRPr lang="en-US" altLang="zh-CN" sz="1700" i="1">
                <a:ea typeface="宋体" panose="02010600030101010101" pitchFamily="2" charset="-122"/>
                <a:cs typeface="Times" panose="02020603050405020304" pitchFamily="18" charset="0"/>
              </a:endParaRPr>
            </a:p>
          </p:txBody>
        </p:sp>
        <p:sp>
          <p:nvSpPr>
            <p:cNvPr id="6" name="Rectangle 5"/>
            <p:cNvSpPr/>
            <p:nvPr/>
          </p:nvSpPr>
          <p:spPr bwMode="auto">
            <a:xfrm>
              <a:off x="19" y="221"/>
              <a:ext cx="14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a:t>
              </a:r>
              <a:endParaRPr lang="en-US" altLang="zh-CN" sz="1700">
                <a:ea typeface="宋体" panose="02010600030101010101" pitchFamily="2" charset="-122"/>
                <a:cs typeface="Times" panose="02020603050405020304" pitchFamily="18" charset="0"/>
              </a:endParaRPr>
            </a:p>
          </p:txBody>
        </p:sp>
        <p:sp>
          <p:nvSpPr>
            <p:cNvPr id="7" name="Rectangle 6"/>
            <p:cNvSpPr/>
            <p:nvPr/>
          </p:nvSpPr>
          <p:spPr bwMode="auto">
            <a:xfrm>
              <a:off x="154" y="221"/>
              <a:ext cx="4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8" name="Rectangle 7"/>
            <p:cNvSpPr/>
            <p:nvPr/>
          </p:nvSpPr>
          <p:spPr bwMode="auto">
            <a:xfrm>
              <a:off x="194" y="221"/>
              <a:ext cx="37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throws</a:t>
              </a:r>
              <a:endParaRPr lang="en-US" altLang="zh-CN" sz="1700">
                <a:ea typeface="宋体" panose="02010600030101010101" pitchFamily="2" charset="-122"/>
                <a:cs typeface="Times" panose="02020603050405020304" pitchFamily="18" charset="0"/>
              </a:endParaRPr>
            </a:p>
          </p:txBody>
        </p:sp>
        <p:sp>
          <p:nvSpPr>
            <p:cNvPr id="9" name="Rectangle 8"/>
            <p:cNvSpPr/>
            <p:nvPr/>
          </p:nvSpPr>
          <p:spPr bwMode="auto">
            <a:xfrm>
              <a:off x="556" y="221"/>
              <a:ext cx="59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NotFound</a:t>
              </a:r>
              <a:endParaRPr lang="en-US" altLang="zh-CN" sz="1700" i="1">
                <a:ea typeface="宋体" panose="02010600030101010101" pitchFamily="2" charset="-122"/>
                <a:cs typeface="Times" panose="02020603050405020304" pitchFamily="18" charset="0"/>
              </a:endParaRPr>
            </a:p>
          </p:txBody>
        </p:sp>
        <p:sp>
          <p:nvSpPr>
            <p:cNvPr id="10" name="Rectangle 9"/>
            <p:cNvSpPr/>
            <p:nvPr/>
          </p:nvSpPr>
          <p:spPr bwMode="auto">
            <a:xfrm>
              <a:off x="1134" y="221"/>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11" name="Rectangle 10"/>
            <p:cNvSpPr/>
            <p:nvPr/>
          </p:nvSpPr>
          <p:spPr bwMode="auto">
            <a:xfrm>
              <a:off x="2222" y="73"/>
              <a:ext cx="290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Locates the text name in the directory and returns the</a:t>
              </a:r>
              <a:endParaRPr lang="en-US" altLang="zh-CN" sz="1700">
                <a:ea typeface="宋体" panose="02010600030101010101" pitchFamily="2" charset="-122"/>
                <a:cs typeface="Times" panose="02020603050405020304" pitchFamily="18" charset="0"/>
              </a:endParaRPr>
            </a:p>
          </p:txBody>
        </p:sp>
        <p:sp>
          <p:nvSpPr>
            <p:cNvPr id="12" name="Rectangle 11"/>
            <p:cNvSpPr/>
            <p:nvPr/>
          </p:nvSpPr>
          <p:spPr bwMode="auto">
            <a:xfrm>
              <a:off x="2222" y="221"/>
              <a:ext cx="309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relevant UFID. If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is not in the directory, throws an</a:t>
              </a:r>
              <a:endParaRPr lang="en-US" altLang="zh-CN" sz="1700">
                <a:ea typeface="宋体" panose="02010600030101010101" pitchFamily="2" charset="-122"/>
                <a:cs typeface="Times" panose="02020603050405020304" pitchFamily="18" charset="0"/>
              </a:endParaRPr>
            </a:p>
          </p:txBody>
        </p:sp>
        <p:sp>
          <p:nvSpPr>
            <p:cNvPr id="13" name="Rectangle 12"/>
            <p:cNvSpPr/>
            <p:nvPr/>
          </p:nvSpPr>
          <p:spPr bwMode="auto">
            <a:xfrm>
              <a:off x="2222" y="369"/>
              <a:ext cx="57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exception.</a:t>
              </a:r>
              <a:endParaRPr lang="en-US" altLang="zh-CN" sz="1700">
                <a:ea typeface="宋体" panose="02010600030101010101" pitchFamily="2" charset="-122"/>
                <a:cs typeface="Times" panose="02020603050405020304" pitchFamily="18" charset="0"/>
              </a:endParaRPr>
            </a:p>
          </p:txBody>
        </p:sp>
        <p:sp>
          <p:nvSpPr>
            <p:cNvPr id="14" name="Rectangle 13"/>
            <p:cNvSpPr/>
            <p:nvPr/>
          </p:nvSpPr>
          <p:spPr bwMode="auto">
            <a:xfrm>
              <a:off x="2773" y="369"/>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15" name="Line 14"/>
            <p:cNvSpPr>
              <a:spLocks noChangeShapeType="1"/>
            </p:cNvSpPr>
            <p:nvPr/>
          </p:nvSpPr>
          <p:spPr bwMode="auto">
            <a:xfrm>
              <a:off x="0" y="0"/>
              <a:ext cx="2189" cy="1"/>
            </a:xfrm>
            <a:prstGeom prst="line">
              <a:avLst/>
            </a:prstGeom>
            <a:noFill/>
            <a:ln w="317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Rectangle 15"/>
            <p:cNvSpPr/>
            <p:nvPr/>
          </p:nvSpPr>
          <p:spPr bwMode="auto">
            <a:xfrm>
              <a:off x="2202" y="14"/>
              <a:ext cx="14" cy="1"/>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17" name="Line 16"/>
            <p:cNvSpPr>
              <a:spLocks noChangeShapeType="1"/>
            </p:cNvSpPr>
            <p:nvPr/>
          </p:nvSpPr>
          <p:spPr bwMode="auto">
            <a:xfrm>
              <a:off x="2216" y="0"/>
              <a:ext cx="3183" cy="1"/>
            </a:xfrm>
            <a:prstGeom prst="line">
              <a:avLst/>
            </a:prstGeom>
            <a:noFill/>
            <a:ln w="317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8" name="Rectangle 17"/>
            <p:cNvSpPr/>
            <p:nvPr/>
          </p:nvSpPr>
          <p:spPr bwMode="auto">
            <a:xfrm>
              <a:off x="2202" y="13"/>
              <a:ext cx="14" cy="498"/>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19" name="Rectangle 18"/>
            <p:cNvSpPr/>
            <p:nvPr/>
          </p:nvSpPr>
          <p:spPr bwMode="auto">
            <a:xfrm>
              <a:off x="19" y="570"/>
              <a:ext cx="159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AddName(Dir, Name, FileId)</a:t>
              </a:r>
              <a:endParaRPr lang="en-US" altLang="zh-CN" sz="1700" i="1">
                <a:ea typeface="宋体" panose="02010600030101010101" pitchFamily="2" charset="-122"/>
                <a:cs typeface="Times" panose="02020603050405020304" pitchFamily="18" charset="0"/>
              </a:endParaRPr>
            </a:p>
          </p:txBody>
        </p:sp>
        <p:sp>
          <p:nvSpPr>
            <p:cNvPr id="20" name="Rectangle 19"/>
            <p:cNvSpPr/>
            <p:nvPr/>
          </p:nvSpPr>
          <p:spPr bwMode="auto">
            <a:xfrm>
              <a:off x="1470" y="570"/>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21" name="Rectangle 20"/>
            <p:cNvSpPr/>
            <p:nvPr/>
          </p:nvSpPr>
          <p:spPr bwMode="auto">
            <a:xfrm>
              <a:off x="19" y="718"/>
              <a:ext cx="16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22" name="Rectangle 21"/>
            <p:cNvSpPr/>
            <p:nvPr/>
          </p:nvSpPr>
          <p:spPr bwMode="auto">
            <a:xfrm>
              <a:off x="194" y="718"/>
              <a:ext cx="37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throws</a:t>
              </a:r>
              <a:endParaRPr lang="en-US" altLang="zh-CN" sz="1700">
                <a:ea typeface="宋体" panose="02010600030101010101" pitchFamily="2" charset="-122"/>
                <a:cs typeface="Times" panose="02020603050405020304" pitchFamily="18" charset="0"/>
              </a:endParaRPr>
            </a:p>
          </p:txBody>
        </p:sp>
        <p:sp>
          <p:nvSpPr>
            <p:cNvPr id="23" name="Rectangle 22"/>
            <p:cNvSpPr/>
            <p:nvPr/>
          </p:nvSpPr>
          <p:spPr bwMode="auto">
            <a:xfrm>
              <a:off x="556" y="718"/>
              <a:ext cx="8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NameDuplicate</a:t>
              </a:r>
              <a:endParaRPr lang="en-US" altLang="zh-CN" sz="1700" i="1">
                <a:ea typeface="宋体" panose="02010600030101010101" pitchFamily="2" charset="-122"/>
                <a:cs typeface="Times" panose="02020603050405020304" pitchFamily="18" charset="0"/>
              </a:endParaRPr>
            </a:p>
          </p:txBody>
        </p:sp>
        <p:sp>
          <p:nvSpPr>
            <p:cNvPr id="24" name="Rectangle 23"/>
            <p:cNvSpPr/>
            <p:nvPr/>
          </p:nvSpPr>
          <p:spPr bwMode="auto">
            <a:xfrm>
              <a:off x="1416" y="718"/>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25" name="Rectangle 24"/>
            <p:cNvSpPr/>
            <p:nvPr/>
          </p:nvSpPr>
          <p:spPr bwMode="auto">
            <a:xfrm>
              <a:off x="2222" y="570"/>
              <a:ext cx="302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If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is not in the directory, adds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a:t>
              </a:r>
              <a:r>
                <a:rPr lang="en-US" altLang="zh-CN" sz="1700" i="1">
                  <a:ea typeface="宋体" panose="02010600030101010101" pitchFamily="2" charset="-122"/>
                  <a:cs typeface="Times" panose="02020603050405020304" pitchFamily="18" charset="0"/>
                </a:rPr>
                <a:t>File</a:t>
              </a:r>
              <a:r>
                <a:rPr lang="en-US" altLang="zh-CN" sz="1700">
                  <a:ea typeface="宋体" panose="02010600030101010101" pitchFamily="2" charset="-122"/>
                  <a:cs typeface="Times" panose="02020603050405020304" pitchFamily="18" charset="0"/>
                </a:rPr>
                <a:t>) to the</a:t>
              </a:r>
              <a:endParaRPr lang="en-US" altLang="zh-CN" sz="1700">
                <a:ea typeface="宋体" panose="02010600030101010101" pitchFamily="2" charset="-122"/>
                <a:cs typeface="Times" panose="02020603050405020304" pitchFamily="18" charset="0"/>
              </a:endParaRPr>
            </a:p>
          </p:txBody>
        </p:sp>
        <p:sp>
          <p:nvSpPr>
            <p:cNvPr id="26" name="Rectangle 25"/>
            <p:cNvSpPr/>
            <p:nvPr/>
          </p:nvSpPr>
          <p:spPr bwMode="auto">
            <a:xfrm>
              <a:off x="2222" y="718"/>
              <a:ext cx="257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directory and updates the file’s attribute record.</a:t>
              </a:r>
              <a:endParaRPr lang="en-US" altLang="zh-CN" sz="1700">
                <a:ea typeface="宋体" panose="02010600030101010101" pitchFamily="2" charset="-122"/>
                <a:cs typeface="Times" panose="02020603050405020304" pitchFamily="18" charset="0"/>
              </a:endParaRPr>
            </a:p>
          </p:txBody>
        </p:sp>
        <p:sp>
          <p:nvSpPr>
            <p:cNvPr id="27" name="Rectangle 26"/>
            <p:cNvSpPr/>
            <p:nvPr/>
          </p:nvSpPr>
          <p:spPr bwMode="auto">
            <a:xfrm>
              <a:off x="2222" y="866"/>
              <a:ext cx="307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If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is already in the directory: throws an exception.</a:t>
              </a:r>
              <a:endParaRPr lang="en-US" altLang="zh-CN" sz="1700">
                <a:ea typeface="宋体" panose="02010600030101010101" pitchFamily="2" charset="-122"/>
                <a:cs typeface="Times" panose="02020603050405020304" pitchFamily="18" charset="0"/>
              </a:endParaRPr>
            </a:p>
          </p:txBody>
        </p:sp>
        <p:sp>
          <p:nvSpPr>
            <p:cNvPr id="28" name="Rectangle 27"/>
            <p:cNvSpPr/>
            <p:nvPr/>
          </p:nvSpPr>
          <p:spPr bwMode="auto">
            <a:xfrm>
              <a:off x="5231" y="866"/>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29" name="Rectangle 28"/>
            <p:cNvSpPr/>
            <p:nvPr/>
          </p:nvSpPr>
          <p:spPr bwMode="auto">
            <a:xfrm>
              <a:off x="2202" y="511"/>
              <a:ext cx="14" cy="496"/>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30" name="Rectangle 29"/>
            <p:cNvSpPr/>
            <p:nvPr/>
          </p:nvSpPr>
          <p:spPr bwMode="auto">
            <a:xfrm>
              <a:off x="19" y="1067"/>
              <a:ext cx="114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UnName(Dir, Name)</a:t>
              </a:r>
              <a:endParaRPr lang="en-US" altLang="zh-CN" sz="1700" i="1">
                <a:ea typeface="宋体" panose="02010600030101010101" pitchFamily="2" charset="-122"/>
                <a:cs typeface="Times" panose="02020603050405020304" pitchFamily="18" charset="0"/>
              </a:endParaRPr>
            </a:p>
          </p:txBody>
        </p:sp>
        <p:sp>
          <p:nvSpPr>
            <p:cNvPr id="31" name="Rectangle 30"/>
            <p:cNvSpPr/>
            <p:nvPr/>
          </p:nvSpPr>
          <p:spPr bwMode="auto">
            <a:xfrm>
              <a:off x="1134" y="1067"/>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32" name="Rectangle 31"/>
            <p:cNvSpPr/>
            <p:nvPr/>
          </p:nvSpPr>
          <p:spPr bwMode="auto">
            <a:xfrm>
              <a:off x="19" y="1215"/>
              <a:ext cx="16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33" name="Rectangle 32"/>
            <p:cNvSpPr/>
            <p:nvPr/>
          </p:nvSpPr>
          <p:spPr bwMode="auto">
            <a:xfrm>
              <a:off x="194" y="1215"/>
              <a:ext cx="37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throws</a:t>
              </a:r>
              <a:endParaRPr lang="en-US" altLang="zh-CN" sz="1700">
                <a:ea typeface="宋体" panose="02010600030101010101" pitchFamily="2" charset="-122"/>
                <a:cs typeface="Times" panose="02020603050405020304" pitchFamily="18" charset="0"/>
              </a:endParaRPr>
            </a:p>
          </p:txBody>
        </p:sp>
        <p:sp>
          <p:nvSpPr>
            <p:cNvPr id="34" name="Rectangle 33"/>
            <p:cNvSpPr/>
            <p:nvPr/>
          </p:nvSpPr>
          <p:spPr bwMode="auto">
            <a:xfrm>
              <a:off x="556" y="1215"/>
              <a:ext cx="59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NotFound</a:t>
              </a:r>
              <a:endParaRPr lang="en-US" altLang="zh-CN" sz="1700" i="1">
                <a:ea typeface="宋体" panose="02010600030101010101" pitchFamily="2" charset="-122"/>
                <a:cs typeface="Times" panose="02020603050405020304" pitchFamily="18" charset="0"/>
              </a:endParaRPr>
            </a:p>
          </p:txBody>
        </p:sp>
        <p:sp>
          <p:nvSpPr>
            <p:cNvPr id="35" name="Rectangle 34"/>
            <p:cNvSpPr/>
            <p:nvPr/>
          </p:nvSpPr>
          <p:spPr bwMode="auto">
            <a:xfrm>
              <a:off x="1134" y="1215"/>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36" name="Rectangle 35"/>
            <p:cNvSpPr/>
            <p:nvPr/>
          </p:nvSpPr>
          <p:spPr bwMode="auto">
            <a:xfrm>
              <a:off x="2222" y="1067"/>
              <a:ext cx="307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If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is in the directory: the entry containing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is</a:t>
              </a:r>
              <a:endParaRPr lang="en-US" altLang="zh-CN" sz="1700">
                <a:ea typeface="宋体" panose="02010600030101010101" pitchFamily="2" charset="-122"/>
                <a:cs typeface="Times" panose="02020603050405020304" pitchFamily="18" charset="0"/>
              </a:endParaRPr>
            </a:p>
          </p:txBody>
        </p:sp>
        <p:sp>
          <p:nvSpPr>
            <p:cNvPr id="37" name="Rectangle 36"/>
            <p:cNvSpPr/>
            <p:nvPr/>
          </p:nvSpPr>
          <p:spPr bwMode="auto">
            <a:xfrm>
              <a:off x="2222" y="1215"/>
              <a:ext cx="153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removed from the directory.</a:t>
              </a:r>
              <a:endParaRPr lang="en-US" altLang="zh-CN" sz="1700">
                <a:ea typeface="宋体" panose="02010600030101010101" pitchFamily="2" charset="-122"/>
                <a:cs typeface="Times" panose="02020603050405020304" pitchFamily="18" charset="0"/>
              </a:endParaRPr>
            </a:p>
          </p:txBody>
        </p:sp>
        <p:sp>
          <p:nvSpPr>
            <p:cNvPr id="38" name="Rectangle 37"/>
            <p:cNvSpPr/>
            <p:nvPr/>
          </p:nvSpPr>
          <p:spPr bwMode="auto">
            <a:xfrm>
              <a:off x="3700" y="1215"/>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39" name="Rectangle 38"/>
            <p:cNvSpPr/>
            <p:nvPr/>
          </p:nvSpPr>
          <p:spPr bwMode="auto">
            <a:xfrm>
              <a:off x="2222" y="1363"/>
              <a:ext cx="284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If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is not in the directory: throws an exception.</a:t>
              </a:r>
              <a:endParaRPr lang="en-US" altLang="zh-CN" sz="1700">
                <a:ea typeface="宋体" panose="02010600030101010101" pitchFamily="2" charset="-122"/>
                <a:cs typeface="Times" panose="02020603050405020304" pitchFamily="18" charset="0"/>
              </a:endParaRPr>
            </a:p>
          </p:txBody>
        </p:sp>
        <p:sp>
          <p:nvSpPr>
            <p:cNvPr id="40" name="Rectangle 39"/>
            <p:cNvSpPr/>
            <p:nvPr/>
          </p:nvSpPr>
          <p:spPr bwMode="auto">
            <a:xfrm>
              <a:off x="5043" y="1363"/>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41" name="Rectangle 40"/>
            <p:cNvSpPr/>
            <p:nvPr/>
          </p:nvSpPr>
          <p:spPr bwMode="auto">
            <a:xfrm>
              <a:off x="2202" y="1007"/>
              <a:ext cx="14" cy="497"/>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42" name="Rectangle 41"/>
            <p:cNvSpPr/>
            <p:nvPr/>
          </p:nvSpPr>
          <p:spPr bwMode="auto">
            <a:xfrm>
              <a:off x="19" y="1564"/>
              <a:ext cx="203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GetNames(Dir, Pattern) -&gt; NameSeq</a:t>
              </a:r>
              <a:endParaRPr lang="en-US" altLang="zh-CN" sz="1700" i="1">
                <a:ea typeface="宋体" panose="02010600030101010101" pitchFamily="2" charset="-122"/>
                <a:cs typeface="Times" panose="02020603050405020304" pitchFamily="18" charset="0"/>
              </a:endParaRPr>
            </a:p>
          </p:txBody>
        </p:sp>
        <p:sp>
          <p:nvSpPr>
            <p:cNvPr id="43" name="Rectangle 42"/>
            <p:cNvSpPr/>
            <p:nvPr/>
          </p:nvSpPr>
          <p:spPr bwMode="auto">
            <a:xfrm>
              <a:off x="1859" y="1564"/>
              <a:ext cx="4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44" name="Rectangle 43"/>
            <p:cNvSpPr/>
            <p:nvPr/>
          </p:nvSpPr>
          <p:spPr bwMode="auto">
            <a:xfrm>
              <a:off x="1900" y="1564"/>
              <a:ext cx="4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45" name="Rectangle 44"/>
            <p:cNvSpPr/>
            <p:nvPr/>
          </p:nvSpPr>
          <p:spPr bwMode="auto">
            <a:xfrm>
              <a:off x="2222" y="1564"/>
              <a:ext cx="308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Returns all the text names in the directory that match the</a:t>
              </a:r>
              <a:endParaRPr lang="en-US" altLang="zh-CN" sz="1700">
                <a:ea typeface="宋体" panose="02010600030101010101" pitchFamily="2" charset="-122"/>
                <a:cs typeface="Times" panose="02020603050405020304" pitchFamily="18" charset="0"/>
              </a:endParaRPr>
            </a:p>
          </p:txBody>
        </p:sp>
        <p:sp>
          <p:nvSpPr>
            <p:cNvPr id="46" name="Rectangle 45"/>
            <p:cNvSpPr/>
            <p:nvPr/>
          </p:nvSpPr>
          <p:spPr bwMode="auto">
            <a:xfrm>
              <a:off x="2222" y="1712"/>
              <a:ext cx="148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regular expression </a:t>
              </a:r>
              <a:r>
                <a:rPr lang="en-US" altLang="zh-CN" sz="1700" i="1">
                  <a:ea typeface="宋体" panose="02010600030101010101" pitchFamily="2" charset="-122"/>
                  <a:cs typeface="Times" panose="02020603050405020304" pitchFamily="18" charset="0"/>
                </a:rPr>
                <a:t>Pattern</a:t>
              </a:r>
              <a:r>
                <a:rPr lang="en-US" altLang="zh-CN" sz="1700">
                  <a:ea typeface="宋体" panose="02010600030101010101" pitchFamily="2" charset="-122"/>
                  <a:cs typeface="Times" panose="02020603050405020304" pitchFamily="18" charset="0"/>
                </a:rPr>
                <a:t>.</a:t>
              </a:r>
              <a:endParaRPr lang="en-US" altLang="zh-CN" sz="1700">
                <a:ea typeface="宋体" panose="02010600030101010101" pitchFamily="2" charset="-122"/>
                <a:cs typeface="Times" panose="02020603050405020304" pitchFamily="18" charset="0"/>
              </a:endParaRPr>
            </a:p>
          </p:txBody>
        </p:sp>
        <p:sp>
          <p:nvSpPr>
            <p:cNvPr id="47" name="Line 46"/>
            <p:cNvSpPr>
              <a:spLocks noChangeShapeType="1"/>
            </p:cNvSpPr>
            <p:nvPr/>
          </p:nvSpPr>
          <p:spPr bwMode="auto">
            <a:xfrm>
              <a:off x="0" y="1886"/>
              <a:ext cx="2189" cy="1"/>
            </a:xfrm>
            <a:prstGeom prst="line">
              <a:avLst/>
            </a:prstGeom>
            <a:noFill/>
            <a:ln w="317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 name="Rectangle 47"/>
            <p:cNvSpPr/>
            <p:nvPr/>
          </p:nvSpPr>
          <p:spPr bwMode="auto">
            <a:xfrm>
              <a:off x="2202" y="1504"/>
              <a:ext cx="14" cy="350"/>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49" name="Line 48"/>
            <p:cNvSpPr>
              <a:spLocks noChangeShapeType="1"/>
            </p:cNvSpPr>
            <p:nvPr/>
          </p:nvSpPr>
          <p:spPr bwMode="auto">
            <a:xfrm>
              <a:off x="2216" y="1886"/>
              <a:ext cx="3183" cy="1"/>
            </a:xfrm>
            <a:prstGeom prst="line">
              <a:avLst/>
            </a:prstGeom>
            <a:noFill/>
            <a:ln w="317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层次文件系统</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层次文件系统由组织成树形结构的目录组成，每一个目录包含文件和其他可以从此目录访问的目录名字。</a:t>
            </a:r>
            <a:endParaRPr lang="en-US" altLang="zh-CN" dirty="0"/>
          </a:p>
          <a:p>
            <a:pPr lvl="1">
              <a:lnSpc>
                <a:spcPct val="150000"/>
              </a:lnSpc>
            </a:pPr>
            <a:r>
              <a:rPr lang="zh-CN" altLang="en-US" dirty="0"/>
              <a:t>例如，</a:t>
            </a:r>
            <a:r>
              <a:rPr lang="en-US" altLang="zh-CN" dirty="0"/>
              <a:t>Unix</a:t>
            </a:r>
            <a:r>
              <a:rPr lang="zh-CN" altLang="en-US" dirty="0"/>
              <a:t>文件系统</a:t>
            </a:r>
            <a:endParaRPr lang="en-US" altLang="zh-CN" dirty="0"/>
          </a:p>
          <a:p>
            <a:pPr>
              <a:lnSpc>
                <a:spcPct val="150000"/>
              </a:lnSpc>
            </a:pPr>
            <a:r>
              <a:rPr lang="zh-CN" altLang="en-US" dirty="0"/>
              <a:t>可以使用路径名来访问任何一个文件或目录</a:t>
            </a:r>
            <a:endParaRPr lang="en-US" altLang="zh-CN" dirty="0"/>
          </a:p>
          <a:p>
            <a:pPr>
              <a:lnSpc>
                <a:spcPct val="150000"/>
              </a:lnSpc>
            </a:pPr>
            <a:r>
              <a:rPr lang="zh-CN" altLang="en-US" dirty="0"/>
              <a:t>客户模块提供函数，用来获得给定路径文件的</a:t>
            </a:r>
            <a:r>
              <a:rPr lang="en-US" altLang="zh-CN" dirty="0"/>
              <a:t>UFID</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分布式文件系统案例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通用的分布式文件系统</a:t>
            </a:r>
            <a:endParaRPr lang="en-US" altLang="zh-CN" dirty="0"/>
          </a:p>
          <a:p>
            <a:pPr lvl="1"/>
            <a:r>
              <a:rPr lang="en-US" altLang="zh-CN" dirty="0"/>
              <a:t>SUN Microsystem </a:t>
            </a:r>
            <a:r>
              <a:rPr lang="zh-CN" altLang="en-US" dirty="0"/>
              <a:t>的网络文件系统</a:t>
            </a:r>
            <a:r>
              <a:rPr lang="en-US" altLang="zh-CN" dirty="0"/>
              <a:t>NFS</a:t>
            </a:r>
            <a:endParaRPr lang="en-US" altLang="zh-CN" dirty="0"/>
          </a:p>
          <a:p>
            <a:pPr lvl="1"/>
            <a:r>
              <a:rPr lang="en-US" altLang="zh-CN" dirty="0"/>
              <a:t>CMU</a:t>
            </a:r>
            <a:r>
              <a:rPr lang="zh-CN" altLang="en-US" dirty="0"/>
              <a:t>的</a:t>
            </a:r>
            <a:r>
              <a:rPr lang="en-US" altLang="zh-CN" dirty="0"/>
              <a:t>Andrew</a:t>
            </a:r>
            <a:r>
              <a:rPr lang="zh-CN" altLang="en-US" dirty="0"/>
              <a:t>文件系统</a:t>
            </a:r>
            <a:r>
              <a:rPr lang="en-US" altLang="zh-CN" dirty="0"/>
              <a:t>AFS</a:t>
            </a:r>
            <a:endParaRPr lang="en-US" altLang="zh-CN" dirty="0"/>
          </a:p>
          <a:p>
            <a:pPr lvl="1"/>
            <a:r>
              <a:rPr lang="en-US" altLang="zh-CN" dirty="0"/>
              <a:t>DFS</a:t>
            </a:r>
            <a:endParaRPr lang="en-US" altLang="zh-CN" dirty="0"/>
          </a:p>
          <a:p>
            <a:pPr lvl="1"/>
            <a:r>
              <a:rPr lang="en-US" altLang="zh-CN" dirty="0" err="1"/>
              <a:t>FastDFS</a:t>
            </a:r>
            <a:endParaRPr lang="en-US" altLang="zh-CN" dirty="0"/>
          </a:p>
          <a:p>
            <a:pPr lvl="1"/>
            <a:r>
              <a:rPr lang="en-US" altLang="zh-CN" dirty="0"/>
              <a:t>Coda</a:t>
            </a:r>
            <a:endParaRPr lang="en-US" altLang="zh-CN" dirty="0"/>
          </a:p>
          <a:p>
            <a:pPr lvl="1"/>
            <a:r>
              <a:rPr lang="zh-CN" altLang="en-US" dirty="0"/>
              <a:t>。。。。。。</a:t>
            </a:r>
            <a:endParaRPr lang="en-US" altLang="zh-CN" dirty="0"/>
          </a:p>
          <a:p>
            <a:r>
              <a:rPr lang="zh-CN" altLang="en-US" dirty="0"/>
              <a:t>定制的分布式文件系统</a:t>
            </a:r>
            <a:endParaRPr lang="en-US" altLang="zh-CN" dirty="0"/>
          </a:p>
          <a:p>
            <a:pPr lvl="1"/>
            <a:r>
              <a:rPr lang="en-US" altLang="zh-CN" dirty="0"/>
              <a:t>Google File System</a:t>
            </a:r>
            <a:r>
              <a:rPr lang="zh-CN" altLang="en-US" dirty="0"/>
              <a:t>（</a:t>
            </a:r>
            <a:r>
              <a:rPr lang="en-US" altLang="zh-CN" dirty="0"/>
              <a:t>GFS</a:t>
            </a:r>
            <a:r>
              <a:rPr lang="zh-CN" altLang="en-US" dirty="0"/>
              <a:t>）</a:t>
            </a:r>
            <a:endParaRPr lang="en-US" altLang="zh-CN" dirty="0"/>
          </a:p>
          <a:p>
            <a:pPr lvl="1"/>
            <a:r>
              <a:rPr lang="en-US" altLang="zh-CN" dirty="0"/>
              <a:t>Hadoop File System</a:t>
            </a:r>
            <a:r>
              <a:rPr lang="zh-CN" altLang="en-US" dirty="0"/>
              <a:t>（</a:t>
            </a:r>
            <a:r>
              <a:rPr lang="en-US" altLang="zh-CN" dirty="0"/>
              <a:t>HDFS</a:t>
            </a:r>
            <a:r>
              <a:rPr lang="zh-CN" altLang="en-US" dirty="0"/>
              <a: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4" name="Rectangle 6"/>
          <p:cNvSpPr>
            <a:spLocks noGrp="1" noChangeArrowheads="1"/>
          </p:cNvSpPr>
          <p:nvPr>
            <p:ph type="ctrTitle"/>
          </p:nvPr>
        </p:nvSpPr>
        <p:spPr/>
        <p:txBody>
          <a:bodyPr/>
          <a:lstStyle/>
          <a:p>
            <a:r>
              <a:rPr lang="en-US" altLang="zh-CN" dirty="0">
                <a:ea typeface="宋体" panose="02010600030101010101" pitchFamily="2" charset="-122"/>
              </a:rPr>
              <a:t>The Google File System</a:t>
            </a:r>
            <a:br>
              <a:rPr lang="en-US" altLang="zh-CN" dirty="0">
                <a:ea typeface="宋体" panose="02010600030101010101" pitchFamily="2" charset="-122"/>
              </a:rPr>
            </a:br>
            <a:r>
              <a:rPr lang="en-US" altLang="zh-CN" dirty="0">
                <a:ea typeface="宋体" panose="02010600030101010101" pitchFamily="2" charset="-122"/>
              </a:rPr>
              <a:t>(GFS)</a:t>
            </a:r>
            <a:endParaRPr lang="en-US" altLang="zh-CN" dirty="0">
              <a:ea typeface="宋体" panose="02010600030101010101" pitchFamily="2" charset="-122"/>
            </a:endParaRPr>
          </a:p>
        </p:txBody>
      </p:sp>
      <p:sp>
        <p:nvSpPr>
          <p:cNvPr id="365575" name="Rectangle 7"/>
          <p:cNvSpPr>
            <a:spLocks noGrp="1" noChangeArrowheads="1"/>
          </p:cNvSpPr>
          <p:nvPr>
            <p:ph type="subTitle" idx="1"/>
          </p:nvPr>
        </p:nvSpPr>
        <p:spPr/>
        <p:txBody>
          <a:bodyPr/>
          <a:lstStyle/>
          <a:p>
            <a:endParaRPr lang="zh-CN" altLang="zh-CN" dirty="0"/>
          </a:p>
        </p:txBody>
      </p:sp>
      <p:pic>
        <p:nvPicPr>
          <p:cNvPr id="2" name="图片 1"/>
          <p:cNvPicPr>
            <a:picLocks noChangeAspect="1"/>
          </p:cNvPicPr>
          <p:nvPr/>
        </p:nvPicPr>
        <p:blipFill>
          <a:blip r:embed="rId1"/>
          <a:stretch>
            <a:fillRect/>
          </a:stretch>
        </p:blipFill>
        <p:spPr>
          <a:xfrm>
            <a:off x="4655840" y="3886200"/>
            <a:ext cx="2200275" cy="2743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zh-CN" altLang="en-US" dirty="0"/>
              <a:t>研发</a:t>
            </a:r>
            <a:r>
              <a:rPr lang="en-US" altLang="zh-CN" dirty="0"/>
              <a:t>GFS</a:t>
            </a:r>
            <a:r>
              <a:rPr lang="zh-CN" altLang="en-US" dirty="0"/>
              <a:t>的动机</a:t>
            </a:r>
            <a:endParaRPr lang="en-US" altLang="zh-CN" dirty="0"/>
          </a:p>
        </p:txBody>
      </p:sp>
      <p:sp>
        <p:nvSpPr>
          <p:cNvPr id="367619" name="Rectangle 3"/>
          <p:cNvSpPr>
            <a:spLocks noGrp="1" noChangeArrowheads="1"/>
          </p:cNvSpPr>
          <p:nvPr>
            <p:ph type="body" idx="1"/>
          </p:nvPr>
        </p:nvSpPr>
        <p:spPr>
          <a:xfrm>
            <a:off x="609600" y="1600200"/>
            <a:ext cx="10972800" cy="4876800"/>
          </a:xfrm>
        </p:spPr>
        <p:txBody>
          <a:bodyPr/>
          <a:lstStyle/>
          <a:p>
            <a:r>
              <a:rPr lang="zh-CN" altLang="en-US" dirty="0"/>
              <a:t>满足</a:t>
            </a:r>
            <a:r>
              <a:rPr lang="en-US" altLang="zh-CN" dirty="0"/>
              <a:t>Google</a:t>
            </a:r>
            <a:r>
              <a:rPr lang="zh-CN" altLang="en-US" dirty="0"/>
              <a:t>搜索引擎和其他</a:t>
            </a:r>
            <a:r>
              <a:rPr lang="en-US" altLang="zh-CN" dirty="0"/>
              <a:t>web</a:t>
            </a:r>
            <a:r>
              <a:rPr lang="zh-CN" altLang="en-US" dirty="0"/>
              <a:t>应用程序迅速增长的需求</a:t>
            </a:r>
            <a:endParaRPr lang="en-US" altLang="zh-CN" dirty="0"/>
          </a:p>
          <a:p>
            <a:pPr lvl="1"/>
            <a:r>
              <a:rPr lang="zh-CN" altLang="en-US" dirty="0"/>
              <a:t>在廉价、不可靠计算机上存储大量的数据</a:t>
            </a:r>
            <a:endParaRPr lang="en-US" altLang="zh-CN" dirty="0"/>
          </a:p>
          <a:p>
            <a:pPr lvl="1"/>
            <a:r>
              <a:rPr lang="zh-CN" altLang="en-US" dirty="0"/>
              <a:t>针对</a:t>
            </a:r>
            <a:r>
              <a:rPr lang="en-US" altLang="zh-CN" dirty="0"/>
              <a:t>Google</a:t>
            </a:r>
            <a:r>
              <a:rPr lang="zh-CN" altLang="en-US" dirty="0"/>
              <a:t>的应用，对存储的文件类型和访问模式进行优化</a:t>
            </a:r>
            <a:endParaRPr lang="en-US" altLang="zh-CN" dirty="0"/>
          </a:p>
          <a:p>
            <a:pPr lvl="2"/>
            <a:r>
              <a:rPr lang="zh-CN" altLang="en-US" dirty="0"/>
              <a:t>例如，文件数量不多，但文件大小很大，</a:t>
            </a:r>
            <a:r>
              <a:rPr lang="en-US" altLang="zh-CN" dirty="0"/>
              <a:t>10</a:t>
            </a:r>
            <a:r>
              <a:rPr lang="en-US" altLang="zh-CN" baseline="30000" dirty="0"/>
              <a:t>6</a:t>
            </a:r>
            <a:r>
              <a:rPr lang="zh-CN" altLang="en-US" dirty="0"/>
              <a:t>个</a:t>
            </a:r>
            <a:r>
              <a:rPr lang="en-US" altLang="zh-CN" dirty="0"/>
              <a:t>100MB</a:t>
            </a:r>
            <a:r>
              <a:rPr lang="zh-CN" altLang="en-US" dirty="0"/>
              <a:t>的文件，甚至</a:t>
            </a:r>
            <a:r>
              <a:rPr lang="en-US" altLang="zh-CN" dirty="0"/>
              <a:t>GB</a:t>
            </a:r>
            <a:endParaRPr lang="en-US" altLang="zh-CN" dirty="0"/>
          </a:p>
          <a:p>
            <a:pPr lvl="2"/>
            <a:r>
              <a:rPr lang="zh-CN" altLang="en-US" dirty="0"/>
              <a:t>大文件的顺序读和对文件的追加操作的顺序写</a:t>
            </a:r>
            <a:r>
              <a:rPr lang="en-US" altLang="zh-CN" dirty="0"/>
              <a:t>——</a:t>
            </a:r>
            <a:r>
              <a:rPr lang="zh-CN" altLang="en-US" dirty="0"/>
              <a:t>数据分析应用</a:t>
            </a:r>
            <a:endParaRPr lang="en-US" altLang="zh-CN" dirty="0"/>
          </a:p>
          <a:p>
            <a:pPr lvl="2"/>
            <a:r>
              <a:rPr lang="zh-CN" altLang="en-US" dirty="0"/>
              <a:t>并发访问多，大量并发追加写操作</a:t>
            </a:r>
            <a:endParaRPr lang="en-US" altLang="zh-CN" dirty="0"/>
          </a:p>
          <a:p>
            <a:pPr lvl="1"/>
            <a:r>
              <a:rPr lang="en-US" altLang="zh-CN" dirty="0"/>
              <a:t>GFS</a:t>
            </a:r>
            <a:r>
              <a:rPr lang="zh-CN" altLang="en-US" dirty="0"/>
              <a:t>整体上满足</a:t>
            </a:r>
            <a:r>
              <a:rPr lang="en-US" altLang="zh-CN" dirty="0"/>
              <a:t>Google</a:t>
            </a:r>
            <a:r>
              <a:rPr lang="zh-CN" altLang="en-US" dirty="0"/>
              <a:t>基础设施的所有需求</a:t>
            </a:r>
            <a:endParaRPr lang="en-US" altLang="zh-CN" dirty="0"/>
          </a:p>
          <a:p>
            <a:pPr lvl="2"/>
            <a:r>
              <a:rPr lang="zh-CN" altLang="en-US" dirty="0"/>
              <a:t>从数据和客户数量的角度必须可伸缩</a:t>
            </a:r>
            <a:endParaRPr lang="en-US" altLang="zh-CN" dirty="0"/>
          </a:p>
          <a:p>
            <a:pPr lvl="2"/>
            <a:r>
              <a:rPr lang="zh-CN" altLang="en-US" dirty="0"/>
              <a:t>基础设施发生故障时是可靠的</a:t>
            </a:r>
            <a:endParaRPr lang="en-US" altLang="zh-CN" dirty="0"/>
          </a:p>
          <a:p>
            <a:pPr lvl="2"/>
            <a:r>
              <a:rPr lang="zh-CN" altLang="en-US" dirty="0"/>
              <a:t>是开放的，以支持新的应用</a:t>
            </a:r>
            <a:endParaRPr lang="en-US" altLang="zh-CN" dirty="0"/>
          </a:p>
          <a:p>
            <a:pPr lvl="2"/>
            <a:r>
              <a:rPr lang="zh-CN" altLang="en-US" dirty="0"/>
              <a:t>对高吞吐量进行了优化，而不是优先考虑延迟</a:t>
            </a:r>
            <a:endParaRPr lang="en-US" altLang="zh-CN"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57021" y="4509120"/>
            <a:ext cx="4502237" cy="2348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一些假设</a:t>
            </a:r>
            <a:endParaRPr lang="zh-CN" altLang="en-US" dirty="0"/>
          </a:p>
        </p:txBody>
      </p:sp>
      <p:sp>
        <p:nvSpPr>
          <p:cNvPr id="3" name="内容占位符 2"/>
          <p:cNvSpPr>
            <a:spLocks noGrp="1"/>
          </p:cNvSpPr>
          <p:nvPr>
            <p:ph idx="1"/>
          </p:nvPr>
        </p:nvSpPr>
        <p:spPr/>
        <p:txBody>
          <a:bodyPr>
            <a:noAutofit/>
          </a:bodyPr>
          <a:lstStyle/>
          <a:p>
            <a:r>
              <a:rPr lang="zh-CN" altLang="en-US" dirty="0"/>
              <a:t>组件失效率高</a:t>
            </a:r>
            <a:endParaRPr lang="en-US" altLang="zh-CN" dirty="0"/>
          </a:p>
          <a:p>
            <a:pPr lvl="1"/>
            <a:r>
              <a:rPr lang="zh-CN" altLang="en-US" sz="2800" dirty="0"/>
              <a:t>廉价的商用机器容易出现故障</a:t>
            </a:r>
            <a:endParaRPr lang="en-US" altLang="zh-CN" sz="2800" dirty="0"/>
          </a:p>
          <a:p>
            <a:r>
              <a:rPr lang="zh-CN" altLang="en-US" dirty="0"/>
              <a:t>大文件数量较多</a:t>
            </a:r>
            <a:endParaRPr lang="en-US" altLang="zh-CN" dirty="0"/>
          </a:p>
          <a:p>
            <a:pPr lvl="1"/>
            <a:r>
              <a:rPr lang="zh-CN" altLang="en-US" sz="2800" dirty="0"/>
              <a:t>基本上每个文件</a:t>
            </a:r>
            <a:r>
              <a:rPr lang="en-US" altLang="zh-CN" sz="2800" dirty="0"/>
              <a:t> 100MB</a:t>
            </a:r>
            <a:r>
              <a:rPr lang="zh-CN" altLang="en-US" sz="2800" dirty="0"/>
              <a:t>或更大，大部分是</a:t>
            </a:r>
            <a:r>
              <a:rPr lang="en-US" altLang="zh-CN" sz="2800" dirty="0"/>
              <a:t>GB</a:t>
            </a:r>
            <a:r>
              <a:rPr lang="zh-CN" altLang="en-US" sz="2800" dirty="0"/>
              <a:t>级文件</a:t>
            </a:r>
            <a:endParaRPr lang="en-US" altLang="zh-CN" sz="2800" dirty="0"/>
          </a:p>
          <a:p>
            <a:r>
              <a:rPr lang="zh-CN" altLang="en-US" dirty="0"/>
              <a:t>文件访问模式是写一次，大多数是添加操作</a:t>
            </a:r>
            <a:endParaRPr lang="en-US" altLang="zh-CN" dirty="0"/>
          </a:p>
          <a:p>
            <a:pPr lvl="3"/>
            <a:r>
              <a:rPr lang="zh-CN" altLang="en-US" sz="2095" dirty="0"/>
              <a:t>并发操作</a:t>
            </a:r>
            <a:endParaRPr lang="en-US" altLang="zh-CN" sz="2095" dirty="0"/>
          </a:p>
          <a:p>
            <a:r>
              <a:rPr lang="zh-CN" altLang="en-US" dirty="0"/>
              <a:t>大量流数据读操作</a:t>
            </a:r>
            <a:endParaRPr lang="en-US" altLang="zh-CN" dirty="0"/>
          </a:p>
          <a:p>
            <a:r>
              <a:rPr lang="zh-CN" altLang="en-US" dirty="0"/>
              <a:t>持久的高吞吐量、低延迟</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GFS</a:t>
            </a:r>
            <a:r>
              <a:rPr lang="zh-CN" altLang="en-US" dirty="0"/>
              <a:t>体系结构</a:t>
            </a:r>
            <a:endParaRPr lang="zh-CN" altLang="en-US" dirty="0"/>
          </a:p>
        </p:txBody>
      </p:sp>
      <p:sp>
        <p:nvSpPr>
          <p:cNvPr id="3" name="内容占位符 2"/>
          <p:cNvSpPr>
            <a:spLocks noGrp="1"/>
          </p:cNvSpPr>
          <p:nvPr>
            <p:ph idx="1"/>
          </p:nvPr>
        </p:nvSpPr>
        <p:spPr/>
        <p:txBody>
          <a:bodyPr/>
          <a:lstStyle/>
          <a:p>
            <a:r>
              <a:rPr lang="en-US" altLang="zh-CN" dirty="0"/>
              <a:t>GFS</a:t>
            </a:r>
            <a:r>
              <a:rPr lang="zh-CN" altLang="en-US" dirty="0"/>
              <a:t>提供从文件到块的映射，然后将文件的操作映射为各个块的操作。</a:t>
            </a:r>
            <a:endParaRPr lang="en-US" altLang="zh-CN" dirty="0"/>
          </a:p>
          <a:p>
            <a:r>
              <a:rPr lang="zh-CN" altLang="en-US" dirty="0"/>
              <a:t>一个</a:t>
            </a:r>
            <a:r>
              <a:rPr lang="en-US" altLang="zh-CN" dirty="0"/>
              <a:t>master</a:t>
            </a:r>
            <a:r>
              <a:rPr lang="zh-CN" altLang="en-US" dirty="0"/>
              <a:t>节点，多个</a:t>
            </a:r>
            <a:r>
              <a:rPr lang="en-US" altLang="zh-CN" dirty="0" err="1"/>
              <a:t>chunkservers</a:t>
            </a:r>
            <a:r>
              <a:rPr lang="zh-CN" altLang="en-US" dirty="0"/>
              <a:t>（数百个）</a:t>
            </a:r>
            <a:endParaRPr lang="en-US" altLang="zh-CN" dirty="0"/>
          </a:p>
          <a:p>
            <a:pPr marL="0" indent="0">
              <a:buNone/>
            </a:pPr>
            <a:endParaRPr lang="zh-CN" alt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552" y="3022602"/>
            <a:ext cx="85820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GFS</a:t>
            </a:r>
            <a:r>
              <a:rPr lang="zh-CN" altLang="en-US" dirty="0"/>
              <a:t>设计决策</a:t>
            </a:r>
            <a:endParaRPr lang="zh-CN" altLang="en-US" dirty="0"/>
          </a:p>
        </p:txBody>
      </p:sp>
      <p:sp>
        <p:nvSpPr>
          <p:cNvPr id="3" name="内容占位符 2"/>
          <p:cNvSpPr>
            <a:spLocks noGrp="1"/>
          </p:cNvSpPr>
          <p:nvPr>
            <p:ph idx="1"/>
          </p:nvPr>
        </p:nvSpPr>
        <p:spPr/>
        <p:txBody>
          <a:bodyPr>
            <a:normAutofit/>
          </a:bodyPr>
          <a:lstStyle/>
          <a:p>
            <a:r>
              <a:rPr lang="zh-CN" altLang="en-US" sz="2400" dirty="0"/>
              <a:t>文件以</a:t>
            </a:r>
            <a:r>
              <a:rPr lang="en-US" altLang="zh-CN" sz="2400" dirty="0"/>
              <a:t>chunk</a:t>
            </a:r>
            <a:r>
              <a:rPr lang="zh-CN" altLang="en-US" sz="2400" dirty="0"/>
              <a:t>为单位存储</a:t>
            </a:r>
            <a:endParaRPr lang="en-US" altLang="zh-CN" sz="2400" dirty="0"/>
          </a:p>
          <a:p>
            <a:pPr lvl="1"/>
            <a:r>
              <a:rPr lang="zh-CN" altLang="en-US" sz="2000" dirty="0"/>
              <a:t>大小为固定的</a:t>
            </a:r>
            <a:r>
              <a:rPr lang="en-US" altLang="zh-CN" sz="2000" dirty="0"/>
              <a:t>64MB</a:t>
            </a:r>
            <a:endParaRPr lang="en-US" altLang="zh-CN" sz="2000" dirty="0"/>
          </a:p>
          <a:p>
            <a:r>
              <a:rPr lang="zh-CN" altLang="en-US" sz="2400" dirty="0"/>
              <a:t>通过复制提高可靠性</a:t>
            </a:r>
            <a:endParaRPr lang="en-US" altLang="zh-CN" sz="2400" dirty="0"/>
          </a:p>
          <a:p>
            <a:pPr lvl="1"/>
            <a:r>
              <a:rPr lang="zh-CN" altLang="en-US" sz="2000" dirty="0"/>
              <a:t>每个</a:t>
            </a:r>
            <a:r>
              <a:rPr lang="en-US" altLang="zh-CN" sz="2000" dirty="0"/>
              <a:t>chunk</a:t>
            </a:r>
            <a:r>
              <a:rPr lang="zh-CN" altLang="en-US" sz="2000" dirty="0"/>
              <a:t>有</a:t>
            </a:r>
            <a:r>
              <a:rPr lang="en-US" altLang="zh-CN" sz="2000" dirty="0"/>
              <a:t>3</a:t>
            </a:r>
            <a:r>
              <a:rPr lang="zh-CN" altLang="en-US" sz="2000" dirty="0"/>
              <a:t>个以上的副本存储在不同的</a:t>
            </a:r>
            <a:r>
              <a:rPr lang="en-US" altLang="zh-CN" sz="2000" dirty="0" err="1"/>
              <a:t>chunkservers</a:t>
            </a:r>
            <a:endParaRPr lang="en-US" altLang="zh-CN" sz="2000" dirty="0"/>
          </a:p>
          <a:p>
            <a:r>
              <a:rPr lang="zh-CN" altLang="en-US" sz="2400" dirty="0"/>
              <a:t>单一</a:t>
            </a:r>
            <a:r>
              <a:rPr lang="en-US" altLang="zh-CN" sz="2400" dirty="0"/>
              <a:t>master</a:t>
            </a:r>
            <a:r>
              <a:rPr lang="zh-CN" altLang="en-US" sz="2400" dirty="0"/>
              <a:t>负责协调访问以及保存元数据</a:t>
            </a:r>
            <a:endParaRPr lang="en-US" altLang="zh-CN" sz="2400" dirty="0"/>
          </a:p>
          <a:p>
            <a:pPr lvl="1"/>
            <a:r>
              <a:rPr lang="zh-CN" altLang="en-US" sz="2000" dirty="0"/>
              <a:t>简单的集中式管理</a:t>
            </a:r>
            <a:endParaRPr lang="en-US" altLang="zh-CN" sz="2000" dirty="0"/>
          </a:p>
          <a:p>
            <a:r>
              <a:rPr lang="zh-CN" altLang="en-US" sz="2400" dirty="0"/>
              <a:t>没有数据缓存</a:t>
            </a:r>
            <a:endParaRPr lang="en-US" altLang="zh-CN" sz="2400" dirty="0"/>
          </a:p>
          <a:p>
            <a:pPr lvl="1"/>
            <a:r>
              <a:rPr lang="zh-CN" altLang="en-US" sz="2200" dirty="0"/>
              <a:t>大</a:t>
            </a:r>
            <a:r>
              <a:rPr lang="zh-CN" altLang="en-US" sz="2000" dirty="0"/>
              <a:t>数据集合、流数据读操作获益</a:t>
            </a:r>
            <a:endParaRPr lang="en-US" altLang="zh-CN" sz="2000" dirty="0"/>
          </a:p>
          <a:p>
            <a:r>
              <a:rPr lang="en-US" altLang="zh-CN" sz="2400" dirty="0"/>
              <a:t>API</a:t>
            </a:r>
            <a:r>
              <a:rPr lang="zh-CN" altLang="en-US" sz="2400" dirty="0"/>
              <a:t>接口常用，但是定制的</a:t>
            </a:r>
            <a:endParaRPr lang="en-US" altLang="zh-CN" sz="2400" dirty="0"/>
          </a:p>
          <a:p>
            <a:pPr lvl="1"/>
            <a:r>
              <a:rPr lang="zh-CN" altLang="en-US" sz="2000" dirty="0"/>
              <a:t>简化问题，针对</a:t>
            </a:r>
            <a:r>
              <a:rPr lang="en-US" altLang="zh-CN" sz="2000" dirty="0"/>
              <a:t>Google</a:t>
            </a:r>
            <a:r>
              <a:rPr lang="zh-CN" altLang="en-US" sz="2000" dirty="0"/>
              <a:t>应用</a:t>
            </a:r>
            <a:endParaRPr lang="en-US" altLang="zh-CN" sz="2000" dirty="0"/>
          </a:p>
          <a:p>
            <a:pPr lvl="1"/>
            <a:r>
              <a:rPr lang="zh-CN" altLang="en-US" sz="2000" dirty="0"/>
              <a:t>添加了</a:t>
            </a:r>
            <a:r>
              <a:rPr lang="en-US" altLang="zh-CN" sz="2000" dirty="0"/>
              <a:t>snapshot</a:t>
            </a:r>
            <a:r>
              <a:rPr lang="zh-CN" altLang="en-US" sz="2000" dirty="0"/>
              <a:t>和</a:t>
            </a:r>
            <a:r>
              <a:rPr lang="en-US" altLang="zh-CN" sz="2000" dirty="0"/>
              <a:t>record append</a:t>
            </a:r>
            <a:r>
              <a:rPr lang="zh-CN" altLang="en-US" sz="2000" dirty="0"/>
              <a:t>操作</a:t>
            </a:r>
            <a:endParaRPr lang="en-US" altLang="zh-C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Master</a:t>
            </a:r>
            <a:r>
              <a:rPr lang="zh-CN" altLang="en-US" dirty="0"/>
              <a:t>节点</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90000"/>
              </a:lnSpc>
            </a:pPr>
            <a:r>
              <a:rPr lang="zh-CN" altLang="en-US" dirty="0"/>
              <a:t>管理有关文件系统的元数据</a:t>
            </a:r>
            <a:endParaRPr lang="en-US" altLang="zh-CN" dirty="0"/>
          </a:p>
          <a:p>
            <a:r>
              <a:rPr lang="zh-CN" altLang="en-US" dirty="0"/>
              <a:t>维护多个数据副本的位置信息</a:t>
            </a:r>
            <a:endParaRPr lang="en-US" altLang="zh-CN" dirty="0"/>
          </a:p>
          <a:p>
            <a:r>
              <a:rPr lang="zh-CN" altLang="en-US" dirty="0"/>
              <a:t>全局元数据</a:t>
            </a:r>
            <a:endParaRPr lang="en-US" altLang="zh-CN" dirty="0"/>
          </a:p>
          <a:p>
            <a:pPr lvl="1"/>
            <a:r>
              <a:rPr lang="zh-CN" altLang="en-US" dirty="0"/>
              <a:t>文件和</a:t>
            </a:r>
            <a:r>
              <a:rPr lang="en-US" altLang="zh-CN" dirty="0"/>
              <a:t>chunk</a:t>
            </a:r>
            <a:r>
              <a:rPr lang="zh-CN" altLang="en-US" dirty="0"/>
              <a:t>命名空间</a:t>
            </a:r>
            <a:endParaRPr lang="en-US" altLang="zh-CN" dirty="0"/>
          </a:p>
          <a:p>
            <a:pPr lvl="1"/>
            <a:r>
              <a:rPr lang="zh-CN" altLang="en-US" dirty="0"/>
              <a:t>文件名与</a:t>
            </a:r>
            <a:r>
              <a:rPr lang="en-US" altLang="zh-CN" dirty="0"/>
              <a:t>chunks</a:t>
            </a:r>
            <a:r>
              <a:rPr lang="zh-CN" altLang="en-US" dirty="0"/>
              <a:t>的映射表</a:t>
            </a:r>
            <a:endParaRPr lang="en-US" altLang="zh-CN" dirty="0"/>
          </a:p>
          <a:p>
            <a:pPr lvl="1"/>
            <a:r>
              <a:rPr lang="zh-CN" altLang="en-US" dirty="0"/>
              <a:t>每个</a:t>
            </a:r>
            <a:r>
              <a:rPr lang="en-US" altLang="zh-CN" dirty="0"/>
              <a:t>chunk</a:t>
            </a:r>
            <a:r>
              <a:rPr lang="zh-CN" altLang="en-US" dirty="0"/>
              <a:t>副本的地址</a:t>
            </a:r>
            <a:endParaRPr lang="en-US" altLang="zh-CN" dirty="0"/>
          </a:p>
          <a:p>
            <a:pPr lvl="1"/>
            <a:r>
              <a:rPr lang="zh-CN" altLang="en-US" dirty="0"/>
              <a:t>访问控制信息</a:t>
            </a:r>
            <a:endParaRPr lang="en-US" altLang="zh-CN" dirty="0"/>
          </a:p>
          <a:p>
            <a:r>
              <a:rPr lang="zh-CN" altLang="en-US" dirty="0"/>
              <a:t>元数据持久存储在操作日志中，记录关键的元数据修改，恢复系统用</a:t>
            </a:r>
            <a:endParaRPr lang="en-US" altLang="zh-CN" dirty="0"/>
          </a:p>
          <a:p>
            <a:pPr lvl="1"/>
            <a:r>
              <a:rPr lang="zh-CN" altLang="en-US" dirty="0"/>
              <a:t>在本地磁盘持久存储</a:t>
            </a:r>
            <a:endParaRPr lang="en-US" altLang="zh-CN" dirty="0"/>
          </a:p>
          <a:p>
            <a:pPr lvl="1"/>
            <a:r>
              <a:rPr lang="zh-CN" altLang="en-US" dirty="0"/>
              <a:t>有副本</a:t>
            </a:r>
            <a:endParaRPr lang="en-US" altLang="zh-CN" dirty="0"/>
          </a:p>
          <a:p>
            <a:pPr lvl="1"/>
            <a:r>
              <a:rPr lang="zh-CN" altLang="en-US" sz="2000" dirty="0">
                <a:sym typeface="+mn-ea"/>
              </a:rPr>
              <a:t>快速恢复目的的</a:t>
            </a:r>
            <a:r>
              <a:rPr lang="en-US" altLang="zh-CN" sz="2000" dirty="0">
                <a:sym typeface="+mn-ea"/>
              </a:rPr>
              <a:t>checkpoint</a:t>
            </a:r>
            <a:r>
              <a:rPr lang="zh-CN" altLang="en-US" sz="2000" dirty="0">
                <a:sym typeface="+mn-ea"/>
              </a:rPr>
              <a:t>机制</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Chunkserver</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en-US" altLang="zh-CN" dirty="0" err="1"/>
              <a:t>Chunkserver</a:t>
            </a:r>
            <a:r>
              <a:rPr lang="zh-CN" altLang="en-US" dirty="0"/>
              <a:t>存储数据</a:t>
            </a:r>
            <a:endParaRPr lang="en-US" altLang="zh-CN" dirty="0"/>
          </a:p>
          <a:p>
            <a:pPr>
              <a:lnSpc>
                <a:spcPct val="150000"/>
              </a:lnSpc>
            </a:pPr>
            <a:r>
              <a:rPr lang="zh-CN" altLang="en-US" dirty="0"/>
              <a:t>客户端和</a:t>
            </a:r>
            <a:r>
              <a:rPr lang="en-US" altLang="zh-CN" dirty="0"/>
              <a:t>Master</a:t>
            </a:r>
            <a:r>
              <a:rPr lang="zh-CN" altLang="en-US" dirty="0"/>
              <a:t>节点的通信只获取元数据，所有的数据操作都是由客户端直接和</a:t>
            </a:r>
            <a:r>
              <a:rPr lang="en-US" altLang="zh-CN" dirty="0" err="1"/>
              <a:t>Chunkserver</a:t>
            </a:r>
            <a:r>
              <a:rPr lang="zh-CN" altLang="en-US" dirty="0"/>
              <a:t>进行交互。</a:t>
            </a:r>
            <a:endParaRPr lang="en-US" altLang="zh-CN" dirty="0"/>
          </a:p>
          <a:p>
            <a:pPr lvl="1">
              <a:lnSpc>
                <a:spcPct val="150000"/>
              </a:lnSpc>
            </a:pPr>
            <a:r>
              <a:rPr lang="en-US" altLang="zh-CN" dirty="0"/>
              <a:t>Client</a:t>
            </a:r>
            <a:r>
              <a:rPr lang="zh-CN" altLang="en-US" dirty="0"/>
              <a:t>可以同时访问多个</a:t>
            </a:r>
            <a:r>
              <a:rPr lang="en-US" altLang="zh-CN" dirty="0" err="1"/>
              <a:t>chunkserver</a:t>
            </a:r>
            <a:r>
              <a:rPr lang="zh-CN" altLang="en-US" dirty="0"/>
              <a:t>，提高系统的</a:t>
            </a:r>
            <a:r>
              <a:rPr lang="en-US" altLang="zh-CN" dirty="0"/>
              <a:t>I/O</a:t>
            </a:r>
            <a:r>
              <a:rPr lang="zh-CN" altLang="en-US" dirty="0"/>
              <a:t>性能</a:t>
            </a:r>
            <a:endParaRPr lang="en-US" altLang="zh-CN" dirty="0"/>
          </a:p>
          <a:p>
            <a:pPr>
              <a:lnSpc>
                <a:spcPct val="150000"/>
              </a:lnSpc>
            </a:pPr>
            <a:r>
              <a:rPr lang="en-US" altLang="zh-CN" dirty="0"/>
              <a:t>Chunk</a:t>
            </a:r>
            <a:r>
              <a:rPr lang="zh-CN" altLang="en-US" dirty="0"/>
              <a:t>服务器不需要缓存文件数据</a:t>
            </a:r>
            <a:endParaRPr lang="en-US" altLang="zh-CN" dirty="0"/>
          </a:p>
          <a:p>
            <a:pPr lvl="1">
              <a:lnSpc>
                <a:spcPct val="150000"/>
              </a:lnSpc>
            </a:pPr>
            <a:r>
              <a:rPr lang="en-US" altLang="zh-CN" dirty="0"/>
              <a:t>Chunk</a:t>
            </a:r>
            <a:r>
              <a:rPr lang="zh-CN" altLang="en-US" dirty="0"/>
              <a:t>以本地文件的方式保存，</a:t>
            </a:r>
            <a:r>
              <a:rPr lang="en-US" altLang="zh-CN" dirty="0"/>
              <a:t>Linux</a:t>
            </a:r>
            <a:r>
              <a:rPr lang="zh-CN" altLang="en-US" dirty="0"/>
              <a:t>操作系统的文件系统缓存会把经常访问的数据缓存在内存中。</a:t>
            </a:r>
            <a:endParaRPr lang="en-US" altLang="zh-CN" dirty="0"/>
          </a:p>
          <a:p>
            <a:pPr marL="457200" lvl="1" indent="0">
              <a:lnSpc>
                <a:spcPct val="150000"/>
              </a:lnSpc>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分布式文件系统</a:t>
            </a:r>
            <a:endParaRPr lang="en-US" altLang="zh-CN" dirty="0"/>
          </a:p>
          <a:p>
            <a:pPr>
              <a:lnSpc>
                <a:spcPct val="150000"/>
              </a:lnSpc>
            </a:pPr>
            <a:r>
              <a:rPr lang="en-US" altLang="zh-CN" dirty="0"/>
              <a:t>Google GFS</a:t>
            </a:r>
            <a:endParaRPr lang="en-US" altLang="zh-CN" dirty="0"/>
          </a:p>
          <a:p>
            <a:pPr>
              <a:lnSpc>
                <a:spcPct val="150000"/>
              </a:lnSpc>
            </a:pPr>
            <a:r>
              <a:rPr lang="en-US" altLang="zh-CN" dirty="0" err="1"/>
              <a:t>Hadoop</a:t>
            </a:r>
            <a:r>
              <a:rPr lang="en-US" altLang="zh-CN" dirty="0"/>
              <a:t>/HDFS</a:t>
            </a:r>
            <a:endParaRPr lang="en-US" altLang="zh-CN" dirty="0"/>
          </a:p>
          <a:p>
            <a:pPr marL="0" indent="0">
              <a:lnSpc>
                <a:spcPct val="150000"/>
              </a:lnSpc>
              <a:buNone/>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GFS</a:t>
            </a:r>
            <a:r>
              <a:rPr lang="zh-CN" altLang="en-US" dirty="0"/>
              <a:t>的一致性管理</a:t>
            </a:r>
            <a:endParaRPr lang="zh-CN" altLang="en-US" dirty="0"/>
          </a:p>
        </p:txBody>
      </p:sp>
      <p:sp>
        <p:nvSpPr>
          <p:cNvPr id="3" name="内容占位符 2"/>
          <p:cNvSpPr>
            <a:spLocks noGrp="1"/>
          </p:cNvSpPr>
          <p:nvPr>
            <p:ph idx="1"/>
          </p:nvPr>
        </p:nvSpPr>
        <p:spPr/>
        <p:txBody>
          <a:bodyPr>
            <a:normAutofit/>
          </a:bodyPr>
          <a:lstStyle/>
          <a:p>
            <a:r>
              <a:rPr lang="zh-CN" altLang="en-US" dirty="0"/>
              <a:t>每个块有多个副本，数据修改（写操作和追加操作）时保持数据副本一致性很重要，比如多个</a:t>
            </a:r>
            <a:r>
              <a:rPr lang="en-US" altLang="zh-CN" dirty="0"/>
              <a:t>client</a:t>
            </a:r>
            <a:r>
              <a:rPr lang="zh-CN" altLang="en-US" dirty="0"/>
              <a:t>同时向三个副本写数据</a:t>
            </a:r>
            <a:endParaRPr lang="en-US" altLang="zh-CN" dirty="0"/>
          </a:p>
          <a:p>
            <a:pPr lvl="1"/>
            <a:r>
              <a:rPr lang="zh-CN" altLang="en-US" dirty="0"/>
              <a:t>数据流和控制流分离，数据更新时，将</a:t>
            </a:r>
            <a:r>
              <a:rPr lang="en-US" altLang="zh-CN" dirty="0"/>
              <a:t>master</a:t>
            </a:r>
            <a:r>
              <a:rPr lang="zh-CN" altLang="en-US" dirty="0"/>
              <a:t>参与度降到最低</a:t>
            </a:r>
            <a:endParaRPr lang="en-US" altLang="zh-CN" dirty="0"/>
          </a:p>
          <a:p>
            <a:pPr lvl="1"/>
            <a:r>
              <a:rPr lang="zh-CN" altLang="en-US" dirty="0"/>
              <a:t>提供</a:t>
            </a:r>
            <a:r>
              <a:rPr lang="zh-CN" altLang="en-US" dirty="0">
                <a:solidFill>
                  <a:srgbClr val="0070C0"/>
                </a:solidFill>
              </a:rPr>
              <a:t>宽松的一致性模型：</a:t>
            </a:r>
            <a:endParaRPr lang="en-US" altLang="zh-CN" dirty="0">
              <a:solidFill>
                <a:srgbClr val="0070C0"/>
              </a:solidFill>
            </a:endParaRPr>
          </a:p>
          <a:p>
            <a:pPr lvl="2"/>
            <a:r>
              <a:rPr lang="zh-CN" altLang="en-US" dirty="0"/>
              <a:t>每个</a:t>
            </a:r>
            <a:r>
              <a:rPr lang="en-US" altLang="zh-CN" dirty="0"/>
              <a:t>chunk</a:t>
            </a:r>
            <a:r>
              <a:rPr lang="zh-CN" altLang="en-US" dirty="0"/>
              <a:t>都只有一个副本来管理多个</a:t>
            </a:r>
            <a:r>
              <a:rPr lang="en-US" altLang="zh-CN" dirty="0"/>
              <a:t>client</a:t>
            </a:r>
            <a:r>
              <a:rPr lang="zh-CN" altLang="en-US" dirty="0"/>
              <a:t>的并发写入。对于一个</a:t>
            </a:r>
            <a:r>
              <a:rPr lang="en-US" altLang="zh-CN" dirty="0"/>
              <a:t>chunk</a:t>
            </a:r>
            <a:r>
              <a:rPr lang="zh-CN" altLang="en-US" dirty="0"/>
              <a:t>，</a:t>
            </a:r>
            <a:r>
              <a:rPr lang="en-US" altLang="zh-CN" dirty="0"/>
              <a:t>master</a:t>
            </a:r>
            <a:r>
              <a:rPr lang="zh-CN" altLang="en-US" dirty="0"/>
              <a:t>会将一个租约（</a:t>
            </a:r>
            <a:r>
              <a:rPr lang="en-US" altLang="zh-CN" dirty="0"/>
              <a:t>lease</a:t>
            </a:r>
            <a:r>
              <a:rPr lang="zh-CN" altLang="en-US" dirty="0"/>
              <a:t>）授予其中一个副本，由具有租约的副本来管理所有要写入这个</a:t>
            </a:r>
            <a:r>
              <a:rPr lang="en-US" altLang="zh-CN" dirty="0"/>
              <a:t>chunk</a:t>
            </a:r>
            <a:r>
              <a:rPr lang="zh-CN" altLang="en-US" dirty="0"/>
              <a:t>的数据。</a:t>
            </a:r>
            <a:endParaRPr lang="en-US" altLang="zh-CN" dirty="0"/>
          </a:p>
          <a:p>
            <a:pPr lvl="2"/>
            <a:r>
              <a:rPr lang="zh-CN" altLang="en-US" dirty="0"/>
              <a:t>被授予租约的副本称为</a:t>
            </a:r>
            <a:r>
              <a:rPr lang="en-US" altLang="zh-CN" dirty="0"/>
              <a:t>primary</a:t>
            </a:r>
            <a:r>
              <a:rPr lang="zh-CN" altLang="en-US" dirty="0"/>
              <a:t>副本（剩下两个为</a:t>
            </a:r>
            <a:r>
              <a:rPr lang="en-US" altLang="zh-CN" dirty="0"/>
              <a:t>secondary</a:t>
            </a:r>
            <a:r>
              <a:rPr lang="zh-CN" altLang="en-US" dirty="0"/>
              <a:t>副本），</a:t>
            </a:r>
            <a:r>
              <a:rPr lang="en-US" altLang="zh-CN" dirty="0"/>
              <a:t> primary</a:t>
            </a:r>
            <a:r>
              <a:rPr lang="zh-CN" altLang="en-US" dirty="0"/>
              <a:t>副本管理所有客户端的并发请求，负责针对该</a:t>
            </a:r>
            <a:r>
              <a:rPr lang="en-US" altLang="zh-CN" dirty="0"/>
              <a:t>chunk</a:t>
            </a:r>
            <a:r>
              <a:rPr lang="zh-CN" altLang="en-US" dirty="0"/>
              <a:t>当前所有并发变更（</a:t>
            </a:r>
            <a:r>
              <a:rPr lang="en-US" altLang="zh-CN" dirty="0"/>
              <a:t>mutation</a:t>
            </a:r>
            <a:r>
              <a:rPr lang="zh-CN" altLang="en-US" dirty="0"/>
              <a:t>）操作（</a:t>
            </a:r>
            <a:r>
              <a:rPr lang="en-US" altLang="zh-CN" dirty="0"/>
              <a:t>write, append, delete</a:t>
            </a:r>
            <a:r>
              <a:rPr lang="zh-CN" altLang="en-US" dirty="0"/>
              <a:t>）按顺序写到</a:t>
            </a:r>
            <a:r>
              <a:rPr lang="en-US" altLang="zh-CN" dirty="0"/>
              <a:t>chunk</a:t>
            </a:r>
            <a:r>
              <a:rPr lang="zh-CN" altLang="en-US" dirty="0"/>
              <a:t>上（</a:t>
            </a:r>
            <a:r>
              <a:rPr lang="en-US" altLang="zh-CN" dirty="0"/>
              <a:t>mutation order</a:t>
            </a:r>
            <a:r>
              <a:rPr lang="zh-CN" altLang="en-US" dirty="0"/>
              <a:t>）。</a:t>
            </a:r>
            <a:endParaRPr lang="en-US" altLang="zh-CN" dirty="0"/>
          </a:p>
          <a:p>
            <a:pPr lvl="2"/>
            <a:r>
              <a:rPr lang="en-US" altLang="zh-CN" dirty="0"/>
              <a:t>Secondary</a:t>
            </a:r>
            <a:r>
              <a:rPr lang="zh-CN" altLang="en-US" dirty="0"/>
              <a:t>副本按照这个</a:t>
            </a:r>
            <a:r>
              <a:rPr lang="en-US" altLang="zh-CN" dirty="0"/>
              <a:t>mutation order</a:t>
            </a:r>
            <a:r>
              <a:rPr lang="zh-CN" altLang="en-US" dirty="0"/>
              <a:t>写数据。</a:t>
            </a:r>
            <a:endParaRPr lang="en-US" altLang="zh-CN" dirty="0"/>
          </a:p>
        </p:txBody>
      </p:sp>
      <p:pic>
        <p:nvPicPr>
          <p:cNvPr id="4"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36284" y="5315254"/>
            <a:ext cx="4421872" cy="154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GFS</a:t>
            </a:r>
            <a:r>
              <a:rPr lang="zh-CN" altLang="en-US" dirty="0"/>
              <a:t>的一致性管理步骤</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Font typeface="+mj-lt"/>
              <a:buAutoNum type="arabicPeriod"/>
            </a:pPr>
            <a:r>
              <a:rPr lang="zh-CN" altLang="en-US" dirty="0"/>
              <a:t>当</a:t>
            </a:r>
            <a:r>
              <a:rPr lang="en-US" altLang="zh-CN" dirty="0"/>
              <a:t>master</a:t>
            </a:r>
            <a:r>
              <a:rPr lang="zh-CN" altLang="en-US" dirty="0"/>
              <a:t>收到来自</a:t>
            </a:r>
            <a:r>
              <a:rPr lang="en-US" altLang="zh-CN" dirty="0"/>
              <a:t>client</a:t>
            </a:r>
            <a:r>
              <a:rPr lang="zh-CN" altLang="en-US" dirty="0"/>
              <a:t>的修改操作请求时，</a:t>
            </a:r>
            <a:r>
              <a:rPr lang="en-US" altLang="zh-CN" dirty="0"/>
              <a:t>master</a:t>
            </a:r>
            <a:r>
              <a:rPr lang="zh-CN" altLang="en-US" dirty="0"/>
              <a:t>授予其中一个副本</a:t>
            </a:r>
            <a:r>
              <a:rPr lang="en-US" altLang="zh-CN" dirty="0"/>
              <a:t>lease</a:t>
            </a:r>
            <a:r>
              <a:rPr lang="zh-CN" altLang="en-US" dirty="0"/>
              <a:t>，然后将</a:t>
            </a:r>
            <a:r>
              <a:rPr lang="en-US" altLang="zh-CN" dirty="0"/>
              <a:t>primary</a:t>
            </a:r>
            <a:r>
              <a:rPr lang="zh-CN" altLang="en-US" dirty="0"/>
              <a:t>副本和其他</a:t>
            </a:r>
            <a:r>
              <a:rPr lang="en-US" altLang="zh-CN" dirty="0"/>
              <a:t>secondary</a:t>
            </a:r>
            <a:r>
              <a:rPr lang="zh-CN" altLang="en-US" dirty="0"/>
              <a:t>副本的标示返回给</a:t>
            </a:r>
            <a:r>
              <a:rPr lang="en-US" altLang="zh-CN" dirty="0"/>
              <a:t>client</a:t>
            </a:r>
            <a:endParaRPr lang="en-US" altLang="zh-CN" dirty="0"/>
          </a:p>
          <a:p>
            <a:pPr marL="514350" indent="-514350">
              <a:buFont typeface="+mj-lt"/>
              <a:buAutoNum type="arabicPeriod"/>
            </a:pPr>
            <a:r>
              <a:rPr lang="en-US" altLang="zh-CN" dirty="0"/>
              <a:t>client</a:t>
            </a:r>
            <a:r>
              <a:rPr lang="zh-CN" altLang="en-US" dirty="0"/>
              <a:t>将所有数据发送到多个副本，数据暂存在缓存（可以任意顺序），直到收到进一步的指示才进行写操作</a:t>
            </a:r>
            <a:endParaRPr lang="en-US" altLang="zh-CN" dirty="0"/>
          </a:p>
          <a:p>
            <a:pPr marL="514350" indent="-514350">
              <a:buFont typeface="+mj-lt"/>
              <a:buAutoNum type="arabicPeriod"/>
            </a:pPr>
            <a:r>
              <a:rPr lang="zh-CN" altLang="en-US" dirty="0"/>
              <a:t>一旦所有的副本确认收到数据，</a:t>
            </a:r>
            <a:r>
              <a:rPr lang="en-US" altLang="zh-CN" dirty="0"/>
              <a:t>client</a:t>
            </a:r>
            <a:r>
              <a:rPr lang="zh-CN" altLang="en-US" dirty="0"/>
              <a:t>向</a:t>
            </a:r>
            <a:r>
              <a:rPr lang="en-US" altLang="zh-CN" dirty="0"/>
              <a:t>primary</a:t>
            </a:r>
            <a:r>
              <a:rPr lang="zh-CN" altLang="en-US" dirty="0"/>
              <a:t>副本发送写请求，然后</a:t>
            </a:r>
            <a:r>
              <a:rPr lang="en-US" altLang="zh-CN" dirty="0"/>
              <a:t>primary</a:t>
            </a:r>
            <a:r>
              <a:rPr lang="zh-CN" altLang="en-US" dirty="0"/>
              <a:t>副本确定并发请求的顺序，按照顺序在</a:t>
            </a:r>
            <a:r>
              <a:rPr lang="en-US" altLang="zh-CN" dirty="0"/>
              <a:t>primary</a:t>
            </a:r>
            <a:r>
              <a:rPr lang="zh-CN" altLang="en-US" dirty="0"/>
              <a:t>副本节点进行更新</a:t>
            </a:r>
            <a:endParaRPr lang="en-US" altLang="zh-CN" dirty="0"/>
          </a:p>
          <a:p>
            <a:pPr marL="514350" indent="-514350">
              <a:buFont typeface="+mj-lt"/>
              <a:buAutoNum type="arabicPeriod"/>
            </a:pPr>
            <a:r>
              <a:rPr lang="en-US" altLang="zh-CN" dirty="0"/>
              <a:t>Primary</a:t>
            </a:r>
            <a:r>
              <a:rPr lang="zh-CN" altLang="en-US" dirty="0"/>
              <a:t>副本请求在</a:t>
            </a:r>
            <a:r>
              <a:rPr lang="en-US" altLang="zh-CN" dirty="0"/>
              <a:t>secondary</a:t>
            </a:r>
            <a:r>
              <a:rPr lang="zh-CN" altLang="en-US" dirty="0"/>
              <a:t>副本上以同样的顺序执行同样的修改操作，直到所有的修改成功执行后，其他副本发送确认消息</a:t>
            </a:r>
            <a:endParaRPr lang="en-US" altLang="zh-CN" dirty="0"/>
          </a:p>
          <a:p>
            <a:pPr marL="514350" indent="-514350">
              <a:buFont typeface="+mj-lt"/>
              <a:buAutoNum type="arabicPeriod"/>
            </a:pPr>
            <a:r>
              <a:rPr lang="zh-CN" altLang="en-US" dirty="0"/>
              <a:t>如果</a:t>
            </a:r>
            <a:r>
              <a:rPr lang="en-US" altLang="zh-CN" dirty="0"/>
              <a:t>primary</a:t>
            </a:r>
            <a:r>
              <a:rPr lang="zh-CN" altLang="en-US" dirty="0"/>
              <a:t>副本收到了所有</a:t>
            </a:r>
            <a:r>
              <a:rPr lang="en-US" altLang="zh-CN" dirty="0"/>
              <a:t>secondary</a:t>
            </a:r>
            <a:r>
              <a:rPr lang="zh-CN" altLang="en-US" dirty="0"/>
              <a:t>副本写数据的确认消息后，向客户报告成功消息，否则报告失败消息。失败表明副本处于不一致的状态。</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2473251" y="275000"/>
            <a:ext cx="7244782" cy="61786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Hadoop</a:t>
            </a:r>
            <a:r>
              <a:rPr lang="en-US" altLang="zh-CN" dirty="0"/>
              <a:t> Distributed File System</a:t>
            </a:r>
            <a:br>
              <a:rPr lang="en-US" altLang="zh-CN" dirty="0"/>
            </a:br>
            <a:r>
              <a:rPr lang="en-US" altLang="zh-CN" dirty="0"/>
              <a:t>(HDFS)</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矩形 3"/>
          <p:cNvSpPr/>
          <p:nvPr/>
        </p:nvSpPr>
        <p:spPr>
          <a:xfrm>
            <a:off x="2015638" y="6134740"/>
            <a:ext cx="8280919" cy="400110"/>
          </a:xfrm>
          <a:prstGeom prst="rect">
            <a:avLst/>
          </a:prstGeom>
        </p:spPr>
        <p:txBody>
          <a:bodyPr wrap="square">
            <a:spAutoFit/>
          </a:bodyPr>
          <a:lstStyle/>
          <a:p>
            <a:pPr lvl="0">
              <a:spcBef>
                <a:spcPct val="20000"/>
              </a:spcBef>
              <a:buClr>
                <a:srgbClr val="0070C0"/>
              </a:buClr>
              <a:buSzPct val="90000"/>
            </a:pPr>
            <a:r>
              <a:rPr lang="en-US" altLang="zh-CN" sz="2000" dirty="0">
                <a:solidFill>
                  <a:srgbClr val="002060"/>
                </a:solidFill>
                <a:latin typeface="+mn-ea"/>
              </a:rPr>
              <a:t>http://hadoop.apache.org/docs/r1.0.4/cn/hdfs_design.html</a:t>
            </a:r>
            <a:endParaRPr lang="zh-CN" altLang="en-US" sz="2000" dirty="0">
              <a:solidFill>
                <a:srgbClr val="002060"/>
              </a:solidFill>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概述</a:t>
            </a:r>
            <a:endParaRPr lang="zh-CN" altLang="en-US" dirty="0"/>
          </a:p>
        </p:txBody>
      </p:sp>
      <p:sp>
        <p:nvSpPr>
          <p:cNvPr id="3" name="内容占位符 2"/>
          <p:cNvSpPr>
            <a:spLocks noGrp="1"/>
          </p:cNvSpPr>
          <p:nvPr>
            <p:ph idx="1"/>
          </p:nvPr>
        </p:nvSpPr>
        <p:spPr/>
        <p:txBody>
          <a:bodyPr/>
          <a:lstStyle/>
          <a:p>
            <a:r>
              <a:rPr lang="en-US" altLang="zh-CN" dirty="0" err="1"/>
              <a:t>Hadoop</a:t>
            </a:r>
            <a:r>
              <a:rPr lang="zh-CN" altLang="en-US" dirty="0"/>
              <a:t>分布式文件系统</a:t>
            </a:r>
            <a:r>
              <a:rPr lang="en-US" altLang="zh-CN" dirty="0"/>
              <a:t>(HDFS)</a:t>
            </a:r>
            <a:r>
              <a:rPr lang="zh-CN" altLang="en-US" dirty="0"/>
              <a:t>的设计目标是针对适合运行在通用硬件</a:t>
            </a:r>
            <a:r>
              <a:rPr lang="en-US" altLang="zh-CN" dirty="0"/>
              <a:t>(commodity hardware)</a:t>
            </a:r>
            <a:r>
              <a:rPr lang="zh-CN" altLang="en-US" dirty="0"/>
              <a:t>上的分布式文件系统。</a:t>
            </a:r>
            <a:endParaRPr lang="en-US" altLang="zh-CN" dirty="0"/>
          </a:p>
          <a:p>
            <a:r>
              <a:rPr lang="en-US" altLang="zh-CN" sz="2400" dirty="0">
                <a:sym typeface="+mn-ea"/>
              </a:rPr>
              <a:t>HDFS</a:t>
            </a:r>
            <a:r>
              <a:rPr lang="zh-CN" altLang="en-US" sz="2400" dirty="0">
                <a:sym typeface="+mn-ea"/>
              </a:rPr>
              <a:t>是一个高度容错性的分布式文件系统，适合部署在廉价的机器上。</a:t>
            </a:r>
            <a:endParaRPr lang="en-US" altLang="zh-CN" sz="2400" dirty="0"/>
          </a:p>
          <a:p>
            <a:r>
              <a:rPr lang="en-US" altLang="zh-CN" dirty="0"/>
              <a:t>HDFS</a:t>
            </a:r>
            <a:r>
              <a:rPr lang="zh-CN" altLang="en-US" dirty="0"/>
              <a:t>能提供高吞吐量的数据访问，非常适合大规模数据集上的应用。</a:t>
            </a:r>
            <a:endParaRPr lang="en-US" altLang="zh-CN" dirty="0"/>
          </a:p>
          <a:p>
            <a:r>
              <a:rPr lang="en-US" altLang="zh-CN" dirty="0"/>
              <a:t>HDFS</a:t>
            </a:r>
            <a:r>
              <a:rPr lang="zh-CN" altLang="en-US" dirty="0"/>
              <a:t>放宽了一部分</a:t>
            </a:r>
            <a:r>
              <a:rPr lang="en-US" altLang="zh-CN" dirty="0"/>
              <a:t>POSIX</a:t>
            </a:r>
            <a:r>
              <a:rPr lang="zh-CN" altLang="en-US" dirty="0"/>
              <a:t>（</a:t>
            </a:r>
            <a:r>
              <a:rPr lang="en-US" altLang="zh-CN" dirty="0"/>
              <a:t> Portable Operating System Interface of UNIX</a:t>
            </a:r>
            <a:r>
              <a:rPr lang="zh-CN" altLang="en-US" dirty="0"/>
              <a:t>， </a:t>
            </a:r>
            <a:r>
              <a:rPr lang="en-US" altLang="zh-CN" dirty="0"/>
              <a:t>POSIX  </a:t>
            </a:r>
            <a:r>
              <a:rPr lang="zh-CN" altLang="en-US" dirty="0"/>
              <a:t>）约束，来实现流式读取文件系统数据的目的。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前提和设计目标（</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noAutofit/>
          </a:bodyPr>
          <a:lstStyle/>
          <a:p>
            <a:r>
              <a:rPr lang="zh-CN" altLang="en-US" sz="2400" b="1" dirty="0"/>
              <a:t>硬件错误</a:t>
            </a:r>
            <a:endParaRPr lang="zh-CN" altLang="en-US" sz="2400" b="1" dirty="0"/>
          </a:p>
          <a:p>
            <a:pPr lvl="1"/>
            <a:r>
              <a:rPr lang="zh-CN" altLang="en-US" sz="2000" dirty="0"/>
              <a:t>硬件错误是常态而不是异常。</a:t>
            </a:r>
            <a:r>
              <a:rPr lang="en-US" altLang="zh-CN" sz="2000" dirty="0"/>
              <a:t>HDFS</a:t>
            </a:r>
            <a:r>
              <a:rPr lang="zh-CN" altLang="en-US" sz="2000" dirty="0"/>
              <a:t>可能由成百上千的服务器所构成，每个服务器上存储着文件系统的部分数据。构成系统的组件数目巨大，任一组件都有可能失效，错误检测和快速、自动的恢复是</a:t>
            </a:r>
            <a:r>
              <a:rPr lang="en-US" altLang="zh-CN" sz="2000" dirty="0"/>
              <a:t>HDFS</a:t>
            </a:r>
            <a:r>
              <a:rPr lang="zh-CN" altLang="en-US" sz="2000" dirty="0"/>
              <a:t>最核心的架构目标。</a:t>
            </a:r>
            <a:endParaRPr lang="zh-CN" altLang="en-US" sz="2000" dirty="0"/>
          </a:p>
          <a:p>
            <a:r>
              <a:rPr lang="zh-CN" altLang="en-US" sz="2400" b="1" dirty="0"/>
              <a:t>流式数据访问</a:t>
            </a:r>
            <a:endParaRPr lang="zh-CN" altLang="en-US" sz="2400" b="1" dirty="0"/>
          </a:p>
          <a:p>
            <a:pPr lvl="1"/>
            <a:r>
              <a:rPr lang="en-US" altLang="zh-CN" sz="2000" dirty="0"/>
              <a:t>HDFS</a:t>
            </a:r>
            <a:r>
              <a:rPr lang="zh-CN" altLang="en-US" sz="2000" dirty="0"/>
              <a:t>的设计中更多考虑到了数据批处理，而不是用户交互处理。比之数据访问的低延迟问题，关注高吞吐量。</a:t>
            </a:r>
            <a:endParaRPr lang="zh-CN" altLang="en-US" sz="2000" dirty="0"/>
          </a:p>
          <a:p>
            <a:r>
              <a:rPr lang="zh-CN" altLang="en-US" sz="2400" b="1" dirty="0"/>
              <a:t>大规模数据集</a:t>
            </a:r>
            <a:endParaRPr lang="zh-CN" altLang="en-US" sz="2400" b="1" dirty="0"/>
          </a:p>
          <a:p>
            <a:pPr lvl="1"/>
            <a:r>
              <a:rPr lang="zh-CN" altLang="en-US" sz="2000" dirty="0"/>
              <a:t>运行在</a:t>
            </a:r>
            <a:r>
              <a:rPr lang="en-US" altLang="zh-CN" sz="2000" dirty="0"/>
              <a:t>HDFS</a:t>
            </a:r>
            <a:r>
              <a:rPr lang="zh-CN" altLang="en-US" sz="2000" dirty="0"/>
              <a:t>上的应用具有很大的数据集。</a:t>
            </a:r>
            <a:r>
              <a:rPr lang="en-US" altLang="zh-CN" sz="2000" dirty="0"/>
              <a:t>HDFS</a:t>
            </a:r>
            <a:r>
              <a:rPr lang="zh-CN" altLang="en-US" sz="2000" dirty="0"/>
              <a:t>上的一个典型文件大小一般都在</a:t>
            </a:r>
            <a:r>
              <a:rPr lang="en-US" altLang="zh-CN" sz="2000" dirty="0"/>
              <a:t>GB</a:t>
            </a:r>
            <a:r>
              <a:rPr lang="zh-CN" altLang="en-US" sz="2000" dirty="0"/>
              <a:t>至</a:t>
            </a:r>
            <a:r>
              <a:rPr lang="en-US" altLang="zh-CN" sz="2000" dirty="0"/>
              <a:t>TB</a:t>
            </a:r>
            <a:r>
              <a:rPr lang="zh-CN" altLang="en-US" sz="2000" dirty="0"/>
              <a:t>，支持大文件存储。它应该能提供整体上高的数据传输带宽，能在一个集群里扩展到数百个节点。一个单一的</a:t>
            </a:r>
            <a:r>
              <a:rPr lang="en-US" altLang="zh-CN" sz="2000" dirty="0"/>
              <a:t>HDFS</a:t>
            </a:r>
            <a:r>
              <a:rPr lang="zh-CN" altLang="en-US" sz="2000" dirty="0"/>
              <a:t>实例应该能支撑数以千万计的文件。</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前提和设计目标（</a:t>
            </a:r>
            <a:r>
              <a:rPr lang="en-US" altLang="zh-CN" dirty="0"/>
              <a:t>2</a:t>
            </a:r>
            <a:r>
              <a:rPr lang="zh-CN" altLang="en-US" dirty="0"/>
              <a:t>）</a:t>
            </a:r>
            <a:endParaRPr lang="zh-CN" altLang="en-US" dirty="0"/>
          </a:p>
        </p:txBody>
      </p:sp>
      <p:sp>
        <p:nvSpPr>
          <p:cNvPr id="3" name="内容占位符 2"/>
          <p:cNvSpPr>
            <a:spLocks noGrp="1"/>
          </p:cNvSpPr>
          <p:nvPr>
            <p:ph idx="1"/>
          </p:nvPr>
        </p:nvSpPr>
        <p:spPr/>
        <p:txBody>
          <a:bodyPr>
            <a:noAutofit/>
          </a:bodyPr>
          <a:lstStyle/>
          <a:p>
            <a:r>
              <a:rPr lang="zh-CN" altLang="en-US" sz="2400" b="1" dirty="0"/>
              <a:t>简单的一致性模型</a:t>
            </a:r>
            <a:endParaRPr lang="zh-CN" altLang="en-US" sz="2400" b="1" dirty="0"/>
          </a:p>
          <a:p>
            <a:pPr lvl="1"/>
            <a:r>
              <a:rPr lang="zh-CN" altLang="en-US" sz="2000" dirty="0"/>
              <a:t>支持“一次写入多次读取”的文件访问模型，简化了数据一致性问题，并且使高吞吐量的数据访问成为可能。</a:t>
            </a:r>
            <a:endParaRPr lang="zh-CN" altLang="en-US" sz="2000" dirty="0"/>
          </a:p>
          <a:p>
            <a:r>
              <a:rPr lang="zh-CN" altLang="en-US" sz="2400" b="1" dirty="0"/>
              <a:t>“移动计算比移动数据更划算”</a:t>
            </a:r>
            <a:endParaRPr lang="zh-CN" altLang="en-US" sz="2400" b="1" dirty="0"/>
          </a:p>
          <a:p>
            <a:pPr lvl="1"/>
            <a:r>
              <a:rPr lang="zh-CN" altLang="en-US" sz="2000" dirty="0"/>
              <a:t>一个应用请求的计算，离它操作的数据越近就越高效，当数据达到海量级别的时就能降低网络阻塞的影响，提高系统数据的吞吐量。</a:t>
            </a:r>
            <a:r>
              <a:rPr lang="en-US" altLang="zh-CN" sz="2000" dirty="0"/>
              <a:t>HDFS</a:t>
            </a:r>
            <a:r>
              <a:rPr lang="zh-CN" altLang="en-US" sz="2000" dirty="0"/>
              <a:t>为应用提供了将计算移动到数据附近的接口。</a:t>
            </a:r>
            <a:endParaRPr lang="zh-CN" altLang="en-US" sz="2000" dirty="0"/>
          </a:p>
          <a:p>
            <a:r>
              <a:rPr lang="zh-CN" altLang="en-US" sz="2400" b="1" dirty="0"/>
              <a:t>异构软硬件平台间的可移植性</a:t>
            </a:r>
            <a:endParaRPr lang="zh-CN" altLang="en-US" sz="2400" b="1" dirty="0"/>
          </a:p>
          <a:p>
            <a:pPr lvl="1"/>
            <a:r>
              <a:rPr lang="zh-CN" altLang="en-US" sz="2000" dirty="0"/>
              <a:t>考虑到平台的可移植性，方便了</a:t>
            </a:r>
            <a:r>
              <a:rPr lang="en-US" altLang="zh-CN" sz="2000" dirty="0"/>
              <a:t>HDFS</a:t>
            </a:r>
            <a:r>
              <a:rPr lang="zh-CN" altLang="en-US" sz="2000" dirty="0"/>
              <a:t>作为大规模数据应用平台的推广。</a:t>
            </a:r>
            <a:endParaRPr lang="zh-CN" altLang="en-US" sz="2000" dirty="0"/>
          </a:p>
          <a:p>
            <a:endParaRPr lang="zh-CN" altLang="en-US" sz="4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体系结构</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DFS 架构"/>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0188" y="1628800"/>
            <a:ext cx="6137855" cy="424172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063552" y="5870522"/>
            <a:ext cx="7056784" cy="369332"/>
          </a:xfrm>
          <a:prstGeom prst="rect">
            <a:avLst/>
          </a:prstGeom>
        </p:spPr>
        <p:txBody>
          <a:bodyPr wrap="square">
            <a:spAutoFit/>
          </a:bodyPr>
          <a:lstStyle/>
          <a:p>
            <a:r>
              <a:rPr lang="en-US" altLang="zh-CN" dirty="0"/>
              <a:t>http://hadoop.apache.org/docs/r1.0.4/cn/hdfs_design.html</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GFS</a:t>
            </a:r>
            <a:r>
              <a:rPr lang="zh-CN" altLang="en-US" dirty="0"/>
              <a:t>和</a:t>
            </a:r>
            <a:r>
              <a:rPr lang="en-US" altLang="zh-CN" dirty="0"/>
              <a:t>HDFS</a:t>
            </a:r>
            <a:r>
              <a:rPr lang="zh-CN" altLang="en-US" dirty="0"/>
              <a:t>术语对照</a:t>
            </a:r>
            <a:endParaRPr lang="zh-CN" altLang="en-US" dirty="0"/>
          </a:p>
        </p:txBody>
      </p:sp>
      <p:graphicFrame>
        <p:nvGraphicFramePr>
          <p:cNvPr id="4" name="内容占位符 3"/>
          <p:cNvGraphicFramePr>
            <a:graphicFrameLocks noGrp="1"/>
          </p:cNvGraphicFramePr>
          <p:nvPr>
            <p:ph idx="1"/>
          </p:nvPr>
        </p:nvGraphicFramePr>
        <p:xfrm>
          <a:off x="1235460" y="2924944"/>
          <a:ext cx="9721080" cy="1828800"/>
        </p:xfrm>
        <a:graphic>
          <a:graphicData uri="http://schemas.openxmlformats.org/drawingml/2006/table">
            <a:tbl>
              <a:tblPr firstRow="1" bandRow="1">
                <a:tableStyleId>{5C22544A-7EE6-4342-B048-85BDC9FD1C3A}</a:tableStyleId>
              </a:tblPr>
              <a:tblGrid>
                <a:gridCol w="4860540"/>
                <a:gridCol w="4860540"/>
              </a:tblGrid>
              <a:tr h="370840">
                <a:tc>
                  <a:txBody>
                    <a:bodyPr/>
                    <a:lstStyle/>
                    <a:p>
                      <a:pPr algn="ctr"/>
                      <a:r>
                        <a:rPr lang="en-US" altLang="zh-CN" sz="2400" b="1" dirty="0"/>
                        <a:t>GFS</a:t>
                      </a:r>
                      <a:r>
                        <a:rPr lang="zh-CN" altLang="en-US" sz="2400" b="1" dirty="0"/>
                        <a:t>术语</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altLang="zh-CN" sz="2400" b="1" dirty="0"/>
                        <a:t>HDFS</a:t>
                      </a:r>
                      <a:r>
                        <a:rPr lang="zh-CN" altLang="en-US" sz="2400" b="1" dirty="0"/>
                        <a:t>术语</a:t>
                      </a:r>
                      <a:endParaRPr lang="zh-CN" alt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370840">
                <a:tc>
                  <a:txBody>
                    <a:bodyPr/>
                    <a:lstStyle/>
                    <a:p>
                      <a:pPr algn="ctr"/>
                      <a:r>
                        <a:rPr lang="en-US" altLang="zh-CN" sz="2400" dirty="0"/>
                        <a:t>Master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err="1"/>
                        <a:t>NameNode</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400" dirty="0" err="1"/>
                        <a:t>ChunkServer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err="1"/>
                        <a:t>DataNode</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400" dirty="0"/>
                        <a:t>Chunk</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t>Block</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Namenode</a:t>
            </a:r>
            <a:r>
              <a:rPr lang="en-US" altLang="zh-CN" dirty="0"/>
              <a:t> </a:t>
            </a:r>
            <a:r>
              <a:rPr lang="zh-CN" altLang="en-US" dirty="0"/>
              <a:t>和 </a:t>
            </a:r>
            <a:r>
              <a:rPr lang="en-US" altLang="zh-CN" dirty="0" err="1"/>
              <a:t>Datanode</a:t>
            </a:r>
            <a:endParaRPr lang="zh-CN" altLang="en-US" dirty="0"/>
          </a:p>
        </p:txBody>
      </p:sp>
      <p:sp>
        <p:nvSpPr>
          <p:cNvPr id="3" name="内容占位符 2"/>
          <p:cNvSpPr>
            <a:spLocks noGrp="1"/>
          </p:cNvSpPr>
          <p:nvPr>
            <p:ph idx="1"/>
          </p:nvPr>
        </p:nvSpPr>
        <p:spPr/>
        <p:txBody>
          <a:bodyPr>
            <a:normAutofit/>
          </a:bodyPr>
          <a:lstStyle/>
          <a:p>
            <a:r>
              <a:rPr lang="en-US" altLang="zh-CN" dirty="0"/>
              <a:t>HDFS</a:t>
            </a:r>
            <a:r>
              <a:rPr lang="zh-CN" altLang="en-US" dirty="0"/>
              <a:t>采用</a:t>
            </a:r>
            <a:r>
              <a:rPr lang="en-US" altLang="zh-CN" dirty="0"/>
              <a:t>master/slave</a:t>
            </a:r>
            <a:r>
              <a:rPr lang="zh-CN" altLang="en-US" dirty="0"/>
              <a:t>架构</a:t>
            </a:r>
            <a:endParaRPr lang="en-US" altLang="zh-CN" dirty="0"/>
          </a:p>
          <a:p>
            <a:pPr lvl="1"/>
            <a:r>
              <a:rPr lang="zh-CN" altLang="en-US" dirty="0"/>
              <a:t>一个</a:t>
            </a:r>
            <a:r>
              <a:rPr lang="en-US" altLang="zh-CN" dirty="0"/>
              <a:t>HDFS</a:t>
            </a:r>
            <a:r>
              <a:rPr lang="zh-CN" altLang="en-US" dirty="0"/>
              <a:t>集群是由一个</a:t>
            </a:r>
            <a:r>
              <a:rPr lang="en-US" altLang="zh-CN" dirty="0" err="1"/>
              <a:t>Namenode</a:t>
            </a:r>
            <a:r>
              <a:rPr lang="zh-CN" altLang="en-US" dirty="0"/>
              <a:t>和一定数目的</a:t>
            </a:r>
            <a:r>
              <a:rPr lang="en-US" altLang="zh-CN" dirty="0" err="1"/>
              <a:t>Datanodes</a:t>
            </a:r>
            <a:r>
              <a:rPr lang="zh-CN" altLang="en-US" dirty="0"/>
              <a:t>组成。</a:t>
            </a:r>
            <a:endParaRPr lang="en-US" altLang="zh-CN" dirty="0"/>
          </a:p>
          <a:p>
            <a:pPr lvl="1"/>
            <a:r>
              <a:rPr lang="en-US" altLang="zh-CN" dirty="0" err="1"/>
              <a:t>Namenode</a:t>
            </a:r>
            <a:r>
              <a:rPr lang="zh-CN" altLang="en-US" dirty="0"/>
              <a:t>是一个中心服务器，负责管理文件系统的名字空间</a:t>
            </a:r>
            <a:r>
              <a:rPr lang="en-US" altLang="zh-CN" dirty="0"/>
              <a:t>(namespace)</a:t>
            </a:r>
            <a:r>
              <a:rPr lang="zh-CN" altLang="en-US" dirty="0"/>
              <a:t>以及客户端对文件的访问。</a:t>
            </a:r>
            <a:r>
              <a:rPr lang="en-US" altLang="zh-CN" dirty="0" err="1"/>
              <a:t>Namenode</a:t>
            </a:r>
            <a:r>
              <a:rPr lang="zh-CN" altLang="en-US" dirty="0"/>
              <a:t>执行文件系统的名字空间操作，比如打开、关闭、重命名文件或目录。它也负责确定数据块到具体</a:t>
            </a:r>
            <a:r>
              <a:rPr lang="en-US" altLang="zh-CN" dirty="0" err="1"/>
              <a:t>Datanode</a:t>
            </a:r>
            <a:r>
              <a:rPr lang="zh-CN" altLang="en-US" dirty="0"/>
              <a:t>节点的映射。</a:t>
            </a:r>
            <a:endParaRPr lang="en-US" altLang="zh-CN" dirty="0"/>
          </a:p>
          <a:p>
            <a:pPr lvl="1"/>
            <a:r>
              <a:rPr lang="zh-CN" altLang="en-US" dirty="0"/>
              <a:t>集群中的</a:t>
            </a:r>
            <a:r>
              <a:rPr lang="en-US" altLang="zh-CN" dirty="0" err="1"/>
              <a:t>Datanode</a:t>
            </a:r>
            <a:r>
              <a:rPr lang="zh-CN" altLang="en-US" dirty="0"/>
              <a:t>一般是一个节点一个，负责管理它所在节点上的存储，负责处理文件系统客户端的读写请求。在</a:t>
            </a:r>
            <a:r>
              <a:rPr lang="en-US" altLang="zh-CN" dirty="0" err="1"/>
              <a:t>Namenode</a:t>
            </a:r>
            <a:r>
              <a:rPr lang="zh-CN" altLang="en-US" dirty="0"/>
              <a:t>的统一调度下进行数据块的创建、删除和复制。</a:t>
            </a:r>
            <a:endParaRPr lang="zh-CN" altLang="en-US" dirty="0"/>
          </a:p>
          <a:p>
            <a:pPr lvl="1"/>
            <a:r>
              <a:rPr lang="zh-CN" altLang="en-US" dirty="0"/>
              <a:t>一个文件被分成一个或多个数据块，这些块存储在一组</a:t>
            </a:r>
            <a:r>
              <a:rPr lang="en-US" altLang="zh-CN" dirty="0" err="1"/>
              <a:t>Datanode</a:t>
            </a:r>
            <a:r>
              <a:rPr lang="zh-CN" altLang="en-US" dirty="0"/>
              <a:t>上。</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分布式文件系统</a:t>
            </a:r>
            <a:endParaRPr lang="zh-CN" altLang="en-US" dirty="0"/>
          </a:p>
        </p:txBody>
      </p:sp>
      <p:sp>
        <p:nvSpPr>
          <p:cNvPr id="3" name="内容占位符 2"/>
          <p:cNvSpPr>
            <a:spLocks noGrp="1"/>
          </p:cNvSpPr>
          <p:nvPr>
            <p:ph idx="1"/>
          </p:nvPr>
        </p:nvSpPr>
        <p:spPr/>
        <p:txBody>
          <a:bodyPr>
            <a:normAutofit/>
          </a:bodyPr>
          <a:lstStyle/>
          <a:p>
            <a:pPr lvl="1"/>
            <a:r>
              <a:rPr lang="zh-CN" altLang="en-US" dirty="0"/>
              <a:t>文件系统最初是为集中式计算机系统和台式机开发的，作为操作系统设施提供方便的磁盘存储访问接口，通过访问控制机制和文件锁机制实现数据和程序的共享。</a:t>
            </a:r>
            <a:endParaRPr lang="en-US" altLang="zh-CN" dirty="0"/>
          </a:p>
          <a:p>
            <a:r>
              <a:rPr lang="zh-CN" altLang="en-US" dirty="0"/>
              <a:t>分布式文件系统支持程序像对本地文件一样对远程文件进行存储和访问，而且能获得与访问本地磁盘文件类似的性能和可靠性。</a:t>
            </a:r>
            <a:endParaRPr lang="en-US" altLang="zh-CN" dirty="0"/>
          </a:p>
          <a:p>
            <a:r>
              <a:rPr lang="zh-CN" altLang="en-US" dirty="0"/>
              <a:t>分布式文件系统以文件形式支持信息共享，以持久存储的形式支持硬件资源的共享</a:t>
            </a:r>
            <a:endParaRPr lang="zh-CN" altLang="en-US" dirty="0"/>
          </a:p>
          <a:p>
            <a:r>
              <a:rPr lang="zh-CN" altLang="en-US" dirty="0"/>
              <a:t>大规模广域可读写文件存储系统会产生</a:t>
            </a:r>
            <a:r>
              <a:rPr lang="zh-CN" altLang="en-US" dirty="0">
                <a:solidFill>
                  <a:srgbClr val="FF0000"/>
                </a:solidFill>
              </a:rPr>
              <a:t>负载均衡、一致性、可靠性、可用性和安全性问题</a:t>
            </a:r>
            <a:endParaRPr lang="en-US" altLang="zh-CN" dirty="0">
              <a:solidFill>
                <a:srgbClr val="FF0000"/>
              </a:solidFill>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文件系统的名字空间 </a:t>
            </a:r>
            <a:r>
              <a:rPr lang="en-US" altLang="zh-CN" dirty="0"/>
              <a:t>(namespace)</a:t>
            </a:r>
            <a:endParaRPr lang="zh-CN" altLang="en-US" dirty="0"/>
          </a:p>
        </p:txBody>
      </p:sp>
      <p:sp>
        <p:nvSpPr>
          <p:cNvPr id="3" name="内容占位符 2"/>
          <p:cNvSpPr>
            <a:spLocks noGrp="1"/>
          </p:cNvSpPr>
          <p:nvPr>
            <p:ph idx="1"/>
          </p:nvPr>
        </p:nvSpPr>
        <p:spPr/>
        <p:txBody>
          <a:bodyPr>
            <a:normAutofit/>
          </a:bodyPr>
          <a:lstStyle/>
          <a:p>
            <a:pPr>
              <a:lnSpc>
                <a:spcPts val="3600"/>
              </a:lnSpc>
            </a:pPr>
            <a:r>
              <a:rPr lang="en-US" altLang="zh-CN" sz="2400" dirty="0"/>
              <a:t>HDFS</a:t>
            </a:r>
            <a:r>
              <a:rPr lang="zh-CN" altLang="en-US" sz="2400" dirty="0"/>
              <a:t>支持传统的层次型文件组织结构。用户或者应用程序可以创建目录，然后将文件保存在这些目录里。</a:t>
            </a:r>
            <a:endParaRPr lang="en-US" altLang="zh-CN" sz="2400" dirty="0"/>
          </a:p>
          <a:p>
            <a:pPr>
              <a:lnSpc>
                <a:spcPts val="3600"/>
              </a:lnSpc>
            </a:pPr>
            <a:r>
              <a:rPr lang="zh-CN" altLang="en-US" sz="2400" dirty="0"/>
              <a:t>文件系统名字空间的层次结构和大多数现有的文件系统类似，用户可以创建、删除、移动或重命名文件。</a:t>
            </a:r>
            <a:endParaRPr lang="zh-CN" altLang="en-US" sz="2400" dirty="0"/>
          </a:p>
          <a:p>
            <a:pPr>
              <a:lnSpc>
                <a:spcPts val="3600"/>
              </a:lnSpc>
            </a:pPr>
            <a:r>
              <a:rPr lang="en-US" altLang="zh-CN" sz="2400" dirty="0" err="1"/>
              <a:t>Namenode</a:t>
            </a:r>
            <a:r>
              <a:rPr lang="zh-CN" altLang="en-US" sz="2400" dirty="0"/>
              <a:t>负责维护文件系统的名字空间，任何对文件系统名字空间或属性的修改都将被</a:t>
            </a:r>
            <a:r>
              <a:rPr lang="en-US" altLang="zh-CN" sz="2400" dirty="0" err="1"/>
              <a:t>Namenode</a:t>
            </a:r>
            <a:r>
              <a:rPr lang="zh-CN" altLang="en-US" sz="2400" dirty="0"/>
              <a:t>记录下来。应用程序可以设置</a:t>
            </a:r>
            <a:r>
              <a:rPr lang="en-US" altLang="zh-CN" sz="2400" dirty="0"/>
              <a:t>HDFS</a:t>
            </a:r>
            <a:r>
              <a:rPr lang="zh-CN" altLang="en-US" sz="2400" dirty="0"/>
              <a:t>保存的文件的副本数目。文件副本的数目称为文件的复制因子，这个信息也是由</a:t>
            </a:r>
            <a:r>
              <a:rPr lang="en-US" altLang="zh-CN" sz="2400" dirty="0" err="1"/>
              <a:t>Namenode</a:t>
            </a:r>
            <a:r>
              <a:rPr lang="zh-CN" altLang="en-US" sz="2400" dirty="0"/>
              <a:t>保存。</a:t>
            </a:r>
            <a:endParaRPr lang="zh-CN" altLang="en-US" sz="2400" dirty="0"/>
          </a:p>
          <a:p>
            <a:pPr>
              <a:lnSpc>
                <a:spcPts val="3600"/>
              </a:lnSpc>
            </a:pP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数据复制</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HDFS</a:t>
            </a:r>
            <a:r>
              <a:rPr lang="zh-CN" altLang="en-US" dirty="0"/>
              <a:t>被设计成能够在一个大集群中跨节点可靠地存储超大文件的文件系统。它将每个文件存储成一系列的数据块，除了最后一个，所有的数据块都同样大小。</a:t>
            </a:r>
            <a:endParaRPr lang="en-US" altLang="zh-CN" dirty="0"/>
          </a:p>
          <a:p>
            <a:r>
              <a:rPr lang="zh-CN" altLang="en-US" dirty="0"/>
              <a:t>为了容错，文件的所有数据块都会有副本。每个文件的数据块大小和复制因子都是可配置的。应用程序可以指定某个文件的副本数目。副本系数可以在文件创建的时候指定，也可以在之后改变。</a:t>
            </a:r>
            <a:r>
              <a:rPr lang="en-US" altLang="zh-CN" dirty="0"/>
              <a:t>HDFS</a:t>
            </a:r>
            <a:r>
              <a:rPr lang="zh-CN" altLang="en-US" dirty="0"/>
              <a:t>中的文件是</a:t>
            </a:r>
            <a:r>
              <a:rPr lang="en-US" altLang="zh-CN" dirty="0"/>
              <a:t>write-one</a:t>
            </a:r>
            <a:r>
              <a:rPr lang="zh-CN" altLang="en-US" dirty="0"/>
              <a:t>，并且严格要求在任何时候只能有一个</a:t>
            </a:r>
            <a:r>
              <a:rPr lang="en-US" altLang="zh-CN" dirty="0"/>
              <a:t>writer</a:t>
            </a:r>
            <a:r>
              <a:rPr lang="zh-CN" altLang="en-US" dirty="0"/>
              <a:t>。</a:t>
            </a:r>
            <a:endParaRPr lang="zh-CN" altLang="en-US" dirty="0"/>
          </a:p>
          <a:p>
            <a:r>
              <a:rPr lang="en-US" altLang="zh-CN" dirty="0" err="1"/>
              <a:t>Namenode</a:t>
            </a:r>
            <a:r>
              <a:rPr lang="zh-CN" altLang="en-US" dirty="0"/>
              <a:t>全权管理数据块的复制，它周期性地从集群中的每个</a:t>
            </a:r>
            <a:r>
              <a:rPr lang="en-US" altLang="zh-CN" dirty="0" err="1"/>
              <a:t>Datanode</a:t>
            </a:r>
            <a:r>
              <a:rPr lang="zh-CN" altLang="en-US" dirty="0"/>
              <a:t>接收心跳信号和块状态报告</a:t>
            </a:r>
            <a:r>
              <a:rPr lang="en-US" altLang="zh-CN" dirty="0"/>
              <a:t>(</a:t>
            </a:r>
            <a:r>
              <a:rPr lang="en-US" altLang="zh-CN" dirty="0" err="1"/>
              <a:t>Blockreport</a:t>
            </a:r>
            <a:r>
              <a:rPr lang="en-US" altLang="zh-CN" dirty="0"/>
              <a:t>)</a:t>
            </a:r>
            <a:r>
              <a:rPr lang="zh-CN" altLang="en-US" dirty="0"/>
              <a:t>。接收到心跳信号意味着该</a:t>
            </a:r>
            <a:r>
              <a:rPr lang="en-US" altLang="zh-CN" dirty="0" err="1"/>
              <a:t>Datanode</a:t>
            </a:r>
            <a:r>
              <a:rPr lang="zh-CN" altLang="en-US" dirty="0"/>
              <a:t>节点工作正常。块状态报告包含了一个该</a:t>
            </a:r>
            <a:r>
              <a:rPr lang="en-US" altLang="zh-CN" dirty="0" err="1"/>
              <a:t>Datanode</a:t>
            </a:r>
            <a:r>
              <a:rPr lang="zh-CN" altLang="en-US" dirty="0"/>
              <a:t>上所有数据块的列表。</a:t>
            </a:r>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DFS Datanod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5640" y="1691050"/>
            <a:ext cx="6768752" cy="415108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567608" y="5842138"/>
            <a:ext cx="7056784" cy="369332"/>
          </a:xfrm>
          <a:prstGeom prst="rect">
            <a:avLst/>
          </a:prstGeom>
        </p:spPr>
        <p:txBody>
          <a:bodyPr wrap="square">
            <a:spAutoFit/>
          </a:bodyPr>
          <a:lstStyle/>
          <a:p>
            <a:r>
              <a:rPr lang="en-US" altLang="zh-CN" dirty="0"/>
              <a:t>http://hadoop.apache.org/docs/r1.0.4/cn/hdfs_design.html</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en-US" altLang="zh-CN" dirty="0"/>
              <a:t>-</a:t>
            </a:r>
            <a:r>
              <a:rPr lang="zh-CN" altLang="en-US" dirty="0"/>
              <a:t>副本存放</a:t>
            </a:r>
            <a:endParaRPr lang="zh-CN" altLang="en-US" dirty="0"/>
          </a:p>
        </p:txBody>
      </p:sp>
      <p:sp>
        <p:nvSpPr>
          <p:cNvPr id="3" name="内容占位符 2"/>
          <p:cNvSpPr>
            <a:spLocks noGrp="1"/>
          </p:cNvSpPr>
          <p:nvPr>
            <p:ph idx="1"/>
          </p:nvPr>
        </p:nvSpPr>
        <p:spPr/>
        <p:txBody>
          <a:bodyPr>
            <a:noAutofit/>
          </a:bodyPr>
          <a:lstStyle/>
          <a:p>
            <a:r>
              <a:rPr lang="zh-CN" altLang="en-US" sz="2400" dirty="0"/>
              <a:t>副本的存放是</a:t>
            </a:r>
            <a:r>
              <a:rPr lang="en-US" altLang="zh-CN" sz="2400" dirty="0"/>
              <a:t>HDFS</a:t>
            </a:r>
            <a:r>
              <a:rPr lang="zh-CN" altLang="en-US" sz="2400" dirty="0"/>
              <a:t>可靠性和性能的关键。</a:t>
            </a:r>
            <a:endParaRPr lang="en-US" altLang="zh-CN" sz="2400" dirty="0"/>
          </a:p>
          <a:p>
            <a:r>
              <a:rPr lang="en-US" altLang="zh-CN" sz="2400" dirty="0"/>
              <a:t>HDFS</a:t>
            </a:r>
            <a:r>
              <a:rPr lang="zh-CN" altLang="en-US" sz="2400" dirty="0"/>
              <a:t>采用机架感知</a:t>
            </a:r>
            <a:r>
              <a:rPr lang="en-US" altLang="zh-CN" sz="2400" dirty="0"/>
              <a:t>(rack-aware)</a:t>
            </a:r>
            <a:r>
              <a:rPr lang="zh-CN" altLang="en-US" sz="2400" dirty="0"/>
              <a:t>的策略来改进数据的可靠性、可用性和网络带宽的利用率。</a:t>
            </a:r>
            <a:endParaRPr lang="zh-CN" altLang="en-US" sz="2400" dirty="0"/>
          </a:p>
          <a:p>
            <a:r>
              <a:rPr lang="zh-CN" altLang="en-US" sz="2400" dirty="0"/>
              <a:t>大型</a:t>
            </a:r>
            <a:r>
              <a:rPr lang="en-US" altLang="zh-CN" sz="2400" dirty="0"/>
              <a:t>HDFS</a:t>
            </a:r>
            <a:r>
              <a:rPr lang="zh-CN" altLang="en-US" sz="2400" dirty="0"/>
              <a:t>实例一般运行在跨越多个机架的</a:t>
            </a:r>
            <a:r>
              <a:rPr lang="en-US" altLang="zh-CN" sz="2400" dirty="0"/>
              <a:t>PC</a:t>
            </a:r>
            <a:r>
              <a:rPr lang="zh-CN" altLang="en-US" sz="2400" dirty="0"/>
              <a:t>集群上，不同机架上的两台机器之间的通讯需要经过交换机。在大多数情况下，同一个机架内的两台机器间的带宽会比不同机架的两台机器间的带宽大。</a:t>
            </a:r>
            <a:endParaRPr lang="zh-CN" altLang="en-US" sz="2400" dirty="0"/>
          </a:p>
          <a:p>
            <a:r>
              <a:rPr lang="zh-CN" altLang="en-US" sz="2400" dirty="0"/>
              <a:t>通过</a:t>
            </a:r>
            <a:r>
              <a:rPr lang="en-US" altLang="zh-CN" sz="2400" dirty="0"/>
              <a:t>rack-aware</a:t>
            </a:r>
            <a:r>
              <a:rPr lang="zh-CN" altLang="en-US" sz="2400" dirty="0"/>
              <a:t>过程，</a:t>
            </a:r>
            <a:r>
              <a:rPr lang="en-US" altLang="zh-CN" sz="2400" dirty="0" err="1"/>
              <a:t>Namenode</a:t>
            </a:r>
            <a:r>
              <a:rPr lang="zh-CN" altLang="en-US" sz="2400" dirty="0"/>
              <a:t>可以确定每个</a:t>
            </a:r>
            <a:r>
              <a:rPr lang="en-US" altLang="zh-CN" sz="2400" dirty="0" err="1"/>
              <a:t>Datanode</a:t>
            </a:r>
            <a:r>
              <a:rPr lang="zh-CN" altLang="en-US" sz="2400" dirty="0"/>
              <a:t>所属的机架</a:t>
            </a:r>
            <a:r>
              <a:rPr lang="en-US" altLang="zh-CN" sz="2400" dirty="0"/>
              <a:t>id</a:t>
            </a:r>
            <a:r>
              <a:rPr lang="zh-CN" altLang="en-US" sz="2400" dirty="0"/>
              <a:t>。简单但没有优化的策略就是将副本存放在不同的机架上。这种策略设置可以将副本均匀分布在集群中，有利于当组件失效情况下的负载均衡。但是写操作需要传输数据块到多个机架，这增加了写的代价。</a:t>
            </a:r>
            <a:endParaRPr lang="zh-CN" altLang="en-US" sz="2400" dirty="0"/>
          </a:p>
          <a:p>
            <a:r>
              <a:rPr lang="zh-CN" altLang="en-US" sz="2400" dirty="0"/>
              <a:t>在大多数情况下，复制因子是</a:t>
            </a:r>
            <a:r>
              <a:rPr lang="en-US" altLang="zh-CN" sz="2400" dirty="0"/>
              <a:t>3</a:t>
            </a:r>
            <a:r>
              <a:rPr lang="zh-CN" altLang="en-US" sz="2400" dirty="0"/>
              <a:t>，将一个副本存放在本地机架的节点上，一个副本放在同一机架的另一个节点上，最后一个副本放在不同机架的节点上。</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机架示意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descr="服务器机架 的图像结果.大小：196 x 170。 资料来源：zhuanlan.zhihu.c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1704" y="332656"/>
            <a:ext cx="6984776" cy="6043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en-US" altLang="zh-CN" dirty="0"/>
              <a:t>-</a:t>
            </a:r>
            <a:r>
              <a:rPr lang="zh-CN" altLang="en-US" dirty="0"/>
              <a:t>副本选择</a:t>
            </a:r>
            <a:endParaRPr lang="zh-CN" altLang="en-US" dirty="0"/>
          </a:p>
        </p:txBody>
      </p:sp>
      <p:sp>
        <p:nvSpPr>
          <p:cNvPr id="3" name="内容占位符 2"/>
          <p:cNvSpPr>
            <a:spLocks noGrp="1"/>
          </p:cNvSpPr>
          <p:nvPr>
            <p:ph idx="1"/>
          </p:nvPr>
        </p:nvSpPr>
        <p:spPr/>
        <p:txBody>
          <a:bodyPr/>
          <a:lstStyle/>
          <a:p>
            <a:r>
              <a:rPr lang="zh-CN" altLang="en-US" dirty="0"/>
              <a:t>为了降低整体的带宽消耗和读取延时，</a:t>
            </a:r>
            <a:r>
              <a:rPr lang="en-US" altLang="zh-CN" dirty="0"/>
              <a:t>HDFS</a:t>
            </a:r>
            <a:r>
              <a:rPr lang="zh-CN" altLang="en-US" dirty="0"/>
              <a:t>会尽量让读操作进程 读取离它最近的副本。如果与读进程在同一个机架上有一个副本，那么就读取该副本。</a:t>
            </a:r>
            <a:endParaRPr lang="en-US" altLang="zh-CN" dirty="0"/>
          </a:p>
          <a:p>
            <a:r>
              <a:rPr lang="zh-CN" altLang="en-US" dirty="0"/>
              <a:t>如果一个</a:t>
            </a:r>
            <a:r>
              <a:rPr lang="en-US" altLang="zh-CN" dirty="0"/>
              <a:t>HDFS</a:t>
            </a:r>
            <a:r>
              <a:rPr lang="zh-CN" altLang="en-US" dirty="0"/>
              <a:t>集群跨越多个数据中心，那么客户端也将首先读本地数据中心的副本。</a:t>
            </a:r>
            <a:endParaRPr lang="zh-CN" altLang="en-US" dirty="0"/>
          </a:p>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文件系统元数据的持久化</a:t>
            </a:r>
            <a:endParaRPr lang="zh-CN" altLang="en-US" dirty="0"/>
          </a:p>
        </p:txBody>
      </p:sp>
      <p:sp>
        <p:nvSpPr>
          <p:cNvPr id="3" name="内容占位符 2"/>
          <p:cNvSpPr>
            <a:spLocks noGrp="1"/>
          </p:cNvSpPr>
          <p:nvPr>
            <p:ph idx="1"/>
          </p:nvPr>
        </p:nvSpPr>
        <p:spPr/>
        <p:txBody>
          <a:bodyPr>
            <a:noAutofit/>
          </a:bodyPr>
          <a:lstStyle/>
          <a:p>
            <a:pPr>
              <a:lnSpc>
                <a:spcPct val="150000"/>
              </a:lnSpc>
            </a:pPr>
            <a:r>
              <a:rPr lang="en-US" altLang="zh-CN" sz="2400" dirty="0" err="1"/>
              <a:t>Namenode</a:t>
            </a:r>
            <a:r>
              <a:rPr lang="zh-CN" altLang="en-US" sz="2400" dirty="0"/>
              <a:t>上保存着</a:t>
            </a:r>
            <a:r>
              <a:rPr lang="en-US" altLang="zh-CN" sz="2400" dirty="0"/>
              <a:t>HDFS</a:t>
            </a:r>
            <a:r>
              <a:rPr lang="zh-CN" altLang="en-US" sz="2400" dirty="0"/>
              <a:t>的名字空间。对于任何对文件系统元数据产生修改的操作，</a:t>
            </a:r>
            <a:r>
              <a:rPr lang="en-US" altLang="zh-CN" sz="2400" dirty="0" err="1"/>
              <a:t>Namenode</a:t>
            </a:r>
            <a:r>
              <a:rPr lang="zh-CN" altLang="en-US" sz="2400" dirty="0"/>
              <a:t>都会使用称为</a:t>
            </a:r>
            <a:r>
              <a:rPr lang="en-US" altLang="zh-CN" sz="2400" dirty="0" err="1">
                <a:solidFill>
                  <a:srgbClr val="FF0000"/>
                </a:solidFill>
              </a:rPr>
              <a:t>EditLog</a:t>
            </a:r>
            <a:r>
              <a:rPr lang="zh-CN" altLang="en-US" sz="2400" dirty="0"/>
              <a:t>的</a:t>
            </a:r>
            <a:r>
              <a:rPr lang="zh-CN" altLang="en-US" sz="2400" dirty="0">
                <a:solidFill>
                  <a:srgbClr val="FF0000"/>
                </a:solidFill>
              </a:rPr>
              <a:t>事务日志</a:t>
            </a:r>
            <a:r>
              <a:rPr lang="zh-CN" altLang="en-US" sz="2400" dirty="0"/>
              <a:t>记录下来。</a:t>
            </a:r>
            <a:endParaRPr lang="en-US" altLang="zh-CN" sz="2400" dirty="0"/>
          </a:p>
          <a:p>
            <a:pPr lvl="1">
              <a:lnSpc>
                <a:spcPct val="150000"/>
              </a:lnSpc>
            </a:pPr>
            <a:r>
              <a:rPr lang="zh-CN" altLang="en-US" sz="2000" dirty="0"/>
              <a:t>例如，在</a:t>
            </a:r>
            <a:r>
              <a:rPr lang="en-US" altLang="zh-CN" sz="2000" dirty="0"/>
              <a:t>HDFS</a:t>
            </a:r>
            <a:r>
              <a:rPr lang="zh-CN" altLang="en-US" sz="2000" dirty="0"/>
              <a:t>中创建一个文件，</a:t>
            </a:r>
            <a:r>
              <a:rPr lang="en-US" altLang="zh-CN" sz="2000" dirty="0" err="1"/>
              <a:t>Namenode</a:t>
            </a:r>
            <a:r>
              <a:rPr lang="zh-CN" altLang="en-US" sz="2000" dirty="0"/>
              <a:t>就会在</a:t>
            </a:r>
            <a:r>
              <a:rPr lang="en-US" altLang="zh-CN" sz="2000" dirty="0" err="1"/>
              <a:t>Editlog</a:t>
            </a:r>
            <a:r>
              <a:rPr lang="zh-CN" altLang="en-US" sz="2000" dirty="0"/>
              <a:t>中插入一条记录来表示；</a:t>
            </a:r>
            <a:endParaRPr lang="en-US" altLang="zh-CN" sz="2000" dirty="0"/>
          </a:p>
          <a:p>
            <a:pPr lvl="1">
              <a:lnSpc>
                <a:spcPct val="150000"/>
              </a:lnSpc>
            </a:pPr>
            <a:r>
              <a:rPr lang="zh-CN" altLang="en-US" sz="2000" dirty="0"/>
              <a:t>同样地，修改文件的复制因子也将往</a:t>
            </a:r>
            <a:r>
              <a:rPr lang="en-US" altLang="zh-CN" sz="2000" dirty="0" err="1"/>
              <a:t>Editlog</a:t>
            </a:r>
            <a:r>
              <a:rPr lang="zh-CN" altLang="en-US" sz="2000" dirty="0"/>
              <a:t>插入一条记录。</a:t>
            </a:r>
            <a:r>
              <a:rPr lang="en-US" altLang="zh-CN" sz="2000" dirty="0" err="1"/>
              <a:t>Namenode</a:t>
            </a:r>
            <a:r>
              <a:rPr lang="zh-CN" altLang="en-US" sz="2000" dirty="0"/>
              <a:t>在本地操作系统的文件系统中存储这个</a:t>
            </a:r>
            <a:r>
              <a:rPr lang="en-US" altLang="zh-CN" sz="2000" dirty="0" err="1"/>
              <a:t>Editlog</a:t>
            </a:r>
            <a:r>
              <a:rPr lang="zh-CN" altLang="en-US" sz="2000" dirty="0"/>
              <a:t>。</a:t>
            </a:r>
            <a:endParaRPr lang="en-US" altLang="zh-CN" sz="2000" dirty="0"/>
          </a:p>
          <a:p>
            <a:pPr>
              <a:lnSpc>
                <a:spcPct val="150000"/>
              </a:lnSpc>
            </a:pPr>
            <a:r>
              <a:rPr lang="zh-CN" altLang="en-US" sz="2400" dirty="0"/>
              <a:t>整个文件系统的名字空间，包括数据块到文件的映射、文件的属性等，都存储在</a:t>
            </a:r>
            <a:r>
              <a:rPr lang="en-US" altLang="zh-CN" sz="2400" dirty="0" err="1">
                <a:solidFill>
                  <a:srgbClr val="FF0000"/>
                </a:solidFill>
              </a:rPr>
              <a:t>FsImage</a:t>
            </a:r>
            <a:r>
              <a:rPr lang="zh-CN" altLang="en-US" sz="2400" dirty="0"/>
              <a:t>的文件中，这个文件放在</a:t>
            </a:r>
            <a:r>
              <a:rPr lang="en-US" altLang="zh-CN" sz="2400" dirty="0" err="1"/>
              <a:t>Namenode</a:t>
            </a:r>
            <a:r>
              <a:rPr lang="zh-CN" altLang="en-US" sz="2400" dirty="0"/>
              <a:t>所在的本地文件系统上。</a:t>
            </a:r>
            <a:endParaRPr lang="en-US" altLang="zh-CN" sz="2400" dirty="0"/>
          </a:p>
          <a:p>
            <a:pPr>
              <a:lnSpc>
                <a:spcPct val="150000"/>
              </a:lnSpc>
            </a:pPr>
            <a:r>
              <a:rPr lang="en-US" altLang="zh-CN" sz="2400" dirty="0" err="1"/>
              <a:t>DataNode</a:t>
            </a:r>
            <a:r>
              <a:rPr lang="zh-CN" altLang="en-US" sz="2400" dirty="0"/>
              <a:t>不知道关于文件的任何信息，只存储文件的数据块。</a:t>
            </a:r>
            <a:endParaRPr lang="zh-CN" altLang="en-US" sz="2400" dirty="0"/>
          </a:p>
          <a:p>
            <a:pPr>
              <a:lnSpc>
                <a:spcPct val="150000"/>
              </a:lnSpc>
            </a:pPr>
            <a:endParaRPr lang="zh-C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通讯协议</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t>所有的</a:t>
            </a:r>
            <a:r>
              <a:rPr lang="en-US" altLang="zh-CN" sz="2400" dirty="0"/>
              <a:t>HDFS</a:t>
            </a:r>
            <a:r>
              <a:rPr lang="zh-CN" altLang="en-US" sz="2400" dirty="0"/>
              <a:t>通讯协议都建立在</a:t>
            </a:r>
            <a:r>
              <a:rPr lang="en-US" altLang="zh-CN" sz="2400" dirty="0"/>
              <a:t>TCP/IP</a:t>
            </a:r>
            <a:r>
              <a:rPr lang="zh-CN" altLang="en-US" sz="2400" dirty="0"/>
              <a:t>协议之上。</a:t>
            </a:r>
            <a:endParaRPr lang="en-US" altLang="zh-CN" sz="2400" dirty="0"/>
          </a:p>
          <a:p>
            <a:pPr>
              <a:lnSpc>
                <a:spcPct val="150000"/>
              </a:lnSpc>
            </a:pPr>
            <a:r>
              <a:rPr lang="zh-CN" altLang="en-US" sz="2400" dirty="0"/>
              <a:t>客户端通过一个可配置的</a:t>
            </a:r>
            <a:r>
              <a:rPr lang="en-US" altLang="zh-CN" sz="2400" dirty="0"/>
              <a:t>TCP</a:t>
            </a:r>
            <a:r>
              <a:rPr lang="zh-CN" altLang="en-US" sz="2400" dirty="0"/>
              <a:t>端口连接到</a:t>
            </a:r>
            <a:r>
              <a:rPr lang="en-US" altLang="zh-CN" sz="2400" dirty="0" err="1"/>
              <a:t>Namenode</a:t>
            </a:r>
            <a:r>
              <a:rPr lang="zh-CN" altLang="en-US" sz="2400" dirty="0"/>
              <a:t>，通过</a:t>
            </a:r>
            <a:r>
              <a:rPr lang="en-US" altLang="zh-CN" sz="2400" dirty="0" err="1"/>
              <a:t>ClientProtocol</a:t>
            </a:r>
            <a:r>
              <a:rPr lang="zh-CN" altLang="en-US" sz="2400" dirty="0"/>
              <a:t>协议与</a:t>
            </a:r>
            <a:r>
              <a:rPr lang="en-US" altLang="zh-CN" sz="2400" dirty="0" err="1"/>
              <a:t>Namenode</a:t>
            </a:r>
            <a:r>
              <a:rPr lang="zh-CN" altLang="en-US" sz="2400" dirty="0"/>
              <a:t>交互。</a:t>
            </a:r>
            <a:endParaRPr lang="en-US" altLang="zh-CN" sz="2400" dirty="0"/>
          </a:p>
          <a:p>
            <a:pPr>
              <a:lnSpc>
                <a:spcPct val="150000"/>
              </a:lnSpc>
            </a:pPr>
            <a:r>
              <a:rPr lang="en-US" altLang="zh-CN" sz="2400" dirty="0" err="1"/>
              <a:t>Datanode</a:t>
            </a:r>
            <a:r>
              <a:rPr lang="zh-CN" altLang="en-US" sz="2400" dirty="0"/>
              <a:t>使用</a:t>
            </a:r>
            <a:r>
              <a:rPr lang="en-US" altLang="zh-CN" sz="2400" dirty="0" err="1"/>
              <a:t>DatanodeProtocol</a:t>
            </a:r>
            <a:r>
              <a:rPr lang="zh-CN" altLang="en-US" sz="2400" dirty="0"/>
              <a:t>协议与</a:t>
            </a:r>
            <a:r>
              <a:rPr lang="en-US" altLang="zh-CN" sz="2400" dirty="0" err="1"/>
              <a:t>Namenode</a:t>
            </a:r>
            <a:r>
              <a:rPr lang="zh-CN" altLang="en-US" sz="2400" dirty="0"/>
              <a:t>交互。</a:t>
            </a:r>
            <a:endParaRPr lang="en-US" altLang="zh-CN" sz="2400" dirty="0"/>
          </a:p>
          <a:p>
            <a:pPr>
              <a:lnSpc>
                <a:spcPct val="150000"/>
              </a:lnSpc>
            </a:pPr>
            <a:r>
              <a:rPr lang="en-US" altLang="zh-CN" sz="2400" dirty="0" err="1"/>
              <a:t>ClientProtocol</a:t>
            </a:r>
            <a:r>
              <a:rPr lang="zh-CN" altLang="en-US" sz="2400" dirty="0"/>
              <a:t>和</a:t>
            </a:r>
            <a:r>
              <a:rPr lang="en-US" altLang="zh-CN" sz="2400" dirty="0" err="1"/>
              <a:t>Datanodeprotocol</a:t>
            </a:r>
            <a:r>
              <a:rPr lang="zh-CN" altLang="en-US" sz="2400" dirty="0"/>
              <a:t>协议被抽象封装为远程过程调用</a:t>
            </a:r>
            <a:r>
              <a:rPr lang="en-US" altLang="zh-CN" sz="2400" dirty="0"/>
              <a:t>(</a:t>
            </a:r>
            <a:r>
              <a:rPr lang="en-US" altLang="zh-CN" sz="2400" dirty="0">
                <a:solidFill>
                  <a:srgbClr val="FF0000"/>
                </a:solidFill>
              </a:rPr>
              <a:t>RPC</a:t>
            </a:r>
            <a:r>
              <a:rPr lang="en-US" altLang="zh-CN" sz="2400" dirty="0"/>
              <a:t>)</a:t>
            </a:r>
            <a:r>
              <a:rPr lang="zh-CN" altLang="en-US" sz="2400" dirty="0"/>
              <a:t>模型，</a:t>
            </a:r>
            <a:r>
              <a:rPr lang="en-US" altLang="zh-CN" sz="2400" dirty="0" err="1"/>
              <a:t>Namenode</a:t>
            </a:r>
            <a:r>
              <a:rPr lang="zh-CN" altLang="en-US" sz="2400" dirty="0"/>
              <a:t>不会主动发起</a:t>
            </a:r>
            <a:r>
              <a:rPr lang="en-US" altLang="zh-CN" sz="2400" dirty="0"/>
              <a:t>RPC</a:t>
            </a:r>
            <a:r>
              <a:rPr lang="zh-CN" altLang="en-US" sz="2400" dirty="0"/>
              <a:t>，而是响应来自客户端或 </a:t>
            </a:r>
            <a:r>
              <a:rPr lang="en-US" altLang="zh-CN" sz="2400" dirty="0" err="1"/>
              <a:t>Datanode</a:t>
            </a:r>
            <a:r>
              <a:rPr lang="en-US" altLang="zh-CN" sz="2400" dirty="0"/>
              <a:t> </a:t>
            </a:r>
            <a:r>
              <a:rPr lang="zh-CN" altLang="en-US" sz="2400" dirty="0"/>
              <a:t>的</a:t>
            </a:r>
            <a:r>
              <a:rPr lang="en-US" altLang="zh-CN" sz="2400" dirty="0"/>
              <a:t>RPC</a:t>
            </a:r>
            <a:r>
              <a:rPr lang="zh-CN" altLang="en-US" sz="2400" dirty="0"/>
              <a:t>请求。</a:t>
            </a:r>
            <a:endParaRPr lang="zh-CN" altLang="en-US" sz="2400" dirty="0"/>
          </a:p>
          <a:p>
            <a:pPr>
              <a:lnSpc>
                <a:spcPct val="150000"/>
              </a:lnSpc>
            </a:pP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健壮性</a:t>
            </a:r>
            <a:endParaRPr lang="zh-CN" altLang="en-US" dirty="0"/>
          </a:p>
        </p:txBody>
      </p:sp>
      <p:sp>
        <p:nvSpPr>
          <p:cNvPr id="3" name="内容占位符 2"/>
          <p:cNvSpPr>
            <a:spLocks noGrp="1"/>
          </p:cNvSpPr>
          <p:nvPr>
            <p:ph idx="1"/>
          </p:nvPr>
        </p:nvSpPr>
        <p:spPr>
          <a:xfrm>
            <a:off x="609600" y="1600200"/>
            <a:ext cx="10972800" cy="4709120"/>
          </a:xfrm>
        </p:spPr>
        <p:txBody>
          <a:bodyPr>
            <a:normAutofit fontScale="77500" lnSpcReduction="20000"/>
          </a:bodyPr>
          <a:lstStyle/>
          <a:p>
            <a:r>
              <a:rPr lang="en-US" altLang="zh-CN" sz="3100" dirty="0"/>
              <a:t>HDFS</a:t>
            </a:r>
            <a:r>
              <a:rPr lang="zh-CN" altLang="en-US" sz="3100" dirty="0"/>
              <a:t>的主要目标就是即使在出错的情况下也要保证数据存储的可靠性。常见的三种出错情况是：</a:t>
            </a:r>
            <a:r>
              <a:rPr lang="en-US" altLang="zh-CN" sz="3100" dirty="0" err="1"/>
              <a:t>Namenode</a:t>
            </a:r>
            <a:r>
              <a:rPr lang="zh-CN" altLang="en-US" sz="3100" dirty="0"/>
              <a:t>出错</a:t>
            </a:r>
            <a:r>
              <a:rPr lang="en-US" altLang="zh-CN" sz="3100" dirty="0"/>
              <a:t>, </a:t>
            </a:r>
            <a:r>
              <a:rPr lang="en-US" altLang="zh-CN" sz="3100" dirty="0" err="1"/>
              <a:t>Datanode</a:t>
            </a:r>
            <a:r>
              <a:rPr lang="zh-CN" altLang="en-US" sz="3100" dirty="0"/>
              <a:t>出错和网络割裂</a:t>
            </a:r>
            <a:r>
              <a:rPr lang="en-US" altLang="zh-CN" sz="3100" dirty="0"/>
              <a:t>(network partitions)</a:t>
            </a:r>
            <a:r>
              <a:rPr lang="zh-CN" altLang="en-US" sz="3100" dirty="0"/>
              <a:t>。</a:t>
            </a:r>
            <a:endParaRPr lang="zh-CN" altLang="en-US" sz="3100" dirty="0"/>
          </a:p>
          <a:p>
            <a:pPr lvl="1"/>
            <a:r>
              <a:rPr lang="zh-CN" altLang="en-US" sz="2600" b="1" dirty="0"/>
              <a:t>磁盘数据错误，心跳检测和重新复制</a:t>
            </a:r>
            <a:endParaRPr lang="zh-CN" altLang="en-US" sz="2600" b="1" dirty="0"/>
          </a:p>
          <a:p>
            <a:pPr lvl="2"/>
            <a:r>
              <a:rPr lang="zh-CN" altLang="en-US" sz="2300" dirty="0"/>
              <a:t>每个</a:t>
            </a:r>
            <a:r>
              <a:rPr lang="en-US" altLang="zh-CN" sz="2300" dirty="0" err="1"/>
              <a:t>Datanode</a:t>
            </a:r>
            <a:r>
              <a:rPr lang="zh-CN" altLang="en-US" sz="2300" dirty="0"/>
              <a:t>节点周期性地向</a:t>
            </a:r>
            <a:r>
              <a:rPr lang="en-US" altLang="zh-CN" sz="2300" dirty="0" err="1"/>
              <a:t>Namenode</a:t>
            </a:r>
            <a:r>
              <a:rPr lang="zh-CN" altLang="en-US" sz="2300" dirty="0"/>
              <a:t>发送心跳信号。网络割裂可能导致一部分</a:t>
            </a:r>
            <a:r>
              <a:rPr lang="en-US" altLang="zh-CN" sz="2300" dirty="0" err="1"/>
              <a:t>Datanode</a:t>
            </a:r>
            <a:r>
              <a:rPr lang="zh-CN" altLang="en-US" sz="2300" dirty="0"/>
              <a:t>跟</a:t>
            </a:r>
            <a:r>
              <a:rPr lang="en-US" altLang="zh-CN" sz="2300" dirty="0" err="1"/>
              <a:t>Namenode</a:t>
            </a:r>
            <a:r>
              <a:rPr lang="zh-CN" altLang="en-US" sz="2300" dirty="0"/>
              <a:t>失去联系。</a:t>
            </a:r>
            <a:r>
              <a:rPr lang="en-US" altLang="zh-CN" sz="2300" dirty="0" err="1"/>
              <a:t>Namenode</a:t>
            </a:r>
            <a:r>
              <a:rPr lang="zh-CN" altLang="en-US" sz="2300" dirty="0"/>
              <a:t>通过心跳信号的缺失来检测这一情况，并将这些近期不再发送心跳信号</a:t>
            </a:r>
            <a:r>
              <a:rPr lang="en-US" altLang="zh-CN" sz="2300" dirty="0" err="1"/>
              <a:t>Datanode</a:t>
            </a:r>
            <a:r>
              <a:rPr lang="zh-CN" altLang="en-US" sz="2300" dirty="0"/>
              <a:t>标记为宕机，不会再将新的</a:t>
            </a:r>
            <a:r>
              <a:rPr lang="en-US" altLang="zh-CN" sz="2300" dirty="0"/>
              <a:t>IO</a:t>
            </a:r>
            <a:r>
              <a:rPr lang="zh-CN" altLang="en-US" sz="2300" dirty="0"/>
              <a:t>请求发给它们。</a:t>
            </a:r>
            <a:endParaRPr lang="en-US" altLang="zh-CN" sz="2300" dirty="0"/>
          </a:p>
          <a:p>
            <a:pPr lvl="2"/>
            <a:r>
              <a:rPr lang="zh-CN" altLang="en-US" sz="2300" dirty="0"/>
              <a:t>任何存储在宕机</a:t>
            </a:r>
            <a:r>
              <a:rPr lang="en-US" altLang="zh-CN" sz="2300" dirty="0" err="1"/>
              <a:t>Datanode</a:t>
            </a:r>
            <a:r>
              <a:rPr lang="zh-CN" altLang="en-US" sz="2300" dirty="0"/>
              <a:t>上的数据将不再有效。</a:t>
            </a:r>
            <a:r>
              <a:rPr lang="en-US" altLang="zh-CN" sz="2300" dirty="0" err="1"/>
              <a:t>Datanode</a:t>
            </a:r>
            <a:r>
              <a:rPr lang="zh-CN" altLang="en-US" sz="2300" dirty="0"/>
              <a:t>的宕机可能会引起一些数据块的复制因子低于指定值，</a:t>
            </a:r>
            <a:r>
              <a:rPr lang="en-US" altLang="zh-CN" sz="2300" dirty="0" err="1"/>
              <a:t>Namenode</a:t>
            </a:r>
            <a:r>
              <a:rPr lang="zh-CN" altLang="en-US" sz="2300" dirty="0"/>
              <a:t>不断地检测这些需要复制的数据块，一旦发现就启动复制操作。</a:t>
            </a:r>
            <a:endParaRPr lang="en-US" altLang="zh-CN" sz="2300" dirty="0"/>
          </a:p>
          <a:p>
            <a:pPr lvl="3"/>
            <a:r>
              <a:rPr lang="zh-CN" altLang="en-US" sz="2070" dirty="0"/>
              <a:t>在下列情况下，可能需要重新复制：某个</a:t>
            </a:r>
            <a:r>
              <a:rPr lang="en-US" altLang="zh-CN" sz="2070" dirty="0" err="1"/>
              <a:t>Datanode</a:t>
            </a:r>
            <a:r>
              <a:rPr lang="zh-CN" altLang="en-US" sz="2070" dirty="0"/>
              <a:t>节点失效、某个副本遭到损坏、</a:t>
            </a:r>
            <a:r>
              <a:rPr lang="en-US" altLang="zh-CN" sz="2070" dirty="0" err="1"/>
              <a:t>Datanode</a:t>
            </a:r>
            <a:r>
              <a:rPr lang="zh-CN" altLang="en-US" sz="2070" dirty="0"/>
              <a:t>上的硬盘错误、文件的复制因子增大。</a:t>
            </a:r>
            <a:endParaRPr lang="zh-CN" altLang="en-US" sz="2070" dirty="0"/>
          </a:p>
          <a:p>
            <a:pPr lvl="1"/>
            <a:r>
              <a:rPr lang="zh-CN" altLang="en-US" sz="2600" b="1" dirty="0"/>
              <a:t>集群均衡</a:t>
            </a:r>
            <a:endParaRPr lang="zh-CN" altLang="en-US" sz="2600" b="1" dirty="0"/>
          </a:p>
          <a:p>
            <a:pPr lvl="2"/>
            <a:r>
              <a:rPr lang="zh-CN" altLang="en-US" sz="2300" dirty="0"/>
              <a:t>如果某个</a:t>
            </a:r>
            <a:r>
              <a:rPr lang="en-US" altLang="zh-CN" sz="2300" dirty="0" err="1"/>
              <a:t>Datanode</a:t>
            </a:r>
            <a:r>
              <a:rPr lang="zh-CN" altLang="en-US" sz="2300" dirty="0"/>
              <a:t>节点上的空闲空间低于特定的临界点，按照均衡策略系统就会自动地将数据从这个</a:t>
            </a:r>
            <a:r>
              <a:rPr lang="en-US" altLang="zh-CN" sz="2300" dirty="0" err="1"/>
              <a:t>Datanode</a:t>
            </a:r>
            <a:r>
              <a:rPr lang="zh-CN" altLang="en-US" sz="2300" dirty="0"/>
              <a:t>移动到其他空闲的</a:t>
            </a:r>
            <a:r>
              <a:rPr lang="en-US" altLang="zh-CN" sz="2300" dirty="0" err="1"/>
              <a:t>Datanode</a:t>
            </a:r>
            <a:r>
              <a:rPr lang="zh-CN" altLang="en-US" sz="2300" dirty="0"/>
              <a:t>。</a:t>
            </a:r>
            <a:endParaRPr lang="en-US" altLang="zh-CN" sz="2300" dirty="0"/>
          </a:p>
          <a:p>
            <a:pPr lvl="2"/>
            <a:r>
              <a:rPr lang="zh-CN" altLang="en-US" sz="2300" dirty="0"/>
              <a:t>当对某个文件的请求突然增加，那么也可能启动一个计划创建该文件新的副本，并且同时重新平衡集群中的其他数据。</a:t>
            </a:r>
            <a:endParaRPr lang="en-US" altLang="zh-CN" sz="23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健壮性</a:t>
            </a:r>
            <a:endParaRPr lang="zh-CN" altLang="en-US" dirty="0"/>
          </a:p>
        </p:txBody>
      </p:sp>
      <p:sp>
        <p:nvSpPr>
          <p:cNvPr id="3" name="内容占位符 2"/>
          <p:cNvSpPr>
            <a:spLocks noGrp="1"/>
          </p:cNvSpPr>
          <p:nvPr>
            <p:ph idx="1"/>
          </p:nvPr>
        </p:nvSpPr>
        <p:spPr/>
        <p:txBody>
          <a:bodyPr>
            <a:noAutofit/>
          </a:bodyPr>
          <a:lstStyle/>
          <a:p>
            <a:pPr lvl="1"/>
            <a:r>
              <a:rPr lang="zh-CN" altLang="en-US" b="1" dirty="0"/>
              <a:t>数据完整性</a:t>
            </a:r>
            <a:endParaRPr lang="zh-CN" altLang="en-US" b="1" dirty="0"/>
          </a:p>
          <a:p>
            <a:pPr lvl="2"/>
            <a:r>
              <a:rPr lang="zh-CN" altLang="en-US" dirty="0"/>
              <a:t>从某个</a:t>
            </a:r>
            <a:r>
              <a:rPr lang="en-US" altLang="zh-CN" dirty="0" err="1"/>
              <a:t>Datanode</a:t>
            </a:r>
            <a:r>
              <a:rPr lang="zh-CN" altLang="en-US" dirty="0"/>
              <a:t>获取的数据块有可能因为</a:t>
            </a:r>
            <a:r>
              <a:rPr lang="en-US" altLang="zh-CN" dirty="0" err="1"/>
              <a:t>Datanode</a:t>
            </a:r>
            <a:r>
              <a:rPr lang="zh-CN" altLang="en-US" dirty="0"/>
              <a:t>的存储设备错误、网络错误或者软件</a:t>
            </a:r>
            <a:r>
              <a:rPr lang="en-US" altLang="zh-CN" dirty="0"/>
              <a:t>bug</a:t>
            </a:r>
            <a:r>
              <a:rPr lang="zh-CN" altLang="en-US" dirty="0"/>
              <a:t>造成出错。</a:t>
            </a:r>
            <a:endParaRPr lang="en-US" altLang="zh-CN" dirty="0"/>
          </a:p>
          <a:p>
            <a:pPr lvl="2"/>
            <a:r>
              <a:rPr lang="en-US" altLang="zh-CN" dirty="0"/>
              <a:t>HDFS</a:t>
            </a:r>
            <a:r>
              <a:rPr lang="zh-CN" altLang="en-US" dirty="0"/>
              <a:t>客户端软件实现了对</a:t>
            </a:r>
            <a:r>
              <a:rPr lang="en-US" altLang="zh-CN" dirty="0"/>
              <a:t>HDFS</a:t>
            </a:r>
            <a:r>
              <a:rPr lang="zh-CN" altLang="en-US" dirty="0"/>
              <a:t>文件内容的校验和</a:t>
            </a:r>
            <a:r>
              <a:rPr lang="en-US" altLang="zh-CN" dirty="0"/>
              <a:t>(checksum)</a:t>
            </a:r>
            <a:r>
              <a:rPr lang="zh-CN" altLang="en-US" dirty="0"/>
              <a:t>检查。</a:t>
            </a:r>
            <a:endParaRPr lang="en-US" altLang="zh-CN" dirty="0"/>
          </a:p>
          <a:p>
            <a:pPr lvl="3"/>
            <a:r>
              <a:rPr lang="zh-CN" altLang="en-US" sz="2000" dirty="0"/>
              <a:t>当客户端创建一个新的</a:t>
            </a:r>
            <a:r>
              <a:rPr lang="en-US" altLang="zh-CN" sz="2000" dirty="0"/>
              <a:t>HDFS</a:t>
            </a:r>
            <a:r>
              <a:rPr lang="zh-CN" altLang="en-US" sz="2000" dirty="0"/>
              <a:t>文件，计算这个文件每个数据块的校验和，并将校验和作为一个单独的隐藏文件保存在同一个</a:t>
            </a:r>
            <a:r>
              <a:rPr lang="en-US" altLang="zh-CN" sz="2000" dirty="0"/>
              <a:t>HDFS</a:t>
            </a:r>
            <a:r>
              <a:rPr lang="zh-CN" altLang="en-US" sz="2000" dirty="0"/>
              <a:t>名字空间下。</a:t>
            </a:r>
            <a:endParaRPr lang="en-US" altLang="zh-CN" sz="2000" dirty="0"/>
          </a:p>
          <a:p>
            <a:pPr lvl="3"/>
            <a:r>
              <a:rPr lang="zh-CN" altLang="en-US" sz="2000" dirty="0"/>
              <a:t>当客户端获取文件内容后，它会检验从</a:t>
            </a:r>
            <a:r>
              <a:rPr lang="en-US" altLang="zh-CN" sz="2000" dirty="0" err="1"/>
              <a:t>Datanode</a:t>
            </a:r>
            <a:r>
              <a:rPr lang="zh-CN" altLang="en-US" sz="2000" dirty="0"/>
              <a:t>获取的数据跟相应的校验和文件中的校验和是否匹配，如果不匹配，客户端可以选择从其他</a:t>
            </a:r>
            <a:r>
              <a:rPr lang="en-US" altLang="zh-CN" sz="2000" dirty="0" err="1"/>
              <a:t>Datanode</a:t>
            </a:r>
            <a:r>
              <a:rPr lang="zh-CN" altLang="en-US" sz="2000" dirty="0"/>
              <a:t>获取该数据块的副本。</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存储系统及其性质</a:t>
            </a:r>
            <a:endParaRPr lang="zh-CN" altLang="en-US" dirty="0"/>
          </a:p>
        </p:txBody>
      </p:sp>
      <p:graphicFrame>
        <p:nvGraphicFramePr>
          <p:cNvPr id="4" name="内容占位符 3"/>
          <p:cNvGraphicFramePr>
            <a:graphicFrameLocks noGrp="1"/>
          </p:cNvGraphicFramePr>
          <p:nvPr>
            <p:ph idx="1"/>
          </p:nvPr>
        </p:nvGraphicFramePr>
        <p:xfrm>
          <a:off x="609600" y="1844824"/>
          <a:ext cx="10972800" cy="3870960"/>
        </p:xfrm>
        <a:graphic>
          <a:graphicData uri="http://schemas.openxmlformats.org/drawingml/2006/table">
            <a:tbl>
              <a:tblPr firstRow="1" bandRow="1">
                <a:tableStyleId>{5C22544A-7EE6-4342-B048-85BDC9FD1C3A}</a:tableStyleId>
              </a:tblPr>
              <a:tblGrid>
                <a:gridCol w="2606080"/>
                <a:gridCol w="864096"/>
                <a:gridCol w="1080120"/>
                <a:gridCol w="2160240"/>
                <a:gridCol w="1584176"/>
                <a:gridCol w="2678088"/>
              </a:tblGrid>
              <a:tr h="370840">
                <a:tc>
                  <a:txBody>
                    <a:bodyPr/>
                    <a:lstStyle/>
                    <a:p>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2000" dirty="0">
                          <a:solidFill>
                            <a:srgbClr val="002060"/>
                          </a:solidFill>
                          <a:latin typeface="华文新魏" pitchFamily="2" charset="-122"/>
                          <a:ea typeface="华文新魏" pitchFamily="2" charset="-122"/>
                        </a:rPr>
                        <a:t>共享</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2000" dirty="0">
                          <a:solidFill>
                            <a:srgbClr val="002060"/>
                          </a:solidFill>
                          <a:latin typeface="华文新魏" pitchFamily="2" charset="-122"/>
                          <a:ea typeface="华文新魏" pitchFamily="2" charset="-122"/>
                        </a:rPr>
                        <a:t>持久性</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2000" dirty="0">
                          <a:solidFill>
                            <a:srgbClr val="002060"/>
                          </a:solidFill>
                          <a:latin typeface="华文新魏" pitchFamily="2" charset="-122"/>
                          <a:ea typeface="华文新魏" pitchFamily="2" charset="-122"/>
                        </a:rPr>
                        <a:t>分布式缓存</a:t>
                      </a:r>
                      <a:r>
                        <a:rPr lang="en-US" altLang="zh-CN" sz="2000" dirty="0">
                          <a:solidFill>
                            <a:srgbClr val="002060"/>
                          </a:solidFill>
                          <a:latin typeface="华文新魏" pitchFamily="2" charset="-122"/>
                          <a:ea typeface="华文新魏" pitchFamily="2" charset="-122"/>
                        </a:rPr>
                        <a:t>/</a:t>
                      </a:r>
                      <a:r>
                        <a:rPr lang="zh-CN" altLang="en-US" sz="2000" dirty="0">
                          <a:solidFill>
                            <a:srgbClr val="002060"/>
                          </a:solidFill>
                          <a:latin typeface="华文新魏" pitchFamily="2" charset="-122"/>
                          <a:ea typeface="华文新魏" pitchFamily="2" charset="-122"/>
                        </a:rPr>
                        <a:t>副本</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2000" dirty="0">
                          <a:solidFill>
                            <a:srgbClr val="002060"/>
                          </a:solidFill>
                          <a:latin typeface="华文新魏" pitchFamily="2" charset="-122"/>
                          <a:ea typeface="华文新魏" pitchFamily="2" charset="-122"/>
                        </a:rPr>
                        <a:t>一致性维护</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zh-CN" altLang="en-US" sz="2000" dirty="0">
                          <a:solidFill>
                            <a:srgbClr val="002060"/>
                          </a:solidFill>
                          <a:latin typeface="华文新魏" pitchFamily="2" charset="-122"/>
                          <a:ea typeface="华文新魏" pitchFamily="2" charset="-122"/>
                        </a:rPr>
                        <a:t>实例</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370840">
                <a:tc>
                  <a:txBody>
                    <a:bodyPr/>
                    <a:lstStyle/>
                    <a:p>
                      <a:r>
                        <a:rPr lang="zh-CN" altLang="en-US" sz="2000" dirty="0">
                          <a:solidFill>
                            <a:srgbClr val="002060"/>
                          </a:solidFill>
                          <a:latin typeface="华文新魏" pitchFamily="2" charset="-122"/>
                          <a:ea typeface="华文新魏" pitchFamily="2" charset="-122"/>
                        </a:rPr>
                        <a:t>主存</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a:solidFill>
                            <a:srgbClr val="002060"/>
                          </a:solidFill>
                          <a:latin typeface="华文新魏" pitchFamily="2" charset="-122"/>
                          <a:ea typeface="华文新魏" pitchFamily="2" charset="-122"/>
                        </a:rPr>
                        <a:t>1</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RAM</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dirty="0">
                          <a:solidFill>
                            <a:srgbClr val="002060"/>
                          </a:solidFill>
                          <a:latin typeface="华文新魏" pitchFamily="2" charset="-122"/>
                          <a:ea typeface="华文新魏" pitchFamily="2" charset="-122"/>
                        </a:rPr>
                        <a:t>文件系统</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srgbClr val="002060"/>
                          </a:solidFill>
                          <a:effectLst/>
                          <a:uLnTx/>
                          <a:uFillTx/>
                          <a:latin typeface="华文新魏" pitchFamily="2" charset="-122"/>
                          <a:ea typeface="华文新魏"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a:solidFill>
                            <a:srgbClr val="002060"/>
                          </a:solidFill>
                          <a:latin typeface="华文新魏" pitchFamily="2" charset="-122"/>
                          <a:ea typeface="华文新魏" pitchFamily="2" charset="-122"/>
                        </a:rPr>
                        <a:t>1</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Unix</a:t>
                      </a:r>
                      <a:r>
                        <a:rPr lang="zh-CN" altLang="en-US" sz="2000" dirty="0">
                          <a:solidFill>
                            <a:srgbClr val="002060"/>
                          </a:solidFill>
                          <a:latin typeface="华文新魏" pitchFamily="2" charset="-122"/>
                          <a:ea typeface="华文新魏" pitchFamily="2" charset="-122"/>
                        </a:rPr>
                        <a:t>文件系统</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dirty="0">
                          <a:solidFill>
                            <a:srgbClr val="002060"/>
                          </a:solidFill>
                          <a:latin typeface="华文新魏" pitchFamily="2" charset="-122"/>
                          <a:ea typeface="华文新魏" pitchFamily="2" charset="-122"/>
                        </a:rPr>
                        <a:t>分布式文件系统</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srgbClr val="002060"/>
                          </a:solidFill>
                          <a:effectLst/>
                          <a:uLnTx/>
                          <a:uFillTx/>
                          <a:latin typeface="华文新魏" pitchFamily="2" charset="-122"/>
                          <a:ea typeface="华文新魏"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srgbClr val="002060"/>
                          </a:solidFill>
                          <a:effectLst/>
                          <a:uLnTx/>
                          <a:uFillTx/>
                          <a:latin typeface="华文新魏" pitchFamily="2" charset="-122"/>
                          <a:ea typeface="华文新魏"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SUN NFS</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dirty="0">
                          <a:solidFill>
                            <a:srgbClr val="002060"/>
                          </a:solidFill>
                          <a:latin typeface="华文新魏" pitchFamily="2" charset="-122"/>
                          <a:ea typeface="华文新魏" pitchFamily="2" charset="-122"/>
                        </a:rPr>
                        <a:t>Web</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srgbClr val="002060"/>
                          </a:solidFill>
                          <a:effectLst/>
                          <a:uLnTx/>
                          <a:uFillTx/>
                          <a:latin typeface="华文新魏" pitchFamily="2" charset="-122"/>
                          <a:ea typeface="华文新魏"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Web Server</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dirty="0">
                          <a:solidFill>
                            <a:srgbClr val="002060"/>
                          </a:solidFill>
                          <a:latin typeface="华文新魏" pitchFamily="2" charset="-122"/>
                          <a:ea typeface="华文新魏" pitchFamily="2" charset="-122"/>
                        </a:rPr>
                        <a:t>分布式共享内存</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zh-CN" altLang="en-US" sz="2000" b="0" i="0" u="none" strike="noStrike" kern="1200" cap="none" spc="0" normalizeH="0" baseline="0" noProof="0">
                          <a:ln>
                            <a:noFill/>
                          </a:ln>
                          <a:solidFill>
                            <a:srgbClr val="002060"/>
                          </a:solidFill>
                          <a:effectLst/>
                          <a:uLnTx/>
                          <a:uFillTx/>
                          <a:latin typeface="华文新魏" pitchFamily="2" charset="-122"/>
                          <a:ea typeface="华文新魏" pitchFamily="2" charset="-122"/>
                          <a:cs typeface="+mn-cs"/>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Ivy  file system</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dirty="0">
                          <a:solidFill>
                            <a:srgbClr val="002060"/>
                          </a:solidFill>
                          <a:latin typeface="华文新魏" pitchFamily="2" charset="-122"/>
                          <a:ea typeface="华文新魏" pitchFamily="2" charset="-122"/>
                        </a:rPr>
                        <a:t>远程对象（</a:t>
                      </a:r>
                      <a:r>
                        <a:rPr lang="en-US" altLang="zh-CN" sz="2000" dirty="0">
                          <a:solidFill>
                            <a:srgbClr val="002060"/>
                          </a:solidFill>
                          <a:latin typeface="华文新魏" pitchFamily="2" charset="-122"/>
                          <a:ea typeface="华文新魏" pitchFamily="2" charset="-122"/>
                        </a:rPr>
                        <a:t>RMI</a:t>
                      </a:r>
                      <a:r>
                        <a:rPr lang="zh-CN" altLang="en-US"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zh-CN" altLang="en-US" sz="2000" b="0" i="0" u="none" strike="noStrike" kern="1200" cap="none" spc="0" normalizeH="0" baseline="0" noProof="0">
                          <a:ln>
                            <a:noFill/>
                          </a:ln>
                          <a:solidFill>
                            <a:srgbClr val="002060"/>
                          </a:solidFill>
                          <a:effectLst/>
                          <a:uLnTx/>
                          <a:uFillTx/>
                          <a:latin typeface="华文新魏" pitchFamily="2" charset="-122"/>
                          <a:ea typeface="华文新魏" pitchFamily="2" charset="-122"/>
                          <a:cs typeface="+mn-cs"/>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1</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CORBA</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zh-CN" altLang="en-US" sz="2000" dirty="0">
                          <a:solidFill>
                            <a:srgbClr val="002060"/>
                          </a:solidFill>
                          <a:latin typeface="华文新魏" pitchFamily="2" charset="-122"/>
                          <a:ea typeface="华文新魏" pitchFamily="2" charset="-122"/>
                        </a:rPr>
                        <a:t>持久对象存储</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zh-CN" altLang="en-US" sz="2000" b="0" i="0" u="none" strike="noStrike" kern="1200" cap="none" spc="0" normalizeH="0" baseline="0" noProof="0">
                          <a:ln>
                            <a:noFill/>
                          </a:ln>
                          <a:solidFill>
                            <a:srgbClr val="002060"/>
                          </a:solidFill>
                          <a:effectLst/>
                          <a:uLnTx/>
                          <a:uFillTx/>
                          <a:latin typeface="华文新魏" pitchFamily="2" charset="-122"/>
                          <a:ea typeface="华文新魏" pitchFamily="2" charset="-122"/>
                          <a:cs typeface="+mn-cs"/>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srgbClr val="002060"/>
                          </a:solidFill>
                          <a:effectLst/>
                          <a:uLnTx/>
                          <a:uFillTx/>
                          <a:latin typeface="华文新魏" pitchFamily="2" charset="-122"/>
                          <a:ea typeface="华文新魏"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1</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CORBA Persistent State Service</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dirty="0">
                          <a:solidFill>
                            <a:srgbClr val="002060"/>
                          </a:solidFill>
                          <a:latin typeface="华文新魏" pitchFamily="2" charset="-122"/>
                          <a:ea typeface="华文新魏" pitchFamily="2" charset="-122"/>
                        </a:rPr>
                        <a:t>Peer-to-peer</a:t>
                      </a:r>
                      <a:r>
                        <a:rPr lang="zh-CN" altLang="en-US" sz="2000" dirty="0">
                          <a:solidFill>
                            <a:srgbClr val="002060"/>
                          </a:solidFill>
                          <a:latin typeface="华文新魏" pitchFamily="2" charset="-122"/>
                          <a:ea typeface="华文新魏" pitchFamily="2" charset="-122"/>
                        </a:rPr>
                        <a:t>存储系统</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华文新魏" pitchFamily="2" charset="-122"/>
                        <a:ea typeface="华文新魏"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02060"/>
                          </a:solidFill>
                          <a:latin typeface="华文新魏" pitchFamily="2" charset="-122"/>
                          <a:ea typeface="华文新魏" pitchFamily="2" charset="-122"/>
                        </a:rPr>
                        <a:t>√</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rgbClr val="002060"/>
                          </a:solidFill>
                          <a:latin typeface="华文新魏" pitchFamily="2" charset="-122"/>
                          <a:ea typeface="华文新魏" pitchFamily="2" charset="-122"/>
                        </a:rPr>
                        <a:t>2</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err="1">
                          <a:solidFill>
                            <a:srgbClr val="002060"/>
                          </a:solidFill>
                          <a:latin typeface="华文新魏" pitchFamily="2" charset="-122"/>
                          <a:ea typeface="华文新魏" pitchFamily="2" charset="-122"/>
                        </a:rPr>
                        <a:t>OceanStore</a:t>
                      </a:r>
                      <a:endParaRPr lang="zh-CN" altLang="en-US" sz="2000" dirty="0">
                        <a:solidFill>
                          <a:srgbClr val="002060"/>
                        </a:solidFill>
                        <a:latin typeface="华文新魏" pitchFamily="2" charset="-122"/>
                        <a:ea typeface="华文新魏"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文本框 5"/>
          <p:cNvSpPr txBox="1"/>
          <p:nvPr/>
        </p:nvSpPr>
        <p:spPr>
          <a:xfrm>
            <a:off x="609600" y="6021288"/>
            <a:ext cx="6566520" cy="369332"/>
          </a:xfrm>
          <a:prstGeom prst="rect">
            <a:avLst/>
          </a:prstGeom>
          <a:noFill/>
        </p:spPr>
        <p:txBody>
          <a:bodyPr wrap="square" rtlCol="0">
            <a:spAutoFit/>
          </a:bodyPr>
          <a:lstStyle/>
          <a:p>
            <a:r>
              <a:rPr lang="en-US" altLang="zh-CN" dirty="0"/>
              <a:t>1. </a:t>
            </a:r>
            <a:r>
              <a:rPr lang="zh-CN" altLang="en-US" dirty="0"/>
              <a:t>严格的单份复制；√：弱保证；</a:t>
            </a:r>
            <a:r>
              <a:rPr lang="en-US" altLang="zh-CN" dirty="0"/>
              <a:t>2</a:t>
            </a:r>
            <a:r>
              <a:rPr lang="zh-CN" altLang="en-US" dirty="0"/>
              <a:t>：非常弱的保证</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健壮性</a:t>
            </a:r>
            <a:endParaRPr lang="zh-CN" altLang="en-US" dirty="0"/>
          </a:p>
        </p:txBody>
      </p:sp>
      <p:sp>
        <p:nvSpPr>
          <p:cNvPr id="3" name="内容占位符 2"/>
          <p:cNvSpPr>
            <a:spLocks noGrp="1"/>
          </p:cNvSpPr>
          <p:nvPr>
            <p:ph idx="1"/>
          </p:nvPr>
        </p:nvSpPr>
        <p:spPr/>
        <p:txBody>
          <a:bodyPr>
            <a:noAutofit/>
          </a:bodyPr>
          <a:lstStyle/>
          <a:p>
            <a:pPr lvl="1"/>
            <a:r>
              <a:rPr lang="zh-CN" altLang="en-US" b="1" dirty="0"/>
              <a:t>元数据磁盘错误</a:t>
            </a:r>
            <a:endParaRPr lang="zh-CN" altLang="en-US" b="1" dirty="0"/>
          </a:p>
          <a:p>
            <a:pPr lvl="2"/>
            <a:r>
              <a:rPr lang="en-US" altLang="zh-CN" dirty="0" err="1">
                <a:solidFill>
                  <a:srgbClr val="FF0000"/>
                </a:solidFill>
              </a:rPr>
              <a:t>FsImage</a:t>
            </a:r>
            <a:r>
              <a:rPr lang="zh-CN" altLang="en-US" dirty="0"/>
              <a:t>和</a:t>
            </a:r>
            <a:r>
              <a:rPr lang="en-US" altLang="zh-CN" dirty="0" err="1">
                <a:solidFill>
                  <a:srgbClr val="FF0000"/>
                </a:solidFill>
              </a:rPr>
              <a:t>Editlog</a:t>
            </a:r>
            <a:r>
              <a:rPr lang="zh-CN" altLang="en-US" dirty="0"/>
              <a:t>是</a:t>
            </a:r>
            <a:r>
              <a:rPr lang="en-US" altLang="zh-CN" dirty="0"/>
              <a:t>HDFS</a:t>
            </a:r>
            <a:r>
              <a:rPr lang="zh-CN" altLang="en-US" dirty="0"/>
              <a:t>的核心数据结构，如果损坏了，整个</a:t>
            </a:r>
            <a:r>
              <a:rPr lang="en-US" altLang="zh-CN" dirty="0"/>
              <a:t>HDFS</a:t>
            </a:r>
            <a:r>
              <a:rPr lang="zh-CN" altLang="en-US" dirty="0"/>
              <a:t>实例都将失效。</a:t>
            </a:r>
            <a:endParaRPr lang="en-US" altLang="zh-CN" dirty="0"/>
          </a:p>
          <a:p>
            <a:pPr lvl="2"/>
            <a:r>
              <a:rPr lang="en-US" altLang="zh-CN" dirty="0" err="1"/>
              <a:t>Namenode</a:t>
            </a:r>
            <a:r>
              <a:rPr lang="zh-CN" altLang="en-US" dirty="0"/>
              <a:t>可以配置成支持维护多个</a:t>
            </a:r>
            <a:r>
              <a:rPr lang="en-US" altLang="zh-CN" dirty="0" err="1"/>
              <a:t>FsImage</a:t>
            </a:r>
            <a:r>
              <a:rPr lang="zh-CN" altLang="en-US" dirty="0"/>
              <a:t>和</a:t>
            </a:r>
            <a:r>
              <a:rPr lang="en-US" altLang="zh-CN" dirty="0" err="1"/>
              <a:t>Editlog</a:t>
            </a:r>
            <a:r>
              <a:rPr lang="zh-CN" altLang="en-US" dirty="0"/>
              <a:t>的副本。任何对</a:t>
            </a:r>
            <a:r>
              <a:rPr lang="en-US" altLang="zh-CN" dirty="0" err="1"/>
              <a:t>FsImage</a:t>
            </a:r>
            <a:r>
              <a:rPr lang="zh-CN" altLang="en-US" dirty="0"/>
              <a:t>或者</a:t>
            </a:r>
            <a:r>
              <a:rPr lang="en-US" altLang="zh-CN" dirty="0" err="1"/>
              <a:t>Editlog</a:t>
            </a:r>
            <a:r>
              <a:rPr lang="zh-CN" altLang="en-US" dirty="0"/>
              <a:t>的修改，都将同步到它们的副本上。</a:t>
            </a:r>
            <a:endParaRPr lang="en-US" altLang="zh-CN" dirty="0"/>
          </a:p>
          <a:p>
            <a:pPr lvl="3"/>
            <a:r>
              <a:rPr lang="zh-CN" altLang="en-US" sz="2000" dirty="0"/>
              <a:t>这种多副本的同步操作可能会降低</a:t>
            </a:r>
            <a:r>
              <a:rPr lang="en-US" altLang="zh-CN" sz="2000" dirty="0" err="1"/>
              <a:t>Namenode</a:t>
            </a:r>
            <a:r>
              <a:rPr lang="zh-CN" altLang="en-US" sz="2000" dirty="0"/>
              <a:t>每秒处理的名字空间事务数量。即使</a:t>
            </a:r>
            <a:r>
              <a:rPr lang="en-US" altLang="zh-CN" sz="2000" dirty="0"/>
              <a:t>HDFS</a:t>
            </a:r>
            <a:r>
              <a:rPr lang="zh-CN" altLang="en-US" sz="2000" dirty="0"/>
              <a:t>的应用是数据密集的，但不是元数据密集的。当</a:t>
            </a:r>
            <a:r>
              <a:rPr lang="en-US" altLang="zh-CN" sz="2000" dirty="0" err="1"/>
              <a:t>Namenode</a:t>
            </a:r>
            <a:r>
              <a:rPr lang="zh-CN" altLang="en-US" sz="2000" dirty="0"/>
              <a:t>重启的时候，它会选取最近的完整的</a:t>
            </a:r>
            <a:r>
              <a:rPr lang="en-US" altLang="zh-CN" sz="2000" dirty="0" err="1"/>
              <a:t>FsImage</a:t>
            </a:r>
            <a:r>
              <a:rPr lang="zh-CN" altLang="en-US" sz="2000" dirty="0"/>
              <a:t>和</a:t>
            </a:r>
            <a:r>
              <a:rPr lang="en-US" altLang="zh-CN" sz="2000" dirty="0" err="1"/>
              <a:t>Editlog</a:t>
            </a:r>
            <a:r>
              <a:rPr lang="zh-CN" altLang="en-US" sz="2000" dirty="0"/>
              <a:t>来使用</a:t>
            </a:r>
            <a:r>
              <a:rPr lang="zh-CN" altLang="en-US" dirty="0"/>
              <a:t>。</a:t>
            </a:r>
            <a:endParaRPr lang="zh-CN" altLang="en-US" dirty="0"/>
          </a:p>
          <a:p>
            <a:pPr lvl="2"/>
            <a:r>
              <a:rPr lang="en-US" altLang="zh-CN" dirty="0" err="1"/>
              <a:t>Namenode</a:t>
            </a:r>
            <a:r>
              <a:rPr lang="zh-CN" altLang="en-US" dirty="0"/>
              <a:t>是</a:t>
            </a:r>
            <a:r>
              <a:rPr lang="en-US" altLang="zh-CN" dirty="0"/>
              <a:t>HDFS</a:t>
            </a:r>
            <a:r>
              <a:rPr lang="zh-CN" altLang="en-US" dirty="0"/>
              <a:t>集群中的单点故障</a:t>
            </a:r>
            <a:r>
              <a:rPr lang="en-US" altLang="zh-CN" dirty="0"/>
              <a:t>(single point of failure)</a:t>
            </a:r>
            <a:r>
              <a:rPr lang="zh-CN" altLang="en-US" dirty="0"/>
              <a:t>所在。如果</a:t>
            </a:r>
            <a:r>
              <a:rPr lang="en-US" altLang="zh-CN" dirty="0" err="1"/>
              <a:t>Namenode</a:t>
            </a:r>
            <a:r>
              <a:rPr lang="zh-CN" altLang="en-US" dirty="0"/>
              <a:t>机器故障，需要手工干预。可以尝试自动重启或在另一台机器上做</a:t>
            </a:r>
            <a:r>
              <a:rPr lang="en-US" altLang="zh-CN" dirty="0" err="1"/>
              <a:t>Namenode</a:t>
            </a:r>
            <a:r>
              <a:rPr lang="zh-CN" altLang="en-US" dirty="0"/>
              <a:t>故障转移</a:t>
            </a:r>
            <a:r>
              <a:rPr lang="zh-CN" altLang="en-US" sz="1600" dirty="0"/>
              <a:t>。</a:t>
            </a:r>
            <a:endParaRPr lang="zh-CN" altLang="en-US" sz="1600" dirty="0"/>
          </a:p>
          <a:p>
            <a:pPr lvl="1"/>
            <a:r>
              <a:rPr lang="zh-CN" altLang="en-US" b="1" dirty="0"/>
              <a:t>快照</a:t>
            </a:r>
            <a:endParaRPr lang="zh-CN" altLang="en-US" b="1" dirty="0"/>
          </a:p>
          <a:p>
            <a:pPr lvl="2"/>
            <a:r>
              <a:rPr lang="zh-CN" altLang="en-US" dirty="0"/>
              <a:t>快照支持某一特定时刻的数据的复制备份。利用快照，可以让</a:t>
            </a:r>
            <a:r>
              <a:rPr lang="en-US" altLang="zh-CN" dirty="0"/>
              <a:t>HDFS</a:t>
            </a:r>
            <a:r>
              <a:rPr lang="zh-CN" altLang="en-US" dirty="0"/>
              <a:t>在数据损坏时恢复到过去一个已知正确的时间点。</a:t>
            </a:r>
            <a:endParaRPr lang="zh-CN" altLang="en-US" dirty="0"/>
          </a:p>
          <a:p>
            <a:pPr marL="0" indent="0">
              <a:buNone/>
            </a:pPr>
            <a:endParaRPr lang="zh-CN" alt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数据组织</a:t>
            </a:r>
            <a:endParaRPr lang="zh-CN" altLang="en-US" dirty="0"/>
          </a:p>
        </p:txBody>
      </p:sp>
      <p:sp>
        <p:nvSpPr>
          <p:cNvPr id="3" name="内容占位符 2"/>
          <p:cNvSpPr>
            <a:spLocks noGrp="1"/>
          </p:cNvSpPr>
          <p:nvPr>
            <p:ph idx="1"/>
          </p:nvPr>
        </p:nvSpPr>
        <p:spPr/>
        <p:txBody>
          <a:bodyPr>
            <a:noAutofit/>
          </a:bodyPr>
          <a:lstStyle/>
          <a:p>
            <a:r>
              <a:rPr lang="zh-CN" altLang="en-US" sz="2400" b="1" dirty="0"/>
              <a:t>数据块</a:t>
            </a:r>
            <a:endParaRPr lang="zh-CN" altLang="en-US" sz="2400" b="1" dirty="0"/>
          </a:p>
          <a:p>
            <a:pPr lvl="1"/>
            <a:r>
              <a:rPr lang="en-US" altLang="zh-CN" sz="2000" dirty="0"/>
              <a:t>HDFS</a:t>
            </a:r>
            <a:r>
              <a:rPr lang="zh-CN" altLang="en-US" sz="2000" dirty="0"/>
              <a:t>适用于处理大数据集应用，这些应用都具有数据“写一次，读多次”特点，并且读取速度应能满足流式读取的需要。典型的数据块大小是</a:t>
            </a:r>
            <a:r>
              <a:rPr lang="en-US" altLang="zh-CN" sz="2000" dirty="0"/>
              <a:t>64MB</a:t>
            </a:r>
            <a:r>
              <a:rPr lang="zh-CN" altLang="en-US" sz="2000" dirty="0"/>
              <a:t>，</a:t>
            </a:r>
            <a:r>
              <a:rPr lang="en-US" altLang="zh-CN" sz="2000" dirty="0"/>
              <a:t>HDFS</a:t>
            </a:r>
            <a:r>
              <a:rPr lang="zh-CN" altLang="en-US" sz="2000" dirty="0"/>
              <a:t>中的文件总是按照</a:t>
            </a:r>
            <a:r>
              <a:rPr lang="en-US" altLang="zh-CN" sz="2000" dirty="0"/>
              <a:t>64M</a:t>
            </a:r>
            <a:r>
              <a:rPr lang="zh-CN" altLang="en-US" sz="2000" dirty="0"/>
              <a:t>被切分成不同的块，每个块尽可能地存储于不同的</a:t>
            </a:r>
            <a:r>
              <a:rPr lang="en-US" altLang="zh-CN" sz="2000" dirty="0" err="1"/>
              <a:t>Datanode</a:t>
            </a:r>
            <a:r>
              <a:rPr lang="zh-CN" altLang="en-US" sz="2000" dirty="0"/>
              <a:t>中。</a:t>
            </a:r>
            <a:endParaRPr lang="zh-CN" altLang="en-US" sz="2000" dirty="0"/>
          </a:p>
          <a:p>
            <a:r>
              <a:rPr lang="zh-CN" altLang="en-US" sz="2400" b="1" dirty="0"/>
              <a:t>复制流水线</a:t>
            </a:r>
            <a:endParaRPr lang="en-US" altLang="zh-CN" sz="2400" b="1" dirty="0"/>
          </a:p>
          <a:p>
            <a:pPr lvl="1"/>
            <a:r>
              <a:rPr lang="zh-CN" altLang="en-US" sz="2000" dirty="0"/>
              <a:t>当客户端以复制因子</a:t>
            </a:r>
            <a:r>
              <a:rPr lang="en-US" altLang="zh-CN" sz="2000" dirty="0"/>
              <a:t>3</a:t>
            </a:r>
            <a:r>
              <a:rPr lang="zh-CN" altLang="en-US" sz="2000" dirty="0"/>
              <a:t>向</a:t>
            </a:r>
            <a:r>
              <a:rPr lang="en-US" altLang="zh-CN" sz="2000" dirty="0"/>
              <a:t>HDFS</a:t>
            </a:r>
            <a:r>
              <a:rPr lang="zh-CN" altLang="en-US" sz="2000" dirty="0"/>
              <a:t>文件写入数据的时候，客户端会从</a:t>
            </a:r>
            <a:r>
              <a:rPr lang="en-US" altLang="zh-CN" sz="2000" dirty="0" err="1"/>
              <a:t>Namenode</a:t>
            </a:r>
            <a:r>
              <a:rPr lang="zh-CN" altLang="en-US" sz="2000" dirty="0"/>
              <a:t>获取一个</a:t>
            </a:r>
            <a:r>
              <a:rPr lang="en-US" altLang="zh-CN" sz="2000" dirty="0" err="1"/>
              <a:t>Datanode</a:t>
            </a:r>
            <a:r>
              <a:rPr lang="zh-CN" altLang="en-US" sz="2000" dirty="0"/>
              <a:t>列表用于存放副本。然后客户端开始向第一个</a:t>
            </a:r>
            <a:r>
              <a:rPr lang="en-US" altLang="zh-CN" sz="2000" dirty="0" err="1"/>
              <a:t>Datanode</a:t>
            </a:r>
            <a:r>
              <a:rPr lang="zh-CN" altLang="en-US" sz="2000" dirty="0"/>
              <a:t>传输数据，第一个</a:t>
            </a:r>
            <a:r>
              <a:rPr lang="en-US" altLang="zh-CN" sz="2000" dirty="0" err="1"/>
              <a:t>Datanode</a:t>
            </a:r>
            <a:r>
              <a:rPr lang="zh-CN" altLang="en-US" sz="2000" dirty="0"/>
              <a:t>以</a:t>
            </a:r>
            <a:r>
              <a:rPr lang="en-US" altLang="zh-CN" sz="2000" dirty="0"/>
              <a:t>4 KB</a:t>
            </a:r>
            <a:r>
              <a:rPr lang="zh-CN" altLang="en-US" sz="2000" dirty="0"/>
              <a:t>大小接收数据，将每一部分写入本地存储，并同时传输该部分到列表中第二个</a:t>
            </a:r>
            <a:r>
              <a:rPr lang="en-US" altLang="zh-CN" sz="2000" dirty="0" err="1"/>
              <a:t>Datanode</a:t>
            </a:r>
            <a:r>
              <a:rPr lang="zh-CN" altLang="en-US" sz="2000" dirty="0"/>
              <a:t>节点。第二个</a:t>
            </a:r>
            <a:r>
              <a:rPr lang="en-US" altLang="zh-CN" sz="2000" dirty="0" err="1"/>
              <a:t>Datanode</a:t>
            </a:r>
            <a:r>
              <a:rPr lang="zh-CN" altLang="en-US" sz="2000" dirty="0"/>
              <a:t>也是这样的操作，并同时传给第三个</a:t>
            </a:r>
            <a:r>
              <a:rPr lang="en-US" altLang="zh-CN" sz="2000" dirty="0" err="1"/>
              <a:t>Datanode</a:t>
            </a:r>
            <a:r>
              <a:rPr lang="zh-CN" altLang="en-US" sz="2000" dirty="0"/>
              <a:t>。最后，第三个</a:t>
            </a:r>
            <a:r>
              <a:rPr lang="en-US" altLang="zh-CN" sz="2000" dirty="0" err="1"/>
              <a:t>Datanode</a:t>
            </a:r>
            <a:r>
              <a:rPr lang="zh-CN" altLang="en-US" sz="2000" dirty="0"/>
              <a:t>接收数据并存储在本地。</a:t>
            </a:r>
            <a:endParaRPr lang="en-US" altLang="zh-CN" sz="2000" dirty="0"/>
          </a:p>
          <a:p>
            <a:pPr lvl="1"/>
            <a:r>
              <a:rPr lang="en-US" altLang="zh-CN" sz="2000" dirty="0" err="1"/>
              <a:t>Datanode</a:t>
            </a:r>
            <a:r>
              <a:rPr lang="zh-CN" altLang="en-US" sz="2000" dirty="0"/>
              <a:t>能流水线式地从前一个节点接收数据，并同时转发给下一个节点，数据以流水线的方式从前一个</a:t>
            </a:r>
            <a:r>
              <a:rPr lang="en-US" altLang="zh-CN" sz="2000" dirty="0" err="1"/>
              <a:t>Datanode</a:t>
            </a:r>
            <a:r>
              <a:rPr lang="zh-CN" altLang="en-US" sz="2000" dirty="0"/>
              <a:t>复制到下一个。</a:t>
            </a:r>
            <a:endParaRPr lang="zh-CN"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的访问</a:t>
            </a:r>
            <a:endParaRPr lang="zh-CN" altLang="en-US" dirty="0"/>
          </a:p>
        </p:txBody>
      </p:sp>
      <p:sp>
        <p:nvSpPr>
          <p:cNvPr id="3" name="内容占位符 2"/>
          <p:cNvSpPr>
            <a:spLocks noGrp="1"/>
          </p:cNvSpPr>
          <p:nvPr>
            <p:ph idx="1"/>
          </p:nvPr>
        </p:nvSpPr>
        <p:spPr/>
        <p:txBody>
          <a:bodyPr/>
          <a:lstStyle/>
          <a:p>
            <a:r>
              <a:rPr lang="en-US" altLang="zh-CN" dirty="0" err="1"/>
              <a:t>DFShell</a:t>
            </a:r>
            <a:endParaRPr lang="en-US" altLang="zh-CN" dirty="0"/>
          </a:p>
          <a:p>
            <a:pPr lvl="1"/>
            <a:r>
              <a:rPr lang="en-US" altLang="zh-CN" dirty="0">
                <a:sym typeface="+mn-ea"/>
              </a:rPr>
              <a:t>Java API</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00FF"/>
                </a:solidFill>
                <a:ea typeface="宋体" panose="02010600030101010101" pitchFamily="2" charset="-122"/>
              </a:rPr>
              <a:t>Ma</a:t>
            </a:r>
            <a:r>
              <a:rPr lang="en-US" altLang="zh-CN" dirty="0" err="1">
                <a:solidFill>
                  <a:srgbClr val="FF0000"/>
                </a:solidFill>
                <a:ea typeface="宋体" panose="02010600030101010101" pitchFamily="2" charset="-122"/>
              </a:rPr>
              <a:t>p</a:t>
            </a:r>
            <a:r>
              <a:rPr lang="en-US" altLang="zh-CN" dirty="0" err="1">
                <a:solidFill>
                  <a:srgbClr val="FFFF00"/>
                </a:solidFill>
                <a:ea typeface="宋体" panose="02010600030101010101" pitchFamily="2" charset="-122"/>
              </a:rPr>
              <a:t>R</a:t>
            </a:r>
            <a:r>
              <a:rPr lang="en-US" altLang="zh-CN" dirty="0" err="1">
                <a:solidFill>
                  <a:srgbClr val="0000FF"/>
                </a:solidFill>
                <a:ea typeface="宋体" panose="02010600030101010101" pitchFamily="2" charset="-122"/>
              </a:rPr>
              <a:t>ed</a:t>
            </a:r>
            <a:r>
              <a:rPr lang="en-US" altLang="zh-CN" dirty="0" err="1">
                <a:solidFill>
                  <a:schemeClr val="accent1"/>
                </a:solidFill>
                <a:ea typeface="宋体" panose="02010600030101010101" pitchFamily="2" charset="-122"/>
              </a:rPr>
              <a:t>uc</a:t>
            </a:r>
            <a:r>
              <a:rPr lang="en-US" altLang="zh-CN" dirty="0" err="1">
                <a:solidFill>
                  <a:srgbClr val="FF0000"/>
                </a:solidFill>
                <a:ea typeface="宋体" panose="02010600030101010101" pitchFamily="2" charset="-122"/>
              </a:rPr>
              <a:t>e</a:t>
            </a:r>
            <a:endParaRPr lang="zh-CN" altLang="en-US" dirty="0"/>
          </a:p>
        </p:txBody>
      </p:sp>
      <p:sp>
        <p:nvSpPr>
          <p:cNvPr id="3" name="内容占位符 2"/>
          <p:cNvSpPr>
            <a:spLocks noGrp="1"/>
          </p:cNvSpPr>
          <p:nvPr>
            <p:ph idx="1"/>
          </p:nvPr>
        </p:nvSpPr>
        <p:spPr/>
        <p:txBody>
          <a:bodyPr>
            <a:normAutofit/>
          </a:bodyPr>
          <a:lstStyle/>
          <a:p>
            <a:r>
              <a:rPr lang="zh-CN" altLang="en-US" sz="2400" dirty="0"/>
              <a:t>由</a:t>
            </a:r>
            <a:r>
              <a:rPr lang="en-US" altLang="zh-CN" sz="2400" dirty="0"/>
              <a:t>Google</a:t>
            </a:r>
            <a:r>
              <a:rPr lang="zh-CN" altLang="en-US" sz="2400" dirty="0"/>
              <a:t>提出，基于函数式编程模型思想</a:t>
            </a:r>
            <a:endParaRPr lang="en-US" altLang="zh-CN" sz="2400" dirty="0"/>
          </a:p>
          <a:p>
            <a:r>
              <a:rPr lang="zh-CN" altLang="en-US" sz="2400" dirty="0"/>
              <a:t>动机：在成千上百</a:t>
            </a:r>
            <a:r>
              <a:rPr lang="en-US" altLang="zh-CN" sz="2400" dirty="0"/>
              <a:t>CPU</a:t>
            </a:r>
            <a:r>
              <a:rPr lang="zh-CN" altLang="en-US" sz="2400" dirty="0"/>
              <a:t>上方便地并行处理大规模数据</a:t>
            </a:r>
            <a:endParaRPr lang="en-US" altLang="zh-CN" sz="2400" dirty="0"/>
          </a:p>
          <a:p>
            <a:r>
              <a:rPr lang="zh-CN" altLang="en-US" sz="2400" dirty="0"/>
              <a:t>思想：分而治之</a:t>
            </a:r>
            <a:endParaRPr lang="en-US" altLang="zh-CN" sz="2400" dirty="0"/>
          </a:p>
          <a:p>
            <a:r>
              <a:rPr lang="zh-CN" altLang="en-US" sz="2400" dirty="0"/>
              <a:t>自动并行和分布</a:t>
            </a:r>
            <a:endParaRPr lang="en-US" altLang="zh-CN" sz="2400" dirty="0"/>
          </a:p>
          <a:p>
            <a:r>
              <a:rPr lang="zh-CN" altLang="en-US" sz="2400" dirty="0"/>
              <a:t>容错，提供状态监控工具</a:t>
            </a:r>
            <a:endParaRPr lang="en-US" altLang="zh-CN" sz="2400" dirty="0"/>
          </a:p>
          <a:p>
            <a:r>
              <a:rPr lang="zh-CN" altLang="en-US" sz="2400" dirty="0"/>
              <a:t>程序员接口清晰，两个函数</a:t>
            </a:r>
            <a:r>
              <a:rPr lang="en-US" altLang="zh-CN" sz="2400" dirty="0"/>
              <a:t>map</a:t>
            </a:r>
            <a:r>
              <a:rPr lang="zh-CN" altLang="en-US" sz="2400" dirty="0"/>
              <a:t>（）和</a:t>
            </a:r>
            <a:r>
              <a:rPr lang="en-US" altLang="zh-CN" sz="2400" dirty="0"/>
              <a:t>reduce</a:t>
            </a:r>
            <a:r>
              <a:rPr lang="zh-CN" altLang="en-US" sz="2400" dirty="0"/>
              <a:t>（）</a:t>
            </a:r>
            <a:endParaRPr lang="en-US" altLang="zh-CN" sz="2400" dirty="0"/>
          </a:p>
          <a:p>
            <a:endParaRPr lang="zh-CN" altLang="en-US" sz="2400" dirty="0"/>
          </a:p>
        </p:txBody>
      </p:sp>
      <p:sp>
        <p:nvSpPr>
          <p:cNvPr id="4" name="Rectangle 3"/>
          <p:cNvSpPr>
            <a:spLocks noChangeArrowheads="1"/>
          </p:cNvSpPr>
          <p:nvPr/>
        </p:nvSpPr>
        <p:spPr bwMode="auto">
          <a:xfrm>
            <a:off x="1991544" y="4332312"/>
            <a:ext cx="1008112" cy="1905000"/>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4"/>
          <p:cNvSpPr txBox="1">
            <a:spLocks noChangeArrowheads="1"/>
          </p:cNvSpPr>
          <p:nvPr/>
        </p:nvSpPr>
        <p:spPr bwMode="auto">
          <a:xfrm>
            <a:off x="1991544" y="4892022"/>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a:solidFill>
                  <a:srgbClr val="002060"/>
                </a:solidFill>
                <a:latin typeface="华文新魏" pitchFamily="2" charset="-122"/>
                <a:ea typeface="华文新魏" pitchFamily="2" charset="-122"/>
              </a:rPr>
              <a:t>大数据</a:t>
            </a:r>
            <a:endParaRPr lang="en-US" altLang="zh-CN" sz="2000" dirty="0">
              <a:solidFill>
                <a:srgbClr val="002060"/>
              </a:solidFill>
              <a:latin typeface="华文新魏" pitchFamily="2" charset="-122"/>
              <a:ea typeface="华文新魏" pitchFamily="2" charset="-122"/>
            </a:endParaRPr>
          </a:p>
        </p:txBody>
      </p:sp>
      <p:grpSp>
        <p:nvGrpSpPr>
          <p:cNvPr id="6" name="Group 5"/>
          <p:cNvGrpSpPr/>
          <p:nvPr/>
        </p:nvGrpSpPr>
        <p:grpSpPr bwMode="auto">
          <a:xfrm>
            <a:off x="3647728" y="4254527"/>
            <a:ext cx="1143000" cy="1952625"/>
            <a:chOff x="1392" y="1524"/>
            <a:chExt cx="720" cy="1230"/>
          </a:xfrm>
        </p:grpSpPr>
        <p:sp>
          <p:nvSpPr>
            <p:cNvPr id="7" name="Rectangle 6"/>
            <p:cNvSpPr>
              <a:spLocks noChangeArrowheads="1"/>
            </p:cNvSpPr>
            <p:nvPr/>
          </p:nvSpPr>
          <p:spPr bwMode="auto">
            <a:xfrm>
              <a:off x="1392" y="1536"/>
              <a:ext cx="720" cy="192"/>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1392" y="1776"/>
              <a:ext cx="720" cy="192"/>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8"/>
            <p:cNvSpPr>
              <a:spLocks noChangeArrowheads="1"/>
            </p:cNvSpPr>
            <p:nvPr/>
          </p:nvSpPr>
          <p:spPr bwMode="auto">
            <a:xfrm>
              <a:off x="1392" y="2016"/>
              <a:ext cx="720" cy="192"/>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1392" y="2544"/>
              <a:ext cx="720" cy="192"/>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a:off x="1749" y="2304"/>
              <a:ext cx="1" cy="144"/>
            </a:xfrm>
            <a:prstGeom prst="line">
              <a:avLst/>
            </a:prstGeom>
            <a:noFill/>
            <a:ln w="762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2"/>
            <p:cNvSpPr txBox="1">
              <a:spLocks noChangeArrowheads="1"/>
            </p:cNvSpPr>
            <p:nvPr/>
          </p:nvSpPr>
          <p:spPr bwMode="auto">
            <a:xfrm>
              <a:off x="1392" y="1524"/>
              <a:ext cx="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2060"/>
                  </a:solidFill>
                  <a:latin typeface="华文新魏" pitchFamily="2" charset="-122"/>
                  <a:ea typeface="华文新魏" pitchFamily="2" charset="-122"/>
                </a:rPr>
                <a:t>划分数据</a:t>
              </a:r>
              <a:endParaRPr lang="en-US" altLang="zh-CN" dirty="0">
                <a:solidFill>
                  <a:srgbClr val="002060"/>
                </a:solidFill>
                <a:latin typeface="华文新魏" pitchFamily="2" charset="-122"/>
                <a:ea typeface="华文新魏" pitchFamily="2" charset="-122"/>
              </a:endParaRPr>
            </a:p>
          </p:txBody>
        </p:sp>
        <p:sp>
          <p:nvSpPr>
            <p:cNvPr id="14" name="Text Box 13"/>
            <p:cNvSpPr txBox="1">
              <a:spLocks noChangeArrowheads="1"/>
            </p:cNvSpPr>
            <p:nvPr/>
          </p:nvSpPr>
          <p:spPr bwMode="auto">
            <a:xfrm>
              <a:off x="1392" y="1764"/>
              <a:ext cx="7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2060"/>
                  </a:solidFill>
                  <a:latin typeface="华文新魏" pitchFamily="2" charset="-122"/>
                  <a:ea typeface="华文新魏" pitchFamily="2" charset="-122"/>
                </a:rPr>
                <a:t>划分数据</a:t>
              </a:r>
              <a:endParaRPr lang="en-US" altLang="zh-CN" dirty="0">
                <a:solidFill>
                  <a:srgbClr val="002060"/>
                </a:solidFill>
                <a:latin typeface="华文新魏" pitchFamily="2" charset="-122"/>
                <a:ea typeface="华文新魏" pitchFamily="2" charset="-122"/>
              </a:endParaRPr>
            </a:p>
          </p:txBody>
        </p:sp>
        <p:sp>
          <p:nvSpPr>
            <p:cNvPr id="15" name="Text Box 14"/>
            <p:cNvSpPr txBox="1">
              <a:spLocks noChangeArrowheads="1"/>
            </p:cNvSpPr>
            <p:nvPr/>
          </p:nvSpPr>
          <p:spPr bwMode="auto">
            <a:xfrm>
              <a:off x="1396" y="1998"/>
              <a:ext cx="7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2060"/>
                  </a:solidFill>
                  <a:latin typeface="华文新魏" pitchFamily="2" charset="-122"/>
                  <a:ea typeface="华文新魏" pitchFamily="2" charset="-122"/>
                </a:rPr>
                <a:t>划分数据</a:t>
              </a:r>
              <a:endParaRPr lang="en-US" altLang="zh-CN" dirty="0">
                <a:solidFill>
                  <a:srgbClr val="002060"/>
                </a:solidFill>
                <a:latin typeface="华文新魏" pitchFamily="2" charset="-122"/>
                <a:ea typeface="华文新魏" pitchFamily="2" charset="-122"/>
              </a:endParaRPr>
            </a:p>
          </p:txBody>
        </p:sp>
        <p:sp>
          <p:nvSpPr>
            <p:cNvPr id="16" name="Text Box 15"/>
            <p:cNvSpPr txBox="1">
              <a:spLocks noChangeArrowheads="1"/>
            </p:cNvSpPr>
            <p:nvPr/>
          </p:nvSpPr>
          <p:spPr bwMode="auto">
            <a:xfrm>
              <a:off x="1392" y="2523"/>
              <a:ext cx="7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2060"/>
                  </a:solidFill>
                  <a:latin typeface="华文新魏" pitchFamily="2" charset="-122"/>
                  <a:ea typeface="华文新魏" pitchFamily="2" charset="-122"/>
                </a:rPr>
                <a:t>划分数据</a:t>
              </a:r>
              <a:endParaRPr lang="en-US" altLang="zh-CN" dirty="0">
                <a:solidFill>
                  <a:srgbClr val="002060"/>
                </a:solidFill>
                <a:latin typeface="华文新魏" pitchFamily="2" charset="-122"/>
                <a:ea typeface="华文新魏" pitchFamily="2" charset="-122"/>
              </a:endParaRPr>
            </a:p>
          </p:txBody>
        </p:sp>
      </p:grpSp>
      <p:sp>
        <p:nvSpPr>
          <p:cNvPr id="45" name="椭圆 44"/>
          <p:cNvSpPr/>
          <p:nvPr/>
        </p:nvSpPr>
        <p:spPr>
          <a:xfrm>
            <a:off x="5388745" y="4217219"/>
            <a:ext cx="914401" cy="426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华文新魏" pitchFamily="2" charset="-122"/>
                <a:ea typeface="华文新魏" pitchFamily="2" charset="-122"/>
              </a:rPr>
              <a:t>计算</a:t>
            </a:r>
            <a:endParaRPr lang="zh-CN" altLang="en-US" dirty="0">
              <a:solidFill>
                <a:srgbClr val="002060"/>
              </a:solidFill>
              <a:latin typeface="华文新魏" pitchFamily="2" charset="-122"/>
              <a:ea typeface="华文新魏" pitchFamily="2" charset="-122"/>
            </a:endParaRPr>
          </a:p>
        </p:txBody>
      </p:sp>
      <p:sp>
        <p:nvSpPr>
          <p:cNvPr id="46" name="矩形 45"/>
          <p:cNvSpPr/>
          <p:nvPr/>
        </p:nvSpPr>
        <p:spPr>
          <a:xfrm>
            <a:off x="6816080" y="4215586"/>
            <a:ext cx="1152128" cy="428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华文新魏" pitchFamily="2" charset="-122"/>
                <a:ea typeface="华文新魏" pitchFamily="2" charset="-122"/>
              </a:rPr>
              <a:t>计算结果</a:t>
            </a:r>
            <a:endParaRPr lang="zh-CN" altLang="en-US" dirty="0">
              <a:solidFill>
                <a:srgbClr val="002060"/>
              </a:solidFill>
              <a:latin typeface="华文新魏" pitchFamily="2" charset="-122"/>
              <a:ea typeface="华文新魏" pitchFamily="2" charset="-122"/>
            </a:endParaRPr>
          </a:p>
        </p:txBody>
      </p:sp>
      <p:sp>
        <p:nvSpPr>
          <p:cNvPr id="47" name="椭圆 46"/>
          <p:cNvSpPr/>
          <p:nvPr/>
        </p:nvSpPr>
        <p:spPr>
          <a:xfrm>
            <a:off x="8544272" y="4892022"/>
            <a:ext cx="990600" cy="5404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华文新魏" pitchFamily="2" charset="-122"/>
                <a:ea typeface="华文新魏" pitchFamily="2" charset="-122"/>
              </a:rPr>
              <a:t>归并</a:t>
            </a:r>
            <a:endParaRPr lang="zh-CN" altLang="en-US" dirty="0">
              <a:solidFill>
                <a:srgbClr val="002060"/>
              </a:solidFill>
              <a:latin typeface="华文新魏" pitchFamily="2" charset="-122"/>
              <a:ea typeface="华文新魏" pitchFamily="2" charset="-122"/>
            </a:endParaRPr>
          </a:p>
        </p:txBody>
      </p:sp>
      <p:cxnSp>
        <p:nvCxnSpPr>
          <p:cNvPr id="49" name="直接箭头连接符 48"/>
          <p:cNvCxnSpPr>
            <a:stCxn id="4" idx="3"/>
          </p:cNvCxnSpPr>
          <p:nvPr/>
        </p:nvCxnSpPr>
        <p:spPr>
          <a:xfrm>
            <a:off x="2999656" y="5284812"/>
            <a:ext cx="50405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7" idx="3"/>
          </p:cNvCxnSpPr>
          <p:nvPr/>
        </p:nvCxnSpPr>
        <p:spPr>
          <a:xfrm>
            <a:off x="4790728" y="4425976"/>
            <a:ext cx="585192" cy="2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5375921" y="4635526"/>
            <a:ext cx="914401" cy="426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华文新魏" pitchFamily="2" charset="-122"/>
                <a:ea typeface="华文新魏" pitchFamily="2" charset="-122"/>
              </a:rPr>
              <a:t>计算</a:t>
            </a:r>
            <a:endParaRPr lang="zh-CN" altLang="en-US" dirty="0">
              <a:solidFill>
                <a:srgbClr val="002060"/>
              </a:solidFill>
              <a:latin typeface="华文新魏" pitchFamily="2" charset="-122"/>
              <a:ea typeface="华文新魏" pitchFamily="2" charset="-122"/>
            </a:endParaRPr>
          </a:p>
        </p:txBody>
      </p:sp>
      <p:cxnSp>
        <p:nvCxnSpPr>
          <p:cNvPr id="58" name="直接箭头连接符 57"/>
          <p:cNvCxnSpPr/>
          <p:nvPr/>
        </p:nvCxnSpPr>
        <p:spPr>
          <a:xfrm>
            <a:off x="4777904" y="4844283"/>
            <a:ext cx="598016" cy="4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5375921" y="5782127"/>
            <a:ext cx="914401" cy="4268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华文新魏" pitchFamily="2" charset="-122"/>
                <a:ea typeface="华文新魏" pitchFamily="2" charset="-122"/>
              </a:rPr>
              <a:t>计算</a:t>
            </a:r>
            <a:endParaRPr lang="zh-CN" altLang="en-US" dirty="0">
              <a:solidFill>
                <a:srgbClr val="002060"/>
              </a:solidFill>
              <a:latin typeface="华文新魏" pitchFamily="2" charset="-122"/>
              <a:ea typeface="华文新魏" pitchFamily="2" charset="-122"/>
            </a:endParaRPr>
          </a:p>
        </p:txBody>
      </p:sp>
      <p:cxnSp>
        <p:nvCxnSpPr>
          <p:cNvPr id="60" name="直接箭头连接符 59"/>
          <p:cNvCxnSpPr/>
          <p:nvPr/>
        </p:nvCxnSpPr>
        <p:spPr>
          <a:xfrm>
            <a:off x="4777904" y="5990884"/>
            <a:ext cx="598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45" idx="6"/>
          </p:cNvCxnSpPr>
          <p:nvPr/>
        </p:nvCxnSpPr>
        <p:spPr>
          <a:xfrm flipV="1">
            <a:off x="6303145" y="4425976"/>
            <a:ext cx="517004" cy="4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819889" y="4630046"/>
            <a:ext cx="1152128" cy="428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华文新魏" pitchFamily="2" charset="-122"/>
                <a:ea typeface="华文新魏" pitchFamily="2" charset="-122"/>
              </a:rPr>
              <a:t>计算结果</a:t>
            </a:r>
            <a:endParaRPr lang="zh-CN" altLang="en-US" dirty="0">
              <a:solidFill>
                <a:srgbClr val="002060"/>
              </a:solidFill>
              <a:latin typeface="华文新魏" pitchFamily="2" charset="-122"/>
              <a:ea typeface="华文新魏" pitchFamily="2" charset="-122"/>
            </a:endParaRPr>
          </a:p>
        </p:txBody>
      </p:sp>
      <p:cxnSp>
        <p:nvCxnSpPr>
          <p:cNvPr id="69" name="直接箭头连接符 68"/>
          <p:cNvCxnSpPr>
            <a:stCxn id="57" idx="6"/>
            <a:endCxn id="68" idx="1"/>
          </p:cNvCxnSpPr>
          <p:nvPr/>
        </p:nvCxnSpPr>
        <p:spPr>
          <a:xfrm flipV="1">
            <a:off x="6290321" y="4844283"/>
            <a:ext cx="529568" cy="4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9912424" y="4388790"/>
            <a:ext cx="648072" cy="1551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2060"/>
                </a:solidFill>
                <a:latin typeface="华文新魏" pitchFamily="2" charset="-122"/>
                <a:ea typeface="华文新魏" pitchFamily="2" charset="-122"/>
              </a:rPr>
              <a:t>归并结果</a:t>
            </a:r>
            <a:endParaRPr lang="zh-CN" altLang="en-US" sz="2000" dirty="0">
              <a:solidFill>
                <a:srgbClr val="002060"/>
              </a:solidFill>
              <a:latin typeface="华文新魏" pitchFamily="2" charset="-122"/>
              <a:ea typeface="华文新魏" pitchFamily="2" charset="-122"/>
            </a:endParaRPr>
          </a:p>
        </p:txBody>
      </p:sp>
      <p:cxnSp>
        <p:nvCxnSpPr>
          <p:cNvPr id="74" name="直接箭头连接符 73"/>
          <p:cNvCxnSpPr>
            <a:stCxn id="47" idx="6"/>
            <a:endCxn id="72" idx="1"/>
          </p:cNvCxnSpPr>
          <p:nvPr/>
        </p:nvCxnSpPr>
        <p:spPr>
          <a:xfrm>
            <a:off x="9534872" y="5162237"/>
            <a:ext cx="377552" cy="2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8112224" y="5190357"/>
            <a:ext cx="46240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6820149" y="5773350"/>
            <a:ext cx="1152128" cy="428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latin typeface="华文新魏" pitchFamily="2" charset="-122"/>
                <a:ea typeface="华文新魏" pitchFamily="2" charset="-122"/>
              </a:rPr>
              <a:t>计算结果</a:t>
            </a:r>
            <a:endParaRPr lang="zh-CN" altLang="en-US" dirty="0">
              <a:solidFill>
                <a:srgbClr val="002060"/>
              </a:solidFill>
              <a:latin typeface="华文新魏" pitchFamily="2" charset="-122"/>
              <a:ea typeface="华文新魏" pitchFamily="2" charset="-122"/>
            </a:endParaRPr>
          </a:p>
        </p:txBody>
      </p:sp>
      <p:cxnSp>
        <p:nvCxnSpPr>
          <p:cNvPr id="90" name="直接箭头连接符 89"/>
          <p:cNvCxnSpPr>
            <a:stCxn id="59" idx="6"/>
            <a:endCxn id="88" idx="1"/>
          </p:cNvCxnSpPr>
          <p:nvPr/>
        </p:nvCxnSpPr>
        <p:spPr>
          <a:xfrm flipV="1">
            <a:off x="6290321" y="5987588"/>
            <a:ext cx="529828" cy="7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zh-CN" altLang="en-US" dirty="0"/>
              <a:t>编程模型</a:t>
            </a:r>
            <a:endParaRPr lang="en-US" altLang="zh-CN" dirty="0"/>
          </a:p>
        </p:txBody>
      </p:sp>
      <p:sp>
        <p:nvSpPr>
          <p:cNvPr id="293891" name="Rectangle 3"/>
          <p:cNvSpPr>
            <a:spLocks noGrp="1" noChangeArrowheads="1"/>
          </p:cNvSpPr>
          <p:nvPr>
            <p:ph type="body" idx="1"/>
          </p:nvPr>
        </p:nvSpPr>
        <p:spPr/>
        <p:txBody>
          <a:bodyPr>
            <a:normAutofit/>
          </a:bodyPr>
          <a:lstStyle/>
          <a:p>
            <a:r>
              <a:rPr lang="zh-CN" altLang="en-US" dirty="0"/>
              <a:t>基于函数式编程思想。</a:t>
            </a:r>
            <a:endParaRPr lang="en-US" altLang="zh-CN" dirty="0"/>
          </a:p>
          <a:p>
            <a:r>
              <a:rPr lang="zh-CN" altLang="en-US" dirty="0"/>
              <a:t>用户实现两个函数接口：</a:t>
            </a:r>
            <a:endParaRPr lang="en-US" altLang="zh-CN" dirty="0"/>
          </a:p>
          <a:p>
            <a:pPr lvl="1">
              <a:lnSpc>
                <a:spcPct val="150000"/>
              </a:lnSpc>
            </a:pPr>
            <a:r>
              <a:rPr lang="en-US" altLang="zh-CN" sz="2000" b="1" dirty="0"/>
              <a:t>map  (</a:t>
            </a:r>
            <a:r>
              <a:rPr lang="en-US" altLang="zh-CN" sz="2000" b="1" dirty="0" err="1"/>
              <a:t>in_key</a:t>
            </a:r>
            <a:r>
              <a:rPr lang="en-US" altLang="zh-CN" sz="2000" b="1" dirty="0"/>
              <a:t>, </a:t>
            </a:r>
            <a:r>
              <a:rPr lang="en-US" altLang="zh-CN" sz="2000" b="1" dirty="0" err="1"/>
              <a:t>in_value</a:t>
            </a:r>
            <a:r>
              <a:rPr lang="en-US" altLang="zh-CN" sz="2000" b="1" dirty="0"/>
              <a:t>) -&gt; (</a:t>
            </a:r>
            <a:r>
              <a:rPr lang="en-US" altLang="zh-CN" sz="2000" b="1" dirty="0" err="1"/>
              <a:t>out_key</a:t>
            </a:r>
            <a:r>
              <a:rPr lang="en-US" altLang="zh-CN" sz="2000" b="1" dirty="0"/>
              <a:t>, </a:t>
            </a:r>
            <a:r>
              <a:rPr lang="en-US" altLang="zh-CN" sz="2000" b="1" dirty="0" err="1"/>
              <a:t>intermediate_value</a:t>
            </a:r>
            <a:r>
              <a:rPr lang="en-US" altLang="zh-CN" sz="2000" b="1" dirty="0"/>
              <a:t>) list</a:t>
            </a:r>
            <a:endParaRPr lang="en-US" altLang="zh-CN" sz="2000" b="1" dirty="0"/>
          </a:p>
          <a:p>
            <a:pPr lvl="2"/>
            <a:r>
              <a:rPr lang="zh-CN" altLang="en-US" dirty="0"/>
              <a:t>输入是数据的</a:t>
            </a:r>
            <a:r>
              <a:rPr lang="en-US" altLang="zh-CN" dirty="0"/>
              <a:t>key-value </a:t>
            </a:r>
            <a:r>
              <a:rPr lang="zh-CN" altLang="en-US" dirty="0"/>
              <a:t>对，如文件名，行数</a:t>
            </a:r>
            <a:endParaRPr lang="en-US" altLang="zh-CN" dirty="0"/>
          </a:p>
          <a:p>
            <a:pPr lvl="2"/>
            <a:r>
              <a:rPr lang="zh-CN" altLang="en-US" dirty="0"/>
              <a:t>输出是</a:t>
            </a:r>
            <a:r>
              <a:rPr lang="en-US" altLang="zh-CN" dirty="0"/>
              <a:t>out-key</a:t>
            </a:r>
            <a:r>
              <a:rPr lang="zh-CN" altLang="en-US" dirty="0"/>
              <a:t>和中间结果。</a:t>
            </a:r>
            <a:endParaRPr lang="en-US" altLang="zh-CN" dirty="0"/>
          </a:p>
          <a:p>
            <a:pPr lvl="1">
              <a:lnSpc>
                <a:spcPct val="150000"/>
              </a:lnSpc>
            </a:pPr>
            <a:r>
              <a:rPr lang="en-US" altLang="zh-CN" sz="2000" b="1" dirty="0"/>
              <a:t>reduce (</a:t>
            </a:r>
            <a:r>
              <a:rPr lang="en-US" altLang="zh-CN" sz="2000" b="1" dirty="0" err="1"/>
              <a:t>out_key</a:t>
            </a:r>
            <a:r>
              <a:rPr lang="en-US" altLang="zh-CN" sz="2000" b="1" dirty="0"/>
              <a:t>, </a:t>
            </a:r>
            <a:r>
              <a:rPr lang="en-US" altLang="zh-CN" sz="2000" b="1" dirty="0" err="1"/>
              <a:t>intermediate_value</a:t>
            </a:r>
            <a:r>
              <a:rPr lang="en-US" altLang="zh-CN" sz="2000" b="1" dirty="0"/>
              <a:t> list) -&gt;</a:t>
            </a:r>
            <a:r>
              <a:rPr lang="en-US" altLang="zh-CN" sz="2000" b="1" dirty="0" err="1"/>
              <a:t>out_value</a:t>
            </a:r>
            <a:r>
              <a:rPr lang="en-US" altLang="zh-CN" sz="2000" b="1" dirty="0"/>
              <a:t> list</a:t>
            </a:r>
            <a:endParaRPr lang="en-US" altLang="zh-CN" sz="2000" b="1" dirty="0"/>
          </a:p>
          <a:p>
            <a:pPr lvl="2"/>
            <a:r>
              <a:rPr lang="en-US" altLang="zh-CN" dirty="0"/>
              <a:t>Map</a:t>
            </a:r>
            <a:r>
              <a:rPr lang="zh-CN" altLang="en-US" dirty="0"/>
              <a:t>计算结束后，给定的</a:t>
            </a:r>
            <a:r>
              <a:rPr lang="en-US" altLang="zh-CN" dirty="0"/>
              <a:t>out-key</a:t>
            </a:r>
            <a:r>
              <a:rPr lang="zh-CN" altLang="en-US" dirty="0"/>
              <a:t>的中间结果归并在一起</a:t>
            </a:r>
            <a:endParaRPr lang="en-US" altLang="zh-CN" dirty="0"/>
          </a:p>
          <a:p>
            <a:pPr lvl="2"/>
            <a:r>
              <a:rPr lang="zh-CN" altLang="en-US" dirty="0"/>
              <a:t>通常，每个</a:t>
            </a:r>
            <a:r>
              <a:rPr lang="en-US" altLang="zh-CN" dirty="0"/>
              <a:t>key</a:t>
            </a:r>
            <a:r>
              <a:rPr lang="zh-CN" altLang="en-US" dirty="0"/>
              <a:t>只有一个最后值。</a:t>
            </a:r>
            <a:endParaRPr lang="en-US" altLang="zh-CN" b="1" dirty="0"/>
          </a:p>
          <a:p>
            <a:pPr lvl="1">
              <a:buFontTx/>
              <a:buNone/>
            </a:pPr>
            <a:endParaRPr lang="en-US" altLang="zh-CN" sz="2000" b="1" dirty="0"/>
          </a:p>
        </p:txBody>
      </p:sp>
      <p:graphicFrame>
        <p:nvGraphicFramePr>
          <p:cNvPr id="2" name="对象 1"/>
          <p:cNvGraphicFramePr>
            <a:graphicFrameLocks noChangeAspect="1"/>
          </p:cNvGraphicFramePr>
          <p:nvPr/>
        </p:nvGraphicFramePr>
        <p:xfrm>
          <a:off x="6384032" y="5013177"/>
          <a:ext cx="4167808" cy="1247419"/>
        </p:xfrm>
        <a:graphic>
          <a:graphicData uri="http://schemas.openxmlformats.org/presentationml/2006/ole">
            <mc:AlternateContent xmlns:mc="http://schemas.openxmlformats.org/markup-compatibility/2006">
              <mc:Choice xmlns:v="urn:schemas-microsoft-com:vml" Requires="v">
                <p:oleObj spid="_x0000_s3" name="Visio" r:id="rId1" imgW="5486400" imgH="1644015" progId="Visio.Drawing.11">
                  <p:embed/>
                </p:oleObj>
              </mc:Choice>
              <mc:Fallback>
                <p:oleObj name="Visio" r:id="rId1" imgW="5486400" imgH="164401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5013177"/>
                        <a:ext cx="4167808" cy="1247419"/>
                      </a:xfrm>
                      <a:prstGeom prst="rect">
                        <a:avLst/>
                      </a:prstGeom>
                      <a:noFill/>
                      <a:ln>
                        <a:noFill/>
                      </a:ln>
                      <a:effec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4655840" y="6381750"/>
            <a:ext cx="2895600" cy="476250"/>
          </a:xfrm>
        </p:spPr>
        <p:txBody>
          <a:bodyPr/>
          <a:lstStyle/>
          <a:p>
            <a:r>
              <a:rPr lang="en-US" altLang="zh-CN" dirty="0"/>
              <a:t>From © Spinnaker Labs, Inc.</a:t>
            </a:r>
            <a:endParaRPr lang="en-US" altLang="zh-CN" dirty="0"/>
          </a:p>
        </p:txBody>
      </p:sp>
      <p:graphicFrame>
        <p:nvGraphicFramePr>
          <p:cNvPr id="296962" name="Object 2"/>
          <p:cNvGraphicFramePr>
            <a:graphicFrameLocks noGrp="1" noChangeAspect="1"/>
          </p:cNvGraphicFramePr>
          <p:nvPr>
            <p:ph/>
          </p:nvPr>
        </p:nvGraphicFramePr>
        <p:xfrm>
          <a:off x="2238376" y="274639"/>
          <a:ext cx="7713663" cy="5851525"/>
        </p:xfrm>
        <a:graphic>
          <a:graphicData uri="http://schemas.openxmlformats.org/presentationml/2006/ole">
            <mc:AlternateContent xmlns:mc="http://schemas.openxmlformats.org/markup-compatibility/2006">
              <mc:Choice xmlns:v="urn:schemas-microsoft-com:vml" Requires="v">
                <p:oleObj spid="_x0000_s2" name="Visio" r:id="rId1" imgW="8848725" imgH="6715125" progId="Visio.Drawing.11">
                  <p:embed/>
                </p:oleObj>
              </mc:Choice>
              <mc:Fallback>
                <p:oleObj name="Visio" r:id="rId1" imgW="8848725" imgH="6715125" progId="Visio.Drawing.11">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6" y="274639"/>
                        <a:ext cx="7713663" cy="585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zh-CN" altLang="en-US" dirty="0"/>
              <a:t>并行化</a:t>
            </a:r>
            <a:endParaRPr lang="en-US" altLang="zh-CN" dirty="0"/>
          </a:p>
        </p:txBody>
      </p:sp>
      <p:sp>
        <p:nvSpPr>
          <p:cNvPr id="297987" name="Rectangle 3"/>
          <p:cNvSpPr>
            <a:spLocks noGrp="1" noChangeArrowheads="1"/>
          </p:cNvSpPr>
          <p:nvPr>
            <p:ph type="body" idx="1"/>
          </p:nvPr>
        </p:nvSpPr>
        <p:spPr/>
        <p:txBody>
          <a:bodyPr/>
          <a:lstStyle/>
          <a:p>
            <a:pPr>
              <a:lnSpc>
                <a:spcPct val="150000"/>
              </a:lnSpc>
            </a:pPr>
            <a:r>
              <a:rPr lang="en-US" altLang="zh-CN" dirty="0"/>
              <a:t>map()</a:t>
            </a:r>
            <a:r>
              <a:rPr lang="zh-CN" altLang="en-US" dirty="0"/>
              <a:t>函数并行执行，给定数据集，按照</a:t>
            </a:r>
            <a:r>
              <a:rPr lang="en-US" altLang="zh-CN" dirty="0"/>
              <a:t>key</a:t>
            </a:r>
            <a:r>
              <a:rPr lang="zh-CN" altLang="en-US" dirty="0"/>
              <a:t>生成</a:t>
            </a:r>
            <a:r>
              <a:rPr lang="en-US" altLang="zh-CN" dirty="0"/>
              <a:t> </a:t>
            </a:r>
            <a:r>
              <a:rPr lang="zh-CN" altLang="en-US" dirty="0"/>
              <a:t>不同的中间结果</a:t>
            </a:r>
            <a:endParaRPr lang="en-US" altLang="zh-CN" dirty="0"/>
          </a:p>
          <a:p>
            <a:pPr>
              <a:lnSpc>
                <a:spcPct val="150000"/>
              </a:lnSpc>
            </a:pPr>
            <a:r>
              <a:rPr lang="en-US" altLang="zh-CN" dirty="0"/>
              <a:t>reduce() </a:t>
            </a:r>
            <a:r>
              <a:rPr lang="zh-CN" altLang="en-US" dirty="0"/>
              <a:t>函数针对不同的</a:t>
            </a:r>
            <a:r>
              <a:rPr lang="en-US" altLang="zh-CN" dirty="0"/>
              <a:t>out-key</a:t>
            </a:r>
            <a:r>
              <a:rPr lang="zh-CN" altLang="en-US" dirty="0"/>
              <a:t>并行执行</a:t>
            </a:r>
            <a:endParaRPr lang="en-US" altLang="zh-CN" dirty="0"/>
          </a:p>
          <a:p>
            <a:pPr lvl="1">
              <a:lnSpc>
                <a:spcPct val="150000"/>
              </a:lnSpc>
            </a:pPr>
            <a:r>
              <a:rPr lang="zh-CN" altLang="en-US" dirty="0"/>
              <a:t>所有值的处理是独立的。</a:t>
            </a:r>
            <a:endParaRPr lang="en-US" altLang="zh-CN" dirty="0"/>
          </a:p>
          <a:p>
            <a:pPr>
              <a:lnSpc>
                <a:spcPct val="150000"/>
              </a:lnSpc>
            </a:pPr>
            <a:r>
              <a:rPr lang="zh-CN" altLang="en-US" dirty="0"/>
              <a:t>瓶颈：直到所有的</a:t>
            </a:r>
            <a:r>
              <a:rPr lang="en-US" altLang="zh-CN" dirty="0"/>
              <a:t>map</a:t>
            </a:r>
            <a:r>
              <a:rPr lang="zh-CN" altLang="en-US" dirty="0"/>
              <a:t>函数执行结束后，</a:t>
            </a:r>
            <a:r>
              <a:rPr lang="en-US" altLang="zh-CN" dirty="0"/>
              <a:t>reduce</a:t>
            </a:r>
            <a:r>
              <a:rPr lang="zh-CN" altLang="en-US" dirty="0"/>
              <a:t>阶段才开始。</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笑脸 3"/>
          <p:cNvSpPr/>
          <p:nvPr/>
        </p:nvSpPr>
        <p:spPr>
          <a:xfrm>
            <a:off x="6888088" y="2492896"/>
            <a:ext cx="864096" cy="79208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文件系统的特点</a:t>
            </a:r>
            <a:endParaRPr lang="zh-CN" altLang="en-US" dirty="0"/>
          </a:p>
        </p:txBody>
      </p:sp>
      <p:sp>
        <p:nvSpPr>
          <p:cNvPr id="3" name="内容占位符 2"/>
          <p:cNvSpPr>
            <a:spLocks noGrp="1"/>
          </p:cNvSpPr>
          <p:nvPr>
            <p:ph idx="1"/>
          </p:nvPr>
        </p:nvSpPr>
        <p:spPr/>
        <p:txBody>
          <a:bodyPr>
            <a:normAutofit/>
          </a:bodyPr>
          <a:lstStyle/>
          <a:p>
            <a:r>
              <a:rPr lang="zh-CN" altLang="en-US" dirty="0"/>
              <a:t>文件系统负责文件的组织、存储、检索、命名、访问控制、共享和保护，提供描述文件抽象的程序接口。</a:t>
            </a:r>
            <a:endParaRPr lang="en-US" altLang="zh-CN" dirty="0"/>
          </a:p>
          <a:p>
            <a:r>
              <a:rPr lang="zh-CN" altLang="en-US" dirty="0"/>
              <a:t>文件包括数据和属性</a:t>
            </a:r>
            <a:endParaRPr lang="en-US" altLang="zh-CN" dirty="0"/>
          </a:p>
          <a:p>
            <a:pPr lvl="1"/>
            <a:r>
              <a:rPr lang="zh-CN" altLang="en-US" dirty="0">
                <a:solidFill>
                  <a:srgbClr val="0070C0"/>
                </a:solidFill>
              </a:rPr>
              <a:t>数据</a:t>
            </a:r>
            <a:r>
              <a:rPr lang="zh-CN" altLang="en-US" dirty="0"/>
              <a:t>包括一系列数据项，读写操作可访问这些数据项的任何部分</a:t>
            </a:r>
            <a:endParaRPr lang="en-US" altLang="zh-CN" dirty="0"/>
          </a:p>
          <a:p>
            <a:pPr lvl="1"/>
            <a:r>
              <a:rPr lang="zh-CN" altLang="en-US" dirty="0">
                <a:solidFill>
                  <a:srgbClr val="0070C0"/>
                </a:solidFill>
              </a:rPr>
              <a:t>属性</a:t>
            </a:r>
            <a:r>
              <a:rPr lang="zh-CN" altLang="en-US" dirty="0"/>
              <a:t>包括文件长度、时间戳、文件类型、拥有者身份、访问控制列表</a:t>
            </a:r>
            <a:endParaRPr lang="en-US" altLang="zh-CN" dirty="0"/>
          </a:p>
          <a:p>
            <a:r>
              <a:rPr lang="zh-CN" altLang="en-US" dirty="0"/>
              <a:t>目录：是一类特殊类型的文件，提供从文件名字到内部文件标识符的映射，可以包括其他目录的名字，形成层次化的文件命名方案。</a:t>
            </a:r>
            <a:endParaRPr lang="en-US" altLang="zh-CN" dirty="0"/>
          </a:p>
          <a:p>
            <a:r>
              <a:rPr lang="zh-CN" altLang="en-US" dirty="0"/>
              <a:t>元数据：文件系统用于管理文件而存储的所有关于文件的信息，包括文件属性、目录和其他文件系统使用的持久信息。</a:t>
            </a:r>
            <a:endParaRPr lang="zh-CN" altLang="en-US" dirty="0"/>
          </a:p>
        </p:txBody>
      </p:sp>
      <p:pic>
        <p:nvPicPr>
          <p:cNvPr id="25" name="图片 24"/>
          <p:cNvPicPr>
            <a:picLocks noChangeAspect="1"/>
          </p:cNvPicPr>
          <p:nvPr/>
        </p:nvPicPr>
        <p:blipFill>
          <a:blip r:embed="rId1"/>
          <a:stretch>
            <a:fillRect/>
          </a:stretch>
        </p:blipFill>
        <p:spPr>
          <a:xfrm>
            <a:off x="7608029" y="3357126"/>
            <a:ext cx="3523298" cy="30683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文件系统操作</a:t>
            </a:r>
            <a:endParaRPr lang="zh-CN" altLang="en-US" dirty="0"/>
          </a:p>
        </p:txBody>
      </p:sp>
      <p:sp>
        <p:nvSpPr>
          <p:cNvPr id="3" name="内容占位符 2"/>
          <p:cNvSpPr>
            <a:spLocks noGrp="1"/>
          </p:cNvSpPr>
          <p:nvPr>
            <p:ph idx="1"/>
          </p:nvPr>
        </p:nvSpPr>
        <p:spPr/>
        <p:txBody>
          <a:bodyPr/>
          <a:lstStyle/>
          <a:p>
            <a:r>
              <a:rPr lang="zh-CN" altLang="en-US" dirty="0"/>
              <a:t>以</a:t>
            </a:r>
            <a:r>
              <a:rPr lang="en-US" altLang="zh-CN" dirty="0"/>
              <a:t>Unix</a:t>
            </a:r>
            <a:r>
              <a:rPr lang="zh-CN" altLang="en-US" dirty="0"/>
              <a:t>文件系统为例，主要的文件操作如下，由操作系统内核实现</a:t>
            </a:r>
            <a:endParaRPr lang="zh-CN" altLang="en-US" dirty="0"/>
          </a:p>
        </p:txBody>
      </p:sp>
      <p:grpSp>
        <p:nvGrpSpPr>
          <p:cNvPr id="5" name="Group 48"/>
          <p:cNvGrpSpPr/>
          <p:nvPr/>
        </p:nvGrpSpPr>
        <p:grpSpPr bwMode="auto">
          <a:xfrm>
            <a:off x="1955800" y="2060848"/>
            <a:ext cx="8548688" cy="4197350"/>
            <a:chOff x="0" y="0"/>
            <a:chExt cx="5385" cy="2644"/>
          </a:xfrm>
        </p:grpSpPr>
        <p:sp>
          <p:nvSpPr>
            <p:cNvPr id="6" name="Rectangle 4"/>
            <p:cNvSpPr/>
            <p:nvPr/>
          </p:nvSpPr>
          <p:spPr bwMode="auto">
            <a:xfrm>
              <a:off x="20" y="74"/>
              <a:ext cx="152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filedes = open(name, mode)</a:t>
              </a:r>
              <a:endParaRPr lang="en-US" altLang="zh-CN" sz="1700" i="1">
                <a:ea typeface="宋体" panose="02010600030101010101" pitchFamily="2" charset="-122"/>
                <a:cs typeface="Times" panose="02020603050405020304" pitchFamily="18" charset="0"/>
              </a:endParaRPr>
            </a:p>
          </p:txBody>
        </p:sp>
        <p:sp>
          <p:nvSpPr>
            <p:cNvPr id="7" name="Rectangle 5"/>
            <p:cNvSpPr/>
            <p:nvPr/>
          </p:nvSpPr>
          <p:spPr bwMode="auto">
            <a:xfrm>
              <a:off x="20" y="222"/>
              <a:ext cx="153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filedes = creat(name, mode)</a:t>
              </a:r>
              <a:endParaRPr lang="en-US" altLang="zh-CN" sz="1700" i="1">
                <a:ea typeface="宋体" panose="02010600030101010101" pitchFamily="2" charset="-122"/>
                <a:cs typeface="Times" panose="02020603050405020304" pitchFamily="18" charset="0"/>
              </a:endParaRPr>
            </a:p>
          </p:txBody>
        </p:sp>
        <p:sp>
          <p:nvSpPr>
            <p:cNvPr id="8" name="Rectangle 6"/>
            <p:cNvSpPr/>
            <p:nvPr/>
          </p:nvSpPr>
          <p:spPr bwMode="auto">
            <a:xfrm>
              <a:off x="1896" y="74"/>
              <a:ext cx="236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Opens an existing file with the given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a:t>
              </a:r>
              <a:endParaRPr lang="en-US" altLang="zh-CN" sz="1700">
                <a:ea typeface="宋体" panose="02010600030101010101" pitchFamily="2" charset="-122"/>
                <a:cs typeface="Times" panose="02020603050405020304" pitchFamily="18" charset="0"/>
              </a:endParaRPr>
            </a:p>
          </p:txBody>
        </p:sp>
        <p:sp>
          <p:nvSpPr>
            <p:cNvPr id="9" name="Rectangle 7"/>
            <p:cNvSpPr/>
            <p:nvPr/>
          </p:nvSpPr>
          <p:spPr bwMode="auto">
            <a:xfrm>
              <a:off x="4271" y="74"/>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10" name="Rectangle 8"/>
            <p:cNvSpPr/>
            <p:nvPr/>
          </p:nvSpPr>
          <p:spPr bwMode="auto">
            <a:xfrm>
              <a:off x="1896" y="222"/>
              <a:ext cx="215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Creates a new file with the given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a:t>
              </a:r>
              <a:endParaRPr lang="en-US" altLang="zh-CN" sz="1700">
                <a:ea typeface="宋体" panose="02010600030101010101" pitchFamily="2" charset="-122"/>
                <a:cs typeface="Times" panose="02020603050405020304" pitchFamily="18" charset="0"/>
              </a:endParaRPr>
            </a:p>
          </p:txBody>
        </p:sp>
        <p:sp>
          <p:nvSpPr>
            <p:cNvPr id="11" name="Rectangle 9"/>
            <p:cNvSpPr/>
            <p:nvPr/>
          </p:nvSpPr>
          <p:spPr bwMode="auto">
            <a:xfrm>
              <a:off x="4042" y="222"/>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12" name="Rectangle 10"/>
            <p:cNvSpPr/>
            <p:nvPr/>
          </p:nvSpPr>
          <p:spPr bwMode="auto">
            <a:xfrm>
              <a:off x="1896" y="371"/>
              <a:ext cx="331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Both operations deliver a file descriptor referencing the open</a:t>
              </a:r>
              <a:endParaRPr lang="en-US" altLang="zh-CN" sz="1700">
                <a:ea typeface="宋体" panose="02010600030101010101" pitchFamily="2" charset="-122"/>
                <a:cs typeface="Times" panose="02020603050405020304" pitchFamily="18" charset="0"/>
              </a:endParaRPr>
            </a:p>
          </p:txBody>
        </p:sp>
        <p:sp>
          <p:nvSpPr>
            <p:cNvPr id="13" name="Rectangle 11"/>
            <p:cNvSpPr/>
            <p:nvPr/>
          </p:nvSpPr>
          <p:spPr bwMode="auto">
            <a:xfrm>
              <a:off x="1896" y="519"/>
              <a:ext cx="19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file. The </a:t>
              </a:r>
              <a:r>
                <a:rPr lang="en-US" altLang="zh-CN" sz="1700" i="1">
                  <a:ea typeface="宋体" panose="02010600030101010101" pitchFamily="2" charset="-122"/>
                  <a:cs typeface="Times" panose="02020603050405020304" pitchFamily="18" charset="0"/>
                </a:rPr>
                <a:t>mode</a:t>
              </a:r>
              <a:r>
                <a:rPr lang="en-US" altLang="zh-CN" sz="1700">
                  <a:ea typeface="宋体" panose="02010600030101010101" pitchFamily="2" charset="-122"/>
                  <a:cs typeface="Times" panose="02020603050405020304" pitchFamily="18" charset="0"/>
                </a:rPr>
                <a:t> is </a:t>
              </a:r>
              <a:r>
                <a:rPr lang="en-US" altLang="zh-CN" sz="1700" i="1">
                  <a:ea typeface="宋体" panose="02010600030101010101" pitchFamily="2" charset="-122"/>
                  <a:cs typeface="Times" panose="02020603050405020304" pitchFamily="18" charset="0"/>
                </a:rPr>
                <a:t>read</a:t>
              </a:r>
              <a:r>
                <a:rPr lang="en-US" altLang="zh-CN" sz="1700">
                  <a:ea typeface="宋体" panose="02010600030101010101" pitchFamily="2" charset="-122"/>
                  <a:cs typeface="Times" panose="02020603050405020304" pitchFamily="18" charset="0"/>
                </a:rPr>
                <a:t>, </a:t>
              </a:r>
              <a:r>
                <a:rPr lang="en-US" altLang="zh-CN" sz="1700" i="1">
                  <a:ea typeface="宋体" panose="02010600030101010101" pitchFamily="2" charset="-122"/>
                  <a:cs typeface="Times" panose="02020603050405020304" pitchFamily="18" charset="0"/>
                </a:rPr>
                <a:t>write</a:t>
              </a:r>
              <a:r>
                <a:rPr lang="en-US" altLang="zh-CN" sz="1700">
                  <a:ea typeface="宋体" panose="02010600030101010101" pitchFamily="2" charset="-122"/>
                  <a:cs typeface="Times" panose="02020603050405020304" pitchFamily="18" charset="0"/>
                </a:rPr>
                <a:t> or both.</a:t>
              </a:r>
              <a:endParaRPr lang="en-US" altLang="zh-CN" sz="1700">
                <a:ea typeface="宋体" panose="02010600030101010101" pitchFamily="2" charset="-122"/>
                <a:cs typeface="Times" panose="02020603050405020304" pitchFamily="18" charset="0"/>
              </a:endParaRPr>
            </a:p>
          </p:txBody>
        </p:sp>
        <p:sp>
          <p:nvSpPr>
            <p:cNvPr id="14" name="Line 12"/>
            <p:cNvSpPr>
              <a:spLocks noChangeShapeType="1"/>
            </p:cNvSpPr>
            <p:nvPr/>
          </p:nvSpPr>
          <p:spPr bwMode="auto">
            <a:xfrm>
              <a:off x="0" y="0"/>
              <a:ext cx="1863" cy="1"/>
            </a:xfrm>
            <a:prstGeom prst="line">
              <a:avLst/>
            </a:prstGeom>
            <a:noFill/>
            <a:ln w="317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 name="Rectangle 13"/>
            <p:cNvSpPr/>
            <p:nvPr/>
          </p:nvSpPr>
          <p:spPr bwMode="auto">
            <a:xfrm>
              <a:off x="1876" y="14"/>
              <a:ext cx="14" cy="1"/>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16" name="Line 14"/>
            <p:cNvSpPr>
              <a:spLocks noChangeShapeType="1"/>
            </p:cNvSpPr>
            <p:nvPr/>
          </p:nvSpPr>
          <p:spPr bwMode="auto">
            <a:xfrm>
              <a:off x="1890" y="0"/>
              <a:ext cx="3455" cy="1"/>
            </a:xfrm>
            <a:prstGeom prst="line">
              <a:avLst/>
            </a:prstGeom>
            <a:noFill/>
            <a:ln w="317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Rectangle 15"/>
            <p:cNvSpPr/>
            <p:nvPr/>
          </p:nvSpPr>
          <p:spPr bwMode="auto">
            <a:xfrm>
              <a:off x="1876" y="14"/>
              <a:ext cx="14" cy="648"/>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18" name="Rectangle 16"/>
            <p:cNvSpPr/>
            <p:nvPr/>
          </p:nvSpPr>
          <p:spPr bwMode="auto">
            <a:xfrm>
              <a:off x="20" y="721"/>
              <a:ext cx="12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status = close(filedes)</a:t>
              </a:r>
              <a:endParaRPr lang="en-US" altLang="zh-CN" sz="1700" i="1">
                <a:ea typeface="宋体" panose="02010600030101010101" pitchFamily="2" charset="-122"/>
                <a:cs typeface="Times" panose="02020603050405020304" pitchFamily="18" charset="0"/>
              </a:endParaRPr>
            </a:p>
          </p:txBody>
        </p:sp>
        <p:sp>
          <p:nvSpPr>
            <p:cNvPr id="19" name="Rectangle 17"/>
            <p:cNvSpPr/>
            <p:nvPr/>
          </p:nvSpPr>
          <p:spPr bwMode="auto">
            <a:xfrm>
              <a:off x="1896" y="721"/>
              <a:ext cx="149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Closes the open file </a:t>
              </a:r>
              <a:r>
                <a:rPr lang="en-US" altLang="zh-CN" sz="1700" i="1">
                  <a:ea typeface="宋体" panose="02010600030101010101" pitchFamily="2" charset="-122"/>
                  <a:cs typeface="Times" panose="02020603050405020304" pitchFamily="18" charset="0"/>
                </a:rPr>
                <a:t>filedes</a:t>
              </a:r>
              <a:r>
                <a:rPr lang="en-US" altLang="zh-CN" sz="1700">
                  <a:ea typeface="宋体" panose="02010600030101010101" pitchFamily="2" charset="-122"/>
                  <a:cs typeface="Times" panose="02020603050405020304" pitchFamily="18" charset="0"/>
                </a:rPr>
                <a:t>.</a:t>
              </a:r>
              <a:endParaRPr lang="en-US" altLang="zh-CN" sz="1700">
                <a:ea typeface="宋体" panose="02010600030101010101" pitchFamily="2" charset="-122"/>
                <a:cs typeface="Times" panose="02020603050405020304" pitchFamily="18" charset="0"/>
              </a:endParaRPr>
            </a:p>
          </p:txBody>
        </p:sp>
        <p:sp>
          <p:nvSpPr>
            <p:cNvPr id="20" name="Rectangle 18"/>
            <p:cNvSpPr/>
            <p:nvPr/>
          </p:nvSpPr>
          <p:spPr bwMode="auto">
            <a:xfrm>
              <a:off x="1876" y="662"/>
              <a:ext cx="14" cy="202"/>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21" name="Rectangle 19"/>
            <p:cNvSpPr/>
            <p:nvPr/>
          </p:nvSpPr>
          <p:spPr bwMode="auto">
            <a:xfrm>
              <a:off x="20" y="924"/>
              <a:ext cx="166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count = read(filedes, buffer, n)</a:t>
              </a:r>
              <a:endParaRPr lang="en-US" altLang="zh-CN" sz="1700" i="1">
                <a:ea typeface="宋体" panose="02010600030101010101" pitchFamily="2" charset="-122"/>
                <a:cs typeface="Times" panose="02020603050405020304" pitchFamily="18" charset="0"/>
              </a:endParaRPr>
            </a:p>
          </p:txBody>
        </p:sp>
        <p:sp>
          <p:nvSpPr>
            <p:cNvPr id="22" name="Rectangle 20"/>
            <p:cNvSpPr/>
            <p:nvPr/>
          </p:nvSpPr>
          <p:spPr bwMode="auto">
            <a:xfrm>
              <a:off x="19" y="1126"/>
              <a:ext cx="17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count = write(filedes, buffer, n)</a:t>
              </a:r>
              <a:endParaRPr lang="en-US" altLang="zh-CN" sz="1700" i="1">
                <a:ea typeface="宋体" panose="02010600030101010101" pitchFamily="2" charset="-122"/>
                <a:cs typeface="Times" panose="02020603050405020304" pitchFamily="18" charset="0"/>
              </a:endParaRPr>
            </a:p>
          </p:txBody>
        </p:sp>
        <p:sp>
          <p:nvSpPr>
            <p:cNvPr id="23" name="Rectangle 21"/>
            <p:cNvSpPr/>
            <p:nvPr/>
          </p:nvSpPr>
          <p:spPr bwMode="auto">
            <a:xfrm>
              <a:off x="1896" y="924"/>
              <a:ext cx="333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Transfers </a:t>
              </a:r>
              <a:r>
                <a:rPr lang="en-US" altLang="zh-CN" sz="1700" i="1">
                  <a:ea typeface="宋体" panose="02010600030101010101" pitchFamily="2" charset="-122"/>
                  <a:cs typeface="Times" panose="02020603050405020304" pitchFamily="18" charset="0"/>
                </a:rPr>
                <a:t>n</a:t>
              </a:r>
              <a:r>
                <a:rPr lang="en-US" altLang="zh-CN" sz="1700">
                  <a:ea typeface="宋体" panose="02010600030101010101" pitchFamily="2" charset="-122"/>
                  <a:cs typeface="Times" panose="02020603050405020304" pitchFamily="18" charset="0"/>
                </a:rPr>
                <a:t> bytes from the file referenced by </a:t>
              </a:r>
              <a:r>
                <a:rPr lang="en-US" altLang="zh-CN" sz="1700" i="1">
                  <a:ea typeface="宋体" panose="02010600030101010101" pitchFamily="2" charset="-122"/>
                  <a:cs typeface="Times" panose="02020603050405020304" pitchFamily="18" charset="0"/>
                </a:rPr>
                <a:t>filedes</a:t>
              </a:r>
              <a:r>
                <a:rPr lang="en-US" altLang="zh-CN" sz="1700">
                  <a:ea typeface="宋体" panose="02010600030101010101" pitchFamily="2" charset="-122"/>
                  <a:cs typeface="Times" panose="02020603050405020304" pitchFamily="18" charset="0"/>
                </a:rPr>
                <a:t> to </a:t>
              </a:r>
              <a:r>
                <a:rPr lang="en-US" altLang="zh-CN" sz="1700" i="1">
                  <a:ea typeface="宋体" panose="02010600030101010101" pitchFamily="2" charset="-122"/>
                  <a:cs typeface="Times" panose="02020603050405020304" pitchFamily="18" charset="0"/>
                </a:rPr>
                <a:t>buffer</a:t>
              </a:r>
              <a:r>
                <a:rPr lang="en-US" altLang="zh-CN" sz="1700">
                  <a:ea typeface="宋体" panose="02010600030101010101" pitchFamily="2" charset="-122"/>
                  <a:cs typeface="Times" panose="02020603050405020304" pitchFamily="18" charset="0"/>
                </a:rPr>
                <a:t>.</a:t>
              </a:r>
              <a:endParaRPr lang="en-US" altLang="zh-CN" sz="1700">
                <a:ea typeface="宋体" panose="02010600030101010101" pitchFamily="2" charset="-122"/>
                <a:cs typeface="Times" panose="02020603050405020304" pitchFamily="18" charset="0"/>
              </a:endParaRPr>
            </a:p>
          </p:txBody>
        </p:sp>
        <p:sp>
          <p:nvSpPr>
            <p:cNvPr id="24" name="Rectangle 22"/>
            <p:cNvSpPr/>
            <p:nvPr/>
          </p:nvSpPr>
          <p:spPr bwMode="auto">
            <a:xfrm>
              <a:off x="5176" y="924"/>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25" name="Rectangle 23"/>
            <p:cNvSpPr/>
            <p:nvPr/>
          </p:nvSpPr>
          <p:spPr bwMode="auto">
            <a:xfrm>
              <a:off x="1896" y="1072"/>
              <a:ext cx="333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Transfers </a:t>
              </a:r>
              <a:r>
                <a:rPr lang="en-US" altLang="zh-CN" sz="1700" i="1">
                  <a:ea typeface="宋体" panose="02010600030101010101" pitchFamily="2" charset="-122"/>
                  <a:cs typeface="Times" panose="02020603050405020304" pitchFamily="18" charset="0"/>
                </a:rPr>
                <a:t>n</a:t>
              </a:r>
              <a:r>
                <a:rPr lang="en-US" altLang="zh-CN" sz="1700">
                  <a:ea typeface="宋体" panose="02010600030101010101" pitchFamily="2" charset="-122"/>
                  <a:cs typeface="Times" panose="02020603050405020304" pitchFamily="18" charset="0"/>
                </a:rPr>
                <a:t> bytes to the file referenced by </a:t>
              </a:r>
              <a:r>
                <a:rPr lang="en-US" altLang="zh-CN" sz="1700" i="1">
                  <a:ea typeface="宋体" panose="02010600030101010101" pitchFamily="2" charset="-122"/>
                  <a:cs typeface="Times" panose="02020603050405020304" pitchFamily="18" charset="0"/>
                </a:rPr>
                <a:t>filedes</a:t>
              </a:r>
              <a:r>
                <a:rPr lang="en-US" altLang="zh-CN" sz="1700">
                  <a:ea typeface="宋体" panose="02010600030101010101" pitchFamily="2" charset="-122"/>
                  <a:cs typeface="Times" panose="02020603050405020304" pitchFamily="18" charset="0"/>
                </a:rPr>
                <a:t> from buffer.</a:t>
              </a:r>
              <a:endParaRPr lang="en-US" altLang="zh-CN" sz="1700">
                <a:ea typeface="宋体" panose="02010600030101010101" pitchFamily="2" charset="-122"/>
                <a:cs typeface="Times" panose="02020603050405020304" pitchFamily="18" charset="0"/>
              </a:endParaRPr>
            </a:p>
          </p:txBody>
        </p:sp>
        <p:sp>
          <p:nvSpPr>
            <p:cNvPr id="26" name="Rectangle 24"/>
            <p:cNvSpPr/>
            <p:nvPr/>
          </p:nvSpPr>
          <p:spPr bwMode="auto">
            <a:xfrm>
              <a:off x="1896" y="1221"/>
              <a:ext cx="348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Both operations deliver the number of bytes actually transferred</a:t>
              </a:r>
              <a:endParaRPr lang="en-US" altLang="zh-CN" sz="1700">
                <a:ea typeface="宋体" panose="02010600030101010101" pitchFamily="2" charset="-122"/>
                <a:cs typeface="Times" panose="02020603050405020304" pitchFamily="18" charset="0"/>
              </a:endParaRPr>
            </a:p>
          </p:txBody>
        </p:sp>
        <p:sp>
          <p:nvSpPr>
            <p:cNvPr id="27" name="Rectangle 25"/>
            <p:cNvSpPr/>
            <p:nvPr/>
          </p:nvSpPr>
          <p:spPr bwMode="auto">
            <a:xfrm>
              <a:off x="1896" y="1369"/>
              <a:ext cx="192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and advance the read-write pointer.</a:t>
              </a:r>
              <a:endParaRPr lang="en-US" altLang="zh-CN" sz="1700">
                <a:ea typeface="宋体" panose="02010600030101010101" pitchFamily="2" charset="-122"/>
                <a:cs typeface="Times" panose="02020603050405020304" pitchFamily="18" charset="0"/>
              </a:endParaRPr>
            </a:p>
          </p:txBody>
        </p:sp>
        <p:sp>
          <p:nvSpPr>
            <p:cNvPr id="28" name="Rectangle 26"/>
            <p:cNvSpPr/>
            <p:nvPr/>
          </p:nvSpPr>
          <p:spPr bwMode="auto">
            <a:xfrm>
              <a:off x="1876" y="864"/>
              <a:ext cx="14" cy="648"/>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29" name="Rectangle 27"/>
            <p:cNvSpPr/>
            <p:nvPr/>
          </p:nvSpPr>
          <p:spPr bwMode="auto">
            <a:xfrm>
              <a:off x="20" y="1572"/>
              <a:ext cx="141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pos = lseek(filedes, offset,</a:t>
              </a:r>
              <a:endParaRPr lang="en-US" altLang="zh-CN" sz="1700" i="1">
                <a:ea typeface="宋体" panose="02010600030101010101" pitchFamily="2" charset="-122"/>
                <a:cs typeface="Times" panose="02020603050405020304" pitchFamily="18" charset="0"/>
              </a:endParaRPr>
            </a:p>
          </p:txBody>
        </p:sp>
        <p:sp>
          <p:nvSpPr>
            <p:cNvPr id="30" name="Rectangle 28"/>
            <p:cNvSpPr/>
            <p:nvPr/>
          </p:nvSpPr>
          <p:spPr bwMode="auto">
            <a:xfrm>
              <a:off x="1423" y="1572"/>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31" name="Rectangle 29"/>
            <p:cNvSpPr/>
            <p:nvPr/>
          </p:nvSpPr>
          <p:spPr bwMode="auto">
            <a:xfrm>
              <a:off x="1140" y="1720"/>
              <a:ext cx="46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whence)</a:t>
              </a:r>
              <a:endParaRPr lang="en-US" altLang="zh-CN" sz="1700" i="1">
                <a:ea typeface="宋体" panose="02010600030101010101" pitchFamily="2" charset="-122"/>
                <a:cs typeface="Times" panose="02020603050405020304" pitchFamily="18" charset="0"/>
              </a:endParaRPr>
            </a:p>
          </p:txBody>
        </p:sp>
        <p:sp>
          <p:nvSpPr>
            <p:cNvPr id="32" name="Rectangle 30"/>
            <p:cNvSpPr/>
            <p:nvPr/>
          </p:nvSpPr>
          <p:spPr bwMode="auto">
            <a:xfrm>
              <a:off x="1572" y="1720"/>
              <a:ext cx="4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 </a:t>
              </a:r>
              <a:endParaRPr lang="en-US" altLang="zh-CN" sz="1700" i="1">
                <a:ea typeface="宋体" panose="02010600030101010101" pitchFamily="2" charset="-122"/>
                <a:cs typeface="Times" panose="02020603050405020304" pitchFamily="18" charset="0"/>
              </a:endParaRPr>
            </a:p>
          </p:txBody>
        </p:sp>
        <p:sp>
          <p:nvSpPr>
            <p:cNvPr id="33" name="Rectangle 31"/>
            <p:cNvSpPr/>
            <p:nvPr/>
          </p:nvSpPr>
          <p:spPr bwMode="auto">
            <a:xfrm>
              <a:off x="1612" y="1720"/>
              <a:ext cx="4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34" name="Rectangle 32"/>
            <p:cNvSpPr/>
            <p:nvPr/>
          </p:nvSpPr>
          <p:spPr bwMode="auto">
            <a:xfrm>
              <a:off x="1896" y="1572"/>
              <a:ext cx="322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Moves the read-write pointer to offset (relative or absolute,</a:t>
              </a:r>
              <a:endParaRPr lang="en-US" altLang="zh-CN" sz="1700">
                <a:ea typeface="宋体" panose="02010600030101010101" pitchFamily="2" charset="-122"/>
                <a:cs typeface="Times" panose="02020603050405020304" pitchFamily="18" charset="0"/>
              </a:endParaRPr>
            </a:p>
          </p:txBody>
        </p:sp>
        <p:sp>
          <p:nvSpPr>
            <p:cNvPr id="35" name="Rectangle 33"/>
            <p:cNvSpPr/>
            <p:nvPr/>
          </p:nvSpPr>
          <p:spPr bwMode="auto">
            <a:xfrm>
              <a:off x="1896" y="1720"/>
              <a:ext cx="126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dirty="0">
                  <a:ea typeface="宋体" panose="02010600030101010101" pitchFamily="2" charset="-122"/>
                  <a:cs typeface="Times" panose="02020603050405020304" pitchFamily="18" charset="0"/>
                </a:rPr>
                <a:t>depending on </a:t>
              </a:r>
              <a:r>
                <a:rPr lang="en-US" altLang="zh-CN" sz="1700" i="1" dirty="0">
                  <a:ea typeface="宋体" panose="02010600030101010101" pitchFamily="2" charset="-122"/>
                  <a:cs typeface="Times" panose="02020603050405020304" pitchFamily="18" charset="0"/>
                </a:rPr>
                <a:t>whence</a:t>
              </a:r>
              <a:r>
                <a:rPr lang="en-US" altLang="zh-CN" sz="1700" dirty="0">
                  <a:ea typeface="宋体" panose="02010600030101010101" pitchFamily="2" charset="-122"/>
                  <a:cs typeface="Times" panose="02020603050405020304" pitchFamily="18" charset="0"/>
                </a:rPr>
                <a:t>).</a:t>
              </a:r>
              <a:endParaRPr lang="en-US" altLang="zh-CN" sz="1700" dirty="0">
                <a:ea typeface="宋体" panose="02010600030101010101" pitchFamily="2" charset="-122"/>
                <a:cs typeface="Times" panose="02020603050405020304" pitchFamily="18" charset="0"/>
              </a:endParaRPr>
            </a:p>
          </p:txBody>
        </p:sp>
        <p:sp>
          <p:nvSpPr>
            <p:cNvPr id="36" name="Rectangle 34"/>
            <p:cNvSpPr/>
            <p:nvPr/>
          </p:nvSpPr>
          <p:spPr bwMode="auto">
            <a:xfrm>
              <a:off x="1876" y="1512"/>
              <a:ext cx="14" cy="351"/>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37" name="Rectangle 35"/>
            <p:cNvSpPr/>
            <p:nvPr/>
          </p:nvSpPr>
          <p:spPr bwMode="auto">
            <a:xfrm>
              <a:off x="20" y="1922"/>
              <a:ext cx="121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status = unlink(name)</a:t>
              </a:r>
              <a:endParaRPr lang="en-US" altLang="zh-CN" sz="1700" i="1">
                <a:ea typeface="宋体" panose="02010600030101010101" pitchFamily="2" charset="-122"/>
                <a:cs typeface="Times" panose="02020603050405020304" pitchFamily="18" charset="0"/>
              </a:endParaRPr>
            </a:p>
          </p:txBody>
        </p:sp>
        <p:sp>
          <p:nvSpPr>
            <p:cNvPr id="38" name="Rectangle 36"/>
            <p:cNvSpPr/>
            <p:nvPr/>
          </p:nvSpPr>
          <p:spPr bwMode="auto">
            <a:xfrm>
              <a:off x="1896" y="1922"/>
              <a:ext cx="335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Removes the file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from the directory structure. If the file</a:t>
              </a:r>
              <a:endParaRPr lang="en-US" altLang="zh-CN" sz="1700">
                <a:ea typeface="宋体" panose="02010600030101010101" pitchFamily="2" charset="-122"/>
                <a:cs typeface="Times" panose="02020603050405020304" pitchFamily="18" charset="0"/>
              </a:endParaRPr>
            </a:p>
          </p:txBody>
        </p:sp>
        <p:sp>
          <p:nvSpPr>
            <p:cNvPr id="39" name="Rectangle 37"/>
            <p:cNvSpPr/>
            <p:nvPr/>
          </p:nvSpPr>
          <p:spPr bwMode="auto">
            <a:xfrm>
              <a:off x="1896" y="2071"/>
              <a:ext cx="178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has no other names, it is deleted.</a:t>
              </a:r>
              <a:endParaRPr lang="en-US" altLang="zh-CN" sz="1700">
                <a:ea typeface="宋体" panose="02010600030101010101" pitchFamily="2" charset="-122"/>
                <a:cs typeface="Times" panose="02020603050405020304" pitchFamily="18" charset="0"/>
              </a:endParaRPr>
            </a:p>
          </p:txBody>
        </p:sp>
        <p:sp>
          <p:nvSpPr>
            <p:cNvPr id="40" name="Rectangle 38"/>
            <p:cNvSpPr/>
            <p:nvPr/>
          </p:nvSpPr>
          <p:spPr bwMode="auto">
            <a:xfrm>
              <a:off x="1876" y="1863"/>
              <a:ext cx="14" cy="351"/>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41" name="Rectangle 39"/>
            <p:cNvSpPr/>
            <p:nvPr/>
          </p:nvSpPr>
          <p:spPr bwMode="auto">
            <a:xfrm>
              <a:off x="20" y="2273"/>
              <a:ext cx="157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dirty="0">
                  <a:ea typeface="宋体" panose="02010600030101010101" pitchFamily="2" charset="-122"/>
                  <a:cs typeface="Times" panose="02020603050405020304" pitchFamily="18" charset="0"/>
                </a:rPr>
                <a:t>status = link(name1, name2)</a:t>
              </a:r>
              <a:endParaRPr lang="en-US" altLang="zh-CN" sz="1700" i="1" dirty="0">
                <a:ea typeface="宋体" panose="02010600030101010101" pitchFamily="2" charset="-122"/>
                <a:cs typeface="Times" panose="02020603050405020304" pitchFamily="18" charset="0"/>
              </a:endParaRPr>
            </a:p>
          </p:txBody>
        </p:sp>
        <p:sp>
          <p:nvSpPr>
            <p:cNvPr id="42" name="Rectangle 40"/>
            <p:cNvSpPr/>
            <p:nvPr/>
          </p:nvSpPr>
          <p:spPr bwMode="auto">
            <a:xfrm>
              <a:off x="1896" y="2273"/>
              <a:ext cx="2481"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Adds a new name (</a:t>
              </a:r>
              <a:r>
                <a:rPr lang="en-US" altLang="zh-CN" sz="1700" i="1">
                  <a:ea typeface="宋体" panose="02010600030101010101" pitchFamily="2" charset="-122"/>
                  <a:cs typeface="Times" panose="02020603050405020304" pitchFamily="18" charset="0"/>
                </a:rPr>
                <a:t>name2</a:t>
              </a:r>
              <a:r>
                <a:rPr lang="en-US" altLang="zh-CN" sz="1700">
                  <a:ea typeface="宋体" panose="02010600030101010101" pitchFamily="2" charset="-122"/>
                  <a:cs typeface="Times" panose="02020603050405020304" pitchFamily="18" charset="0"/>
                </a:rPr>
                <a:t>) for a file (</a:t>
              </a:r>
              <a:r>
                <a:rPr lang="en-US" altLang="zh-CN" sz="1700" i="1">
                  <a:ea typeface="宋体" panose="02010600030101010101" pitchFamily="2" charset="-122"/>
                  <a:cs typeface="Times" panose="02020603050405020304" pitchFamily="18" charset="0"/>
                </a:rPr>
                <a:t>name1</a:t>
              </a:r>
              <a:r>
                <a:rPr lang="en-US" altLang="zh-CN" sz="1700">
                  <a:ea typeface="宋体" panose="02010600030101010101" pitchFamily="2" charset="-122"/>
                  <a:cs typeface="Times" panose="02020603050405020304" pitchFamily="18" charset="0"/>
                </a:rPr>
                <a:t>).</a:t>
              </a:r>
              <a:endParaRPr lang="en-US" altLang="zh-CN" sz="1700">
                <a:ea typeface="宋体" panose="02010600030101010101" pitchFamily="2" charset="-122"/>
                <a:cs typeface="Times" panose="02020603050405020304" pitchFamily="18" charset="0"/>
              </a:endParaRPr>
            </a:p>
          </p:txBody>
        </p:sp>
        <p:sp>
          <p:nvSpPr>
            <p:cNvPr id="43" name="Rectangle 41"/>
            <p:cNvSpPr/>
            <p:nvPr/>
          </p:nvSpPr>
          <p:spPr bwMode="auto">
            <a:xfrm>
              <a:off x="4312" y="2273"/>
              <a:ext cx="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  </a:t>
              </a:r>
              <a:endParaRPr lang="en-US" altLang="zh-CN" sz="1700">
                <a:ea typeface="宋体" panose="02010600030101010101" pitchFamily="2" charset="-122"/>
                <a:cs typeface="Times" panose="02020603050405020304" pitchFamily="18" charset="0"/>
              </a:endParaRPr>
            </a:p>
          </p:txBody>
        </p:sp>
        <p:sp>
          <p:nvSpPr>
            <p:cNvPr id="44" name="Rectangle 42"/>
            <p:cNvSpPr/>
            <p:nvPr/>
          </p:nvSpPr>
          <p:spPr bwMode="auto">
            <a:xfrm>
              <a:off x="1876" y="2214"/>
              <a:ext cx="14" cy="202"/>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45" name="Rectangle 43"/>
            <p:cNvSpPr/>
            <p:nvPr/>
          </p:nvSpPr>
          <p:spPr bwMode="auto">
            <a:xfrm>
              <a:off x="20" y="2476"/>
              <a:ext cx="145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i="1">
                  <a:ea typeface="宋体" panose="02010600030101010101" pitchFamily="2" charset="-122"/>
                  <a:cs typeface="Times" panose="02020603050405020304" pitchFamily="18" charset="0"/>
                </a:rPr>
                <a:t>status = stat(name, buffer)</a:t>
              </a:r>
              <a:endParaRPr lang="en-US" altLang="zh-CN" sz="1700" i="1">
                <a:ea typeface="宋体" panose="02010600030101010101" pitchFamily="2" charset="-122"/>
                <a:cs typeface="Times" panose="02020603050405020304" pitchFamily="18" charset="0"/>
              </a:endParaRPr>
            </a:p>
          </p:txBody>
        </p:sp>
        <p:sp>
          <p:nvSpPr>
            <p:cNvPr id="46" name="Rectangle 44"/>
            <p:cNvSpPr/>
            <p:nvPr/>
          </p:nvSpPr>
          <p:spPr bwMode="auto">
            <a:xfrm>
              <a:off x="1896" y="2476"/>
              <a:ext cx="257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wrap="none" lIns="0" tIns="0" rIns="0" bIns="0">
              <a:spAutoFit/>
            </a:bodyPr>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1700">
                  <a:ea typeface="宋体" panose="02010600030101010101" pitchFamily="2" charset="-122"/>
                  <a:cs typeface="Times" panose="02020603050405020304" pitchFamily="18" charset="0"/>
                </a:rPr>
                <a:t>Gets the file attributes for file </a:t>
              </a:r>
              <a:r>
                <a:rPr lang="en-US" altLang="zh-CN" sz="1700" i="1">
                  <a:ea typeface="宋体" panose="02010600030101010101" pitchFamily="2" charset="-122"/>
                  <a:cs typeface="Times" panose="02020603050405020304" pitchFamily="18" charset="0"/>
                </a:rPr>
                <a:t>name</a:t>
              </a:r>
              <a:r>
                <a:rPr lang="en-US" altLang="zh-CN" sz="1700">
                  <a:ea typeface="宋体" panose="02010600030101010101" pitchFamily="2" charset="-122"/>
                  <a:cs typeface="Times" panose="02020603050405020304" pitchFamily="18" charset="0"/>
                </a:rPr>
                <a:t> into </a:t>
              </a:r>
              <a:r>
                <a:rPr lang="en-US" altLang="zh-CN" sz="1700" i="1">
                  <a:ea typeface="宋体" panose="02010600030101010101" pitchFamily="2" charset="-122"/>
                  <a:cs typeface="Times" panose="02020603050405020304" pitchFamily="18" charset="0"/>
                </a:rPr>
                <a:t>buffer</a:t>
              </a:r>
              <a:r>
                <a:rPr lang="en-US" altLang="zh-CN" sz="1700">
                  <a:ea typeface="宋体" panose="02010600030101010101" pitchFamily="2" charset="-122"/>
                  <a:cs typeface="Times" panose="02020603050405020304" pitchFamily="18" charset="0"/>
                </a:rPr>
                <a:t>.</a:t>
              </a:r>
              <a:endParaRPr lang="en-US" altLang="zh-CN" sz="1700">
                <a:ea typeface="宋体" panose="02010600030101010101" pitchFamily="2" charset="-122"/>
                <a:cs typeface="Times" panose="02020603050405020304" pitchFamily="18" charset="0"/>
              </a:endParaRPr>
            </a:p>
          </p:txBody>
        </p:sp>
        <p:sp>
          <p:nvSpPr>
            <p:cNvPr id="47" name="Line 45"/>
            <p:cNvSpPr>
              <a:spLocks noChangeShapeType="1"/>
            </p:cNvSpPr>
            <p:nvPr/>
          </p:nvSpPr>
          <p:spPr bwMode="auto">
            <a:xfrm>
              <a:off x="0" y="2643"/>
              <a:ext cx="1863" cy="1"/>
            </a:xfrm>
            <a:prstGeom prst="line">
              <a:avLst/>
            </a:prstGeom>
            <a:noFill/>
            <a:ln w="317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 name="Rectangle 46"/>
            <p:cNvSpPr/>
            <p:nvPr/>
          </p:nvSpPr>
          <p:spPr bwMode="auto">
            <a:xfrm>
              <a:off x="1876" y="2416"/>
              <a:ext cx="14" cy="203"/>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49" name="Line 47"/>
            <p:cNvSpPr>
              <a:spLocks noChangeShapeType="1"/>
            </p:cNvSpPr>
            <p:nvPr/>
          </p:nvSpPr>
          <p:spPr bwMode="auto">
            <a:xfrm>
              <a:off x="1890" y="2643"/>
              <a:ext cx="3455" cy="1"/>
            </a:xfrm>
            <a:prstGeom prst="line">
              <a:avLst/>
            </a:prstGeom>
            <a:noFill/>
            <a:ln w="3175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分布式文件系统的需求</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透明性</a:t>
            </a:r>
            <a:endParaRPr lang="en-US" altLang="zh-CN" dirty="0"/>
          </a:p>
          <a:p>
            <a:pPr lvl="1"/>
            <a:r>
              <a:rPr lang="zh-CN" altLang="en-US" dirty="0"/>
              <a:t>访问透明性：客户程序不需要了解文件的分布性，只需通过文件访问操作访问本地或远程文件。</a:t>
            </a:r>
            <a:endParaRPr lang="en-US" altLang="zh-CN" dirty="0"/>
          </a:p>
          <a:p>
            <a:pPr lvl="1"/>
            <a:r>
              <a:rPr lang="zh-CN" altLang="en-US" dirty="0"/>
              <a:t>位置透明性：客户程序使用统一的文件命名空间，在不改变路径名的情况下，文件或文件组可以被重定位。</a:t>
            </a:r>
            <a:endParaRPr lang="en-US" altLang="zh-CN" dirty="0"/>
          </a:p>
          <a:p>
            <a:pPr lvl="1"/>
            <a:r>
              <a:rPr lang="zh-CN" altLang="en-US" dirty="0"/>
              <a:t>移动透明性：移动文件时，客户程序和客户节点上的系统管理表不必修改</a:t>
            </a:r>
            <a:endParaRPr lang="en-US" altLang="zh-CN" dirty="0"/>
          </a:p>
          <a:p>
            <a:pPr lvl="1"/>
            <a:r>
              <a:rPr lang="zh-CN" altLang="en-US" dirty="0"/>
              <a:t>性能透明性：服务的负载在一定范围变化时，客户程序的性能不受影响</a:t>
            </a:r>
            <a:endParaRPr lang="en-US" altLang="zh-CN" dirty="0"/>
          </a:p>
          <a:p>
            <a:pPr lvl="1"/>
            <a:r>
              <a:rPr lang="zh-CN" altLang="en-US" dirty="0"/>
              <a:t>伸缩透明性：文件服务可以不断扩充，以应对负载和网络规模的增长</a:t>
            </a:r>
            <a:endParaRPr lang="en-US" altLang="zh-CN" dirty="0"/>
          </a:p>
          <a:p>
            <a:r>
              <a:rPr lang="zh-CN" altLang="en-US" dirty="0"/>
              <a:t>并发文件更新：一个客户对文件的修改的操作不影响同时访问同一个文件的其他客户，即并发控制</a:t>
            </a:r>
            <a:endParaRPr lang="en-US" altLang="zh-CN" dirty="0"/>
          </a:p>
          <a:p>
            <a:r>
              <a:rPr lang="zh-CN" altLang="en-US" dirty="0"/>
              <a:t>文件复制：一个文件可以表示为其内容在多个位置的多个备份</a:t>
            </a:r>
            <a:endParaRPr lang="en-US" altLang="zh-CN" dirty="0"/>
          </a:p>
          <a:p>
            <a:r>
              <a:rPr lang="zh-CN" altLang="en-US" dirty="0"/>
              <a:t>硬件和操作系统异构性：文件访问接口定义明确，不受操作系统和计算机异构性的影响、这是开放性的一个重要方面。</a:t>
            </a:r>
            <a:endParaRPr lang="en-US" altLang="zh-CN" dirty="0"/>
          </a:p>
          <a:p>
            <a:r>
              <a:rPr lang="zh-CN" altLang="en-US" dirty="0"/>
              <a:t>容错：文件服务在客户和服务器出现故障时可以继续提供服务</a:t>
            </a:r>
            <a:endParaRPr lang="en-US" altLang="zh-CN" dirty="0"/>
          </a:p>
          <a:p>
            <a:r>
              <a:rPr lang="zh-CN" altLang="en-US" dirty="0"/>
              <a:t>一致性：多个拷贝在多个节点上存储或缓存时，会因为网络延迟导致一个拷贝的修改延迟反映到其他拷贝</a:t>
            </a:r>
            <a:r>
              <a:rPr lang="en-US" altLang="zh-CN" dirty="0"/>
              <a:t>,</a:t>
            </a:r>
            <a:r>
              <a:rPr lang="zh-CN" altLang="en-US" dirty="0"/>
              <a:t>需要确定一致性原则</a:t>
            </a:r>
            <a:endParaRPr lang="en-US" altLang="zh-CN" dirty="0"/>
          </a:p>
          <a:p>
            <a:r>
              <a:rPr lang="zh-CN" altLang="en-US" dirty="0"/>
              <a:t>安全性：提供访问控制机制</a:t>
            </a:r>
            <a:endParaRPr lang="en-US" altLang="zh-CN" dirty="0"/>
          </a:p>
          <a:p>
            <a:r>
              <a:rPr lang="zh-CN" altLang="en-US" dirty="0"/>
              <a:t>效率：应提供至少和传统文件系统相同的能力，且达到一定的性能要求。</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文件服务体系结构</a:t>
            </a:r>
            <a:endParaRPr lang="zh-CN" altLang="en-US" dirty="0"/>
          </a:p>
        </p:txBody>
      </p:sp>
      <p:sp>
        <p:nvSpPr>
          <p:cNvPr id="3" name="内容占位符 2"/>
          <p:cNvSpPr>
            <a:spLocks noGrp="1"/>
          </p:cNvSpPr>
          <p:nvPr>
            <p:ph idx="1"/>
          </p:nvPr>
        </p:nvSpPr>
        <p:spPr/>
        <p:txBody>
          <a:bodyPr/>
          <a:lstStyle/>
          <a:p>
            <a:r>
              <a:rPr lang="zh-CN" altLang="en-US" dirty="0"/>
              <a:t>文件系统三个组件</a:t>
            </a:r>
            <a:endParaRPr lang="en-US" altLang="zh-CN" dirty="0"/>
          </a:p>
          <a:p>
            <a:pPr lvl="1"/>
            <a:r>
              <a:rPr lang="en-US" altLang="zh-CN" dirty="0"/>
              <a:t>Flat file service</a:t>
            </a:r>
            <a:r>
              <a:rPr lang="zh-CN" altLang="en-US" dirty="0"/>
              <a:t>：实现文件内容上的操作，唯一文件标识符</a:t>
            </a:r>
            <a:r>
              <a:rPr lang="en-US" altLang="zh-CN" dirty="0"/>
              <a:t>UFID</a:t>
            </a:r>
            <a:r>
              <a:rPr lang="zh-CN" altLang="en-US" dirty="0"/>
              <a:t>表示文件</a:t>
            </a:r>
            <a:endParaRPr lang="en-US" altLang="zh-CN" dirty="0"/>
          </a:p>
          <a:p>
            <a:pPr lvl="1"/>
            <a:r>
              <a:rPr lang="en-US" altLang="zh-CN" dirty="0"/>
              <a:t>Directory service</a:t>
            </a:r>
            <a:r>
              <a:rPr lang="zh-CN" altLang="en-US" dirty="0"/>
              <a:t>：提供文件名字到</a:t>
            </a:r>
            <a:r>
              <a:rPr lang="en-US" altLang="zh-CN" dirty="0"/>
              <a:t>UFID</a:t>
            </a:r>
            <a:r>
              <a:rPr lang="zh-CN" altLang="en-US" dirty="0"/>
              <a:t>的映射，生成目录以及为目录增加新的文件名等功能</a:t>
            </a:r>
            <a:endParaRPr lang="en-US" altLang="zh-CN" dirty="0"/>
          </a:p>
          <a:p>
            <a:pPr lvl="1"/>
            <a:r>
              <a:rPr lang="en-US" altLang="zh-CN" dirty="0"/>
              <a:t>Client service</a:t>
            </a:r>
            <a:r>
              <a:rPr lang="zh-CN" altLang="en-US" dirty="0"/>
              <a:t>：运行在客户机上，在应用程序接口上集成和扩展</a:t>
            </a:r>
            <a:r>
              <a:rPr lang="en-US" altLang="zh-CN" dirty="0"/>
              <a:t>flat file service</a:t>
            </a:r>
            <a:r>
              <a:rPr lang="zh-CN" altLang="en-US" dirty="0"/>
              <a:t>和</a:t>
            </a:r>
            <a:r>
              <a:rPr lang="en-US" altLang="zh-CN" dirty="0"/>
              <a:t>directory service</a:t>
            </a:r>
            <a:r>
              <a:rPr lang="zh-CN" altLang="en-US" dirty="0"/>
              <a:t>，提供用户级程序使用。</a:t>
            </a:r>
            <a:endParaRPr lang="en-US" altLang="zh-CN"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2999775" y="3357157"/>
            <a:ext cx="5678813" cy="27763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Flat file service</a:t>
            </a:r>
            <a:r>
              <a:rPr lang="zh-CN" altLang="en-US" dirty="0"/>
              <a:t>接口</a:t>
            </a:r>
            <a:endParaRPr lang="zh-CN" altLang="en-US" dirty="0"/>
          </a:p>
        </p:txBody>
      </p:sp>
      <p:grpSp>
        <p:nvGrpSpPr>
          <p:cNvPr id="4" name="Group 45"/>
          <p:cNvGrpSpPr/>
          <p:nvPr/>
        </p:nvGrpSpPr>
        <p:grpSpPr bwMode="auto">
          <a:xfrm>
            <a:off x="600631" y="2132856"/>
            <a:ext cx="11177587" cy="3810000"/>
            <a:chOff x="0" y="0"/>
            <a:chExt cx="7040" cy="2400"/>
          </a:xfrm>
        </p:grpSpPr>
        <p:sp>
          <p:nvSpPr>
            <p:cNvPr id="5" name="Rectangle 4"/>
            <p:cNvSpPr/>
            <p:nvPr/>
          </p:nvSpPr>
          <p:spPr bwMode="auto">
            <a:xfrm>
              <a:off x="27" y="103"/>
              <a:ext cx="209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Read(FileId, i, n) -&gt; Data</a:t>
              </a:r>
              <a:endParaRPr lang="en-US" altLang="zh-CN" sz="2100" i="1">
                <a:ea typeface="宋体" panose="02010600030101010101" pitchFamily="2" charset="-122"/>
                <a:cs typeface="Times" panose="02020603050405020304" pitchFamily="18" charset="0"/>
              </a:endParaRPr>
            </a:p>
          </p:txBody>
        </p:sp>
        <p:sp>
          <p:nvSpPr>
            <p:cNvPr id="6" name="Rectangle 5"/>
            <p:cNvSpPr/>
            <p:nvPr/>
          </p:nvSpPr>
          <p:spPr bwMode="auto">
            <a:xfrm>
              <a:off x="1784" y="103"/>
              <a:ext cx="11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a:t>
              </a:r>
              <a:endParaRPr lang="en-US" altLang="zh-CN" sz="2100" i="1">
                <a:ea typeface="宋体" panose="02010600030101010101" pitchFamily="2" charset="-122"/>
                <a:cs typeface="Times" panose="02020603050405020304" pitchFamily="18" charset="0"/>
              </a:endParaRPr>
            </a:p>
          </p:txBody>
        </p:sp>
        <p:sp>
          <p:nvSpPr>
            <p:cNvPr id="7" name="Rectangle 6"/>
            <p:cNvSpPr/>
            <p:nvPr/>
          </p:nvSpPr>
          <p:spPr bwMode="auto">
            <a:xfrm>
              <a:off x="27" y="313"/>
              <a:ext cx="23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a:t>
              </a:r>
              <a:endParaRPr lang="en-US" altLang="zh-CN" sz="2100" i="1">
                <a:ea typeface="宋体" panose="02010600030101010101" pitchFamily="2" charset="-122"/>
                <a:cs typeface="Times" panose="02020603050405020304" pitchFamily="18" charset="0"/>
              </a:endParaRPr>
            </a:p>
          </p:txBody>
        </p:sp>
        <p:sp>
          <p:nvSpPr>
            <p:cNvPr id="8" name="Rectangle 7"/>
            <p:cNvSpPr/>
            <p:nvPr/>
          </p:nvSpPr>
          <p:spPr bwMode="auto">
            <a:xfrm>
              <a:off x="276" y="313"/>
              <a:ext cx="55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dirty="0">
                  <a:ea typeface="宋体" panose="02010600030101010101" pitchFamily="2" charset="-122"/>
                  <a:cs typeface="Times" panose="02020603050405020304" pitchFamily="18" charset="0"/>
                </a:rPr>
                <a:t>throws</a:t>
              </a:r>
              <a:endParaRPr lang="en-US" altLang="zh-CN" sz="2100" dirty="0">
                <a:ea typeface="宋体" panose="02010600030101010101" pitchFamily="2" charset="-122"/>
                <a:cs typeface="Times" panose="02020603050405020304" pitchFamily="18" charset="0"/>
              </a:endParaRPr>
            </a:p>
          </p:txBody>
        </p:sp>
        <p:sp>
          <p:nvSpPr>
            <p:cNvPr id="9" name="Rectangle 8"/>
            <p:cNvSpPr/>
            <p:nvPr/>
          </p:nvSpPr>
          <p:spPr bwMode="auto">
            <a:xfrm>
              <a:off x="792" y="313"/>
              <a:ext cx="104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BadPosition</a:t>
              </a:r>
              <a:endParaRPr lang="en-US" altLang="zh-CN" sz="2100" i="1">
                <a:ea typeface="宋体" panose="02010600030101010101" pitchFamily="2" charset="-122"/>
                <a:cs typeface="Times" panose="02020603050405020304" pitchFamily="18" charset="0"/>
              </a:endParaRPr>
            </a:p>
          </p:txBody>
        </p:sp>
        <p:sp>
          <p:nvSpPr>
            <p:cNvPr id="10" name="Rectangle 9"/>
            <p:cNvSpPr/>
            <p:nvPr/>
          </p:nvSpPr>
          <p:spPr bwMode="auto">
            <a:xfrm>
              <a:off x="2453" y="103"/>
              <a:ext cx="458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If </a:t>
              </a:r>
              <a:r>
                <a:rPr lang="en-US" altLang="zh-CN" sz="2100" i="1">
                  <a:ea typeface="宋体" panose="02010600030101010101" pitchFamily="2" charset="-122"/>
                  <a:cs typeface="Times" panose="02020603050405020304" pitchFamily="18" charset="0"/>
                </a:rPr>
                <a:t>1 ≤ i ≤ Length(File)</a:t>
              </a:r>
              <a:r>
                <a:rPr lang="en-US" altLang="zh-CN" sz="2100">
                  <a:ea typeface="宋体" panose="02010600030101010101" pitchFamily="2" charset="-122"/>
                  <a:cs typeface="Times" panose="02020603050405020304" pitchFamily="18" charset="0"/>
                </a:rPr>
                <a:t>: Reads a sequence of up to </a:t>
              </a:r>
              <a:r>
                <a:rPr lang="en-US" altLang="zh-CN" sz="2100" i="1">
                  <a:ea typeface="宋体" panose="02010600030101010101" pitchFamily="2" charset="-122"/>
                  <a:cs typeface="Times" panose="02020603050405020304" pitchFamily="18" charset="0"/>
                </a:rPr>
                <a:t>n</a:t>
              </a:r>
              <a:r>
                <a:rPr lang="en-US" altLang="zh-CN" sz="2100">
                  <a:ea typeface="宋体" panose="02010600030101010101" pitchFamily="2" charset="-122"/>
                  <a:cs typeface="Times" panose="02020603050405020304" pitchFamily="18" charset="0"/>
                </a:rPr>
                <a:t> items</a:t>
              </a:r>
              <a:endParaRPr lang="en-US" altLang="zh-CN" sz="2100">
                <a:ea typeface="宋体" panose="02010600030101010101" pitchFamily="2" charset="-122"/>
                <a:cs typeface="Times" panose="02020603050405020304" pitchFamily="18" charset="0"/>
              </a:endParaRPr>
            </a:p>
          </p:txBody>
        </p:sp>
        <p:sp>
          <p:nvSpPr>
            <p:cNvPr id="11" name="Rectangle 10"/>
            <p:cNvSpPr/>
            <p:nvPr/>
          </p:nvSpPr>
          <p:spPr bwMode="auto">
            <a:xfrm>
              <a:off x="2453" y="313"/>
              <a:ext cx="39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from a file starting at item </a:t>
              </a:r>
              <a:r>
                <a:rPr lang="en-US" altLang="zh-CN" sz="2100" i="1">
                  <a:ea typeface="宋体" panose="02010600030101010101" pitchFamily="2" charset="-122"/>
                  <a:cs typeface="Times" panose="02020603050405020304" pitchFamily="18" charset="0"/>
                </a:rPr>
                <a:t>i</a:t>
              </a:r>
              <a:r>
                <a:rPr lang="en-US" altLang="zh-CN" sz="2100">
                  <a:ea typeface="宋体" panose="02010600030101010101" pitchFamily="2" charset="-122"/>
                  <a:cs typeface="Times" panose="02020603050405020304" pitchFamily="18" charset="0"/>
                </a:rPr>
                <a:t> and returns it in </a:t>
              </a:r>
              <a:r>
                <a:rPr lang="en-US" altLang="zh-CN" sz="2100" i="1">
                  <a:ea typeface="宋体" panose="02010600030101010101" pitchFamily="2" charset="-122"/>
                  <a:cs typeface="Times" panose="02020603050405020304" pitchFamily="18" charset="0"/>
                </a:rPr>
                <a:t>Data</a:t>
              </a:r>
              <a:r>
                <a:rPr lang="en-US" altLang="zh-CN" sz="2100">
                  <a:ea typeface="宋体" panose="02010600030101010101" pitchFamily="2" charset="-122"/>
                  <a:cs typeface="Times" panose="02020603050405020304" pitchFamily="18" charset="0"/>
                </a:rPr>
                <a:t>.</a:t>
              </a:r>
              <a:endParaRPr lang="en-US" altLang="zh-CN" sz="2100">
                <a:ea typeface="宋体" panose="02010600030101010101" pitchFamily="2" charset="-122"/>
                <a:cs typeface="Times" panose="02020603050405020304" pitchFamily="18" charset="0"/>
              </a:endParaRPr>
            </a:p>
          </p:txBody>
        </p:sp>
        <p:sp>
          <p:nvSpPr>
            <p:cNvPr id="12" name="Line 11"/>
            <p:cNvSpPr>
              <a:spLocks noChangeShapeType="1"/>
            </p:cNvSpPr>
            <p:nvPr/>
          </p:nvSpPr>
          <p:spPr bwMode="auto">
            <a:xfrm>
              <a:off x="0" y="0"/>
              <a:ext cx="2406" cy="1"/>
            </a:xfrm>
            <a:prstGeom prst="line">
              <a:avLst/>
            </a:prstGeom>
            <a:noFill/>
            <a:ln w="333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 name="Line 12"/>
            <p:cNvSpPr>
              <a:spLocks noChangeShapeType="1"/>
            </p:cNvSpPr>
            <p:nvPr/>
          </p:nvSpPr>
          <p:spPr bwMode="auto">
            <a:xfrm>
              <a:off x="2444" y="0"/>
              <a:ext cx="4545" cy="1"/>
            </a:xfrm>
            <a:prstGeom prst="line">
              <a:avLst/>
            </a:prstGeom>
            <a:noFill/>
            <a:ln w="333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Rectangle 13"/>
            <p:cNvSpPr/>
            <p:nvPr/>
          </p:nvSpPr>
          <p:spPr bwMode="auto">
            <a:xfrm>
              <a:off x="2424" y="18"/>
              <a:ext cx="20" cy="497"/>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15" name="Rectangle 14"/>
            <p:cNvSpPr/>
            <p:nvPr/>
          </p:nvSpPr>
          <p:spPr bwMode="auto">
            <a:xfrm>
              <a:off x="27" y="601"/>
              <a:ext cx="171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Write(FileId, i, Data)</a:t>
              </a:r>
              <a:endParaRPr lang="en-US" altLang="zh-CN" sz="2100" i="1">
                <a:ea typeface="宋体" panose="02010600030101010101" pitchFamily="2" charset="-122"/>
                <a:cs typeface="Times" panose="02020603050405020304" pitchFamily="18" charset="0"/>
              </a:endParaRPr>
            </a:p>
          </p:txBody>
        </p:sp>
        <p:sp>
          <p:nvSpPr>
            <p:cNvPr id="16" name="Rectangle 15"/>
            <p:cNvSpPr/>
            <p:nvPr/>
          </p:nvSpPr>
          <p:spPr bwMode="auto">
            <a:xfrm>
              <a:off x="1631" y="601"/>
              <a:ext cx="11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a:t>
              </a:r>
              <a:endParaRPr lang="en-US" altLang="zh-CN" sz="2100" i="1">
                <a:ea typeface="宋体" panose="02010600030101010101" pitchFamily="2" charset="-122"/>
                <a:cs typeface="Times" panose="02020603050405020304" pitchFamily="18" charset="0"/>
              </a:endParaRPr>
            </a:p>
          </p:txBody>
        </p:sp>
        <p:sp>
          <p:nvSpPr>
            <p:cNvPr id="17" name="Rectangle 16"/>
            <p:cNvSpPr/>
            <p:nvPr/>
          </p:nvSpPr>
          <p:spPr bwMode="auto">
            <a:xfrm>
              <a:off x="27" y="810"/>
              <a:ext cx="23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a:t>
              </a:r>
              <a:endParaRPr lang="en-US" altLang="zh-CN" sz="2100" i="1">
                <a:ea typeface="宋体" panose="02010600030101010101" pitchFamily="2" charset="-122"/>
                <a:cs typeface="Times" panose="02020603050405020304" pitchFamily="18" charset="0"/>
              </a:endParaRPr>
            </a:p>
          </p:txBody>
        </p:sp>
        <p:sp>
          <p:nvSpPr>
            <p:cNvPr id="18" name="Rectangle 17"/>
            <p:cNvSpPr/>
            <p:nvPr/>
          </p:nvSpPr>
          <p:spPr bwMode="auto">
            <a:xfrm>
              <a:off x="276" y="810"/>
              <a:ext cx="55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throws</a:t>
              </a:r>
              <a:endParaRPr lang="en-US" altLang="zh-CN" sz="2100">
                <a:ea typeface="宋体" panose="02010600030101010101" pitchFamily="2" charset="-122"/>
                <a:cs typeface="Times" panose="02020603050405020304" pitchFamily="18" charset="0"/>
              </a:endParaRPr>
            </a:p>
          </p:txBody>
        </p:sp>
        <p:sp>
          <p:nvSpPr>
            <p:cNvPr id="19" name="Rectangle 18"/>
            <p:cNvSpPr/>
            <p:nvPr/>
          </p:nvSpPr>
          <p:spPr bwMode="auto">
            <a:xfrm>
              <a:off x="792" y="810"/>
              <a:ext cx="104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BadPosition</a:t>
              </a:r>
              <a:endParaRPr lang="en-US" altLang="zh-CN" sz="2100" i="1">
                <a:ea typeface="宋体" panose="02010600030101010101" pitchFamily="2" charset="-122"/>
                <a:cs typeface="Times" panose="02020603050405020304" pitchFamily="18" charset="0"/>
              </a:endParaRPr>
            </a:p>
          </p:txBody>
        </p:sp>
        <p:sp>
          <p:nvSpPr>
            <p:cNvPr id="20" name="Rectangle 19"/>
            <p:cNvSpPr/>
            <p:nvPr/>
          </p:nvSpPr>
          <p:spPr bwMode="auto">
            <a:xfrm>
              <a:off x="2453" y="601"/>
              <a:ext cx="456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If </a:t>
              </a:r>
              <a:r>
                <a:rPr lang="en-US" altLang="zh-CN" sz="2100" i="1">
                  <a:ea typeface="宋体" panose="02010600030101010101" pitchFamily="2" charset="-122"/>
                  <a:cs typeface="Times" panose="02020603050405020304" pitchFamily="18" charset="0"/>
                </a:rPr>
                <a:t>1 ≤ i ≤ Length(File)+1</a:t>
              </a:r>
              <a:r>
                <a:rPr lang="en-US" altLang="zh-CN" sz="2100">
                  <a:ea typeface="宋体" panose="02010600030101010101" pitchFamily="2" charset="-122"/>
                  <a:cs typeface="Times" panose="02020603050405020304" pitchFamily="18" charset="0"/>
                </a:rPr>
                <a:t>: Writes a sequence of </a:t>
              </a:r>
              <a:r>
                <a:rPr lang="en-US" altLang="zh-CN" sz="2100" i="1">
                  <a:ea typeface="宋体" panose="02010600030101010101" pitchFamily="2" charset="-122"/>
                  <a:cs typeface="Times" panose="02020603050405020304" pitchFamily="18" charset="0"/>
                </a:rPr>
                <a:t>Data</a:t>
              </a:r>
              <a:r>
                <a:rPr lang="en-US" altLang="zh-CN" sz="2100">
                  <a:ea typeface="宋体" panose="02010600030101010101" pitchFamily="2" charset="-122"/>
                  <a:cs typeface="Times" panose="02020603050405020304" pitchFamily="18" charset="0"/>
                </a:rPr>
                <a:t> to a</a:t>
              </a:r>
              <a:endParaRPr lang="en-US" altLang="zh-CN" sz="2100">
                <a:ea typeface="宋体" panose="02010600030101010101" pitchFamily="2" charset="-122"/>
                <a:cs typeface="Times" panose="02020603050405020304" pitchFamily="18" charset="0"/>
              </a:endParaRPr>
            </a:p>
          </p:txBody>
        </p:sp>
        <p:sp>
          <p:nvSpPr>
            <p:cNvPr id="21" name="Rectangle 20"/>
            <p:cNvSpPr/>
            <p:nvPr/>
          </p:nvSpPr>
          <p:spPr bwMode="auto">
            <a:xfrm>
              <a:off x="2453" y="810"/>
              <a:ext cx="418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file, starting at item </a:t>
              </a:r>
              <a:r>
                <a:rPr lang="en-US" altLang="zh-CN" sz="2100" i="1">
                  <a:ea typeface="宋体" panose="02010600030101010101" pitchFamily="2" charset="-122"/>
                  <a:cs typeface="Times" panose="02020603050405020304" pitchFamily="18" charset="0"/>
                </a:rPr>
                <a:t>i</a:t>
              </a:r>
              <a:r>
                <a:rPr lang="en-US" altLang="zh-CN" sz="2100">
                  <a:ea typeface="宋体" panose="02010600030101010101" pitchFamily="2" charset="-122"/>
                  <a:cs typeface="Times" panose="02020603050405020304" pitchFamily="18" charset="0"/>
                </a:rPr>
                <a:t>, extending the file if necessary.</a:t>
              </a:r>
              <a:endParaRPr lang="en-US" altLang="zh-CN" sz="2100">
                <a:ea typeface="宋体" panose="02010600030101010101" pitchFamily="2" charset="-122"/>
                <a:cs typeface="Times" panose="02020603050405020304" pitchFamily="18" charset="0"/>
              </a:endParaRPr>
            </a:p>
          </p:txBody>
        </p:sp>
        <p:sp>
          <p:nvSpPr>
            <p:cNvPr id="22" name="Rectangle 21"/>
            <p:cNvSpPr/>
            <p:nvPr/>
          </p:nvSpPr>
          <p:spPr bwMode="auto">
            <a:xfrm>
              <a:off x="2424" y="515"/>
              <a:ext cx="20" cy="496"/>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23" name="Rectangle 22"/>
            <p:cNvSpPr/>
            <p:nvPr/>
          </p:nvSpPr>
          <p:spPr bwMode="auto">
            <a:xfrm>
              <a:off x="27" y="1097"/>
              <a:ext cx="146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Create() -&gt; FileId</a:t>
              </a:r>
              <a:endParaRPr lang="en-US" altLang="zh-CN" sz="2100" i="1">
                <a:ea typeface="宋体" panose="02010600030101010101" pitchFamily="2" charset="-122"/>
                <a:cs typeface="Times" panose="02020603050405020304" pitchFamily="18" charset="0"/>
              </a:endParaRPr>
            </a:p>
          </p:txBody>
        </p:sp>
        <p:sp>
          <p:nvSpPr>
            <p:cNvPr id="24" name="Rectangle 23"/>
            <p:cNvSpPr/>
            <p:nvPr/>
          </p:nvSpPr>
          <p:spPr bwMode="auto">
            <a:xfrm>
              <a:off x="2453" y="1097"/>
              <a:ext cx="451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Creates a new file of length 0 and delivers a UFID for it.</a:t>
              </a:r>
              <a:endParaRPr lang="en-US" altLang="zh-CN" sz="2100">
                <a:ea typeface="宋体" panose="02010600030101010101" pitchFamily="2" charset="-122"/>
                <a:cs typeface="Times" panose="02020603050405020304" pitchFamily="18" charset="0"/>
              </a:endParaRPr>
            </a:p>
          </p:txBody>
        </p:sp>
        <p:sp>
          <p:nvSpPr>
            <p:cNvPr id="25" name="Rectangle 24"/>
            <p:cNvSpPr/>
            <p:nvPr/>
          </p:nvSpPr>
          <p:spPr bwMode="auto">
            <a:xfrm>
              <a:off x="6768" y="1097"/>
              <a:ext cx="11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  </a:t>
              </a:r>
              <a:endParaRPr lang="en-US" altLang="zh-CN" sz="2100">
                <a:ea typeface="宋体" panose="02010600030101010101" pitchFamily="2" charset="-122"/>
                <a:cs typeface="Times" panose="02020603050405020304" pitchFamily="18" charset="0"/>
              </a:endParaRPr>
            </a:p>
          </p:txBody>
        </p:sp>
        <p:sp>
          <p:nvSpPr>
            <p:cNvPr id="26" name="Rectangle 25"/>
            <p:cNvSpPr/>
            <p:nvPr/>
          </p:nvSpPr>
          <p:spPr bwMode="auto">
            <a:xfrm>
              <a:off x="2424" y="1011"/>
              <a:ext cx="20" cy="286"/>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27" name="Rectangle 26"/>
            <p:cNvSpPr/>
            <p:nvPr/>
          </p:nvSpPr>
          <p:spPr bwMode="auto">
            <a:xfrm>
              <a:off x="27" y="1383"/>
              <a:ext cx="115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Delete(FileId)</a:t>
              </a:r>
              <a:endParaRPr lang="en-US" altLang="zh-CN" sz="2100" i="1">
                <a:ea typeface="宋体" panose="02010600030101010101" pitchFamily="2" charset="-122"/>
                <a:cs typeface="Times" panose="02020603050405020304" pitchFamily="18" charset="0"/>
              </a:endParaRPr>
            </a:p>
          </p:txBody>
        </p:sp>
        <p:sp>
          <p:nvSpPr>
            <p:cNvPr id="28" name="Rectangle 27"/>
            <p:cNvSpPr/>
            <p:nvPr/>
          </p:nvSpPr>
          <p:spPr bwMode="auto">
            <a:xfrm>
              <a:off x="1059" y="1383"/>
              <a:ext cx="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a:t>
              </a:r>
              <a:endParaRPr lang="en-US" altLang="zh-CN" sz="2100" i="1">
                <a:ea typeface="宋体" panose="02010600030101010101" pitchFamily="2" charset="-122"/>
                <a:cs typeface="Times" panose="02020603050405020304" pitchFamily="18" charset="0"/>
              </a:endParaRPr>
            </a:p>
          </p:txBody>
        </p:sp>
        <p:sp>
          <p:nvSpPr>
            <p:cNvPr id="29" name="Rectangle 28"/>
            <p:cNvSpPr/>
            <p:nvPr/>
          </p:nvSpPr>
          <p:spPr bwMode="auto">
            <a:xfrm>
              <a:off x="1116" y="1383"/>
              <a:ext cx="6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 </a:t>
              </a:r>
              <a:endParaRPr lang="en-US" altLang="zh-CN" sz="2100">
                <a:ea typeface="宋体" panose="02010600030101010101" pitchFamily="2" charset="-122"/>
                <a:cs typeface="Times" panose="02020603050405020304" pitchFamily="18" charset="0"/>
              </a:endParaRPr>
            </a:p>
          </p:txBody>
        </p:sp>
        <p:sp>
          <p:nvSpPr>
            <p:cNvPr id="30" name="Rectangle 29"/>
            <p:cNvSpPr/>
            <p:nvPr/>
          </p:nvSpPr>
          <p:spPr bwMode="auto">
            <a:xfrm>
              <a:off x="2453" y="1383"/>
              <a:ext cx="287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Removes the file from the file store.</a:t>
              </a:r>
              <a:endParaRPr lang="en-US" altLang="zh-CN" sz="2100">
                <a:ea typeface="宋体" panose="02010600030101010101" pitchFamily="2" charset="-122"/>
                <a:cs typeface="Times" panose="02020603050405020304" pitchFamily="18" charset="0"/>
              </a:endParaRPr>
            </a:p>
          </p:txBody>
        </p:sp>
        <p:sp>
          <p:nvSpPr>
            <p:cNvPr id="31" name="Rectangle 30"/>
            <p:cNvSpPr/>
            <p:nvPr/>
          </p:nvSpPr>
          <p:spPr bwMode="auto">
            <a:xfrm>
              <a:off x="2424" y="1297"/>
              <a:ext cx="20" cy="288"/>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32" name="Rectangle 31"/>
            <p:cNvSpPr/>
            <p:nvPr/>
          </p:nvSpPr>
          <p:spPr bwMode="auto">
            <a:xfrm>
              <a:off x="27" y="1670"/>
              <a:ext cx="231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dirty="0" err="1">
                  <a:ea typeface="宋体" panose="02010600030101010101" pitchFamily="2" charset="-122"/>
                  <a:cs typeface="Times" panose="02020603050405020304" pitchFamily="18" charset="0"/>
                </a:rPr>
                <a:t>GetAttributes</a:t>
              </a:r>
              <a:r>
                <a:rPr lang="en-US" altLang="zh-CN" sz="2100" i="1" dirty="0">
                  <a:ea typeface="宋体" panose="02010600030101010101" pitchFamily="2" charset="-122"/>
                  <a:cs typeface="Times" panose="02020603050405020304" pitchFamily="18" charset="0"/>
                </a:rPr>
                <a:t>(</a:t>
              </a:r>
              <a:r>
                <a:rPr lang="en-US" altLang="zh-CN" sz="2100" i="1" dirty="0" err="1">
                  <a:ea typeface="宋体" panose="02010600030101010101" pitchFamily="2" charset="-122"/>
                  <a:cs typeface="Times" panose="02020603050405020304" pitchFamily="18" charset="0"/>
                </a:rPr>
                <a:t>FileId</a:t>
              </a:r>
              <a:r>
                <a:rPr lang="en-US" altLang="zh-CN" sz="2100" i="1" dirty="0">
                  <a:ea typeface="宋体" panose="02010600030101010101" pitchFamily="2" charset="-122"/>
                  <a:cs typeface="Times" panose="02020603050405020304" pitchFamily="18" charset="0"/>
                </a:rPr>
                <a:t>) -&gt; </a:t>
              </a:r>
              <a:r>
                <a:rPr lang="en-US" altLang="zh-CN" sz="2100" i="1" dirty="0" err="1">
                  <a:ea typeface="宋体" panose="02010600030101010101" pitchFamily="2" charset="-122"/>
                  <a:cs typeface="Times" panose="02020603050405020304" pitchFamily="18" charset="0"/>
                </a:rPr>
                <a:t>Attr</a:t>
              </a:r>
              <a:endParaRPr lang="en-US" altLang="zh-CN" sz="2100" i="1" dirty="0">
                <a:ea typeface="宋体" panose="02010600030101010101" pitchFamily="2" charset="-122"/>
                <a:cs typeface="Times" panose="02020603050405020304" pitchFamily="18" charset="0"/>
              </a:endParaRPr>
            </a:p>
          </p:txBody>
        </p:sp>
        <p:sp>
          <p:nvSpPr>
            <p:cNvPr id="33" name="Rectangle 32"/>
            <p:cNvSpPr/>
            <p:nvPr/>
          </p:nvSpPr>
          <p:spPr bwMode="auto">
            <a:xfrm>
              <a:off x="2032" y="1670"/>
              <a:ext cx="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a:t>
              </a:r>
              <a:endParaRPr lang="en-US" altLang="zh-CN" sz="2100" i="1">
                <a:ea typeface="宋体" panose="02010600030101010101" pitchFamily="2" charset="-122"/>
                <a:cs typeface="Times" panose="02020603050405020304" pitchFamily="18" charset="0"/>
              </a:endParaRPr>
            </a:p>
          </p:txBody>
        </p:sp>
        <p:sp>
          <p:nvSpPr>
            <p:cNvPr id="34" name="Rectangle 33"/>
            <p:cNvSpPr/>
            <p:nvPr/>
          </p:nvSpPr>
          <p:spPr bwMode="auto">
            <a:xfrm>
              <a:off x="2090" y="1670"/>
              <a:ext cx="6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 </a:t>
              </a:r>
              <a:endParaRPr lang="en-US" altLang="zh-CN" sz="2100">
                <a:ea typeface="宋体" panose="02010600030101010101" pitchFamily="2" charset="-122"/>
                <a:cs typeface="Times" panose="02020603050405020304" pitchFamily="18" charset="0"/>
              </a:endParaRPr>
            </a:p>
          </p:txBody>
        </p:sp>
        <p:sp>
          <p:nvSpPr>
            <p:cNvPr id="35" name="Rectangle 34"/>
            <p:cNvSpPr/>
            <p:nvPr/>
          </p:nvSpPr>
          <p:spPr bwMode="auto">
            <a:xfrm>
              <a:off x="2453" y="1670"/>
              <a:ext cx="295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Returns the file attributes for the file.</a:t>
              </a:r>
              <a:endParaRPr lang="en-US" altLang="zh-CN" sz="2100">
                <a:ea typeface="宋体" panose="02010600030101010101" pitchFamily="2" charset="-122"/>
                <a:cs typeface="Times" panose="02020603050405020304" pitchFamily="18" charset="0"/>
              </a:endParaRPr>
            </a:p>
          </p:txBody>
        </p:sp>
        <p:sp>
          <p:nvSpPr>
            <p:cNvPr id="36" name="Rectangle 35"/>
            <p:cNvSpPr/>
            <p:nvPr/>
          </p:nvSpPr>
          <p:spPr bwMode="auto">
            <a:xfrm>
              <a:off x="5316" y="1670"/>
              <a:ext cx="11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  </a:t>
              </a:r>
              <a:endParaRPr lang="en-US" altLang="zh-CN" sz="2100">
                <a:ea typeface="宋体" panose="02010600030101010101" pitchFamily="2" charset="-122"/>
                <a:cs typeface="Times" panose="02020603050405020304" pitchFamily="18" charset="0"/>
              </a:endParaRPr>
            </a:p>
          </p:txBody>
        </p:sp>
        <p:sp>
          <p:nvSpPr>
            <p:cNvPr id="37" name="Rectangle 36"/>
            <p:cNvSpPr/>
            <p:nvPr/>
          </p:nvSpPr>
          <p:spPr bwMode="auto">
            <a:xfrm>
              <a:off x="2424" y="1585"/>
              <a:ext cx="20" cy="286"/>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38" name="Rectangle 37"/>
            <p:cNvSpPr/>
            <p:nvPr/>
          </p:nvSpPr>
          <p:spPr bwMode="auto">
            <a:xfrm>
              <a:off x="27" y="1956"/>
              <a:ext cx="206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SetAttributes(FileId, Attr)</a:t>
              </a:r>
              <a:endParaRPr lang="en-US" altLang="zh-CN" sz="2100" i="1">
                <a:ea typeface="宋体" panose="02010600030101010101" pitchFamily="2" charset="-122"/>
                <a:cs typeface="Times" panose="02020603050405020304" pitchFamily="18" charset="0"/>
              </a:endParaRPr>
            </a:p>
          </p:txBody>
        </p:sp>
        <p:sp>
          <p:nvSpPr>
            <p:cNvPr id="39" name="Rectangle 38"/>
            <p:cNvSpPr/>
            <p:nvPr/>
          </p:nvSpPr>
          <p:spPr bwMode="auto">
            <a:xfrm>
              <a:off x="2014" y="1956"/>
              <a:ext cx="6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i="1">
                  <a:ea typeface="宋体" panose="02010600030101010101" pitchFamily="2" charset="-122"/>
                  <a:cs typeface="Times" panose="02020603050405020304" pitchFamily="18" charset="0"/>
                </a:rPr>
                <a:t> </a:t>
              </a:r>
              <a:endParaRPr lang="en-US" altLang="zh-CN" sz="2100" i="1">
                <a:ea typeface="宋体" panose="02010600030101010101" pitchFamily="2" charset="-122"/>
                <a:cs typeface="Times" panose="02020603050405020304" pitchFamily="18" charset="0"/>
              </a:endParaRPr>
            </a:p>
          </p:txBody>
        </p:sp>
        <p:sp>
          <p:nvSpPr>
            <p:cNvPr id="40" name="Rectangle 39"/>
            <p:cNvSpPr/>
            <p:nvPr/>
          </p:nvSpPr>
          <p:spPr bwMode="auto">
            <a:xfrm>
              <a:off x="2070" y="1956"/>
              <a:ext cx="6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a:ea typeface="宋体" panose="02010600030101010101" pitchFamily="2" charset="-122"/>
                  <a:cs typeface="Times" panose="02020603050405020304" pitchFamily="18" charset="0"/>
                </a:rPr>
                <a:t> </a:t>
              </a:r>
              <a:endParaRPr lang="en-US" altLang="zh-CN" sz="2100">
                <a:ea typeface="宋体" panose="02010600030101010101" pitchFamily="2" charset="-122"/>
                <a:cs typeface="Times" panose="02020603050405020304" pitchFamily="18" charset="0"/>
              </a:endParaRPr>
            </a:p>
          </p:txBody>
        </p:sp>
        <p:sp>
          <p:nvSpPr>
            <p:cNvPr id="41" name="Rectangle 40"/>
            <p:cNvSpPr/>
            <p:nvPr/>
          </p:nvSpPr>
          <p:spPr bwMode="auto">
            <a:xfrm>
              <a:off x="2453" y="1956"/>
              <a:ext cx="44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lvl1pPr>
                <a:defRPr sz="1200">
                  <a:solidFill>
                    <a:schemeClr val="tx1"/>
                  </a:solidFill>
                  <a:latin typeface="Times" panose="02020603050405020304" pitchFamily="18" charset="0"/>
                </a:defRPr>
              </a:lvl1pPr>
              <a:lvl2pPr>
                <a:defRPr sz="1200">
                  <a:solidFill>
                    <a:schemeClr val="tx1"/>
                  </a:solidFill>
                  <a:latin typeface="Times" panose="02020603050405020304" pitchFamily="18" charset="0"/>
                </a:defRPr>
              </a:lvl2pPr>
              <a:lvl3pPr>
                <a:defRPr sz="1200">
                  <a:solidFill>
                    <a:schemeClr val="tx1"/>
                  </a:solidFill>
                  <a:latin typeface="Times" panose="02020603050405020304" pitchFamily="18" charset="0"/>
                </a:defRPr>
              </a:lvl3pPr>
              <a:lvl4pPr>
                <a:defRPr sz="1200">
                  <a:solidFill>
                    <a:schemeClr val="tx1"/>
                  </a:solidFill>
                  <a:latin typeface="Times" panose="02020603050405020304" pitchFamily="18" charset="0"/>
                </a:defRPr>
              </a:lvl4pPr>
              <a:lvl5pPr>
                <a:defRPr sz="1200">
                  <a:solidFill>
                    <a:schemeClr val="tx1"/>
                  </a:solidFill>
                  <a:latin typeface="Times" panose="02020603050405020304" pitchFamily="18" charset="0"/>
                </a:defRPr>
              </a:lvl5pPr>
              <a:lvl6pPr fontAlgn="base">
                <a:spcBef>
                  <a:spcPct val="0"/>
                </a:spcBef>
                <a:spcAft>
                  <a:spcPct val="0"/>
                </a:spcAft>
                <a:defRPr sz="1200">
                  <a:solidFill>
                    <a:schemeClr val="tx1"/>
                  </a:solidFill>
                  <a:latin typeface="Times" panose="02020603050405020304" pitchFamily="18" charset="0"/>
                </a:defRPr>
              </a:lvl6pPr>
              <a:lvl7pPr fontAlgn="base">
                <a:spcBef>
                  <a:spcPct val="0"/>
                </a:spcBef>
                <a:spcAft>
                  <a:spcPct val="0"/>
                </a:spcAft>
                <a:defRPr sz="1200">
                  <a:solidFill>
                    <a:schemeClr val="tx1"/>
                  </a:solidFill>
                  <a:latin typeface="Times" panose="02020603050405020304" pitchFamily="18" charset="0"/>
                </a:defRPr>
              </a:lvl7pPr>
              <a:lvl8pPr fontAlgn="base">
                <a:spcBef>
                  <a:spcPct val="0"/>
                </a:spcBef>
                <a:spcAft>
                  <a:spcPct val="0"/>
                </a:spcAft>
                <a:defRPr sz="1200">
                  <a:solidFill>
                    <a:schemeClr val="tx1"/>
                  </a:solidFill>
                  <a:latin typeface="Times" panose="02020603050405020304" pitchFamily="18" charset="0"/>
                </a:defRPr>
              </a:lvl8pPr>
              <a:lvl9pPr fontAlgn="base">
                <a:spcBef>
                  <a:spcPct val="0"/>
                </a:spcBef>
                <a:spcAft>
                  <a:spcPct val="0"/>
                </a:spcAft>
                <a:defRPr sz="1200">
                  <a:solidFill>
                    <a:schemeClr val="tx1"/>
                  </a:solidFill>
                  <a:latin typeface="Times" panose="02020603050405020304" pitchFamily="18" charset="0"/>
                </a:defRPr>
              </a:lvl9pPr>
            </a:lstStyle>
            <a:p>
              <a:r>
                <a:rPr lang="en-US" altLang="zh-CN" sz="2100" dirty="0">
                  <a:ea typeface="宋体" panose="02010600030101010101" pitchFamily="2" charset="-122"/>
                  <a:cs typeface="Times" panose="02020603050405020304" pitchFamily="18" charset="0"/>
                </a:rPr>
                <a:t>Sets the file attributes</a:t>
              </a:r>
              <a:endParaRPr lang="en-US" altLang="zh-CN" sz="2100" dirty="0">
                <a:ea typeface="宋体" panose="02010600030101010101" pitchFamily="2" charset="-122"/>
                <a:cs typeface="Times" panose="02020603050405020304" pitchFamily="18" charset="0"/>
              </a:endParaRPr>
            </a:p>
          </p:txBody>
        </p:sp>
        <p:sp>
          <p:nvSpPr>
            <p:cNvPr id="43" name="Line 42"/>
            <p:cNvSpPr>
              <a:spLocks noChangeShapeType="1"/>
            </p:cNvSpPr>
            <p:nvPr/>
          </p:nvSpPr>
          <p:spPr bwMode="auto">
            <a:xfrm>
              <a:off x="0" y="2398"/>
              <a:ext cx="2406" cy="2"/>
            </a:xfrm>
            <a:prstGeom prst="line">
              <a:avLst/>
            </a:prstGeom>
            <a:noFill/>
            <a:ln w="333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4" name="Rectangle 43"/>
            <p:cNvSpPr/>
            <p:nvPr/>
          </p:nvSpPr>
          <p:spPr bwMode="auto">
            <a:xfrm>
              <a:off x="2424" y="1871"/>
              <a:ext cx="20" cy="496"/>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45" name="Line 44"/>
            <p:cNvSpPr>
              <a:spLocks noChangeShapeType="1"/>
            </p:cNvSpPr>
            <p:nvPr/>
          </p:nvSpPr>
          <p:spPr bwMode="auto">
            <a:xfrm>
              <a:off x="2444" y="2398"/>
              <a:ext cx="4545" cy="2"/>
            </a:xfrm>
            <a:prstGeom prst="line">
              <a:avLst/>
            </a:prstGeom>
            <a:noFill/>
            <a:ln w="33338"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Tree>
  </p:cSld>
  <p:clrMapOvr>
    <a:masterClrMapping/>
  </p:clrMapOvr>
</p:sld>
</file>

<file path=ppt/tags/tag1.xml><?xml version="1.0" encoding="utf-8"?>
<p:tagLst xmlns:p="http://schemas.openxmlformats.org/presentationml/2006/main">
  <p:tag name="KSO_WPP_MARK_KEY" val="59a54525-908f-49a4-9d14-00bf13f9e48c"/>
  <p:tag name="COMMONDATA" val="eyJoZGlkIjoiZGFlZTJkYmIzZGMyMDg5NzE4OGY4YTQzYjg2MmYyM2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10558</Words>
  <Application>WPS 演示</Application>
  <PresentationFormat>宽屏</PresentationFormat>
  <Paragraphs>684</Paragraphs>
  <Slides>47</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9" baseType="lpstr">
      <vt:lpstr>Arial</vt:lpstr>
      <vt:lpstr>宋体</vt:lpstr>
      <vt:lpstr>Wingdings</vt:lpstr>
      <vt:lpstr>华文新魏</vt:lpstr>
      <vt:lpstr>Times</vt:lpstr>
      <vt:lpstr>Times New Roman</vt:lpstr>
      <vt:lpstr>微软雅黑</vt:lpstr>
      <vt:lpstr>Arial Unicode MS</vt:lpstr>
      <vt:lpstr>Calibri</vt:lpstr>
      <vt:lpstr>Office 主题​​</vt:lpstr>
      <vt:lpstr>Visio.Drawing.11</vt:lpstr>
      <vt:lpstr>Visio.Drawing.11</vt:lpstr>
      <vt:lpstr>第七 章 分布式文件系统</vt:lpstr>
      <vt:lpstr>主要内容</vt:lpstr>
      <vt:lpstr>分布式文件系统</vt:lpstr>
      <vt:lpstr>存储系统及其性质</vt:lpstr>
      <vt:lpstr>文件系统的特点</vt:lpstr>
      <vt:lpstr>文件系统操作</vt:lpstr>
      <vt:lpstr>分布式文件系统的需求</vt:lpstr>
      <vt:lpstr>文件服务体系结构</vt:lpstr>
      <vt:lpstr>Flat file service接口</vt:lpstr>
      <vt:lpstr>Directory service接口</vt:lpstr>
      <vt:lpstr>层次文件系统</vt:lpstr>
      <vt:lpstr>分布式文件系统案例</vt:lpstr>
      <vt:lpstr>The Google File System (GFS)</vt:lpstr>
      <vt:lpstr>研发GFS的动机</vt:lpstr>
      <vt:lpstr>一些假设</vt:lpstr>
      <vt:lpstr>GFS体系结构</vt:lpstr>
      <vt:lpstr>GFS设计决策</vt:lpstr>
      <vt:lpstr>Master节点</vt:lpstr>
      <vt:lpstr>Chunkserver</vt:lpstr>
      <vt:lpstr>GFS的一致性管理</vt:lpstr>
      <vt:lpstr>GFS的一致性管理步骤</vt:lpstr>
      <vt:lpstr>PowerPoint 演示文稿</vt:lpstr>
      <vt:lpstr>Hadoop Distributed File System (HDFS)</vt:lpstr>
      <vt:lpstr>HDFS概述</vt:lpstr>
      <vt:lpstr>前提和设计目标（1）</vt:lpstr>
      <vt:lpstr>前提和设计目标（2）</vt:lpstr>
      <vt:lpstr>HDFS体系结构</vt:lpstr>
      <vt:lpstr>GFS和HDFS术语对照</vt:lpstr>
      <vt:lpstr>Namenode 和 Datanode</vt:lpstr>
      <vt:lpstr>文件系统的名字空间 (namespace)</vt:lpstr>
      <vt:lpstr>数据复制</vt:lpstr>
      <vt:lpstr>复制</vt:lpstr>
      <vt:lpstr>复制-副本存放</vt:lpstr>
      <vt:lpstr>机架示意</vt:lpstr>
      <vt:lpstr>复制-副本选择</vt:lpstr>
      <vt:lpstr>文件系统元数据的持久化</vt:lpstr>
      <vt:lpstr>通讯协议</vt:lpstr>
      <vt:lpstr>健壮性</vt:lpstr>
      <vt:lpstr>健壮性</vt:lpstr>
      <vt:lpstr>健壮性</vt:lpstr>
      <vt:lpstr>数据组织</vt:lpstr>
      <vt:lpstr>HDFS的访问</vt:lpstr>
      <vt:lpstr>MapReduce</vt:lpstr>
      <vt:lpstr>编程模型</vt:lpstr>
      <vt:lpstr>PowerPoint 演示文稿</vt:lpstr>
      <vt:lpstr>并行化</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hzhao</dc:creator>
  <cp:lastModifiedBy>ABU</cp:lastModifiedBy>
  <cp:revision>247</cp:revision>
  <dcterms:created xsi:type="dcterms:W3CDTF">2016-11-16T07:36:00Z</dcterms:created>
  <dcterms:modified xsi:type="dcterms:W3CDTF">2023-02-16T16:07:28Z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469AF4E7E4A14C02B7EA50E2D34B314F</vt:lpwstr>
  </property>
  <property fmtid="{D5CDD505-2E9C-101B-9397-08002B2CF9AE}" pid="3" name="KSOProductBuildVer">
    <vt:lpwstr>2052-11.1.0.13703</vt:lpwstr>
  </property>
</Properties>
</file>