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0"/>
  </p:notesMasterIdLst>
  <p:sldIdLst>
    <p:sldId id="256" r:id="rId2"/>
    <p:sldId id="369" r:id="rId3"/>
    <p:sldId id="404" r:id="rId4"/>
    <p:sldId id="405" r:id="rId5"/>
    <p:sldId id="361" r:id="rId6"/>
    <p:sldId id="400" r:id="rId7"/>
    <p:sldId id="401" r:id="rId8"/>
    <p:sldId id="399" r:id="rId9"/>
    <p:sldId id="398" r:id="rId10"/>
    <p:sldId id="362" r:id="rId11"/>
    <p:sldId id="396" r:id="rId12"/>
    <p:sldId id="363" r:id="rId13"/>
    <p:sldId id="368" r:id="rId14"/>
    <p:sldId id="365" r:id="rId15"/>
    <p:sldId id="366" r:id="rId16"/>
    <p:sldId id="370" r:id="rId17"/>
    <p:sldId id="371" r:id="rId18"/>
    <p:sldId id="407" r:id="rId19"/>
    <p:sldId id="372" r:id="rId20"/>
    <p:sldId id="373" r:id="rId21"/>
    <p:sldId id="374" r:id="rId22"/>
    <p:sldId id="375" r:id="rId23"/>
    <p:sldId id="376" r:id="rId24"/>
    <p:sldId id="377" r:id="rId25"/>
    <p:sldId id="378" r:id="rId26"/>
    <p:sldId id="397" r:id="rId27"/>
    <p:sldId id="379" r:id="rId28"/>
    <p:sldId id="380" r:id="rId29"/>
    <p:sldId id="381" r:id="rId30"/>
    <p:sldId id="382" r:id="rId31"/>
    <p:sldId id="383" r:id="rId32"/>
    <p:sldId id="367" r:id="rId33"/>
    <p:sldId id="409" r:id="rId34"/>
    <p:sldId id="388" r:id="rId35"/>
    <p:sldId id="408" r:id="rId36"/>
    <p:sldId id="390" r:id="rId37"/>
    <p:sldId id="391" r:id="rId38"/>
    <p:sldId id="392" r:id="rId39"/>
    <p:sldId id="412" r:id="rId40"/>
    <p:sldId id="410" r:id="rId41"/>
    <p:sldId id="351" r:id="rId42"/>
    <p:sldId id="356" r:id="rId43"/>
    <p:sldId id="385" r:id="rId44"/>
    <p:sldId id="402" r:id="rId45"/>
    <p:sldId id="386" r:id="rId46"/>
    <p:sldId id="387" r:id="rId47"/>
    <p:sldId id="403" r:id="rId48"/>
    <p:sldId id="33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62" autoAdjust="0"/>
  </p:normalViewPr>
  <p:slideViewPr>
    <p:cSldViewPr>
      <p:cViewPr varScale="1">
        <p:scale>
          <a:sx n="67" d="100"/>
          <a:sy n="67" d="100"/>
        </p:scale>
        <p:origin x="119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226CE-3C66-458B-9F24-4CD80147E10F}" type="datetimeFigureOut">
              <a:rPr lang="zh-CN" altLang="en-US" smtClean="0"/>
              <a:t>2021/11/23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76023-E20C-43F7-90B8-8477FA70C811}" type="slidenum">
              <a:rPr lang="zh-CN" altLang="en-US" smtClean="0"/>
              <a:t>‹#›</a:t>
            </a:fld>
            <a:endParaRPr lang="zh-CN" altLang="en-US"/>
          </a:p>
        </p:txBody>
      </p:sp>
    </p:spTree>
    <p:extLst>
      <p:ext uri="{BB962C8B-B14F-4D97-AF65-F5344CB8AC3E}">
        <p14:creationId xmlns:p14="http://schemas.microsoft.com/office/powerpoint/2010/main" val="43304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时钟漂移率：计算机时钟偏离绝对参考时钟的比率</a:t>
            </a:r>
          </a:p>
        </p:txBody>
      </p:sp>
      <p:sp>
        <p:nvSpPr>
          <p:cNvPr id="4" name="灯片编号占位符 3"/>
          <p:cNvSpPr>
            <a:spLocks noGrp="1"/>
          </p:cNvSpPr>
          <p:nvPr>
            <p:ph type="sldNum" sz="quarter" idx="10"/>
          </p:nvPr>
        </p:nvSpPr>
        <p:spPr/>
        <p:txBody>
          <a:bodyPr/>
          <a:lstStyle/>
          <a:p>
            <a:fld id="{93476023-E20C-43F7-90B8-8477FA70C811}" type="slidenum">
              <a:rPr lang="zh-CN" altLang="en-US" smtClean="0"/>
              <a:t>7</a:t>
            </a:fld>
            <a:endParaRPr lang="zh-CN" altLang="en-US"/>
          </a:p>
        </p:txBody>
      </p:sp>
    </p:spTree>
    <p:extLst>
      <p:ext uri="{BB962C8B-B14F-4D97-AF65-F5344CB8AC3E}">
        <p14:creationId xmlns:p14="http://schemas.microsoft.com/office/powerpoint/2010/main" val="229251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右图场景表示没有占大多数的值存在</a:t>
            </a:r>
          </a:p>
        </p:txBody>
      </p:sp>
      <p:sp>
        <p:nvSpPr>
          <p:cNvPr id="4" name="灯片编号占位符 3"/>
          <p:cNvSpPr>
            <a:spLocks noGrp="1"/>
          </p:cNvSpPr>
          <p:nvPr>
            <p:ph type="sldNum" sz="quarter" idx="10"/>
          </p:nvPr>
        </p:nvSpPr>
        <p:spPr/>
        <p:txBody>
          <a:bodyPr/>
          <a:lstStyle/>
          <a:p>
            <a:fld id="{93476023-E20C-43F7-90B8-8477FA70C811}" type="slidenum">
              <a:rPr lang="zh-CN" altLang="en-US" smtClean="0"/>
              <a:t>29</a:t>
            </a:fld>
            <a:endParaRPr lang="zh-CN" altLang="en-US"/>
          </a:p>
        </p:txBody>
      </p:sp>
    </p:spTree>
    <p:extLst>
      <p:ext uri="{BB962C8B-B14F-4D97-AF65-F5344CB8AC3E}">
        <p14:creationId xmlns:p14="http://schemas.microsoft.com/office/powerpoint/2010/main" val="402935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分布式系统概念与设计</a:t>
            </a:r>
            <a:r>
              <a:rPr lang="en-US" altLang="zh-CN" dirty="0"/>
              <a:t>P668</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30</a:t>
            </a:fld>
            <a:endParaRPr lang="zh-CN" altLang="en-US"/>
          </a:p>
        </p:txBody>
      </p:sp>
    </p:spTree>
    <p:extLst>
      <p:ext uri="{BB962C8B-B14F-4D97-AF65-F5344CB8AC3E}">
        <p14:creationId xmlns:p14="http://schemas.microsoft.com/office/powerpoint/2010/main" val="276193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Fischer</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31</a:t>
            </a:fld>
            <a:endParaRPr lang="zh-CN" altLang="en-US"/>
          </a:p>
        </p:txBody>
      </p:sp>
    </p:spTree>
    <p:extLst>
      <p:ext uri="{BB962C8B-B14F-4D97-AF65-F5344CB8AC3E}">
        <p14:creationId xmlns:p14="http://schemas.microsoft.com/office/powerpoint/2010/main" val="2999252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Leslie </a:t>
            </a:r>
            <a:r>
              <a:rPr lang="en-US" altLang="zh-CN" dirty="0" err="1"/>
              <a:t>Lamport</a:t>
            </a:r>
            <a:r>
              <a:rPr lang="zh-CN" altLang="en-US" dirty="0"/>
              <a:t>也是</a:t>
            </a:r>
            <a:r>
              <a:rPr lang="en-US" altLang="zh-CN" dirty="0" err="1"/>
              <a:t>LaTax</a:t>
            </a:r>
            <a:r>
              <a:rPr lang="zh-CN" altLang="en-US" dirty="0"/>
              <a:t>的发明者之一，</a:t>
            </a:r>
            <a:r>
              <a:rPr lang="en-US" altLang="zh-CN" dirty="0" err="1"/>
              <a:t>Lamport</a:t>
            </a:r>
            <a:r>
              <a:rPr lang="zh-CN" altLang="en-US" dirty="0"/>
              <a:t>获得</a:t>
            </a:r>
            <a:r>
              <a:rPr lang="en-US" altLang="zh-CN" dirty="0"/>
              <a:t>2013</a:t>
            </a:r>
            <a:r>
              <a:rPr lang="zh-CN" altLang="en-US" dirty="0"/>
              <a:t>年图灵奖。</a:t>
            </a:r>
          </a:p>
        </p:txBody>
      </p:sp>
      <p:sp>
        <p:nvSpPr>
          <p:cNvPr id="4" name="灯片编号占位符 3"/>
          <p:cNvSpPr>
            <a:spLocks noGrp="1"/>
          </p:cNvSpPr>
          <p:nvPr>
            <p:ph type="sldNum" sz="quarter" idx="10"/>
          </p:nvPr>
        </p:nvSpPr>
        <p:spPr/>
        <p:txBody>
          <a:bodyPr/>
          <a:lstStyle/>
          <a:p>
            <a:fld id="{93476023-E20C-43F7-90B8-8477FA70C811}" type="slidenum">
              <a:rPr lang="zh-CN" altLang="en-US" smtClean="0"/>
              <a:t>32</a:t>
            </a:fld>
            <a:endParaRPr lang="zh-CN" altLang="en-US"/>
          </a:p>
        </p:txBody>
      </p:sp>
    </p:spTree>
    <p:extLst>
      <p:ext uri="{BB962C8B-B14F-4D97-AF65-F5344CB8AC3E}">
        <p14:creationId xmlns:p14="http://schemas.microsoft.com/office/powerpoint/2010/main" val="2819385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76023-E20C-43F7-90B8-8477FA70C811}" type="slidenum">
              <a:rPr lang="zh-CN" altLang="en-US" smtClean="0"/>
              <a:t>34</a:t>
            </a:fld>
            <a:endParaRPr lang="zh-CN" altLang="en-US"/>
          </a:p>
        </p:txBody>
      </p:sp>
    </p:spTree>
    <p:extLst>
      <p:ext uri="{BB962C8B-B14F-4D97-AF65-F5344CB8AC3E}">
        <p14:creationId xmlns:p14="http://schemas.microsoft.com/office/powerpoint/2010/main" val="264064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76023-E20C-43F7-90B8-8477FA70C811}" type="slidenum">
              <a:rPr lang="zh-CN" altLang="en-US" smtClean="0"/>
              <a:t>35</a:t>
            </a:fld>
            <a:endParaRPr lang="zh-CN" altLang="en-US"/>
          </a:p>
        </p:txBody>
      </p:sp>
    </p:spTree>
    <p:extLst>
      <p:ext uri="{BB962C8B-B14F-4D97-AF65-F5344CB8AC3E}">
        <p14:creationId xmlns:p14="http://schemas.microsoft.com/office/powerpoint/2010/main" val="1188384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76023-E20C-43F7-90B8-8477FA70C811}" type="slidenum">
              <a:rPr lang="zh-CN" altLang="en-US" smtClean="0"/>
              <a:t>42</a:t>
            </a:fld>
            <a:endParaRPr lang="zh-CN" altLang="en-US"/>
          </a:p>
        </p:txBody>
      </p:sp>
    </p:spTree>
    <p:extLst>
      <p:ext uri="{BB962C8B-B14F-4D97-AF65-F5344CB8AC3E}">
        <p14:creationId xmlns:p14="http://schemas.microsoft.com/office/powerpoint/2010/main" val="2831098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46</a:t>
            </a:fld>
            <a:endParaRPr lang="zh-CN" altLang="en-US"/>
          </a:p>
        </p:txBody>
      </p:sp>
    </p:spTree>
    <p:extLst>
      <p:ext uri="{BB962C8B-B14F-4D97-AF65-F5344CB8AC3E}">
        <p14:creationId xmlns:p14="http://schemas.microsoft.com/office/powerpoint/2010/main" val="387513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10</a:t>
            </a:fld>
            <a:endParaRPr lang="zh-CN" altLang="en-US"/>
          </a:p>
        </p:txBody>
      </p:sp>
    </p:spTree>
    <p:extLst>
      <p:ext uri="{BB962C8B-B14F-4D97-AF65-F5344CB8AC3E}">
        <p14:creationId xmlns:p14="http://schemas.microsoft.com/office/powerpoint/2010/main" val="1368121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11</a:t>
            </a:fld>
            <a:endParaRPr lang="zh-CN" altLang="en-US"/>
          </a:p>
        </p:txBody>
      </p:sp>
    </p:spTree>
    <p:extLst>
      <p:ext uri="{BB962C8B-B14F-4D97-AF65-F5344CB8AC3E}">
        <p14:creationId xmlns:p14="http://schemas.microsoft.com/office/powerpoint/2010/main" val="3917057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针对有序值，其他函数，如</a:t>
            </a:r>
            <a:r>
              <a:rPr lang="en-US" altLang="zh-CN" dirty="0"/>
              <a:t>minimum</a:t>
            </a:r>
            <a:r>
              <a:rPr lang="zh-CN" altLang="en-US" dirty="0"/>
              <a:t>和</a:t>
            </a:r>
            <a:r>
              <a:rPr lang="en-US" altLang="zh-CN" dirty="0"/>
              <a:t>maximum</a:t>
            </a:r>
            <a:r>
              <a:rPr lang="zh-CN" altLang="en-US" dirty="0"/>
              <a:t>也是合适的函数</a:t>
            </a:r>
            <a:endParaRPr lang="en-US" altLang="zh-CN" dirty="0"/>
          </a:p>
          <a:p>
            <a:r>
              <a:rPr lang="zh-CN" altLang="en-US" dirty="0"/>
              <a:t>如果出现故障，恶意操作？</a:t>
            </a:r>
          </a:p>
        </p:txBody>
      </p:sp>
      <p:sp>
        <p:nvSpPr>
          <p:cNvPr id="4" name="灯片编号占位符 3"/>
          <p:cNvSpPr>
            <a:spLocks noGrp="1"/>
          </p:cNvSpPr>
          <p:nvPr>
            <p:ph type="sldNum" sz="quarter" idx="10"/>
          </p:nvPr>
        </p:nvSpPr>
        <p:spPr/>
        <p:txBody>
          <a:bodyPr/>
          <a:lstStyle/>
          <a:p>
            <a:fld id="{93476023-E20C-43F7-90B8-8477FA70C811}" type="slidenum">
              <a:rPr lang="zh-CN" altLang="en-US" smtClean="0"/>
              <a:t>17</a:t>
            </a:fld>
            <a:endParaRPr lang="zh-CN" altLang="en-US"/>
          </a:p>
        </p:txBody>
      </p:sp>
    </p:spTree>
    <p:extLst>
      <p:ext uri="{BB962C8B-B14F-4D97-AF65-F5344CB8AC3E}">
        <p14:creationId xmlns:p14="http://schemas.microsoft.com/office/powerpoint/2010/main" val="308778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Lamport1982</a:t>
            </a:r>
            <a:r>
              <a:rPr lang="zh-CN" altLang="en-US" dirty="0"/>
              <a:t>年发表的文章</a:t>
            </a:r>
          </a:p>
        </p:txBody>
      </p:sp>
      <p:sp>
        <p:nvSpPr>
          <p:cNvPr id="4" name="灯片编号占位符 3"/>
          <p:cNvSpPr>
            <a:spLocks noGrp="1"/>
          </p:cNvSpPr>
          <p:nvPr>
            <p:ph type="sldNum" sz="quarter" idx="10"/>
          </p:nvPr>
        </p:nvSpPr>
        <p:spPr/>
        <p:txBody>
          <a:bodyPr/>
          <a:lstStyle/>
          <a:p>
            <a:fld id="{93476023-E20C-43F7-90B8-8477FA70C811}" type="slidenum">
              <a:rPr lang="zh-CN" altLang="en-US" smtClean="0"/>
              <a:t>19</a:t>
            </a:fld>
            <a:endParaRPr lang="zh-CN" altLang="en-US"/>
          </a:p>
        </p:txBody>
      </p:sp>
    </p:spTree>
    <p:extLst>
      <p:ext uri="{BB962C8B-B14F-4D97-AF65-F5344CB8AC3E}">
        <p14:creationId xmlns:p14="http://schemas.microsoft.com/office/powerpoint/2010/main" val="250738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t>
            </a:r>
            <a:r>
              <a:rPr lang="zh-CN" altLang="en-US" dirty="0"/>
              <a:t>是进程组</a:t>
            </a:r>
          </a:p>
        </p:txBody>
      </p:sp>
      <p:sp>
        <p:nvSpPr>
          <p:cNvPr id="4" name="灯片编号占位符 3"/>
          <p:cNvSpPr>
            <a:spLocks noGrp="1"/>
          </p:cNvSpPr>
          <p:nvPr>
            <p:ph type="sldNum" sz="quarter" idx="10"/>
          </p:nvPr>
        </p:nvSpPr>
        <p:spPr/>
        <p:txBody>
          <a:bodyPr/>
          <a:lstStyle/>
          <a:p>
            <a:fld id="{93476023-E20C-43F7-90B8-8477FA70C811}" type="slidenum">
              <a:rPr lang="zh-CN" altLang="en-US" smtClean="0"/>
              <a:t>22</a:t>
            </a:fld>
            <a:endParaRPr lang="zh-CN" altLang="en-US"/>
          </a:p>
        </p:txBody>
      </p:sp>
    </p:spTree>
    <p:extLst>
      <p:ext uri="{BB962C8B-B14F-4D97-AF65-F5344CB8AC3E}">
        <p14:creationId xmlns:p14="http://schemas.microsoft.com/office/powerpoint/2010/main" val="779092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23</a:t>
            </a:fld>
            <a:endParaRPr lang="zh-CN" altLang="en-US"/>
          </a:p>
        </p:txBody>
      </p:sp>
    </p:spTree>
    <p:extLst>
      <p:ext uri="{BB962C8B-B14F-4D97-AF65-F5344CB8AC3E}">
        <p14:creationId xmlns:p14="http://schemas.microsoft.com/office/powerpoint/2010/main" val="308629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两轮消息交换</a:t>
            </a:r>
            <a:endParaRPr lang="en-US" altLang="zh-CN" dirty="0"/>
          </a:p>
          <a:p>
            <a:r>
              <a:rPr lang="zh-CN" altLang="en-US" dirty="0"/>
              <a:t>左图：</a:t>
            </a:r>
            <a:r>
              <a:rPr lang="en-US" altLang="zh-CN" dirty="0"/>
              <a:t>p1</a:t>
            </a:r>
            <a:r>
              <a:rPr lang="zh-CN" altLang="en-US" dirty="0"/>
              <a:t>向</a:t>
            </a:r>
            <a:r>
              <a:rPr lang="en-US" altLang="zh-CN" dirty="0"/>
              <a:t>p2</a:t>
            </a:r>
            <a:r>
              <a:rPr lang="zh-CN" altLang="en-US" dirty="0"/>
              <a:t>和</a:t>
            </a:r>
            <a:r>
              <a:rPr lang="en-US" altLang="zh-CN" dirty="0"/>
              <a:t>p3</a:t>
            </a:r>
            <a:r>
              <a:rPr lang="zh-CN" altLang="en-US" dirty="0"/>
              <a:t>发送值</a:t>
            </a:r>
            <a:r>
              <a:rPr lang="en-US" altLang="zh-CN" dirty="0"/>
              <a:t>v</a:t>
            </a:r>
            <a:r>
              <a:rPr lang="zh-CN" altLang="en-US" dirty="0"/>
              <a:t>，</a:t>
            </a:r>
            <a:r>
              <a:rPr lang="en-US" altLang="zh-CN" dirty="0"/>
              <a:t>p2</a:t>
            </a:r>
            <a:r>
              <a:rPr lang="zh-CN" altLang="en-US" dirty="0"/>
              <a:t>正确地将值</a:t>
            </a:r>
            <a:r>
              <a:rPr lang="en-US" altLang="zh-CN" dirty="0"/>
              <a:t>v</a:t>
            </a:r>
            <a:r>
              <a:rPr lang="zh-CN" altLang="en-US" dirty="0"/>
              <a:t>发送给</a:t>
            </a:r>
            <a:r>
              <a:rPr lang="en-US" altLang="zh-CN" dirty="0"/>
              <a:t>p3</a:t>
            </a:r>
            <a:r>
              <a:rPr lang="zh-CN" altLang="en-US" dirty="0"/>
              <a:t>。</a:t>
            </a:r>
            <a:r>
              <a:rPr lang="en-US" altLang="zh-CN" dirty="0"/>
              <a:t>p3</a:t>
            </a:r>
            <a:r>
              <a:rPr lang="zh-CN" altLang="en-US" dirty="0"/>
              <a:t>发送错误的值</a:t>
            </a:r>
            <a:r>
              <a:rPr lang="en-US" altLang="zh-CN" dirty="0"/>
              <a:t>u</a:t>
            </a:r>
            <a:r>
              <a:rPr lang="zh-CN" altLang="en-US" dirty="0"/>
              <a:t>给</a:t>
            </a:r>
            <a:r>
              <a:rPr lang="en-US" altLang="zh-CN" dirty="0"/>
              <a:t>p2</a:t>
            </a:r>
            <a:r>
              <a:rPr lang="zh-CN" altLang="en-US" dirty="0"/>
              <a:t>。</a:t>
            </a:r>
            <a:r>
              <a:rPr lang="en-US" altLang="zh-CN" dirty="0"/>
              <a:t>P2</a:t>
            </a:r>
            <a:r>
              <a:rPr lang="zh-CN" altLang="en-US" dirty="0"/>
              <a:t>收到了两个不同的值，但不能判断哪一个值是司令发送的</a:t>
            </a:r>
            <a:endParaRPr lang="en-US" altLang="zh-CN" dirty="0"/>
          </a:p>
          <a:p>
            <a:r>
              <a:rPr lang="zh-CN" altLang="en-US" dirty="0"/>
              <a:t>右图：司令</a:t>
            </a:r>
            <a:r>
              <a:rPr lang="en-US" altLang="zh-CN" dirty="0"/>
              <a:t>p1</a:t>
            </a:r>
            <a:r>
              <a:rPr lang="zh-CN" altLang="en-US" dirty="0"/>
              <a:t>出错，给不同的上尉发送不同的消息。</a:t>
            </a:r>
            <a:r>
              <a:rPr lang="en-US" altLang="zh-CN" dirty="0"/>
              <a:t>P2</a:t>
            </a:r>
            <a:r>
              <a:rPr lang="zh-CN" altLang="en-US" dirty="0"/>
              <a:t>收到两个不同的值</a:t>
            </a:r>
            <a:endParaRPr lang="en-US" altLang="zh-CN" dirty="0"/>
          </a:p>
          <a:p>
            <a:r>
              <a:rPr lang="en-US" altLang="zh-CN" dirty="0"/>
              <a:t>3:1:u</a:t>
            </a:r>
            <a:r>
              <a:rPr lang="zh-CN" altLang="en-US" dirty="0"/>
              <a:t>表示</a:t>
            </a:r>
            <a:r>
              <a:rPr lang="en-US" altLang="zh-CN" dirty="0"/>
              <a:t>p3</a:t>
            </a:r>
            <a:r>
              <a:rPr lang="zh-CN" altLang="en-US" dirty="0"/>
              <a:t>向</a:t>
            </a:r>
            <a:r>
              <a:rPr lang="en-US" altLang="zh-CN" dirty="0"/>
              <a:t>p2</a:t>
            </a:r>
            <a:r>
              <a:rPr lang="zh-CN" altLang="en-US" dirty="0"/>
              <a:t>发动</a:t>
            </a:r>
            <a:r>
              <a:rPr lang="en-US" altLang="zh-CN" dirty="0"/>
              <a:t>value1</a:t>
            </a:r>
            <a:r>
              <a:rPr lang="zh-CN" altLang="en-US" dirty="0"/>
              <a:t>（来自司令）的值</a:t>
            </a:r>
            <a:r>
              <a:rPr lang="en-US" altLang="zh-CN" dirty="0"/>
              <a:t>U</a:t>
            </a:r>
            <a:r>
              <a:rPr lang="zh-CN" altLang="en-US" dirty="0"/>
              <a:t>（自己的</a:t>
            </a:r>
            <a:r>
              <a:rPr lang="en-US" altLang="zh-CN" dirty="0"/>
              <a:t>U</a:t>
            </a:r>
            <a:r>
              <a:rPr lang="zh-CN" altLang="en-US" dirty="0"/>
              <a:t>）</a:t>
            </a:r>
            <a:endParaRPr lang="en-US" altLang="zh-CN" dirty="0"/>
          </a:p>
          <a:p>
            <a:endParaRPr lang="en-US" altLang="zh-CN" dirty="0"/>
          </a:p>
          <a:p>
            <a:endParaRPr lang="en-US" altLang="zh-CN" sz="1200" dirty="0">
              <a:solidFill>
                <a:srgbClr val="002060"/>
              </a:solidFill>
              <a:latin typeface="华文新魏" panose="02010800040101010101" pitchFamily="2" charset="-122"/>
              <a:ea typeface="华文新魏" panose="020108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25</a:t>
            </a:fld>
            <a:endParaRPr lang="zh-CN" altLang="en-US"/>
          </a:p>
        </p:txBody>
      </p:sp>
    </p:spTree>
    <p:extLst>
      <p:ext uri="{BB962C8B-B14F-4D97-AF65-F5344CB8AC3E}">
        <p14:creationId xmlns:p14="http://schemas.microsoft.com/office/powerpoint/2010/main" val="2167751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与上一个</a:t>
            </a:r>
            <a:r>
              <a:rPr lang="en-US" altLang="zh-CN" dirty="0"/>
              <a:t>slide</a:t>
            </a:r>
            <a:r>
              <a:rPr lang="zh-CN" altLang="en-US" dirty="0"/>
              <a:t>的结论矛盾</a:t>
            </a:r>
          </a:p>
        </p:txBody>
      </p:sp>
      <p:sp>
        <p:nvSpPr>
          <p:cNvPr id="4" name="灯片编号占位符 3"/>
          <p:cNvSpPr>
            <a:spLocks noGrp="1"/>
          </p:cNvSpPr>
          <p:nvPr>
            <p:ph type="sldNum" sz="quarter" idx="10"/>
          </p:nvPr>
        </p:nvSpPr>
        <p:spPr/>
        <p:txBody>
          <a:bodyPr/>
          <a:lstStyle/>
          <a:p>
            <a:fld id="{93476023-E20C-43F7-90B8-8477FA70C811}" type="slidenum">
              <a:rPr lang="zh-CN" altLang="en-US" smtClean="0"/>
              <a:t>27</a:t>
            </a:fld>
            <a:endParaRPr lang="zh-CN" altLang="en-US"/>
          </a:p>
        </p:txBody>
      </p:sp>
    </p:spTree>
    <p:extLst>
      <p:ext uri="{BB962C8B-B14F-4D97-AF65-F5344CB8AC3E}">
        <p14:creationId xmlns:p14="http://schemas.microsoft.com/office/powerpoint/2010/main" val="4187944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b="1">
                <a:solidFill>
                  <a:srgbClr val="002060"/>
                </a:solidFill>
                <a:latin typeface="华文新魏" pitchFamily="2" charset="-122"/>
                <a:ea typeface="华文新魏" pitchFamily="2" charset="-122"/>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rgbClr val="002060"/>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1" name="TextBox 8"/>
          <p:cNvSpPr txBox="1"/>
          <p:nvPr userDrawn="1"/>
        </p:nvSpPr>
        <p:spPr>
          <a:xfrm>
            <a:off x="3791744" y="724634"/>
            <a:ext cx="4632516" cy="400110"/>
          </a:xfrm>
          <a:prstGeom prst="rect">
            <a:avLst/>
          </a:prstGeom>
          <a:noFill/>
        </p:spPr>
        <p:txBody>
          <a:bodyPr wrap="square" rtlCol="0">
            <a:spAutoFit/>
          </a:bodyPr>
          <a:lstStyle/>
          <a:p>
            <a:pPr algn="ctr"/>
            <a:r>
              <a:rPr lang="zh-CN" altLang="zh-CN" sz="2000" i="0" kern="1200" dirty="0">
                <a:solidFill>
                  <a:srgbClr val="00B050"/>
                </a:solidFill>
                <a:effectLst/>
                <a:latin typeface="华文新魏" pitchFamily="2" charset="-122"/>
                <a:ea typeface="华文新魏" pitchFamily="2" charset="-122"/>
                <a:cs typeface="+mn-cs"/>
              </a:rPr>
              <a:t>非关系型数据存储技术及其应用</a:t>
            </a:r>
            <a:endParaRPr lang="zh-CN" altLang="en-US" sz="2000" i="0" dirty="0">
              <a:solidFill>
                <a:srgbClr val="00B050"/>
              </a:solidFill>
              <a:latin typeface="华文新魏" pitchFamily="2" charset="-122"/>
              <a:ea typeface="华文新魏" pitchFamily="2" charset="-122"/>
            </a:endParaRPr>
          </a:p>
        </p:txBody>
      </p:sp>
      <p:pic>
        <p:nvPicPr>
          <p:cNvPr id="13" name="Picture 12"/>
          <p:cNvPicPr/>
          <p:nvPr userDrawn="1"/>
        </p:nvPicPr>
        <p:blipFill>
          <a:blip r:embed="rId2">
            <a:extLst>
              <a:ext uri="{28A0092B-C50C-407E-A947-70E740481C1C}">
                <a14:useLocalDpi xmlns:a14="http://schemas.microsoft.com/office/drawing/2010/main" val="0"/>
              </a:ext>
            </a:extLst>
          </a:blip>
          <a:stretch>
            <a:fillRect/>
          </a:stretch>
        </p:blipFill>
        <p:spPr>
          <a:xfrm>
            <a:off x="0" y="883574"/>
            <a:ext cx="4223792" cy="81186"/>
          </a:xfrm>
          <a:prstGeom prst="rect">
            <a:avLst/>
          </a:prstGeom>
        </p:spPr>
      </p:pic>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87955" y="0"/>
            <a:ext cx="840094" cy="79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2"/>
          <p:cNvPicPr/>
          <p:nvPr userDrawn="1"/>
        </p:nvPicPr>
        <p:blipFill>
          <a:blip r:embed="rId2">
            <a:extLst>
              <a:ext uri="{28A0092B-C50C-407E-A947-70E740481C1C}">
                <a14:useLocalDpi xmlns:a14="http://schemas.microsoft.com/office/drawing/2010/main" val="0"/>
              </a:ext>
            </a:extLst>
          </a:blip>
          <a:stretch>
            <a:fillRect/>
          </a:stretch>
        </p:blipFill>
        <p:spPr>
          <a:xfrm>
            <a:off x="7968208" y="877721"/>
            <a:ext cx="4223792" cy="81186"/>
          </a:xfrm>
          <a:prstGeom prst="rect">
            <a:avLst/>
          </a:prstGeom>
        </p:spPr>
      </p:pic>
    </p:spTree>
    <p:extLst>
      <p:ext uri="{BB962C8B-B14F-4D97-AF65-F5344CB8AC3E}">
        <p14:creationId xmlns:p14="http://schemas.microsoft.com/office/powerpoint/2010/main" val="53760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2060"/>
                </a:solidFill>
                <a:latin typeface="华文新魏" pitchFamily="2" charset="-122"/>
                <a:ea typeface="华文新魏" pitchFamily="2" charset="-122"/>
              </a:defRPr>
            </a:lvl1pPr>
          </a:lstStyle>
          <a:p>
            <a:r>
              <a:rPr lang="zh-CN" altLang="en-US"/>
              <a:t>单击此处编辑母版标题样式</a:t>
            </a:r>
          </a:p>
        </p:txBody>
      </p:sp>
      <p:sp>
        <p:nvSpPr>
          <p:cNvPr id="3" name="内容占位符 2"/>
          <p:cNvSpPr>
            <a:spLocks noGrp="1"/>
          </p:cNvSpPr>
          <p:nvPr>
            <p:ph idx="1"/>
          </p:nvPr>
        </p:nvSpPr>
        <p:spPr/>
        <p:txBody>
          <a:bodyPr>
            <a:normAutofit/>
          </a:bodyPr>
          <a:lstStyle>
            <a:lvl1pPr marL="342900" indent="-342900">
              <a:buClr>
                <a:srgbClr val="0070C0"/>
              </a:buClr>
              <a:buSzPct val="90000"/>
              <a:buFont typeface="Wingdings" pitchFamily="2" charset="2"/>
              <a:buChar char="n"/>
              <a:defRPr sz="2800">
                <a:solidFill>
                  <a:srgbClr val="002060"/>
                </a:solidFill>
                <a:latin typeface="华文新魏" pitchFamily="2" charset="-122"/>
                <a:ea typeface="华文新魏" pitchFamily="2" charset="-122"/>
              </a:defRPr>
            </a:lvl1pPr>
            <a:lvl2pPr marL="742950" indent="-285750">
              <a:buClr>
                <a:srgbClr val="FF0000"/>
              </a:buClr>
              <a:buSzPct val="90000"/>
              <a:buFont typeface="Wingdings" pitchFamily="2" charset="2"/>
              <a:buChar char="l"/>
              <a:defRPr sz="2400">
                <a:solidFill>
                  <a:srgbClr val="002060"/>
                </a:solidFill>
                <a:latin typeface="华文新魏" pitchFamily="2" charset="-122"/>
                <a:ea typeface="华文新魏" pitchFamily="2" charset="-122"/>
              </a:defRPr>
            </a:lvl2pPr>
            <a:lvl3pPr marL="1143000" indent="-228600">
              <a:buClr>
                <a:srgbClr val="00B050"/>
              </a:buClr>
              <a:buSzPct val="90000"/>
              <a:buFont typeface="Wingdings" pitchFamily="2" charset="2"/>
              <a:buChar char="Ø"/>
              <a:defRPr sz="2000">
                <a:solidFill>
                  <a:srgbClr val="002060"/>
                </a:solidFill>
                <a:latin typeface="华文新魏" pitchFamily="2" charset="-122"/>
                <a:ea typeface="华文新魏" pitchFamily="2" charset="-122"/>
              </a:defRPr>
            </a:lvl3pPr>
            <a:lvl4pPr marL="1600200" indent="-228600">
              <a:buClr>
                <a:srgbClr val="FFC000"/>
              </a:buClr>
              <a:buSzPct val="90000"/>
              <a:buFont typeface="Wingdings" pitchFamily="2" charset="2"/>
              <a:buChar char="ü"/>
              <a:defRPr sz="1800">
                <a:solidFill>
                  <a:srgbClr val="002060"/>
                </a:solidFill>
                <a:latin typeface="华文新魏" pitchFamily="2" charset="-122"/>
                <a:ea typeface="华文新魏" pitchFamily="2" charset="-122"/>
              </a:defRPr>
            </a:lvl4pPr>
            <a:lvl5pPr>
              <a:defRPr>
                <a:solidFill>
                  <a:srgbClr val="002060"/>
                </a:solidFill>
                <a:latin typeface="华文新魏" pitchFamily="2" charset="-122"/>
                <a:ea typeface="华文新魏"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6"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pPr/>
              <a:t>‹#›</a:t>
            </a:fld>
            <a:endParaRPr lang="zh-CN" altLang="en-US"/>
          </a:p>
        </p:txBody>
      </p:sp>
      <p:pic>
        <p:nvPicPr>
          <p:cNvPr id="7"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cxnSp>
        <p:nvCxnSpPr>
          <p:cNvPr id="5" name="直接连接符 4"/>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15414" y="6597352"/>
            <a:ext cx="5232581" cy="369332"/>
          </a:xfrm>
          <a:prstGeom prst="rect">
            <a:avLst/>
          </a:prstGeom>
          <a:noFill/>
        </p:spPr>
        <p:txBody>
          <a:bodyPr wrap="square" rtlCol="0">
            <a:spAutoFit/>
          </a:bodyPr>
          <a:lstStyle/>
          <a:p>
            <a:endParaRPr lang="zh-CN" altLang="en-US" sz="1800" dirty="0">
              <a:solidFill>
                <a:srgbClr val="00B050"/>
              </a:solidFill>
            </a:endParaRPr>
          </a:p>
        </p:txBody>
      </p:sp>
      <p:sp>
        <p:nvSpPr>
          <p:cNvPr id="12" name="TextBox 11"/>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3" name="Picture 2">
            <a:extLst>
              <a:ext uri="{FF2B5EF4-FFF2-40B4-BE49-F238E27FC236}">
                <a16:creationId xmlns:a16="http://schemas.microsoft.com/office/drawing/2014/main" id="{74C75C8E-73E7-46E0-85EF-96BE5809F12F}"/>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96600" y="6206569"/>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32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cxnSp>
        <p:nvCxnSpPr>
          <p:cNvPr id="12" name="直接连接符 11"/>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基于案例的非关系型数据存储技术及其应用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4"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5"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pPr/>
              <a:t>‹#›</a:t>
            </a:fld>
            <a:endParaRPr lang="zh-CN" altLang="en-US"/>
          </a:p>
        </p:txBody>
      </p:sp>
      <p:pic>
        <p:nvPicPr>
          <p:cNvPr id="16" name="Picture 2">
            <a:extLst>
              <a:ext uri="{FF2B5EF4-FFF2-40B4-BE49-F238E27FC236}">
                <a16:creationId xmlns:a16="http://schemas.microsoft.com/office/drawing/2014/main" id="{353FC16A-D79C-4247-9FF0-30A9F9EBC28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96600" y="6206569"/>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16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9"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0"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pPr/>
              <a:t>‹#›</a:t>
            </a:fld>
            <a:endParaRPr lang="zh-CN" altLang="en-US"/>
          </a:p>
        </p:txBody>
      </p:sp>
      <p:cxnSp>
        <p:nvCxnSpPr>
          <p:cNvPr id="13" name="直接连接符 12"/>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基于案例的非关系型数据存储技术及其应用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96600" y="6206569"/>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1172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6" name="灯片编号占位符 5"/>
          <p:cNvSpPr>
            <a:spLocks noGrp="1"/>
          </p:cNvSpPr>
          <p:nvPr>
            <p:ph type="sldNum" sz="quarter" idx="4"/>
          </p:nvPr>
        </p:nvSpPr>
        <p:spPr>
          <a:xfrm>
            <a:off x="4367808" y="6381329"/>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7102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4" r:id="rId4"/>
  </p:sldLayoutIdLst>
  <p:txStyles>
    <p:titleStyle>
      <a:lvl1pPr algn="ctr" defTabSz="914400" rtl="0" eaLnBrk="1" latinLnBrk="0" hangingPunct="1">
        <a:spcBef>
          <a:spcPct val="0"/>
        </a:spcBef>
        <a:buNone/>
        <a:defRPr sz="4400" b="1" kern="1200">
          <a:solidFill>
            <a:srgbClr val="002060"/>
          </a:solidFill>
          <a:latin typeface="华文新魏" pitchFamily="2" charset="-122"/>
          <a:ea typeface="华文新魏" pitchFamily="2" charset="-122"/>
          <a:cs typeface="+mj-cs"/>
        </a:defRPr>
      </a:lvl1pPr>
    </p:titleStyle>
    <p:bodyStyle>
      <a:lvl1pPr marL="342900" indent="-342900" algn="l" defTabSz="914400" rtl="0" eaLnBrk="1" latinLnBrk="0" hangingPunct="1">
        <a:spcBef>
          <a:spcPct val="20000"/>
        </a:spcBef>
        <a:buClr>
          <a:srgbClr val="0070C0"/>
        </a:buClr>
        <a:buSzPct val="90000"/>
        <a:buFont typeface="Wingdings" pitchFamily="2" charset="2"/>
        <a:buChar char="n"/>
        <a:defRPr sz="2800" kern="1200">
          <a:solidFill>
            <a:srgbClr val="002060"/>
          </a:solidFill>
          <a:latin typeface="华文新魏" pitchFamily="2" charset="-122"/>
          <a:ea typeface="华文新魏" pitchFamily="2" charset="-122"/>
          <a:cs typeface="+mn-cs"/>
        </a:defRPr>
      </a:lvl1pPr>
      <a:lvl2pPr marL="742950" indent="-285750" algn="l" defTabSz="914400" rtl="0" eaLnBrk="1" latinLnBrk="0" hangingPunct="1">
        <a:spcBef>
          <a:spcPct val="20000"/>
        </a:spcBef>
        <a:buClr>
          <a:srgbClr val="FF0000"/>
        </a:buClr>
        <a:buSzPct val="90000"/>
        <a:buFont typeface="Wingdings" pitchFamily="2" charset="2"/>
        <a:buChar char="l"/>
        <a:defRPr sz="2400" kern="1200">
          <a:solidFill>
            <a:srgbClr val="002060"/>
          </a:solidFill>
          <a:latin typeface="华文新魏" pitchFamily="2" charset="-122"/>
          <a:ea typeface="华文新魏" pitchFamily="2" charset="-122"/>
          <a:cs typeface="+mn-cs"/>
        </a:defRPr>
      </a:lvl2pPr>
      <a:lvl3pPr marL="1143000" indent="-228600" algn="l" defTabSz="914400" rtl="0" eaLnBrk="1" latinLnBrk="0" hangingPunct="1">
        <a:spcBef>
          <a:spcPct val="20000"/>
        </a:spcBef>
        <a:buClr>
          <a:srgbClr val="FFC000"/>
        </a:buClr>
        <a:buSzPct val="90000"/>
        <a:buFont typeface="Wingdings" pitchFamily="2" charset="2"/>
        <a:buChar char="Ø"/>
        <a:defRPr sz="2000" kern="1200">
          <a:solidFill>
            <a:srgbClr val="002060"/>
          </a:solidFill>
          <a:latin typeface="华文新魏" pitchFamily="2" charset="-122"/>
          <a:ea typeface="华文新魏" pitchFamily="2" charset="-122"/>
          <a:cs typeface="+mn-cs"/>
        </a:defRPr>
      </a:lvl3pPr>
      <a:lvl4pPr marL="1600200" indent="-228600" algn="l" defTabSz="914400" rtl="0" eaLnBrk="1" latinLnBrk="0" hangingPunct="1">
        <a:spcBef>
          <a:spcPct val="20000"/>
        </a:spcBef>
        <a:buClr>
          <a:srgbClr val="00B050"/>
        </a:buClr>
        <a:buSzPct val="90000"/>
        <a:buFont typeface="Wingdings" pitchFamily="2" charset="2"/>
        <a:buChar char="ü"/>
        <a:defRPr sz="1800" kern="1200">
          <a:solidFill>
            <a:srgbClr val="002060"/>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a:t>第八</a:t>
            </a:r>
            <a:r>
              <a:rPr lang="zh-CN" altLang="en-US" dirty="0"/>
              <a:t>章分布式系统</a:t>
            </a:r>
            <a:br>
              <a:rPr lang="en-US" altLang="zh-CN" dirty="0"/>
            </a:br>
            <a:r>
              <a:rPr lang="en-US" altLang="zh-CN" dirty="0"/>
              <a:t>—Coordination and Agreement</a:t>
            </a:r>
            <a:br>
              <a:rPr lang="en-US" altLang="zh-CN" dirty="0"/>
            </a:br>
            <a:r>
              <a:rPr lang="zh-CN" altLang="en-US" dirty="0"/>
              <a:t>（协调和协定）</a:t>
            </a:r>
            <a:endParaRPr lang="zh-CN" altLang="en-US" b="1"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9651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共识问题</a:t>
            </a:r>
            <a:r>
              <a:rPr lang="en-US" altLang="zh-CN" dirty="0"/>
              <a:t>-</a:t>
            </a:r>
            <a:r>
              <a:rPr lang="zh-CN" altLang="en-US" dirty="0"/>
              <a:t>现实问题</a:t>
            </a:r>
            <a:r>
              <a:rPr lang="en-US" altLang="zh-CN" dirty="0"/>
              <a:t> </a:t>
            </a:r>
            <a:endParaRPr lang="zh-CN" altLang="en-US" dirty="0"/>
          </a:p>
        </p:txBody>
      </p:sp>
      <p:sp>
        <p:nvSpPr>
          <p:cNvPr id="3" name="内容占位符 2"/>
          <p:cNvSpPr>
            <a:spLocks noGrp="1"/>
          </p:cNvSpPr>
          <p:nvPr>
            <p:ph idx="1"/>
          </p:nvPr>
        </p:nvSpPr>
        <p:spPr>
          <a:xfrm>
            <a:off x="609600" y="1600201"/>
            <a:ext cx="4994784" cy="4525963"/>
          </a:xfrm>
        </p:spPr>
        <p:txBody>
          <a:bodyPr>
            <a:normAutofit fontScale="92500"/>
          </a:bodyPr>
          <a:lstStyle/>
          <a:p>
            <a:r>
              <a:rPr lang="zh-CN" altLang="en-US" dirty="0"/>
              <a:t>现实问题</a:t>
            </a:r>
            <a:r>
              <a:rPr lang="en-US" altLang="zh-CN" dirty="0"/>
              <a:t>1—</a:t>
            </a:r>
            <a:r>
              <a:rPr lang="en-US" altLang="zh-CN" dirty="0" err="1"/>
              <a:t>Pepperland</a:t>
            </a:r>
            <a:r>
              <a:rPr lang="zh-CN" altLang="en-US" dirty="0"/>
              <a:t>协定：</a:t>
            </a:r>
            <a:r>
              <a:rPr lang="en-US" altLang="zh-CN" dirty="0" err="1"/>
              <a:t>Pepperland</a:t>
            </a:r>
            <a:r>
              <a:rPr lang="zh-CN" altLang="en-US" dirty="0"/>
              <a:t>军队的两支部队驻扎在山顶，山下是入侵的敌军。如果部队都不下山，他们是安全的。两支部队通过派出通信兵穿越山谷进行通信。</a:t>
            </a:r>
            <a:endParaRPr lang="en-US" altLang="zh-CN" dirty="0"/>
          </a:p>
          <a:p>
            <a:pPr lvl="1"/>
            <a:r>
              <a:rPr lang="zh-CN" altLang="en-US" dirty="0"/>
              <a:t>两支部队需要协商：</a:t>
            </a:r>
            <a:endParaRPr lang="en-US" altLang="zh-CN" dirty="0"/>
          </a:p>
          <a:p>
            <a:pPr lvl="2"/>
            <a:r>
              <a:rPr lang="zh-CN" altLang="en-US" dirty="0"/>
              <a:t>哪一方先发起对敌人的冲锋</a:t>
            </a:r>
            <a:endParaRPr lang="en-US" altLang="zh-CN" dirty="0"/>
          </a:p>
          <a:p>
            <a:pPr lvl="2"/>
            <a:r>
              <a:rPr lang="zh-CN" altLang="en-US" dirty="0"/>
              <a:t>何时发起冲锋</a:t>
            </a:r>
            <a:endParaRPr lang="en-US" altLang="zh-CN" dirty="0"/>
          </a:p>
          <a:p>
            <a:pPr lvl="1"/>
            <a:r>
              <a:rPr lang="zh-CN" altLang="en-US" dirty="0"/>
              <a:t>同步通讯模式</a:t>
            </a:r>
            <a:endParaRPr lang="en-US" altLang="zh-CN" dirty="0"/>
          </a:p>
          <a:p>
            <a:pPr lvl="1"/>
            <a:r>
              <a:rPr lang="zh-CN" altLang="en-US" dirty="0"/>
              <a:t>异步通讯模式</a:t>
            </a:r>
            <a:endParaRPr lang="en-US" altLang="zh-CN" dirty="0"/>
          </a:p>
        </p:txBody>
      </p:sp>
      <p:sp>
        <p:nvSpPr>
          <p:cNvPr id="4" name="任意多边形 3"/>
          <p:cNvSpPr/>
          <p:nvPr/>
        </p:nvSpPr>
        <p:spPr>
          <a:xfrm rot="15478060">
            <a:off x="5256016" y="3186850"/>
            <a:ext cx="2003039" cy="1995152"/>
          </a:xfrm>
          <a:custGeom>
            <a:avLst/>
            <a:gdLst>
              <a:gd name="connsiteX0" fmla="*/ 0 w 2003039"/>
              <a:gd name="connsiteY0" fmla="*/ 1994129 h 1995152"/>
              <a:gd name="connsiteX1" fmla="*/ 2001328 w 2003039"/>
              <a:gd name="connsiteY1" fmla="*/ 1700831 h 1995152"/>
              <a:gd name="connsiteX2" fmla="*/ 345057 w 2003039"/>
              <a:gd name="connsiteY2" fmla="*/ 182582 h 1995152"/>
              <a:gd name="connsiteX3" fmla="*/ 172528 w 2003039"/>
              <a:gd name="connsiteY3" fmla="*/ 27306 h 1995152"/>
              <a:gd name="connsiteX4" fmla="*/ 172528 w 2003039"/>
              <a:gd name="connsiteY4" fmla="*/ 27306 h 199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39" h="1995152">
                <a:moveTo>
                  <a:pt x="0" y="1994129"/>
                </a:moveTo>
                <a:cubicBezTo>
                  <a:pt x="971909" y="1998442"/>
                  <a:pt x="1943819" y="2002755"/>
                  <a:pt x="2001328" y="1700831"/>
                </a:cubicBezTo>
                <a:cubicBezTo>
                  <a:pt x="2058837" y="1398907"/>
                  <a:pt x="649857" y="461503"/>
                  <a:pt x="345057" y="182582"/>
                </a:cubicBezTo>
                <a:cubicBezTo>
                  <a:pt x="40257" y="-96339"/>
                  <a:pt x="172528" y="27306"/>
                  <a:pt x="172528" y="27306"/>
                </a:cubicBezTo>
                <a:lnTo>
                  <a:pt x="172528" y="2730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15478060">
            <a:off x="9936536" y="3168193"/>
            <a:ext cx="2003039" cy="1995152"/>
          </a:xfrm>
          <a:custGeom>
            <a:avLst/>
            <a:gdLst>
              <a:gd name="connsiteX0" fmla="*/ 0 w 2003039"/>
              <a:gd name="connsiteY0" fmla="*/ 1994129 h 1995152"/>
              <a:gd name="connsiteX1" fmla="*/ 2001328 w 2003039"/>
              <a:gd name="connsiteY1" fmla="*/ 1700831 h 1995152"/>
              <a:gd name="connsiteX2" fmla="*/ 345057 w 2003039"/>
              <a:gd name="connsiteY2" fmla="*/ 182582 h 1995152"/>
              <a:gd name="connsiteX3" fmla="*/ 172528 w 2003039"/>
              <a:gd name="connsiteY3" fmla="*/ 27306 h 1995152"/>
              <a:gd name="connsiteX4" fmla="*/ 172528 w 2003039"/>
              <a:gd name="connsiteY4" fmla="*/ 27306 h 199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39" h="1995152">
                <a:moveTo>
                  <a:pt x="0" y="1994129"/>
                </a:moveTo>
                <a:cubicBezTo>
                  <a:pt x="971909" y="1998442"/>
                  <a:pt x="1943819" y="2002755"/>
                  <a:pt x="2001328" y="1700831"/>
                </a:cubicBezTo>
                <a:cubicBezTo>
                  <a:pt x="2058837" y="1398907"/>
                  <a:pt x="649857" y="461503"/>
                  <a:pt x="345057" y="182582"/>
                </a:cubicBezTo>
                <a:cubicBezTo>
                  <a:pt x="40257" y="-96339"/>
                  <a:pt x="172528" y="27306"/>
                  <a:pt x="172528" y="27306"/>
                </a:cubicBezTo>
                <a:lnTo>
                  <a:pt x="172528" y="2730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笑脸 8"/>
          <p:cNvSpPr/>
          <p:nvPr/>
        </p:nvSpPr>
        <p:spPr>
          <a:xfrm>
            <a:off x="5865184" y="2564904"/>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笑脸 9"/>
          <p:cNvSpPr/>
          <p:nvPr/>
        </p:nvSpPr>
        <p:spPr>
          <a:xfrm>
            <a:off x="6017584" y="2717304"/>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笑脸 10"/>
          <p:cNvSpPr/>
          <p:nvPr/>
        </p:nvSpPr>
        <p:spPr>
          <a:xfrm>
            <a:off x="6714736" y="2537921"/>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笑脸 11"/>
          <p:cNvSpPr/>
          <p:nvPr/>
        </p:nvSpPr>
        <p:spPr>
          <a:xfrm>
            <a:off x="6289960" y="2492280"/>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笑脸 12"/>
          <p:cNvSpPr/>
          <p:nvPr/>
        </p:nvSpPr>
        <p:spPr>
          <a:xfrm>
            <a:off x="7033523" y="2835897"/>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笑脸 13"/>
          <p:cNvSpPr/>
          <p:nvPr/>
        </p:nvSpPr>
        <p:spPr>
          <a:xfrm>
            <a:off x="10583982" y="2560624"/>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笑脸 14"/>
          <p:cNvSpPr/>
          <p:nvPr/>
        </p:nvSpPr>
        <p:spPr>
          <a:xfrm>
            <a:off x="10736382" y="2713024"/>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笑脸 15"/>
          <p:cNvSpPr/>
          <p:nvPr/>
        </p:nvSpPr>
        <p:spPr>
          <a:xfrm>
            <a:off x="11433534" y="2533641"/>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笑脸 16"/>
          <p:cNvSpPr/>
          <p:nvPr/>
        </p:nvSpPr>
        <p:spPr>
          <a:xfrm>
            <a:off x="11008758" y="2488000"/>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笑脸 17"/>
          <p:cNvSpPr/>
          <p:nvPr/>
        </p:nvSpPr>
        <p:spPr>
          <a:xfrm>
            <a:off x="11752321" y="2831617"/>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264202" y="1983125"/>
            <a:ext cx="1161672" cy="400110"/>
          </a:xfrm>
          <a:prstGeom prst="rect">
            <a:avLst/>
          </a:prstGeom>
          <a:noFill/>
        </p:spPr>
        <p:txBody>
          <a:bodyPr wrap="square" rtlCol="0">
            <a:spAutoFit/>
          </a:bodyPr>
          <a:lstStyle/>
          <a:p>
            <a:r>
              <a:rPr lang="zh-CN" altLang="en-US" sz="2000" dirty="0"/>
              <a:t>蓝军</a:t>
            </a:r>
          </a:p>
        </p:txBody>
      </p:sp>
      <p:sp>
        <p:nvSpPr>
          <p:cNvPr id="20" name="文本框 19"/>
          <p:cNvSpPr txBox="1"/>
          <p:nvPr/>
        </p:nvSpPr>
        <p:spPr>
          <a:xfrm>
            <a:off x="10924951" y="1985469"/>
            <a:ext cx="952315" cy="400110"/>
          </a:xfrm>
          <a:prstGeom prst="rect">
            <a:avLst/>
          </a:prstGeom>
          <a:noFill/>
        </p:spPr>
        <p:txBody>
          <a:bodyPr wrap="square" rtlCol="0">
            <a:spAutoFit/>
          </a:bodyPr>
          <a:lstStyle/>
          <a:p>
            <a:r>
              <a:rPr lang="zh-CN" altLang="en-US" sz="2000" dirty="0"/>
              <a:t>红军</a:t>
            </a:r>
          </a:p>
        </p:txBody>
      </p:sp>
      <p:sp>
        <p:nvSpPr>
          <p:cNvPr id="21" name="左右箭头 20"/>
          <p:cNvSpPr/>
          <p:nvPr/>
        </p:nvSpPr>
        <p:spPr>
          <a:xfrm>
            <a:off x="7881408" y="3863182"/>
            <a:ext cx="2160240"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22665" y="3493850"/>
            <a:ext cx="1418983" cy="400110"/>
          </a:xfrm>
          <a:prstGeom prst="rect">
            <a:avLst/>
          </a:prstGeom>
          <a:noFill/>
        </p:spPr>
        <p:txBody>
          <a:bodyPr wrap="square" rtlCol="0">
            <a:spAutoFit/>
          </a:bodyPr>
          <a:lstStyle/>
          <a:p>
            <a:r>
              <a:rPr lang="zh-CN" altLang="en-US" sz="2000" dirty="0"/>
              <a:t>通信</a:t>
            </a:r>
          </a:p>
        </p:txBody>
      </p:sp>
      <p:sp>
        <p:nvSpPr>
          <p:cNvPr id="23" name="笑脸 22"/>
          <p:cNvSpPr/>
          <p:nvPr/>
        </p:nvSpPr>
        <p:spPr>
          <a:xfrm>
            <a:off x="7685232" y="5712774"/>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笑脸 23"/>
          <p:cNvSpPr/>
          <p:nvPr/>
        </p:nvSpPr>
        <p:spPr>
          <a:xfrm>
            <a:off x="8845125" y="5418305"/>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笑脸 24"/>
          <p:cNvSpPr/>
          <p:nvPr/>
        </p:nvSpPr>
        <p:spPr>
          <a:xfrm>
            <a:off x="8579219" y="6018011"/>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笑脸 25"/>
          <p:cNvSpPr/>
          <p:nvPr/>
        </p:nvSpPr>
        <p:spPr>
          <a:xfrm>
            <a:off x="9509786" y="5712774"/>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笑脸 26"/>
          <p:cNvSpPr/>
          <p:nvPr/>
        </p:nvSpPr>
        <p:spPr>
          <a:xfrm>
            <a:off x="8971570" y="5787609"/>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笑脸 27"/>
          <p:cNvSpPr/>
          <p:nvPr/>
        </p:nvSpPr>
        <p:spPr>
          <a:xfrm>
            <a:off x="8324482" y="5464132"/>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笑脸 28"/>
          <p:cNvSpPr/>
          <p:nvPr/>
        </p:nvSpPr>
        <p:spPr>
          <a:xfrm>
            <a:off x="8214591" y="5712774"/>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505581" y="6455517"/>
            <a:ext cx="893987" cy="400110"/>
          </a:xfrm>
          <a:prstGeom prst="rect">
            <a:avLst/>
          </a:prstGeom>
          <a:noFill/>
        </p:spPr>
        <p:txBody>
          <a:bodyPr wrap="square" rtlCol="0">
            <a:spAutoFit/>
          </a:bodyPr>
          <a:lstStyle/>
          <a:p>
            <a:r>
              <a:rPr lang="zh-CN" altLang="en-US" sz="2000" dirty="0"/>
              <a:t>敌人</a:t>
            </a:r>
          </a:p>
        </p:txBody>
      </p:sp>
    </p:spTree>
    <p:extLst>
      <p:ext uri="{BB962C8B-B14F-4D97-AF65-F5344CB8AC3E}">
        <p14:creationId xmlns:p14="http://schemas.microsoft.com/office/powerpoint/2010/main" val="347279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共识问题</a:t>
            </a:r>
            <a:r>
              <a:rPr lang="en-US" altLang="zh-CN" dirty="0"/>
              <a:t>-</a:t>
            </a:r>
            <a:r>
              <a:rPr lang="zh-CN" altLang="en-US" dirty="0"/>
              <a:t>现实问题</a:t>
            </a:r>
            <a:r>
              <a:rPr lang="en-US" altLang="zh-CN" dirty="0"/>
              <a:t> </a:t>
            </a:r>
            <a:endParaRPr lang="zh-CN" altLang="en-US" dirty="0"/>
          </a:p>
        </p:txBody>
      </p:sp>
      <p:sp>
        <p:nvSpPr>
          <p:cNvPr id="3" name="内容占位符 2"/>
          <p:cNvSpPr>
            <a:spLocks noGrp="1"/>
          </p:cNvSpPr>
          <p:nvPr>
            <p:ph idx="1"/>
          </p:nvPr>
        </p:nvSpPr>
        <p:spPr>
          <a:xfrm>
            <a:off x="609600" y="1600200"/>
            <a:ext cx="5198368" cy="4997151"/>
          </a:xfrm>
        </p:spPr>
        <p:txBody>
          <a:bodyPr>
            <a:normAutofit fontScale="85000" lnSpcReduction="20000"/>
          </a:bodyPr>
          <a:lstStyle/>
          <a:p>
            <a:r>
              <a:rPr lang="zh-CN" altLang="en-US" dirty="0"/>
              <a:t>同步通讯模式下的共识：两支部队有一些约束。</a:t>
            </a:r>
            <a:endParaRPr lang="en-US" altLang="zh-CN" dirty="0"/>
          </a:p>
          <a:p>
            <a:pPr lvl="1"/>
            <a:r>
              <a:rPr lang="zh-CN" altLang="en-US" dirty="0"/>
              <a:t>例如，每个消息至少</a:t>
            </a:r>
            <a:r>
              <a:rPr lang="en-US" altLang="zh-CN" i="1" dirty="0"/>
              <a:t>min</a:t>
            </a:r>
            <a:r>
              <a:rPr lang="zh-CN" altLang="en-US" dirty="0"/>
              <a:t>分钟至多</a:t>
            </a:r>
            <a:r>
              <a:rPr lang="en-US" altLang="zh-CN" i="1" dirty="0"/>
              <a:t>max</a:t>
            </a:r>
            <a:r>
              <a:rPr lang="zh-CN" altLang="en-US" dirty="0"/>
              <a:t>分钟到达对方；如果蓝军发出“冲锋”消息，那么蓝军等待</a:t>
            </a:r>
            <a:r>
              <a:rPr lang="en-US" altLang="zh-CN" dirty="0"/>
              <a:t>min</a:t>
            </a:r>
            <a:r>
              <a:rPr lang="zh-CN" altLang="en-US" dirty="0"/>
              <a:t>分钟后发起冲锋；红军收到消息后等待</a:t>
            </a:r>
            <a:r>
              <a:rPr lang="en-US" altLang="zh-CN" dirty="0"/>
              <a:t>1</a:t>
            </a:r>
            <a:r>
              <a:rPr lang="zh-CN" altLang="en-US" dirty="0"/>
              <a:t>分钟，然后发起冲锋。这样冲锋就得以保证：率先发起冲锋的部队发出冲锋消息后，另一支部队不超过</a:t>
            </a:r>
            <a:r>
              <a:rPr lang="en-US" altLang="zh-CN" dirty="0"/>
              <a:t>max-min+1</a:t>
            </a:r>
            <a:r>
              <a:rPr lang="zh-CN" altLang="en-US" dirty="0"/>
              <a:t>分钟就发起冲锋。</a:t>
            </a:r>
            <a:endParaRPr lang="en-US" altLang="zh-CN" dirty="0"/>
          </a:p>
          <a:p>
            <a:r>
              <a:rPr lang="zh-CN" altLang="en-US" dirty="0"/>
              <a:t>异步通讯模式下的共识：形成约定。</a:t>
            </a:r>
            <a:endParaRPr lang="en-US" altLang="zh-CN" dirty="0"/>
          </a:p>
          <a:p>
            <a:pPr lvl="1"/>
            <a:r>
              <a:rPr lang="zh-CN" altLang="en-US" dirty="0"/>
              <a:t>例如，两支队伍通告人员情况，人多一方率先冲锋，如果人数一样，红军先发起冲锋；</a:t>
            </a:r>
            <a:endParaRPr lang="en-US" altLang="zh-CN" dirty="0"/>
          </a:p>
          <a:p>
            <a:pPr lvl="1"/>
            <a:r>
              <a:rPr lang="zh-CN" altLang="en-US" dirty="0"/>
              <a:t>何时冲锋的问题：通讯兵的速度是变化的（网络延迟），消息到达对方的时间是不确定的，可能几个小时，可能几分钟。</a:t>
            </a:r>
          </a:p>
          <a:p>
            <a:endParaRPr lang="zh-CN" altLang="en-US" dirty="0"/>
          </a:p>
        </p:txBody>
      </p:sp>
      <p:sp>
        <p:nvSpPr>
          <p:cNvPr id="53" name="任意多边形 52"/>
          <p:cNvSpPr/>
          <p:nvPr/>
        </p:nvSpPr>
        <p:spPr>
          <a:xfrm rot="15478060">
            <a:off x="5256016" y="3186850"/>
            <a:ext cx="2003039" cy="1995152"/>
          </a:xfrm>
          <a:custGeom>
            <a:avLst/>
            <a:gdLst>
              <a:gd name="connsiteX0" fmla="*/ 0 w 2003039"/>
              <a:gd name="connsiteY0" fmla="*/ 1994129 h 1995152"/>
              <a:gd name="connsiteX1" fmla="*/ 2001328 w 2003039"/>
              <a:gd name="connsiteY1" fmla="*/ 1700831 h 1995152"/>
              <a:gd name="connsiteX2" fmla="*/ 345057 w 2003039"/>
              <a:gd name="connsiteY2" fmla="*/ 182582 h 1995152"/>
              <a:gd name="connsiteX3" fmla="*/ 172528 w 2003039"/>
              <a:gd name="connsiteY3" fmla="*/ 27306 h 1995152"/>
              <a:gd name="connsiteX4" fmla="*/ 172528 w 2003039"/>
              <a:gd name="connsiteY4" fmla="*/ 27306 h 199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39" h="1995152">
                <a:moveTo>
                  <a:pt x="0" y="1994129"/>
                </a:moveTo>
                <a:cubicBezTo>
                  <a:pt x="971909" y="1998442"/>
                  <a:pt x="1943819" y="2002755"/>
                  <a:pt x="2001328" y="1700831"/>
                </a:cubicBezTo>
                <a:cubicBezTo>
                  <a:pt x="2058837" y="1398907"/>
                  <a:pt x="649857" y="461503"/>
                  <a:pt x="345057" y="182582"/>
                </a:cubicBezTo>
                <a:cubicBezTo>
                  <a:pt x="40257" y="-96339"/>
                  <a:pt x="172528" y="27306"/>
                  <a:pt x="172528" y="27306"/>
                </a:cubicBezTo>
                <a:lnTo>
                  <a:pt x="172528" y="2730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15478060">
            <a:off x="9936536" y="3168193"/>
            <a:ext cx="2003039" cy="1995152"/>
          </a:xfrm>
          <a:custGeom>
            <a:avLst/>
            <a:gdLst>
              <a:gd name="connsiteX0" fmla="*/ 0 w 2003039"/>
              <a:gd name="connsiteY0" fmla="*/ 1994129 h 1995152"/>
              <a:gd name="connsiteX1" fmla="*/ 2001328 w 2003039"/>
              <a:gd name="connsiteY1" fmla="*/ 1700831 h 1995152"/>
              <a:gd name="connsiteX2" fmla="*/ 345057 w 2003039"/>
              <a:gd name="connsiteY2" fmla="*/ 182582 h 1995152"/>
              <a:gd name="connsiteX3" fmla="*/ 172528 w 2003039"/>
              <a:gd name="connsiteY3" fmla="*/ 27306 h 1995152"/>
              <a:gd name="connsiteX4" fmla="*/ 172528 w 2003039"/>
              <a:gd name="connsiteY4" fmla="*/ 27306 h 199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39" h="1995152">
                <a:moveTo>
                  <a:pt x="0" y="1994129"/>
                </a:moveTo>
                <a:cubicBezTo>
                  <a:pt x="971909" y="1998442"/>
                  <a:pt x="1943819" y="2002755"/>
                  <a:pt x="2001328" y="1700831"/>
                </a:cubicBezTo>
                <a:cubicBezTo>
                  <a:pt x="2058837" y="1398907"/>
                  <a:pt x="649857" y="461503"/>
                  <a:pt x="345057" y="182582"/>
                </a:cubicBezTo>
                <a:cubicBezTo>
                  <a:pt x="40257" y="-96339"/>
                  <a:pt x="172528" y="27306"/>
                  <a:pt x="172528" y="27306"/>
                </a:cubicBezTo>
                <a:lnTo>
                  <a:pt x="172528" y="2730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笑脸 54"/>
          <p:cNvSpPr/>
          <p:nvPr/>
        </p:nvSpPr>
        <p:spPr>
          <a:xfrm>
            <a:off x="5865184" y="2564904"/>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笑脸 55"/>
          <p:cNvSpPr/>
          <p:nvPr/>
        </p:nvSpPr>
        <p:spPr>
          <a:xfrm>
            <a:off x="6017584" y="2717304"/>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笑脸 56"/>
          <p:cNvSpPr/>
          <p:nvPr/>
        </p:nvSpPr>
        <p:spPr>
          <a:xfrm>
            <a:off x="6714736" y="2537921"/>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笑脸 57"/>
          <p:cNvSpPr/>
          <p:nvPr/>
        </p:nvSpPr>
        <p:spPr>
          <a:xfrm>
            <a:off x="6289960" y="2492280"/>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笑脸 58"/>
          <p:cNvSpPr/>
          <p:nvPr/>
        </p:nvSpPr>
        <p:spPr>
          <a:xfrm>
            <a:off x="7033523" y="2835897"/>
            <a:ext cx="392351" cy="413390"/>
          </a:xfrm>
          <a:prstGeom prst="smileyFac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笑脸 59"/>
          <p:cNvSpPr/>
          <p:nvPr/>
        </p:nvSpPr>
        <p:spPr>
          <a:xfrm>
            <a:off x="10583982" y="2560624"/>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笑脸 60"/>
          <p:cNvSpPr/>
          <p:nvPr/>
        </p:nvSpPr>
        <p:spPr>
          <a:xfrm>
            <a:off x="10736382" y="2713024"/>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笑脸 61"/>
          <p:cNvSpPr/>
          <p:nvPr/>
        </p:nvSpPr>
        <p:spPr>
          <a:xfrm>
            <a:off x="11433534" y="2533641"/>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笑脸 62"/>
          <p:cNvSpPr/>
          <p:nvPr/>
        </p:nvSpPr>
        <p:spPr>
          <a:xfrm>
            <a:off x="11008758" y="2488000"/>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笑脸 63"/>
          <p:cNvSpPr/>
          <p:nvPr/>
        </p:nvSpPr>
        <p:spPr>
          <a:xfrm>
            <a:off x="11752321" y="2831617"/>
            <a:ext cx="392351" cy="41339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6264202" y="1983125"/>
            <a:ext cx="1161672" cy="400110"/>
          </a:xfrm>
          <a:prstGeom prst="rect">
            <a:avLst/>
          </a:prstGeom>
          <a:noFill/>
        </p:spPr>
        <p:txBody>
          <a:bodyPr wrap="square" rtlCol="0">
            <a:spAutoFit/>
          </a:bodyPr>
          <a:lstStyle/>
          <a:p>
            <a:r>
              <a:rPr lang="zh-CN" altLang="en-US" sz="2000" dirty="0"/>
              <a:t>蓝军</a:t>
            </a:r>
          </a:p>
        </p:txBody>
      </p:sp>
      <p:sp>
        <p:nvSpPr>
          <p:cNvPr id="66" name="文本框 65"/>
          <p:cNvSpPr txBox="1"/>
          <p:nvPr/>
        </p:nvSpPr>
        <p:spPr>
          <a:xfrm>
            <a:off x="10924951" y="1985469"/>
            <a:ext cx="952315" cy="400110"/>
          </a:xfrm>
          <a:prstGeom prst="rect">
            <a:avLst/>
          </a:prstGeom>
          <a:noFill/>
        </p:spPr>
        <p:txBody>
          <a:bodyPr wrap="square" rtlCol="0">
            <a:spAutoFit/>
          </a:bodyPr>
          <a:lstStyle/>
          <a:p>
            <a:r>
              <a:rPr lang="zh-CN" altLang="en-US" sz="2000" dirty="0"/>
              <a:t>红军</a:t>
            </a:r>
          </a:p>
        </p:txBody>
      </p:sp>
      <p:sp>
        <p:nvSpPr>
          <p:cNvPr id="67" name="左右箭头 66"/>
          <p:cNvSpPr/>
          <p:nvPr/>
        </p:nvSpPr>
        <p:spPr>
          <a:xfrm>
            <a:off x="7881408" y="3863182"/>
            <a:ext cx="2160240"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8622665" y="3493850"/>
            <a:ext cx="1418983" cy="400110"/>
          </a:xfrm>
          <a:prstGeom prst="rect">
            <a:avLst/>
          </a:prstGeom>
          <a:noFill/>
        </p:spPr>
        <p:txBody>
          <a:bodyPr wrap="square" rtlCol="0">
            <a:spAutoFit/>
          </a:bodyPr>
          <a:lstStyle/>
          <a:p>
            <a:r>
              <a:rPr lang="zh-CN" altLang="en-US" sz="2000" dirty="0"/>
              <a:t>通信</a:t>
            </a:r>
          </a:p>
        </p:txBody>
      </p:sp>
      <p:sp>
        <p:nvSpPr>
          <p:cNvPr id="69" name="笑脸 68"/>
          <p:cNvSpPr/>
          <p:nvPr/>
        </p:nvSpPr>
        <p:spPr>
          <a:xfrm>
            <a:off x="7685232" y="5712774"/>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笑脸 69"/>
          <p:cNvSpPr/>
          <p:nvPr/>
        </p:nvSpPr>
        <p:spPr>
          <a:xfrm>
            <a:off x="8845125" y="5418305"/>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笑脸 70"/>
          <p:cNvSpPr/>
          <p:nvPr/>
        </p:nvSpPr>
        <p:spPr>
          <a:xfrm>
            <a:off x="8579219" y="6018011"/>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笑脸 71"/>
          <p:cNvSpPr/>
          <p:nvPr/>
        </p:nvSpPr>
        <p:spPr>
          <a:xfrm>
            <a:off x="9509786" y="5712774"/>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笑脸 72"/>
          <p:cNvSpPr/>
          <p:nvPr/>
        </p:nvSpPr>
        <p:spPr>
          <a:xfrm>
            <a:off x="8971570" y="5787609"/>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笑脸 73"/>
          <p:cNvSpPr/>
          <p:nvPr/>
        </p:nvSpPr>
        <p:spPr>
          <a:xfrm>
            <a:off x="8324482" y="5464132"/>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笑脸 74"/>
          <p:cNvSpPr/>
          <p:nvPr/>
        </p:nvSpPr>
        <p:spPr>
          <a:xfrm>
            <a:off x="8214591" y="5712774"/>
            <a:ext cx="392351" cy="41339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8505581" y="6455517"/>
            <a:ext cx="893987" cy="400110"/>
          </a:xfrm>
          <a:prstGeom prst="rect">
            <a:avLst/>
          </a:prstGeom>
          <a:noFill/>
        </p:spPr>
        <p:txBody>
          <a:bodyPr wrap="square" rtlCol="0">
            <a:spAutoFit/>
          </a:bodyPr>
          <a:lstStyle/>
          <a:p>
            <a:r>
              <a:rPr lang="zh-CN" altLang="en-US" sz="2000" dirty="0"/>
              <a:t>敌人</a:t>
            </a:r>
          </a:p>
        </p:txBody>
      </p:sp>
    </p:spTree>
    <p:extLst>
      <p:ext uri="{BB962C8B-B14F-4D97-AF65-F5344CB8AC3E}">
        <p14:creationId xmlns:p14="http://schemas.microsoft.com/office/powerpoint/2010/main" val="170843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共识问题</a:t>
            </a:r>
            <a:r>
              <a:rPr lang="en-US" altLang="zh-CN" dirty="0"/>
              <a:t>-</a:t>
            </a:r>
            <a:r>
              <a:rPr lang="zh-CN" altLang="en-US" dirty="0"/>
              <a:t>现实问题</a:t>
            </a:r>
            <a:r>
              <a:rPr lang="en-US" altLang="zh-CN" dirty="0"/>
              <a:t> </a:t>
            </a:r>
            <a:endParaRPr lang="zh-CN" altLang="en-US" dirty="0"/>
          </a:p>
        </p:txBody>
      </p:sp>
      <p:sp>
        <p:nvSpPr>
          <p:cNvPr id="3" name="内容占位符 2"/>
          <p:cNvSpPr>
            <a:spLocks noGrp="1"/>
          </p:cNvSpPr>
          <p:nvPr>
            <p:ph idx="1"/>
          </p:nvPr>
        </p:nvSpPr>
        <p:spPr>
          <a:xfrm>
            <a:off x="609600" y="1556792"/>
            <a:ext cx="10972800" cy="4525963"/>
          </a:xfrm>
        </p:spPr>
        <p:txBody>
          <a:bodyPr>
            <a:normAutofit lnSpcReduction="10000"/>
          </a:bodyPr>
          <a:lstStyle/>
          <a:p>
            <a:pPr>
              <a:lnSpc>
                <a:spcPct val="150000"/>
              </a:lnSpc>
            </a:pPr>
            <a:r>
              <a:rPr lang="zh-CN" altLang="en-US" dirty="0"/>
              <a:t>现实问题</a:t>
            </a:r>
            <a:r>
              <a:rPr lang="en-US" altLang="zh-CN" dirty="0"/>
              <a:t>2</a:t>
            </a:r>
            <a:r>
              <a:rPr lang="zh-CN" altLang="en-US" dirty="0"/>
              <a:t>：所有正确控制飞船引擎的进程，当每一个计算机提议了一个操作后，控制飞船的所有正确的计算机需要决定“继续”还是“终止”。</a:t>
            </a:r>
            <a:endParaRPr lang="en-US" altLang="zh-CN" dirty="0"/>
          </a:p>
          <a:p>
            <a:pPr>
              <a:lnSpc>
                <a:spcPct val="150000"/>
              </a:lnSpc>
            </a:pPr>
            <a:r>
              <a:rPr lang="zh-CN" altLang="en-US" dirty="0"/>
              <a:t>现实问题</a:t>
            </a:r>
            <a:r>
              <a:rPr lang="en-US" altLang="zh-CN" dirty="0"/>
              <a:t>3</a:t>
            </a:r>
            <a:r>
              <a:rPr lang="zh-CN" altLang="en-US" dirty="0"/>
              <a:t>：控制太空飞船的多个计算机，需要对太空飞船的任务是继续执行还是终止达成协定，必须正确协调对于共享资源（如传感器、传动装置）的动作。</a:t>
            </a:r>
            <a:endParaRPr lang="en-US" altLang="zh-CN" dirty="0"/>
          </a:p>
          <a:p>
            <a:pPr>
              <a:lnSpc>
                <a:spcPct val="150000"/>
              </a:lnSpc>
            </a:pPr>
            <a:r>
              <a:rPr lang="zh-CN" altLang="en-US" dirty="0"/>
              <a:t>问题：系统采用主从结构是否会使上述问题的处理简单化？</a:t>
            </a:r>
            <a:endParaRPr lang="en-US" altLang="zh-CN" dirty="0"/>
          </a:p>
        </p:txBody>
      </p:sp>
    </p:spTree>
    <p:extLst>
      <p:ext uri="{BB962C8B-B14F-4D97-AF65-F5344CB8AC3E}">
        <p14:creationId xmlns:p14="http://schemas.microsoft.com/office/powerpoint/2010/main" val="279373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共识问题含义</a:t>
            </a:r>
          </a:p>
        </p:txBody>
      </p:sp>
      <p:sp>
        <p:nvSpPr>
          <p:cNvPr id="3" name="内容占位符 2"/>
          <p:cNvSpPr>
            <a:spLocks noGrp="1"/>
          </p:cNvSpPr>
          <p:nvPr>
            <p:ph idx="1"/>
          </p:nvPr>
        </p:nvSpPr>
        <p:spPr/>
        <p:txBody>
          <a:bodyPr/>
          <a:lstStyle/>
          <a:p>
            <a:pPr>
              <a:lnSpc>
                <a:spcPct val="150000"/>
              </a:lnSpc>
            </a:pPr>
            <a:r>
              <a:rPr lang="zh-CN" altLang="en-US" dirty="0"/>
              <a:t>共识问题的含义：分布式系统中，一个或多个进程提议了一个值后，一组进程如何对这个值达成一致意见。</a:t>
            </a:r>
            <a:endParaRPr lang="en-US" altLang="zh-CN" dirty="0"/>
          </a:p>
          <a:p>
            <a:pPr>
              <a:lnSpc>
                <a:spcPct val="150000"/>
              </a:lnSpc>
            </a:pPr>
            <a:r>
              <a:rPr lang="en-US" altLang="zh-CN" dirty="0"/>
              <a:t>3</a:t>
            </a:r>
            <a:r>
              <a:rPr lang="zh-CN" altLang="en-US" dirty="0"/>
              <a:t>个相关问题</a:t>
            </a:r>
            <a:endParaRPr lang="en-US" altLang="zh-CN" dirty="0"/>
          </a:p>
          <a:p>
            <a:pPr lvl="1">
              <a:lnSpc>
                <a:spcPct val="150000"/>
              </a:lnSpc>
            </a:pPr>
            <a:r>
              <a:rPr lang="zh-CN" altLang="en-US" dirty="0"/>
              <a:t>拜占庭将军（</a:t>
            </a:r>
            <a:r>
              <a:rPr lang="en-US" altLang="zh-CN" dirty="0"/>
              <a:t>Byzantine generals</a:t>
            </a:r>
            <a:r>
              <a:rPr lang="zh-CN" altLang="en-US" dirty="0"/>
              <a:t>）</a:t>
            </a:r>
            <a:endParaRPr lang="en-US" altLang="zh-CN" dirty="0"/>
          </a:p>
          <a:p>
            <a:pPr lvl="1">
              <a:lnSpc>
                <a:spcPct val="150000"/>
              </a:lnSpc>
            </a:pPr>
            <a:r>
              <a:rPr lang="zh-CN" altLang="en-US" dirty="0"/>
              <a:t>交互一致性（</a:t>
            </a:r>
            <a:r>
              <a:rPr lang="en-US" altLang="zh-CN" dirty="0"/>
              <a:t>interactive consistency</a:t>
            </a:r>
            <a:r>
              <a:rPr lang="zh-CN" altLang="en-US" dirty="0"/>
              <a:t>）</a:t>
            </a:r>
            <a:endParaRPr lang="en-US" altLang="zh-CN" dirty="0"/>
          </a:p>
          <a:p>
            <a:pPr lvl="1">
              <a:lnSpc>
                <a:spcPct val="150000"/>
              </a:lnSpc>
            </a:pPr>
            <a:r>
              <a:rPr lang="zh-CN" altLang="en-US" dirty="0"/>
              <a:t>全排序组播（</a:t>
            </a:r>
            <a:r>
              <a:rPr lang="en-US" altLang="zh-CN" dirty="0"/>
              <a:t>totally ordered multicast</a:t>
            </a:r>
            <a:r>
              <a:rPr lang="zh-CN" altLang="en-US" dirty="0"/>
              <a:t>）</a:t>
            </a:r>
            <a:endParaRPr lang="en-US" altLang="zh-CN" dirty="0"/>
          </a:p>
          <a:p>
            <a:pPr marL="0" indent="0">
              <a:lnSpc>
                <a:spcPct val="150000"/>
              </a:lnSpc>
              <a:buNone/>
            </a:pPr>
            <a:endParaRPr lang="zh-CN" altLang="en-US" dirty="0"/>
          </a:p>
        </p:txBody>
      </p:sp>
    </p:spTree>
    <p:extLst>
      <p:ext uri="{BB962C8B-B14F-4D97-AF65-F5344CB8AC3E}">
        <p14:creationId xmlns:p14="http://schemas.microsoft.com/office/powerpoint/2010/main" val="319581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系统模型</a:t>
            </a:r>
          </a:p>
        </p:txBody>
      </p:sp>
      <p:sp>
        <p:nvSpPr>
          <p:cNvPr id="3" name="内容占位符 2"/>
          <p:cNvSpPr>
            <a:spLocks noGrp="1"/>
          </p:cNvSpPr>
          <p:nvPr>
            <p:ph idx="1"/>
          </p:nvPr>
        </p:nvSpPr>
        <p:spPr>
          <a:xfrm>
            <a:off x="609600" y="1600201"/>
            <a:ext cx="10972800" cy="4525963"/>
          </a:xfrm>
        </p:spPr>
        <p:txBody>
          <a:bodyPr>
            <a:normAutofit/>
          </a:bodyPr>
          <a:lstStyle/>
          <a:p>
            <a:pPr>
              <a:lnSpc>
                <a:spcPct val="150000"/>
              </a:lnSpc>
            </a:pPr>
            <a:r>
              <a:rPr lang="zh-CN" altLang="en-US" dirty="0"/>
              <a:t>分布式系统中一组进程</a:t>
            </a:r>
            <a:r>
              <a:rPr lang="en-US" altLang="zh-CN" i="1" dirty="0"/>
              <a:t>p</a:t>
            </a:r>
            <a:r>
              <a:rPr lang="en-US" altLang="zh-CN" i="1" baseline="-25000" dirty="0"/>
              <a:t>i</a:t>
            </a:r>
            <a:r>
              <a:rPr lang="zh-CN" altLang="en-US" i="1" dirty="0"/>
              <a:t>（</a:t>
            </a:r>
            <a:r>
              <a:rPr lang="en-US" altLang="zh-CN" i="1" dirty="0" err="1"/>
              <a:t>i</a:t>
            </a:r>
            <a:r>
              <a:rPr lang="en-US" altLang="zh-CN" dirty="0"/>
              <a:t>=1,2,…,N</a:t>
            </a:r>
            <a:r>
              <a:rPr lang="zh-CN" altLang="en-US" i="1" dirty="0"/>
              <a:t>） </a:t>
            </a:r>
            <a:endParaRPr lang="en-US" altLang="zh-CN" i="1" dirty="0"/>
          </a:p>
          <a:p>
            <a:pPr>
              <a:lnSpc>
                <a:spcPct val="150000"/>
              </a:lnSpc>
            </a:pPr>
            <a:r>
              <a:rPr lang="zh-CN" altLang="en-US" dirty="0"/>
              <a:t>进程之间通过消息传递进行通信 </a:t>
            </a:r>
            <a:endParaRPr lang="en-US" altLang="zh-CN" dirty="0"/>
          </a:p>
          <a:p>
            <a:pPr>
              <a:lnSpc>
                <a:spcPct val="150000"/>
              </a:lnSpc>
            </a:pPr>
            <a:r>
              <a:rPr lang="zh-CN" altLang="en-US" dirty="0"/>
              <a:t>假设通信是可靠的，进程可能出现故障 </a:t>
            </a:r>
            <a:endParaRPr lang="en-US" altLang="zh-CN" dirty="0"/>
          </a:p>
          <a:p>
            <a:pPr>
              <a:lnSpc>
                <a:spcPct val="150000"/>
              </a:lnSpc>
            </a:pPr>
            <a:r>
              <a:rPr lang="zh-CN" altLang="en-US" dirty="0"/>
              <a:t>故障为拜占庭（随机）进程故障和崩溃故障</a:t>
            </a:r>
            <a:endParaRPr lang="en-US" altLang="zh-CN" dirty="0"/>
          </a:p>
          <a:p>
            <a:pPr>
              <a:lnSpc>
                <a:spcPct val="150000"/>
              </a:lnSpc>
            </a:pPr>
            <a:r>
              <a:rPr lang="zh-CN" altLang="en-US" dirty="0"/>
              <a:t>假设</a:t>
            </a:r>
            <a:r>
              <a:rPr lang="en-US" altLang="zh-CN" dirty="0"/>
              <a:t>N</a:t>
            </a:r>
            <a:r>
              <a:rPr lang="zh-CN" altLang="en-US" dirty="0"/>
              <a:t>个进程中至多有</a:t>
            </a:r>
            <a:r>
              <a:rPr lang="en-US" altLang="zh-CN" i="1" dirty="0"/>
              <a:t>f </a:t>
            </a:r>
            <a:r>
              <a:rPr lang="zh-CN" altLang="en-US" dirty="0"/>
              <a:t>个故障进程，其余进程是正确的</a:t>
            </a:r>
            <a:endParaRPr lang="en-US" altLang="zh-CN" dirty="0"/>
          </a:p>
          <a:p>
            <a:pPr>
              <a:lnSpc>
                <a:spcPct val="150000"/>
              </a:lnSpc>
            </a:pPr>
            <a:r>
              <a:rPr lang="zh-CN" altLang="en-US" dirty="0"/>
              <a:t>假设进程对所发送的消息不进行数字签名 </a:t>
            </a:r>
            <a:endParaRPr lang="en-US" altLang="zh-CN" dirty="0"/>
          </a:p>
        </p:txBody>
      </p:sp>
    </p:spTree>
    <p:extLst>
      <p:ext uri="{BB962C8B-B14F-4D97-AF65-F5344CB8AC3E}">
        <p14:creationId xmlns:p14="http://schemas.microsoft.com/office/powerpoint/2010/main" val="883848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共识问题定义</a:t>
            </a:r>
          </a:p>
        </p:txBody>
      </p:sp>
      <p:sp>
        <p:nvSpPr>
          <p:cNvPr id="3" name="内容占位符 2"/>
          <p:cNvSpPr>
            <a:spLocks noGrp="1"/>
          </p:cNvSpPr>
          <p:nvPr>
            <p:ph idx="1"/>
          </p:nvPr>
        </p:nvSpPr>
        <p:spPr>
          <a:xfrm>
            <a:off x="609600" y="1600201"/>
            <a:ext cx="6206480" cy="4525963"/>
          </a:xfrm>
        </p:spPr>
        <p:txBody>
          <a:bodyPr>
            <a:normAutofit fontScale="92500"/>
          </a:bodyPr>
          <a:lstStyle/>
          <a:p>
            <a:r>
              <a:rPr lang="zh-CN" altLang="en-US" dirty="0"/>
              <a:t>为达到共识，每个进程</a:t>
            </a:r>
            <a:r>
              <a:rPr lang="en-US" altLang="zh-CN" i="1" dirty="0"/>
              <a:t>p</a:t>
            </a:r>
            <a:r>
              <a:rPr lang="en-US" altLang="zh-CN" i="1" baseline="-25000" dirty="0"/>
              <a:t>i</a:t>
            </a:r>
            <a:r>
              <a:rPr lang="zh-CN" altLang="en-US" dirty="0"/>
              <a:t>最初处于未决（</a:t>
            </a:r>
            <a:r>
              <a:rPr lang="en-US" altLang="zh-CN" i="1" dirty="0"/>
              <a:t>undecided</a:t>
            </a:r>
            <a:r>
              <a:rPr lang="zh-CN" altLang="en-US" dirty="0"/>
              <a:t>）状态，并且提议一个</a:t>
            </a:r>
            <a:r>
              <a:rPr lang="zh-CN" altLang="en-US" dirty="0">
                <a:solidFill>
                  <a:srgbClr val="FF0000"/>
                </a:solidFill>
              </a:rPr>
              <a:t>值</a:t>
            </a:r>
            <a:r>
              <a:rPr lang="en-US" altLang="zh-CN" i="1" dirty="0">
                <a:solidFill>
                  <a:srgbClr val="FF0000"/>
                </a:solidFill>
              </a:rPr>
              <a:t>v</a:t>
            </a:r>
            <a:r>
              <a:rPr lang="en-US" altLang="zh-CN" i="1" baseline="-25000" dirty="0">
                <a:solidFill>
                  <a:srgbClr val="FF0000"/>
                </a:solidFill>
              </a:rPr>
              <a:t>i</a:t>
            </a:r>
            <a:r>
              <a:rPr lang="zh-CN" altLang="en-US" dirty="0"/>
              <a:t>（</a:t>
            </a:r>
            <a:r>
              <a:rPr lang="en-US" altLang="zh-CN" i="1" dirty="0" err="1"/>
              <a:t>i</a:t>
            </a:r>
            <a:r>
              <a:rPr lang="en-US" altLang="zh-CN" dirty="0"/>
              <a:t>=1,2,…,</a:t>
            </a:r>
            <a:r>
              <a:rPr lang="en-US" altLang="zh-CN" i="1" dirty="0"/>
              <a:t>N</a:t>
            </a:r>
            <a:r>
              <a:rPr lang="zh-CN" altLang="en-US" dirty="0"/>
              <a:t>）。进程间相互通信并交换值</a:t>
            </a:r>
            <a:r>
              <a:rPr lang="en-US" altLang="zh-CN" dirty="0"/>
              <a:t>V</a:t>
            </a:r>
            <a:r>
              <a:rPr lang="zh-CN" altLang="en-US" dirty="0"/>
              <a:t>。每个进程设置</a:t>
            </a:r>
            <a:r>
              <a:rPr lang="zh-CN" altLang="en-US" dirty="0">
                <a:solidFill>
                  <a:srgbClr val="FF0000"/>
                </a:solidFill>
              </a:rPr>
              <a:t>决策变量</a:t>
            </a:r>
            <a:r>
              <a:rPr lang="en-US" altLang="zh-CN" i="1" dirty="0">
                <a:solidFill>
                  <a:srgbClr val="FF0000"/>
                </a:solidFill>
              </a:rPr>
              <a:t>d</a:t>
            </a:r>
            <a:r>
              <a:rPr lang="en-US" altLang="zh-CN" i="1" baseline="-25000" dirty="0">
                <a:solidFill>
                  <a:srgbClr val="FF0000"/>
                </a:solidFill>
              </a:rPr>
              <a:t>i</a:t>
            </a:r>
            <a:r>
              <a:rPr lang="zh-CN" altLang="en-US" dirty="0"/>
              <a:t>的值，进程进入决定（</a:t>
            </a:r>
            <a:r>
              <a:rPr lang="en-US" altLang="zh-CN" i="1" dirty="0"/>
              <a:t>decided</a:t>
            </a:r>
            <a:r>
              <a:rPr lang="zh-CN" altLang="en-US" dirty="0"/>
              <a:t>）状态。处于</a:t>
            </a:r>
            <a:r>
              <a:rPr lang="en-US" altLang="zh-CN" i="1" dirty="0"/>
              <a:t>decided</a:t>
            </a:r>
            <a:r>
              <a:rPr lang="zh-CN" altLang="en-US" dirty="0"/>
              <a:t>状态的进程不能改变</a:t>
            </a:r>
            <a:r>
              <a:rPr lang="en-US" altLang="zh-CN" i="1" dirty="0"/>
              <a:t>d</a:t>
            </a:r>
            <a:r>
              <a:rPr lang="en-US" altLang="zh-CN" i="1" baseline="-25000" dirty="0"/>
              <a:t>i</a:t>
            </a:r>
            <a:r>
              <a:rPr lang="zh-CN" altLang="en-US" i="1" dirty="0"/>
              <a:t> </a:t>
            </a:r>
            <a:r>
              <a:rPr lang="zh-CN" altLang="en-US" dirty="0"/>
              <a:t>的值（</a:t>
            </a:r>
            <a:r>
              <a:rPr lang="en-US" altLang="zh-CN" i="1" dirty="0" err="1"/>
              <a:t>i</a:t>
            </a:r>
            <a:r>
              <a:rPr lang="en-US" altLang="zh-CN" dirty="0"/>
              <a:t>=1,2,…,</a:t>
            </a:r>
            <a:r>
              <a:rPr lang="en-US" altLang="zh-CN" i="1" dirty="0"/>
              <a:t>N</a:t>
            </a:r>
            <a:r>
              <a:rPr lang="zh-CN" altLang="en-US" dirty="0"/>
              <a:t>）。</a:t>
            </a:r>
            <a:endParaRPr lang="en-US" altLang="zh-CN" dirty="0"/>
          </a:p>
          <a:p>
            <a:r>
              <a:rPr lang="zh-CN" altLang="en-US" dirty="0"/>
              <a:t>例：三个参与共识算法的进程</a:t>
            </a:r>
            <a:endParaRPr lang="en-US" altLang="zh-CN" dirty="0"/>
          </a:p>
          <a:p>
            <a:pPr lvl="1"/>
            <a:r>
              <a:rPr lang="zh-CN" altLang="en-US" dirty="0"/>
              <a:t>进程</a:t>
            </a:r>
            <a:r>
              <a:rPr lang="en-US" altLang="zh-CN" dirty="0"/>
              <a:t>1</a:t>
            </a:r>
            <a:r>
              <a:rPr lang="zh-CN" altLang="en-US" dirty="0"/>
              <a:t>和进程</a:t>
            </a:r>
            <a:r>
              <a:rPr lang="en-US" altLang="zh-CN" dirty="0"/>
              <a:t>2</a:t>
            </a:r>
            <a:r>
              <a:rPr lang="zh-CN" altLang="en-US" dirty="0"/>
              <a:t>提议继续，进程</a:t>
            </a:r>
            <a:r>
              <a:rPr lang="en-US" altLang="zh-CN" dirty="0"/>
              <a:t>3</a:t>
            </a:r>
            <a:r>
              <a:rPr lang="zh-CN" altLang="en-US" dirty="0"/>
              <a:t>提议放弃，随后崩溃</a:t>
            </a:r>
            <a:endParaRPr lang="en-US" altLang="zh-CN" dirty="0"/>
          </a:p>
          <a:p>
            <a:pPr lvl="1"/>
            <a:r>
              <a:rPr lang="en-US" altLang="zh-CN" i="1" dirty="0"/>
              <a:t>d</a:t>
            </a:r>
            <a:r>
              <a:rPr lang="zh-CN" altLang="en-US" dirty="0"/>
              <a:t>是决策变量，</a:t>
            </a:r>
            <a:r>
              <a:rPr lang="en-US" altLang="zh-CN" i="1" dirty="0"/>
              <a:t>v</a:t>
            </a:r>
            <a:r>
              <a:rPr lang="zh-CN" altLang="en-US" dirty="0"/>
              <a:t>是提议的一个值</a:t>
            </a:r>
          </a:p>
        </p:txBody>
      </p:sp>
      <p:pic>
        <p:nvPicPr>
          <p:cNvPr id="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636" y="1844824"/>
            <a:ext cx="5076804" cy="397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cxnSp>
        <p:nvCxnSpPr>
          <p:cNvPr id="6" name="直接连接符 5"/>
          <p:cNvCxnSpPr/>
          <p:nvPr/>
        </p:nvCxnSpPr>
        <p:spPr>
          <a:xfrm>
            <a:off x="8400256" y="4005064"/>
            <a:ext cx="17281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38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共识算法满足的条件</a:t>
            </a:r>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共识算法的每次执行要求满足以下三个条件</a:t>
            </a:r>
            <a:endParaRPr lang="en-US" altLang="zh-CN" dirty="0"/>
          </a:p>
          <a:p>
            <a:pPr marL="914400" lvl="1" indent="-457200">
              <a:lnSpc>
                <a:spcPct val="150000"/>
              </a:lnSpc>
              <a:buFont typeface="+mj-ea"/>
              <a:buAutoNum type="circleNumDbPlain"/>
            </a:pPr>
            <a:r>
              <a:rPr lang="en-US" altLang="zh-CN" dirty="0"/>
              <a:t>Termination</a:t>
            </a:r>
            <a:r>
              <a:rPr lang="zh-CN" altLang="en-US" dirty="0"/>
              <a:t>：最终每个正确的进程都设置其决策变量</a:t>
            </a:r>
            <a:r>
              <a:rPr lang="en-US" altLang="zh-CN" i="1" dirty="0"/>
              <a:t>d</a:t>
            </a:r>
            <a:r>
              <a:rPr lang="zh-CN" altLang="en-US" i="1" dirty="0"/>
              <a:t>。</a:t>
            </a:r>
            <a:endParaRPr lang="en-US" altLang="zh-CN" i="1" dirty="0"/>
          </a:p>
          <a:p>
            <a:pPr marL="914400" lvl="1" indent="-457200">
              <a:lnSpc>
                <a:spcPct val="150000"/>
              </a:lnSpc>
              <a:buFont typeface="+mj-ea"/>
              <a:buAutoNum type="circleNumDbPlain"/>
            </a:pPr>
            <a:r>
              <a:rPr lang="en-US" altLang="zh-CN" dirty="0"/>
              <a:t>Agreement</a:t>
            </a:r>
            <a:r>
              <a:rPr lang="zh-CN" altLang="en-US" dirty="0"/>
              <a:t>：所有正确进程的决策变量值相同，即如果</a:t>
            </a:r>
            <a:r>
              <a:rPr lang="en-US" altLang="zh-CN" i="1" dirty="0"/>
              <a:t>p</a:t>
            </a:r>
            <a:r>
              <a:rPr lang="en-US" altLang="zh-CN" i="1" baseline="-25000" dirty="0"/>
              <a:t>i</a:t>
            </a:r>
            <a:r>
              <a:rPr lang="zh-CN" altLang="en-US" dirty="0"/>
              <a:t>和</a:t>
            </a:r>
            <a:r>
              <a:rPr lang="en-US" altLang="zh-CN" i="1" dirty="0" err="1"/>
              <a:t>p</a:t>
            </a:r>
            <a:r>
              <a:rPr lang="en-US" altLang="zh-CN" i="1" baseline="-25000" dirty="0" err="1"/>
              <a:t>j</a:t>
            </a:r>
            <a:r>
              <a:rPr lang="zh-CN" altLang="en-US" dirty="0"/>
              <a:t>都是正确的而且都进入了</a:t>
            </a:r>
            <a:r>
              <a:rPr lang="en-US" altLang="zh-CN" i="1" dirty="0"/>
              <a:t>decided</a:t>
            </a:r>
            <a:r>
              <a:rPr lang="zh-CN" altLang="en-US" dirty="0"/>
              <a:t>状态，那么</a:t>
            </a:r>
            <a:r>
              <a:rPr lang="en-US" altLang="zh-CN" i="1" dirty="0"/>
              <a:t>d</a:t>
            </a:r>
            <a:r>
              <a:rPr lang="en-US" altLang="zh-CN" i="1" baseline="-25000" dirty="0"/>
              <a:t>i</a:t>
            </a:r>
            <a:r>
              <a:rPr lang="en-US" altLang="zh-CN" dirty="0"/>
              <a:t>=</a:t>
            </a:r>
            <a:r>
              <a:rPr lang="en-US" altLang="zh-CN" i="1" dirty="0" err="1"/>
              <a:t>d</a:t>
            </a:r>
            <a:r>
              <a:rPr lang="en-US" altLang="zh-CN" i="1" baseline="-25000" dirty="0" err="1"/>
              <a:t>j</a:t>
            </a:r>
            <a:r>
              <a:rPr lang="zh-CN" altLang="en-US" dirty="0"/>
              <a:t>（</a:t>
            </a:r>
            <a:r>
              <a:rPr lang="en-US" altLang="zh-CN" i="1" dirty="0" err="1"/>
              <a:t>i,j</a:t>
            </a:r>
            <a:r>
              <a:rPr lang="en-US" altLang="zh-CN" dirty="0"/>
              <a:t>=1,2,…,</a:t>
            </a:r>
            <a:r>
              <a:rPr lang="en-US" altLang="zh-CN" i="1" dirty="0"/>
              <a:t>N</a:t>
            </a:r>
            <a:r>
              <a:rPr lang="zh-CN" altLang="en-US" dirty="0"/>
              <a:t>）</a:t>
            </a:r>
            <a:endParaRPr lang="en-US" altLang="zh-CN" dirty="0"/>
          </a:p>
          <a:p>
            <a:pPr marL="914400" lvl="1" indent="-457200">
              <a:lnSpc>
                <a:spcPct val="150000"/>
              </a:lnSpc>
              <a:buFont typeface="+mj-ea"/>
              <a:buAutoNum type="circleNumDbPlain"/>
            </a:pPr>
            <a:r>
              <a:rPr lang="en-US" altLang="zh-CN" dirty="0"/>
              <a:t>Integrity</a:t>
            </a:r>
            <a:r>
              <a:rPr lang="zh-CN" altLang="en-US" dirty="0"/>
              <a:t>：如果正确的进程都提议同一个值，则处于</a:t>
            </a:r>
            <a:r>
              <a:rPr lang="en-US" altLang="zh-CN" dirty="0"/>
              <a:t>decided</a:t>
            </a:r>
            <a:r>
              <a:rPr lang="zh-CN" altLang="en-US" dirty="0"/>
              <a:t>状态的任何正确进程选择该值。（有些文献称作有效性）</a:t>
            </a:r>
            <a:endParaRPr lang="en-US" altLang="zh-CN" dirty="0"/>
          </a:p>
          <a:p>
            <a:pPr lvl="2">
              <a:lnSpc>
                <a:spcPct val="150000"/>
              </a:lnSpc>
            </a:pPr>
            <a:r>
              <a:rPr lang="zh-CN" altLang="en-US" dirty="0"/>
              <a:t>应用不同，</a:t>
            </a:r>
            <a:r>
              <a:rPr lang="en-US" altLang="zh-CN" dirty="0"/>
              <a:t>integrity</a:t>
            </a:r>
            <a:r>
              <a:rPr lang="zh-CN" altLang="en-US" dirty="0"/>
              <a:t>定义可以有所变化。例如较弱的完整性指的是</a:t>
            </a:r>
            <a:r>
              <a:rPr lang="en-US" altLang="zh-CN" dirty="0"/>
              <a:t>decision variable</a:t>
            </a:r>
            <a:r>
              <a:rPr lang="zh-CN" altLang="en-US" dirty="0"/>
              <a:t>值等于</a:t>
            </a:r>
            <a:r>
              <a:rPr lang="zh-CN" altLang="en-US" dirty="0">
                <a:solidFill>
                  <a:srgbClr val="FF0000"/>
                </a:solidFill>
              </a:rPr>
              <a:t>某些</a:t>
            </a:r>
            <a:r>
              <a:rPr lang="zh-CN" altLang="en-US" dirty="0"/>
              <a:t>正确进程提议的值，而</a:t>
            </a:r>
            <a:r>
              <a:rPr lang="zh-CN" altLang="en-US" dirty="0">
                <a:solidFill>
                  <a:srgbClr val="FF0000"/>
                </a:solidFill>
              </a:rPr>
              <a:t>不是所有</a:t>
            </a:r>
            <a:r>
              <a:rPr lang="zh-CN" altLang="en-US" dirty="0"/>
              <a:t>的正确进程提议的值。</a:t>
            </a:r>
          </a:p>
        </p:txBody>
      </p:sp>
    </p:spTree>
    <p:extLst>
      <p:ext uri="{BB962C8B-B14F-4D97-AF65-F5344CB8AC3E}">
        <p14:creationId xmlns:p14="http://schemas.microsoft.com/office/powerpoint/2010/main" val="418087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共识算法执行示例</a:t>
            </a:r>
          </a:p>
        </p:txBody>
      </p:sp>
      <p:sp>
        <p:nvSpPr>
          <p:cNvPr id="3" name="内容占位符 2"/>
          <p:cNvSpPr>
            <a:spLocks noGrp="1"/>
          </p:cNvSpPr>
          <p:nvPr>
            <p:ph idx="1"/>
          </p:nvPr>
        </p:nvSpPr>
        <p:spPr>
          <a:xfrm>
            <a:off x="609600" y="1600201"/>
            <a:ext cx="10972800" cy="4525963"/>
          </a:xfrm>
        </p:spPr>
        <p:txBody>
          <a:bodyPr>
            <a:normAutofit lnSpcReduction="10000"/>
          </a:bodyPr>
          <a:lstStyle/>
          <a:p>
            <a:r>
              <a:rPr lang="zh-CN" altLang="en-US" dirty="0"/>
              <a:t>假设系统中的进程不出现故障。</a:t>
            </a:r>
            <a:endParaRPr lang="en-US" altLang="zh-CN" dirty="0"/>
          </a:p>
          <a:p>
            <a:pPr lvl="1"/>
            <a:r>
              <a:rPr lang="zh-CN" altLang="en-US" dirty="0"/>
              <a:t>将进程归为一组，然后让每个进程将其所提议的值可靠地组播到组里其他进程。</a:t>
            </a:r>
            <a:endParaRPr lang="en-US" altLang="zh-CN" dirty="0"/>
          </a:p>
          <a:p>
            <a:pPr lvl="1"/>
            <a:r>
              <a:rPr lang="zh-CN" altLang="en-US" dirty="0"/>
              <a:t>每个进程等待，直到收集到所有</a:t>
            </a:r>
            <a:r>
              <a:rPr lang="en-US" altLang="zh-CN" dirty="0"/>
              <a:t>N</a:t>
            </a:r>
            <a:r>
              <a:rPr lang="zh-CN" altLang="en-US" dirty="0"/>
              <a:t>个值（包括自己的）</a:t>
            </a:r>
            <a:r>
              <a:rPr lang="en-US" altLang="zh-CN" dirty="0"/>
              <a:t>,</a:t>
            </a:r>
            <a:r>
              <a:rPr lang="zh-CN" altLang="en-US" dirty="0"/>
              <a:t>调用函数</a:t>
            </a:r>
            <a:r>
              <a:rPr lang="en-US" altLang="zh-CN" i="1" dirty="0"/>
              <a:t>majority</a:t>
            </a:r>
            <a:r>
              <a:rPr lang="zh-CN" altLang="en-US" dirty="0"/>
              <a:t>（</a:t>
            </a:r>
            <a:r>
              <a:rPr lang="en-US" altLang="zh-CN" i="1" dirty="0"/>
              <a:t>v</a:t>
            </a:r>
            <a:r>
              <a:rPr lang="en-US" altLang="zh-CN" i="1" baseline="-25000" dirty="0"/>
              <a:t>1</a:t>
            </a:r>
            <a:r>
              <a:rPr lang="en-US" altLang="zh-CN" i="1" dirty="0"/>
              <a:t>,v</a:t>
            </a:r>
            <a:r>
              <a:rPr lang="en-US" altLang="zh-CN" i="1" baseline="-25000" dirty="0"/>
              <a:t>2</a:t>
            </a:r>
            <a:r>
              <a:rPr lang="en-US" altLang="zh-CN" i="1" dirty="0"/>
              <a:t>,…,</a:t>
            </a:r>
            <a:r>
              <a:rPr lang="en-US" altLang="zh-CN" i="1" dirty="0" err="1"/>
              <a:t>v</a:t>
            </a:r>
            <a:r>
              <a:rPr lang="en-US" altLang="zh-CN" i="1" baseline="-25000" dirty="0" err="1"/>
              <a:t>n</a:t>
            </a:r>
            <a:r>
              <a:rPr lang="zh-CN" altLang="en-US" dirty="0"/>
              <a:t>）</a:t>
            </a:r>
            <a:r>
              <a:rPr lang="en-US" altLang="zh-CN" dirty="0"/>
              <a:t>,</a:t>
            </a:r>
            <a:r>
              <a:rPr lang="zh-CN" altLang="en-US" dirty="0"/>
              <a:t>返回出现最多的</a:t>
            </a:r>
            <a:r>
              <a:rPr lang="en-US" altLang="zh-CN" dirty="0"/>
              <a:t>v</a:t>
            </a:r>
            <a:r>
              <a:rPr lang="zh-CN" altLang="en-US" dirty="0"/>
              <a:t>值；如果不存在，返回一个特殊值，如⊥</a:t>
            </a:r>
            <a:endParaRPr lang="en-US" altLang="zh-CN" dirty="0"/>
          </a:p>
          <a:p>
            <a:r>
              <a:rPr lang="en-US" altLang="zh-CN" dirty="0"/>
              <a:t>Termination</a:t>
            </a:r>
            <a:r>
              <a:rPr lang="zh-CN" altLang="en-US" dirty="0"/>
              <a:t>由组播的可靠性保证</a:t>
            </a:r>
            <a:endParaRPr lang="en-US" altLang="zh-CN" dirty="0"/>
          </a:p>
          <a:p>
            <a:r>
              <a:rPr lang="en-US" altLang="zh-CN" dirty="0"/>
              <a:t>Agreement</a:t>
            </a:r>
            <a:r>
              <a:rPr lang="zh-CN" altLang="en-US" dirty="0"/>
              <a:t>和</a:t>
            </a:r>
            <a:r>
              <a:rPr lang="en-US" altLang="zh-CN" dirty="0"/>
              <a:t>integrity</a:t>
            </a:r>
            <a:r>
              <a:rPr lang="zh-CN" altLang="en-US" dirty="0"/>
              <a:t>由</a:t>
            </a:r>
            <a:r>
              <a:rPr lang="en-US" altLang="zh-CN" dirty="0"/>
              <a:t>majority</a:t>
            </a:r>
            <a:r>
              <a:rPr lang="zh-CN" altLang="en-US" dirty="0"/>
              <a:t>函数的定义和可靠组播的完整性保证（如有序值时，</a:t>
            </a:r>
            <a:r>
              <a:rPr lang="en-US" altLang="zh-CN" dirty="0"/>
              <a:t>minimum</a:t>
            </a:r>
            <a:r>
              <a:rPr lang="zh-CN" altLang="en-US" dirty="0"/>
              <a:t>、</a:t>
            </a:r>
            <a:r>
              <a:rPr lang="en-US" altLang="zh-CN" dirty="0"/>
              <a:t>maximum</a:t>
            </a:r>
            <a:r>
              <a:rPr lang="zh-CN" altLang="en-US" dirty="0"/>
              <a:t>也是合适的函数）</a:t>
            </a:r>
            <a:endParaRPr lang="en-US" altLang="zh-CN" dirty="0"/>
          </a:p>
          <a:p>
            <a:r>
              <a:rPr lang="zh-CN" altLang="en-US" dirty="0"/>
              <a:t>每个进程收集相同的提议值，而且每个进程采用同样的函数计算，因此他们一定全部一致（</a:t>
            </a:r>
            <a:r>
              <a:rPr lang="en-US" altLang="zh-CN" dirty="0"/>
              <a:t>agree</a:t>
            </a:r>
            <a:r>
              <a:rPr lang="zh-CN" altLang="en-US" dirty="0"/>
              <a:t>）。且如果每个进程提议相同的值，那么它们最终都决定这个值。</a:t>
            </a:r>
            <a:endParaRPr lang="en-US" altLang="zh-CN" dirty="0"/>
          </a:p>
          <a:p>
            <a:endParaRPr lang="zh-CN" altLang="en-US" dirty="0"/>
          </a:p>
        </p:txBody>
      </p:sp>
    </p:spTree>
    <p:extLst>
      <p:ext uri="{BB962C8B-B14F-4D97-AF65-F5344CB8AC3E}">
        <p14:creationId xmlns:p14="http://schemas.microsoft.com/office/powerpoint/2010/main" val="272107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9C426-F943-42DD-ABCD-15D91C6E4148}"/>
              </a:ext>
            </a:extLst>
          </p:cNvPr>
          <p:cNvSpPr>
            <a:spLocks noGrp="1"/>
          </p:cNvSpPr>
          <p:nvPr>
            <p:ph type="title"/>
          </p:nvPr>
        </p:nvSpPr>
        <p:spPr/>
        <p:txBody>
          <a:bodyPr/>
          <a:lstStyle/>
          <a:p>
            <a:r>
              <a:rPr lang="zh-CN" altLang="en-US" dirty="0"/>
              <a:t>拜占庭将军问题</a:t>
            </a:r>
          </a:p>
        </p:txBody>
      </p:sp>
      <p:sp>
        <p:nvSpPr>
          <p:cNvPr id="3" name="内容占位符 2">
            <a:extLst>
              <a:ext uri="{FF2B5EF4-FFF2-40B4-BE49-F238E27FC236}">
                <a16:creationId xmlns:a16="http://schemas.microsoft.com/office/drawing/2014/main" id="{F9CE1678-2B94-4F94-B5E7-ABA3503EFC0B}"/>
              </a:ext>
            </a:extLst>
          </p:cNvPr>
          <p:cNvSpPr>
            <a:spLocks noGrp="1"/>
          </p:cNvSpPr>
          <p:nvPr>
            <p:ph idx="1"/>
          </p:nvPr>
        </p:nvSpPr>
        <p:spPr/>
        <p:txBody>
          <a:bodyPr/>
          <a:lstStyle/>
          <a:p>
            <a:r>
              <a:rPr lang="en-US" altLang="zh-CN" dirty="0"/>
              <a:t>1982</a:t>
            </a:r>
            <a:r>
              <a:rPr lang="zh-CN" altLang="en-US" dirty="0"/>
              <a:t>年</a:t>
            </a:r>
            <a:r>
              <a:rPr lang="en-US" altLang="zh-CN" dirty="0"/>
              <a:t>Leslie </a:t>
            </a:r>
            <a:r>
              <a:rPr lang="en-US" altLang="zh-CN" dirty="0" err="1"/>
              <a:t>Lamport</a:t>
            </a:r>
            <a:r>
              <a:rPr lang="zh-CN" altLang="en-US" dirty="0"/>
              <a:t>年提出拜占庭将军问题，一种容错理论。</a:t>
            </a:r>
            <a:endParaRPr lang="en-US" altLang="zh-CN" dirty="0"/>
          </a:p>
          <a:p>
            <a:pPr lvl="1"/>
            <a:r>
              <a:rPr lang="zh-CN" altLang="en-US" dirty="0"/>
              <a:t>理论上，在分布式计算领域，在异步系统和不可靠通道上达到一致性状态是不可能。（存在消息丢失的不可靠信道上试图通过消息传递的方式达到一致性是不可能的）</a:t>
            </a:r>
            <a:endParaRPr lang="en-US" altLang="zh-CN" dirty="0"/>
          </a:p>
          <a:p>
            <a:r>
              <a:rPr lang="en-US" altLang="zh-CN" dirty="0" err="1"/>
              <a:t>Lamport</a:t>
            </a:r>
            <a:r>
              <a:rPr lang="zh-CN" altLang="en-US" dirty="0"/>
              <a:t>设想的一个场景：</a:t>
            </a:r>
            <a:endParaRPr lang="en-US" altLang="zh-CN" dirty="0"/>
          </a:p>
          <a:p>
            <a:pPr lvl="1"/>
            <a:r>
              <a:rPr lang="zh-CN" altLang="en-US" dirty="0"/>
              <a:t>拜占庭帝国有许多支军队，不同军队的将军之间必须制订一个统一的行动计划，做出进攻或者撤退的决定。同时各个将军在地理上都是分布的，只能依靠军队的通讯员传递消息进行通讯。这些通讯员可能会存在叛徒，可以任意篡改消息，达到欺骗将军的目的。</a:t>
            </a:r>
            <a:endParaRPr lang="en-US" altLang="zh-CN" dirty="0"/>
          </a:p>
        </p:txBody>
      </p:sp>
    </p:spTree>
    <p:extLst>
      <p:ext uri="{BB962C8B-B14F-4D97-AF65-F5344CB8AC3E}">
        <p14:creationId xmlns:p14="http://schemas.microsoft.com/office/powerpoint/2010/main" val="412956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拜占庭将军问题</a:t>
            </a:r>
          </a:p>
        </p:txBody>
      </p:sp>
      <p:sp>
        <p:nvSpPr>
          <p:cNvPr id="3" name="内容占位符 2"/>
          <p:cNvSpPr>
            <a:spLocks noGrp="1"/>
          </p:cNvSpPr>
          <p:nvPr>
            <p:ph idx="1"/>
          </p:nvPr>
        </p:nvSpPr>
        <p:spPr>
          <a:xfrm>
            <a:off x="609600" y="1600201"/>
            <a:ext cx="10972800" cy="4709119"/>
          </a:xfrm>
        </p:spPr>
        <p:txBody>
          <a:bodyPr>
            <a:normAutofit fontScale="85000" lnSpcReduction="10000"/>
          </a:bodyPr>
          <a:lstStyle/>
          <a:p>
            <a:r>
              <a:rPr lang="en-US" altLang="zh-CN" dirty="0"/>
              <a:t>3</a:t>
            </a:r>
            <a:r>
              <a:rPr lang="zh-CN" altLang="en-US" dirty="0"/>
              <a:t>个或更多将军协商进攻还是撤退（</a:t>
            </a:r>
            <a:r>
              <a:rPr lang="en-US" altLang="zh-CN" dirty="0"/>
              <a:t>action</a:t>
            </a:r>
            <a:r>
              <a:rPr lang="zh-CN" altLang="en-US" dirty="0"/>
              <a:t>），其中一个将军（作为司令）发布命令，其他将军（司令手下的上尉）决定进攻还是撤退。</a:t>
            </a:r>
            <a:endParaRPr lang="en-US" altLang="zh-CN" dirty="0"/>
          </a:p>
          <a:p>
            <a:r>
              <a:rPr lang="zh-CN" altLang="en-US" dirty="0"/>
              <a:t>问题：一个或多个将军可能会叛变（出错）</a:t>
            </a:r>
            <a:endParaRPr lang="en-US" altLang="zh-CN" dirty="0"/>
          </a:p>
          <a:p>
            <a:pPr lvl="1"/>
            <a:r>
              <a:rPr lang="zh-CN" altLang="en-US" dirty="0"/>
              <a:t>司令叛变：给一个上尉发出进攻命令，另一个发出撤退命令</a:t>
            </a:r>
            <a:endParaRPr lang="en-US" altLang="zh-CN" dirty="0"/>
          </a:p>
          <a:p>
            <a:pPr lvl="1"/>
            <a:r>
              <a:rPr lang="zh-CN" altLang="en-US" dirty="0"/>
              <a:t>上尉叛变：他可能告诉其他上尉说司令让他进攻，而告诉另一个上尉说司令让他撤退</a:t>
            </a:r>
            <a:endParaRPr lang="en-US" altLang="zh-CN" dirty="0"/>
          </a:p>
          <a:p>
            <a:pPr algn="just"/>
            <a:r>
              <a:rPr lang="zh-CN" altLang="en-US" dirty="0"/>
              <a:t>拜占庭将军问题与共识问题的区别：拜占庭将军问题有一个独立的进程提供值（下命令），共识问题中每个进程提议值。</a:t>
            </a:r>
            <a:endParaRPr lang="en-US" altLang="zh-CN" dirty="0"/>
          </a:p>
          <a:p>
            <a:pPr algn="just"/>
            <a:r>
              <a:rPr lang="en-US" altLang="zh-CN" dirty="0"/>
              <a:t>Requirements</a:t>
            </a:r>
            <a:r>
              <a:rPr lang="zh-CN" altLang="en-US" dirty="0"/>
              <a:t>：</a:t>
            </a:r>
            <a:endParaRPr lang="en-US" altLang="zh-CN" dirty="0"/>
          </a:p>
          <a:p>
            <a:pPr lvl="1" algn="just"/>
            <a:r>
              <a:rPr lang="en-US" altLang="zh-CN" dirty="0"/>
              <a:t>Termination</a:t>
            </a:r>
            <a:r>
              <a:rPr lang="zh-CN" altLang="en-US" dirty="0"/>
              <a:t>：最终每个正确的进程都设置其决策变量</a:t>
            </a:r>
            <a:r>
              <a:rPr lang="en-US" altLang="zh-CN" i="1" dirty="0"/>
              <a:t>d</a:t>
            </a:r>
            <a:r>
              <a:rPr lang="zh-CN" altLang="en-US" i="1" dirty="0"/>
              <a:t>。</a:t>
            </a:r>
            <a:endParaRPr lang="en-US" altLang="zh-CN" i="1" dirty="0"/>
          </a:p>
          <a:p>
            <a:pPr lvl="1" algn="just"/>
            <a:r>
              <a:rPr lang="en-US" altLang="zh-CN" dirty="0"/>
              <a:t>Agreement</a:t>
            </a:r>
            <a:r>
              <a:rPr lang="zh-CN" altLang="en-US" dirty="0"/>
              <a:t>：所有正确进程的决策值相同，即如果</a:t>
            </a:r>
            <a:r>
              <a:rPr lang="en-US" altLang="zh-CN" i="1" dirty="0"/>
              <a:t>p</a:t>
            </a:r>
            <a:r>
              <a:rPr lang="en-US" altLang="zh-CN" i="1" baseline="-25000" dirty="0"/>
              <a:t>i</a:t>
            </a:r>
            <a:r>
              <a:rPr lang="zh-CN" altLang="en-US" dirty="0"/>
              <a:t>和</a:t>
            </a:r>
            <a:r>
              <a:rPr lang="en-US" altLang="zh-CN" i="1" dirty="0" err="1"/>
              <a:t>p</a:t>
            </a:r>
            <a:r>
              <a:rPr lang="en-US" altLang="zh-CN" i="1" baseline="-25000" dirty="0" err="1"/>
              <a:t>j</a:t>
            </a:r>
            <a:r>
              <a:rPr lang="zh-CN" altLang="en-US" dirty="0"/>
              <a:t>都是是正确的而且都进入了</a:t>
            </a:r>
            <a:r>
              <a:rPr lang="en-US" altLang="zh-CN" i="1" dirty="0"/>
              <a:t>decided</a:t>
            </a:r>
            <a:r>
              <a:rPr lang="zh-CN" altLang="en-US" dirty="0"/>
              <a:t>状态，那么</a:t>
            </a:r>
            <a:r>
              <a:rPr lang="en-US" altLang="zh-CN" i="1" dirty="0"/>
              <a:t>d</a:t>
            </a:r>
            <a:r>
              <a:rPr lang="en-US" altLang="zh-CN" i="1" baseline="-25000" dirty="0"/>
              <a:t>i</a:t>
            </a:r>
            <a:r>
              <a:rPr lang="en-US" altLang="zh-CN" dirty="0"/>
              <a:t>=</a:t>
            </a:r>
            <a:r>
              <a:rPr lang="en-US" altLang="zh-CN" i="1" dirty="0" err="1"/>
              <a:t>d</a:t>
            </a:r>
            <a:r>
              <a:rPr lang="en-US" altLang="zh-CN" i="1" baseline="-25000" dirty="0" err="1"/>
              <a:t>j</a:t>
            </a:r>
            <a:r>
              <a:rPr lang="zh-CN" altLang="en-US" dirty="0"/>
              <a:t>（</a:t>
            </a:r>
            <a:r>
              <a:rPr lang="en-US" altLang="zh-CN" i="1" dirty="0" err="1"/>
              <a:t>i,j</a:t>
            </a:r>
            <a:r>
              <a:rPr lang="en-US" altLang="zh-CN" dirty="0"/>
              <a:t>=1,2,…,</a:t>
            </a:r>
            <a:r>
              <a:rPr lang="en-US" altLang="zh-CN" i="1" dirty="0"/>
              <a:t>N</a:t>
            </a:r>
            <a:r>
              <a:rPr lang="zh-CN" altLang="en-US" dirty="0"/>
              <a:t>）</a:t>
            </a:r>
            <a:endParaRPr lang="en-US" altLang="zh-CN" dirty="0"/>
          </a:p>
          <a:p>
            <a:pPr lvl="1" algn="just"/>
            <a:r>
              <a:rPr lang="en-US" altLang="zh-CN" dirty="0"/>
              <a:t>Integrity</a:t>
            </a:r>
            <a:r>
              <a:rPr lang="zh-CN" altLang="en-US" dirty="0"/>
              <a:t>：如果司令是正确的，所有上尉进程都采用司令进程提议的值。（司令正确的时候，</a:t>
            </a:r>
            <a:r>
              <a:rPr lang="en-US" altLang="zh-CN" dirty="0"/>
              <a:t>integrity</a:t>
            </a:r>
            <a:r>
              <a:rPr lang="zh-CN" altLang="en-US" dirty="0"/>
              <a:t>隐含着</a:t>
            </a:r>
            <a:r>
              <a:rPr lang="en-US" altLang="zh-CN" dirty="0"/>
              <a:t>agreement</a:t>
            </a:r>
            <a:r>
              <a:rPr lang="zh-CN" altLang="en-US" dirty="0"/>
              <a:t>；但是司令并不需要一定正确）</a:t>
            </a:r>
          </a:p>
        </p:txBody>
      </p:sp>
    </p:spTree>
    <p:extLst>
      <p:ext uri="{BB962C8B-B14F-4D97-AF65-F5344CB8AC3E}">
        <p14:creationId xmlns:p14="http://schemas.microsoft.com/office/powerpoint/2010/main" val="305803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a:t>
            </a:r>
            <a:r>
              <a:rPr lang="zh-CN" altLang="en-US" dirty="0"/>
              <a:t>？</a:t>
            </a:r>
          </a:p>
        </p:txBody>
      </p:sp>
      <p:sp>
        <p:nvSpPr>
          <p:cNvPr id="3" name="内容占位符 2"/>
          <p:cNvSpPr>
            <a:spLocks noGrp="1"/>
          </p:cNvSpPr>
          <p:nvPr>
            <p:ph idx="1"/>
          </p:nvPr>
        </p:nvSpPr>
        <p:spPr/>
        <p:txBody>
          <a:bodyPr/>
          <a:lstStyle/>
          <a:p>
            <a:pPr>
              <a:lnSpc>
                <a:spcPct val="150000"/>
              </a:lnSpc>
            </a:pPr>
            <a:r>
              <a:rPr lang="zh-CN" altLang="en-US" dirty="0"/>
              <a:t>发生故障时，分布式系统中的进程如何</a:t>
            </a:r>
            <a:r>
              <a:rPr lang="zh-CN" altLang="en-US" dirty="0">
                <a:solidFill>
                  <a:srgbClr val="0070C0"/>
                </a:solidFill>
              </a:rPr>
              <a:t>协调</a:t>
            </a:r>
            <a:r>
              <a:rPr lang="zh-CN" altLang="en-US" dirty="0"/>
              <a:t>他们的指令？</a:t>
            </a:r>
            <a:endParaRPr lang="en-US" altLang="zh-CN" dirty="0"/>
          </a:p>
          <a:p>
            <a:pPr>
              <a:lnSpc>
                <a:spcPct val="150000"/>
              </a:lnSpc>
            </a:pPr>
            <a:r>
              <a:rPr lang="zh-CN" altLang="en-US" dirty="0"/>
              <a:t>系统发生不同类型的故障时如何对</a:t>
            </a:r>
            <a:r>
              <a:rPr lang="zh-CN" altLang="en-US" dirty="0">
                <a:solidFill>
                  <a:srgbClr val="0070C0"/>
                </a:solidFill>
              </a:rPr>
              <a:t>共享值</a:t>
            </a:r>
            <a:r>
              <a:rPr lang="zh-CN" altLang="en-US" dirty="0"/>
              <a:t>达成协定？</a:t>
            </a:r>
            <a:endParaRPr lang="en-US" altLang="zh-CN" dirty="0"/>
          </a:p>
          <a:p>
            <a:pPr>
              <a:lnSpc>
                <a:spcPct val="150000"/>
              </a:lnSpc>
            </a:pPr>
            <a:r>
              <a:rPr lang="zh-CN" altLang="en-US" dirty="0"/>
              <a:t>针对共享值，如何保证数据的</a:t>
            </a:r>
            <a:r>
              <a:rPr lang="zh-CN" altLang="en-US" dirty="0">
                <a:solidFill>
                  <a:srgbClr val="FF0000"/>
                </a:solidFill>
              </a:rPr>
              <a:t>一致性</a:t>
            </a:r>
            <a:r>
              <a:rPr lang="zh-CN" altLang="en-US" dirty="0"/>
              <a:t>？</a:t>
            </a:r>
            <a:endParaRPr lang="en-US" altLang="zh-CN" dirty="0"/>
          </a:p>
          <a:p>
            <a:pPr>
              <a:lnSpc>
                <a:spcPct val="150000"/>
              </a:lnSpc>
            </a:pPr>
            <a:r>
              <a:rPr lang="zh-CN" altLang="en-US" dirty="0"/>
              <a:t>同步系统和异步系统处理的差异性</a:t>
            </a:r>
          </a:p>
        </p:txBody>
      </p:sp>
    </p:spTree>
    <p:extLst>
      <p:ext uri="{BB962C8B-B14F-4D97-AF65-F5344CB8AC3E}">
        <p14:creationId xmlns:p14="http://schemas.microsoft.com/office/powerpoint/2010/main" val="2297848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交互一致性问题</a:t>
            </a:r>
          </a:p>
        </p:txBody>
      </p:sp>
      <p:sp>
        <p:nvSpPr>
          <p:cNvPr id="3" name="内容占位符 2"/>
          <p:cNvSpPr>
            <a:spLocks noGrp="1"/>
          </p:cNvSpPr>
          <p:nvPr>
            <p:ph idx="1"/>
          </p:nvPr>
        </p:nvSpPr>
        <p:spPr/>
        <p:txBody>
          <a:bodyPr/>
          <a:lstStyle/>
          <a:p>
            <a:r>
              <a:rPr lang="zh-CN" altLang="en-US" dirty="0"/>
              <a:t>共识问题的一个变种</a:t>
            </a:r>
            <a:endParaRPr lang="en-US" altLang="zh-CN" dirty="0"/>
          </a:p>
          <a:p>
            <a:r>
              <a:rPr lang="zh-CN" altLang="en-US" dirty="0"/>
              <a:t>每个进程提议一个值，正确的进程最终就“</a:t>
            </a:r>
            <a:r>
              <a:rPr lang="zh-CN" altLang="en-US" dirty="0">
                <a:solidFill>
                  <a:srgbClr val="FF0000"/>
                </a:solidFill>
              </a:rPr>
              <a:t>值向量</a:t>
            </a:r>
            <a:r>
              <a:rPr lang="zh-CN" altLang="en-US" dirty="0"/>
              <a:t>”达成一致，称为</a:t>
            </a:r>
            <a:r>
              <a:rPr lang="zh-CN" altLang="en-US" dirty="0">
                <a:solidFill>
                  <a:srgbClr val="FF0000"/>
                </a:solidFill>
              </a:rPr>
              <a:t>决策向量</a:t>
            </a:r>
            <a:r>
              <a:rPr lang="zh-CN" altLang="en-US" dirty="0"/>
              <a:t>。</a:t>
            </a:r>
            <a:endParaRPr lang="en-US" altLang="zh-CN" dirty="0"/>
          </a:p>
          <a:p>
            <a:r>
              <a:rPr lang="zh-CN" altLang="en-US" dirty="0"/>
              <a:t>每个进程有一个“值向量”，其中向量的每个分量与进程一一对应。</a:t>
            </a:r>
            <a:endParaRPr lang="en-US" altLang="zh-CN" dirty="0"/>
          </a:p>
          <a:p>
            <a:r>
              <a:rPr lang="en-US" altLang="zh-CN" dirty="0"/>
              <a:t>Requirements </a:t>
            </a:r>
          </a:p>
          <a:p>
            <a:pPr lvl="1"/>
            <a:r>
              <a:rPr lang="en-US" altLang="zh-CN" dirty="0"/>
              <a:t>Termination</a:t>
            </a:r>
            <a:r>
              <a:rPr lang="zh-CN" altLang="en-US" dirty="0"/>
              <a:t>：最终每个正确的进程都设置其决策变量</a:t>
            </a:r>
            <a:r>
              <a:rPr lang="en-US" altLang="zh-CN" i="1" dirty="0"/>
              <a:t>d</a:t>
            </a:r>
            <a:r>
              <a:rPr lang="zh-CN" altLang="en-US" i="1" dirty="0"/>
              <a:t>。</a:t>
            </a:r>
            <a:endParaRPr lang="en-US" altLang="zh-CN" i="1" dirty="0"/>
          </a:p>
          <a:p>
            <a:pPr lvl="1"/>
            <a:r>
              <a:rPr lang="en-US" altLang="zh-CN" dirty="0"/>
              <a:t>Agreement</a:t>
            </a:r>
            <a:r>
              <a:rPr lang="zh-CN" altLang="en-US" dirty="0"/>
              <a:t>：所有正确进程的决策向量相同</a:t>
            </a:r>
            <a:endParaRPr lang="en-US" altLang="zh-CN" dirty="0"/>
          </a:p>
          <a:p>
            <a:pPr lvl="1"/>
            <a:r>
              <a:rPr lang="en-US" altLang="zh-CN" dirty="0"/>
              <a:t>Integrity</a:t>
            </a:r>
            <a:r>
              <a:rPr lang="zh-CN" altLang="en-US" dirty="0"/>
              <a:t>：如果</a:t>
            </a:r>
            <a:r>
              <a:rPr lang="en-US" altLang="zh-CN" i="1" dirty="0"/>
              <a:t>P</a:t>
            </a:r>
            <a:r>
              <a:rPr lang="en-US" altLang="zh-CN" i="1" baseline="-25000" dirty="0"/>
              <a:t>i</a:t>
            </a:r>
            <a:r>
              <a:rPr lang="zh-CN" altLang="en-US" dirty="0"/>
              <a:t>正确，那么所有正确进程都将</a:t>
            </a:r>
            <a:r>
              <a:rPr lang="en-US" altLang="zh-CN" i="1" dirty="0"/>
              <a:t>v</a:t>
            </a:r>
            <a:r>
              <a:rPr lang="en-US" altLang="zh-CN" i="1" baseline="-25000" dirty="0"/>
              <a:t>i</a:t>
            </a:r>
            <a:r>
              <a:rPr lang="zh-CN" altLang="en-US" dirty="0"/>
              <a:t>作为它们决策向量的第</a:t>
            </a:r>
            <a:r>
              <a:rPr lang="en-US" altLang="zh-CN" i="1" dirty="0" err="1"/>
              <a:t>i</a:t>
            </a:r>
            <a:r>
              <a:rPr lang="zh-CN" altLang="en-US" dirty="0"/>
              <a:t>个分量</a:t>
            </a:r>
            <a:endParaRPr lang="en-US" altLang="zh-CN" baseline="-25000" dirty="0"/>
          </a:p>
          <a:p>
            <a:pPr lvl="1"/>
            <a:endParaRPr lang="zh-CN" altLang="en-US" dirty="0"/>
          </a:p>
        </p:txBody>
      </p:sp>
    </p:spTree>
    <p:extLst>
      <p:ext uri="{BB962C8B-B14F-4D97-AF65-F5344CB8AC3E}">
        <p14:creationId xmlns:p14="http://schemas.microsoft.com/office/powerpoint/2010/main" val="339962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共识问题及相关问题描述性定义</a:t>
            </a:r>
          </a:p>
        </p:txBody>
      </p:sp>
      <p:sp>
        <p:nvSpPr>
          <p:cNvPr id="3" name="内容占位符 2"/>
          <p:cNvSpPr>
            <a:spLocks noGrp="1"/>
          </p:cNvSpPr>
          <p:nvPr>
            <p:ph idx="1"/>
          </p:nvPr>
        </p:nvSpPr>
        <p:spPr/>
        <p:txBody>
          <a:bodyPr>
            <a:normAutofit lnSpcReduction="10000"/>
          </a:bodyPr>
          <a:lstStyle/>
          <a:p>
            <a:r>
              <a:rPr lang="zh-CN" altLang="en-US" dirty="0"/>
              <a:t>共识问题</a:t>
            </a:r>
            <a:r>
              <a:rPr lang="en-US" altLang="zh-CN" dirty="0"/>
              <a:t>C</a:t>
            </a:r>
          </a:p>
          <a:p>
            <a:pPr lvl="1"/>
            <a:r>
              <a:rPr lang="en-US" altLang="zh-CN" i="1" dirty="0"/>
              <a:t>C</a:t>
            </a:r>
            <a:r>
              <a:rPr lang="en-US" altLang="zh-CN" i="1" baseline="-25000" dirty="0"/>
              <a:t>i</a:t>
            </a:r>
            <a:r>
              <a:rPr lang="zh-CN" altLang="en-US" i="1" dirty="0"/>
              <a:t>（</a:t>
            </a:r>
            <a:r>
              <a:rPr lang="en-US" altLang="zh-CN" i="1" dirty="0"/>
              <a:t>v</a:t>
            </a:r>
            <a:r>
              <a:rPr lang="en-US" altLang="zh-CN" i="1" baseline="-25000" dirty="0"/>
              <a:t>1</a:t>
            </a:r>
            <a:r>
              <a:rPr lang="en-US" altLang="zh-CN" i="1" dirty="0"/>
              <a:t>,v</a:t>
            </a:r>
            <a:r>
              <a:rPr lang="en-US" altLang="zh-CN" i="1" baseline="-25000" dirty="0"/>
              <a:t>2</a:t>
            </a:r>
            <a:r>
              <a:rPr lang="en-US" altLang="zh-CN" i="1" dirty="0"/>
              <a:t>,…,</a:t>
            </a:r>
            <a:r>
              <a:rPr lang="en-US" altLang="zh-CN" i="1" dirty="0" err="1"/>
              <a:t>v</a:t>
            </a:r>
            <a:r>
              <a:rPr lang="en-US" altLang="zh-CN" i="1" baseline="-25000" dirty="0" err="1"/>
              <a:t>N</a:t>
            </a:r>
            <a:r>
              <a:rPr lang="zh-CN" altLang="en-US" dirty="0"/>
              <a:t>），返回进程</a:t>
            </a:r>
            <a:r>
              <a:rPr lang="en-US" altLang="zh-CN" i="1" dirty="0"/>
              <a:t>p</a:t>
            </a:r>
            <a:r>
              <a:rPr lang="en-US" altLang="zh-CN" i="1" baseline="-25000" dirty="0"/>
              <a:t>i</a:t>
            </a:r>
            <a:r>
              <a:rPr lang="zh-CN" altLang="en-US" dirty="0"/>
              <a:t>的决策值，其中</a:t>
            </a:r>
            <a:r>
              <a:rPr lang="en-US" altLang="zh-CN" i="1" dirty="0"/>
              <a:t>v</a:t>
            </a:r>
            <a:r>
              <a:rPr lang="en-US" altLang="zh-CN" i="1" baseline="-25000" dirty="0"/>
              <a:t>1</a:t>
            </a:r>
            <a:r>
              <a:rPr lang="en-US" altLang="zh-CN" i="1" dirty="0"/>
              <a:t>,v</a:t>
            </a:r>
            <a:r>
              <a:rPr lang="en-US" altLang="zh-CN" i="1" baseline="-25000" dirty="0"/>
              <a:t>2</a:t>
            </a:r>
            <a:r>
              <a:rPr lang="en-US" altLang="zh-CN" i="1" dirty="0"/>
              <a:t>,…,</a:t>
            </a:r>
            <a:r>
              <a:rPr lang="en-US" altLang="zh-CN" i="1" dirty="0" err="1"/>
              <a:t>v</a:t>
            </a:r>
            <a:r>
              <a:rPr lang="en-US" altLang="zh-CN" i="1" baseline="-25000" dirty="0" err="1"/>
              <a:t>N</a:t>
            </a:r>
            <a:r>
              <a:rPr lang="zh-CN" altLang="en-US" dirty="0"/>
              <a:t>是各个进程提议的值</a:t>
            </a:r>
            <a:endParaRPr lang="en-US" altLang="zh-CN" dirty="0"/>
          </a:p>
          <a:p>
            <a:r>
              <a:rPr lang="zh-CN" altLang="en-US" dirty="0"/>
              <a:t>拜占庭将军问题</a:t>
            </a:r>
            <a:r>
              <a:rPr lang="en-US" altLang="zh-CN" dirty="0"/>
              <a:t>BG</a:t>
            </a:r>
          </a:p>
          <a:p>
            <a:pPr lvl="1"/>
            <a:r>
              <a:rPr lang="en-US" altLang="zh-CN" i="1" dirty="0" err="1"/>
              <a:t>BG</a:t>
            </a:r>
            <a:r>
              <a:rPr lang="en-US" altLang="zh-CN" i="1" baseline="-25000" dirty="0" err="1"/>
              <a:t>i</a:t>
            </a:r>
            <a:r>
              <a:rPr lang="zh-CN" altLang="en-US" i="1" dirty="0"/>
              <a:t>（</a:t>
            </a:r>
            <a:r>
              <a:rPr lang="en-US" altLang="zh-CN" i="1" dirty="0" err="1"/>
              <a:t>j,v</a:t>
            </a:r>
            <a:r>
              <a:rPr lang="zh-CN" altLang="en-US" i="1" dirty="0"/>
              <a:t>）</a:t>
            </a:r>
            <a:r>
              <a:rPr lang="en-US" altLang="zh-CN" dirty="0"/>
              <a:t>,</a:t>
            </a:r>
            <a:r>
              <a:rPr lang="zh-CN" altLang="en-US" dirty="0"/>
              <a:t>返回进程</a:t>
            </a:r>
            <a:r>
              <a:rPr lang="en-US" altLang="zh-CN" i="1" dirty="0"/>
              <a:t>p</a:t>
            </a:r>
            <a:r>
              <a:rPr lang="en-US" altLang="zh-CN" i="1" baseline="-25000" dirty="0"/>
              <a:t>i</a:t>
            </a:r>
            <a:r>
              <a:rPr lang="zh-CN" altLang="en-US" dirty="0"/>
              <a:t>的决策值，其中</a:t>
            </a:r>
            <a:r>
              <a:rPr lang="en-US" altLang="zh-CN" i="1" dirty="0" err="1"/>
              <a:t>p</a:t>
            </a:r>
            <a:r>
              <a:rPr lang="en-US" altLang="zh-CN" i="1" baseline="-25000" dirty="0" err="1"/>
              <a:t>j</a:t>
            </a:r>
            <a:r>
              <a:rPr lang="zh-CN" altLang="en-US" dirty="0"/>
              <a:t>是将军，他提议的值是</a:t>
            </a:r>
            <a:r>
              <a:rPr lang="en-US" altLang="zh-CN" dirty="0"/>
              <a:t>v</a:t>
            </a:r>
          </a:p>
          <a:p>
            <a:r>
              <a:rPr lang="zh-CN" altLang="en-US" dirty="0"/>
              <a:t>交互一致性性问题</a:t>
            </a:r>
            <a:r>
              <a:rPr lang="en-US" altLang="zh-CN" dirty="0"/>
              <a:t>IC</a:t>
            </a:r>
          </a:p>
          <a:p>
            <a:pPr lvl="1"/>
            <a:r>
              <a:rPr lang="en-US" altLang="zh-CN" i="1" dirty="0" err="1"/>
              <a:t>IC</a:t>
            </a:r>
            <a:r>
              <a:rPr lang="en-US" altLang="zh-CN" i="1" baseline="-25000" dirty="0" err="1"/>
              <a:t>i</a:t>
            </a:r>
            <a:r>
              <a:rPr lang="zh-CN" altLang="en-US" dirty="0"/>
              <a:t>（</a:t>
            </a:r>
            <a:r>
              <a:rPr lang="en-US" altLang="zh-CN" i="1" dirty="0"/>
              <a:t> v</a:t>
            </a:r>
            <a:r>
              <a:rPr lang="en-US" altLang="zh-CN" i="1" baseline="-25000" dirty="0"/>
              <a:t>1</a:t>
            </a:r>
            <a:r>
              <a:rPr lang="en-US" altLang="zh-CN" i="1" dirty="0"/>
              <a:t>,v</a:t>
            </a:r>
            <a:r>
              <a:rPr lang="en-US" altLang="zh-CN" i="1" baseline="-25000" dirty="0"/>
              <a:t>2</a:t>
            </a:r>
            <a:r>
              <a:rPr lang="en-US" altLang="zh-CN" i="1" dirty="0"/>
              <a:t>,…,</a:t>
            </a:r>
            <a:r>
              <a:rPr lang="en-US" altLang="zh-CN" i="1" dirty="0" err="1"/>
              <a:t>v</a:t>
            </a:r>
            <a:r>
              <a:rPr lang="en-US" altLang="zh-CN" i="1" baseline="-25000" dirty="0" err="1"/>
              <a:t>N</a:t>
            </a:r>
            <a:r>
              <a:rPr lang="en-US" altLang="zh-CN" i="1" baseline="-25000" dirty="0"/>
              <a:t> </a:t>
            </a:r>
            <a:r>
              <a:rPr lang="zh-CN" altLang="en-US" dirty="0"/>
              <a:t>）</a:t>
            </a:r>
            <a:r>
              <a:rPr lang="en-US" altLang="zh-CN" dirty="0"/>
              <a:t>[j]</a:t>
            </a:r>
            <a:r>
              <a:rPr lang="zh-CN" altLang="en-US" dirty="0"/>
              <a:t>，返回进程</a:t>
            </a:r>
            <a:r>
              <a:rPr lang="en-US" altLang="zh-CN" i="1" dirty="0"/>
              <a:t>p</a:t>
            </a:r>
            <a:r>
              <a:rPr lang="en-US" altLang="zh-CN" i="1" baseline="-25000" dirty="0"/>
              <a:t>i</a:t>
            </a:r>
            <a:r>
              <a:rPr lang="zh-CN" altLang="en-US" dirty="0"/>
              <a:t>的决策向量的第</a:t>
            </a:r>
            <a:r>
              <a:rPr lang="en-US" altLang="zh-CN" dirty="0"/>
              <a:t>j</a:t>
            </a:r>
            <a:r>
              <a:rPr lang="zh-CN" altLang="en-US" dirty="0"/>
              <a:t>个分量，其中</a:t>
            </a:r>
            <a:r>
              <a:rPr lang="en-US" altLang="zh-CN" i="1" dirty="0"/>
              <a:t>v</a:t>
            </a:r>
            <a:r>
              <a:rPr lang="en-US" altLang="zh-CN" i="1" baseline="-25000" dirty="0"/>
              <a:t>1</a:t>
            </a:r>
            <a:r>
              <a:rPr lang="en-US" altLang="zh-CN" i="1" dirty="0"/>
              <a:t>,v</a:t>
            </a:r>
            <a:r>
              <a:rPr lang="en-US" altLang="zh-CN" i="1" baseline="-25000" dirty="0"/>
              <a:t>2</a:t>
            </a:r>
            <a:r>
              <a:rPr lang="en-US" altLang="zh-CN" i="1" dirty="0"/>
              <a:t>,…,</a:t>
            </a:r>
            <a:r>
              <a:rPr lang="en-US" altLang="zh-CN" i="1" dirty="0" err="1"/>
              <a:t>v</a:t>
            </a:r>
            <a:r>
              <a:rPr lang="en-US" altLang="zh-CN" i="1" baseline="-25000" dirty="0" err="1"/>
              <a:t>N</a:t>
            </a:r>
            <a:r>
              <a:rPr lang="zh-CN" altLang="en-US" dirty="0"/>
              <a:t>是各个进程提议的值</a:t>
            </a:r>
            <a:endParaRPr lang="en-US" altLang="zh-CN" dirty="0"/>
          </a:p>
          <a:p>
            <a:r>
              <a:rPr lang="zh-CN" altLang="en-US" dirty="0"/>
              <a:t>三类问题具有相关性，可以从</a:t>
            </a:r>
            <a:r>
              <a:rPr lang="en-US" altLang="zh-CN" i="1" dirty="0" err="1"/>
              <a:t>BG</a:t>
            </a:r>
            <a:r>
              <a:rPr lang="en-US" altLang="zh-CN" i="1" baseline="-25000" dirty="0" err="1"/>
              <a:t>i</a:t>
            </a:r>
            <a:r>
              <a:rPr lang="zh-CN" altLang="en-US" dirty="0"/>
              <a:t>构造</a:t>
            </a:r>
            <a:r>
              <a:rPr lang="en-US" altLang="zh-CN" i="1" dirty="0" err="1"/>
              <a:t>IC</a:t>
            </a:r>
            <a:r>
              <a:rPr lang="en-US" altLang="zh-CN" i="1" baseline="-25000" dirty="0" err="1"/>
              <a:t>i</a:t>
            </a:r>
            <a:r>
              <a:rPr lang="zh-CN" altLang="en-US" dirty="0"/>
              <a:t>，从</a:t>
            </a:r>
            <a:r>
              <a:rPr lang="en-US" altLang="zh-CN" i="1" dirty="0" err="1"/>
              <a:t>IC</a:t>
            </a:r>
            <a:r>
              <a:rPr lang="en-US" altLang="zh-CN" i="1" baseline="-25000" dirty="0" err="1"/>
              <a:t>i</a:t>
            </a:r>
            <a:r>
              <a:rPr lang="zh-CN" altLang="en-US" dirty="0"/>
              <a:t>构造</a:t>
            </a:r>
            <a:r>
              <a:rPr lang="en-US" altLang="zh-CN" i="1" dirty="0"/>
              <a:t>C</a:t>
            </a:r>
            <a:r>
              <a:rPr lang="en-US" altLang="zh-CN" i="1" baseline="-25000" dirty="0"/>
              <a:t>i</a:t>
            </a:r>
            <a:r>
              <a:rPr lang="zh-CN" altLang="en-US" dirty="0"/>
              <a:t>，从</a:t>
            </a:r>
            <a:r>
              <a:rPr lang="en-US" altLang="zh-CN" i="1" dirty="0"/>
              <a:t>C</a:t>
            </a:r>
            <a:r>
              <a:rPr lang="en-US" altLang="zh-CN" i="1" baseline="-25000" dirty="0"/>
              <a:t>i</a:t>
            </a:r>
            <a:r>
              <a:rPr lang="zh-CN" altLang="en-US" dirty="0"/>
              <a:t>构造</a:t>
            </a:r>
            <a:r>
              <a:rPr lang="en-US" altLang="zh-CN" i="1" dirty="0" err="1"/>
              <a:t>BG</a:t>
            </a:r>
            <a:r>
              <a:rPr lang="en-US" altLang="zh-CN" i="1" baseline="-25000" dirty="0" err="1"/>
              <a:t>i</a:t>
            </a:r>
            <a:endParaRPr lang="zh-CN" altLang="en-US" dirty="0"/>
          </a:p>
        </p:txBody>
      </p:sp>
    </p:spTree>
    <p:extLst>
      <p:ext uri="{BB962C8B-B14F-4D97-AF65-F5344CB8AC3E}">
        <p14:creationId xmlns:p14="http://schemas.microsoft.com/office/powerpoint/2010/main" val="3087978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同步系统中的共识问题</a:t>
            </a:r>
          </a:p>
        </p:txBody>
      </p:sp>
      <p:sp>
        <p:nvSpPr>
          <p:cNvPr id="3" name="内容占位符 2"/>
          <p:cNvSpPr>
            <a:spLocks noGrp="1"/>
          </p:cNvSpPr>
          <p:nvPr>
            <p:ph idx="1"/>
          </p:nvPr>
        </p:nvSpPr>
        <p:spPr>
          <a:xfrm>
            <a:off x="609600" y="1600201"/>
            <a:ext cx="10972800" cy="4525963"/>
          </a:xfrm>
        </p:spPr>
        <p:txBody>
          <a:bodyPr/>
          <a:lstStyle/>
          <a:p>
            <a:pPr>
              <a:lnSpc>
                <a:spcPct val="150000"/>
              </a:lnSpc>
            </a:pPr>
            <a:r>
              <a:rPr lang="zh-CN" altLang="en-US" dirty="0"/>
              <a:t>解决同步系统中的共识问题的算法</a:t>
            </a:r>
            <a:endParaRPr lang="en-US" altLang="zh-CN" dirty="0"/>
          </a:p>
          <a:p>
            <a:pPr lvl="1">
              <a:lnSpc>
                <a:spcPct val="150000"/>
              </a:lnSpc>
            </a:pPr>
            <a:r>
              <a:rPr lang="zh-CN" altLang="en-US" dirty="0"/>
              <a:t>假设</a:t>
            </a:r>
            <a:r>
              <a:rPr lang="en-US" altLang="zh-CN" i="1" dirty="0"/>
              <a:t>N</a:t>
            </a:r>
            <a:r>
              <a:rPr lang="zh-CN" altLang="en-US" dirty="0"/>
              <a:t>个进程，最多有</a:t>
            </a:r>
            <a:r>
              <a:rPr lang="en-US" altLang="zh-CN" i="1" dirty="0"/>
              <a:t>f </a:t>
            </a:r>
            <a:r>
              <a:rPr lang="zh-CN" altLang="en-US" dirty="0"/>
              <a:t>个进程会出现崩溃故障，最坏情况是</a:t>
            </a:r>
            <a:r>
              <a:rPr lang="en-US" altLang="zh-CN" i="1" dirty="0"/>
              <a:t>f </a:t>
            </a:r>
            <a:r>
              <a:rPr lang="zh-CN" altLang="en-US" dirty="0"/>
              <a:t>个进程都崩溃</a:t>
            </a:r>
            <a:endParaRPr lang="en-US" altLang="zh-CN" dirty="0"/>
          </a:p>
          <a:p>
            <a:pPr>
              <a:lnSpc>
                <a:spcPct val="150000"/>
              </a:lnSpc>
            </a:pPr>
            <a:r>
              <a:rPr lang="zh-CN" altLang="en-US" dirty="0"/>
              <a:t>为达成共识，每个正确的进程从别的进程收集提议值</a:t>
            </a:r>
            <a:endParaRPr lang="en-US" altLang="zh-CN" dirty="0"/>
          </a:p>
          <a:p>
            <a:pPr>
              <a:lnSpc>
                <a:spcPct val="150000"/>
              </a:lnSpc>
            </a:pPr>
            <a:r>
              <a:rPr lang="zh-CN" altLang="en-US" dirty="0"/>
              <a:t>算法处理</a:t>
            </a:r>
            <a:r>
              <a:rPr lang="en-US" altLang="zh-CN" i="1" dirty="0"/>
              <a:t>f </a:t>
            </a:r>
            <a:r>
              <a:rPr lang="en-US" altLang="zh-CN" dirty="0"/>
              <a:t>+1</a:t>
            </a:r>
            <a:r>
              <a:rPr lang="zh-CN" altLang="en-US" dirty="0"/>
              <a:t>轮，每轮中正确的进程采用</a:t>
            </a:r>
            <a:r>
              <a:rPr lang="en-US" altLang="zh-CN" i="1" dirty="0"/>
              <a:t>B-multicast</a:t>
            </a:r>
            <a:r>
              <a:rPr lang="zh-CN" altLang="en-US" dirty="0"/>
              <a:t>组播需要共识的的值</a:t>
            </a:r>
            <a:endParaRPr lang="en-US" altLang="zh-CN" dirty="0"/>
          </a:p>
          <a:p>
            <a:pPr>
              <a:lnSpc>
                <a:spcPct val="150000"/>
              </a:lnSpc>
            </a:pPr>
            <a:r>
              <a:rPr lang="zh-CN" altLang="en-US" dirty="0"/>
              <a:t>经过</a:t>
            </a:r>
            <a:r>
              <a:rPr lang="en-US" altLang="zh-CN" i="1" dirty="0"/>
              <a:t>f </a:t>
            </a:r>
            <a:r>
              <a:rPr lang="en-US" altLang="zh-CN" dirty="0"/>
              <a:t>+1</a:t>
            </a:r>
            <a:r>
              <a:rPr lang="zh-CN" altLang="en-US" dirty="0"/>
              <a:t>轮后，所有正确的进程达成一致。</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78784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同步系统中的共识算法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9599" y="1600201"/>
                <a:ext cx="5198369" cy="4781127"/>
              </a:xfrm>
            </p:spPr>
            <p:txBody>
              <a:bodyPr>
                <a:normAutofit fontScale="85000" lnSpcReduction="10000"/>
              </a:bodyPr>
              <a:lstStyle/>
              <a:p>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0">
                            <a:latin typeface="Cambria Math" panose="02040503050406030204" pitchFamily="18" charset="0"/>
                          </a:rPr>
                          <m:t>value</m:t>
                        </m:r>
                      </m:e>
                      <m:sub>
                        <m:r>
                          <m:rPr>
                            <m:sty m:val="p"/>
                          </m:rPr>
                          <a:rPr lang="en-US" altLang="zh-CN" i="0">
                            <a:latin typeface="Cambria Math" panose="02040503050406030204" pitchFamily="18" charset="0"/>
                          </a:rPr>
                          <m:t>i</m:t>
                        </m:r>
                      </m:sub>
                      <m:sup>
                        <m:r>
                          <m:rPr>
                            <m:sty m:val="p"/>
                          </m:rPr>
                          <a:rPr lang="en-US" altLang="zh-CN" i="0">
                            <a:latin typeface="Cambria Math" panose="02040503050406030204" pitchFamily="18" charset="0"/>
                          </a:rPr>
                          <m:t>r</m:t>
                        </m:r>
                      </m:sup>
                    </m:sSubSup>
                    <m:r>
                      <a:rPr lang="zh-CN" altLang="en-US" i="1">
                        <a:latin typeface="Cambria Math" panose="02040503050406030204" pitchFamily="18" charset="0"/>
                      </a:rPr>
                      <m:t>记录</m:t>
                    </m:r>
                  </m:oMath>
                </a14:m>
                <a:r>
                  <a:rPr lang="en-US" altLang="zh-CN" i="1" dirty="0"/>
                  <a:t>r </a:t>
                </a:r>
                <a:r>
                  <a:rPr lang="zh-CN" altLang="en-US" dirty="0"/>
                  <a:t>轮进程</a:t>
                </a:r>
                <a:r>
                  <a:rPr lang="en-US" altLang="zh-CN" i="1" dirty="0"/>
                  <a:t>p</a:t>
                </a:r>
                <a:r>
                  <a:rPr lang="en-US" altLang="zh-CN" i="1" baseline="-25000" dirty="0"/>
                  <a:t>i</a:t>
                </a:r>
                <a:r>
                  <a:rPr lang="zh-CN" altLang="en-US" dirty="0"/>
                  <a:t>知道的提议值</a:t>
                </a:r>
                <a:endParaRPr lang="en-US" altLang="zh-CN" dirty="0"/>
              </a:p>
              <a:p>
                <a:r>
                  <a:rPr lang="zh-CN" altLang="en-US" dirty="0"/>
                  <a:t>每个进程组播上一轮没有发出去的值</a:t>
                </a:r>
                <a:endParaRPr lang="en-US" altLang="zh-CN" dirty="0"/>
              </a:p>
              <a:p>
                <a:r>
                  <a:rPr lang="zh-CN" altLang="en-US" dirty="0"/>
                  <a:t>每个进程接收其他进程组播的类似的消息，并记录新的值</a:t>
                </a:r>
                <a:endParaRPr lang="en-US" altLang="zh-CN" dirty="0"/>
              </a:p>
              <a:p>
                <a:r>
                  <a:rPr lang="zh-CN" altLang="en-US" dirty="0"/>
                  <a:t>每轮持续的时间长度基于每个正确的进程组播消息所需要的最长时间</a:t>
                </a:r>
                <a:endParaRPr lang="en-US" altLang="zh-CN" dirty="0"/>
              </a:p>
              <a:p>
                <a:r>
                  <a:rPr lang="en-US" altLang="zh-CN" i="1" dirty="0"/>
                  <a:t>f </a:t>
                </a:r>
                <a:r>
                  <a:rPr lang="en-US" altLang="zh-CN" dirty="0"/>
                  <a:t>+1</a:t>
                </a:r>
                <a:r>
                  <a:rPr lang="zh-CN" altLang="en-US" dirty="0"/>
                  <a:t>轮后，每个进程选择</a:t>
                </a:r>
                <a:r>
                  <a:rPr lang="en-US" altLang="zh-CN" i="1" dirty="0"/>
                  <a:t>minimum</a:t>
                </a:r>
                <a:r>
                  <a:rPr lang="en-US" altLang="zh-CN" dirty="0"/>
                  <a:t> value</a:t>
                </a:r>
                <a:r>
                  <a:rPr lang="zh-CN" altLang="en-US" dirty="0"/>
                  <a:t>作为决策值。</a:t>
                </a:r>
                <a:r>
                  <a:rPr lang="en-US" altLang="zh-CN" dirty="0">
                    <a:sym typeface="Wingdings" panose="05000000000000000000" pitchFamily="2" charset="2"/>
                  </a:rPr>
                  <a:t></a:t>
                </a:r>
                <a:r>
                  <a:rPr lang="zh-CN" altLang="en-US" dirty="0">
                    <a:sym typeface="Wingdings" panose="05000000000000000000" pitchFamily="2" charset="2"/>
                  </a:rPr>
                  <a:t>共识</a:t>
                </a:r>
                <a:endParaRPr lang="en-US" altLang="zh-CN" dirty="0"/>
              </a:p>
              <a:p>
                <a:r>
                  <a:rPr lang="en-US" altLang="zh-CN" dirty="0"/>
                  <a:t>Requirement</a:t>
                </a:r>
                <a:r>
                  <a:rPr lang="zh-CN" altLang="en-US" dirty="0"/>
                  <a:t>满足</a:t>
                </a:r>
                <a:endParaRPr lang="en-US" altLang="zh-CN" dirty="0"/>
              </a:p>
              <a:p>
                <a:pPr lvl="1"/>
                <a:r>
                  <a:rPr lang="zh-CN" altLang="en-US" dirty="0"/>
                  <a:t>同步系统</a:t>
                </a:r>
                <a:r>
                  <a:rPr lang="en-US" altLang="zh-CN" dirty="0">
                    <a:sym typeface="Wingdings" panose="05000000000000000000" pitchFamily="2" charset="2"/>
                  </a:rPr>
                  <a:t>termination</a:t>
                </a:r>
                <a:r>
                  <a:rPr lang="zh-CN" altLang="en-US" dirty="0">
                    <a:sym typeface="Wingdings" panose="05000000000000000000" pitchFamily="2" charset="2"/>
                  </a:rPr>
                  <a:t>满足</a:t>
                </a:r>
                <a:endParaRPr lang="en-US" altLang="zh-CN" dirty="0">
                  <a:sym typeface="Wingdings" panose="05000000000000000000" pitchFamily="2" charset="2"/>
                </a:endParaRPr>
              </a:p>
              <a:p>
                <a:pPr lvl="1"/>
                <a:r>
                  <a:rPr lang="zh-CN" altLang="en-US" dirty="0">
                    <a:sym typeface="Wingdings" panose="05000000000000000000" pitchFamily="2" charset="2"/>
                  </a:rPr>
                  <a:t>应用</a:t>
                </a:r>
                <a:r>
                  <a:rPr lang="en-US" altLang="zh-CN" dirty="0">
                    <a:sym typeface="Wingdings" panose="05000000000000000000" pitchFamily="2" charset="2"/>
                  </a:rPr>
                  <a:t>minimum</a:t>
                </a:r>
                <a:r>
                  <a:rPr lang="zh-CN" altLang="en-US" dirty="0">
                    <a:sym typeface="Wingdings" panose="05000000000000000000" pitchFamily="2" charset="2"/>
                  </a:rPr>
                  <a:t>函数</a:t>
                </a:r>
                <a:r>
                  <a:rPr lang="en-US" altLang="zh-CN" dirty="0">
                    <a:sym typeface="Wingdings" panose="05000000000000000000" pitchFamily="2" charset="2"/>
                  </a:rPr>
                  <a:t>agreement </a:t>
                </a:r>
                <a:r>
                  <a:rPr lang="zh-CN" altLang="en-US" dirty="0">
                    <a:sym typeface="Wingdings" panose="05000000000000000000" pitchFamily="2" charset="2"/>
                  </a:rPr>
                  <a:t>和</a:t>
                </a:r>
                <a:r>
                  <a:rPr lang="en-US" altLang="zh-CN" dirty="0">
                    <a:sym typeface="Wingdings" panose="05000000000000000000" pitchFamily="2" charset="2"/>
                  </a:rPr>
                  <a:t>integrity</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9599" y="1600201"/>
                <a:ext cx="5198369" cy="4781127"/>
              </a:xfrm>
              <a:blipFill rotWithShape="0">
                <a:blip r:embed="rId3"/>
                <a:stretch>
                  <a:fillRect l="-1172" t="-1658" b="-510"/>
                </a:stretch>
              </a:blipFill>
            </p:spPr>
            <p:txBody>
              <a:bodyPr/>
              <a:lstStyle/>
              <a:p>
                <a:r>
                  <a:rPr lang="zh-CN" altLang="en-US">
                    <a:noFill/>
                  </a:rPr>
                  <a:t> </a:t>
                </a:r>
              </a:p>
            </p:txBody>
          </p:sp>
        </mc:Fallback>
      </mc:AlternateContent>
      <p:pic>
        <p:nvPicPr>
          <p:cNvPr id="4"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3168" y="1600201"/>
            <a:ext cx="6202270"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 name="矩形 4"/>
          <p:cNvSpPr/>
          <p:nvPr/>
        </p:nvSpPr>
        <p:spPr>
          <a:xfrm>
            <a:off x="7392144" y="5733256"/>
            <a:ext cx="2492990" cy="369332"/>
          </a:xfrm>
          <a:prstGeom prst="rect">
            <a:avLst/>
          </a:prstGeom>
        </p:spPr>
        <p:txBody>
          <a:bodyPr wrap="none">
            <a:spAutoFit/>
          </a:bodyPr>
          <a:lstStyle/>
          <a:p>
            <a:r>
              <a:rPr lang="zh-CN" altLang="en-US" dirty="0"/>
              <a:t>同步系统中的共识算法</a:t>
            </a:r>
          </a:p>
        </p:txBody>
      </p:sp>
    </p:spTree>
    <p:extLst>
      <p:ext uri="{BB962C8B-B14F-4D97-AF65-F5344CB8AC3E}">
        <p14:creationId xmlns:p14="http://schemas.microsoft.com/office/powerpoint/2010/main" val="64870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同步系统中的拜占庭将军问题</a:t>
            </a:r>
          </a:p>
        </p:txBody>
      </p:sp>
      <p:sp>
        <p:nvSpPr>
          <p:cNvPr id="3" name="内容占位符 2"/>
          <p:cNvSpPr>
            <a:spLocks noGrp="1"/>
          </p:cNvSpPr>
          <p:nvPr>
            <p:ph idx="1"/>
          </p:nvPr>
        </p:nvSpPr>
        <p:spPr/>
        <p:txBody>
          <a:bodyPr/>
          <a:lstStyle/>
          <a:p>
            <a:r>
              <a:rPr lang="zh-CN" altLang="en-US" dirty="0"/>
              <a:t>假设进程可能出现随机故障，即一个故障进程可能在任何时候发送任何消息，也可能漏发消息。</a:t>
            </a:r>
            <a:endParaRPr lang="en-US" altLang="zh-CN" dirty="0"/>
          </a:p>
          <a:p>
            <a:r>
              <a:rPr lang="zh-CN" altLang="en-US" dirty="0"/>
              <a:t>假设</a:t>
            </a:r>
            <a:r>
              <a:rPr lang="en-US" altLang="zh-CN" i="1" dirty="0"/>
              <a:t>N</a:t>
            </a:r>
            <a:r>
              <a:rPr lang="zh-CN" altLang="en-US" dirty="0"/>
              <a:t>个进程最多有</a:t>
            </a:r>
            <a:r>
              <a:rPr lang="en-US" altLang="zh-CN" i="1" dirty="0"/>
              <a:t>f </a:t>
            </a:r>
            <a:r>
              <a:rPr lang="zh-CN" altLang="en-US" dirty="0"/>
              <a:t>个进程会发生故障。正确的进程通过超时发现丢失信息，但不能断定发送进程崩溃（发送进程可能静默一段时间后再次重发）。</a:t>
            </a:r>
            <a:endParaRPr lang="en-US" altLang="zh-CN" dirty="0"/>
          </a:p>
          <a:p>
            <a:r>
              <a:rPr lang="zh-CN" altLang="en-US" dirty="0"/>
              <a:t>假设进程间通信信道是私有的、可靠的。</a:t>
            </a:r>
            <a:endParaRPr lang="en-US" altLang="zh-CN" dirty="0"/>
          </a:p>
          <a:p>
            <a:r>
              <a:rPr lang="en-US" altLang="zh-CN" dirty="0" err="1"/>
              <a:t>Lamport</a:t>
            </a:r>
            <a:r>
              <a:rPr lang="zh-CN" altLang="en-US" dirty="0"/>
              <a:t> 于</a:t>
            </a:r>
            <a:r>
              <a:rPr lang="en-US" altLang="zh-CN" dirty="0"/>
              <a:t>1982</a:t>
            </a:r>
            <a:r>
              <a:rPr lang="zh-CN" altLang="en-US" dirty="0"/>
              <a:t>年针对三个进程发送无签名消息的情况进行了分析，认为如果允许一个进程出现故障，那么无法满足拜占庭将军问题的条件。</a:t>
            </a:r>
          </a:p>
        </p:txBody>
      </p:sp>
    </p:spTree>
    <p:extLst>
      <p:ext uri="{BB962C8B-B14F-4D97-AF65-F5344CB8AC3E}">
        <p14:creationId xmlns:p14="http://schemas.microsoft.com/office/powerpoint/2010/main" val="2375609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同步系统中的拜占庭将军问题</a:t>
            </a:r>
            <a:br>
              <a:rPr lang="en-US" altLang="zh-CN" dirty="0"/>
            </a:br>
            <a:r>
              <a:rPr lang="en-US" altLang="zh-CN" dirty="0"/>
              <a:t>——</a:t>
            </a:r>
            <a:r>
              <a:rPr lang="zh-CN" altLang="en-US" dirty="0"/>
              <a:t>三个进程的不可能性</a:t>
            </a:r>
          </a:p>
        </p:txBody>
      </p:sp>
      <p:sp>
        <p:nvSpPr>
          <p:cNvPr id="3" name="内容占位符 2"/>
          <p:cNvSpPr>
            <a:spLocks noGrp="1"/>
          </p:cNvSpPr>
          <p:nvPr>
            <p:ph idx="1"/>
          </p:nvPr>
        </p:nvSpPr>
        <p:spPr/>
        <p:txBody>
          <a:bodyPr/>
          <a:lstStyle/>
          <a:p>
            <a:r>
              <a:rPr lang="zh-CN" altLang="en-US" dirty="0"/>
              <a:t>两种情景：一个进程出现故障</a:t>
            </a:r>
            <a:endParaRPr lang="en-US" altLang="zh-CN" dirty="0"/>
          </a:p>
          <a:p>
            <a:pPr lvl="1"/>
            <a:r>
              <a:rPr lang="zh-CN" altLang="en-US" dirty="0"/>
              <a:t>一个上尉出现故障：</a:t>
            </a:r>
            <a:r>
              <a:rPr lang="en-US" altLang="zh-CN" dirty="0"/>
              <a:t>P3</a:t>
            </a:r>
            <a:r>
              <a:rPr lang="zh-CN" altLang="en-US" dirty="0"/>
              <a:t>出现故障</a:t>
            </a:r>
          </a:p>
          <a:p>
            <a:pPr lvl="1"/>
            <a:r>
              <a:rPr lang="zh-CN" altLang="en-US" dirty="0"/>
              <a:t>司令出现故障：</a:t>
            </a:r>
            <a:r>
              <a:rPr lang="en-US" altLang="zh-CN" dirty="0"/>
              <a:t>P1</a:t>
            </a:r>
            <a:r>
              <a:rPr lang="zh-CN" altLang="en-US" dirty="0"/>
              <a:t>出现故障</a:t>
            </a:r>
            <a:endParaRPr lang="en-US" altLang="zh-CN" dirty="0"/>
          </a:p>
        </p:txBody>
      </p:sp>
      <p:grpSp>
        <p:nvGrpSpPr>
          <p:cNvPr id="4" name="Group 4"/>
          <p:cNvGrpSpPr>
            <a:grpSpLocks/>
          </p:cNvGrpSpPr>
          <p:nvPr/>
        </p:nvGrpSpPr>
        <p:grpSpPr bwMode="auto">
          <a:xfrm>
            <a:off x="2178463" y="3076099"/>
            <a:ext cx="7915275" cy="2557463"/>
            <a:chOff x="0" y="0"/>
            <a:chExt cx="4986" cy="1611"/>
          </a:xfrm>
        </p:grpSpPr>
        <p:sp>
          <p:nvSpPr>
            <p:cNvPr id="5" name="Rectangle 5"/>
            <p:cNvSpPr>
              <a:spLocks/>
            </p:cNvSpPr>
            <p:nvPr/>
          </p:nvSpPr>
          <p:spPr bwMode="auto">
            <a:xfrm>
              <a:off x="0" y="0"/>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0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a:t>
              </a:r>
            </a:p>
          </p:txBody>
        </p:sp>
        <p:sp>
          <p:nvSpPr>
            <p:cNvPr id="6" name="Rectangle 6"/>
            <p:cNvSpPr>
              <a:spLocks/>
            </p:cNvSpPr>
            <p:nvPr/>
          </p:nvSpPr>
          <p:spPr bwMode="auto">
            <a:xfrm>
              <a:off x="73" y="85"/>
              <a:ext cx="9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3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 </a:t>
              </a:r>
            </a:p>
          </p:txBody>
        </p:sp>
        <p:sp>
          <p:nvSpPr>
            <p:cNvPr id="7" name="Rectangle 7"/>
            <p:cNvSpPr>
              <a:spLocks/>
            </p:cNvSpPr>
            <p:nvPr/>
          </p:nvSpPr>
          <p:spPr bwMode="auto">
            <a:xfrm>
              <a:off x="150" y="30"/>
              <a:ext cx="7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(Commander)</a:t>
              </a:r>
            </a:p>
          </p:txBody>
        </p:sp>
        <p:sp>
          <p:nvSpPr>
            <p:cNvPr id="8" name="Rectangle 8"/>
            <p:cNvSpPr>
              <a:spLocks/>
            </p:cNvSpPr>
            <p:nvPr/>
          </p:nvSpPr>
          <p:spPr bwMode="auto">
            <a:xfrm>
              <a:off x="80" y="895"/>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0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a:t>
              </a:r>
            </a:p>
          </p:txBody>
        </p:sp>
        <p:sp>
          <p:nvSpPr>
            <p:cNvPr id="9" name="Rectangle 9"/>
            <p:cNvSpPr>
              <a:spLocks/>
            </p:cNvSpPr>
            <p:nvPr/>
          </p:nvSpPr>
          <p:spPr bwMode="auto">
            <a:xfrm>
              <a:off x="153" y="980"/>
              <a:ext cx="6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3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2</a:t>
              </a:r>
            </a:p>
          </p:txBody>
        </p:sp>
        <p:sp>
          <p:nvSpPr>
            <p:cNvPr id="10" name="Rectangle 10"/>
            <p:cNvSpPr>
              <a:spLocks/>
            </p:cNvSpPr>
            <p:nvPr/>
          </p:nvSpPr>
          <p:spPr bwMode="auto">
            <a:xfrm>
              <a:off x="2200" y="895"/>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0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a:t>
              </a:r>
            </a:p>
          </p:txBody>
        </p:sp>
        <p:sp>
          <p:nvSpPr>
            <p:cNvPr id="11" name="Rectangle 11"/>
            <p:cNvSpPr>
              <a:spLocks/>
            </p:cNvSpPr>
            <p:nvPr/>
          </p:nvSpPr>
          <p:spPr bwMode="auto">
            <a:xfrm>
              <a:off x="2272" y="980"/>
              <a:ext cx="6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3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3</a:t>
              </a:r>
            </a:p>
          </p:txBody>
        </p:sp>
        <p:sp>
          <p:nvSpPr>
            <p:cNvPr id="12" name="Oval 12"/>
            <p:cNvSpPr>
              <a:spLocks/>
            </p:cNvSpPr>
            <p:nvPr/>
          </p:nvSpPr>
          <p:spPr bwMode="auto">
            <a:xfrm>
              <a:off x="965" y="38"/>
              <a:ext cx="493" cy="515"/>
            </a:xfrm>
            <a:prstGeom prst="ellipse">
              <a:avLst/>
            </a:prstGeom>
            <a:solidFill>
              <a:srgbClr val="FFFFFF"/>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13" name="Oval 13"/>
            <p:cNvSpPr>
              <a:spLocks/>
            </p:cNvSpPr>
            <p:nvPr/>
          </p:nvSpPr>
          <p:spPr bwMode="auto">
            <a:xfrm>
              <a:off x="297" y="720"/>
              <a:ext cx="493" cy="516"/>
            </a:xfrm>
            <a:prstGeom prst="ellipse">
              <a:avLst/>
            </a:prstGeom>
            <a:solidFill>
              <a:srgbClr val="FFFFFF"/>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14" name="Oval 14"/>
            <p:cNvSpPr>
              <a:spLocks/>
            </p:cNvSpPr>
            <p:nvPr/>
          </p:nvSpPr>
          <p:spPr bwMode="auto">
            <a:xfrm>
              <a:off x="1617" y="720"/>
              <a:ext cx="493" cy="516"/>
            </a:xfrm>
            <a:prstGeom prst="ellipse">
              <a:avLst/>
            </a:prstGeom>
            <a:solidFill>
              <a:srgbClr val="FFDC99"/>
            </a:solidFill>
            <a:ln w="36513" cap="flat">
              <a:solidFill>
                <a:srgbClr val="FFDC99"/>
              </a:solidFill>
              <a:prstDash val="solid"/>
              <a:round/>
              <a:headEnd type="none" w="med" len="med"/>
              <a:tailEnd type="none" w="med" len="med"/>
            </a:ln>
          </p:spPr>
          <p:txBody>
            <a:bodyPr lIns="0" tIns="0" rIns="0" bIns="0"/>
            <a:lstStyle/>
            <a:p>
              <a:endParaRPr lang="zh-CN" altLang="en-US"/>
            </a:p>
          </p:txBody>
        </p:sp>
        <p:sp>
          <p:nvSpPr>
            <p:cNvPr id="15" name="Freeform 15"/>
            <p:cNvSpPr>
              <a:spLocks/>
            </p:cNvSpPr>
            <p:nvPr/>
          </p:nvSpPr>
          <p:spPr bwMode="auto">
            <a:xfrm>
              <a:off x="718" y="736"/>
              <a:ext cx="57" cy="61"/>
            </a:xfrm>
            <a:custGeom>
              <a:avLst/>
              <a:gdLst>
                <a:gd name="T0" fmla="*/ 16374 w 21600"/>
                <a:gd name="T1" fmla="*/ 10629 h 21600"/>
                <a:gd name="T2" fmla="*/ 21600 w 21600"/>
                <a:gd name="T3" fmla="*/ 16114 h 21600"/>
                <a:gd name="T4" fmla="*/ 0 w 21600"/>
                <a:gd name="T5" fmla="*/ 21600 h 21600"/>
                <a:gd name="T6" fmla="*/ 5226 w 21600"/>
                <a:gd name="T7" fmla="*/ 0 h 21600"/>
                <a:gd name="T8" fmla="*/ 16374 w 21600"/>
                <a:gd name="T9" fmla="*/ 10629 h 21600"/>
                <a:gd name="T10" fmla="*/ 16374 w 21600"/>
                <a:gd name="T11" fmla="*/ 10629 h 21600"/>
              </a:gdLst>
              <a:ahLst/>
              <a:cxnLst>
                <a:cxn ang="0">
                  <a:pos x="T0" y="T1"/>
                </a:cxn>
                <a:cxn ang="0">
                  <a:pos x="T2" y="T3"/>
                </a:cxn>
                <a:cxn ang="0">
                  <a:pos x="T4" y="T5"/>
                </a:cxn>
                <a:cxn ang="0">
                  <a:pos x="T6" y="T7"/>
                </a:cxn>
                <a:cxn ang="0">
                  <a:pos x="T8" y="T9"/>
                </a:cxn>
                <a:cxn ang="0">
                  <a:pos x="T10" y="T11"/>
                </a:cxn>
              </a:cxnLst>
              <a:rect l="0" t="0" r="r" b="b"/>
              <a:pathLst>
                <a:path w="21600" h="21600">
                  <a:moveTo>
                    <a:pt x="16374" y="10629"/>
                  </a:moveTo>
                  <a:lnTo>
                    <a:pt x="21600" y="16114"/>
                  </a:lnTo>
                  <a:lnTo>
                    <a:pt x="0" y="21600"/>
                  </a:lnTo>
                  <a:lnTo>
                    <a:pt x="5226" y="0"/>
                  </a:lnTo>
                  <a:lnTo>
                    <a:pt x="16374" y="10629"/>
                  </a:lnTo>
                  <a:close/>
                  <a:moveTo>
                    <a:pt x="16374" y="10629"/>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16" name="Line 16"/>
            <p:cNvSpPr>
              <a:spLocks noChangeShapeType="1"/>
            </p:cNvSpPr>
            <p:nvPr/>
          </p:nvSpPr>
          <p:spPr bwMode="auto">
            <a:xfrm flipH="1">
              <a:off x="762" y="463"/>
              <a:ext cx="275" cy="288"/>
            </a:xfrm>
            <a:prstGeom prst="line">
              <a:avLst/>
            </a:prstGeom>
            <a:noFill/>
            <a:ln w="36513"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Freeform 17"/>
            <p:cNvSpPr>
              <a:spLocks/>
            </p:cNvSpPr>
            <p:nvPr/>
          </p:nvSpPr>
          <p:spPr bwMode="auto">
            <a:xfrm>
              <a:off x="1631" y="736"/>
              <a:ext cx="58" cy="61"/>
            </a:xfrm>
            <a:custGeom>
              <a:avLst/>
              <a:gdLst>
                <a:gd name="T0" fmla="*/ 5486 w 21600"/>
                <a:gd name="T1" fmla="*/ 10629 h 21600"/>
                <a:gd name="T2" fmla="*/ 16114 w 21600"/>
                <a:gd name="T3" fmla="*/ 0 h 21600"/>
                <a:gd name="T4" fmla="*/ 21600 w 21600"/>
                <a:gd name="T5" fmla="*/ 21600 h 21600"/>
                <a:gd name="T6" fmla="*/ 0 w 21600"/>
                <a:gd name="T7" fmla="*/ 16114 h 21600"/>
                <a:gd name="T8" fmla="*/ 5486 w 21600"/>
                <a:gd name="T9" fmla="*/ 10629 h 21600"/>
                <a:gd name="T10" fmla="*/ 5486 w 21600"/>
                <a:gd name="T11" fmla="*/ 10629 h 21600"/>
              </a:gdLst>
              <a:ahLst/>
              <a:cxnLst>
                <a:cxn ang="0">
                  <a:pos x="T0" y="T1"/>
                </a:cxn>
                <a:cxn ang="0">
                  <a:pos x="T2" y="T3"/>
                </a:cxn>
                <a:cxn ang="0">
                  <a:pos x="T4" y="T5"/>
                </a:cxn>
                <a:cxn ang="0">
                  <a:pos x="T6" y="T7"/>
                </a:cxn>
                <a:cxn ang="0">
                  <a:pos x="T8" y="T9"/>
                </a:cxn>
                <a:cxn ang="0">
                  <a:pos x="T10" y="T11"/>
                </a:cxn>
              </a:cxnLst>
              <a:rect l="0" t="0" r="r" b="b"/>
              <a:pathLst>
                <a:path w="21600" h="21600">
                  <a:moveTo>
                    <a:pt x="5486" y="10629"/>
                  </a:moveTo>
                  <a:lnTo>
                    <a:pt x="16114" y="0"/>
                  </a:lnTo>
                  <a:lnTo>
                    <a:pt x="21600" y="21600"/>
                  </a:lnTo>
                  <a:lnTo>
                    <a:pt x="0" y="16114"/>
                  </a:lnTo>
                  <a:lnTo>
                    <a:pt x="5486" y="10629"/>
                  </a:lnTo>
                  <a:close/>
                  <a:moveTo>
                    <a:pt x="5486" y="10629"/>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18" name="Line 18"/>
            <p:cNvSpPr>
              <a:spLocks noChangeShapeType="1"/>
            </p:cNvSpPr>
            <p:nvPr/>
          </p:nvSpPr>
          <p:spPr bwMode="auto">
            <a:xfrm>
              <a:off x="1371" y="463"/>
              <a:ext cx="275" cy="288"/>
            </a:xfrm>
            <a:prstGeom prst="line">
              <a:avLst/>
            </a:prstGeom>
            <a:noFill/>
            <a:ln w="36513"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9" name="Freeform 19"/>
            <p:cNvSpPr>
              <a:spLocks/>
            </p:cNvSpPr>
            <p:nvPr/>
          </p:nvSpPr>
          <p:spPr bwMode="auto">
            <a:xfrm>
              <a:off x="1544" y="872"/>
              <a:ext cx="58" cy="61"/>
            </a:xfrm>
            <a:custGeom>
              <a:avLst/>
              <a:gdLst>
                <a:gd name="T0" fmla="*/ 0 w 21600"/>
                <a:gd name="T1" fmla="*/ 10971 h 21600"/>
                <a:gd name="T2" fmla="*/ 0 w 21600"/>
                <a:gd name="T3" fmla="*/ 0 h 21600"/>
                <a:gd name="T4" fmla="*/ 21600 w 21600"/>
                <a:gd name="T5" fmla="*/ 10971 h 21600"/>
                <a:gd name="T6" fmla="*/ 0 w 21600"/>
                <a:gd name="T7" fmla="*/ 21600 h 21600"/>
                <a:gd name="T8" fmla="*/ 0 w 21600"/>
                <a:gd name="T9" fmla="*/ 10971 h 21600"/>
                <a:gd name="T10" fmla="*/ 0 w 21600"/>
                <a:gd name="T11" fmla="*/ 10971 h 21600"/>
              </a:gdLst>
              <a:ahLst/>
              <a:cxnLst>
                <a:cxn ang="0">
                  <a:pos x="T0" y="T1"/>
                </a:cxn>
                <a:cxn ang="0">
                  <a:pos x="T2" y="T3"/>
                </a:cxn>
                <a:cxn ang="0">
                  <a:pos x="T4" y="T5"/>
                </a:cxn>
                <a:cxn ang="0">
                  <a:pos x="T6" y="T7"/>
                </a:cxn>
                <a:cxn ang="0">
                  <a:pos x="T8" y="T9"/>
                </a:cxn>
                <a:cxn ang="0">
                  <a:pos x="T10" y="T11"/>
                </a:cxn>
              </a:cxnLst>
              <a:rect l="0" t="0" r="r" b="b"/>
              <a:pathLst>
                <a:path w="21600" h="21600">
                  <a:moveTo>
                    <a:pt x="0" y="10971"/>
                  </a:moveTo>
                  <a:lnTo>
                    <a:pt x="0" y="0"/>
                  </a:lnTo>
                  <a:lnTo>
                    <a:pt x="21600" y="10971"/>
                  </a:lnTo>
                  <a:lnTo>
                    <a:pt x="0" y="21600"/>
                  </a:lnTo>
                  <a:lnTo>
                    <a:pt x="0" y="10971"/>
                  </a:lnTo>
                  <a:close/>
                  <a:moveTo>
                    <a:pt x="0" y="10971"/>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20" name="Line 20"/>
            <p:cNvSpPr>
              <a:spLocks noChangeShapeType="1"/>
            </p:cNvSpPr>
            <p:nvPr/>
          </p:nvSpPr>
          <p:spPr bwMode="auto">
            <a:xfrm>
              <a:off x="790" y="903"/>
              <a:ext cx="754" cy="1"/>
            </a:xfrm>
            <a:prstGeom prst="line">
              <a:avLst/>
            </a:prstGeom>
            <a:noFill/>
            <a:ln w="36513"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 name="Freeform 21"/>
            <p:cNvSpPr>
              <a:spLocks/>
            </p:cNvSpPr>
            <p:nvPr/>
          </p:nvSpPr>
          <p:spPr bwMode="auto">
            <a:xfrm>
              <a:off x="805" y="1055"/>
              <a:ext cx="58" cy="61"/>
            </a:xfrm>
            <a:custGeom>
              <a:avLst/>
              <a:gdLst>
                <a:gd name="T0" fmla="*/ 21600 w 21600"/>
                <a:gd name="T1" fmla="*/ 10629 h 21600"/>
                <a:gd name="T2" fmla="*/ 21600 w 21600"/>
                <a:gd name="T3" fmla="*/ 21600 h 21600"/>
                <a:gd name="T4" fmla="*/ 0 w 21600"/>
                <a:gd name="T5" fmla="*/ 10629 h 21600"/>
                <a:gd name="T6" fmla="*/ 21600 w 21600"/>
                <a:gd name="T7" fmla="*/ 0 h 21600"/>
                <a:gd name="T8" fmla="*/ 21600 w 21600"/>
                <a:gd name="T9" fmla="*/ 10629 h 21600"/>
                <a:gd name="T10" fmla="*/ 21600 w 21600"/>
                <a:gd name="T11" fmla="*/ 10629 h 21600"/>
              </a:gdLst>
              <a:ahLst/>
              <a:cxnLst>
                <a:cxn ang="0">
                  <a:pos x="T0" y="T1"/>
                </a:cxn>
                <a:cxn ang="0">
                  <a:pos x="T2" y="T3"/>
                </a:cxn>
                <a:cxn ang="0">
                  <a:pos x="T4" y="T5"/>
                </a:cxn>
                <a:cxn ang="0">
                  <a:pos x="T6" y="T7"/>
                </a:cxn>
                <a:cxn ang="0">
                  <a:pos x="T8" y="T9"/>
                </a:cxn>
                <a:cxn ang="0">
                  <a:pos x="T10" y="T11"/>
                </a:cxn>
              </a:cxnLst>
              <a:rect l="0" t="0" r="r" b="b"/>
              <a:pathLst>
                <a:path w="21600" h="21600">
                  <a:moveTo>
                    <a:pt x="21600" y="10629"/>
                  </a:moveTo>
                  <a:lnTo>
                    <a:pt x="21600" y="21600"/>
                  </a:lnTo>
                  <a:lnTo>
                    <a:pt x="0" y="10629"/>
                  </a:lnTo>
                  <a:lnTo>
                    <a:pt x="21600" y="0"/>
                  </a:lnTo>
                  <a:lnTo>
                    <a:pt x="21600" y="10629"/>
                  </a:lnTo>
                  <a:close/>
                  <a:moveTo>
                    <a:pt x="21600" y="10629"/>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22" name="Line 22"/>
            <p:cNvSpPr>
              <a:spLocks noChangeShapeType="1"/>
            </p:cNvSpPr>
            <p:nvPr/>
          </p:nvSpPr>
          <p:spPr bwMode="auto">
            <a:xfrm flipH="1">
              <a:off x="863" y="1085"/>
              <a:ext cx="754" cy="1"/>
            </a:xfrm>
            <a:prstGeom prst="line">
              <a:avLst/>
            </a:prstGeom>
            <a:noFill/>
            <a:ln w="36513"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3" name="Rectangle 23"/>
            <p:cNvSpPr>
              <a:spLocks/>
            </p:cNvSpPr>
            <p:nvPr/>
          </p:nvSpPr>
          <p:spPr bwMode="auto">
            <a:xfrm>
              <a:off x="1524" y="494"/>
              <a:ext cx="1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1:v</a:t>
              </a:r>
            </a:p>
          </p:txBody>
        </p:sp>
        <p:sp>
          <p:nvSpPr>
            <p:cNvPr id="24" name="Rectangle 24"/>
            <p:cNvSpPr>
              <a:spLocks/>
            </p:cNvSpPr>
            <p:nvPr/>
          </p:nvSpPr>
          <p:spPr bwMode="auto">
            <a:xfrm>
              <a:off x="664" y="503"/>
              <a:ext cx="1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1:v</a:t>
              </a:r>
            </a:p>
          </p:txBody>
        </p:sp>
        <p:sp>
          <p:nvSpPr>
            <p:cNvPr id="25" name="Rectangle 25"/>
            <p:cNvSpPr>
              <a:spLocks/>
            </p:cNvSpPr>
            <p:nvPr/>
          </p:nvSpPr>
          <p:spPr bwMode="auto">
            <a:xfrm>
              <a:off x="1094" y="758"/>
              <a:ext cx="2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2:1:v</a:t>
              </a:r>
            </a:p>
          </p:txBody>
        </p:sp>
        <p:sp>
          <p:nvSpPr>
            <p:cNvPr id="26" name="Rectangle 26"/>
            <p:cNvSpPr>
              <a:spLocks/>
            </p:cNvSpPr>
            <p:nvPr/>
          </p:nvSpPr>
          <p:spPr bwMode="auto">
            <a:xfrm>
              <a:off x="1086" y="1122"/>
              <a:ext cx="2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3:1:u</a:t>
              </a:r>
            </a:p>
          </p:txBody>
        </p:sp>
        <p:sp>
          <p:nvSpPr>
            <p:cNvPr id="27" name="Rectangle 27"/>
            <p:cNvSpPr>
              <a:spLocks/>
            </p:cNvSpPr>
            <p:nvPr/>
          </p:nvSpPr>
          <p:spPr bwMode="auto">
            <a:xfrm>
              <a:off x="2638" y="0"/>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0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a:t>
              </a:r>
            </a:p>
          </p:txBody>
        </p:sp>
        <p:sp>
          <p:nvSpPr>
            <p:cNvPr id="28" name="Rectangle 28"/>
            <p:cNvSpPr>
              <a:spLocks/>
            </p:cNvSpPr>
            <p:nvPr/>
          </p:nvSpPr>
          <p:spPr bwMode="auto">
            <a:xfrm>
              <a:off x="2710" y="85"/>
              <a:ext cx="9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3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 </a:t>
              </a:r>
            </a:p>
          </p:txBody>
        </p:sp>
        <p:sp>
          <p:nvSpPr>
            <p:cNvPr id="29" name="Rectangle 29"/>
            <p:cNvSpPr>
              <a:spLocks/>
            </p:cNvSpPr>
            <p:nvPr/>
          </p:nvSpPr>
          <p:spPr bwMode="auto">
            <a:xfrm>
              <a:off x="2788" y="30"/>
              <a:ext cx="7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(Commander)</a:t>
              </a:r>
            </a:p>
          </p:txBody>
        </p:sp>
        <p:sp>
          <p:nvSpPr>
            <p:cNvPr id="30" name="Rectangle 30"/>
            <p:cNvSpPr>
              <a:spLocks/>
            </p:cNvSpPr>
            <p:nvPr/>
          </p:nvSpPr>
          <p:spPr bwMode="auto">
            <a:xfrm>
              <a:off x="2729" y="895"/>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0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a:t>
              </a:r>
            </a:p>
          </p:txBody>
        </p:sp>
        <p:sp>
          <p:nvSpPr>
            <p:cNvPr id="31" name="Rectangle 31"/>
            <p:cNvSpPr>
              <a:spLocks/>
            </p:cNvSpPr>
            <p:nvPr/>
          </p:nvSpPr>
          <p:spPr bwMode="auto">
            <a:xfrm>
              <a:off x="2801" y="980"/>
              <a:ext cx="6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3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2</a:t>
              </a:r>
            </a:p>
          </p:txBody>
        </p:sp>
        <p:sp>
          <p:nvSpPr>
            <p:cNvPr id="32" name="Rectangle 32"/>
            <p:cNvSpPr>
              <a:spLocks/>
            </p:cNvSpPr>
            <p:nvPr/>
          </p:nvSpPr>
          <p:spPr bwMode="auto">
            <a:xfrm>
              <a:off x="4849" y="895"/>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0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a:t>
              </a:r>
            </a:p>
          </p:txBody>
        </p:sp>
        <p:sp>
          <p:nvSpPr>
            <p:cNvPr id="33" name="Rectangle 33"/>
            <p:cNvSpPr>
              <a:spLocks/>
            </p:cNvSpPr>
            <p:nvPr/>
          </p:nvSpPr>
          <p:spPr bwMode="auto">
            <a:xfrm>
              <a:off x="4921" y="980"/>
              <a:ext cx="6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3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3</a:t>
              </a:r>
            </a:p>
          </p:txBody>
        </p:sp>
        <p:sp>
          <p:nvSpPr>
            <p:cNvPr id="34" name="Oval 34"/>
            <p:cNvSpPr>
              <a:spLocks/>
            </p:cNvSpPr>
            <p:nvPr/>
          </p:nvSpPr>
          <p:spPr bwMode="auto">
            <a:xfrm>
              <a:off x="3604" y="38"/>
              <a:ext cx="493" cy="515"/>
            </a:xfrm>
            <a:prstGeom prst="ellipse">
              <a:avLst/>
            </a:prstGeom>
            <a:solidFill>
              <a:srgbClr val="FFDC99"/>
            </a:solidFill>
            <a:ln w="36513" cap="flat">
              <a:solidFill>
                <a:srgbClr val="FFDC99"/>
              </a:solidFill>
              <a:prstDash val="solid"/>
              <a:round/>
              <a:headEnd type="none" w="med" len="med"/>
              <a:tailEnd type="none" w="med" len="med"/>
            </a:ln>
          </p:spPr>
          <p:txBody>
            <a:bodyPr lIns="0" tIns="0" rIns="0" bIns="0"/>
            <a:lstStyle/>
            <a:p>
              <a:endParaRPr lang="zh-CN" altLang="en-US"/>
            </a:p>
          </p:txBody>
        </p:sp>
        <p:sp>
          <p:nvSpPr>
            <p:cNvPr id="35" name="Oval 35"/>
            <p:cNvSpPr>
              <a:spLocks/>
            </p:cNvSpPr>
            <p:nvPr/>
          </p:nvSpPr>
          <p:spPr bwMode="auto">
            <a:xfrm>
              <a:off x="2951" y="720"/>
              <a:ext cx="493" cy="516"/>
            </a:xfrm>
            <a:prstGeom prst="ellipse">
              <a:avLst/>
            </a:prstGeom>
            <a:solidFill>
              <a:srgbClr val="FFFFFF"/>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36" name="Oval 36"/>
            <p:cNvSpPr>
              <a:spLocks/>
            </p:cNvSpPr>
            <p:nvPr/>
          </p:nvSpPr>
          <p:spPr bwMode="auto">
            <a:xfrm>
              <a:off x="4270" y="720"/>
              <a:ext cx="494" cy="516"/>
            </a:xfrm>
            <a:prstGeom prst="ellipse">
              <a:avLst/>
            </a:prstGeom>
            <a:solidFill>
              <a:srgbClr val="FFFFFF"/>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37" name="Freeform 37"/>
            <p:cNvSpPr>
              <a:spLocks/>
            </p:cNvSpPr>
            <p:nvPr/>
          </p:nvSpPr>
          <p:spPr bwMode="auto">
            <a:xfrm>
              <a:off x="3371" y="736"/>
              <a:ext cx="58" cy="61"/>
            </a:xfrm>
            <a:custGeom>
              <a:avLst/>
              <a:gdLst>
                <a:gd name="T0" fmla="*/ 16457 w 21600"/>
                <a:gd name="T1" fmla="*/ 10629 h 21600"/>
                <a:gd name="T2" fmla="*/ 21600 w 21600"/>
                <a:gd name="T3" fmla="*/ 16114 h 21600"/>
                <a:gd name="T4" fmla="*/ 0 w 21600"/>
                <a:gd name="T5" fmla="*/ 21600 h 21600"/>
                <a:gd name="T6" fmla="*/ 5486 w 21600"/>
                <a:gd name="T7" fmla="*/ 0 h 21600"/>
                <a:gd name="T8" fmla="*/ 16457 w 21600"/>
                <a:gd name="T9" fmla="*/ 10629 h 21600"/>
                <a:gd name="T10" fmla="*/ 16457 w 21600"/>
                <a:gd name="T11" fmla="*/ 10629 h 21600"/>
              </a:gdLst>
              <a:ahLst/>
              <a:cxnLst>
                <a:cxn ang="0">
                  <a:pos x="T0" y="T1"/>
                </a:cxn>
                <a:cxn ang="0">
                  <a:pos x="T2" y="T3"/>
                </a:cxn>
                <a:cxn ang="0">
                  <a:pos x="T4" y="T5"/>
                </a:cxn>
                <a:cxn ang="0">
                  <a:pos x="T6" y="T7"/>
                </a:cxn>
                <a:cxn ang="0">
                  <a:pos x="T8" y="T9"/>
                </a:cxn>
                <a:cxn ang="0">
                  <a:pos x="T10" y="T11"/>
                </a:cxn>
              </a:cxnLst>
              <a:rect l="0" t="0" r="r" b="b"/>
              <a:pathLst>
                <a:path w="21600" h="21600">
                  <a:moveTo>
                    <a:pt x="16457" y="10629"/>
                  </a:moveTo>
                  <a:lnTo>
                    <a:pt x="21600" y="16114"/>
                  </a:lnTo>
                  <a:lnTo>
                    <a:pt x="0" y="21600"/>
                  </a:lnTo>
                  <a:lnTo>
                    <a:pt x="5486" y="0"/>
                  </a:lnTo>
                  <a:lnTo>
                    <a:pt x="16457" y="10629"/>
                  </a:lnTo>
                  <a:close/>
                  <a:moveTo>
                    <a:pt x="16457" y="10629"/>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38" name="Line 38"/>
            <p:cNvSpPr>
              <a:spLocks noChangeShapeType="1"/>
            </p:cNvSpPr>
            <p:nvPr/>
          </p:nvSpPr>
          <p:spPr bwMode="auto">
            <a:xfrm flipH="1">
              <a:off x="3415" y="463"/>
              <a:ext cx="275" cy="288"/>
            </a:xfrm>
            <a:prstGeom prst="line">
              <a:avLst/>
            </a:prstGeom>
            <a:noFill/>
            <a:ln w="36513"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9" name="Freeform 39"/>
            <p:cNvSpPr>
              <a:spLocks/>
            </p:cNvSpPr>
            <p:nvPr/>
          </p:nvSpPr>
          <p:spPr bwMode="auto">
            <a:xfrm>
              <a:off x="4270" y="736"/>
              <a:ext cx="73" cy="61"/>
            </a:xfrm>
            <a:custGeom>
              <a:avLst/>
              <a:gdLst>
                <a:gd name="T0" fmla="*/ 8749 w 21600"/>
                <a:gd name="T1" fmla="*/ 10629 h 21600"/>
                <a:gd name="T2" fmla="*/ 13124 w 21600"/>
                <a:gd name="T3" fmla="*/ 0 h 21600"/>
                <a:gd name="T4" fmla="*/ 21600 w 21600"/>
                <a:gd name="T5" fmla="*/ 21600 h 21600"/>
                <a:gd name="T6" fmla="*/ 0 w 21600"/>
                <a:gd name="T7" fmla="*/ 16114 h 21600"/>
                <a:gd name="T8" fmla="*/ 8749 w 21600"/>
                <a:gd name="T9" fmla="*/ 10629 h 21600"/>
                <a:gd name="T10" fmla="*/ 8749 w 21600"/>
                <a:gd name="T11" fmla="*/ 10629 h 21600"/>
              </a:gdLst>
              <a:ahLst/>
              <a:cxnLst>
                <a:cxn ang="0">
                  <a:pos x="T0" y="T1"/>
                </a:cxn>
                <a:cxn ang="0">
                  <a:pos x="T2" y="T3"/>
                </a:cxn>
                <a:cxn ang="0">
                  <a:pos x="T4" y="T5"/>
                </a:cxn>
                <a:cxn ang="0">
                  <a:pos x="T6" y="T7"/>
                </a:cxn>
                <a:cxn ang="0">
                  <a:pos x="T8" y="T9"/>
                </a:cxn>
                <a:cxn ang="0">
                  <a:pos x="T10" y="T11"/>
                </a:cxn>
              </a:cxnLst>
              <a:rect l="0" t="0" r="r" b="b"/>
              <a:pathLst>
                <a:path w="21600" h="21600">
                  <a:moveTo>
                    <a:pt x="8749" y="10629"/>
                  </a:moveTo>
                  <a:lnTo>
                    <a:pt x="13124" y="0"/>
                  </a:lnTo>
                  <a:lnTo>
                    <a:pt x="21600" y="21600"/>
                  </a:lnTo>
                  <a:lnTo>
                    <a:pt x="0" y="16114"/>
                  </a:lnTo>
                  <a:lnTo>
                    <a:pt x="8749" y="10629"/>
                  </a:lnTo>
                  <a:close/>
                  <a:moveTo>
                    <a:pt x="8749" y="10629"/>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0" name="Line 40"/>
            <p:cNvSpPr>
              <a:spLocks noChangeShapeType="1"/>
            </p:cNvSpPr>
            <p:nvPr/>
          </p:nvSpPr>
          <p:spPr bwMode="auto">
            <a:xfrm>
              <a:off x="4024" y="463"/>
              <a:ext cx="276" cy="288"/>
            </a:xfrm>
            <a:prstGeom prst="line">
              <a:avLst/>
            </a:prstGeom>
            <a:noFill/>
            <a:ln w="36513"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1" name="Freeform 41"/>
            <p:cNvSpPr>
              <a:spLocks/>
            </p:cNvSpPr>
            <p:nvPr/>
          </p:nvSpPr>
          <p:spPr bwMode="auto">
            <a:xfrm>
              <a:off x="4198" y="872"/>
              <a:ext cx="58" cy="61"/>
            </a:xfrm>
            <a:custGeom>
              <a:avLst/>
              <a:gdLst>
                <a:gd name="T0" fmla="*/ 0 w 21600"/>
                <a:gd name="T1" fmla="*/ 10971 h 21600"/>
                <a:gd name="T2" fmla="*/ 0 w 21600"/>
                <a:gd name="T3" fmla="*/ 0 h 21600"/>
                <a:gd name="T4" fmla="*/ 21600 w 21600"/>
                <a:gd name="T5" fmla="*/ 10971 h 21600"/>
                <a:gd name="T6" fmla="*/ 0 w 21600"/>
                <a:gd name="T7" fmla="*/ 21600 h 21600"/>
                <a:gd name="T8" fmla="*/ 0 w 21600"/>
                <a:gd name="T9" fmla="*/ 10971 h 21600"/>
                <a:gd name="T10" fmla="*/ 0 w 21600"/>
                <a:gd name="T11" fmla="*/ 10971 h 21600"/>
              </a:gdLst>
              <a:ahLst/>
              <a:cxnLst>
                <a:cxn ang="0">
                  <a:pos x="T0" y="T1"/>
                </a:cxn>
                <a:cxn ang="0">
                  <a:pos x="T2" y="T3"/>
                </a:cxn>
                <a:cxn ang="0">
                  <a:pos x="T4" y="T5"/>
                </a:cxn>
                <a:cxn ang="0">
                  <a:pos x="T6" y="T7"/>
                </a:cxn>
                <a:cxn ang="0">
                  <a:pos x="T8" y="T9"/>
                </a:cxn>
                <a:cxn ang="0">
                  <a:pos x="T10" y="T11"/>
                </a:cxn>
              </a:cxnLst>
              <a:rect l="0" t="0" r="r" b="b"/>
              <a:pathLst>
                <a:path w="21600" h="21600">
                  <a:moveTo>
                    <a:pt x="0" y="10971"/>
                  </a:moveTo>
                  <a:lnTo>
                    <a:pt x="0" y="0"/>
                  </a:lnTo>
                  <a:lnTo>
                    <a:pt x="21600" y="10971"/>
                  </a:lnTo>
                  <a:lnTo>
                    <a:pt x="0" y="21600"/>
                  </a:lnTo>
                  <a:lnTo>
                    <a:pt x="0" y="10971"/>
                  </a:lnTo>
                  <a:close/>
                  <a:moveTo>
                    <a:pt x="0" y="10971"/>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2" name="Line 42"/>
            <p:cNvSpPr>
              <a:spLocks noChangeShapeType="1"/>
            </p:cNvSpPr>
            <p:nvPr/>
          </p:nvSpPr>
          <p:spPr bwMode="auto">
            <a:xfrm>
              <a:off x="3444" y="903"/>
              <a:ext cx="739" cy="1"/>
            </a:xfrm>
            <a:prstGeom prst="line">
              <a:avLst/>
            </a:prstGeom>
            <a:noFill/>
            <a:ln w="36513"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3" name="Freeform 43"/>
            <p:cNvSpPr>
              <a:spLocks/>
            </p:cNvSpPr>
            <p:nvPr/>
          </p:nvSpPr>
          <p:spPr bwMode="auto">
            <a:xfrm>
              <a:off x="3459" y="1055"/>
              <a:ext cx="58" cy="61"/>
            </a:xfrm>
            <a:custGeom>
              <a:avLst/>
              <a:gdLst>
                <a:gd name="T0" fmla="*/ 21600 w 21600"/>
                <a:gd name="T1" fmla="*/ 10629 h 21600"/>
                <a:gd name="T2" fmla="*/ 21600 w 21600"/>
                <a:gd name="T3" fmla="*/ 21600 h 21600"/>
                <a:gd name="T4" fmla="*/ 0 w 21600"/>
                <a:gd name="T5" fmla="*/ 10629 h 21600"/>
                <a:gd name="T6" fmla="*/ 21600 w 21600"/>
                <a:gd name="T7" fmla="*/ 0 h 21600"/>
                <a:gd name="T8" fmla="*/ 21600 w 21600"/>
                <a:gd name="T9" fmla="*/ 10629 h 21600"/>
                <a:gd name="T10" fmla="*/ 21600 w 21600"/>
                <a:gd name="T11" fmla="*/ 10629 h 21600"/>
              </a:gdLst>
              <a:ahLst/>
              <a:cxnLst>
                <a:cxn ang="0">
                  <a:pos x="T0" y="T1"/>
                </a:cxn>
                <a:cxn ang="0">
                  <a:pos x="T2" y="T3"/>
                </a:cxn>
                <a:cxn ang="0">
                  <a:pos x="T4" y="T5"/>
                </a:cxn>
                <a:cxn ang="0">
                  <a:pos x="T6" y="T7"/>
                </a:cxn>
                <a:cxn ang="0">
                  <a:pos x="T8" y="T9"/>
                </a:cxn>
                <a:cxn ang="0">
                  <a:pos x="T10" y="T11"/>
                </a:cxn>
              </a:cxnLst>
              <a:rect l="0" t="0" r="r" b="b"/>
              <a:pathLst>
                <a:path w="21600" h="21600">
                  <a:moveTo>
                    <a:pt x="21600" y="10629"/>
                  </a:moveTo>
                  <a:lnTo>
                    <a:pt x="21600" y="21600"/>
                  </a:lnTo>
                  <a:lnTo>
                    <a:pt x="0" y="10629"/>
                  </a:lnTo>
                  <a:lnTo>
                    <a:pt x="21600" y="0"/>
                  </a:lnTo>
                  <a:lnTo>
                    <a:pt x="21600" y="10629"/>
                  </a:lnTo>
                  <a:close/>
                  <a:moveTo>
                    <a:pt x="21600" y="10629"/>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4" name="Line 44"/>
            <p:cNvSpPr>
              <a:spLocks noChangeShapeType="1"/>
            </p:cNvSpPr>
            <p:nvPr/>
          </p:nvSpPr>
          <p:spPr bwMode="auto">
            <a:xfrm flipH="1">
              <a:off x="3517" y="1085"/>
              <a:ext cx="753" cy="1"/>
            </a:xfrm>
            <a:prstGeom prst="line">
              <a:avLst/>
            </a:prstGeom>
            <a:noFill/>
            <a:ln w="36513"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5" name="Rectangle 45"/>
            <p:cNvSpPr>
              <a:spLocks/>
            </p:cNvSpPr>
            <p:nvPr/>
          </p:nvSpPr>
          <p:spPr bwMode="auto">
            <a:xfrm>
              <a:off x="4173" y="494"/>
              <a:ext cx="1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1:x</a:t>
              </a:r>
            </a:p>
          </p:txBody>
        </p:sp>
        <p:sp>
          <p:nvSpPr>
            <p:cNvPr id="46" name="Rectangle 46"/>
            <p:cNvSpPr>
              <a:spLocks/>
            </p:cNvSpPr>
            <p:nvPr/>
          </p:nvSpPr>
          <p:spPr bwMode="auto">
            <a:xfrm>
              <a:off x="3313" y="503"/>
              <a:ext cx="2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1:w</a:t>
              </a:r>
            </a:p>
          </p:txBody>
        </p:sp>
        <p:sp>
          <p:nvSpPr>
            <p:cNvPr id="47" name="Rectangle 47"/>
            <p:cNvSpPr>
              <a:spLocks/>
            </p:cNvSpPr>
            <p:nvPr/>
          </p:nvSpPr>
          <p:spPr bwMode="auto">
            <a:xfrm>
              <a:off x="3742" y="758"/>
              <a:ext cx="3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2:1:w</a:t>
              </a:r>
            </a:p>
          </p:txBody>
        </p:sp>
        <p:sp>
          <p:nvSpPr>
            <p:cNvPr id="48" name="Rectangle 48"/>
            <p:cNvSpPr>
              <a:spLocks/>
            </p:cNvSpPr>
            <p:nvPr/>
          </p:nvSpPr>
          <p:spPr bwMode="auto">
            <a:xfrm>
              <a:off x="3736" y="1122"/>
              <a:ext cx="2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3:1:x</a:t>
              </a:r>
            </a:p>
          </p:txBody>
        </p:sp>
        <p:sp>
          <p:nvSpPr>
            <p:cNvPr id="49" name="Rectangle 49"/>
            <p:cNvSpPr>
              <a:spLocks/>
            </p:cNvSpPr>
            <p:nvPr/>
          </p:nvSpPr>
          <p:spPr bwMode="auto">
            <a:xfrm>
              <a:off x="1458" y="1456"/>
              <a:ext cx="20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dirty="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Faulty processes are shown colored</a:t>
              </a:r>
            </a:p>
          </p:txBody>
        </p:sp>
      </p:grpSp>
      <p:sp>
        <p:nvSpPr>
          <p:cNvPr id="50" name="矩形 49"/>
          <p:cNvSpPr/>
          <p:nvPr/>
        </p:nvSpPr>
        <p:spPr>
          <a:xfrm>
            <a:off x="2870298" y="5795566"/>
            <a:ext cx="1805302" cy="369332"/>
          </a:xfrm>
          <a:prstGeom prst="rect">
            <a:avLst/>
          </a:prstGeom>
        </p:spPr>
        <p:txBody>
          <a:bodyPr wrap="none">
            <a:spAutoFit/>
          </a:bodyPr>
          <a:lstStyle/>
          <a:p>
            <a:pPr lvl="1"/>
            <a:r>
              <a:rPr lang="en-US" altLang="zh-CN" dirty="0"/>
              <a:t>P3</a:t>
            </a:r>
            <a:r>
              <a:rPr lang="zh-CN" altLang="en-US" dirty="0"/>
              <a:t>出现故障</a:t>
            </a:r>
          </a:p>
        </p:txBody>
      </p:sp>
      <p:sp>
        <p:nvSpPr>
          <p:cNvPr id="52" name="矩形 51"/>
          <p:cNvSpPr/>
          <p:nvPr/>
        </p:nvSpPr>
        <p:spPr>
          <a:xfrm>
            <a:off x="7254495" y="5855414"/>
            <a:ext cx="2266967" cy="369332"/>
          </a:xfrm>
          <a:prstGeom prst="rect">
            <a:avLst/>
          </a:prstGeom>
        </p:spPr>
        <p:txBody>
          <a:bodyPr wrap="none">
            <a:spAutoFit/>
          </a:bodyPr>
          <a:lstStyle/>
          <a:p>
            <a:pPr lvl="1"/>
            <a:r>
              <a:rPr lang="en-US" altLang="zh-CN" dirty="0"/>
              <a:t>P1</a:t>
            </a:r>
            <a:r>
              <a:rPr lang="zh-CN" altLang="en-US" dirty="0"/>
              <a:t>司令出现故障</a:t>
            </a:r>
            <a:endParaRPr lang="en-US" altLang="zh-CN" dirty="0"/>
          </a:p>
        </p:txBody>
      </p:sp>
    </p:spTree>
    <p:extLst>
      <p:ext uri="{BB962C8B-B14F-4D97-AF65-F5344CB8AC3E}">
        <p14:creationId xmlns:p14="http://schemas.microsoft.com/office/powerpoint/2010/main" val="25133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不存在同步系统</a:t>
            </a:r>
            <a:r>
              <a:rPr lang="en-US" altLang="zh-CN" dirty="0"/>
              <a:t>BG</a:t>
            </a:r>
            <a:r>
              <a:rPr lang="zh-CN" altLang="en-US" dirty="0"/>
              <a:t>问题的解决方法</a:t>
            </a:r>
          </a:p>
        </p:txBody>
      </p:sp>
      <p:sp>
        <p:nvSpPr>
          <p:cNvPr id="3" name="内容占位符 2"/>
          <p:cNvSpPr>
            <a:spLocks noGrp="1"/>
          </p:cNvSpPr>
          <p:nvPr>
            <p:ph idx="1"/>
          </p:nvPr>
        </p:nvSpPr>
        <p:spPr/>
        <p:txBody>
          <a:bodyPr/>
          <a:lstStyle/>
          <a:p>
            <a:r>
              <a:rPr lang="zh-CN" altLang="en-US" dirty="0"/>
              <a:t>反证法：假设存在可以解决该问题的方案，即可以达成共识</a:t>
            </a:r>
            <a:endParaRPr lang="en-US" altLang="zh-CN" dirty="0"/>
          </a:p>
          <a:p>
            <a:pPr lvl="1"/>
            <a:r>
              <a:rPr lang="zh-CN" altLang="en-US" dirty="0"/>
              <a:t>当司令正确（</a:t>
            </a:r>
            <a:r>
              <a:rPr lang="en-US" altLang="zh-CN" dirty="0"/>
              <a:t>p1</a:t>
            </a:r>
            <a:r>
              <a:rPr lang="zh-CN" altLang="en-US" dirty="0"/>
              <a:t>正确）时，根据</a:t>
            </a:r>
            <a:r>
              <a:rPr lang="en-US" altLang="zh-CN" dirty="0"/>
              <a:t>integrity</a:t>
            </a:r>
            <a:r>
              <a:rPr lang="zh-CN" altLang="en-US" dirty="0"/>
              <a:t>，</a:t>
            </a:r>
            <a:r>
              <a:rPr lang="en-US" altLang="zh-CN" dirty="0"/>
              <a:t>p2</a:t>
            </a:r>
            <a:r>
              <a:rPr lang="zh-CN" altLang="en-US" dirty="0"/>
              <a:t>要决定值</a:t>
            </a:r>
            <a:r>
              <a:rPr lang="en-US" altLang="zh-CN" dirty="0"/>
              <a:t>v</a:t>
            </a:r>
            <a:r>
              <a:rPr lang="zh-CN" altLang="en-US" dirty="0"/>
              <a:t>；</a:t>
            </a:r>
            <a:endParaRPr lang="en-US" altLang="zh-CN" dirty="0"/>
          </a:p>
          <a:p>
            <a:pPr lvl="1"/>
            <a:r>
              <a:rPr lang="zh-CN" altLang="en-US" dirty="0"/>
              <a:t>如果无法分辨</a:t>
            </a:r>
            <a:r>
              <a:rPr lang="en-US" altLang="zh-CN" dirty="0"/>
              <a:t>p1</a:t>
            </a:r>
            <a:r>
              <a:rPr lang="zh-CN" altLang="en-US" dirty="0"/>
              <a:t>故障还是</a:t>
            </a:r>
            <a:r>
              <a:rPr lang="en-US" altLang="zh-CN" dirty="0"/>
              <a:t>p3</a:t>
            </a:r>
            <a:r>
              <a:rPr lang="zh-CN" altLang="en-US" dirty="0"/>
              <a:t>故障，那么</a:t>
            </a:r>
            <a:r>
              <a:rPr lang="en-US" altLang="zh-CN" dirty="0"/>
              <a:t>p2</a:t>
            </a:r>
            <a:r>
              <a:rPr lang="zh-CN" altLang="en-US" dirty="0"/>
              <a:t>接受司令的值；</a:t>
            </a:r>
            <a:endParaRPr lang="en-US" altLang="zh-CN" dirty="0"/>
          </a:p>
          <a:p>
            <a:pPr lvl="1"/>
            <a:r>
              <a:rPr lang="zh-CN" altLang="en-US" dirty="0"/>
              <a:t>如果</a:t>
            </a:r>
            <a:r>
              <a:rPr lang="en-US" altLang="zh-CN" dirty="0"/>
              <a:t>p3</a:t>
            </a:r>
            <a:r>
              <a:rPr lang="zh-CN" altLang="en-US" dirty="0"/>
              <a:t>正确，则</a:t>
            </a:r>
            <a:r>
              <a:rPr lang="en-US" altLang="zh-CN" dirty="0"/>
              <a:t>p3</a:t>
            </a:r>
            <a:r>
              <a:rPr lang="zh-CN" altLang="en-US" dirty="0"/>
              <a:t>接受司令的错误的值，但是根据</a:t>
            </a:r>
            <a:r>
              <a:rPr lang="en-US" altLang="zh-CN" dirty="0"/>
              <a:t>agreement</a:t>
            </a:r>
            <a:r>
              <a:rPr lang="zh-CN" altLang="en-US" dirty="0"/>
              <a:t>，</a:t>
            </a:r>
            <a:r>
              <a:rPr lang="en-US" altLang="zh-CN" dirty="0"/>
              <a:t>p2</a:t>
            </a:r>
            <a:r>
              <a:rPr lang="zh-CN" altLang="en-US" dirty="0"/>
              <a:t>和</a:t>
            </a:r>
            <a:r>
              <a:rPr lang="en-US" altLang="zh-CN" dirty="0"/>
              <a:t>p3</a:t>
            </a:r>
            <a:r>
              <a:rPr lang="zh-CN" altLang="en-US" dirty="0"/>
              <a:t>确定的值不一致。违反了</a:t>
            </a:r>
            <a:r>
              <a:rPr lang="en-US" altLang="zh-CN" dirty="0"/>
              <a:t>agreement</a:t>
            </a:r>
            <a:r>
              <a:rPr lang="zh-CN" altLang="en-US" dirty="0"/>
              <a:t>条件</a:t>
            </a:r>
            <a:endParaRPr lang="en-US" altLang="zh-CN" dirty="0"/>
          </a:p>
          <a:p>
            <a:r>
              <a:rPr lang="zh-CN" altLang="en-US" dirty="0"/>
              <a:t>如果将军们使用数字签名，若一个出现故障，可以实现拜占庭</a:t>
            </a:r>
            <a:r>
              <a:rPr lang="en-US" altLang="zh-CN" dirty="0"/>
              <a:t>agreement</a:t>
            </a:r>
            <a:endParaRPr lang="zh-CN" altLang="en-US" dirty="0"/>
          </a:p>
          <a:p>
            <a:pPr lvl="1"/>
            <a:endParaRPr lang="en-US" altLang="zh-CN" dirty="0"/>
          </a:p>
          <a:p>
            <a:pPr marL="0" indent="0">
              <a:buNone/>
            </a:pPr>
            <a:endParaRPr lang="zh-CN" altLang="en-US" dirty="0"/>
          </a:p>
        </p:txBody>
      </p:sp>
      <p:pic>
        <p:nvPicPr>
          <p:cNvPr id="52" name="图片 51"/>
          <p:cNvPicPr>
            <a:picLocks noChangeAspect="1"/>
          </p:cNvPicPr>
          <p:nvPr/>
        </p:nvPicPr>
        <p:blipFill>
          <a:blip r:embed="rId2"/>
          <a:stretch>
            <a:fillRect/>
          </a:stretch>
        </p:blipFill>
        <p:spPr>
          <a:xfrm>
            <a:off x="3287688" y="4365104"/>
            <a:ext cx="6940919" cy="2015630"/>
          </a:xfrm>
          <a:prstGeom prst="rect">
            <a:avLst/>
          </a:prstGeom>
        </p:spPr>
      </p:pic>
    </p:spTree>
    <p:extLst>
      <p:ext uri="{BB962C8B-B14F-4D97-AF65-F5344CB8AC3E}">
        <p14:creationId xmlns:p14="http://schemas.microsoft.com/office/powerpoint/2010/main" val="231753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
            </a:r>
            <a:r>
              <a:rPr lang="zh-CN" altLang="en-US" dirty="0"/>
              <a:t>≤</a:t>
            </a:r>
            <a:r>
              <a:rPr lang="en-US" altLang="zh-CN" dirty="0"/>
              <a:t>3f</a:t>
            </a:r>
            <a:r>
              <a:rPr lang="zh-CN" altLang="en-US" dirty="0"/>
              <a:t>的不可能性</a:t>
            </a:r>
          </a:p>
        </p:txBody>
      </p:sp>
      <p:sp>
        <p:nvSpPr>
          <p:cNvPr id="3" name="内容占位符 2"/>
          <p:cNvSpPr>
            <a:spLocks noGrp="1"/>
          </p:cNvSpPr>
          <p:nvPr>
            <p:ph idx="1"/>
          </p:nvPr>
        </p:nvSpPr>
        <p:spPr>
          <a:xfrm>
            <a:off x="609600" y="1600201"/>
            <a:ext cx="10972800" cy="4637111"/>
          </a:xfrm>
        </p:spPr>
        <p:txBody>
          <a:bodyPr>
            <a:normAutofit fontScale="92500" lnSpcReduction="10000"/>
          </a:bodyPr>
          <a:lstStyle/>
          <a:p>
            <a:r>
              <a:rPr lang="zh-CN" altLang="en-US" dirty="0"/>
              <a:t>只要</a:t>
            </a:r>
            <a:r>
              <a:rPr lang="en-US" altLang="zh-CN" dirty="0"/>
              <a:t>N</a:t>
            </a:r>
            <a:r>
              <a:rPr lang="zh-CN" altLang="en-US" dirty="0"/>
              <a:t>≤</a:t>
            </a:r>
            <a:r>
              <a:rPr lang="en-US" altLang="zh-CN" dirty="0"/>
              <a:t>3f</a:t>
            </a:r>
            <a:r>
              <a:rPr lang="zh-CN" altLang="en-US" dirty="0"/>
              <a:t>，就不可能有</a:t>
            </a:r>
            <a:r>
              <a:rPr lang="en-US" altLang="zh-CN" dirty="0"/>
              <a:t>BG</a:t>
            </a:r>
            <a:r>
              <a:rPr lang="zh-CN" altLang="en-US" dirty="0"/>
              <a:t>问题的解决方法</a:t>
            </a:r>
            <a:endParaRPr lang="en-US" altLang="zh-CN" dirty="0"/>
          </a:p>
          <a:p>
            <a:r>
              <a:rPr lang="zh-CN" altLang="en-US" dirty="0"/>
              <a:t>证明：假设存在解决方法</a:t>
            </a:r>
            <a:endParaRPr lang="en-US" altLang="zh-CN" dirty="0"/>
          </a:p>
          <a:p>
            <a:pPr lvl="1"/>
            <a:r>
              <a:rPr lang="zh-CN" altLang="en-US" dirty="0"/>
              <a:t>设</a:t>
            </a:r>
            <a:r>
              <a:rPr lang="en-US" altLang="zh-CN" dirty="0"/>
              <a:t>3</a:t>
            </a:r>
            <a:r>
              <a:rPr lang="zh-CN" altLang="en-US" dirty="0"/>
              <a:t>个进程</a:t>
            </a:r>
            <a:r>
              <a:rPr lang="en-US" altLang="zh-CN" dirty="0"/>
              <a:t>p1</a:t>
            </a:r>
            <a:r>
              <a:rPr lang="zh-CN" altLang="en-US" dirty="0"/>
              <a:t>，</a:t>
            </a:r>
            <a:r>
              <a:rPr lang="en-US" altLang="zh-CN" dirty="0"/>
              <a:t>p2</a:t>
            </a:r>
            <a:r>
              <a:rPr lang="zh-CN" altLang="en-US" dirty="0"/>
              <a:t>，</a:t>
            </a:r>
            <a:r>
              <a:rPr lang="en-US" altLang="zh-CN" dirty="0"/>
              <a:t>p3</a:t>
            </a:r>
            <a:r>
              <a:rPr lang="zh-CN" altLang="en-US" dirty="0"/>
              <a:t>模拟</a:t>
            </a:r>
            <a:r>
              <a:rPr lang="en-US" altLang="zh-CN" dirty="0"/>
              <a:t>n1</a:t>
            </a:r>
            <a:r>
              <a:rPr lang="zh-CN" altLang="en-US" dirty="0"/>
              <a:t>，</a:t>
            </a:r>
            <a:r>
              <a:rPr lang="en-US" altLang="zh-CN" dirty="0"/>
              <a:t>n2</a:t>
            </a:r>
            <a:r>
              <a:rPr lang="zh-CN" altLang="en-US" dirty="0"/>
              <a:t>，</a:t>
            </a:r>
            <a:r>
              <a:rPr lang="en-US" altLang="zh-CN" dirty="0"/>
              <a:t>n3</a:t>
            </a:r>
            <a:r>
              <a:rPr lang="zh-CN" altLang="en-US" dirty="0"/>
              <a:t>个将军，其中</a:t>
            </a:r>
            <a:r>
              <a:rPr lang="en-US" altLang="zh-CN" dirty="0"/>
              <a:t>n1+n2+n3=N</a:t>
            </a:r>
            <a:r>
              <a:rPr lang="zh-CN" altLang="en-US" dirty="0"/>
              <a:t>，并且</a:t>
            </a:r>
            <a:r>
              <a:rPr lang="en-US" altLang="zh-CN" dirty="0"/>
              <a:t>n1</a:t>
            </a:r>
            <a:r>
              <a:rPr lang="zh-CN" altLang="en-US" dirty="0"/>
              <a:t>，</a:t>
            </a:r>
            <a:r>
              <a:rPr lang="en-US" altLang="zh-CN" dirty="0"/>
              <a:t>n2</a:t>
            </a:r>
            <a:r>
              <a:rPr lang="zh-CN" altLang="en-US" dirty="0"/>
              <a:t>，</a:t>
            </a:r>
            <a:r>
              <a:rPr lang="en-US" altLang="zh-CN" dirty="0"/>
              <a:t>n3</a:t>
            </a:r>
            <a:r>
              <a:rPr lang="zh-CN" altLang="en-US" dirty="0"/>
              <a:t>≤</a:t>
            </a:r>
            <a:r>
              <a:rPr lang="en-US" altLang="zh-CN" dirty="0"/>
              <a:t>N/3</a:t>
            </a:r>
            <a:r>
              <a:rPr lang="zh-CN" altLang="en-US" dirty="0"/>
              <a:t>。</a:t>
            </a:r>
            <a:endParaRPr lang="en-US" altLang="zh-CN" dirty="0"/>
          </a:p>
          <a:p>
            <a:pPr lvl="1"/>
            <a:r>
              <a:rPr lang="zh-CN" altLang="en-US" dirty="0"/>
              <a:t>假设</a:t>
            </a:r>
            <a:r>
              <a:rPr lang="en-US" altLang="zh-CN" dirty="0"/>
              <a:t>3</a:t>
            </a:r>
            <a:r>
              <a:rPr lang="zh-CN" altLang="en-US" dirty="0"/>
              <a:t>个进程中有一个进程错误。正确的进程与其他进程通信发送信息；错误的进程发送的信息可能是伪造的。</a:t>
            </a:r>
            <a:endParaRPr lang="en-US" altLang="zh-CN" dirty="0"/>
          </a:p>
          <a:p>
            <a:pPr lvl="1"/>
            <a:r>
              <a:rPr lang="zh-CN" altLang="en-US" dirty="0"/>
              <a:t>因为</a:t>
            </a:r>
            <a:r>
              <a:rPr lang="en-US" altLang="zh-CN" dirty="0"/>
              <a:t>N</a:t>
            </a:r>
            <a:r>
              <a:rPr lang="zh-CN" altLang="en-US" dirty="0"/>
              <a:t>≤</a:t>
            </a:r>
            <a:r>
              <a:rPr lang="en-US" altLang="zh-CN" dirty="0"/>
              <a:t>3f</a:t>
            </a:r>
            <a:r>
              <a:rPr lang="zh-CN" altLang="en-US" dirty="0"/>
              <a:t>，且</a:t>
            </a:r>
            <a:r>
              <a:rPr lang="en-US" altLang="zh-CN" dirty="0"/>
              <a:t>n1</a:t>
            </a:r>
            <a:r>
              <a:rPr lang="zh-CN" altLang="en-US" dirty="0"/>
              <a:t>，</a:t>
            </a:r>
            <a:r>
              <a:rPr lang="en-US" altLang="zh-CN" dirty="0"/>
              <a:t>n2</a:t>
            </a:r>
            <a:r>
              <a:rPr lang="zh-CN" altLang="en-US" dirty="0"/>
              <a:t>，</a:t>
            </a:r>
            <a:r>
              <a:rPr lang="en-US" altLang="zh-CN" dirty="0"/>
              <a:t>n3</a:t>
            </a:r>
            <a:r>
              <a:rPr lang="zh-CN" altLang="en-US" dirty="0"/>
              <a:t>≤</a:t>
            </a:r>
            <a:r>
              <a:rPr lang="en-US" altLang="zh-CN" dirty="0"/>
              <a:t>N/3 </a:t>
            </a:r>
            <a:r>
              <a:rPr lang="zh-CN" altLang="en-US" dirty="0"/>
              <a:t>，所以最多</a:t>
            </a:r>
            <a:r>
              <a:rPr lang="en-US" altLang="zh-CN" dirty="0"/>
              <a:t>f</a:t>
            </a:r>
            <a:r>
              <a:rPr lang="zh-CN" altLang="en-US" dirty="0"/>
              <a:t>个将军（进程）出错。</a:t>
            </a:r>
            <a:endParaRPr lang="en-US" altLang="zh-CN" dirty="0"/>
          </a:p>
          <a:p>
            <a:pPr lvl="1"/>
            <a:r>
              <a:rPr lang="zh-CN" altLang="en-US" dirty="0"/>
              <a:t>由于假设存在解决方法，即达成共识的算法可以停止，也即可以满足三个需求（</a:t>
            </a:r>
            <a:r>
              <a:rPr lang="en-US" altLang="zh-CN" dirty="0"/>
              <a:t>termination</a:t>
            </a:r>
            <a:r>
              <a:rPr lang="zh-CN" altLang="en-US" dirty="0"/>
              <a:t>，</a:t>
            </a:r>
            <a:r>
              <a:rPr lang="en-US" altLang="zh-CN" dirty="0"/>
              <a:t>agreement</a:t>
            </a:r>
            <a:r>
              <a:rPr lang="zh-CN" altLang="en-US" dirty="0"/>
              <a:t>和</a:t>
            </a:r>
            <a:r>
              <a:rPr lang="en-US" altLang="zh-CN" dirty="0"/>
              <a:t>integrity</a:t>
            </a:r>
            <a:r>
              <a:rPr lang="zh-CN" altLang="en-US" dirty="0"/>
              <a:t>），那么正确将军（在两个正确的进程中）会达成一致并满足</a:t>
            </a:r>
            <a:r>
              <a:rPr lang="en-US" altLang="zh-CN" dirty="0"/>
              <a:t>integrity</a:t>
            </a:r>
            <a:r>
              <a:rPr lang="zh-CN" altLang="en-US" dirty="0"/>
              <a:t>。</a:t>
            </a:r>
            <a:endParaRPr lang="en-US" altLang="zh-CN" dirty="0"/>
          </a:p>
          <a:p>
            <a:pPr lvl="1"/>
            <a:r>
              <a:rPr lang="zh-CN" altLang="en-US" dirty="0"/>
              <a:t>但是，由于三个进程中两个进程达成共识，即每个正确的进程确定所有进程所选择的值。</a:t>
            </a:r>
            <a:endParaRPr lang="en-US" altLang="zh-CN" dirty="0"/>
          </a:p>
          <a:p>
            <a:pPr lvl="1"/>
            <a:r>
              <a:rPr lang="zh-CN" altLang="en-US" dirty="0"/>
              <a:t>产生矛盾：与三个进程中有一个进程是错的产生矛盾。</a:t>
            </a:r>
          </a:p>
        </p:txBody>
      </p:sp>
    </p:spTree>
    <p:extLst>
      <p:ext uri="{BB962C8B-B14F-4D97-AF65-F5344CB8AC3E}">
        <p14:creationId xmlns:p14="http://schemas.microsoft.com/office/powerpoint/2010/main" val="199543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Solution with one faulty process</a:t>
            </a:r>
            <a:br>
              <a:rPr lang="en-US" altLang="zh-CN" dirty="0"/>
            </a:br>
            <a:r>
              <a:rPr lang="en-US" altLang="zh-CN" sz="4000" dirty="0"/>
              <a:t>N</a:t>
            </a:r>
            <a:r>
              <a:rPr lang="zh-CN" altLang="en-US" sz="4000" dirty="0"/>
              <a:t>≥</a:t>
            </a:r>
            <a:r>
              <a:rPr lang="en-US" altLang="zh-CN" sz="4000" dirty="0"/>
              <a:t>3f+1</a:t>
            </a:r>
            <a:r>
              <a:rPr lang="zh-CN" altLang="en-US" sz="4000" dirty="0"/>
              <a:t>的同步系统中的拜占庭将军问题的解决方法</a:t>
            </a:r>
          </a:p>
        </p:txBody>
      </p:sp>
      <p:sp>
        <p:nvSpPr>
          <p:cNvPr id="3" name="内容占位符 2"/>
          <p:cNvSpPr>
            <a:spLocks noGrp="1"/>
          </p:cNvSpPr>
          <p:nvPr>
            <p:ph idx="1"/>
          </p:nvPr>
        </p:nvSpPr>
        <p:spPr/>
        <p:txBody>
          <a:bodyPr>
            <a:normAutofit fontScale="92500" lnSpcReduction="20000"/>
          </a:bodyPr>
          <a:lstStyle/>
          <a:p>
            <a:r>
              <a:rPr lang="zh-CN" altLang="en-US" dirty="0"/>
              <a:t>以</a:t>
            </a:r>
            <a:r>
              <a:rPr lang="en-US" altLang="zh-CN" dirty="0"/>
              <a:t>N</a:t>
            </a:r>
            <a:r>
              <a:rPr lang="zh-CN" altLang="en-US" dirty="0"/>
              <a:t>≥</a:t>
            </a:r>
            <a:r>
              <a:rPr lang="en-US" altLang="zh-CN" dirty="0"/>
              <a:t>4</a:t>
            </a:r>
            <a:r>
              <a:rPr lang="zh-CN" altLang="en-US" dirty="0"/>
              <a:t>，</a:t>
            </a:r>
            <a:r>
              <a:rPr lang="en-US" altLang="zh-CN" dirty="0"/>
              <a:t>f=1</a:t>
            </a:r>
            <a:r>
              <a:rPr lang="zh-CN" altLang="en-US" dirty="0"/>
              <a:t>情况，具体以</a:t>
            </a:r>
            <a:r>
              <a:rPr lang="en-US" altLang="zh-CN" dirty="0"/>
              <a:t>N=4</a:t>
            </a:r>
            <a:r>
              <a:rPr lang="zh-CN" altLang="en-US" dirty="0"/>
              <a:t>，</a:t>
            </a:r>
            <a:r>
              <a:rPr lang="en-US" altLang="zh-CN" dirty="0"/>
              <a:t>f=1</a:t>
            </a:r>
            <a:r>
              <a:rPr lang="zh-CN" altLang="en-US" dirty="0"/>
              <a:t>为例</a:t>
            </a:r>
            <a:endParaRPr lang="en-US" altLang="zh-CN" dirty="0"/>
          </a:p>
          <a:p>
            <a:r>
              <a:rPr lang="zh-CN" altLang="en-US" dirty="0"/>
              <a:t>正确的将军通过两轮消息取得一致</a:t>
            </a:r>
            <a:endParaRPr lang="en-US" altLang="zh-CN" dirty="0"/>
          </a:p>
          <a:p>
            <a:pPr lvl="1"/>
            <a:r>
              <a:rPr lang="zh-CN" altLang="en-US" dirty="0"/>
              <a:t>第一轮，司令给每个上尉发送一个值</a:t>
            </a:r>
            <a:endParaRPr lang="en-US" altLang="zh-CN" dirty="0"/>
          </a:p>
          <a:p>
            <a:pPr lvl="1"/>
            <a:r>
              <a:rPr lang="zh-CN" altLang="en-US" dirty="0"/>
              <a:t>第二轮，每个上尉将收到的值发送给自己同级的上尉</a:t>
            </a:r>
            <a:endParaRPr lang="en-US" altLang="zh-CN" dirty="0"/>
          </a:p>
          <a:p>
            <a:r>
              <a:rPr lang="zh-CN" altLang="en-US" dirty="0"/>
              <a:t>每个上尉收到司令的一个值，以及其他上尉</a:t>
            </a:r>
            <a:r>
              <a:rPr lang="en-US" altLang="zh-CN" dirty="0"/>
              <a:t>N-2</a:t>
            </a:r>
            <a:r>
              <a:rPr lang="zh-CN" altLang="en-US" dirty="0"/>
              <a:t>个值。</a:t>
            </a:r>
            <a:endParaRPr lang="en-US" altLang="zh-CN" dirty="0"/>
          </a:p>
          <a:p>
            <a:r>
              <a:rPr lang="zh-CN" altLang="en-US" dirty="0"/>
              <a:t>如果司令有错，所有上尉都是正确的，那么每个上尉都会收到司令发出的值</a:t>
            </a:r>
            <a:endParaRPr lang="en-US" altLang="zh-CN" dirty="0"/>
          </a:p>
          <a:p>
            <a:r>
              <a:rPr lang="zh-CN" altLang="en-US" dirty="0"/>
              <a:t>如果一个上尉出错，则他的同事会收到</a:t>
            </a:r>
            <a:r>
              <a:rPr lang="en-US" altLang="zh-CN" dirty="0"/>
              <a:t>N-2</a:t>
            </a:r>
            <a:r>
              <a:rPr lang="zh-CN" altLang="en-US" dirty="0"/>
              <a:t>份司令的值以及出错上尉的一个值</a:t>
            </a:r>
            <a:endParaRPr lang="en-US" altLang="zh-CN" dirty="0"/>
          </a:p>
          <a:p>
            <a:r>
              <a:rPr lang="zh-CN" altLang="en-US" dirty="0"/>
              <a:t>不论哪一种情况，每个正确的上尉对所收到的值集合应用</a:t>
            </a:r>
            <a:r>
              <a:rPr lang="en-US" altLang="zh-CN" i="1" dirty="0"/>
              <a:t>majority</a:t>
            </a:r>
            <a:r>
              <a:rPr lang="zh-CN" altLang="en-US" dirty="0"/>
              <a:t>函数</a:t>
            </a:r>
            <a:endParaRPr lang="en-US" altLang="zh-CN" dirty="0"/>
          </a:p>
          <a:p>
            <a:r>
              <a:rPr lang="zh-CN" altLang="en-US" dirty="0"/>
              <a:t>因为</a:t>
            </a:r>
            <a:r>
              <a:rPr lang="en-US" altLang="zh-CN" dirty="0"/>
              <a:t>N</a:t>
            </a:r>
            <a:r>
              <a:rPr lang="zh-CN" altLang="en-US" dirty="0"/>
              <a:t>≥</a:t>
            </a:r>
            <a:r>
              <a:rPr lang="en-US" altLang="zh-CN" dirty="0"/>
              <a:t>4</a:t>
            </a:r>
            <a:r>
              <a:rPr lang="zh-CN" altLang="en-US" dirty="0"/>
              <a:t>，则</a:t>
            </a:r>
            <a:r>
              <a:rPr lang="en-US" altLang="zh-CN" dirty="0"/>
              <a:t>N-2</a:t>
            </a:r>
            <a:r>
              <a:rPr lang="zh-CN" altLang="en-US" dirty="0"/>
              <a:t>≥</a:t>
            </a:r>
            <a:r>
              <a:rPr lang="en-US" altLang="zh-CN" dirty="0"/>
              <a:t>2</a:t>
            </a:r>
            <a:r>
              <a:rPr lang="zh-CN" altLang="en-US" dirty="0"/>
              <a:t>。因此</a:t>
            </a:r>
            <a:r>
              <a:rPr lang="en-US" altLang="zh-CN" dirty="0"/>
              <a:t>majority</a:t>
            </a:r>
            <a:r>
              <a:rPr lang="zh-CN" altLang="en-US" dirty="0"/>
              <a:t>函数会忽略出错上尉发来的值，而且司令正确的时候，该函数可以输出司令的值。</a:t>
            </a:r>
          </a:p>
        </p:txBody>
      </p:sp>
    </p:spTree>
    <p:extLst>
      <p:ext uri="{BB962C8B-B14F-4D97-AF65-F5344CB8AC3E}">
        <p14:creationId xmlns:p14="http://schemas.microsoft.com/office/powerpoint/2010/main" val="362954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个拜占庭将军</a:t>
            </a:r>
          </a:p>
        </p:txBody>
      </p:sp>
      <p:pic>
        <p:nvPicPr>
          <p:cNvPr id="86" name="图片 85"/>
          <p:cNvPicPr>
            <a:picLocks noChangeAspect="1"/>
          </p:cNvPicPr>
          <p:nvPr/>
        </p:nvPicPr>
        <p:blipFill>
          <a:blip r:embed="rId3"/>
          <a:stretch>
            <a:fillRect/>
          </a:stretch>
        </p:blipFill>
        <p:spPr>
          <a:xfrm>
            <a:off x="5762388" y="1556792"/>
            <a:ext cx="6429612" cy="3209156"/>
          </a:xfrm>
          <a:prstGeom prst="rect">
            <a:avLst/>
          </a:prstGeom>
        </p:spPr>
      </p:pic>
      <p:sp>
        <p:nvSpPr>
          <p:cNvPr id="3" name="内容占位符 2"/>
          <p:cNvSpPr>
            <a:spLocks noGrp="1"/>
          </p:cNvSpPr>
          <p:nvPr>
            <p:ph idx="1"/>
          </p:nvPr>
        </p:nvSpPr>
        <p:spPr>
          <a:xfrm>
            <a:off x="600973" y="1700808"/>
            <a:ext cx="6082858" cy="4428492"/>
          </a:xfrm>
        </p:spPr>
        <p:txBody>
          <a:bodyPr>
            <a:normAutofit lnSpcReduction="10000"/>
          </a:bodyPr>
          <a:lstStyle/>
          <a:p>
            <a:r>
              <a:rPr lang="zh-CN" altLang="en-US" sz="2400" dirty="0"/>
              <a:t>左图场景：</a:t>
            </a:r>
            <a:endParaRPr lang="en-US" altLang="zh-CN" sz="2400" dirty="0"/>
          </a:p>
          <a:p>
            <a:pPr marL="400050" lvl="1" indent="0">
              <a:buNone/>
            </a:pPr>
            <a:r>
              <a:rPr lang="en-US" altLang="zh-CN" dirty="0"/>
              <a:t>P2</a:t>
            </a:r>
            <a:r>
              <a:rPr lang="zh-CN" altLang="en-US" dirty="0"/>
              <a:t>决定</a:t>
            </a:r>
            <a:r>
              <a:rPr lang="en-US" altLang="zh-CN" i="1" dirty="0"/>
              <a:t>majority</a:t>
            </a:r>
            <a:r>
              <a:rPr lang="zh-CN" altLang="en-US" dirty="0"/>
              <a:t>（</a:t>
            </a:r>
            <a:r>
              <a:rPr lang="en-US" altLang="zh-CN" dirty="0" err="1"/>
              <a:t>v,u,v</a:t>
            </a:r>
            <a:r>
              <a:rPr lang="zh-CN" altLang="en-US" dirty="0"/>
              <a:t>）</a:t>
            </a:r>
            <a:r>
              <a:rPr lang="en-US" altLang="zh-CN" dirty="0"/>
              <a:t>=v</a:t>
            </a:r>
          </a:p>
          <a:p>
            <a:pPr marL="400050" lvl="1" indent="0">
              <a:buNone/>
            </a:pPr>
            <a:r>
              <a:rPr lang="en-US" altLang="zh-CN" dirty="0"/>
              <a:t>P4</a:t>
            </a:r>
            <a:r>
              <a:rPr lang="zh-CN" altLang="en-US" dirty="0"/>
              <a:t>决定</a:t>
            </a:r>
            <a:r>
              <a:rPr lang="en-US" altLang="zh-CN" i="1" dirty="0"/>
              <a:t>majority</a:t>
            </a:r>
            <a:r>
              <a:rPr lang="zh-CN" altLang="en-US" dirty="0"/>
              <a:t>（</a:t>
            </a:r>
            <a:r>
              <a:rPr lang="en-US" altLang="zh-CN" dirty="0" err="1"/>
              <a:t>v,v,w</a:t>
            </a:r>
            <a:r>
              <a:rPr lang="zh-CN" altLang="en-US" dirty="0"/>
              <a:t>）</a:t>
            </a:r>
            <a:r>
              <a:rPr lang="en-US" altLang="zh-CN" dirty="0"/>
              <a:t>=v</a:t>
            </a:r>
          </a:p>
          <a:p>
            <a:pPr marL="400050" lvl="1" indent="0">
              <a:buNone/>
            </a:pPr>
            <a:r>
              <a:rPr lang="zh-CN" altLang="en-US" dirty="0"/>
              <a:t>两个正确的上尉达成一致</a:t>
            </a:r>
            <a:endParaRPr lang="en-US" altLang="zh-CN" dirty="0"/>
          </a:p>
          <a:p>
            <a:r>
              <a:rPr lang="zh-CN" altLang="en-US" sz="2400" dirty="0"/>
              <a:t>右图场景</a:t>
            </a:r>
            <a:endParaRPr lang="en-US" altLang="zh-CN" sz="2400" dirty="0"/>
          </a:p>
          <a:p>
            <a:pPr marL="400050" lvl="1" indent="0">
              <a:buNone/>
            </a:pPr>
            <a:r>
              <a:rPr lang="en-US" altLang="zh-CN" dirty="0"/>
              <a:t>P2</a:t>
            </a:r>
            <a:r>
              <a:rPr lang="zh-CN" altLang="en-US" dirty="0"/>
              <a:t>，</a:t>
            </a:r>
            <a:r>
              <a:rPr lang="en-US" altLang="zh-CN" dirty="0"/>
              <a:t>p3</a:t>
            </a:r>
            <a:r>
              <a:rPr lang="zh-CN" altLang="en-US" dirty="0"/>
              <a:t>和</a:t>
            </a:r>
            <a:r>
              <a:rPr lang="en-US" altLang="zh-CN" dirty="0"/>
              <a:t>p4</a:t>
            </a:r>
            <a:r>
              <a:rPr lang="zh-CN" altLang="en-US" dirty="0"/>
              <a:t>决定</a:t>
            </a:r>
            <a:r>
              <a:rPr lang="en-US" altLang="zh-CN" i="1" dirty="0"/>
              <a:t>majority</a:t>
            </a:r>
            <a:r>
              <a:rPr lang="zh-CN" altLang="en-US" dirty="0"/>
              <a:t>（</a:t>
            </a:r>
            <a:r>
              <a:rPr lang="en-US" altLang="zh-CN" dirty="0" err="1"/>
              <a:t>v,u,w</a:t>
            </a:r>
            <a:r>
              <a:rPr lang="zh-CN" altLang="en-US" dirty="0"/>
              <a:t>）</a:t>
            </a:r>
            <a:r>
              <a:rPr lang="en-US" altLang="zh-CN" dirty="0"/>
              <a:t>=</a:t>
            </a:r>
            <a:r>
              <a:rPr lang="zh-CN" altLang="en-US" dirty="0"/>
              <a:t> ⊥</a:t>
            </a:r>
            <a:endParaRPr lang="en-US" altLang="zh-CN" dirty="0"/>
          </a:p>
          <a:p>
            <a:pPr marL="400050" lvl="1" indent="0">
              <a:buNone/>
            </a:pPr>
            <a:r>
              <a:rPr lang="zh-CN" altLang="en-US" dirty="0"/>
              <a:t>正确的三个上尉达成一致</a:t>
            </a:r>
            <a:endParaRPr lang="en-US" altLang="zh-CN" dirty="0"/>
          </a:p>
          <a:p>
            <a:r>
              <a:rPr lang="zh-CN" altLang="en-US" sz="2400" dirty="0"/>
              <a:t>考虑了错误进程漏发消息的情况。如果一个正确的进程在一个适当的时间范围内（同步系统）没有收到消息，继续执行，好似错误进程发送了一个特殊值⊥。</a:t>
            </a:r>
          </a:p>
        </p:txBody>
      </p:sp>
    </p:spTree>
    <p:extLst>
      <p:ext uri="{BB962C8B-B14F-4D97-AF65-F5344CB8AC3E}">
        <p14:creationId xmlns:p14="http://schemas.microsoft.com/office/powerpoint/2010/main" val="124959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75D66-5851-44ED-9A38-317C4A5AABA1}"/>
              </a:ext>
            </a:extLst>
          </p:cNvPr>
          <p:cNvSpPr>
            <a:spLocks noGrp="1"/>
          </p:cNvSpPr>
          <p:nvPr>
            <p:ph type="title"/>
          </p:nvPr>
        </p:nvSpPr>
        <p:spPr/>
        <p:txBody>
          <a:bodyPr/>
          <a:lstStyle/>
          <a:p>
            <a:r>
              <a:rPr lang="zh-CN" altLang="en-US" dirty="0"/>
              <a:t>分布式系统中的数据复制</a:t>
            </a:r>
          </a:p>
        </p:txBody>
      </p:sp>
      <p:sp>
        <p:nvSpPr>
          <p:cNvPr id="3" name="内容占位符 2">
            <a:extLst>
              <a:ext uri="{FF2B5EF4-FFF2-40B4-BE49-F238E27FC236}">
                <a16:creationId xmlns:a16="http://schemas.microsoft.com/office/drawing/2014/main" id="{92730E67-1F00-4B80-A0D3-31B8B047F12D}"/>
              </a:ext>
            </a:extLst>
          </p:cNvPr>
          <p:cNvSpPr>
            <a:spLocks noGrp="1"/>
          </p:cNvSpPr>
          <p:nvPr>
            <p:ph idx="1"/>
          </p:nvPr>
        </p:nvSpPr>
        <p:spPr>
          <a:xfrm>
            <a:off x="609600" y="1600201"/>
            <a:ext cx="6251192" cy="4853135"/>
          </a:xfrm>
        </p:spPr>
        <p:txBody>
          <a:bodyPr>
            <a:normAutofit fontScale="92500" lnSpcReduction="10000"/>
          </a:bodyPr>
          <a:lstStyle/>
          <a:p>
            <a:r>
              <a:rPr lang="zh-CN" altLang="en-US" dirty="0"/>
              <a:t>在分布式系统中，数据复制的目的：</a:t>
            </a:r>
            <a:endParaRPr lang="en-US" altLang="zh-CN" dirty="0"/>
          </a:p>
          <a:p>
            <a:pPr lvl="1"/>
            <a:r>
              <a:rPr lang="zh-CN" altLang="en-US" dirty="0"/>
              <a:t>提高系统的可用性，防止单点故障导致系统不可用；</a:t>
            </a:r>
            <a:endParaRPr lang="en-US" altLang="zh-CN" dirty="0"/>
          </a:p>
          <a:p>
            <a:pPr lvl="1"/>
            <a:r>
              <a:rPr lang="zh-CN" altLang="en-US" dirty="0"/>
              <a:t>提高系统的性能，使分布在不同节点上的数据副本都能够为用户供服务</a:t>
            </a:r>
            <a:endParaRPr lang="en-US" altLang="zh-CN" dirty="0"/>
          </a:p>
          <a:p>
            <a:r>
              <a:rPr lang="zh-CN" altLang="en-US" dirty="0"/>
              <a:t>数据复制带来了数据一致性挑战：</a:t>
            </a:r>
            <a:endParaRPr lang="en-US" altLang="zh-CN" dirty="0"/>
          </a:p>
          <a:p>
            <a:pPr lvl="1"/>
            <a:r>
              <a:rPr lang="zh-CN" altLang="en-US" dirty="0"/>
              <a:t>客户端</a:t>
            </a:r>
            <a:r>
              <a:rPr lang="en-US" altLang="zh-CN" dirty="0"/>
              <a:t>C2</a:t>
            </a:r>
            <a:r>
              <a:rPr lang="zh-CN" altLang="en-US" dirty="0"/>
              <a:t>将系统中的值</a:t>
            </a:r>
            <a:r>
              <a:rPr lang="en-US" altLang="zh-CN" dirty="0"/>
              <a:t>K</a:t>
            </a:r>
            <a:r>
              <a:rPr lang="zh-CN" altLang="en-US" dirty="0"/>
              <a:t>由</a:t>
            </a:r>
            <a:r>
              <a:rPr lang="en-US" altLang="zh-CN" dirty="0"/>
              <a:t>V1</a:t>
            </a:r>
            <a:r>
              <a:rPr lang="zh-CN" altLang="en-US" dirty="0"/>
              <a:t>修改为</a:t>
            </a:r>
            <a:r>
              <a:rPr lang="en-US" altLang="zh-CN" dirty="0"/>
              <a:t>V2</a:t>
            </a:r>
            <a:r>
              <a:rPr lang="zh-CN" altLang="en-US" dirty="0"/>
              <a:t>，但客户</a:t>
            </a:r>
            <a:r>
              <a:rPr lang="en-US" altLang="zh-CN" dirty="0"/>
              <a:t>C1</a:t>
            </a:r>
            <a:r>
              <a:rPr lang="zh-CN" altLang="en-US" dirty="0"/>
              <a:t>无法立即读到</a:t>
            </a:r>
            <a:r>
              <a:rPr lang="en-US" altLang="zh-CN" dirty="0"/>
              <a:t>K</a:t>
            </a:r>
            <a:r>
              <a:rPr lang="zh-CN" altLang="en-US" dirty="0"/>
              <a:t>的最新值</a:t>
            </a:r>
            <a:endParaRPr lang="en-US" altLang="zh-CN" dirty="0"/>
          </a:p>
          <a:p>
            <a:pPr lvl="1"/>
            <a:r>
              <a:rPr lang="zh-CN" altLang="en-US" dirty="0"/>
              <a:t>不同节点上的数据一致性无法通过应用程序来解决</a:t>
            </a:r>
            <a:endParaRPr lang="en-US" altLang="zh-CN" dirty="0"/>
          </a:p>
          <a:p>
            <a:r>
              <a:rPr lang="zh-CN" altLang="en-US" dirty="0"/>
              <a:t>如何解决数据一致性</a:t>
            </a:r>
            <a:endParaRPr lang="en-US" altLang="zh-CN" dirty="0"/>
          </a:p>
          <a:p>
            <a:pPr lvl="1"/>
            <a:r>
              <a:rPr lang="zh-CN" altLang="en-US" dirty="0"/>
              <a:t>阻塞写操作，直到复制结束完成写操作</a:t>
            </a:r>
            <a:endParaRPr lang="en-US" altLang="zh-CN" dirty="0"/>
          </a:p>
          <a:p>
            <a:pPr lvl="1"/>
            <a:r>
              <a:rPr lang="zh-CN" altLang="en-US" dirty="0"/>
              <a:t>导致什么问题？特别是写操作频繁的应用</a:t>
            </a:r>
            <a:endParaRPr lang="en-US" altLang="zh-CN" dirty="0"/>
          </a:p>
          <a:p>
            <a:endParaRPr lang="zh-CN" altLang="en-US" dirty="0"/>
          </a:p>
        </p:txBody>
      </p:sp>
      <p:grpSp>
        <p:nvGrpSpPr>
          <p:cNvPr id="44" name="组合 43">
            <a:extLst>
              <a:ext uri="{FF2B5EF4-FFF2-40B4-BE49-F238E27FC236}">
                <a16:creationId xmlns:a16="http://schemas.microsoft.com/office/drawing/2014/main" id="{BB5D04A1-08A4-425D-8DF3-A1B2C8251447}"/>
              </a:ext>
            </a:extLst>
          </p:cNvPr>
          <p:cNvGrpSpPr/>
          <p:nvPr/>
        </p:nvGrpSpPr>
        <p:grpSpPr>
          <a:xfrm>
            <a:off x="6744072" y="1947675"/>
            <a:ext cx="5454165" cy="3286339"/>
            <a:chOff x="3293656" y="3527037"/>
            <a:chExt cx="5454165" cy="3286339"/>
          </a:xfrm>
        </p:grpSpPr>
        <p:grpSp>
          <p:nvGrpSpPr>
            <p:cNvPr id="23" name="组合 22">
              <a:extLst>
                <a:ext uri="{FF2B5EF4-FFF2-40B4-BE49-F238E27FC236}">
                  <a16:creationId xmlns:a16="http://schemas.microsoft.com/office/drawing/2014/main" id="{49814B76-7C03-46AE-8EAE-88C52CB0D790}"/>
                </a:ext>
              </a:extLst>
            </p:cNvPr>
            <p:cNvGrpSpPr/>
            <p:nvPr/>
          </p:nvGrpSpPr>
          <p:grpSpPr>
            <a:xfrm>
              <a:off x="3293656" y="3527037"/>
              <a:ext cx="5454165" cy="3286339"/>
              <a:chOff x="1463176" y="3022981"/>
              <a:chExt cx="5454165" cy="3286339"/>
            </a:xfrm>
          </p:grpSpPr>
          <p:pic>
            <p:nvPicPr>
              <p:cNvPr id="24" name="图片 23">
                <a:extLst>
                  <a:ext uri="{FF2B5EF4-FFF2-40B4-BE49-F238E27FC236}">
                    <a16:creationId xmlns:a16="http://schemas.microsoft.com/office/drawing/2014/main" id="{7FBEC219-F5F1-49AA-9BA7-709CBF2E53B0}"/>
                  </a:ext>
                </a:extLst>
              </p:cNvPr>
              <p:cNvPicPr>
                <a:picLocks noChangeAspect="1"/>
              </p:cNvPicPr>
              <p:nvPr/>
            </p:nvPicPr>
            <p:blipFill>
              <a:blip r:embed="rId2"/>
              <a:stretch>
                <a:fillRect/>
              </a:stretch>
            </p:blipFill>
            <p:spPr>
              <a:xfrm>
                <a:off x="1463176" y="4685374"/>
                <a:ext cx="1385568" cy="1623945"/>
              </a:xfrm>
              <a:prstGeom prst="rect">
                <a:avLst/>
              </a:prstGeom>
            </p:spPr>
          </p:pic>
          <p:pic>
            <p:nvPicPr>
              <p:cNvPr id="26" name="图片 25">
                <a:extLst>
                  <a:ext uri="{FF2B5EF4-FFF2-40B4-BE49-F238E27FC236}">
                    <a16:creationId xmlns:a16="http://schemas.microsoft.com/office/drawing/2014/main" id="{31383F25-0821-4631-A48A-47D2FD1B8E9B}"/>
                  </a:ext>
                </a:extLst>
              </p:cNvPr>
              <p:cNvPicPr>
                <a:picLocks noChangeAspect="1"/>
              </p:cNvPicPr>
              <p:nvPr/>
            </p:nvPicPr>
            <p:blipFill>
              <a:blip r:embed="rId2"/>
              <a:stretch>
                <a:fillRect/>
              </a:stretch>
            </p:blipFill>
            <p:spPr>
              <a:xfrm>
                <a:off x="5087888" y="4685375"/>
                <a:ext cx="1385568" cy="1623945"/>
              </a:xfrm>
              <a:prstGeom prst="rect">
                <a:avLst/>
              </a:prstGeom>
            </p:spPr>
          </p:pic>
          <p:sp>
            <p:nvSpPr>
              <p:cNvPr id="27" name="笑脸 26">
                <a:extLst>
                  <a:ext uri="{FF2B5EF4-FFF2-40B4-BE49-F238E27FC236}">
                    <a16:creationId xmlns:a16="http://schemas.microsoft.com/office/drawing/2014/main" id="{658180D5-BA03-42AF-90CE-E4503A62F334}"/>
                  </a:ext>
                </a:extLst>
              </p:cNvPr>
              <p:cNvSpPr/>
              <p:nvPr/>
            </p:nvSpPr>
            <p:spPr>
              <a:xfrm>
                <a:off x="6053245" y="3022981"/>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C4A8B353-B2D8-4554-8BDE-C094E63E091D}"/>
                  </a:ext>
                </a:extLst>
              </p:cNvPr>
              <p:cNvCxnSpPr>
                <a:stCxn id="27" idx="4"/>
                <a:endCxn id="26" idx="0"/>
              </p:cNvCxnSpPr>
              <p:nvPr/>
            </p:nvCxnSpPr>
            <p:spPr>
              <a:xfrm flipH="1">
                <a:off x="5780672" y="3887077"/>
                <a:ext cx="704621" cy="7982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6884B56-644B-4BA0-8156-2E8FF1D348B6}"/>
                  </a:ext>
                </a:extLst>
              </p:cNvPr>
              <p:cNvCxnSpPr>
                <a:cxnSpLocks/>
                <a:stCxn id="24" idx="0"/>
                <a:endCxn id="40" idx="4"/>
              </p:cNvCxnSpPr>
              <p:nvPr/>
            </p:nvCxnSpPr>
            <p:spPr>
              <a:xfrm flipV="1">
                <a:off x="2155960" y="3893916"/>
                <a:ext cx="2288796" cy="79145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75BF672-3901-44B6-B1DA-28F1CAA5151F}"/>
                  </a:ext>
                </a:extLst>
              </p:cNvPr>
              <p:cNvSpPr txBox="1"/>
              <p:nvPr/>
            </p:nvSpPr>
            <p:spPr>
              <a:xfrm>
                <a:off x="3429234" y="3673090"/>
                <a:ext cx="720081" cy="461665"/>
              </a:xfrm>
              <a:prstGeom prst="rect">
                <a:avLst/>
              </a:prstGeom>
              <a:noFill/>
            </p:spPr>
            <p:txBody>
              <a:bodyPr wrap="square" rtlCol="0">
                <a:spAutoFit/>
              </a:bodyPr>
              <a:lstStyle/>
              <a:p>
                <a:r>
                  <a:rPr lang="zh-CN" altLang="en-US" sz="2400" dirty="0">
                    <a:solidFill>
                      <a:srgbClr val="C00000"/>
                    </a:solidFill>
                    <a:latin typeface="华文新魏" panose="02010800040101010101" pitchFamily="2" charset="-122"/>
                    <a:ea typeface="华文新魏" panose="02010800040101010101" pitchFamily="2" charset="-122"/>
                  </a:rPr>
                  <a:t>读</a:t>
                </a:r>
              </a:p>
            </p:txBody>
          </p:sp>
          <p:sp>
            <p:nvSpPr>
              <p:cNvPr id="33" name="文本框 32">
                <a:extLst>
                  <a:ext uri="{FF2B5EF4-FFF2-40B4-BE49-F238E27FC236}">
                    <a16:creationId xmlns:a16="http://schemas.microsoft.com/office/drawing/2014/main" id="{07D4FD32-B551-4B19-9A3D-610239E0C29A}"/>
                  </a:ext>
                </a:extLst>
              </p:cNvPr>
              <p:cNvSpPr txBox="1"/>
              <p:nvPr/>
            </p:nvSpPr>
            <p:spPr>
              <a:xfrm>
                <a:off x="5746479" y="3775299"/>
                <a:ext cx="630656" cy="461665"/>
              </a:xfrm>
              <a:prstGeom prst="rect">
                <a:avLst/>
              </a:prstGeom>
              <a:noFill/>
            </p:spPr>
            <p:txBody>
              <a:bodyPr wrap="square" rtlCol="0">
                <a:spAutoFit/>
              </a:bodyPr>
              <a:lstStyle/>
              <a:p>
                <a:r>
                  <a:rPr lang="zh-CN" altLang="en-US" sz="2400" dirty="0">
                    <a:solidFill>
                      <a:srgbClr val="002060"/>
                    </a:solidFill>
                    <a:latin typeface="华文新魏" panose="02010800040101010101" pitchFamily="2" charset="-122"/>
                    <a:ea typeface="华文新魏" panose="02010800040101010101" pitchFamily="2" charset="-122"/>
                  </a:rPr>
                  <a:t>写</a:t>
                </a:r>
              </a:p>
            </p:txBody>
          </p:sp>
        </p:grpSp>
        <p:sp>
          <p:nvSpPr>
            <p:cNvPr id="40" name="笑脸 39">
              <a:extLst>
                <a:ext uri="{FF2B5EF4-FFF2-40B4-BE49-F238E27FC236}">
                  <a16:creationId xmlns:a16="http://schemas.microsoft.com/office/drawing/2014/main" id="{940EE7AF-1A5E-4146-AFB4-234CD56B19E8}"/>
                </a:ext>
              </a:extLst>
            </p:cNvPr>
            <p:cNvSpPr/>
            <p:nvPr/>
          </p:nvSpPr>
          <p:spPr>
            <a:xfrm>
              <a:off x="5843188" y="3533876"/>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EB3FC7AC-4E1E-4642-BB75-0459516F510E}"/>
              </a:ext>
            </a:extLst>
          </p:cNvPr>
          <p:cNvSpPr txBox="1"/>
          <p:nvPr/>
        </p:nvSpPr>
        <p:spPr>
          <a:xfrm>
            <a:off x="10992544" y="4741179"/>
            <a:ext cx="737495" cy="230832"/>
          </a:xfrm>
          <a:prstGeom prst="rect">
            <a:avLst/>
          </a:prstGeom>
          <a:solidFill>
            <a:schemeClr val="accent2">
              <a:lumMod val="60000"/>
              <a:lumOff val="40000"/>
            </a:schemeClr>
          </a:solidFill>
        </p:spPr>
        <p:txBody>
          <a:bodyPr wrap="square" rtlCol="0">
            <a:spAutoFit/>
          </a:bodyPr>
          <a:lstStyle/>
          <a:p>
            <a:r>
              <a:rPr lang="en-US" altLang="zh-CN" sz="900" dirty="0"/>
              <a:t>19890203</a:t>
            </a:r>
            <a:endParaRPr lang="zh-CN" altLang="en-US" sz="900" dirty="0"/>
          </a:p>
        </p:txBody>
      </p:sp>
      <p:sp>
        <p:nvSpPr>
          <p:cNvPr id="47" name="箭头: 右 46">
            <a:extLst>
              <a:ext uri="{FF2B5EF4-FFF2-40B4-BE49-F238E27FC236}">
                <a16:creationId xmlns:a16="http://schemas.microsoft.com/office/drawing/2014/main" id="{7A744C56-4E33-4109-845D-B5612F386DB2}"/>
              </a:ext>
            </a:extLst>
          </p:cNvPr>
          <p:cNvSpPr/>
          <p:nvPr/>
        </p:nvSpPr>
        <p:spPr>
          <a:xfrm rot="10800000">
            <a:off x="8112224" y="4539963"/>
            <a:ext cx="2239144" cy="114285"/>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E2EFA9E4-0F14-4247-9A39-69F0261356B8}"/>
              </a:ext>
            </a:extLst>
          </p:cNvPr>
          <p:cNvSpPr txBox="1"/>
          <p:nvPr/>
        </p:nvSpPr>
        <p:spPr>
          <a:xfrm>
            <a:off x="8916932" y="4148421"/>
            <a:ext cx="1130286" cy="400110"/>
          </a:xfrm>
          <a:prstGeom prst="rect">
            <a:avLst/>
          </a:prstGeom>
          <a:noFill/>
        </p:spPr>
        <p:txBody>
          <a:bodyPr wrap="square" rtlCol="0">
            <a:spAutoFit/>
          </a:bodyPr>
          <a:lstStyle/>
          <a:p>
            <a:r>
              <a:rPr lang="zh-CN" altLang="en-US" sz="2000" dirty="0">
                <a:solidFill>
                  <a:schemeClr val="accent6">
                    <a:lumMod val="75000"/>
                  </a:schemeClr>
                </a:solidFill>
                <a:latin typeface="华文新魏" panose="02010800040101010101" pitchFamily="2" charset="-122"/>
                <a:ea typeface="华文新魏" panose="02010800040101010101" pitchFamily="2" charset="-122"/>
              </a:rPr>
              <a:t>复制</a:t>
            </a:r>
          </a:p>
        </p:txBody>
      </p:sp>
      <p:sp>
        <p:nvSpPr>
          <p:cNvPr id="49" name="文本框 48">
            <a:extLst>
              <a:ext uri="{FF2B5EF4-FFF2-40B4-BE49-F238E27FC236}">
                <a16:creationId xmlns:a16="http://schemas.microsoft.com/office/drawing/2014/main" id="{7837FC67-D034-46CA-9EA8-CE4E92E74350}"/>
              </a:ext>
            </a:extLst>
          </p:cNvPr>
          <p:cNvSpPr txBox="1"/>
          <p:nvPr/>
        </p:nvSpPr>
        <p:spPr>
          <a:xfrm>
            <a:off x="9482075" y="1587635"/>
            <a:ext cx="502357" cy="369332"/>
          </a:xfrm>
          <a:prstGeom prst="rect">
            <a:avLst/>
          </a:prstGeom>
          <a:noFill/>
        </p:spPr>
        <p:txBody>
          <a:bodyPr wrap="square" rtlCol="0">
            <a:spAutoFit/>
          </a:bodyPr>
          <a:lstStyle/>
          <a:p>
            <a:r>
              <a:rPr lang="en-US" altLang="zh-CN" b="1" dirty="0"/>
              <a:t>C1</a:t>
            </a:r>
            <a:endParaRPr lang="zh-CN" altLang="en-US" b="1" dirty="0"/>
          </a:p>
        </p:txBody>
      </p:sp>
      <p:sp>
        <p:nvSpPr>
          <p:cNvPr id="50" name="文本框 49">
            <a:extLst>
              <a:ext uri="{FF2B5EF4-FFF2-40B4-BE49-F238E27FC236}">
                <a16:creationId xmlns:a16="http://schemas.microsoft.com/office/drawing/2014/main" id="{7596D120-6FF9-4B22-B637-376B6F241E93}"/>
              </a:ext>
            </a:extLst>
          </p:cNvPr>
          <p:cNvSpPr txBox="1"/>
          <p:nvPr/>
        </p:nvSpPr>
        <p:spPr>
          <a:xfrm>
            <a:off x="11580545" y="1597788"/>
            <a:ext cx="502357" cy="369332"/>
          </a:xfrm>
          <a:prstGeom prst="rect">
            <a:avLst/>
          </a:prstGeom>
          <a:noFill/>
        </p:spPr>
        <p:txBody>
          <a:bodyPr wrap="square" rtlCol="0">
            <a:spAutoFit/>
          </a:bodyPr>
          <a:lstStyle/>
          <a:p>
            <a:r>
              <a:rPr lang="en-US" altLang="zh-CN" b="1" dirty="0"/>
              <a:t>C2</a:t>
            </a:r>
            <a:endParaRPr lang="zh-CN" altLang="en-US" b="1" dirty="0"/>
          </a:p>
        </p:txBody>
      </p:sp>
      <p:sp>
        <p:nvSpPr>
          <p:cNvPr id="53" name="文本框 52">
            <a:extLst>
              <a:ext uri="{FF2B5EF4-FFF2-40B4-BE49-F238E27FC236}">
                <a16:creationId xmlns:a16="http://schemas.microsoft.com/office/drawing/2014/main" id="{84535D30-D35F-4D59-B4E0-A29E3242DBF1}"/>
              </a:ext>
            </a:extLst>
          </p:cNvPr>
          <p:cNvSpPr txBox="1"/>
          <p:nvPr/>
        </p:nvSpPr>
        <p:spPr>
          <a:xfrm>
            <a:off x="8333555" y="5541534"/>
            <a:ext cx="2153023" cy="461665"/>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复制延时问题</a:t>
            </a:r>
          </a:p>
        </p:txBody>
      </p:sp>
    </p:spTree>
    <p:extLst>
      <p:ext uri="{BB962C8B-B14F-4D97-AF65-F5344CB8AC3E}">
        <p14:creationId xmlns:p14="http://schemas.microsoft.com/office/powerpoint/2010/main" val="83542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p>
        </p:txBody>
      </p:sp>
      <p:sp>
        <p:nvSpPr>
          <p:cNvPr id="3" name="内容占位符 2"/>
          <p:cNvSpPr>
            <a:spLocks noGrp="1"/>
          </p:cNvSpPr>
          <p:nvPr>
            <p:ph idx="1"/>
          </p:nvPr>
        </p:nvSpPr>
        <p:spPr/>
        <p:txBody>
          <a:bodyPr/>
          <a:lstStyle/>
          <a:p>
            <a:r>
              <a:rPr lang="zh-CN" altLang="en-US" dirty="0"/>
              <a:t>解决拜占庭将军问题的算法的效率问题</a:t>
            </a:r>
            <a:endParaRPr lang="en-US" altLang="zh-CN" dirty="0"/>
          </a:p>
          <a:p>
            <a:pPr lvl="1"/>
            <a:r>
              <a:rPr lang="zh-CN" altLang="en-US" dirty="0"/>
              <a:t>进行几轮消息传递？</a:t>
            </a:r>
            <a:r>
              <a:rPr lang="en-US" altLang="zh-CN" dirty="0"/>
              <a:t>(</a:t>
            </a:r>
            <a:r>
              <a:rPr lang="zh-CN" altLang="en-US" dirty="0"/>
              <a:t>影响算法终止需要的时间）</a:t>
            </a:r>
            <a:endParaRPr lang="en-US" altLang="zh-CN" dirty="0"/>
          </a:p>
          <a:p>
            <a:pPr lvl="1"/>
            <a:r>
              <a:rPr lang="zh-CN" altLang="en-US" dirty="0"/>
              <a:t>发送了多少消息？消息长度是多少？（影响带宽的利用，影响执行时间）</a:t>
            </a:r>
            <a:endParaRPr lang="en-US" altLang="zh-CN" dirty="0"/>
          </a:p>
          <a:p>
            <a:pPr lvl="1"/>
            <a:r>
              <a:rPr lang="zh-CN" altLang="en-US" dirty="0"/>
              <a:t>消息是否数字签名？</a:t>
            </a:r>
          </a:p>
        </p:txBody>
      </p:sp>
    </p:spTree>
    <p:extLst>
      <p:ext uri="{BB962C8B-B14F-4D97-AF65-F5344CB8AC3E}">
        <p14:creationId xmlns:p14="http://schemas.microsoft.com/office/powerpoint/2010/main" val="1587929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异步系统的不可能性</a:t>
            </a:r>
          </a:p>
        </p:txBody>
      </p:sp>
      <p:sp>
        <p:nvSpPr>
          <p:cNvPr id="3" name="内容占位符 2"/>
          <p:cNvSpPr>
            <a:spLocks noGrp="1"/>
          </p:cNvSpPr>
          <p:nvPr>
            <p:ph idx="1"/>
          </p:nvPr>
        </p:nvSpPr>
        <p:spPr/>
        <p:txBody>
          <a:bodyPr>
            <a:normAutofit fontScale="92500"/>
          </a:bodyPr>
          <a:lstStyle/>
          <a:p>
            <a:r>
              <a:rPr lang="en-US" altLang="zh-CN" dirty="0"/>
              <a:t>Fischer</a:t>
            </a:r>
            <a:r>
              <a:rPr lang="zh-CN" altLang="en-US" dirty="0"/>
              <a:t>等人证明：在一个异步系统中，即使只有一个进程出现故障，也没有可以确保拜占庭将军问题、交互一致性问题的方法。</a:t>
            </a:r>
            <a:endParaRPr lang="en-US" altLang="zh-CN" dirty="0"/>
          </a:p>
          <a:p>
            <a:r>
              <a:rPr lang="zh-CN" altLang="en-US" dirty="0"/>
              <a:t>但是，并不是说分布式系统中，如果一个进程出现错误，进程就永远不能达到共识。</a:t>
            </a:r>
            <a:endParaRPr lang="en-US" altLang="zh-CN" dirty="0"/>
          </a:p>
          <a:p>
            <a:pPr lvl="1"/>
            <a:r>
              <a:rPr lang="zh-CN" altLang="en-US" dirty="0"/>
              <a:t>考虑部分同步系统（</a:t>
            </a:r>
            <a:r>
              <a:rPr lang="en-US" altLang="zh-CN" dirty="0"/>
              <a:t>partially synchronous system</a:t>
            </a:r>
            <a:r>
              <a:rPr lang="zh-CN" altLang="en-US" dirty="0"/>
              <a:t>），部分同步系统比同步系统要弱，实际系统可采用其作为系统模型；而且比异步系统要强，使共识问题得以解决</a:t>
            </a:r>
            <a:endParaRPr lang="en-US" altLang="zh-CN" dirty="0"/>
          </a:p>
          <a:p>
            <a:r>
              <a:rPr lang="zh-CN" altLang="en-US" dirty="0"/>
              <a:t>三种解决不可能性问题的技术</a:t>
            </a:r>
            <a:endParaRPr lang="en-US" altLang="zh-CN" dirty="0"/>
          </a:p>
          <a:p>
            <a:pPr lvl="1"/>
            <a:r>
              <a:rPr lang="zh-CN" altLang="en-US" dirty="0"/>
              <a:t>屏蔽故障：例如复制技术，保留足够多的信息以便故障后重启时利用</a:t>
            </a:r>
            <a:endParaRPr lang="en-US" altLang="zh-CN" dirty="0"/>
          </a:p>
          <a:p>
            <a:pPr lvl="1"/>
            <a:r>
              <a:rPr lang="zh-CN" altLang="en-US" dirty="0"/>
              <a:t>使用故障检测器达到共识：例如协商超时的时间，可能会导致</a:t>
            </a:r>
            <a:r>
              <a:rPr lang="en-US" altLang="zh-CN" dirty="0"/>
              <a:t>network partition</a:t>
            </a:r>
          </a:p>
          <a:p>
            <a:pPr lvl="1"/>
            <a:r>
              <a:rPr lang="zh-CN" altLang="en-US" dirty="0"/>
              <a:t>使用随机化达到共识：概率算法，分析进程的行为</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408308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Paxos</a:t>
            </a:r>
            <a:r>
              <a:rPr lang="zh-CN" altLang="en-US" dirty="0"/>
              <a:t>算法的提出</a:t>
            </a:r>
          </a:p>
        </p:txBody>
      </p:sp>
      <p:sp>
        <p:nvSpPr>
          <p:cNvPr id="3" name="内容占位符 2"/>
          <p:cNvSpPr>
            <a:spLocks noGrp="1"/>
          </p:cNvSpPr>
          <p:nvPr>
            <p:ph idx="1"/>
          </p:nvPr>
        </p:nvSpPr>
        <p:spPr>
          <a:xfrm>
            <a:off x="609599" y="1600201"/>
            <a:ext cx="11053313" cy="4781127"/>
          </a:xfrm>
        </p:spPr>
        <p:txBody>
          <a:bodyPr>
            <a:normAutofit lnSpcReduction="10000"/>
          </a:bodyPr>
          <a:lstStyle/>
          <a:p>
            <a:r>
              <a:rPr lang="zh-CN" altLang="en-US" sz="2400" dirty="0"/>
              <a:t>问题：如何在一个可能发生计算机宕机或网络异常的分布式系统中，快速且正确地对某个数据的值达成一致，并且保证不论发生任何异常都不会破坏整个系统的一致性。</a:t>
            </a:r>
            <a:endParaRPr lang="en-US" altLang="zh-CN" sz="2400" dirty="0"/>
          </a:p>
          <a:p>
            <a:r>
              <a:rPr lang="zh-CN" altLang="en-US" sz="2400" dirty="0"/>
              <a:t>实际场景中：</a:t>
            </a:r>
            <a:endParaRPr lang="en-US" altLang="zh-CN" sz="2400" dirty="0"/>
          </a:p>
          <a:p>
            <a:pPr lvl="1"/>
            <a:r>
              <a:rPr lang="zh-CN" altLang="en-US" sz="2000" dirty="0"/>
              <a:t>大多数系统部署在同一个局域网中，消息被篡改的情况罕见</a:t>
            </a:r>
            <a:endParaRPr lang="en-US" altLang="zh-CN" sz="2000" dirty="0"/>
          </a:p>
          <a:p>
            <a:pPr lvl="1"/>
            <a:r>
              <a:rPr lang="zh-CN" altLang="en-US" sz="2000" dirty="0"/>
              <a:t>硬件和传输导致的消息不完整情况，由校验算法可以避免</a:t>
            </a:r>
            <a:endParaRPr lang="en-US" altLang="zh-CN" sz="2000" dirty="0"/>
          </a:p>
          <a:p>
            <a:pPr lvl="1"/>
            <a:r>
              <a:rPr lang="zh-CN" altLang="en-US" sz="2000" dirty="0"/>
              <a:t>工程实践时，假设信道可靠，所有的消息完整，没有被篡改，如何保证数据一致性？</a:t>
            </a:r>
            <a:endParaRPr lang="en-US" altLang="zh-CN" sz="2000" dirty="0"/>
          </a:p>
          <a:p>
            <a:r>
              <a:rPr lang="en-US" altLang="zh-CN" sz="2400" dirty="0"/>
              <a:t>1990</a:t>
            </a:r>
            <a:r>
              <a:rPr lang="zh-CN" altLang="en-US" sz="2400" dirty="0"/>
              <a:t>年</a:t>
            </a:r>
            <a:r>
              <a:rPr lang="en-US" altLang="zh-CN" sz="2400" dirty="0" err="1"/>
              <a:t>Lamport</a:t>
            </a:r>
            <a:r>
              <a:rPr lang="zh-CN" altLang="en-US" sz="2400" dirty="0"/>
              <a:t>提出了理论上的一致性解决方法，给出了严格的数学证明，最常用且被认为最有效</a:t>
            </a:r>
            <a:endParaRPr lang="en-US" altLang="zh-CN" sz="2400" dirty="0"/>
          </a:p>
          <a:p>
            <a:pPr lvl="1"/>
            <a:r>
              <a:rPr lang="zh-CN" altLang="en-US" sz="2000" dirty="0"/>
              <a:t>在古希腊有一个叫做</a:t>
            </a:r>
            <a:r>
              <a:rPr lang="en-US" altLang="zh-CN" sz="2000" dirty="0" err="1"/>
              <a:t>Paxos</a:t>
            </a:r>
            <a:r>
              <a:rPr lang="zh-CN" altLang="en-US" sz="2000" dirty="0"/>
              <a:t>的小岛，岛上采用议会的形式来通过法令，议会中的议员通过信使传递消息。议员和信使都是兼职，他们随时可能离开议会厅，并且信使可能会重复传递消息，也可能一去不复返。因此，议会的协议要保证在这种情况下法令仍然能够正确地产生，并且不会出现冲突。</a:t>
            </a:r>
            <a:endParaRPr lang="en-US" altLang="zh-CN" sz="2000" dirty="0"/>
          </a:p>
        </p:txBody>
      </p:sp>
      <p:sp>
        <p:nvSpPr>
          <p:cNvPr id="4" name="矩形 3"/>
          <p:cNvSpPr/>
          <p:nvPr/>
        </p:nvSpPr>
        <p:spPr>
          <a:xfrm>
            <a:off x="119337" y="6084585"/>
            <a:ext cx="12072663" cy="584775"/>
          </a:xfrm>
          <a:prstGeom prst="rect">
            <a:avLst/>
          </a:prstGeom>
          <a:solidFill>
            <a:schemeClr val="bg1"/>
          </a:solidFill>
        </p:spPr>
        <p:txBody>
          <a:bodyPr wrap="square">
            <a:spAutoFit/>
          </a:bodyPr>
          <a:lstStyle/>
          <a:p>
            <a:r>
              <a:rPr lang="en-US" altLang="zh-CN" sz="1600" dirty="0"/>
              <a:t>Leslie </a:t>
            </a:r>
            <a:r>
              <a:rPr lang="en-US" altLang="zh-CN" sz="1600" dirty="0" err="1"/>
              <a:t>Lamport</a:t>
            </a:r>
            <a:r>
              <a:rPr lang="en-US" altLang="zh-CN" sz="1600" dirty="0"/>
              <a:t>. The Part-Time Parliament. ACM Transactions on Computer Systems 16, 2 (May 1998), 133-169</a:t>
            </a:r>
          </a:p>
          <a:p>
            <a:r>
              <a:rPr lang="en-US" altLang="zh-CN" sz="1600" dirty="0"/>
              <a:t>Leslie </a:t>
            </a:r>
            <a:r>
              <a:rPr lang="en-US" altLang="zh-CN" sz="1600" dirty="0" err="1"/>
              <a:t>Lamport</a:t>
            </a:r>
            <a:r>
              <a:rPr lang="en-US" altLang="zh-CN" sz="1600" dirty="0"/>
              <a:t>. </a:t>
            </a:r>
            <a:r>
              <a:rPr lang="en-US" altLang="zh-CN" sz="1600" dirty="0" err="1"/>
              <a:t>Paxos</a:t>
            </a:r>
            <a:r>
              <a:rPr lang="en-US" altLang="zh-CN" sz="1600" dirty="0"/>
              <a:t> Made Simple, Fast, and Byzantine. International Conference on Principles of Distributed Systems.</a:t>
            </a:r>
            <a:r>
              <a:rPr lang="en-US" altLang="zh-CN" sz="1600" u="sng" dirty="0"/>
              <a:t> </a:t>
            </a:r>
            <a:r>
              <a:rPr lang="en-US" altLang="zh-CN" sz="1600" dirty="0"/>
              <a:t>OPODIS 2002: 7-9</a:t>
            </a:r>
          </a:p>
        </p:txBody>
      </p:sp>
    </p:spTree>
    <p:extLst>
      <p:ext uri="{BB962C8B-B14F-4D97-AF65-F5344CB8AC3E}">
        <p14:creationId xmlns:p14="http://schemas.microsoft.com/office/powerpoint/2010/main" val="2417364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78F7E-A623-4644-8697-133585035A9F}"/>
              </a:ext>
            </a:extLst>
          </p:cNvPr>
          <p:cNvSpPr>
            <a:spLocks noGrp="1"/>
          </p:cNvSpPr>
          <p:nvPr>
            <p:ph type="title"/>
          </p:nvPr>
        </p:nvSpPr>
        <p:spPr/>
        <p:txBody>
          <a:bodyPr/>
          <a:lstStyle/>
          <a:p>
            <a:r>
              <a:rPr lang="en-US" altLang="zh-CN" dirty="0" err="1"/>
              <a:t>Paxos</a:t>
            </a:r>
            <a:r>
              <a:rPr lang="zh-CN" altLang="en-US" dirty="0"/>
              <a:t>算法的一致性问题描述</a:t>
            </a:r>
          </a:p>
        </p:txBody>
      </p:sp>
      <p:sp>
        <p:nvSpPr>
          <p:cNvPr id="3" name="内容占位符 2">
            <a:extLst>
              <a:ext uri="{FF2B5EF4-FFF2-40B4-BE49-F238E27FC236}">
                <a16:creationId xmlns:a16="http://schemas.microsoft.com/office/drawing/2014/main" id="{808C6D1B-4C62-4C8E-9967-87B4AA2A01B3}"/>
              </a:ext>
            </a:extLst>
          </p:cNvPr>
          <p:cNvSpPr>
            <a:spLocks noGrp="1"/>
          </p:cNvSpPr>
          <p:nvPr>
            <p:ph idx="1"/>
          </p:nvPr>
        </p:nvSpPr>
        <p:spPr/>
        <p:txBody>
          <a:bodyPr/>
          <a:lstStyle/>
          <a:p>
            <a:r>
              <a:rPr lang="zh-CN" altLang="en-US" dirty="0"/>
              <a:t>假设有一组可以提出提案的进程集合，对于一致性算法需要保证：</a:t>
            </a:r>
            <a:endParaRPr lang="en-US" altLang="zh-CN" dirty="0"/>
          </a:p>
          <a:p>
            <a:pPr lvl="1"/>
            <a:r>
              <a:rPr lang="zh-CN" altLang="en-US" dirty="0"/>
              <a:t>在这些被提出的提案中，只有一个会被选定；</a:t>
            </a:r>
            <a:endParaRPr lang="en-US" altLang="zh-CN" dirty="0"/>
          </a:p>
          <a:p>
            <a:pPr lvl="1"/>
            <a:r>
              <a:rPr lang="zh-CN" altLang="en-US" dirty="0"/>
              <a:t>如果没有提案被提出，就不会有被选定的提案；</a:t>
            </a:r>
            <a:endParaRPr lang="en-US" altLang="zh-CN" dirty="0"/>
          </a:p>
          <a:p>
            <a:pPr lvl="1"/>
            <a:r>
              <a:rPr lang="zh-CN" altLang="en-US" dirty="0"/>
              <a:t>当一个提案被选定后，进程应该可以获取被选定的提案信息。</a:t>
            </a:r>
            <a:endParaRPr lang="en-US" altLang="zh-CN" dirty="0"/>
          </a:p>
          <a:p>
            <a:r>
              <a:rPr lang="en-US" altLang="zh-CN" dirty="0" err="1"/>
              <a:t>Paxos</a:t>
            </a:r>
            <a:r>
              <a:rPr lang="zh-CN" altLang="en-US" dirty="0"/>
              <a:t>算法的目标是保证最终有一个提案会被选定，当提案被选定后，进程最终也能获取到被选定的提案。</a:t>
            </a:r>
            <a:endParaRPr lang="en-US" altLang="zh-CN" dirty="0"/>
          </a:p>
        </p:txBody>
      </p:sp>
    </p:spTree>
    <p:extLst>
      <p:ext uri="{BB962C8B-B14F-4D97-AF65-F5344CB8AC3E}">
        <p14:creationId xmlns:p14="http://schemas.microsoft.com/office/powerpoint/2010/main" val="2518935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Paxos</a:t>
            </a:r>
            <a:r>
              <a:rPr lang="zh-CN" altLang="en-US" dirty="0"/>
              <a:t>算法（协议）</a:t>
            </a:r>
          </a:p>
        </p:txBody>
      </p:sp>
      <p:sp>
        <p:nvSpPr>
          <p:cNvPr id="3" name="内容占位符 2"/>
          <p:cNvSpPr>
            <a:spLocks noGrp="1"/>
          </p:cNvSpPr>
          <p:nvPr>
            <p:ph idx="1"/>
          </p:nvPr>
        </p:nvSpPr>
        <p:spPr>
          <a:xfrm>
            <a:off x="609600" y="1600201"/>
            <a:ext cx="11103024" cy="4709119"/>
          </a:xfrm>
        </p:spPr>
        <p:txBody>
          <a:bodyPr>
            <a:normAutofit/>
          </a:bodyPr>
          <a:lstStyle/>
          <a:p>
            <a:r>
              <a:rPr lang="en-US" altLang="zh-CN" dirty="0" err="1"/>
              <a:t>Paxos</a:t>
            </a:r>
            <a:r>
              <a:rPr lang="zh-CN" altLang="en-US" dirty="0"/>
              <a:t>算法在以下环境执行：</a:t>
            </a:r>
            <a:endParaRPr lang="en-US" altLang="zh-CN" dirty="0"/>
          </a:p>
          <a:p>
            <a:pPr lvl="1"/>
            <a:r>
              <a:rPr lang="zh-CN" altLang="en-US" dirty="0"/>
              <a:t>备份服务器可能以任意速度执行</a:t>
            </a:r>
            <a:endParaRPr lang="en-US" altLang="zh-CN" dirty="0"/>
          </a:p>
          <a:p>
            <a:pPr lvl="1"/>
            <a:r>
              <a:rPr lang="zh-CN" altLang="en-US" dirty="0"/>
              <a:t>备份服务器可以访问崩溃后恢复的稳定的、持久的存储</a:t>
            </a:r>
            <a:endParaRPr lang="en-US" altLang="zh-CN" dirty="0"/>
          </a:p>
          <a:p>
            <a:pPr lvl="1"/>
            <a:r>
              <a:rPr lang="zh-CN" altLang="en-US" dirty="0"/>
              <a:t>消息可能会丢失、乱序或重复，可以被无误地发送出去，传递时间长短不一</a:t>
            </a:r>
            <a:endParaRPr lang="en-US" altLang="zh-CN" sz="2000" dirty="0"/>
          </a:p>
          <a:p>
            <a:r>
              <a:rPr lang="zh-CN" altLang="en-US" dirty="0"/>
              <a:t>解决问题：分布式系统中的一致性问题</a:t>
            </a:r>
            <a:endParaRPr lang="en-US" altLang="zh-CN" dirty="0"/>
          </a:p>
          <a:p>
            <a:pPr lvl="1"/>
            <a:r>
              <a:rPr lang="zh-CN" altLang="en-US" dirty="0"/>
              <a:t>分布式系统中初始状态相同的各节点执行相同的指令，指令序列完全一致，访问相同的数据，最终得到的结果完全一致。</a:t>
            </a:r>
            <a:endParaRPr lang="en-US" altLang="zh-CN" dirty="0"/>
          </a:p>
          <a:p>
            <a:r>
              <a:rPr lang="en-US" altLang="zh-CN" dirty="0" err="1"/>
              <a:t>Paxos</a:t>
            </a:r>
            <a:r>
              <a:rPr lang="zh-CN" altLang="en-US" dirty="0"/>
              <a:t>本质是异步系统的分布式共识协议，保证正确性而不保证终止</a:t>
            </a:r>
          </a:p>
        </p:txBody>
      </p:sp>
    </p:spTree>
    <p:extLst>
      <p:ext uri="{BB962C8B-B14F-4D97-AF65-F5344CB8AC3E}">
        <p14:creationId xmlns:p14="http://schemas.microsoft.com/office/powerpoint/2010/main" val="2408422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Paxos</a:t>
            </a:r>
            <a:r>
              <a:rPr lang="zh-CN" altLang="en-US" dirty="0"/>
              <a:t>算法中的三种角色</a:t>
            </a:r>
          </a:p>
        </p:txBody>
      </p:sp>
      <p:sp>
        <p:nvSpPr>
          <p:cNvPr id="3" name="内容占位符 2"/>
          <p:cNvSpPr>
            <a:spLocks noGrp="1"/>
          </p:cNvSpPr>
          <p:nvPr>
            <p:ph idx="1"/>
          </p:nvPr>
        </p:nvSpPr>
        <p:spPr>
          <a:xfrm>
            <a:off x="609600" y="1600201"/>
            <a:ext cx="10972800" cy="4709119"/>
          </a:xfrm>
        </p:spPr>
        <p:txBody>
          <a:bodyPr>
            <a:normAutofit fontScale="92500"/>
          </a:bodyPr>
          <a:lstStyle/>
          <a:p>
            <a:r>
              <a:rPr lang="zh-CN" altLang="en-US" dirty="0"/>
              <a:t>三种节点类型（三种角色）</a:t>
            </a:r>
            <a:endParaRPr lang="en-US" altLang="zh-CN" dirty="0"/>
          </a:p>
          <a:p>
            <a:pPr lvl="1"/>
            <a:r>
              <a:rPr lang="en-US" altLang="zh-CN" dirty="0"/>
              <a:t>Proposer</a:t>
            </a:r>
            <a:r>
              <a:rPr lang="zh-CN" altLang="en-US" dirty="0"/>
              <a:t>：提出提案（</a:t>
            </a:r>
            <a:r>
              <a:rPr lang="en-US" altLang="zh-CN" dirty="0"/>
              <a:t>proposal</a:t>
            </a:r>
            <a:r>
              <a:rPr lang="zh-CN" altLang="en-US" dirty="0"/>
              <a:t>），包括提案编号 </a:t>
            </a:r>
            <a:r>
              <a:rPr lang="en-US" altLang="zh-CN" dirty="0"/>
              <a:t>(Proposal ID) </a:t>
            </a:r>
            <a:r>
              <a:rPr lang="zh-CN" altLang="en-US" dirty="0"/>
              <a:t>和提议的</a:t>
            </a:r>
            <a:r>
              <a:rPr lang="en-US" altLang="zh-CN" dirty="0"/>
              <a:t>Value</a:t>
            </a:r>
            <a:r>
              <a:rPr lang="zh-CN" altLang="en-US" dirty="0"/>
              <a:t>。</a:t>
            </a:r>
            <a:endParaRPr lang="en-US" altLang="zh-CN" dirty="0"/>
          </a:p>
          <a:p>
            <a:pPr lvl="1"/>
            <a:r>
              <a:rPr lang="en-US" altLang="zh-CN" dirty="0"/>
              <a:t>Acceptor</a:t>
            </a:r>
            <a:r>
              <a:rPr lang="zh-CN" altLang="en-US" dirty="0"/>
              <a:t>：参与决策，回应</a:t>
            </a:r>
            <a:r>
              <a:rPr lang="en-US" altLang="zh-CN" dirty="0"/>
              <a:t>Proposers</a:t>
            </a:r>
            <a:r>
              <a:rPr lang="zh-CN" altLang="en-US" dirty="0"/>
              <a:t>的提案。收到</a:t>
            </a:r>
            <a:r>
              <a:rPr lang="en-US" altLang="zh-CN" dirty="0"/>
              <a:t>Proposal</a:t>
            </a:r>
            <a:r>
              <a:rPr lang="zh-CN" altLang="en-US" dirty="0"/>
              <a:t>后可以接受提案，若</a:t>
            </a:r>
            <a:r>
              <a:rPr lang="en-US" altLang="zh-CN" dirty="0"/>
              <a:t>Proposal</a:t>
            </a:r>
            <a:r>
              <a:rPr lang="zh-CN" altLang="en-US" dirty="0"/>
              <a:t>获得</a:t>
            </a:r>
            <a:r>
              <a:rPr lang="zh-CN" altLang="en-US" dirty="0">
                <a:solidFill>
                  <a:srgbClr val="FF0000"/>
                </a:solidFill>
              </a:rPr>
              <a:t>多数</a:t>
            </a:r>
            <a:r>
              <a:rPr lang="en-US" altLang="zh-CN" dirty="0"/>
              <a:t>Acceptors</a:t>
            </a:r>
            <a:r>
              <a:rPr lang="zh-CN" altLang="en-US" dirty="0"/>
              <a:t>的接受，则称该</a:t>
            </a:r>
            <a:r>
              <a:rPr lang="en-US" altLang="zh-CN" dirty="0"/>
              <a:t>Proposal</a:t>
            </a:r>
            <a:r>
              <a:rPr lang="zh-CN" altLang="en-US" dirty="0"/>
              <a:t>被批准。</a:t>
            </a:r>
          </a:p>
          <a:p>
            <a:pPr lvl="1"/>
            <a:r>
              <a:rPr lang="en-US" altLang="zh-CN" dirty="0"/>
              <a:t>Learner</a:t>
            </a:r>
            <a:r>
              <a:rPr lang="zh-CN" altLang="en-US" dirty="0"/>
              <a:t>：不参与决策，从</a:t>
            </a:r>
            <a:r>
              <a:rPr lang="en-US" altLang="zh-CN" dirty="0"/>
              <a:t>Proposers/Acceptors</a:t>
            </a:r>
            <a:r>
              <a:rPr lang="zh-CN" altLang="en-US" dirty="0"/>
              <a:t>获取并使用最新达成一致的</a:t>
            </a:r>
            <a:r>
              <a:rPr lang="en-US" altLang="zh-CN" dirty="0"/>
              <a:t>Value</a:t>
            </a:r>
            <a:r>
              <a:rPr lang="zh-CN" altLang="en-US" dirty="0"/>
              <a:t>。</a:t>
            </a:r>
          </a:p>
          <a:p>
            <a:r>
              <a:rPr lang="zh-CN" altLang="en-US" dirty="0"/>
              <a:t>一个节点可以兼具多重类型（多种角色）</a:t>
            </a:r>
            <a:endParaRPr lang="en-US" altLang="zh-CN" dirty="0"/>
          </a:p>
          <a:p>
            <a:r>
              <a:rPr lang="zh-CN" altLang="en-US" dirty="0"/>
              <a:t>满足以下三个条件可以保证数据一致性</a:t>
            </a:r>
            <a:endParaRPr lang="en-US" altLang="zh-CN" dirty="0"/>
          </a:p>
          <a:p>
            <a:pPr lvl="1"/>
            <a:r>
              <a:rPr lang="zh-CN" altLang="en-US" dirty="0"/>
              <a:t>提案只有被</a:t>
            </a:r>
            <a:r>
              <a:rPr lang="en-US" altLang="zh-CN" dirty="0"/>
              <a:t>proposer</a:t>
            </a:r>
            <a:r>
              <a:rPr lang="zh-CN" altLang="en-US" dirty="0"/>
              <a:t>提出后才能被批准</a:t>
            </a:r>
            <a:endParaRPr lang="en-US" altLang="zh-CN" dirty="0"/>
          </a:p>
          <a:p>
            <a:pPr lvl="1"/>
            <a:r>
              <a:rPr lang="zh-CN" altLang="en-US" dirty="0"/>
              <a:t>每次只批准一个提案</a:t>
            </a:r>
            <a:endParaRPr lang="en-US" altLang="zh-CN" dirty="0"/>
          </a:p>
          <a:p>
            <a:pPr lvl="1"/>
            <a:r>
              <a:rPr lang="zh-CN" altLang="en-US" dirty="0"/>
              <a:t>只有提案确定被批准后，</a:t>
            </a:r>
            <a:r>
              <a:rPr lang="en-US" altLang="zh-CN" dirty="0"/>
              <a:t>learner</a:t>
            </a:r>
            <a:r>
              <a:rPr lang="zh-CN" altLang="en-US" dirty="0"/>
              <a:t>才能获取这个提案</a:t>
            </a:r>
          </a:p>
        </p:txBody>
      </p:sp>
    </p:spTree>
    <p:extLst>
      <p:ext uri="{BB962C8B-B14F-4D97-AF65-F5344CB8AC3E}">
        <p14:creationId xmlns:p14="http://schemas.microsoft.com/office/powerpoint/2010/main" val="65557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通过提案的两个阶段</a:t>
            </a:r>
          </a:p>
        </p:txBody>
      </p:sp>
      <p:sp>
        <p:nvSpPr>
          <p:cNvPr id="3" name="内容占位符 2"/>
          <p:cNvSpPr>
            <a:spLocks noGrp="1"/>
          </p:cNvSpPr>
          <p:nvPr>
            <p:ph idx="1"/>
          </p:nvPr>
        </p:nvSpPr>
        <p:spPr/>
        <p:txBody>
          <a:bodyPr>
            <a:normAutofit fontScale="92500" lnSpcReduction="10000"/>
          </a:bodyPr>
          <a:lstStyle/>
          <a:p>
            <a:r>
              <a:rPr lang="zh-CN" altLang="en-US" dirty="0"/>
              <a:t>准备阶段</a:t>
            </a:r>
            <a:endParaRPr lang="en-US" altLang="zh-CN" dirty="0"/>
          </a:p>
          <a:p>
            <a:pPr lvl="1"/>
            <a:r>
              <a:rPr lang="en-US" altLang="zh-CN" dirty="0"/>
              <a:t>proposer</a:t>
            </a:r>
            <a:r>
              <a:rPr lang="zh-CN" altLang="en-US" dirty="0"/>
              <a:t>选择一个提案，并设置编号为</a:t>
            </a:r>
            <a:r>
              <a:rPr lang="en-US" altLang="zh-CN" dirty="0"/>
              <a:t>n</a:t>
            </a:r>
            <a:r>
              <a:rPr lang="zh-CN" altLang="en-US" dirty="0"/>
              <a:t>，向</a:t>
            </a:r>
            <a:r>
              <a:rPr lang="en-US" altLang="zh-CN" dirty="0"/>
              <a:t>Acceptors</a:t>
            </a:r>
            <a:r>
              <a:rPr lang="zh-CN" altLang="en-US" dirty="0"/>
              <a:t>发出</a:t>
            </a:r>
            <a:r>
              <a:rPr lang="en-US" altLang="zh-CN" dirty="0"/>
              <a:t>Prepare</a:t>
            </a:r>
            <a:r>
              <a:rPr lang="zh-CN" altLang="en-US" dirty="0"/>
              <a:t>请求</a:t>
            </a:r>
            <a:endParaRPr lang="en-US" altLang="zh-CN" dirty="0"/>
          </a:p>
          <a:p>
            <a:pPr lvl="1"/>
            <a:r>
              <a:rPr lang="en-US" altLang="zh-CN" dirty="0"/>
              <a:t>Acceptors</a:t>
            </a:r>
            <a:r>
              <a:rPr lang="zh-CN" altLang="en-US" dirty="0"/>
              <a:t>针对收到的</a:t>
            </a:r>
            <a:r>
              <a:rPr lang="en-US" altLang="zh-CN" dirty="0"/>
              <a:t>Prepare</a:t>
            </a:r>
            <a:r>
              <a:rPr lang="zh-CN" altLang="en-US" dirty="0"/>
              <a:t>请求进行</a:t>
            </a:r>
            <a:r>
              <a:rPr lang="en-US" altLang="zh-CN" dirty="0"/>
              <a:t>Promise</a:t>
            </a:r>
            <a:r>
              <a:rPr lang="zh-CN" altLang="en-US" dirty="0"/>
              <a:t>承诺</a:t>
            </a:r>
            <a:endParaRPr lang="en-US" altLang="zh-CN" dirty="0"/>
          </a:p>
          <a:p>
            <a:r>
              <a:rPr lang="zh-CN" altLang="en-US" dirty="0"/>
              <a:t>批准阶段</a:t>
            </a:r>
            <a:endParaRPr lang="en-US" altLang="zh-CN" dirty="0"/>
          </a:p>
          <a:p>
            <a:pPr lvl="1"/>
            <a:r>
              <a:rPr lang="en-US" altLang="zh-CN" dirty="0"/>
              <a:t>Proposer</a:t>
            </a:r>
            <a:r>
              <a:rPr lang="zh-CN" altLang="en-US" dirty="0"/>
              <a:t>收到</a:t>
            </a:r>
            <a:r>
              <a:rPr lang="zh-CN" altLang="en-US" dirty="0">
                <a:solidFill>
                  <a:srgbClr val="FF0000"/>
                </a:solidFill>
              </a:rPr>
              <a:t>多数</a:t>
            </a:r>
            <a:r>
              <a:rPr lang="en-US" altLang="zh-CN" dirty="0"/>
              <a:t>Acceptors</a:t>
            </a:r>
            <a:r>
              <a:rPr lang="zh-CN" altLang="en-US" dirty="0"/>
              <a:t>承诺的</a:t>
            </a:r>
            <a:r>
              <a:rPr lang="en-US" altLang="zh-CN" dirty="0"/>
              <a:t>Promise</a:t>
            </a:r>
            <a:r>
              <a:rPr lang="zh-CN" altLang="en-US" dirty="0"/>
              <a:t>后，向</a:t>
            </a:r>
            <a:r>
              <a:rPr lang="en-US" altLang="zh-CN" dirty="0"/>
              <a:t>Acceptors</a:t>
            </a:r>
            <a:r>
              <a:rPr lang="zh-CN" altLang="en-US" dirty="0"/>
              <a:t>发出</a:t>
            </a:r>
            <a:r>
              <a:rPr lang="en-US" altLang="zh-CN" dirty="0"/>
              <a:t>Propose</a:t>
            </a:r>
            <a:r>
              <a:rPr lang="zh-CN" altLang="en-US" dirty="0"/>
              <a:t>请求，</a:t>
            </a:r>
            <a:r>
              <a:rPr lang="en-US" altLang="zh-CN" dirty="0"/>
              <a:t> Acceptors</a:t>
            </a:r>
            <a:r>
              <a:rPr lang="zh-CN" altLang="en-US" dirty="0"/>
              <a:t>针对收到的</a:t>
            </a:r>
            <a:r>
              <a:rPr lang="en-US" altLang="zh-CN" dirty="0"/>
              <a:t>Propose</a:t>
            </a:r>
            <a:r>
              <a:rPr lang="zh-CN" altLang="en-US" dirty="0"/>
              <a:t>请求进行</a:t>
            </a:r>
            <a:r>
              <a:rPr lang="en-US" altLang="zh-CN" dirty="0"/>
              <a:t>Accept</a:t>
            </a:r>
            <a:r>
              <a:rPr lang="zh-CN" altLang="en-US" dirty="0"/>
              <a:t>处理，回复</a:t>
            </a:r>
            <a:r>
              <a:rPr lang="en-US" altLang="zh-CN" dirty="0"/>
              <a:t>Accept</a:t>
            </a:r>
            <a:r>
              <a:rPr lang="zh-CN" altLang="en-US" dirty="0"/>
              <a:t>消息</a:t>
            </a:r>
            <a:endParaRPr lang="en-US" altLang="zh-CN" dirty="0"/>
          </a:p>
          <a:p>
            <a:pPr lvl="1"/>
            <a:r>
              <a:rPr lang="zh-CN" altLang="en-US" dirty="0"/>
              <a:t>如果符合</a:t>
            </a:r>
            <a:r>
              <a:rPr lang="en-US" altLang="zh-CN" dirty="0"/>
              <a:t>acceptors</a:t>
            </a:r>
            <a:r>
              <a:rPr lang="zh-CN" altLang="en-US" dirty="0"/>
              <a:t>的约束条件，</a:t>
            </a:r>
            <a:r>
              <a:rPr lang="en-US" altLang="zh-CN" dirty="0"/>
              <a:t>acceptors</a:t>
            </a:r>
            <a:r>
              <a:rPr lang="zh-CN" altLang="en-US" dirty="0"/>
              <a:t>收到请求后批准这个请求</a:t>
            </a:r>
            <a:endParaRPr lang="en-US" altLang="zh-CN" dirty="0"/>
          </a:p>
          <a:p>
            <a:r>
              <a:rPr lang="en-US" altLang="zh-CN" dirty="0"/>
              <a:t>Proposer</a:t>
            </a:r>
            <a:r>
              <a:rPr lang="zh-CN" altLang="en-US" dirty="0"/>
              <a:t>在收到</a:t>
            </a:r>
            <a:r>
              <a:rPr lang="zh-CN" altLang="en-US" dirty="0">
                <a:solidFill>
                  <a:srgbClr val="FF0000"/>
                </a:solidFill>
              </a:rPr>
              <a:t>多数</a:t>
            </a:r>
            <a:r>
              <a:rPr lang="en-US" altLang="zh-CN" dirty="0"/>
              <a:t>Acceptors</a:t>
            </a:r>
            <a:r>
              <a:rPr lang="zh-CN" altLang="en-US" dirty="0"/>
              <a:t>的</a:t>
            </a:r>
            <a:r>
              <a:rPr lang="en-US" altLang="zh-CN" dirty="0"/>
              <a:t>Accept</a:t>
            </a:r>
            <a:r>
              <a:rPr lang="zh-CN" altLang="en-US" dirty="0"/>
              <a:t>之后，标志着本次</a:t>
            </a:r>
            <a:r>
              <a:rPr lang="en-US" altLang="zh-CN" dirty="0"/>
              <a:t>Accept</a:t>
            </a:r>
            <a:r>
              <a:rPr lang="zh-CN" altLang="en-US" dirty="0"/>
              <a:t>成功，提案形成，将形成的提案发送给所有</a:t>
            </a:r>
            <a:r>
              <a:rPr lang="en-US" altLang="zh-CN" dirty="0"/>
              <a:t>Learners</a:t>
            </a:r>
            <a:r>
              <a:rPr lang="zh-CN" altLang="en-US" dirty="0"/>
              <a:t>。</a:t>
            </a:r>
            <a:endParaRPr lang="en-US" altLang="zh-CN" dirty="0"/>
          </a:p>
          <a:p>
            <a:r>
              <a:rPr lang="zh-CN" altLang="en-US" dirty="0"/>
              <a:t>为了减少发布过程中的消息量，</a:t>
            </a:r>
            <a:r>
              <a:rPr lang="en-US" altLang="zh-CN" dirty="0"/>
              <a:t>acceptors</a:t>
            </a:r>
            <a:r>
              <a:rPr lang="zh-CN" altLang="en-US" dirty="0"/>
              <a:t>将通过的提案发送给</a:t>
            </a:r>
            <a:r>
              <a:rPr lang="en-US" altLang="zh-CN" dirty="0"/>
              <a:t>learners</a:t>
            </a:r>
            <a:r>
              <a:rPr lang="zh-CN" altLang="en-US" dirty="0"/>
              <a:t>中的一个子集，由子集中的</a:t>
            </a:r>
            <a:r>
              <a:rPr lang="en-US" altLang="zh-CN" dirty="0"/>
              <a:t>learners</a:t>
            </a:r>
            <a:r>
              <a:rPr lang="zh-CN" altLang="en-US" dirty="0"/>
              <a:t>去通知其他的</a:t>
            </a:r>
            <a:r>
              <a:rPr lang="en-US" altLang="zh-CN" dirty="0"/>
              <a:t>learners</a:t>
            </a:r>
          </a:p>
          <a:p>
            <a:endParaRPr lang="zh-CN" altLang="en-US" dirty="0"/>
          </a:p>
          <a:p>
            <a:endParaRPr lang="zh-CN" altLang="en-US" dirty="0"/>
          </a:p>
        </p:txBody>
      </p:sp>
    </p:spTree>
    <p:extLst>
      <p:ext uri="{BB962C8B-B14F-4D97-AF65-F5344CB8AC3E}">
        <p14:creationId xmlns:p14="http://schemas.microsoft.com/office/powerpoint/2010/main" val="3558320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Paxos</a:t>
            </a:r>
            <a:r>
              <a:rPr lang="zh-CN" altLang="en-US" dirty="0"/>
              <a:t>算法流程示意</a:t>
            </a:r>
          </a:p>
        </p:txBody>
      </p:sp>
      <p:sp>
        <p:nvSpPr>
          <p:cNvPr id="3" name="内容占位符 2"/>
          <p:cNvSpPr>
            <a:spLocks noGrp="1"/>
          </p:cNvSpPr>
          <p:nvPr>
            <p:ph idx="1"/>
          </p:nvPr>
        </p:nvSpPr>
        <p:spPr/>
        <p:txBody>
          <a:bodyPr/>
          <a:lstStyle/>
          <a:p>
            <a:endParaRPr lang="zh-CN" altLang="en-US" dirty="0"/>
          </a:p>
        </p:txBody>
      </p:sp>
      <p:pic>
        <p:nvPicPr>
          <p:cNvPr id="1026" name="Picture 2" descr="https://pic2.zhimg.com/80/v2-a6cd35d4045134b703f9d125b1ce9671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1794520"/>
            <a:ext cx="10343307" cy="413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576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消息传递</a:t>
            </a:r>
          </a:p>
        </p:txBody>
      </p:sp>
      <p:sp>
        <p:nvSpPr>
          <p:cNvPr id="3" name="内容占位符 2"/>
          <p:cNvSpPr>
            <a:spLocks noGrp="1"/>
          </p:cNvSpPr>
          <p:nvPr>
            <p:ph idx="1"/>
          </p:nvPr>
        </p:nvSpPr>
        <p:spPr/>
        <p:txBody>
          <a:bodyPr>
            <a:normAutofit fontScale="77500" lnSpcReduction="20000"/>
          </a:bodyPr>
          <a:lstStyle/>
          <a:p>
            <a:r>
              <a:rPr lang="en-US" altLang="zh-CN" b="1" dirty="0"/>
              <a:t>Prepare</a:t>
            </a:r>
            <a:r>
              <a:rPr lang="en-US" altLang="zh-CN" dirty="0"/>
              <a:t>: Proposer</a:t>
            </a:r>
            <a:r>
              <a:rPr lang="zh-CN" altLang="en-US" dirty="0"/>
              <a:t>生成全局唯一且递增的</a:t>
            </a:r>
            <a:r>
              <a:rPr lang="en-US" altLang="zh-CN" dirty="0"/>
              <a:t>Proposal ID (</a:t>
            </a:r>
            <a:r>
              <a:rPr lang="zh-CN" altLang="en-US" dirty="0"/>
              <a:t>可使用时间戳加</a:t>
            </a:r>
            <a:r>
              <a:rPr lang="en-US" altLang="zh-CN" dirty="0"/>
              <a:t>Server ID)</a:t>
            </a:r>
            <a:r>
              <a:rPr lang="zh-CN" altLang="en-US" dirty="0"/>
              <a:t>，向所有</a:t>
            </a:r>
            <a:r>
              <a:rPr lang="en-US" altLang="zh-CN" dirty="0"/>
              <a:t>Acceptors</a:t>
            </a:r>
            <a:r>
              <a:rPr lang="zh-CN" altLang="en-US" dirty="0"/>
              <a:t>发送</a:t>
            </a:r>
            <a:r>
              <a:rPr lang="en-US" altLang="zh-CN" dirty="0"/>
              <a:t>Prepare</a:t>
            </a:r>
            <a:r>
              <a:rPr lang="zh-CN" altLang="en-US" dirty="0"/>
              <a:t>请求，这里无需携带提案内容，只携带</a:t>
            </a:r>
            <a:r>
              <a:rPr lang="en-US" altLang="zh-CN" dirty="0"/>
              <a:t>Proposal ID</a:t>
            </a:r>
            <a:r>
              <a:rPr lang="zh-CN" altLang="en-US" dirty="0"/>
              <a:t>即可。</a:t>
            </a:r>
          </a:p>
          <a:p>
            <a:r>
              <a:rPr lang="en-US" altLang="zh-CN" b="1" dirty="0"/>
              <a:t>Promise</a:t>
            </a:r>
            <a:r>
              <a:rPr lang="en-US" altLang="zh-CN" dirty="0"/>
              <a:t>: Acceptors</a:t>
            </a:r>
            <a:r>
              <a:rPr lang="zh-CN" altLang="en-US" dirty="0"/>
              <a:t>收到</a:t>
            </a:r>
            <a:r>
              <a:rPr lang="en-US" altLang="zh-CN" dirty="0"/>
              <a:t>Prepare</a:t>
            </a:r>
            <a:r>
              <a:rPr lang="zh-CN" altLang="en-US" dirty="0"/>
              <a:t>请求后，根据约束条件，应答请求</a:t>
            </a:r>
            <a:endParaRPr lang="en-US" altLang="zh-CN" dirty="0"/>
          </a:p>
          <a:p>
            <a:pPr lvl="1"/>
            <a:r>
              <a:rPr lang="zh-CN" altLang="en-US" dirty="0"/>
              <a:t>不再接受</a:t>
            </a:r>
            <a:r>
              <a:rPr lang="en-US" altLang="zh-CN" dirty="0"/>
              <a:t>Proposal ID</a:t>
            </a:r>
            <a:r>
              <a:rPr lang="zh-CN" altLang="en-US" dirty="0"/>
              <a:t>小于等于当前请求的</a:t>
            </a:r>
            <a:r>
              <a:rPr lang="en-US" altLang="zh-CN" dirty="0"/>
              <a:t>Prepare</a:t>
            </a:r>
            <a:r>
              <a:rPr lang="zh-CN" altLang="en-US" dirty="0"/>
              <a:t>请求。</a:t>
            </a:r>
          </a:p>
          <a:p>
            <a:pPr lvl="1"/>
            <a:r>
              <a:rPr lang="zh-CN" altLang="en-US" dirty="0"/>
              <a:t>不再接受</a:t>
            </a:r>
            <a:r>
              <a:rPr lang="en-US" altLang="zh-CN" dirty="0"/>
              <a:t>Proposal ID</a:t>
            </a:r>
            <a:r>
              <a:rPr lang="zh-CN" altLang="en-US" dirty="0"/>
              <a:t>小于当前请求的</a:t>
            </a:r>
            <a:r>
              <a:rPr lang="en-US" altLang="zh-CN" dirty="0"/>
              <a:t>Propose</a:t>
            </a:r>
            <a:r>
              <a:rPr lang="zh-CN" altLang="en-US" dirty="0"/>
              <a:t>请求。</a:t>
            </a:r>
          </a:p>
          <a:p>
            <a:pPr lvl="1"/>
            <a:r>
              <a:rPr lang="zh-CN" altLang="en-US" dirty="0"/>
              <a:t>不违反约束条件下，回复已经</a:t>
            </a:r>
            <a:r>
              <a:rPr lang="en-US" altLang="zh-CN" dirty="0"/>
              <a:t>Accept</a:t>
            </a:r>
            <a:r>
              <a:rPr lang="zh-CN" altLang="en-US" dirty="0"/>
              <a:t>过的提案中</a:t>
            </a:r>
            <a:r>
              <a:rPr lang="en-US" altLang="zh-CN" dirty="0"/>
              <a:t>Proposal ID</a:t>
            </a:r>
            <a:r>
              <a:rPr lang="zh-CN" altLang="en-US" dirty="0"/>
              <a:t>最大的那个提案的</a:t>
            </a:r>
            <a:r>
              <a:rPr lang="en-US" altLang="zh-CN" dirty="0"/>
              <a:t>Value</a:t>
            </a:r>
            <a:r>
              <a:rPr lang="zh-CN" altLang="en-US" dirty="0"/>
              <a:t>和</a:t>
            </a:r>
            <a:r>
              <a:rPr lang="en-US" altLang="zh-CN" dirty="0"/>
              <a:t>Proposal ID</a:t>
            </a:r>
            <a:r>
              <a:rPr lang="zh-CN" altLang="en-US" dirty="0"/>
              <a:t>，没有则返回空值。</a:t>
            </a:r>
            <a:endParaRPr lang="en-US" altLang="zh-CN" dirty="0"/>
          </a:p>
          <a:p>
            <a:r>
              <a:rPr lang="en-US" altLang="zh-CN" b="1" dirty="0"/>
              <a:t>Propose</a:t>
            </a:r>
            <a:r>
              <a:rPr lang="en-US" altLang="zh-CN" dirty="0"/>
              <a:t>: Proposer </a:t>
            </a:r>
            <a:r>
              <a:rPr lang="zh-CN" altLang="en-US" dirty="0"/>
              <a:t>收到多数</a:t>
            </a:r>
            <a:r>
              <a:rPr lang="en-US" altLang="zh-CN" dirty="0"/>
              <a:t>Acceptors</a:t>
            </a:r>
            <a:r>
              <a:rPr lang="zh-CN" altLang="en-US" dirty="0"/>
              <a:t>的</a:t>
            </a:r>
            <a:r>
              <a:rPr lang="en-US" altLang="zh-CN" dirty="0"/>
              <a:t>Promise</a:t>
            </a:r>
            <a:r>
              <a:rPr lang="zh-CN" altLang="en-US" dirty="0"/>
              <a:t>应答后，从应答中选择</a:t>
            </a:r>
            <a:r>
              <a:rPr lang="en-US" altLang="zh-CN" dirty="0"/>
              <a:t>Proposal ID</a:t>
            </a:r>
            <a:r>
              <a:rPr lang="zh-CN" altLang="en-US" dirty="0">
                <a:solidFill>
                  <a:srgbClr val="FF0000"/>
                </a:solidFill>
              </a:rPr>
              <a:t>最大</a:t>
            </a:r>
            <a:r>
              <a:rPr lang="zh-CN" altLang="en-US" dirty="0"/>
              <a:t>的提案的</a:t>
            </a:r>
            <a:r>
              <a:rPr lang="en-US" altLang="zh-CN" dirty="0"/>
              <a:t>Value</a:t>
            </a:r>
            <a:r>
              <a:rPr lang="zh-CN" altLang="en-US" dirty="0"/>
              <a:t>，作为本次要发起的提案。如果所有应答的提案</a:t>
            </a:r>
            <a:r>
              <a:rPr lang="en-US" altLang="zh-CN" dirty="0"/>
              <a:t>Value</a:t>
            </a:r>
            <a:r>
              <a:rPr lang="zh-CN" altLang="en-US" dirty="0"/>
              <a:t>均为空值，则可以自己随意决定提案</a:t>
            </a:r>
            <a:r>
              <a:rPr lang="en-US" altLang="zh-CN" dirty="0"/>
              <a:t>Value</a:t>
            </a:r>
            <a:r>
              <a:rPr lang="zh-CN" altLang="en-US" dirty="0"/>
              <a:t>。然后携带当前</a:t>
            </a:r>
            <a:r>
              <a:rPr lang="en-US" altLang="zh-CN" dirty="0"/>
              <a:t>Proposal ID</a:t>
            </a:r>
            <a:r>
              <a:rPr lang="zh-CN" altLang="en-US" dirty="0"/>
              <a:t>，向所有</a:t>
            </a:r>
            <a:r>
              <a:rPr lang="en-US" altLang="zh-CN" dirty="0"/>
              <a:t>Acceptors</a:t>
            </a:r>
            <a:r>
              <a:rPr lang="zh-CN" altLang="en-US" dirty="0"/>
              <a:t>发送</a:t>
            </a:r>
            <a:r>
              <a:rPr lang="en-US" altLang="zh-CN" dirty="0"/>
              <a:t>Propose</a:t>
            </a:r>
            <a:r>
              <a:rPr lang="zh-CN" altLang="en-US" dirty="0"/>
              <a:t>请求。</a:t>
            </a:r>
          </a:p>
          <a:p>
            <a:r>
              <a:rPr lang="en-US" altLang="zh-CN" b="1" dirty="0"/>
              <a:t>Accept</a:t>
            </a:r>
            <a:r>
              <a:rPr lang="en-US" altLang="zh-CN" dirty="0"/>
              <a:t>: Acceptor</a:t>
            </a:r>
            <a:r>
              <a:rPr lang="zh-CN" altLang="en-US" dirty="0"/>
              <a:t>收到</a:t>
            </a:r>
            <a:r>
              <a:rPr lang="en-US" altLang="zh-CN" dirty="0"/>
              <a:t>Propose</a:t>
            </a:r>
            <a:r>
              <a:rPr lang="zh-CN" altLang="en-US" dirty="0"/>
              <a:t>请求后，在不违背自己之前作出的承诺下，接受并持久化当前</a:t>
            </a:r>
            <a:r>
              <a:rPr lang="en-US" altLang="zh-CN" dirty="0"/>
              <a:t>Proposal ID</a:t>
            </a:r>
            <a:r>
              <a:rPr lang="zh-CN" altLang="en-US" dirty="0"/>
              <a:t>和提案</a:t>
            </a:r>
            <a:r>
              <a:rPr lang="en-US" altLang="zh-CN" dirty="0"/>
              <a:t>Value</a:t>
            </a:r>
            <a:r>
              <a:rPr lang="zh-CN" altLang="en-US" dirty="0"/>
              <a:t>。</a:t>
            </a:r>
          </a:p>
          <a:p>
            <a:r>
              <a:rPr lang="en-US" altLang="zh-CN" b="1" dirty="0"/>
              <a:t>Learn</a:t>
            </a:r>
            <a:r>
              <a:rPr lang="en-US" altLang="zh-CN" dirty="0"/>
              <a:t>: Proposer</a:t>
            </a:r>
            <a:r>
              <a:rPr lang="zh-CN" altLang="en-US" dirty="0"/>
              <a:t>收到</a:t>
            </a:r>
            <a:r>
              <a:rPr lang="zh-CN" altLang="en-US" dirty="0">
                <a:solidFill>
                  <a:srgbClr val="FF0000"/>
                </a:solidFill>
              </a:rPr>
              <a:t>多数</a:t>
            </a:r>
            <a:r>
              <a:rPr lang="en-US" altLang="zh-CN" dirty="0"/>
              <a:t>Acceptors</a:t>
            </a:r>
            <a:r>
              <a:rPr lang="zh-CN" altLang="en-US" dirty="0"/>
              <a:t>的</a:t>
            </a:r>
            <a:r>
              <a:rPr lang="en-US" altLang="zh-CN" dirty="0"/>
              <a:t>Accept</a:t>
            </a:r>
            <a:r>
              <a:rPr lang="zh-CN" altLang="en-US" dirty="0"/>
              <a:t>后，决议形成，将形成的决议发送给所有</a:t>
            </a:r>
            <a:r>
              <a:rPr lang="en-US" altLang="zh-CN" dirty="0"/>
              <a:t>Learners</a:t>
            </a:r>
            <a:r>
              <a:rPr lang="zh-CN" altLang="en-US" dirty="0"/>
              <a:t>。</a:t>
            </a:r>
          </a:p>
        </p:txBody>
      </p:sp>
    </p:spTree>
    <p:extLst>
      <p:ext uri="{BB962C8B-B14F-4D97-AF65-F5344CB8AC3E}">
        <p14:creationId xmlns:p14="http://schemas.microsoft.com/office/powerpoint/2010/main" val="3098857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610B5-F052-4C47-9FAA-271A36D2BDFA}"/>
              </a:ext>
            </a:extLst>
          </p:cNvPr>
          <p:cNvSpPr>
            <a:spLocks noGrp="1"/>
          </p:cNvSpPr>
          <p:nvPr>
            <p:ph type="ctrTitle"/>
          </p:nvPr>
        </p:nvSpPr>
        <p:spPr/>
        <p:txBody>
          <a:bodyPr/>
          <a:lstStyle/>
          <a:p>
            <a:r>
              <a:rPr lang="en-US" altLang="zh-CN" dirty="0"/>
              <a:t>Google</a:t>
            </a:r>
            <a:r>
              <a:rPr lang="zh-CN" altLang="en-US" dirty="0"/>
              <a:t>的</a:t>
            </a:r>
            <a:r>
              <a:rPr lang="en-US" altLang="zh-CN" dirty="0" err="1"/>
              <a:t>Paxos</a:t>
            </a:r>
            <a:r>
              <a:rPr lang="zh-CN" altLang="en-US" dirty="0"/>
              <a:t>算法工程实现</a:t>
            </a:r>
          </a:p>
        </p:txBody>
      </p:sp>
      <p:sp>
        <p:nvSpPr>
          <p:cNvPr id="3" name="副标题 2">
            <a:extLst>
              <a:ext uri="{FF2B5EF4-FFF2-40B4-BE49-F238E27FC236}">
                <a16:creationId xmlns:a16="http://schemas.microsoft.com/office/drawing/2014/main" id="{DFB0C223-689D-49BD-9621-8615C51B79E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1674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8133B-7D4B-4B2F-942F-D953ED26584E}"/>
              </a:ext>
            </a:extLst>
          </p:cNvPr>
          <p:cNvSpPr>
            <a:spLocks noGrp="1"/>
          </p:cNvSpPr>
          <p:nvPr>
            <p:ph type="title"/>
          </p:nvPr>
        </p:nvSpPr>
        <p:spPr/>
        <p:txBody>
          <a:bodyPr/>
          <a:lstStyle/>
          <a:p>
            <a:r>
              <a:rPr lang="zh-CN" altLang="en-US" dirty="0"/>
              <a:t>数据一致性级别</a:t>
            </a:r>
          </a:p>
        </p:txBody>
      </p:sp>
      <p:sp>
        <p:nvSpPr>
          <p:cNvPr id="3" name="内容占位符 2">
            <a:extLst>
              <a:ext uri="{FF2B5EF4-FFF2-40B4-BE49-F238E27FC236}">
                <a16:creationId xmlns:a16="http://schemas.microsoft.com/office/drawing/2014/main" id="{299A6816-1418-4BFD-98D7-1A37A4AFBBC9}"/>
              </a:ext>
            </a:extLst>
          </p:cNvPr>
          <p:cNvSpPr>
            <a:spLocks noGrp="1"/>
          </p:cNvSpPr>
          <p:nvPr>
            <p:ph idx="1"/>
          </p:nvPr>
        </p:nvSpPr>
        <p:spPr/>
        <p:txBody>
          <a:bodyPr/>
          <a:lstStyle/>
          <a:p>
            <a:r>
              <a:rPr lang="zh-CN" altLang="en-US" dirty="0"/>
              <a:t>分布式系统如何保证数据一致性，又不影响系统运行的性能？通过数据一致性级别来区别对待</a:t>
            </a:r>
            <a:endParaRPr lang="en-US" altLang="zh-CN" dirty="0"/>
          </a:p>
          <a:p>
            <a:pPr lvl="1"/>
            <a:r>
              <a:rPr lang="zh-CN" altLang="en-US" dirty="0"/>
              <a:t>强一致性：不论针对哪一个副本进行数据更新，之后所有的读操作都能读到最新的数据，即读到的数据是最新写入的数据。</a:t>
            </a:r>
            <a:endParaRPr lang="en-US" altLang="zh-CN" dirty="0"/>
          </a:p>
          <a:p>
            <a:pPr lvl="1"/>
            <a:r>
              <a:rPr lang="zh-CN" altLang="en-US" dirty="0"/>
              <a:t>弱一致性：数据更新后，用户可以在某个时间后读到更新后的数据</a:t>
            </a:r>
            <a:r>
              <a:rPr lang="en-US" altLang="zh-CN" dirty="0"/>
              <a:t>——</a:t>
            </a:r>
            <a:r>
              <a:rPr lang="zh-CN" altLang="en-US" dirty="0"/>
              <a:t>不一致性窗口，即不承诺立即读到最新写入的数据。</a:t>
            </a:r>
            <a:endParaRPr lang="en-US" altLang="zh-CN" dirty="0"/>
          </a:p>
          <a:p>
            <a:pPr lvl="1"/>
            <a:r>
              <a:rPr lang="zh-CN" altLang="en-US" dirty="0"/>
              <a:t>最终一致性：弱一致性的特例，系统中的副本经过一段时间后最终能够达到一致，保证用户最终可以读到数据的更新。</a:t>
            </a:r>
            <a:endParaRPr lang="en-US" altLang="zh-CN" dirty="0"/>
          </a:p>
          <a:p>
            <a:pPr lvl="2"/>
            <a:r>
              <a:rPr lang="zh-CN" altLang="en-US" dirty="0"/>
              <a:t>大型分布式系统推崇的数据一致性模型</a:t>
            </a:r>
          </a:p>
        </p:txBody>
      </p:sp>
    </p:spTree>
    <p:extLst>
      <p:ext uri="{BB962C8B-B14F-4D97-AF65-F5344CB8AC3E}">
        <p14:creationId xmlns:p14="http://schemas.microsoft.com/office/powerpoint/2010/main" val="3844926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EACC3-9649-41A1-978C-F485149FA938}"/>
              </a:ext>
            </a:extLst>
          </p:cNvPr>
          <p:cNvSpPr>
            <a:spLocks noGrp="1"/>
          </p:cNvSpPr>
          <p:nvPr>
            <p:ph type="title"/>
          </p:nvPr>
        </p:nvSpPr>
        <p:spPr/>
        <p:txBody>
          <a:bodyPr>
            <a:normAutofit/>
          </a:bodyPr>
          <a:lstStyle/>
          <a:p>
            <a:r>
              <a:rPr lang="en-US" altLang="zh-CN" dirty="0"/>
              <a:t>Chubby</a:t>
            </a:r>
            <a:r>
              <a:rPr lang="zh-CN" altLang="en-US" dirty="0"/>
              <a:t>回顾</a:t>
            </a:r>
          </a:p>
        </p:txBody>
      </p:sp>
      <p:sp>
        <p:nvSpPr>
          <p:cNvPr id="3" name="内容占位符 2">
            <a:extLst>
              <a:ext uri="{FF2B5EF4-FFF2-40B4-BE49-F238E27FC236}">
                <a16:creationId xmlns:a16="http://schemas.microsoft.com/office/drawing/2014/main" id="{CED3FF80-F136-4FC1-A403-1FEA4F15FADC}"/>
              </a:ext>
            </a:extLst>
          </p:cNvPr>
          <p:cNvSpPr>
            <a:spLocks noGrp="1"/>
          </p:cNvSpPr>
          <p:nvPr>
            <p:ph idx="1"/>
          </p:nvPr>
        </p:nvSpPr>
        <p:spPr/>
        <p:txBody>
          <a:bodyPr/>
          <a:lstStyle/>
          <a:p>
            <a:pPr>
              <a:lnSpc>
                <a:spcPct val="150000"/>
              </a:lnSpc>
            </a:pPr>
            <a:r>
              <a:rPr lang="en-US" altLang="zh-CN" dirty="0"/>
              <a:t>Chubby</a:t>
            </a:r>
            <a:r>
              <a:rPr lang="zh-CN" altLang="en-US" dirty="0"/>
              <a:t>是</a:t>
            </a:r>
            <a:r>
              <a:rPr lang="en-US" altLang="zh-CN" dirty="0"/>
              <a:t>Google</a:t>
            </a:r>
            <a:r>
              <a:rPr lang="zh-CN" altLang="en-US" dirty="0"/>
              <a:t>的分布式锁服务，</a:t>
            </a:r>
            <a:r>
              <a:rPr lang="en-US" altLang="zh-CN" dirty="0"/>
              <a:t>GFS</a:t>
            </a:r>
            <a:r>
              <a:rPr lang="zh-CN" altLang="en-US" dirty="0"/>
              <a:t>和</a:t>
            </a:r>
            <a:r>
              <a:rPr lang="en-US" altLang="zh-CN" dirty="0"/>
              <a:t>Bigtable</a:t>
            </a:r>
            <a:r>
              <a:rPr lang="zh-CN" altLang="en-US" dirty="0"/>
              <a:t>用它解决分布式协作、元数据存储和</a:t>
            </a:r>
            <a:r>
              <a:rPr lang="en-US" altLang="zh-CN" dirty="0"/>
              <a:t>Master</a:t>
            </a:r>
            <a:r>
              <a:rPr lang="zh-CN" altLang="en-US" dirty="0"/>
              <a:t>选举等与分布式锁服务相关的问题</a:t>
            </a:r>
            <a:endParaRPr lang="en-US" altLang="zh-CN" dirty="0"/>
          </a:p>
          <a:p>
            <a:pPr>
              <a:lnSpc>
                <a:spcPct val="150000"/>
              </a:lnSpc>
            </a:pPr>
            <a:r>
              <a:rPr lang="zh-CN" altLang="en-US" dirty="0"/>
              <a:t>通常一个数据中心运行一个</a:t>
            </a:r>
            <a:r>
              <a:rPr lang="en-US" altLang="zh-CN" dirty="0"/>
              <a:t>chubby cell</a:t>
            </a:r>
            <a:r>
              <a:rPr lang="zh-CN" altLang="en-US" dirty="0"/>
              <a:t>（服务实例）</a:t>
            </a:r>
          </a:p>
          <a:p>
            <a:pPr>
              <a:lnSpc>
                <a:spcPct val="150000"/>
              </a:lnSpc>
            </a:pPr>
            <a:r>
              <a:rPr lang="en-US" altLang="zh-CN" dirty="0"/>
              <a:t>Chubby</a:t>
            </a:r>
            <a:r>
              <a:rPr lang="zh-CN" altLang="en-US" dirty="0"/>
              <a:t>服务端最底层是容错日志系统，通过</a:t>
            </a:r>
            <a:r>
              <a:rPr lang="en-US" altLang="zh-CN" dirty="0" err="1"/>
              <a:t>Paxos</a:t>
            </a:r>
            <a:r>
              <a:rPr lang="zh-CN" altLang="en-US" dirty="0"/>
              <a:t>算法保证集群中所有机器上的日志保持一致</a:t>
            </a:r>
            <a:endParaRPr lang="en-US" altLang="zh-CN" dirty="0"/>
          </a:p>
          <a:p>
            <a:pPr lvl="1">
              <a:lnSpc>
                <a:spcPct val="150000"/>
              </a:lnSpc>
            </a:pPr>
            <a:endParaRPr lang="zh-CN" altLang="en-US" dirty="0"/>
          </a:p>
        </p:txBody>
      </p:sp>
    </p:spTree>
    <p:extLst>
      <p:ext uri="{BB962C8B-B14F-4D97-AF65-F5344CB8AC3E}">
        <p14:creationId xmlns:p14="http://schemas.microsoft.com/office/powerpoint/2010/main" val="2977890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Chubby</a:t>
            </a:r>
            <a:r>
              <a:rPr lang="zh-CN" altLang="en-US" dirty="0"/>
              <a:t>体系结构</a:t>
            </a:r>
          </a:p>
        </p:txBody>
      </p:sp>
      <p:sp>
        <p:nvSpPr>
          <p:cNvPr id="3" name="内容占位符 2"/>
          <p:cNvSpPr>
            <a:spLocks noGrp="1"/>
          </p:cNvSpPr>
          <p:nvPr>
            <p:ph idx="1"/>
          </p:nvPr>
        </p:nvSpPr>
        <p:spPr>
          <a:xfrm>
            <a:off x="609600" y="1600201"/>
            <a:ext cx="6607186" cy="4525963"/>
          </a:xfrm>
        </p:spPr>
        <p:txBody>
          <a:bodyPr>
            <a:normAutofit fontScale="85000" lnSpcReduction="20000"/>
          </a:bodyPr>
          <a:lstStyle/>
          <a:p>
            <a:r>
              <a:rPr lang="zh-CN" altLang="en-US" dirty="0"/>
              <a:t>两个部分：</a:t>
            </a:r>
            <a:r>
              <a:rPr lang="en-US" altLang="zh-CN" dirty="0"/>
              <a:t>client</a:t>
            </a:r>
            <a:r>
              <a:rPr lang="zh-CN" altLang="en-US" dirty="0"/>
              <a:t>和</a:t>
            </a:r>
            <a:r>
              <a:rPr lang="en-US" altLang="zh-CN" dirty="0"/>
              <a:t>server</a:t>
            </a:r>
            <a:r>
              <a:rPr lang="zh-CN" altLang="en-US" dirty="0"/>
              <a:t>，通过</a:t>
            </a:r>
            <a:r>
              <a:rPr lang="en-US" altLang="zh-CN" dirty="0"/>
              <a:t>RPC</a:t>
            </a:r>
            <a:r>
              <a:rPr lang="zh-CN" altLang="en-US" dirty="0"/>
              <a:t>通信</a:t>
            </a:r>
            <a:endParaRPr lang="en-US" altLang="zh-CN" dirty="0"/>
          </a:p>
          <a:p>
            <a:pPr lvl="1"/>
            <a:r>
              <a:rPr lang="zh-CN" altLang="en-US" dirty="0"/>
              <a:t>客户端每个客户有一个</a:t>
            </a:r>
            <a:r>
              <a:rPr lang="en-US" altLang="zh-CN" dirty="0"/>
              <a:t>Chubby library</a:t>
            </a:r>
            <a:r>
              <a:rPr lang="zh-CN" altLang="en-US" dirty="0"/>
              <a:t>，客户端应用调用这个库中的函数</a:t>
            </a:r>
            <a:endParaRPr lang="en-US" altLang="zh-CN" dirty="0"/>
          </a:p>
          <a:p>
            <a:pPr lvl="1"/>
            <a:r>
              <a:rPr lang="zh-CN" altLang="en-US" dirty="0"/>
              <a:t>服务端称作</a:t>
            </a:r>
            <a:r>
              <a:rPr lang="en-US" altLang="zh-CN" dirty="0"/>
              <a:t>Chubby cell</a:t>
            </a:r>
            <a:r>
              <a:rPr lang="zh-CN" altLang="en-US" dirty="0"/>
              <a:t>，通常由</a:t>
            </a:r>
            <a:r>
              <a:rPr lang="en-US" altLang="zh-CN" dirty="0"/>
              <a:t>5</a:t>
            </a:r>
            <a:r>
              <a:rPr lang="zh-CN" altLang="en-US" dirty="0"/>
              <a:t>个副本组成，其中一个副本被指定为主副本</a:t>
            </a:r>
            <a:r>
              <a:rPr lang="en-US" altLang="zh-CN" dirty="0"/>
              <a:t>(master),</a:t>
            </a:r>
            <a:r>
              <a:rPr lang="zh-CN" altLang="en-US" dirty="0"/>
              <a:t>并且一段时间只有一个</a:t>
            </a:r>
            <a:r>
              <a:rPr lang="en-US" altLang="zh-CN" dirty="0"/>
              <a:t>master</a:t>
            </a:r>
            <a:r>
              <a:rPr lang="zh-CN" altLang="en-US" dirty="0"/>
              <a:t>。</a:t>
            </a:r>
            <a:endParaRPr lang="en-US" altLang="zh-CN" dirty="0"/>
          </a:p>
          <a:p>
            <a:pPr lvl="2"/>
            <a:r>
              <a:rPr lang="zh-CN" altLang="en-US" sz="2100" dirty="0"/>
              <a:t>这段时间成为</a:t>
            </a:r>
            <a:r>
              <a:rPr lang="en-US" altLang="zh-CN" sz="2100" dirty="0"/>
              <a:t>master lease</a:t>
            </a:r>
          </a:p>
          <a:p>
            <a:r>
              <a:rPr lang="zh-CN" altLang="en-US" dirty="0"/>
              <a:t>每个副本维护一个小型数据库，管理</a:t>
            </a:r>
            <a:r>
              <a:rPr lang="en-US" altLang="zh-CN" dirty="0"/>
              <a:t>Chubby</a:t>
            </a:r>
            <a:r>
              <a:rPr lang="zh-CN" altLang="en-US" dirty="0"/>
              <a:t>命名空间中的实体，即目录和锁</a:t>
            </a:r>
            <a:endParaRPr lang="en-US" altLang="zh-CN" dirty="0"/>
          </a:p>
          <a:p>
            <a:r>
              <a:rPr lang="zh-CN" altLang="en-US" dirty="0"/>
              <a:t>数据库的一致性使用底层的共识协议（</a:t>
            </a:r>
            <a:r>
              <a:rPr lang="en-US" altLang="zh-CN" dirty="0" err="1"/>
              <a:t>Paxos</a:t>
            </a:r>
            <a:r>
              <a:rPr lang="zh-CN" altLang="en-US" dirty="0"/>
              <a:t>算法）实现</a:t>
            </a:r>
            <a:endParaRPr lang="en-US" altLang="zh-CN" dirty="0"/>
          </a:p>
          <a:p>
            <a:pPr lvl="1"/>
            <a:r>
              <a:rPr lang="zh-CN" altLang="en-US" dirty="0"/>
              <a:t>基于操作日志</a:t>
            </a:r>
            <a:endParaRPr lang="en-US" altLang="zh-CN" dirty="0"/>
          </a:p>
          <a:p>
            <a:pPr lvl="1"/>
            <a:r>
              <a:rPr lang="zh-CN" altLang="en-US" dirty="0"/>
              <a:t>支持创建快照</a:t>
            </a:r>
            <a:r>
              <a:rPr lang="en-US" altLang="zh-CN" dirty="0"/>
              <a:t>snapshots</a:t>
            </a:r>
            <a:r>
              <a:rPr lang="zh-CN" altLang="en-US" dirty="0"/>
              <a:t>（在给定时间点上完整的系统状态）</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7039259" y="2060848"/>
            <a:ext cx="5152741" cy="3168352"/>
          </a:xfrm>
          <a:prstGeom prst="rect">
            <a:avLst/>
          </a:prstGeom>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259" y="1664884"/>
            <a:ext cx="4745373" cy="396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4287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一致性</a:t>
            </a:r>
          </a:p>
        </p:txBody>
      </p:sp>
      <p:sp>
        <p:nvSpPr>
          <p:cNvPr id="3" name="内容占位符 2"/>
          <p:cNvSpPr>
            <a:spLocks noGrp="1"/>
          </p:cNvSpPr>
          <p:nvPr>
            <p:ph idx="1"/>
          </p:nvPr>
        </p:nvSpPr>
        <p:spPr/>
        <p:txBody>
          <a:bodyPr>
            <a:normAutofit lnSpcReduction="10000"/>
          </a:bodyPr>
          <a:lstStyle/>
          <a:p>
            <a:r>
              <a:rPr lang="en-US" altLang="zh-CN" dirty="0"/>
              <a:t>Chubby cell</a:t>
            </a:r>
            <a:r>
              <a:rPr lang="zh-CN" altLang="en-US" dirty="0"/>
              <a:t>有</a:t>
            </a:r>
            <a:r>
              <a:rPr lang="en-US" altLang="zh-CN" dirty="0"/>
              <a:t>5</a:t>
            </a:r>
            <a:r>
              <a:rPr lang="zh-CN" altLang="en-US" dirty="0"/>
              <a:t>个副本，通过选举产生主服务器（主副本），存在一致性问题</a:t>
            </a:r>
            <a:endParaRPr lang="en-US" altLang="zh-CN" dirty="0"/>
          </a:p>
          <a:p>
            <a:pPr lvl="1"/>
            <a:r>
              <a:rPr lang="zh-CN" altLang="en-US" dirty="0"/>
              <a:t>采用</a:t>
            </a:r>
            <a:r>
              <a:rPr lang="en-US" altLang="zh-CN" dirty="0" err="1"/>
              <a:t>Paxos</a:t>
            </a:r>
            <a:r>
              <a:rPr lang="zh-CN" altLang="en-US" dirty="0"/>
              <a:t>算法</a:t>
            </a:r>
            <a:endParaRPr lang="en-US" altLang="zh-CN" dirty="0"/>
          </a:p>
          <a:p>
            <a:r>
              <a:rPr lang="zh-CN" altLang="en-US" dirty="0"/>
              <a:t>客户端所有读写操作由主服务器负责完成，写操作面临数据一致性问题</a:t>
            </a:r>
            <a:endParaRPr lang="en-US" altLang="zh-CN" dirty="0"/>
          </a:p>
          <a:p>
            <a:pPr lvl="1"/>
            <a:r>
              <a:rPr lang="zh-CN" altLang="en-US" dirty="0"/>
              <a:t>采用</a:t>
            </a:r>
            <a:r>
              <a:rPr lang="en-US" altLang="zh-CN" dirty="0" err="1"/>
              <a:t>Paxos</a:t>
            </a:r>
            <a:r>
              <a:rPr lang="zh-CN" altLang="en-US" dirty="0"/>
              <a:t>算法</a:t>
            </a:r>
            <a:endParaRPr lang="en-US" altLang="zh-CN" dirty="0"/>
          </a:p>
          <a:p>
            <a:r>
              <a:rPr lang="en-US" altLang="zh-CN" dirty="0"/>
              <a:t>Google</a:t>
            </a:r>
            <a:r>
              <a:rPr lang="zh-CN" altLang="en-US" dirty="0"/>
              <a:t>实现</a:t>
            </a:r>
            <a:r>
              <a:rPr lang="en-US" altLang="zh-CN" dirty="0" err="1"/>
              <a:t>Paxos</a:t>
            </a:r>
            <a:r>
              <a:rPr lang="zh-CN" altLang="en-US" dirty="0"/>
              <a:t>算法的步骤</a:t>
            </a:r>
            <a:endParaRPr lang="en-US" altLang="zh-CN" dirty="0"/>
          </a:p>
          <a:p>
            <a:pPr marL="914400" lvl="1" indent="-457200">
              <a:buFont typeface="+mj-lt"/>
              <a:buAutoNum type="arabicPeriod"/>
            </a:pPr>
            <a:r>
              <a:rPr lang="zh-CN" altLang="en-US" dirty="0"/>
              <a:t>根据共识决策选举一个</a:t>
            </a:r>
            <a:r>
              <a:rPr lang="en-US" altLang="zh-CN" dirty="0"/>
              <a:t>coordinator</a:t>
            </a:r>
          </a:p>
          <a:p>
            <a:pPr marL="914400" lvl="1" indent="-457200">
              <a:buFont typeface="+mj-lt"/>
              <a:buAutoNum type="arabicPeriod"/>
            </a:pPr>
            <a:r>
              <a:rPr lang="zh-CN" altLang="en-US" dirty="0"/>
              <a:t>寻找共识</a:t>
            </a:r>
            <a:endParaRPr lang="en-US" altLang="zh-CN" dirty="0"/>
          </a:p>
          <a:p>
            <a:pPr marL="914400" lvl="1" indent="-457200">
              <a:buFont typeface="+mj-lt"/>
              <a:buAutoNum type="arabicPeriod"/>
            </a:pPr>
            <a:r>
              <a:rPr lang="zh-CN" altLang="en-US" dirty="0"/>
              <a:t>达成共识</a:t>
            </a:r>
            <a:endParaRPr lang="en-US" altLang="zh-CN" dirty="0"/>
          </a:p>
          <a:p>
            <a:pPr lvl="1"/>
            <a:endParaRPr lang="en-US" altLang="zh-CN" dirty="0"/>
          </a:p>
          <a:p>
            <a:pPr marL="457200" lvl="1" indent="0">
              <a:buNone/>
            </a:pPr>
            <a:endParaRPr lang="zh-CN" altLang="en-US" dirty="0"/>
          </a:p>
        </p:txBody>
      </p:sp>
    </p:spTree>
    <p:extLst>
      <p:ext uri="{BB962C8B-B14F-4D97-AF65-F5344CB8AC3E}">
        <p14:creationId xmlns:p14="http://schemas.microsoft.com/office/powerpoint/2010/main" val="3572782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Google</a:t>
            </a:r>
            <a:r>
              <a:rPr lang="zh-CN" altLang="en-US" dirty="0"/>
              <a:t>的</a:t>
            </a:r>
            <a:r>
              <a:rPr lang="en-US" altLang="zh-CN" dirty="0" err="1"/>
              <a:t>Paxos</a:t>
            </a:r>
            <a:r>
              <a:rPr lang="zh-CN" altLang="en-US" dirty="0"/>
              <a:t>算法（协议）工程实现</a:t>
            </a:r>
            <a:br>
              <a:rPr lang="en-US" altLang="zh-CN" dirty="0"/>
            </a:br>
            <a:r>
              <a:rPr lang="en-US" altLang="zh-CN" dirty="0"/>
              <a:t>——</a:t>
            </a:r>
            <a:r>
              <a:rPr lang="zh-CN" altLang="en-US" dirty="0"/>
              <a:t>选举</a:t>
            </a:r>
            <a:r>
              <a:rPr lang="en-US" altLang="zh-CN" dirty="0"/>
              <a:t>Coordinator</a:t>
            </a:r>
            <a:endParaRPr lang="zh-CN" altLang="en-US" dirty="0"/>
          </a:p>
        </p:txBody>
      </p:sp>
      <p:sp>
        <p:nvSpPr>
          <p:cNvPr id="3" name="内容占位符 2"/>
          <p:cNvSpPr>
            <a:spLocks noGrp="1"/>
          </p:cNvSpPr>
          <p:nvPr>
            <p:ph idx="1"/>
          </p:nvPr>
        </p:nvSpPr>
        <p:spPr/>
        <p:txBody>
          <a:bodyPr>
            <a:normAutofit fontScale="92500"/>
          </a:bodyPr>
          <a:lstStyle/>
          <a:p>
            <a:r>
              <a:rPr lang="zh-CN" altLang="en-US" dirty="0"/>
              <a:t>每个</a:t>
            </a:r>
            <a:r>
              <a:rPr lang="en-US" altLang="zh-CN" dirty="0"/>
              <a:t>coordinator</a:t>
            </a:r>
            <a:r>
              <a:rPr lang="zh-CN" altLang="en-US" dirty="0"/>
              <a:t>配备一个序列号，对</a:t>
            </a:r>
            <a:r>
              <a:rPr lang="en-US" altLang="zh-CN" dirty="0"/>
              <a:t>coordinator</a:t>
            </a:r>
            <a:r>
              <a:rPr lang="zh-CN" altLang="en-US" dirty="0"/>
              <a:t>排序。</a:t>
            </a:r>
            <a:endParaRPr lang="en-US" altLang="zh-CN" dirty="0"/>
          </a:p>
          <a:p>
            <a:pPr marL="342900" lvl="1" indent="-342900">
              <a:buClr>
                <a:srgbClr val="0070C0"/>
              </a:buClr>
              <a:buFont typeface="Wingdings" pitchFamily="2" charset="2"/>
              <a:buChar char="n"/>
            </a:pPr>
            <a:r>
              <a:rPr lang="zh-CN" altLang="en-US" sz="2800" dirty="0"/>
              <a:t>每个副本维护目前所看到的</a:t>
            </a:r>
            <a:r>
              <a:rPr lang="zh-CN" altLang="en-US" sz="2800" dirty="0">
                <a:solidFill>
                  <a:srgbClr val="FF0000"/>
                </a:solidFill>
              </a:rPr>
              <a:t>最高</a:t>
            </a:r>
            <a:r>
              <a:rPr lang="zh-CN" altLang="en-US" sz="2800" dirty="0"/>
              <a:t>的序列号，想竞标为</a:t>
            </a:r>
            <a:r>
              <a:rPr lang="en-US" altLang="zh-CN" sz="2800" dirty="0"/>
              <a:t>coordinator</a:t>
            </a:r>
            <a:r>
              <a:rPr lang="zh-CN" altLang="en-US" sz="2800" dirty="0"/>
              <a:t>的副本选择一个更高的唯一序列号，通过</a:t>
            </a:r>
            <a:r>
              <a:rPr lang="en-US" altLang="zh-CN" sz="2800" dirty="0"/>
              <a:t>propose</a:t>
            </a:r>
            <a:r>
              <a:rPr lang="zh-CN" altLang="en-US" sz="2800" dirty="0"/>
              <a:t>消息组播给其他副本</a:t>
            </a:r>
            <a:endParaRPr lang="en-US" altLang="zh-CN" sz="2800" dirty="0"/>
          </a:p>
          <a:p>
            <a:r>
              <a:rPr lang="zh-CN" altLang="en-US" dirty="0"/>
              <a:t>如果其他副本没有收到更高序列号的消息，就回复</a:t>
            </a:r>
            <a:r>
              <a:rPr lang="en-US" altLang="zh-CN" dirty="0"/>
              <a:t>promise</a:t>
            </a:r>
            <a:r>
              <a:rPr lang="zh-CN" altLang="en-US" dirty="0"/>
              <a:t>消息，表明不处理序列号更低的其他</a:t>
            </a:r>
            <a:r>
              <a:rPr lang="en-US" altLang="zh-CN" dirty="0"/>
              <a:t>coordinator</a:t>
            </a:r>
            <a:r>
              <a:rPr lang="zh-CN" altLang="en-US" dirty="0"/>
              <a:t>，或者发送一个“否决”应答，表明不选举该</a:t>
            </a:r>
            <a:r>
              <a:rPr lang="en-US" altLang="zh-CN" dirty="0"/>
              <a:t>coordinator </a:t>
            </a:r>
            <a:r>
              <a:rPr lang="zh-CN" altLang="en-US" dirty="0"/>
              <a:t>。</a:t>
            </a:r>
            <a:endParaRPr lang="en-US" altLang="zh-CN" dirty="0"/>
          </a:p>
          <a:p>
            <a:r>
              <a:rPr lang="en-US" altLang="zh-CN" dirty="0"/>
              <a:t>Promise</a:t>
            </a:r>
            <a:r>
              <a:rPr lang="zh-CN" altLang="en-US" dirty="0"/>
              <a:t>消息包含发送者最近收到的值（作为共识的一个</a:t>
            </a:r>
            <a:r>
              <a:rPr lang="en-US" altLang="zh-CN" dirty="0"/>
              <a:t>proposal</a:t>
            </a:r>
            <a:r>
              <a:rPr lang="zh-CN" altLang="en-US" dirty="0"/>
              <a:t>），如果没有其他</a:t>
            </a:r>
            <a:r>
              <a:rPr lang="en-US" altLang="zh-CN" dirty="0"/>
              <a:t>proposal</a:t>
            </a:r>
            <a:r>
              <a:rPr lang="zh-CN" altLang="en-US" dirty="0"/>
              <a:t>，该值为空。</a:t>
            </a:r>
            <a:endParaRPr lang="en-US" altLang="zh-CN" dirty="0"/>
          </a:p>
          <a:p>
            <a:r>
              <a:rPr lang="zh-CN" altLang="en-US" dirty="0"/>
              <a:t>如果某个副本收到大部分的</a:t>
            </a:r>
            <a:r>
              <a:rPr lang="en-US" altLang="zh-CN" dirty="0"/>
              <a:t>promise</a:t>
            </a:r>
            <a:r>
              <a:rPr lang="zh-CN" altLang="en-US" dirty="0"/>
              <a:t>消息，该副本被选举为</a:t>
            </a:r>
            <a:r>
              <a:rPr lang="en-US" altLang="zh-CN" dirty="0"/>
              <a:t>coordinator</a:t>
            </a:r>
            <a:r>
              <a:rPr lang="zh-CN" altLang="en-US" dirty="0"/>
              <a:t>，支持该</a:t>
            </a:r>
            <a:r>
              <a:rPr lang="en-US" altLang="zh-CN" dirty="0"/>
              <a:t>coordinator</a:t>
            </a:r>
            <a:r>
              <a:rPr lang="zh-CN" altLang="en-US" dirty="0"/>
              <a:t>的副本称为</a:t>
            </a:r>
            <a:r>
              <a:rPr lang="en-US" altLang="zh-CN" dirty="0"/>
              <a:t>quorum</a:t>
            </a:r>
            <a:r>
              <a:rPr lang="zh-CN" altLang="en-US" dirty="0"/>
              <a:t>（法定人群）。</a:t>
            </a:r>
            <a:endParaRPr lang="en-US" altLang="zh-CN" sz="2000" dirty="0"/>
          </a:p>
          <a:p>
            <a:pPr lvl="1"/>
            <a:endParaRPr lang="zh-CN" altLang="en-US" sz="2000" dirty="0"/>
          </a:p>
        </p:txBody>
      </p:sp>
    </p:spTree>
    <p:extLst>
      <p:ext uri="{BB962C8B-B14F-4D97-AF65-F5344CB8AC3E}">
        <p14:creationId xmlns:p14="http://schemas.microsoft.com/office/powerpoint/2010/main" val="4270777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Google</a:t>
            </a:r>
            <a:r>
              <a:rPr lang="zh-CN" altLang="en-US" dirty="0"/>
              <a:t>实现</a:t>
            </a:r>
            <a:r>
              <a:rPr lang="en-US" altLang="zh-CN" dirty="0" err="1"/>
              <a:t>Paxos</a:t>
            </a:r>
            <a:r>
              <a:rPr lang="zh-CN" altLang="en-US" dirty="0"/>
              <a:t>算法</a:t>
            </a:r>
            <a:r>
              <a:rPr lang="en-US" altLang="zh-CN" dirty="0"/>
              <a:t>-</a:t>
            </a:r>
            <a:r>
              <a:rPr lang="zh-CN" altLang="en-US" dirty="0"/>
              <a:t>选举</a:t>
            </a:r>
            <a:r>
              <a:rPr lang="en-US" altLang="zh-CN" dirty="0"/>
              <a:t>Coordinator</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866528"/>
            <a:ext cx="9836712" cy="399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3079699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Paxos</a:t>
            </a:r>
            <a:r>
              <a:rPr lang="zh-CN" altLang="en-US" dirty="0"/>
              <a:t>算法（协议）</a:t>
            </a:r>
            <a:r>
              <a:rPr lang="en-US" altLang="zh-CN" dirty="0"/>
              <a:t>——</a:t>
            </a:r>
            <a:r>
              <a:rPr lang="zh-CN" altLang="en-US" dirty="0"/>
              <a:t>寻找共识</a:t>
            </a:r>
          </a:p>
        </p:txBody>
      </p:sp>
      <p:sp>
        <p:nvSpPr>
          <p:cNvPr id="3" name="内容占位符 2"/>
          <p:cNvSpPr>
            <a:spLocks noGrp="1"/>
          </p:cNvSpPr>
          <p:nvPr>
            <p:ph idx="1"/>
          </p:nvPr>
        </p:nvSpPr>
        <p:spPr/>
        <p:txBody>
          <a:bodyPr>
            <a:normAutofit/>
          </a:bodyPr>
          <a:lstStyle/>
          <a:p>
            <a:r>
              <a:rPr lang="zh-CN" altLang="en-US" sz="2400" dirty="0"/>
              <a:t>选举出的</a:t>
            </a:r>
            <a:r>
              <a:rPr lang="en-US" altLang="zh-CN" sz="2400" dirty="0"/>
              <a:t>coordinator</a:t>
            </a:r>
            <a:r>
              <a:rPr lang="zh-CN" altLang="en-US" sz="2400" dirty="0"/>
              <a:t>必须选出一个值，然后将这个值用</a:t>
            </a:r>
            <a:r>
              <a:rPr lang="en-US" altLang="zh-CN" sz="2400" dirty="0"/>
              <a:t>accept</a:t>
            </a:r>
            <a:r>
              <a:rPr lang="zh-CN" altLang="en-US" sz="2400" dirty="0"/>
              <a:t>消息发送给相关的</a:t>
            </a:r>
            <a:r>
              <a:rPr lang="en-US" altLang="zh-CN" sz="2400" dirty="0"/>
              <a:t>quorum</a:t>
            </a:r>
            <a:r>
              <a:rPr lang="zh-CN" altLang="en-US" sz="2400" dirty="0"/>
              <a:t>（法定人群）</a:t>
            </a:r>
            <a:endParaRPr lang="en-US" altLang="zh-CN" sz="2400" dirty="0"/>
          </a:p>
          <a:p>
            <a:pPr lvl="1"/>
            <a:r>
              <a:rPr lang="zh-CN" altLang="en-US" sz="2000" dirty="0"/>
              <a:t>如果任一</a:t>
            </a:r>
            <a:r>
              <a:rPr lang="en-US" altLang="zh-CN" sz="2000" dirty="0"/>
              <a:t>promise</a:t>
            </a:r>
            <a:r>
              <a:rPr lang="zh-CN" altLang="en-US" sz="2000" dirty="0"/>
              <a:t>消息中包含一个值，那么</a:t>
            </a:r>
            <a:r>
              <a:rPr lang="en-US" altLang="zh-CN" sz="2000" dirty="0"/>
              <a:t>coordinator</a:t>
            </a:r>
            <a:r>
              <a:rPr lang="zh-CN" altLang="en-US" sz="2000" dirty="0"/>
              <a:t>必须从其收到的值的集合中选取一个；否则</a:t>
            </a:r>
            <a:r>
              <a:rPr lang="en-US" altLang="zh-CN" sz="2000" dirty="0"/>
              <a:t>coordinator</a:t>
            </a:r>
            <a:r>
              <a:rPr lang="zh-CN" altLang="en-US" sz="2000" dirty="0"/>
              <a:t>自由选择一个值</a:t>
            </a:r>
            <a:endParaRPr lang="en-US" altLang="zh-CN" sz="2000" dirty="0"/>
          </a:p>
          <a:p>
            <a:pPr lvl="1"/>
            <a:r>
              <a:rPr lang="zh-CN" altLang="en-US" sz="2000" dirty="0"/>
              <a:t>收到</a:t>
            </a:r>
            <a:r>
              <a:rPr lang="en-US" altLang="zh-CN" sz="2000" dirty="0"/>
              <a:t>accept</a:t>
            </a:r>
            <a:r>
              <a:rPr lang="zh-CN" altLang="en-US" sz="2000" dirty="0"/>
              <a:t>消息的</a:t>
            </a:r>
            <a:r>
              <a:rPr lang="en-US" altLang="zh-CN" sz="2000" dirty="0"/>
              <a:t>quorum</a:t>
            </a:r>
            <a:r>
              <a:rPr lang="zh-CN" altLang="en-US" sz="2000" dirty="0"/>
              <a:t>成员必须接受这个值，并通过</a:t>
            </a:r>
            <a:r>
              <a:rPr lang="en-US" altLang="zh-CN" sz="2000" dirty="0"/>
              <a:t>acknowledge</a:t>
            </a:r>
            <a:r>
              <a:rPr lang="zh-CN" altLang="en-US" sz="2000" dirty="0"/>
              <a:t>消息确认收到该值。</a:t>
            </a:r>
            <a:endParaRPr lang="en-US" altLang="zh-CN" sz="2000" dirty="0"/>
          </a:p>
          <a:p>
            <a:pPr lvl="1"/>
            <a:r>
              <a:rPr lang="en-US" altLang="zh-CN" sz="2000" dirty="0"/>
              <a:t>Coordinator</a:t>
            </a:r>
            <a:r>
              <a:rPr lang="zh-CN" altLang="en-US" sz="2000" dirty="0"/>
              <a:t>可以无限期等待，直到大部分副本确认已收到</a:t>
            </a:r>
            <a:r>
              <a:rPr lang="en-US" altLang="zh-CN" sz="2000" dirty="0"/>
              <a:t>accept</a:t>
            </a:r>
            <a:r>
              <a:rPr lang="zh-CN" altLang="en-US" sz="2000" dirty="0"/>
              <a:t>消息为止。</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3882681"/>
            <a:ext cx="6222695" cy="24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2052570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Paxos</a:t>
            </a:r>
            <a:r>
              <a:rPr lang="zh-CN" altLang="en-US" dirty="0"/>
              <a:t>算法（协议）达成共识</a:t>
            </a:r>
          </a:p>
        </p:txBody>
      </p:sp>
      <p:sp>
        <p:nvSpPr>
          <p:cNvPr id="3" name="内容占位符 2"/>
          <p:cNvSpPr>
            <a:spLocks noGrp="1"/>
          </p:cNvSpPr>
          <p:nvPr>
            <p:ph idx="1"/>
          </p:nvPr>
        </p:nvSpPr>
        <p:spPr/>
        <p:txBody>
          <a:bodyPr/>
          <a:lstStyle/>
          <a:p>
            <a:r>
              <a:rPr lang="zh-CN" altLang="en-US" dirty="0"/>
              <a:t>如果大部分副本确认了，那么已经有效地达成了共识。然后</a:t>
            </a:r>
            <a:r>
              <a:rPr lang="en-US" altLang="zh-CN" dirty="0"/>
              <a:t>coordinator</a:t>
            </a:r>
            <a:r>
              <a:rPr lang="zh-CN" altLang="en-US" dirty="0"/>
              <a:t>广播一个</a:t>
            </a:r>
            <a:r>
              <a:rPr lang="en-US" altLang="zh-CN" dirty="0"/>
              <a:t>commit</a:t>
            </a:r>
            <a:r>
              <a:rPr lang="zh-CN" altLang="en-US" dirty="0"/>
              <a:t>消息通知其他副本已达成共识</a:t>
            </a:r>
            <a:endParaRPr lang="en-US" altLang="zh-CN" dirty="0"/>
          </a:p>
          <a:p>
            <a:r>
              <a:rPr lang="zh-CN" altLang="en-US" dirty="0"/>
              <a:t>否则</a:t>
            </a:r>
            <a:r>
              <a:rPr lang="en-US" altLang="zh-CN" dirty="0"/>
              <a:t>coordinator</a:t>
            </a:r>
            <a:r>
              <a:rPr lang="zh-CN" altLang="en-US" dirty="0"/>
              <a:t>丢弃提议值，重新开始</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763" y="3233175"/>
            <a:ext cx="7232473" cy="289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3869041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F076F-4FD5-4425-8B04-915E89524543}"/>
              </a:ext>
            </a:extLst>
          </p:cNvPr>
          <p:cNvSpPr>
            <a:spLocks noGrp="1"/>
          </p:cNvSpPr>
          <p:nvPr>
            <p:ph type="title"/>
          </p:nvPr>
        </p:nvSpPr>
        <p:spPr/>
        <p:txBody>
          <a:bodyPr/>
          <a:lstStyle/>
          <a:p>
            <a:r>
              <a:rPr lang="en-US" altLang="zh-CN" dirty="0"/>
              <a:t>Raft</a:t>
            </a:r>
            <a:r>
              <a:rPr lang="zh-CN" altLang="en-US"/>
              <a:t>共识算法</a:t>
            </a:r>
          </a:p>
        </p:txBody>
      </p:sp>
      <p:sp>
        <p:nvSpPr>
          <p:cNvPr id="3" name="内容占位符 2">
            <a:extLst>
              <a:ext uri="{FF2B5EF4-FFF2-40B4-BE49-F238E27FC236}">
                <a16:creationId xmlns:a16="http://schemas.microsoft.com/office/drawing/2014/main" id="{81063A55-7B06-4D8A-8958-AAAA0EAED0B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69074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
        <p:nvSpPr>
          <p:cNvPr id="3" name="副标题 2"/>
          <p:cNvSpPr>
            <a:spLocks noGrp="1"/>
          </p:cNvSpPr>
          <p:nvPr>
            <p:ph type="subTitle" idx="1"/>
          </p:nvPr>
        </p:nvSpPr>
        <p:spPr/>
        <p:txBody>
          <a:bodyPr/>
          <a:lstStyle/>
          <a:p>
            <a:endParaRPr lang="zh-CN" altLang="en-US"/>
          </a:p>
        </p:txBody>
      </p:sp>
      <p:sp>
        <p:nvSpPr>
          <p:cNvPr id="4" name="笑脸 3"/>
          <p:cNvSpPr/>
          <p:nvPr/>
        </p:nvSpPr>
        <p:spPr>
          <a:xfrm>
            <a:off x="6888088" y="2492896"/>
            <a:ext cx="864096" cy="79208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926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同步分布式系统与异步分布式系统</a:t>
            </a:r>
            <a:endParaRPr lang="en-US" altLang="zh-CN" dirty="0"/>
          </a:p>
          <a:p>
            <a:pPr>
              <a:lnSpc>
                <a:spcPct val="150000"/>
              </a:lnSpc>
            </a:pPr>
            <a:r>
              <a:rPr lang="zh-CN" altLang="en-US" dirty="0"/>
              <a:t>分布式系统故障模型</a:t>
            </a:r>
            <a:endParaRPr lang="en-US" altLang="zh-CN" dirty="0"/>
          </a:p>
          <a:p>
            <a:pPr>
              <a:lnSpc>
                <a:spcPct val="150000"/>
              </a:lnSpc>
            </a:pPr>
            <a:r>
              <a:rPr lang="zh-CN" altLang="en-US" dirty="0"/>
              <a:t>共识问题</a:t>
            </a:r>
            <a:endParaRPr lang="en-US" altLang="zh-CN" dirty="0"/>
          </a:p>
          <a:p>
            <a:pPr>
              <a:lnSpc>
                <a:spcPct val="150000"/>
              </a:lnSpc>
            </a:pPr>
            <a:r>
              <a:rPr lang="zh-CN" altLang="en-US" dirty="0"/>
              <a:t>系统模型和问题定义</a:t>
            </a:r>
            <a:endParaRPr lang="en-US" altLang="zh-CN" dirty="0"/>
          </a:p>
          <a:p>
            <a:pPr>
              <a:lnSpc>
                <a:spcPct val="150000"/>
              </a:lnSpc>
            </a:pPr>
            <a:r>
              <a:rPr lang="zh-CN" altLang="en-US" dirty="0"/>
              <a:t>同步系统中的共识问题</a:t>
            </a:r>
            <a:endParaRPr lang="en-US" altLang="zh-CN" dirty="0"/>
          </a:p>
          <a:p>
            <a:pPr>
              <a:lnSpc>
                <a:spcPct val="150000"/>
              </a:lnSpc>
            </a:pPr>
            <a:r>
              <a:rPr lang="zh-CN" altLang="en-US" dirty="0"/>
              <a:t>同步系统中的拜占庭将军问题</a:t>
            </a:r>
            <a:endParaRPr lang="en-US" altLang="zh-CN" dirty="0"/>
          </a:p>
          <a:p>
            <a:pPr>
              <a:lnSpc>
                <a:spcPct val="150000"/>
              </a:lnSpc>
            </a:pPr>
            <a:r>
              <a:rPr lang="en-US" altLang="zh-CN" dirty="0" err="1"/>
              <a:t>Paxos</a:t>
            </a:r>
            <a:r>
              <a:rPr lang="zh-CN" altLang="en-US" dirty="0"/>
              <a:t>算法</a:t>
            </a:r>
            <a:endParaRPr lang="en-US" altLang="zh-CN" dirty="0"/>
          </a:p>
          <a:p>
            <a:pPr>
              <a:lnSpc>
                <a:spcPct val="150000"/>
              </a:lnSpc>
            </a:pPr>
            <a:r>
              <a:rPr lang="en-US" altLang="zh-CN" dirty="0"/>
              <a:t>Raft</a:t>
            </a:r>
            <a:r>
              <a:rPr lang="zh-CN" altLang="en-US" dirty="0"/>
              <a:t>算法</a:t>
            </a:r>
            <a:endParaRPr lang="en-US" altLang="zh-CN" dirty="0"/>
          </a:p>
        </p:txBody>
      </p:sp>
    </p:spTree>
    <p:extLst>
      <p:ext uri="{BB962C8B-B14F-4D97-AF65-F5344CB8AC3E}">
        <p14:creationId xmlns:p14="http://schemas.microsoft.com/office/powerpoint/2010/main" val="230331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同步分布式系统</a:t>
            </a:r>
          </a:p>
        </p:txBody>
      </p:sp>
      <p:sp>
        <p:nvSpPr>
          <p:cNvPr id="3" name="内容占位符 2"/>
          <p:cNvSpPr>
            <a:spLocks noGrp="1"/>
          </p:cNvSpPr>
          <p:nvPr>
            <p:ph idx="1"/>
          </p:nvPr>
        </p:nvSpPr>
        <p:spPr/>
        <p:txBody>
          <a:bodyPr/>
          <a:lstStyle/>
          <a:p>
            <a:pPr>
              <a:lnSpc>
                <a:spcPct val="150000"/>
              </a:lnSpc>
            </a:pPr>
            <a:r>
              <a:rPr lang="zh-CN" altLang="en-US" dirty="0"/>
              <a:t>满足以下约束：</a:t>
            </a:r>
            <a:endParaRPr lang="en-US" altLang="zh-CN" dirty="0"/>
          </a:p>
          <a:p>
            <a:pPr lvl="1">
              <a:lnSpc>
                <a:spcPct val="150000"/>
              </a:lnSpc>
            </a:pPr>
            <a:r>
              <a:rPr lang="zh-CN" altLang="en-US" dirty="0"/>
              <a:t>进程执行每一步的时间有一个上限和下限</a:t>
            </a:r>
            <a:endParaRPr lang="en-US" altLang="zh-CN" dirty="0"/>
          </a:p>
          <a:p>
            <a:pPr lvl="1">
              <a:lnSpc>
                <a:spcPct val="150000"/>
              </a:lnSpc>
            </a:pPr>
            <a:r>
              <a:rPr lang="zh-CN" altLang="en-US" dirty="0"/>
              <a:t>通过通道传递的每个消息在一个已知的时间范围内接收到</a:t>
            </a:r>
            <a:endParaRPr lang="en-US" altLang="zh-CN" dirty="0"/>
          </a:p>
          <a:p>
            <a:pPr lvl="1">
              <a:lnSpc>
                <a:spcPct val="150000"/>
              </a:lnSpc>
            </a:pPr>
            <a:r>
              <a:rPr lang="zh-CN" altLang="en-US" dirty="0"/>
              <a:t>每个进程有一个本地时钟，它与实际时间的偏移率在一个已知范围内</a:t>
            </a:r>
          </a:p>
        </p:txBody>
      </p:sp>
    </p:spTree>
    <p:extLst>
      <p:ext uri="{BB962C8B-B14F-4D97-AF65-F5344CB8AC3E}">
        <p14:creationId xmlns:p14="http://schemas.microsoft.com/office/powerpoint/2010/main" val="276206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异步分布式系统</a:t>
            </a:r>
          </a:p>
        </p:txBody>
      </p:sp>
      <p:sp>
        <p:nvSpPr>
          <p:cNvPr id="3" name="内容占位符 2"/>
          <p:cNvSpPr>
            <a:spLocks noGrp="1"/>
          </p:cNvSpPr>
          <p:nvPr>
            <p:ph idx="1"/>
          </p:nvPr>
        </p:nvSpPr>
        <p:spPr/>
        <p:txBody>
          <a:bodyPr/>
          <a:lstStyle/>
          <a:p>
            <a:r>
              <a:rPr lang="zh-CN" altLang="en-US" dirty="0"/>
              <a:t>对下列因素没有约束的系统</a:t>
            </a:r>
            <a:endParaRPr lang="en-US" altLang="zh-CN" dirty="0"/>
          </a:p>
          <a:p>
            <a:pPr lvl="1"/>
            <a:r>
              <a:rPr lang="zh-CN" altLang="en-US" dirty="0"/>
              <a:t>进程的执行速度：可长可短</a:t>
            </a:r>
            <a:endParaRPr lang="en-US" altLang="zh-CN" dirty="0"/>
          </a:p>
          <a:p>
            <a:pPr lvl="1"/>
            <a:r>
              <a:rPr lang="zh-CN" altLang="en-US" dirty="0"/>
              <a:t>消息传递延迟：消息可以在任意长时间后接收到</a:t>
            </a:r>
            <a:endParaRPr lang="en-US" altLang="zh-CN" dirty="0"/>
          </a:p>
          <a:p>
            <a:pPr lvl="1"/>
            <a:r>
              <a:rPr lang="zh-CN" altLang="en-US" dirty="0"/>
              <a:t>时钟漂移率：任意的</a:t>
            </a:r>
            <a:endParaRPr lang="en-US" altLang="zh-CN" dirty="0"/>
          </a:p>
          <a:p>
            <a:r>
              <a:rPr lang="zh-CN" altLang="en-US" dirty="0"/>
              <a:t>问题：</a:t>
            </a:r>
            <a:r>
              <a:rPr lang="en-US" altLang="zh-CN" dirty="0"/>
              <a:t>Internet</a:t>
            </a:r>
            <a:r>
              <a:rPr lang="zh-CN" altLang="en-US" dirty="0"/>
              <a:t>是哪一类分布式系统？</a:t>
            </a:r>
          </a:p>
        </p:txBody>
      </p:sp>
    </p:spTree>
    <p:extLst>
      <p:ext uri="{BB962C8B-B14F-4D97-AF65-F5344CB8AC3E}">
        <p14:creationId xmlns:p14="http://schemas.microsoft.com/office/powerpoint/2010/main" val="69354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分布式系统中的故障假设</a:t>
            </a:r>
          </a:p>
        </p:txBody>
      </p:sp>
      <p:sp>
        <p:nvSpPr>
          <p:cNvPr id="3" name="内容占位符 2"/>
          <p:cNvSpPr>
            <a:spLocks noGrp="1"/>
          </p:cNvSpPr>
          <p:nvPr>
            <p:ph idx="1"/>
          </p:nvPr>
        </p:nvSpPr>
        <p:spPr/>
        <p:txBody>
          <a:bodyPr>
            <a:normAutofit/>
          </a:bodyPr>
          <a:lstStyle/>
          <a:p>
            <a:r>
              <a:rPr lang="zh-CN" altLang="en-US" sz="2400" dirty="0"/>
              <a:t>假设每对进程都通过可靠的通道连接</a:t>
            </a:r>
            <a:endParaRPr lang="en-US" altLang="zh-CN" sz="2400" dirty="0"/>
          </a:p>
          <a:p>
            <a:pPr lvl="1"/>
            <a:r>
              <a:rPr lang="zh-CN" altLang="en-US" sz="2000" dirty="0"/>
              <a:t>底层网络组件可能出现故障，但进程使用能屏蔽故障的可靠通讯协议，例如重传丢失或损坏的消息</a:t>
            </a:r>
            <a:endParaRPr lang="en-US" altLang="zh-CN" sz="2000" dirty="0"/>
          </a:p>
          <a:p>
            <a:r>
              <a:rPr lang="zh-CN" altLang="en-US" sz="2400" dirty="0"/>
              <a:t>假设进程故障不隐含对其他进程的通信能力的威胁</a:t>
            </a:r>
            <a:endParaRPr lang="en-US" altLang="zh-CN" sz="2400" dirty="0"/>
          </a:p>
          <a:p>
            <a:pPr lvl="1"/>
            <a:r>
              <a:rPr lang="zh-CN" altLang="en-US" sz="2000" dirty="0"/>
              <a:t>没有进程依赖其他进程来转发消息</a:t>
            </a:r>
            <a:endParaRPr lang="en-US" altLang="zh-CN" sz="2000" dirty="0"/>
          </a:p>
          <a:p>
            <a:r>
              <a:rPr lang="zh-CN" altLang="en-US" sz="2400" dirty="0"/>
              <a:t>在同步系统中，假设在必要的地方硬件冗余</a:t>
            </a:r>
            <a:endParaRPr lang="en-US" altLang="zh-CN" sz="2400" dirty="0"/>
          </a:p>
          <a:p>
            <a:pPr lvl="1"/>
            <a:r>
              <a:rPr lang="zh-CN" altLang="en-US" sz="2000" dirty="0"/>
              <a:t>底层出现故障时，可靠通道不仅最终能传递每个消息，而且能在指定的时间完成传递工作。</a:t>
            </a:r>
            <a:endParaRPr lang="en-US" altLang="zh-CN" sz="2000" dirty="0"/>
          </a:p>
          <a:p>
            <a:pPr lvl="1"/>
            <a:r>
              <a:rPr lang="zh-CN" altLang="en-US" sz="2000" dirty="0"/>
              <a:t>例如：两个网络之间的</a:t>
            </a:r>
            <a:r>
              <a:rPr lang="en-US" altLang="zh-CN" sz="2000" dirty="0"/>
              <a:t>router</a:t>
            </a:r>
            <a:r>
              <a:rPr lang="zh-CN" altLang="en-US" sz="2000" dirty="0"/>
              <a:t>故障，导致四个进程被分为两对，每个网络内的进程对可以通信，但两对进程不可以通信</a:t>
            </a:r>
            <a:r>
              <a:rPr lang="en-US" altLang="zh-CN" sz="2000" dirty="0">
                <a:sym typeface="Wingdings" panose="05000000000000000000" pitchFamily="2" charset="2"/>
              </a:rPr>
              <a:t></a:t>
            </a:r>
            <a:r>
              <a:rPr lang="zh-CN" altLang="en-US" sz="2000" dirty="0">
                <a:solidFill>
                  <a:srgbClr val="0070C0"/>
                </a:solidFill>
                <a:sym typeface="Wingdings" panose="05000000000000000000" pitchFamily="2" charset="2"/>
              </a:rPr>
              <a:t>网络分区（网络割裂）</a:t>
            </a:r>
            <a:endParaRPr lang="en-US" altLang="zh-CN" sz="2000" dirty="0">
              <a:solidFill>
                <a:srgbClr val="0070C0"/>
              </a:solidFill>
              <a:sym typeface="Wingdings" panose="05000000000000000000" pitchFamily="2" charset="2"/>
            </a:endParaRPr>
          </a:p>
          <a:p>
            <a:r>
              <a:rPr lang="zh-CN" altLang="en-US" sz="2400" dirty="0">
                <a:sym typeface="Wingdings" panose="05000000000000000000" pitchFamily="2" charset="2"/>
              </a:rPr>
              <a:t>正确进程：不论何种故障，在运行中的任何点都没有故障的进程。</a:t>
            </a:r>
            <a:endParaRPr lang="zh-CN" altLang="en-US" sz="2400" dirty="0"/>
          </a:p>
        </p:txBody>
      </p:sp>
      <p:pic>
        <p:nvPicPr>
          <p:cNvPr id="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240" y="2346319"/>
            <a:ext cx="3230090" cy="161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40493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分布式系统故障模型</a:t>
            </a:r>
          </a:p>
        </p:txBody>
      </p:sp>
      <p:sp>
        <p:nvSpPr>
          <p:cNvPr id="3" name="内容占位符 2"/>
          <p:cNvSpPr>
            <a:spLocks noGrp="1"/>
          </p:cNvSpPr>
          <p:nvPr>
            <p:ph idx="1"/>
          </p:nvPr>
        </p:nvSpPr>
        <p:spPr/>
        <p:txBody>
          <a:bodyPr>
            <a:normAutofit/>
          </a:bodyPr>
          <a:lstStyle/>
          <a:p>
            <a:r>
              <a:rPr lang="zh-CN" altLang="en-US" dirty="0"/>
              <a:t>故障分类</a:t>
            </a:r>
            <a:endParaRPr lang="en-US" altLang="zh-CN" dirty="0"/>
          </a:p>
          <a:p>
            <a:pPr lvl="1"/>
            <a:r>
              <a:rPr lang="zh-CN" altLang="en-US" dirty="0"/>
              <a:t>遗漏故障：进程或通信通道不能完成其应该做的动作。</a:t>
            </a:r>
            <a:endParaRPr lang="en-US" altLang="zh-CN" dirty="0"/>
          </a:p>
          <a:p>
            <a:pPr lvl="2"/>
            <a:r>
              <a:rPr lang="zh-CN" altLang="en-US" dirty="0"/>
              <a:t>进程遗漏故障：进程崩溃</a:t>
            </a:r>
            <a:endParaRPr lang="en-US" altLang="zh-CN" dirty="0"/>
          </a:p>
          <a:p>
            <a:pPr lvl="2"/>
            <a:r>
              <a:rPr lang="zh-CN" altLang="en-US" dirty="0"/>
              <a:t>通信遗漏故障：发送遗漏、接受遗漏、通道遗漏</a:t>
            </a:r>
            <a:endParaRPr lang="en-US" altLang="zh-CN" dirty="0"/>
          </a:p>
          <a:p>
            <a:pPr lvl="1"/>
            <a:r>
              <a:rPr lang="zh-CN" altLang="en-US" dirty="0"/>
              <a:t>随机故障（</a:t>
            </a:r>
            <a:r>
              <a:rPr lang="en-US" altLang="zh-CN" dirty="0"/>
              <a:t>Byzantine</a:t>
            </a:r>
            <a:r>
              <a:rPr lang="zh-CN" altLang="en-US" dirty="0"/>
              <a:t>拜占庭故障）：描述可能出现的最坏故障，任何类型的故障。</a:t>
            </a:r>
            <a:endParaRPr lang="en-US" altLang="zh-CN" dirty="0"/>
          </a:p>
          <a:p>
            <a:pPr lvl="2"/>
            <a:r>
              <a:rPr lang="zh-CN" altLang="en-US" dirty="0"/>
              <a:t>进程随机故障：进程随机地丢掉要做的步骤或执行一些不必要的处理步骤。</a:t>
            </a:r>
            <a:endParaRPr lang="en-US" altLang="zh-CN" dirty="0"/>
          </a:p>
          <a:p>
            <a:pPr lvl="2"/>
            <a:r>
              <a:rPr lang="zh-CN" altLang="en-US" dirty="0"/>
              <a:t>通信通道随机故障：消息丢失、损坏或多次传递等</a:t>
            </a:r>
            <a:endParaRPr lang="en-US" altLang="zh-CN" dirty="0"/>
          </a:p>
          <a:p>
            <a:pPr lvl="1"/>
            <a:r>
              <a:rPr lang="en-US" altLang="zh-CN" dirty="0"/>
              <a:t>Timing failure: </a:t>
            </a:r>
            <a:r>
              <a:rPr lang="zh-CN" altLang="en-US" dirty="0"/>
              <a:t>同步分布式系统中，在规定的时间间隔内，客户没有响应。</a:t>
            </a:r>
            <a:endParaRPr lang="en-US" altLang="zh-CN" dirty="0"/>
          </a:p>
          <a:p>
            <a:pPr lvl="1"/>
            <a:r>
              <a:rPr lang="en-US" altLang="zh-CN" dirty="0"/>
              <a:t>Masking failure</a:t>
            </a:r>
            <a:r>
              <a:rPr lang="zh-CN" altLang="en-US" dirty="0"/>
              <a:t>：</a:t>
            </a:r>
            <a:r>
              <a:rPr lang="en-US" altLang="zh-CN" dirty="0"/>
              <a:t> </a:t>
            </a:r>
            <a:r>
              <a:rPr lang="zh-CN" altLang="en-US" dirty="0"/>
              <a:t>分布式系统中的组件通常基于一组其他组件构造，利用存在故障的组件构造可靠的服务是可能的，例如数据多副本存储。</a:t>
            </a:r>
            <a:endParaRPr lang="en-US" altLang="zh-CN" dirty="0"/>
          </a:p>
        </p:txBody>
      </p:sp>
    </p:spTree>
    <p:extLst>
      <p:ext uri="{BB962C8B-B14F-4D97-AF65-F5344CB8AC3E}">
        <p14:creationId xmlns:p14="http://schemas.microsoft.com/office/powerpoint/2010/main" val="35241808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12526</TotalTime>
  <Words>5124</Words>
  <Application>Microsoft Office PowerPoint</Application>
  <PresentationFormat>宽屏</PresentationFormat>
  <Paragraphs>377</Paragraphs>
  <Slides>48</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48</vt:i4>
      </vt:variant>
    </vt:vector>
  </HeadingPairs>
  <TitlesOfParts>
    <vt:vector size="54" baseType="lpstr">
      <vt:lpstr>华文新魏</vt:lpstr>
      <vt:lpstr>Arial</vt:lpstr>
      <vt:lpstr>Calibri</vt:lpstr>
      <vt:lpstr>Cambria Math</vt:lpstr>
      <vt:lpstr>Wingdings</vt:lpstr>
      <vt:lpstr>Office 主题​​</vt:lpstr>
      <vt:lpstr>第八章分布式系统 —Coordination and Agreement （协调和协定）</vt:lpstr>
      <vt:lpstr>Why？</vt:lpstr>
      <vt:lpstr>分布式系统中的数据复制</vt:lpstr>
      <vt:lpstr>数据一致性级别</vt:lpstr>
      <vt:lpstr>主要内容</vt:lpstr>
      <vt:lpstr>同步分布式系统</vt:lpstr>
      <vt:lpstr>异步分布式系统</vt:lpstr>
      <vt:lpstr>分布式系统中的故障假设</vt:lpstr>
      <vt:lpstr>分布式系统故障模型</vt:lpstr>
      <vt:lpstr>共识问题-现实问题 </vt:lpstr>
      <vt:lpstr>共识问题-现实问题 </vt:lpstr>
      <vt:lpstr>共识问题-现实问题 </vt:lpstr>
      <vt:lpstr>共识问题含义</vt:lpstr>
      <vt:lpstr>系统模型</vt:lpstr>
      <vt:lpstr>共识问题定义</vt:lpstr>
      <vt:lpstr>共识算法满足的条件</vt:lpstr>
      <vt:lpstr>共识算法执行示例</vt:lpstr>
      <vt:lpstr>拜占庭将军问题</vt:lpstr>
      <vt:lpstr>拜占庭将军问题</vt:lpstr>
      <vt:lpstr>交互一致性问题</vt:lpstr>
      <vt:lpstr>共识问题及相关问题描述性定义</vt:lpstr>
      <vt:lpstr>同步系统中的共识问题</vt:lpstr>
      <vt:lpstr>同步系统中的共识算法</vt:lpstr>
      <vt:lpstr>同步系统中的拜占庭将军问题</vt:lpstr>
      <vt:lpstr>同步系统中的拜占庭将军问题 ——三个进程的不可能性</vt:lpstr>
      <vt:lpstr>不存在同步系统BG问题的解决方法</vt:lpstr>
      <vt:lpstr>N≤3f的不可能性</vt:lpstr>
      <vt:lpstr>Solution with one faulty process N≥3f+1的同步系统中的拜占庭将军问题的解决方法</vt:lpstr>
      <vt:lpstr>4个拜占庭将军</vt:lpstr>
      <vt:lpstr>讨论</vt:lpstr>
      <vt:lpstr>异步系统的不可能性</vt:lpstr>
      <vt:lpstr>Paxos算法的提出</vt:lpstr>
      <vt:lpstr>Paxos算法的一致性问题描述</vt:lpstr>
      <vt:lpstr>Paxos算法（协议）</vt:lpstr>
      <vt:lpstr>Paxos算法中的三种角色</vt:lpstr>
      <vt:lpstr>通过提案的两个阶段</vt:lpstr>
      <vt:lpstr>Paxos算法流程示意</vt:lpstr>
      <vt:lpstr>消息传递</vt:lpstr>
      <vt:lpstr>Google的Paxos算法工程实现</vt:lpstr>
      <vt:lpstr>Chubby回顾</vt:lpstr>
      <vt:lpstr>Chubby体系结构</vt:lpstr>
      <vt:lpstr>一致性</vt:lpstr>
      <vt:lpstr>Google的Paxos算法（协议）工程实现 ——选举Coordinator</vt:lpstr>
      <vt:lpstr>Google实现Paxos算法-选举Coordinator</vt:lpstr>
      <vt:lpstr>Paxos算法（协议）——寻找共识</vt:lpstr>
      <vt:lpstr>Paxos算法（协议）达成共识</vt:lpstr>
      <vt:lpstr>Raft共识算法</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hzhao</dc:creator>
  <cp:lastModifiedBy>hui</cp:lastModifiedBy>
  <cp:revision>368</cp:revision>
  <dcterms:created xsi:type="dcterms:W3CDTF">2016-11-16T07:36:53Z</dcterms:created>
  <dcterms:modified xsi:type="dcterms:W3CDTF">2021-11-24T14:18:17Z</dcterms:modified>
</cp:coreProperties>
</file>