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413" r:id="rId2"/>
    <p:sldId id="414" r:id="rId3"/>
    <p:sldId id="415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440" r:id="rId29"/>
    <p:sldId id="441" r:id="rId30"/>
    <p:sldId id="442" r:id="rId31"/>
    <p:sldId id="443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665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BF5E0-F9B9-429C-8DBF-4A115AB5DD19}" type="datetimeFigureOut">
              <a:rPr lang="ko-KR" altLang="en-US" smtClean="0"/>
              <a:pPr/>
              <a:t>2019. 4. 4.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CA7BE-406A-4CF5-B34D-0BDEDFBF80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776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E55A8-D5CF-4CB6-A127-D1933B95FA4A}" type="datetimeFigureOut">
              <a:rPr lang="ko-KR" altLang="en-US" smtClean="0"/>
              <a:pPr/>
              <a:t>2019. 4. 4.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1pPr>
            <a:lvl2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2pPr>
            <a:lvl3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3pPr>
            <a:lvl4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4pPr>
            <a:lvl5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6897FF6F-5236-4CBC-BAFD-DC89D49AF956}" type="slidenum"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eaLnBrk="1" hangingPunct="1"/>
              <a:t>22</a:t>
            </a:fld>
            <a:endParaRPr lang="en-US" altLang="ko-KR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2950"/>
            <a:ext cx="4953000" cy="37147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4705350"/>
            <a:ext cx="5327650" cy="44577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090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1pPr>
            <a:lvl2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2pPr>
            <a:lvl3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3pPr>
            <a:lvl4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4pPr>
            <a:lvl5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6897FF6F-5236-4CBC-BAFD-DC89D49AF956}" type="slidenum"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eaLnBrk="1" hangingPunct="1"/>
              <a:t>31</a:t>
            </a:fld>
            <a:endParaRPr lang="en-US" altLang="ko-KR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2950"/>
            <a:ext cx="4953000" cy="37147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4705350"/>
            <a:ext cx="5327650" cy="44577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866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1pPr>
            <a:lvl2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2pPr>
            <a:lvl3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3pPr>
            <a:lvl4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4pPr>
            <a:lvl5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6897FF6F-5236-4CBC-BAFD-DC89D49AF956}" type="slidenum"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eaLnBrk="1" hangingPunct="1"/>
              <a:t>23</a:t>
            </a:fld>
            <a:endParaRPr lang="en-US" altLang="ko-KR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2950"/>
            <a:ext cx="4953000" cy="37147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4705350"/>
            <a:ext cx="5327650" cy="44577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842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1pPr>
            <a:lvl2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2pPr>
            <a:lvl3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3pPr>
            <a:lvl4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4pPr>
            <a:lvl5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6897FF6F-5236-4CBC-BAFD-DC89D49AF956}" type="slidenum"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eaLnBrk="1" hangingPunct="1"/>
              <a:t>24</a:t>
            </a:fld>
            <a:endParaRPr lang="en-US" altLang="ko-KR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2950"/>
            <a:ext cx="4953000" cy="37147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4705350"/>
            <a:ext cx="5327650" cy="44577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679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1pPr>
            <a:lvl2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2pPr>
            <a:lvl3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3pPr>
            <a:lvl4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4pPr>
            <a:lvl5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6897FF6F-5236-4CBC-BAFD-DC89D49AF956}" type="slidenum"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eaLnBrk="1" hangingPunct="1"/>
              <a:t>25</a:t>
            </a:fld>
            <a:endParaRPr lang="en-US" altLang="ko-KR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2950"/>
            <a:ext cx="4953000" cy="37147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4705350"/>
            <a:ext cx="5327650" cy="44577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124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1pPr>
            <a:lvl2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2pPr>
            <a:lvl3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3pPr>
            <a:lvl4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4pPr>
            <a:lvl5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6897FF6F-5236-4CBC-BAFD-DC89D49AF956}" type="slidenum"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eaLnBrk="1" hangingPunct="1"/>
              <a:t>26</a:t>
            </a:fld>
            <a:endParaRPr lang="en-US" altLang="ko-KR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2950"/>
            <a:ext cx="4953000" cy="37147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4705350"/>
            <a:ext cx="5327650" cy="44577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23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1pPr>
            <a:lvl2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2pPr>
            <a:lvl3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3pPr>
            <a:lvl4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4pPr>
            <a:lvl5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6897FF6F-5236-4CBC-BAFD-DC89D49AF956}" type="slidenum"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eaLnBrk="1" hangingPunct="1"/>
              <a:t>27</a:t>
            </a:fld>
            <a:endParaRPr lang="en-US" altLang="ko-KR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2950"/>
            <a:ext cx="4953000" cy="37147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4705350"/>
            <a:ext cx="5327650" cy="44577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190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1pPr>
            <a:lvl2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2pPr>
            <a:lvl3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3pPr>
            <a:lvl4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4pPr>
            <a:lvl5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6897FF6F-5236-4CBC-BAFD-DC89D49AF956}" type="slidenum"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eaLnBrk="1" hangingPunct="1"/>
              <a:t>28</a:t>
            </a:fld>
            <a:endParaRPr lang="en-US" altLang="ko-KR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2950"/>
            <a:ext cx="4953000" cy="37147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4705350"/>
            <a:ext cx="5327650" cy="44577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81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1pPr>
            <a:lvl2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2pPr>
            <a:lvl3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3pPr>
            <a:lvl4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4pPr>
            <a:lvl5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6897FF6F-5236-4CBC-BAFD-DC89D49AF956}" type="slidenum"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eaLnBrk="1" hangingPunct="1"/>
              <a:t>29</a:t>
            </a:fld>
            <a:endParaRPr lang="en-US" altLang="ko-KR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2950"/>
            <a:ext cx="4953000" cy="37147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4705350"/>
            <a:ext cx="5327650" cy="44577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773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1pPr>
            <a:lvl2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2pPr>
            <a:lvl3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3pPr>
            <a:lvl4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4pPr>
            <a:lvl5pPr eaLnBrk="0" hangingPunct="0"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6897FF6F-5236-4CBC-BAFD-DC89D49AF956}" type="slidenum"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eaLnBrk="1" hangingPunct="1"/>
              <a:t>30</a:t>
            </a:fld>
            <a:endParaRPr lang="en-US" altLang="ko-KR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2950"/>
            <a:ext cx="4953000" cy="37147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4705350"/>
            <a:ext cx="5327650" cy="44577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25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1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1670" y="2285992"/>
            <a:ext cx="6715140" cy="685800"/>
          </a:xfrm>
        </p:spPr>
        <p:txBody>
          <a:bodyPr/>
          <a:lstStyle>
            <a:lvl1pPr algn="ctr">
              <a:defRPr sz="4400"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2019. 4. 4.</a:t>
            </a:fld>
            <a:endParaRPr lang="ko-KR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2019. 4. 4.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2019. 4. 4.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2019. 4. 4.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2019. 4. 4.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2019. 4. 4.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2019. 4. 4.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2019. 4. 4.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2019. 4. 4.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2019. 4. 4.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2019. 4. 4.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2019. 4. 4.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/>
        </p:nvGraphicFramePr>
        <p:xfrm>
          <a:off x="2987675" y="2736850"/>
          <a:ext cx="6156325" cy="41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Image" r:id="rId15" imgW="7949206" imgH="5320635" progId="">
                  <p:embed/>
                </p:oleObj>
              </mc:Choice>
              <mc:Fallback>
                <p:oleObj name="Image" r:id="rId15" imgW="7949206" imgH="5320635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736850"/>
                        <a:ext cx="6156325" cy="412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5808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06650" y="227013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2019. 4. 4.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i="0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JUnit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93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noProof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3</a:t>
            </a:r>
            <a:r>
              <a:rPr kumimoji="0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 </a:t>
            </a:r>
            <a:r>
              <a:rPr lang="en-US" altLang="ko-KR" sz="36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JUnit</a:t>
            </a:r>
            <a:r>
              <a:rPr lang="en-US" altLang="ko-KR" sz="36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lang="ko-KR" altLang="en-US" sz="36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활용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0" name="순서도: 추출 9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00100" y="1571612"/>
            <a:ext cx="685804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내에 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Source Folder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생성하고 </a:t>
            </a:r>
            <a:r>
              <a:rPr lang="en-US" altLang="ko-KR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TestCase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클래스로부터 상속받는 클래스를 생성하고 테스트를 위한 </a:t>
            </a:r>
            <a:r>
              <a:rPr lang="ko-KR" altLang="en-US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작성</a:t>
            </a:r>
            <a:endParaRPr lang="ko-KR" altLang="en-US" sz="1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80328" y="2060848"/>
            <a:ext cx="68580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5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junit.framework.TestCase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sz="15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public class Test1 extends </a:t>
            </a:r>
            <a:r>
              <a:rPr lang="en-US" altLang="ko-KR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TestCase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public void test(){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System.out.println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(new Source().add(100, 200));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576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noProof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3</a:t>
            </a:r>
            <a:r>
              <a:rPr kumimoji="0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 </a:t>
            </a:r>
            <a:r>
              <a:rPr lang="en-US" altLang="ko-KR" sz="36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JUnit</a:t>
            </a:r>
            <a:r>
              <a:rPr lang="en-US" altLang="ko-KR" sz="36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lang="ko-KR" altLang="en-US" sz="36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활용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0" name="순서도: 추출 9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00100" y="1571612"/>
            <a:ext cx="685804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Test </a:t>
            </a:r>
            <a:r>
              <a:rPr lang="ko-KR" altLang="en-US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선택하고 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Run As – </a:t>
            </a:r>
            <a:r>
              <a:rPr lang="en-US" altLang="ko-KR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JUnit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Test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선택</a:t>
            </a:r>
            <a:endParaRPr lang="ko-KR" altLang="en-US" sz="1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14554"/>
            <a:ext cx="8429684" cy="3911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5929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noProof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3</a:t>
            </a:r>
            <a:r>
              <a:rPr kumimoji="0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 </a:t>
            </a:r>
            <a:r>
              <a:rPr lang="en-US" altLang="ko-KR" sz="36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JUnit</a:t>
            </a:r>
            <a:r>
              <a:rPr lang="en-US" altLang="ko-KR" sz="36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lang="ko-KR" altLang="en-US" sz="36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활용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0" name="순서도: 추출 9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00100" y="1571612"/>
            <a:ext cx="685804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Object 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클래스로부터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상속받는 클래스를 생성하고 테스트를 위한 </a:t>
            </a:r>
            <a:r>
              <a:rPr lang="ko-KR" altLang="en-US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작성</a:t>
            </a:r>
            <a:endParaRPr lang="ko-KR" altLang="en-US" sz="1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28662" y="2357430"/>
            <a:ext cx="6858048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org.junit.Test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public class Test2 {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@Test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public void test(){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System.out.println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(new Source().add(100, 200));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69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noProof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3</a:t>
            </a:r>
            <a:r>
              <a:rPr kumimoji="0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 </a:t>
            </a:r>
            <a:r>
              <a:rPr lang="en-US" altLang="ko-KR" sz="36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JUnit</a:t>
            </a:r>
            <a:r>
              <a:rPr lang="en-US" altLang="ko-KR" sz="36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lang="ko-KR" altLang="en-US" sz="36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활용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0" name="순서도: 추출 9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00100" y="1571612"/>
            <a:ext cx="685804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Test </a:t>
            </a:r>
            <a:r>
              <a:rPr lang="ko-KR" altLang="en-US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선택하고 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Run As – </a:t>
            </a:r>
            <a:r>
              <a:rPr lang="en-US" altLang="ko-KR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JUnit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Test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선택</a:t>
            </a:r>
            <a:endParaRPr lang="ko-KR" altLang="en-US" sz="1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14554"/>
            <a:ext cx="8429684" cy="3911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6322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35696" y="2285992"/>
            <a:ext cx="6951114" cy="685800"/>
          </a:xfrm>
        </p:spPr>
        <p:txBody>
          <a:bodyPr/>
          <a:lstStyle/>
          <a:p>
            <a:r>
              <a:rPr lang="en-US" altLang="ko-KR" dirty="0" smtClean="0"/>
              <a:t>Maven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57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Maven</a:t>
            </a:r>
            <a:r>
              <a:rPr lang="ko-KR" altLang="en-US" dirty="0" smtClean="0"/>
              <a:t>의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>
              <a:buFont typeface="Wingdings" pitchFamily="2" charset="2"/>
              <a:buChar char="v"/>
            </a:pPr>
            <a:r>
              <a:rPr lang="en-US" altLang="ko-KR" sz="1700" dirty="0"/>
              <a:t>Apache </a:t>
            </a:r>
            <a:r>
              <a:rPr lang="ko-KR" altLang="en-US" sz="1700" dirty="0"/>
              <a:t>에서 개발되고 있는 소프트웨어 프로젝트 관리 </a:t>
            </a:r>
            <a:r>
              <a:rPr lang="ko-KR" altLang="en-US" sz="1700" dirty="0" smtClean="0"/>
              <a:t>툴로 외부 라이브러리 사용을 편리하게 해주는 </a:t>
            </a:r>
            <a:r>
              <a:rPr lang="ko-KR" altLang="en-US" sz="1700" dirty="0" err="1" smtClean="0"/>
              <a:t>빌드</a:t>
            </a:r>
            <a:r>
              <a:rPr lang="ko-KR" altLang="en-US" sz="1700" dirty="0" smtClean="0"/>
              <a:t> 도구</a:t>
            </a:r>
            <a:endParaRPr lang="en-US" altLang="ko-KR" sz="1700" dirty="0" smtClean="0"/>
          </a:p>
          <a:p>
            <a:pPr latinLnBrk="0">
              <a:buFont typeface="Wingdings" pitchFamily="2" charset="2"/>
              <a:buChar char="v"/>
            </a:pPr>
            <a:r>
              <a:rPr lang="en-US" altLang="ko-KR" sz="1700" dirty="0"/>
              <a:t>Maven </a:t>
            </a:r>
            <a:r>
              <a:rPr lang="ko-KR" altLang="en-US" sz="1700" dirty="0"/>
              <a:t>은 </a:t>
            </a:r>
            <a:r>
              <a:rPr lang="en-US" altLang="ko-KR" sz="1700" dirty="0"/>
              <a:t>POM(Project Object Model) </a:t>
            </a:r>
            <a:r>
              <a:rPr lang="ko-KR" altLang="en-US" sz="1700" dirty="0"/>
              <a:t>이라는 것에 기초를 두어 프로젝트의 </a:t>
            </a:r>
            <a:r>
              <a:rPr lang="ko-KR" altLang="en-US" sz="1700" dirty="0" err="1"/>
              <a:t>빌드</a:t>
            </a:r>
            <a:r>
              <a:rPr lang="en-US" altLang="ko-KR" sz="1700" dirty="0"/>
              <a:t>, </a:t>
            </a:r>
            <a:r>
              <a:rPr lang="ko-KR" altLang="en-US" sz="1700" dirty="0"/>
              <a:t>테스트</a:t>
            </a:r>
            <a:r>
              <a:rPr lang="en-US" altLang="ko-KR" sz="1700" dirty="0"/>
              <a:t>, </a:t>
            </a:r>
            <a:r>
              <a:rPr lang="ko-KR" altLang="en-US" sz="1700" dirty="0"/>
              <a:t>도큐멘테이션</a:t>
            </a:r>
            <a:r>
              <a:rPr lang="en-US" altLang="ko-KR" sz="1700" dirty="0"/>
              <a:t>, </a:t>
            </a:r>
            <a:r>
              <a:rPr lang="ko-KR" altLang="en-US" sz="1700" dirty="0"/>
              <a:t>성과물의 배치 등등의 라이프 사이클 전체를 </a:t>
            </a:r>
            <a:r>
              <a:rPr lang="ko-KR" altLang="en-US" sz="1700" dirty="0" smtClean="0"/>
              <a:t>관리</a:t>
            </a:r>
            <a:endParaRPr lang="en-US" altLang="ko-KR" sz="1700" dirty="0"/>
          </a:p>
          <a:p>
            <a:pPr latinLnBrk="0">
              <a:buFont typeface="Wingdings" pitchFamily="2" charset="2"/>
              <a:buChar char="v"/>
            </a:pPr>
            <a:r>
              <a:rPr lang="ko-KR" altLang="en-US" sz="1700" dirty="0" smtClean="0"/>
              <a:t>프로젝트 </a:t>
            </a:r>
            <a:r>
              <a:rPr lang="ko-KR" altLang="en-US" sz="1700" dirty="0" err="1"/>
              <a:t>빌드</a:t>
            </a:r>
            <a:r>
              <a:rPr lang="ko-KR" altLang="en-US" sz="1700" dirty="0"/>
              <a:t> 툴인 </a:t>
            </a:r>
            <a:r>
              <a:rPr lang="en-US" altLang="ko-KR" sz="1700" dirty="0"/>
              <a:t>ANT </a:t>
            </a:r>
            <a:r>
              <a:rPr lang="ko-KR" altLang="en-US" sz="1700" dirty="0"/>
              <a:t>와는 </a:t>
            </a:r>
            <a:r>
              <a:rPr lang="ko-KR" altLang="en-US" sz="1700" dirty="0" smtClean="0"/>
              <a:t>달리</a:t>
            </a:r>
            <a:r>
              <a:rPr lang="en-US" altLang="ko-KR" sz="1700" dirty="0" smtClean="0"/>
              <a:t> </a:t>
            </a:r>
            <a:r>
              <a:rPr lang="en-US" altLang="ko-KR" sz="1700" dirty="0"/>
              <a:t>Maven</a:t>
            </a:r>
            <a:r>
              <a:rPr lang="ko-KR" altLang="en-US" sz="1700" dirty="0"/>
              <a:t>은 프로젝트 관리 툴로써 프로젝트에 관련한 </a:t>
            </a:r>
            <a:r>
              <a:rPr lang="ko-KR" altLang="en-US" sz="1700" dirty="0" err="1"/>
              <a:t>여러가지</a:t>
            </a:r>
            <a:r>
              <a:rPr lang="ko-KR" altLang="en-US" sz="1700" dirty="0"/>
              <a:t> 정보를 </a:t>
            </a:r>
            <a:r>
              <a:rPr lang="en-US" altLang="ko-KR" sz="1700" dirty="0"/>
              <a:t>POM</a:t>
            </a:r>
            <a:r>
              <a:rPr lang="ko-KR" altLang="en-US" sz="1700" dirty="0"/>
              <a:t>에 </a:t>
            </a:r>
            <a:r>
              <a:rPr lang="ko-KR" altLang="en-US" sz="1700" dirty="0" smtClean="0"/>
              <a:t>집약하여</a:t>
            </a:r>
            <a:r>
              <a:rPr lang="en-US" altLang="ko-KR" sz="1700" dirty="0" smtClean="0"/>
              <a:t> </a:t>
            </a:r>
            <a:r>
              <a:rPr lang="en-US" altLang="ko-KR" sz="1700" dirty="0"/>
              <a:t>POM</a:t>
            </a:r>
            <a:r>
              <a:rPr lang="ko-KR" altLang="en-US" sz="1700" dirty="0"/>
              <a:t>의 정보에 기초를 두어 프로젝트 전체를 </a:t>
            </a:r>
            <a:r>
              <a:rPr lang="ko-KR" altLang="en-US" sz="1700" dirty="0" smtClean="0"/>
              <a:t>관리</a:t>
            </a:r>
            <a:endParaRPr lang="en-US" altLang="ko-KR" sz="1700" dirty="0" smtClean="0"/>
          </a:p>
          <a:p>
            <a:pPr latinLnBrk="0">
              <a:buFont typeface="Wingdings" pitchFamily="2" charset="2"/>
              <a:buChar char="v"/>
            </a:pPr>
            <a:r>
              <a:rPr lang="ko-KR" altLang="en-US" sz="1700" dirty="0" smtClean="0"/>
              <a:t>기존 방법</a:t>
            </a:r>
            <a:endParaRPr lang="ko-KR" altLang="en-US" sz="1700" dirty="0"/>
          </a:p>
          <a:p>
            <a:pPr lvl="1" latinLnBrk="0">
              <a:buFont typeface="Wingdings" pitchFamily="2" charset="2"/>
              <a:buChar char="v"/>
            </a:pPr>
            <a:r>
              <a:rPr lang="en-US" altLang="ko-KR" sz="1500" dirty="0" smtClean="0"/>
              <a:t>Library </a:t>
            </a:r>
            <a:r>
              <a:rPr lang="ko-KR" altLang="en-US" sz="1500" dirty="0" smtClean="0"/>
              <a:t>다운로드</a:t>
            </a:r>
            <a:endParaRPr lang="ko-KR" altLang="en-US" sz="1500" dirty="0"/>
          </a:p>
          <a:p>
            <a:pPr lvl="1" latinLnBrk="0">
              <a:buFont typeface="Wingdings" pitchFamily="2" charset="2"/>
              <a:buChar char="v"/>
            </a:pPr>
            <a:r>
              <a:rPr lang="en-US" altLang="ko-KR" sz="1500" dirty="0" smtClean="0"/>
              <a:t>Project</a:t>
            </a:r>
            <a:r>
              <a:rPr lang="ko-KR" altLang="en-US" sz="1500" dirty="0"/>
              <a:t>에 </a:t>
            </a:r>
            <a:r>
              <a:rPr lang="ko-KR" altLang="en-US" sz="1500" dirty="0" smtClean="0"/>
              <a:t>복사</a:t>
            </a:r>
            <a:endParaRPr lang="ko-KR" altLang="en-US" sz="1500" dirty="0"/>
          </a:p>
          <a:p>
            <a:pPr lvl="1" latinLnBrk="0">
              <a:buFont typeface="Wingdings" pitchFamily="2" charset="2"/>
              <a:buChar char="v"/>
            </a:pPr>
            <a:r>
              <a:rPr lang="en-US" altLang="ko-KR" sz="1500" dirty="0" smtClean="0"/>
              <a:t>Build </a:t>
            </a:r>
            <a:r>
              <a:rPr lang="en-US" altLang="ko-KR" sz="1500" dirty="0"/>
              <a:t>path </a:t>
            </a:r>
            <a:r>
              <a:rPr lang="ko-KR" altLang="en-US" sz="1500" dirty="0" smtClean="0"/>
              <a:t>설정</a:t>
            </a:r>
            <a:endParaRPr lang="ko-KR" altLang="en-US" sz="1500" dirty="0"/>
          </a:p>
          <a:p>
            <a:pPr lvl="1" latinLnBrk="0">
              <a:buFont typeface="Wingdings" pitchFamily="2" charset="2"/>
              <a:buChar char="v"/>
            </a:pPr>
            <a:r>
              <a:rPr lang="ko-KR" altLang="en-US" sz="1500" dirty="0" smtClean="0"/>
              <a:t>추가로 </a:t>
            </a:r>
            <a:r>
              <a:rPr lang="en-US" altLang="ko-KR" sz="1500" dirty="0" err="1"/>
              <a:t>Javadoc</a:t>
            </a:r>
            <a:r>
              <a:rPr lang="en-US" altLang="ko-KR" sz="1500" dirty="0"/>
              <a:t>, Source </a:t>
            </a:r>
            <a:r>
              <a:rPr lang="ko-KR" altLang="en-US" sz="1500" dirty="0"/>
              <a:t>설정</a:t>
            </a:r>
          </a:p>
          <a:p>
            <a:pPr latinLnBrk="0">
              <a:buFont typeface="Wingdings" pitchFamily="2" charset="2"/>
              <a:buChar char="v"/>
            </a:pPr>
            <a:r>
              <a:rPr lang="en-US" altLang="ko-KR" sz="1700" dirty="0" smtClean="0"/>
              <a:t>Maven </a:t>
            </a:r>
            <a:r>
              <a:rPr lang="ko-KR" altLang="en-US" sz="1700" dirty="0" smtClean="0"/>
              <a:t>사용</a:t>
            </a:r>
            <a:endParaRPr lang="ko-KR" altLang="en-US" sz="1700" dirty="0"/>
          </a:p>
          <a:p>
            <a:pPr lvl="1" latinLnBrk="0">
              <a:buFont typeface="Wingdings" pitchFamily="2" charset="2"/>
              <a:buChar char="v"/>
            </a:pPr>
            <a:r>
              <a:rPr lang="en-US" altLang="ko-KR" sz="1500" dirty="0" smtClean="0"/>
              <a:t>Maven</a:t>
            </a:r>
            <a:r>
              <a:rPr lang="ko-KR" altLang="en-US" sz="1500" dirty="0"/>
              <a:t>을 이용한 </a:t>
            </a:r>
            <a:r>
              <a:rPr lang="en-US" altLang="ko-KR" sz="1500" dirty="0"/>
              <a:t>Library </a:t>
            </a:r>
            <a:r>
              <a:rPr lang="ko-KR" altLang="en-US" sz="1500" dirty="0"/>
              <a:t>다운로드</a:t>
            </a:r>
          </a:p>
          <a:p>
            <a:pPr lvl="1" latinLnBrk="0">
              <a:buFont typeface="Wingdings" pitchFamily="2" charset="2"/>
              <a:buChar char="v"/>
            </a:pPr>
            <a:r>
              <a:rPr lang="ko-KR" altLang="en-US" sz="1500" dirty="0" smtClean="0"/>
              <a:t>마우스를 </a:t>
            </a:r>
            <a:r>
              <a:rPr lang="ko-KR" altLang="en-US" sz="1500" dirty="0"/>
              <a:t>이용한 </a:t>
            </a:r>
            <a:r>
              <a:rPr lang="en-US" altLang="ko-KR" sz="1500" dirty="0" err="1"/>
              <a:t>Javadoc</a:t>
            </a:r>
            <a:r>
              <a:rPr lang="en-US" altLang="ko-KR" sz="1500" dirty="0"/>
              <a:t>, Source Download </a:t>
            </a:r>
            <a:r>
              <a:rPr lang="ko-KR" altLang="en-US" sz="1500" dirty="0"/>
              <a:t>메뉴 </a:t>
            </a:r>
            <a:r>
              <a:rPr lang="ko-KR" altLang="en-US" sz="1500" dirty="0" smtClean="0"/>
              <a:t>클릭</a:t>
            </a:r>
            <a:endParaRPr lang="en-US" altLang="ko-KR" sz="15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4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pom.xml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>
              <a:buFont typeface="Wingdings" pitchFamily="2" charset="2"/>
              <a:buChar char="v"/>
            </a:pPr>
            <a:r>
              <a:rPr lang="en-US" altLang="ko-KR" sz="1600" dirty="0" smtClean="0"/>
              <a:t>Maven </a:t>
            </a:r>
            <a:r>
              <a:rPr lang="ko-KR" altLang="en-US" sz="1600" dirty="0" smtClean="0"/>
              <a:t>프로젝트의 설정 파일</a:t>
            </a:r>
            <a:endParaRPr lang="en-US" altLang="ko-KR" sz="1600" dirty="0" smtClean="0"/>
          </a:p>
          <a:p>
            <a:pPr lvl="1" latinLnBrk="0">
              <a:buFont typeface="Wingdings" pitchFamily="2" charset="2"/>
              <a:buChar char="v"/>
            </a:pPr>
            <a:r>
              <a:rPr lang="en-US" altLang="ko-KR" sz="1600" dirty="0" err="1" smtClean="0"/>
              <a:t>groupId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프로젝트를 생성하는 조직의 고유 아이디로 일반적으로 도메인 이름 사용</a:t>
            </a:r>
            <a:endParaRPr lang="en-US" altLang="ko-KR" sz="1600" dirty="0" smtClean="0"/>
          </a:p>
          <a:p>
            <a:pPr lvl="1" latinLnBrk="0">
              <a:buFont typeface="Wingdings" pitchFamily="2" charset="2"/>
              <a:buChar char="v"/>
            </a:pPr>
            <a:r>
              <a:rPr lang="en-US" altLang="ko-KR" sz="1600" dirty="0" err="1" smtClean="0"/>
              <a:t>artifactId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프로젝트를 식별하는 유일한 아이디</a:t>
            </a:r>
            <a:endParaRPr lang="en-US" altLang="ko-KR" sz="1600" dirty="0" smtClean="0"/>
          </a:p>
          <a:p>
            <a:pPr lvl="1" latinLnBrk="0">
              <a:buFont typeface="Wingdings" pitchFamily="2" charset="2"/>
              <a:buChar char="v"/>
            </a:pPr>
            <a:r>
              <a:rPr lang="en-US" altLang="ko-KR" sz="1600" dirty="0" smtClean="0"/>
              <a:t>packaging: </a:t>
            </a:r>
            <a:r>
              <a:rPr lang="ko-KR" altLang="en-US" sz="1600" dirty="0" smtClean="0"/>
              <a:t>프로젝트를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어떤 형태로 </a:t>
            </a:r>
            <a:r>
              <a:rPr lang="ko-KR" altLang="en-US" sz="1600" dirty="0" err="1" smtClean="0"/>
              <a:t>패키징</a:t>
            </a:r>
            <a:r>
              <a:rPr lang="ko-KR" altLang="en-US" sz="1600" dirty="0" smtClean="0"/>
              <a:t> 할 지 결정 </a:t>
            </a:r>
            <a:r>
              <a:rPr lang="en-US" altLang="ko-KR" sz="1600" dirty="0" smtClean="0"/>
              <a:t>– jar, war </a:t>
            </a:r>
            <a:r>
              <a:rPr lang="ko-KR" altLang="en-US" sz="1600" dirty="0" smtClean="0"/>
              <a:t>등</a:t>
            </a:r>
            <a:endParaRPr lang="en-US" altLang="ko-KR" sz="1600" dirty="0" smtClean="0"/>
          </a:p>
          <a:p>
            <a:pPr lvl="1" latinLnBrk="0">
              <a:buFont typeface="Wingdings" pitchFamily="2" charset="2"/>
              <a:buChar char="v"/>
            </a:pPr>
            <a:r>
              <a:rPr lang="en-US" altLang="ko-KR" sz="1600" dirty="0"/>
              <a:t>v</a:t>
            </a:r>
            <a:r>
              <a:rPr lang="en-US" altLang="ko-KR" sz="1600" dirty="0" smtClean="0"/>
              <a:t>ersion: </a:t>
            </a:r>
            <a:r>
              <a:rPr lang="ko-KR" altLang="en-US" sz="1600" dirty="0" smtClean="0"/>
              <a:t>프로젝트의 현재 버전</a:t>
            </a:r>
            <a:r>
              <a:rPr lang="en-US" altLang="ko-KR" sz="1600" dirty="0" smtClean="0"/>
              <a:t> </a:t>
            </a:r>
          </a:p>
          <a:p>
            <a:pPr lvl="1" latinLnBrk="0">
              <a:buFont typeface="Wingdings" pitchFamily="2" charset="2"/>
              <a:buChar char="v"/>
            </a:pPr>
            <a:r>
              <a:rPr lang="en-US" altLang="ko-KR" sz="1600" dirty="0"/>
              <a:t>n</a:t>
            </a:r>
            <a:r>
              <a:rPr lang="en-US" altLang="ko-KR" sz="1600" dirty="0" smtClean="0"/>
              <a:t>ame: </a:t>
            </a:r>
            <a:r>
              <a:rPr lang="ko-KR" altLang="en-US" sz="1600" dirty="0" smtClean="0"/>
              <a:t>프로젝트 이름</a:t>
            </a:r>
            <a:endParaRPr lang="en-US" altLang="ko-KR" sz="1600" dirty="0" smtClean="0"/>
          </a:p>
          <a:p>
            <a:pPr lvl="1" latinLnBrk="0">
              <a:buFont typeface="Wingdings" pitchFamily="2" charset="2"/>
              <a:buChar char="v"/>
            </a:pPr>
            <a:r>
              <a:rPr lang="en-US" altLang="ko-KR" sz="1600" dirty="0" smtClean="0"/>
              <a:t>url: </a:t>
            </a:r>
            <a:r>
              <a:rPr lang="ko-KR" altLang="en-US" sz="1600" dirty="0" smtClean="0"/>
              <a:t>프로젝트의 사이트가 있다면 사이트 </a:t>
            </a:r>
            <a:r>
              <a:rPr lang="en-US" altLang="ko-KR" sz="1600" dirty="0" smtClean="0"/>
              <a:t>URL</a:t>
            </a:r>
            <a:r>
              <a:rPr lang="ko-KR" altLang="en-US" sz="1600" dirty="0" smtClean="0"/>
              <a:t>을 등록</a:t>
            </a:r>
            <a:endParaRPr lang="en-US" altLang="ko-KR" sz="1600" dirty="0" smtClean="0"/>
          </a:p>
          <a:p>
            <a:pPr lvl="1" latinLnBrk="0">
              <a:buFont typeface="Wingdings" pitchFamily="2" charset="2"/>
              <a:buChar char="v"/>
            </a:pPr>
            <a:r>
              <a:rPr lang="en-US" altLang="ko-KR" sz="1600" dirty="0"/>
              <a:t>d</a:t>
            </a:r>
            <a:r>
              <a:rPr lang="en-US" altLang="ko-KR" sz="1600" dirty="0" smtClean="0"/>
              <a:t>ependencies: dependencies </a:t>
            </a:r>
            <a:r>
              <a:rPr lang="ko-KR" altLang="en-US" sz="1600" dirty="0" smtClean="0"/>
              <a:t>와 하위 </a:t>
            </a:r>
            <a:r>
              <a:rPr lang="ko-KR" altLang="en-US" sz="1600" dirty="0" err="1" smtClean="0"/>
              <a:t>엘리먼트인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dependency</a:t>
            </a:r>
            <a:r>
              <a:rPr lang="ko-KR" altLang="en-US" sz="1600" dirty="0" smtClean="0"/>
              <a:t>는 프로젝트와 의존 관계에 있는 라이브러리를 관리 </a:t>
            </a:r>
            <a:r>
              <a:rPr lang="en-US" altLang="ko-KR" sz="1600" dirty="0"/>
              <a:t>– http://mvnrepository.com/</a:t>
            </a:r>
            <a:r>
              <a:rPr lang="ko-KR" altLang="en-US" sz="1600" dirty="0" smtClean="0"/>
              <a:t>에서 검색</a:t>
            </a:r>
            <a:endParaRPr lang="en-US" altLang="ko-KR" sz="1600" dirty="0" smtClean="0"/>
          </a:p>
          <a:p>
            <a:pPr latinLnBrk="0">
              <a:buFont typeface="Wingdings" pitchFamily="2" charset="2"/>
              <a:buChar char="v"/>
            </a:pP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56" t="13937" r="32994" b="64072"/>
          <a:stretch/>
        </p:blipFill>
        <p:spPr bwMode="auto">
          <a:xfrm>
            <a:off x="755576" y="4509120"/>
            <a:ext cx="5560672" cy="211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72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Application 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atinLnBrk="0">
              <a:buFont typeface="Wingdings" pitchFamily="2" charset="2"/>
              <a:buChar char="v"/>
            </a:pPr>
            <a:r>
              <a:rPr lang="en-US" altLang="ko-KR" sz="1600" dirty="0" smtClean="0"/>
              <a:t>Java Application 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pPr latinLnBrk="0">
              <a:buFont typeface="Wingdings" pitchFamily="2" charset="2"/>
              <a:buChar char="v"/>
            </a:pPr>
            <a:r>
              <a:rPr lang="ko-KR" altLang="en-US" sz="1600" dirty="0" smtClean="0"/>
              <a:t>프로젝트에 클래스를 추가하고 </a:t>
            </a:r>
            <a:r>
              <a:rPr lang="en-US" altLang="ko-KR" sz="1600" dirty="0" smtClean="0"/>
              <a:t>main </a:t>
            </a:r>
            <a:r>
              <a:rPr lang="ko-KR" altLang="en-US" sz="1600" dirty="0" smtClean="0"/>
              <a:t>함수를 작성하고 실행</a:t>
            </a:r>
            <a:endParaRPr lang="en-US" altLang="ko-KR" sz="1600" dirty="0" smtClean="0"/>
          </a:p>
          <a:p>
            <a:pPr marL="0" indent="0" latinLnBrk="0">
              <a:buNone/>
            </a:pPr>
            <a:r>
              <a:rPr lang="en-US" altLang="ko-KR" sz="1400" dirty="0"/>
              <a:t>public class Main {</a:t>
            </a:r>
          </a:p>
          <a:p>
            <a:pPr marL="0" indent="0" latinLnBrk="0">
              <a:buNone/>
            </a:pPr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marL="0" indent="0" latinLnBrk="0">
              <a:buNone/>
            </a:pPr>
            <a:r>
              <a:rPr lang="en-US" altLang="ko-KR" sz="1400" dirty="0"/>
              <a:t>		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 JDBC </a:t>
            </a:r>
            <a:r>
              <a:rPr lang="ko-KR" altLang="en-US" sz="1400" dirty="0"/>
              <a:t>드라이버 </a:t>
            </a:r>
            <a:r>
              <a:rPr lang="ko-KR" altLang="en-US" sz="1400" dirty="0" err="1"/>
              <a:t>로딩중</a:t>
            </a:r>
            <a:r>
              <a:rPr lang="en-US" altLang="ko-KR" sz="1400" dirty="0"/>
              <a:t>...");</a:t>
            </a:r>
          </a:p>
          <a:p>
            <a:pPr marL="0" indent="0" latinLnBrk="0">
              <a:buNone/>
            </a:pPr>
            <a:r>
              <a:rPr lang="en-US" altLang="ko-KR" sz="1400" dirty="0"/>
              <a:t>		  try</a:t>
            </a:r>
          </a:p>
          <a:p>
            <a:pPr marL="0" indent="0" latinLnBrk="0">
              <a:buNone/>
            </a:pPr>
            <a:r>
              <a:rPr lang="en-US" altLang="ko-KR" sz="1400" dirty="0"/>
              <a:t>		  {</a:t>
            </a:r>
          </a:p>
          <a:p>
            <a:pPr marL="0" indent="0" latinLnBrk="0">
              <a:buNone/>
            </a:pPr>
            <a:r>
              <a:rPr lang="en-US" altLang="ko-KR" sz="1400" dirty="0"/>
              <a:t>		   </a:t>
            </a:r>
            <a:r>
              <a:rPr lang="en-US" altLang="ko-KR" sz="1400" dirty="0" err="1"/>
              <a:t>Class.forName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com.mysql.jdbc.Driver</a:t>
            </a:r>
            <a:r>
              <a:rPr lang="en-US" altLang="ko-KR" sz="1400" dirty="0"/>
              <a:t>");</a:t>
            </a:r>
          </a:p>
          <a:p>
            <a:pPr marL="0" indent="0" latinLnBrk="0">
              <a:buNone/>
            </a:pPr>
            <a:r>
              <a:rPr lang="en-US" altLang="ko-KR" sz="1400" dirty="0"/>
              <a:t>		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 JDBC </a:t>
            </a:r>
            <a:r>
              <a:rPr lang="ko-KR" altLang="en-US" sz="1400" dirty="0"/>
              <a:t>드라이버 로딩 성공</a:t>
            </a:r>
            <a:r>
              <a:rPr lang="en-US" altLang="ko-KR" sz="1400" dirty="0"/>
              <a:t>...");</a:t>
            </a:r>
          </a:p>
          <a:p>
            <a:pPr marL="0" indent="0" latinLnBrk="0">
              <a:buNone/>
            </a:pPr>
            <a:r>
              <a:rPr lang="en-US" altLang="ko-KR" sz="1400" dirty="0"/>
              <a:t>		   </a:t>
            </a:r>
          </a:p>
          <a:p>
            <a:pPr marL="0" indent="0" latinLnBrk="0">
              <a:buNone/>
            </a:pPr>
            <a:r>
              <a:rPr lang="en-US" altLang="ko-KR" sz="1400" dirty="0"/>
              <a:t>		  }</a:t>
            </a:r>
          </a:p>
          <a:p>
            <a:pPr marL="0" indent="0" latinLnBrk="0">
              <a:buNone/>
            </a:pPr>
            <a:r>
              <a:rPr lang="en-US" altLang="ko-KR" sz="1400" dirty="0"/>
              <a:t>		  catch(</a:t>
            </a:r>
            <a:r>
              <a:rPr lang="en-US" altLang="ko-KR" sz="1400" dirty="0" err="1"/>
              <a:t>ClassNotFoundException</a:t>
            </a:r>
            <a:r>
              <a:rPr lang="en-US" altLang="ko-KR" sz="1400" dirty="0"/>
              <a:t> e)</a:t>
            </a:r>
          </a:p>
          <a:p>
            <a:pPr marL="0" indent="0" latinLnBrk="0">
              <a:buNone/>
            </a:pPr>
            <a:r>
              <a:rPr lang="en-US" altLang="ko-KR" sz="1400" dirty="0"/>
              <a:t>		  {</a:t>
            </a:r>
          </a:p>
          <a:p>
            <a:pPr marL="0" indent="0" latinLnBrk="0">
              <a:buNone/>
            </a:pPr>
            <a:r>
              <a:rPr lang="en-US" altLang="ko-KR" sz="1400" dirty="0"/>
              <a:t>		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 JDBC </a:t>
            </a:r>
            <a:r>
              <a:rPr lang="ko-KR" altLang="en-US" sz="1400" dirty="0"/>
              <a:t>드라이버 로딩 실패</a:t>
            </a:r>
            <a:r>
              <a:rPr lang="en-US" altLang="ko-KR" sz="1400" dirty="0"/>
              <a:t>...");</a:t>
            </a:r>
          </a:p>
          <a:p>
            <a:pPr marL="0" indent="0" latinLnBrk="0">
              <a:buNone/>
            </a:pPr>
            <a:r>
              <a:rPr lang="en-US" altLang="ko-KR" sz="1400" dirty="0"/>
              <a:t>		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e.getMessage</a:t>
            </a:r>
            <a:r>
              <a:rPr lang="en-US" altLang="ko-KR" sz="1400" dirty="0"/>
              <a:t>());</a:t>
            </a:r>
          </a:p>
          <a:p>
            <a:pPr marL="0" indent="0" latinLnBrk="0">
              <a:buNone/>
            </a:pPr>
            <a:r>
              <a:rPr lang="en-US" altLang="ko-KR" sz="1400" dirty="0"/>
              <a:t>		   </a:t>
            </a:r>
            <a:r>
              <a:rPr lang="en-US" altLang="ko-KR" sz="1400" dirty="0" err="1"/>
              <a:t>System.exit</a:t>
            </a:r>
            <a:r>
              <a:rPr lang="en-US" altLang="ko-KR" sz="1400" dirty="0"/>
              <a:t>(0);</a:t>
            </a:r>
          </a:p>
          <a:p>
            <a:pPr marL="0" indent="0" latinLnBrk="0">
              <a:buNone/>
            </a:pPr>
            <a:r>
              <a:rPr lang="en-US" altLang="ko-KR" sz="1400" dirty="0"/>
              <a:t>		  }</a:t>
            </a:r>
          </a:p>
          <a:p>
            <a:pPr marL="0" indent="0" latinLnBrk="0">
              <a:buNone/>
            </a:pPr>
            <a:r>
              <a:rPr lang="en-US" altLang="ko-KR" sz="1400" dirty="0"/>
              <a:t>	}</a:t>
            </a:r>
          </a:p>
          <a:p>
            <a:pPr marL="0" indent="0" latinLnBrk="0">
              <a:buNone/>
            </a:pPr>
            <a:r>
              <a:rPr lang="en-US" altLang="ko-KR" sz="1400" dirty="0" smtClean="0"/>
              <a:t>}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69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Application 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>
              <a:buFont typeface="Wingdings" pitchFamily="2" charset="2"/>
              <a:buChar char="v"/>
            </a:pPr>
            <a:r>
              <a:rPr lang="ko-KR" altLang="en-US" sz="1600" dirty="0" smtClean="0"/>
              <a:t>프로젝트를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선택하고 </a:t>
            </a:r>
            <a:r>
              <a:rPr lang="en-US" altLang="ko-KR" sz="1600" dirty="0" smtClean="0"/>
              <a:t>Maven </a:t>
            </a:r>
            <a:r>
              <a:rPr lang="ko-KR" altLang="en-US" sz="1600" dirty="0" smtClean="0"/>
              <a:t>프로젝트로 변환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5" t="25394" r="57915" b="2206"/>
          <a:stretch/>
        </p:blipFill>
        <p:spPr bwMode="auto">
          <a:xfrm>
            <a:off x="683568" y="2204864"/>
            <a:ext cx="4032448" cy="3568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204864"/>
            <a:ext cx="2912393" cy="371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52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Application 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>
              <a:buFont typeface="Wingdings" pitchFamily="2" charset="2"/>
              <a:buChar char="v"/>
            </a:pPr>
            <a:r>
              <a:rPr lang="en-US" altLang="ko-KR" sz="1600" dirty="0" smtClean="0"/>
              <a:t>pom.xml </a:t>
            </a:r>
            <a:r>
              <a:rPr lang="ko-KR" altLang="en-US" sz="1600" dirty="0" smtClean="0"/>
              <a:t>파일에 추가</a:t>
            </a:r>
            <a:endParaRPr lang="en-US" altLang="ko-KR" sz="1600" dirty="0" smtClean="0"/>
          </a:p>
          <a:p>
            <a:pPr marL="0" indent="0" latinLnBrk="0">
              <a:buNone/>
            </a:pPr>
            <a:r>
              <a:rPr lang="en-US" altLang="ko-KR" sz="1400" dirty="0"/>
              <a:t>&lt;dependencies&gt;</a:t>
            </a:r>
          </a:p>
          <a:p>
            <a:pPr marL="0" indent="0" latinLnBrk="0">
              <a:buNone/>
            </a:pPr>
            <a:r>
              <a:rPr lang="en-US" altLang="ko-KR" sz="1400" dirty="0"/>
              <a:t>  &lt;dependency&gt;</a:t>
            </a:r>
          </a:p>
          <a:p>
            <a:pPr marL="0" indent="0" latinLnBrk="0">
              <a:buNone/>
            </a:pPr>
            <a:r>
              <a:rPr lang="en-US" altLang="ko-KR" sz="1400" dirty="0"/>
              <a:t>	&lt;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</a:p>
          <a:p>
            <a:pPr marL="0" indent="0" latinLnBrk="0">
              <a:buNone/>
            </a:pPr>
            <a:r>
              <a:rPr lang="en-US" altLang="ko-KR" sz="1400" dirty="0"/>
              <a:t>	&lt;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-connector-java&lt;/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</a:p>
          <a:p>
            <a:pPr marL="0" indent="0" latinLnBrk="0">
              <a:buNone/>
            </a:pPr>
            <a:r>
              <a:rPr lang="en-US" altLang="ko-KR" sz="1400" dirty="0"/>
              <a:t>	&lt;</a:t>
            </a:r>
            <a:r>
              <a:rPr lang="en-US" altLang="ko-KR" sz="1400" dirty="0" smtClean="0"/>
              <a:t>version&gt;4.1.27</a:t>
            </a:r>
            <a:r>
              <a:rPr lang="en-US" altLang="ko-KR" sz="1400" dirty="0"/>
              <a:t>&lt;/version&gt;</a:t>
            </a:r>
          </a:p>
          <a:p>
            <a:pPr marL="0" indent="0" latinLnBrk="0">
              <a:buNone/>
            </a:pPr>
            <a:r>
              <a:rPr lang="en-US" altLang="ko-KR" sz="1400" dirty="0"/>
              <a:t>	&lt;/dependency&gt;         </a:t>
            </a:r>
          </a:p>
          <a:p>
            <a:pPr marL="0" indent="0" latinLnBrk="0">
              <a:buNone/>
            </a:pPr>
            <a:r>
              <a:rPr lang="en-US" altLang="ko-KR" sz="1400" dirty="0"/>
              <a:t>  &lt;/dependencies</a:t>
            </a:r>
            <a:r>
              <a:rPr lang="en-US" altLang="ko-KR" sz="1400" dirty="0" smtClean="0"/>
              <a:t>&gt;</a:t>
            </a:r>
          </a:p>
          <a:p>
            <a:pPr marL="0" indent="0" latinLnBrk="0">
              <a:buNone/>
            </a:pPr>
            <a:endParaRPr lang="en-US" altLang="ko-KR" sz="1400" dirty="0"/>
          </a:p>
          <a:p>
            <a:pPr latinLnBrk="0">
              <a:buFont typeface="Wingdings" panose="05000000000000000000" pitchFamily="2" charset="2"/>
              <a:buChar char="v"/>
            </a:pPr>
            <a:r>
              <a:rPr lang="en-US" altLang="ko-KR" sz="1400" dirty="0" smtClean="0"/>
              <a:t>Maven Build</a:t>
            </a:r>
            <a:r>
              <a:rPr lang="ko-KR" altLang="en-US" sz="1400" dirty="0" smtClean="0"/>
              <a:t>하고 프로젝트 실행 </a:t>
            </a:r>
            <a:r>
              <a:rPr lang="en-US" altLang="ko-KR" sz="1400" dirty="0" smtClean="0"/>
              <a:t>– build </a:t>
            </a:r>
            <a:r>
              <a:rPr lang="ko-KR" altLang="en-US" sz="1400" dirty="0" smtClean="0"/>
              <a:t>시 </a:t>
            </a:r>
            <a:r>
              <a:rPr lang="en-US" altLang="ko-KR" sz="1400" dirty="0" smtClean="0"/>
              <a:t>goal</a:t>
            </a:r>
            <a:r>
              <a:rPr lang="ko-KR" altLang="en-US" sz="1400" dirty="0" smtClean="0"/>
              <a:t>에는 </a:t>
            </a:r>
            <a:r>
              <a:rPr lang="en-US" altLang="ko-KR" sz="1400" dirty="0" smtClean="0"/>
              <a:t>clean install </a:t>
            </a:r>
            <a:r>
              <a:rPr lang="ko-KR" altLang="en-US" sz="1400" dirty="0" smtClean="0"/>
              <a:t>입력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5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683568" y="1268760"/>
            <a:ext cx="7848872" cy="2077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JUnit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단위 테스트를 위한 프레임워크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JUnit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은 테스트 주도 개발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(TDD, Test-Driven Development,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테스트를 먼저 한 뒤 코드를 작성하는 방법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에서 많이 사용하는 프레임워크이며 자동화된 테스트가 가능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단위 테스트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전체 프로그램을 구성하고 있는 기본 단위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(unit)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프로그램이 정상적으로 동작하는지 테스트하는 것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noProof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1</a:t>
            </a:r>
            <a:r>
              <a:rPr kumimoji="0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 </a:t>
            </a:r>
            <a:r>
              <a:rPr lang="en-US" altLang="ko-KR" sz="36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JUnit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9056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67744" y="188640"/>
            <a:ext cx="6876256" cy="76200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중앙 </a:t>
            </a:r>
            <a:r>
              <a:rPr lang="ko-KR" altLang="en-US" dirty="0" err="1" smtClean="0"/>
              <a:t>레포지트리에</a:t>
            </a:r>
            <a:r>
              <a:rPr lang="ko-KR" altLang="en-US" dirty="0" smtClean="0"/>
              <a:t> 없는 경우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>
              <a:buFont typeface="Wingdings" pitchFamily="2" charset="2"/>
              <a:buChar char="v"/>
            </a:pPr>
            <a:r>
              <a:rPr lang="ko-KR" altLang="en-US" sz="1600" dirty="0" err="1" smtClean="0"/>
              <a:t>오라클은</a:t>
            </a:r>
            <a:r>
              <a:rPr lang="ko-KR" altLang="en-US" sz="1600" dirty="0" smtClean="0"/>
              <a:t> 중앙 </a:t>
            </a:r>
            <a:r>
              <a:rPr lang="ko-KR" altLang="en-US" sz="1600" dirty="0" err="1" smtClean="0"/>
              <a:t>레포지트리에</a:t>
            </a:r>
            <a:r>
              <a:rPr lang="ko-KR" altLang="en-US" sz="1600" dirty="0" smtClean="0"/>
              <a:t> 없어서 </a:t>
            </a:r>
            <a:r>
              <a:rPr lang="en-US" altLang="ko-KR" sz="1600" dirty="0" smtClean="0"/>
              <a:t>dependency</a:t>
            </a:r>
            <a:r>
              <a:rPr lang="ko-KR" altLang="en-US" sz="1600" dirty="0" smtClean="0"/>
              <a:t>만 추가해서는 안됩니다</a:t>
            </a:r>
            <a:r>
              <a:rPr lang="en-US" altLang="ko-KR" sz="1600" dirty="0" smtClean="0"/>
              <a:t>.</a:t>
            </a:r>
          </a:p>
          <a:p>
            <a:pPr latinLnBrk="0">
              <a:buFont typeface="Wingdings" pitchFamily="2" charset="2"/>
              <a:buChar char="v"/>
            </a:pPr>
            <a:r>
              <a:rPr lang="ko-KR" altLang="en-US" sz="1600" dirty="0" smtClean="0"/>
              <a:t>위의 경우에는 </a:t>
            </a:r>
            <a:r>
              <a:rPr lang="ko-KR" altLang="en-US" sz="1600" dirty="0" err="1" smtClean="0"/>
              <a:t>레포지트리를</a:t>
            </a:r>
            <a:r>
              <a:rPr lang="ko-KR" altLang="en-US" sz="1600" dirty="0" smtClean="0"/>
              <a:t> 추가한 후 </a:t>
            </a:r>
            <a:r>
              <a:rPr lang="en-US" altLang="ko-KR" sz="1600" dirty="0" smtClean="0"/>
              <a:t>dependency</a:t>
            </a:r>
            <a:r>
              <a:rPr lang="ko-KR" altLang="en-US" sz="1600" dirty="0" smtClean="0"/>
              <a:t>를 추가해야 합니다</a:t>
            </a:r>
            <a:r>
              <a:rPr lang="en-US" altLang="ko-KR" sz="1600" dirty="0" smtClean="0"/>
              <a:t>.</a:t>
            </a:r>
          </a:p>
          <a:p>
            <a:pPr marL="0" indent="0" latinLnBrk="0">
              <a:buNone/>
            </a:pPr>
            <a:r>
              <a:rPr lang="en-US" altLang="ko-KR" sz="1600" dirty="0" smtClean="0"/>
              <a:t>&lt;repositories&gt;</a:t>
            </a:r>
          </a:p>
          <a:p>
            <a:pPr marL="0" indent="0" latinLnBrk="0">
              <a:buNone/>
            </a:pPr>
            <a:r>
              <a:rPr lang="en-US" altLang="ko-KR" sz="1600" dirty="0" smtClean="0"/>
              <a:t>	&lt;repository&gt;</a:t>
            </a:r>
          </a:p>
          <a:p>
            <a:pPr marL="0" indent="0" latinLnBrk="0">
              <a:buNone/>
            </a:pPr>
            <a:r>
              <a:rPr lang="en-US" altLang="ko-KR" sz="1600" dirty="0" smtClean="0"/>
              <a:t>		&lt;id&gt;</a:t>
            </a:r>
            <a:r>
              <a:rPr lang="en-US" altLang="ko-KR" sz="1600" dirty="0" err="1" smtClean="0"/>
              <a:t>codelds</a:t>
            </a:r>
            <a:r>
              <a:rPr lang="en-US" altLang="ko-KR" sz="1600" dirty="0" smtClean="0"/>
              <a:t>&lt;/id&gt;</a:t>
            </a:r>
          </a:p>
          <a:p>
            <a:pPr marL="0" indent="0" latinLnBrk="0">
              <a:buNone/>
            </a:pPr>
            <a:r>
              <a:rPr lang="en-US" altLang="ko-KR" sz="1600" dirty="0" smtClean="0"/>
              <a:t>		&lt;</a:t>
            </a:r>
            <a:r>
              <a:rPr lang="en-US" altLang="ko-KR" sz="1600" dirty="0" err="1" smtClean="0"/>
              <a:t>url</a:t>
            </a:r>
            <a:r>
              <a:rPr lang="en-US" altLang="ko-KR" sz="1600" dirty="0" smtClean="0"/>
              <a:t>&gt;https://code.lds.org/nexus/content/groups/main-repo&lt;/url&gt;</a:t>
            </a:r>
          </a:p>
          <a:p>
            <a:pPr marL="0" indent="0" latinLnBrk="0">
              <a:buNone/>
            </a:pPr>
            <a:r>
              <a:rPr lang="en-US" altLang="ko-KR" sz="1600" dirty="0" smtClean="0"/>
              <a:t>	&lt;/repository&gt;</a:t>
            </a:r>
          </a:p>
          <a:p>
            <a:pPr marL="0" indent="0" latinLnBrk="0">
              <a:buNone/>
            </a:pPr>
            <a:r>
              <a:rPr lang="en-US" altLang="ko-KR" sz="1600" dirty="0" smtClean="0"/>
              <a:t>&lt;/repositories&gt;</a:t>
            </a:r>
          </a:p>
          <a:p>
            <a:pPr marL="0" indent="0" latinLnBrk="0">
              <a:buNone/>
            </a:pPr>
            <a:r>
              <a:rPr lang="en-US" altLang="ko-KR" sz="1600" dirty="0" smtClean="0"/>
              <a:t>	</a:t>
            </a:r>
          </a:p>
          <a:p>
            <a:pPr marL="0" indent="0" latinLnBrk="0">
              <a:buNone/>
            </a:pPr>
            <a:r>
              <a:rPr lang="en-US" altLang="ko-KR" sz="1600" dirty="0" smtClean="0"/>
              <a:t>&lt;dependencies&gt;</a:t>
            </a:r>
          </a:p>
          <a:p>
            <a:pPr marL="0" indent="0" latinLnBrk="0">
              <a:buNone/>
            </a:pPr>
            <a:r>
              <a:rPr lang="en-US" altLang="ko-KR" sz="1600" dirty="0" smtClean="0"/>
              <a:t>	&lt;dependency&gt;</a:t>
            </a:r>
          </a:p>
          <a:p>
            <a:pPr marL="0" indent="0" latinLnBrk="0">
              <a:buNone/>
            </a:pPr>
            <a:r>
              <a:rPr lang="en-US" altLang="ko-KR" sz="1600" dirty="0" smtClean="0"/>
              <a:t>		&lt;</a:t>
            </a:r>
            <a:r>
              <a:rPr lang="en-US" altLang="ko-KR" sz="1600" dirty="0" err="1" smtClean="0"/>
              <a:t>groupId</a:t>
            </a:r>
            <a:r>
              <a:rPr lang="en-US" altLang="ko-KR" sz="1600" dirty="0" smtClean="0"/>
              <a:t>&gt;</a:t>
            </a:r>
            <a:r>
              <a:rPr lang="en-US" altLang="ko-KR" sz="1600" dirty="0" err="1" smtClean="0"/>
              <a:t>com.oracle</a:t>
            </a:r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groupId</a:t>
            </a:r>
            <a:r>
              <a:rPr lang="en-US" altLang="ko-KR" sz="1600" dirty="0" smtClean="0"/>
              <a:t>&gt;</a:t>
            </a:r>
          </a:p>
          <a:p>
            <a:pPr marL="0" indent="0" latinLnBrk="0">
              <a:buNone/>
            </a:pPr>
            <a:r>
              <a:rPr lang="en-US" altLang="ko-KR" sz="1600" dirty="0" smtClean="0"/>
              <a:t>		&lt;</a:t>
            </a:r>
            <a:r>
              <a:rPr lang="en-US" altLang="ko-KR" sz="1600" dirty="0" err="1" smtClean="0"/>
              <a:t>artifactId</a:t>
            </a:r>
            <a:r>
              <a:rPr lang="en-US" altLang="ko-KR" sz="1600" dirty="0" smtClean="0"/>
              <a:t>&gt;ojdbc6&lt;/</a:t>
            </a:r>
            <a:r>
              <a:rPr lang="en-US" altLang="ko-KR" sz="1600" dirty="0" err="1" smtClean="0"/>
              <a:t>artifactId</a:t>
            </a:r>
            <a:r>
              <a:rPr lang="en-US" altLang="ko-KR" sz="1600" dirty="0" smtClean="0"/>
              <a:t>&gt;</a:t>
            </a:r>
          </a:p>
          <a:p>
            <a:pPr marL="0" indent="0" latinLnBrk="0">
              <a:buNone/>
            </a:pPr>
            <a:r>
              <a:rPr lang="en-US" altLang="ko-KR" sz="1600" dirty="0" smtClean="0"/>
              <a:t>		&lt;version&gt;11.2.0.3&lt;/version&gt;</a:t>
            </a:r>
          </a:p>
          <a:p>
            <a:pPr marL="0" indent="0" latinLnBrk="0">
              <a:buNone/>
            </a:pPr>
            <a:r>
              <a:rPr lang="en-US" altLang="ko-KR" sz="1600" dirty="0" smtClean="0"/>
              <a:t>	&lt;/dependency&gt;</a:t>
            </a:r>
          </a:p>
          <a:p>
            <a:pPr marL="0" indent="0" latinLnBrk="0">
              <a:buNone/>
            </a:pPr>
            <a:r>
              <a:rPr lang="en-US" altLang="ko-KR" sz="1600" dirty="0" smtClean="0"/>
              <a:t>&lt;/dependencies&gt;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4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6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데이터베이스 연동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6" t="54059" r="8543" b="10271"/>
          <a:stretch/>
        </p:blipFill>
        <p:spPr bwMode="auto">
          <a:xfrm>
            <a:off x="107504" y="1988840"/>
            <a:ext cx="891132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764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28600" y="1385888"/>
            <a:ext cx="8686800" cy="529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9pPr>
          </a:lstStyle>
          <a:p>
            <a:pPr>
              <a:spcBef>
                <a:spcPts val="400"/>
              </a:spcBef>
              <a:buClr>
                <a:srgbClr val="660033"/>
              </a:buClr>
              <a:buFont typeface="Wingdings" pitchFamily="2" charset="2"/>
              <a:buChar char=""/>
            </a:pPr>
            <a:r>
              <a:rPr 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데이터베이스 테이블 작성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 table Goods (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code     char(5) not null, 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name    varchar2(50) not null, 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manufacture   varchar2(20), 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price    number(10) not null, 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primary key(code)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  <a:endParaRPr lang="en-US" altLang="ko-KR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400"/>
              </a:spcBef>
              <a:buClr>
                <a:srgbClr val="660033"/>
              </a:buClr>
              <a:buFont typeface="Wingdings" pitchFamily="2" charset="2"/>
              <a:buChar char=""/>
            </a:pPr>
            <a:r>
              <a:rPr 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샘플 데이터 입력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insert into Goods values('001', 'apple',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korea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 1500);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insert into Goods values('002', 'watermelon',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korea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 15000);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insert into Goods values('003', 'oriental melon',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korea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 1000);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insert into Goods values('004', 'banana', 'Philippines', 500);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insert into Goods values('005', 'lemon',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korea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 1500);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insert into Goods values('006', 'mango',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taiwan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 700);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commit;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select * from Goods;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2339975" y="301625"/>
            <a:ext cx="627062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ko-KR" altLang="en-US" sz="36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데이터베이스 연동</a:t>
            </a:r>
          </a:p>
        </p:txBody>
      </p:sp>
    </p:spTree>
    <p:extLst>
      <p:ext uri="{BB962C8B-B14F-4D97-AF65-F5344CB8AC3E}">
        <p14:creationId xmlns:p14="http://schemas.microsoft.com/office/powerpoint/2010/main" val="19422097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28600" y="1385888"/>
            <a:ext cx="8686800" cy="529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9pPr>
          </a:lstStyle>
          <a:p>
            <a:pPr>
              <a:spcBef>
                <a:spcPts val="400"/>
              </a:spcBef>
              <a:buClr>
                <a:srgbClr val="660033"/>
              </a:buClr>
              <a:buFont typeface="Wingdings" pitchFamily="2" charset="2"/>
              <a:buChar char="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생성</a:t>
            </a:r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400"/>
              </a:spcBef>
              <a:buClr>
                <a:srgbClr val="660033"/>
              </a:buClr>
              <a:buFont typeface="Wingdings" pitchFamily="2" charset="2"/>
              <a:buChar char="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Maven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프로젝트로 변환</a:t>
            </a:r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400"/>
              </a:spcBef>
              <a:buClr>
                <a:srgbClr val="660033"/>
              </a:buClr>
              <a:buFont typeface="Wingdings" pitchFamily="2" charset="2"/>
              <a:buChar char="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pom.xml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추가</a:t>
            </a:r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spcBef>
                <a:spcPts val="400"/>
              </a:spcBef>
              <a:buClr>
                <a:srgbClr val="660033"/>
              </a:buClr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&lt;repositories&gt;</a:t>
            </a:r>
          </a:p>
          <a:p>
            <a:pPr marL="0" indent="0">
              <a:spcBef>
                <a:spcPts val="400"/>
              </a:spcBef>
              <a:buClr>
                <a:srgbClr val="660033"/>
              </a:buClr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&lt;repository&gt;</a:t>
            </a:r>
          </a:p>
          <a:p>
            <a:pPr marL="0" indent="0">
              <a:spcBef>
                <a:spcPts val="400"/>
              </a:spcBef>
              <a:buClr>
                <a:srgbClr val="660033"/>
              </a:buClr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&lt;id&gt;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codelds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&lt;/id&gt;</a:t>
            </a:r>
          </a:p>
          <a:p>
            <a:pPr marL="0" indent="0">
              <a:spcBef>
                <a:spcPts val="400"/>
              </a:spcBef>
              <a:buClr>
                <a:srgbClr val="660033"/>
              </a:buClr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&lt;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&gt;https://code.lds.org/nexus/content/groups/main-repo&lt;/url&gt;</a:t>
            </a:r>
          </a:p>
          <a:p>
            <a:pPr marL="0" indent="0">
              <a:spcBef>
                <a:spcPts val="400"/>
              </a:spcBef>
              <a:buClr>
                <a:srgbClr val="660033"/>
              </a:buClr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&lt;/repository&gt;</a:t>
            </a:r>
          </a:p>
          <a:p>
            <a:pPr marL="0" indent="0">
              <a:spcBef>
                <a:spcPts val="400"/>
              </a:spcBef>
              <a:buClr>
                <a:srgbClr val="660033"/>
              </a:buClr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&lt;/repositories&gt;</a:t>
            </a:r>
          </a:p>
          <a:p>
            <a:pPr marL="0" indent="0">
              <a:spcBef>
                <a:spcPts val="400"/>
              </a:spcBef>
              <a:buClr>
                <a:srgbClr val="660033"/>
              </a:buClr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 marL="0" indent="0">
              <a:spcBef>
                <a:spcPts val="400"/>
              </a:spcBef>
              <a:buClr>
                <a:srgbClr val="660033"/>
              </a:buClr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&lt;dependencies&gt;</a:t>
            </a:r>
          </a:p>
          <a:p>
            <a:pPr marL="0" indent="0">
              <a:spcBef>
                <a:spcPts val="400"/>
              </a:spcBef>
              <a:buClr>
                <a:srgbClr val="660033"/>
              </a:buClr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&lt;dependency&gt;</a:t>
            </a:r>
          </a:p>
          <a:p>
            <a:pPr marL="0" indent="0">
              <a:spcBef>
                <a:spcPts val="400"/>
              </a:spcBef>
              <a:buClr>
                <a:srgbClr val="660033"/>
              </a:buClr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&lt;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groupId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com.oracle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groupId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0" indent="0">
              <a:spcBef>
                <a:spcPts val="400"/>
              </a:spcBef>
              <a:buClr>
                <a:srgbClr val="660033"/>
              </a:buClr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&lt;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artifactId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&gt;ojdbc6&lt;/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artifactId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0" indent="0">
              <a:spcBef>
                <a:spcPts val="400"/>
              </a:spcBef>
              <a:buClr>
                <a:srgbClr val="660033"/>
              </a:buClr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&lt;version&gt;11.2.0.3&lt;/version&gt;</a:t>
            </a:r>
          </a:p>
          <a:p>
            <a:pPr marL="0" indent="0">
              <a:spcBef>
                <a:spcPts val="400"/>
              </a:spcBef>
              <a:buClr>
                <a:srgbClr val="660033"/>
              </a:buClr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&lt;/dependency&gt;</a:t>
            </a:r>
          </a:p>
          <a:p>
            <a:pPr marL="0" indent="0">
              <a:spcBef>
                <a:spcPts val="400"/>
              </a:spcBef>
              <a:buClr>
                <a:srgbClr val="660033"/>
              </a:buClr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&lt;/dependencies&gt;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2339975" y="301625"/>
            <a:ext cx="627062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ko-KR" altLang="en-US" sz="36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데이터베이스 연동</a:t>
            </a:r>
          </a:p>
        </p:txBody>
      </p:sp>
    </p:spTree>
    <p:extLst>
      <p:ext uri="{BB962C8B-B14F-4D97-AF65-F5344CB8AC3E}">
        <p14:creationId xmlns:p14="http://schemas.microsoft.com/office/powerpoint/2010/main" val="40449155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28600" y="1385888"/>
            <a:ext cx="8686800" cy="529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9pPr>
          </a:lstStyle>
          <a:p>
            <a:pPr>
              <a:spcBef>
                <a:spcPts val="400"/>
              </a:spcBef>
              <a:buClr>
                <a:srgbClr val="660033"/>
              </a:buClr>
              <a:buFont typeface="Wingdings" pitchFamily="2" charset="2"/>
              <a:buChar char=""/>
            </a:pPr>
            <a:r>
              <a:rPr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패키지를 생성하고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Good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클래스를 생성 </a:t>
            </a:r>
            <a:endParaRPr 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50"/>
              </a:spcBef>
              <a:buClrTx/>
              <a:buFontTx/>
              <a:buNone/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package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good.dto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public class Good {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private String code;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private String name;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private String manufacture 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private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price;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public Good() {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super();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}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public Good(String code, String name, String manufacture,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price) {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super();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this.code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code;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this.name = name;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this.manufacture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manufacture;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this.price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price;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2339975" y="301625"/>
            <a:ext cx="627062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ko-KR" altLang="en-US" sz="36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데이터베이스 연동</a:t>
            </a:r>
          </a:p>
        </p:txBody>
      </p:sp>
    </p:spTree>
    <p:extLst>
      <p:ext uri="{BB962C8B-B14F-4D97-AF65-F5344CB8AC3E}">
        <p14:creationId xmlns:p14="http://schemas.microsoft.com/office/powerpoint/2010/main" val="6437724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28600" y="1385888"/>
            <a:ext cx="8686800" cy="529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9pPr>
          </a:lstStyle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public String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getCode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{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return code;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}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public void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setCode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(String code) {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this.code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code;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}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public String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{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return name;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}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public void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(String name) {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this.name = name;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}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public String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getManufacture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{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return manufacture;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}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public void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setManufacture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(String manufacture) {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this.manufacture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manufacture;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}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public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getPrice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{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return price;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2339975" y="301625"/>
            <a:ext cx="627062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ko-KR" altLang="en-US" sz="36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데이터베이스 연동</a:t>
            </a:r>
          </a:p>
        </p:txBody>
      </p:sp>
    </p:spTree>
    <p:extLst>
      <p:ext uri="{BB962C8B-B14F-4D97-AF65-F5344CB8AC3E}">
        <p14:creationId xmlns:p14="http://schemas.microsoft.com/office/powerpoint/2010/main" val="40278214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28600" y="1385888"/>
            <a:ext cx="8686800" cy="529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9pPr>
          </a:lstStyle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public void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setPrice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price) {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this.price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price;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}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@Override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public String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toString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{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return "Good [code=" + code + ", name=" + name + ", manufacture="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+ manufacture + ", price=" + price + "]";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}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public String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toXml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{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return "&lt;Good&gt;&lt;code&gt;"+code+"&lt;/code&gt;&lt;name&gt;"+ name+ "&lt;/name&gt;&lt;manufacture&gt;" + manufacture + 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"&lt;/manufacture&gt;&lt;price&gt;"+ price +"&lt;/price&gt;&lt;/Good&gt;";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}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2339975" y="301625"/>
            <a:ext cx="627062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ko-KR" altLang="en-US" sz="36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데이터베이스 연동</a:t>
            </a:r>
          </a:p>
        </p:txBody>
      </p:sp>
    </p:spTree>
    <p:extLst>
      <p:ext uri="{BB962C8B-B14F-4D97-AF65-F5344CB8AC3E}">
        <p14:creationId xmlns:p14="http://schemas.microsoft.com/office/powerpoint/2010/main" val="37240097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28600" y="1385888"/>
            <a:ext cx="8686800" cy="529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9pPr>
          </a:lstStyle>
          <a:p>
            <a:pPr>
              <a:spcBef>
                <a:spcPts val="400"/>
              </a:spcBef>
              <a:buClr>
                <a:srgbClr val="660033"/>
              </a:buClr>
              <a:buFont typeface="Wingdings" pitchFamily="2" charset="2"/>
              <a:buChar char=""/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dao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패키지를 생성하고 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GoodDao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클래스를 생성 </a:t>
            </a:r>
            <a:endParaRPr 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50"/>
              </a:spcBef>
              <a:buClrTx/>
              <a:buFontTx/>
              <a:buNone/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package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good.dao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good.dto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.*;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java.sql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.*;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java.util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.*;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public class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GoodDao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Connection con = null;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Statement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stmt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null;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ResultSet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null;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 static final String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"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orcl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 static final String id = "system";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 static final String pass = "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wnddkd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 String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"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jdbc:oracle:thin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:@localhost:1521:"+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2339975" y="301625"/>
            <a:ext cx="627062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ko-KR" altLang="en-US" sz="36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데이터베이스 연동</a:t>
            </a:r>
          </a:p>
        </p:txBody>
      </p:sp>
    </p:spTree>
    <p:extLst>
      <p:ext uri="{BB962C8B-B14F-4D97-AF65-F5344CB8AC3E}">
        <p14:creationId xmlns:p14="http://schemas.microsoft.com/office/powerpoint/2010/main" val="26928909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28600" y="1385888"/>
            <a:ext cx="8686800" cy="529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9pPr>
          </a:lstStyle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public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boolean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connect() {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try {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Class.forName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oracle.jdbc.driver.OracleDriver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");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con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DriverManager.getConnection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id, pass);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return true;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} catch (Exception e) {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return false;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} 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public void close() {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try {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if (con != null)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con.close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} catch (Exception e) {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}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}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endParaRPr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2339975" y="301625"/>
            <a:ext cx="627062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ko-KR" altLang="en-US" sz="36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데이터베이스 연동</a:t>
            </a:r>
          </a:p>
        </p:txBody>
      </p:sp>
    </p:spTree>
    <p:extLst>
      <p:ext uri="{BB962C8B-B14F-4D97-AF65-F5344CB8AC3E}">
        <p14:creationId xmlns:p14="http://schemas.microsoft.com/office/powerpoint/2010/main" val="4008424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28600" y="1196752"/>
            <a:ext cx="8686800" cy="529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9pPr>
          </a:lstStyle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public List&lt;Good&gt; 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getList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{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List&lt;Good&gt; 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datas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new 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ArrayList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&lt;Good&gt;();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if (connect()) {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try {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stmt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con.createStatement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String 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"select * from goods";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ResultSet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rs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stmt.executeQuery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if (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rs.next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()) {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	do {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		Good data = new Good();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		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data.setCode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rs.getString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("code"));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		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data.setName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rs.getString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("name"));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data.setManufacture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rs.getString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("manufacture"));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		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data.setPrice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rs.getInt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("price"));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		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datas.add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(data);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	} while (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rs.next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());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2339975" y="301625"/>
            <a:ext cx="627062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ko-KR" altLang="en-US" sz="36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데이터베이스 연동</a:t>
            </a:r>
          </a:p>
        </p:txBody>
      </p:sp>
    </p:spTree>
    <p:extLst>
      <p:ext uri="{BB962C8B-B14F-4D97-AF65-F5344CB8AC3E}">
        <p14:creationId xmlns:p14="http://schemas.microsoft.com/office/powerpoint/2010/main" val="11800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ko-KR" sz="3600" b="1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2</a:t>
            </a:r>
            <a:r>
              <a:rPr kumimoji="0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 </a:t>
            </a:r>
            <a:r>
              <a:rPr lang="en-US" altLang="ko-KR" sz="36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JUnit</a:t>
            </a:r>
            <a:r>
              <a:rPr lang="en-US" altLang="ko-KR" sz="36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lang="ko-KR" altLang="en-US" sz="36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설정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이클립스에서</a:t>
            </a:r>
            <a:r>
              <a:rPr lang="ko-KR" altLang="en-US" sz="1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7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JUnit</a:t>
            </a:r>
            <a:r>
              <a:rPr lang="en-US" altLang="ko-KR" sz="1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라이브러리 추가하기</a:t>
            </a:r>
            <a:endParaRPr lang="en-US" altLang="ko-KR" sz="17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순서도: 추출 6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C:\Users\Toshiba\Desktop\자바 이미지\첨부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060848"/>
            <a:ext cx="2781052" cy="3891274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5292080" y="3175808"/>
            <a:ext cx="31683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Java project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마우스 오른쪽</a:t>
            </a:r>
            <a:endParaRPr lang="en-US" altLang="ko-KR" sz="15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버튼을 클릭</a:t>
            </a: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메뉴의 가장 아래에 위치한</a:t>
            </a:r>
            <a:endParaRPr lang="en-US" altLang="ko-KR" sz="15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Properties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클릭 </a:t>
            </a:r>
            <a:endParaRPr lang="ko-KR" altLang="en-US" sz="1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463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28600" y="1385888"/>
            <a:ext cx="8686800" cy="529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9pPr>
          </a:lstStyle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	if (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rs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!= null)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		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rs.close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	if (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stmt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!= null)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		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stmt.close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	close();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	return 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datas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}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else{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	close();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	return null;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}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} catch (Exception e) {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System.out.println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e.getMessage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());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return null;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}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} 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else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return null;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}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2339975" y="301625"/>
            <a:ext cx="627062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ko-KR" altLang="en-US" sz="36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데이터베이스 연동</a:t>
            </a:r>
          </a:p>
        </p:txBody>
      </p:sp>
    </p:spTree>
    <p:extLst>
      <p:ext uri="{BB962C8B-B14F-4D97-AF65-F5344CB8AC3E}">
        <p14:creationId xmlns:p14="http://schemas.microsoft.com/office/powerpoint/2010/main" val="31652821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28600" y="1385888"/>
            <a:ext cx="8686800" cy="529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9pPr>
          </a:lstStyle>
          <a:p>
            <a:pPr>
              <a:spcBef>
                <a:spcPts val="400"/>
              </a:spcBef>
              <a:buClr>
                <a:srgbClr val="660033"/>
              </a:buClr>
              <a:buFont typeface="Wingdings" pitchFamily="2" charset="2"/>
              <a:buChar char=""/>
            </a:pPr>
            <a:r>
              <a:rPr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GoodMain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클래스를 생성 </a:t>
            </a:r>
            <a:endParaRPr 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java.util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.*;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good.dao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.*;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good.dto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.*;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50"/>
              </a:spcBef>
              <a:buClrTx/>
              <a:buFontTx/>
              <a:buNone/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public class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GoodMain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public static void main(String[]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{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GoodDao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obj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new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GoodDao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List&lt;Good&gt;data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obj.getList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System.out.println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출력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");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for(Good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imsi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data)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System.out.println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imsi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System.out.println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("XML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출력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");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for(Good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imsi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data)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System.out.println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imsi.toXml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());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}</a:t>
            </a:r>
          </a:p>
          <a:p>
            <a:pPr>
              <a:spcBef>
                <a:spcPts val="350"/>
              </a:spcBef>
              <a:buClrTx/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2339975" y="301625"/>
            <a:ext cx="627062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ko-KR" altLang="en-US" sz="36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데이터베이스 연동</a:t>
            </a:r>
          </a:p>
        </p:txBody>
      </p:sp>
    </p:spTree>
    <p:extLst>
      <p:ext uri="{BB962C8B-B14F-4D97-AF65-F5344CB8AC3E}">
        <p14:creationId xmlns:p14="http://schemas.microsoft.com/office/powerpoint/2010/main" val="38336899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ko-KR" sz="3600" b="1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2</a:t>
            </a:r>
            <a:r>
              <a:rPr kumimoji="0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 </a:t>
            </a:r>
            <a:r>
              <a:rPr lang="en-US" altLang="ko-KR" sz="36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JUnit</a:t>
            </a:r>
            <a:r>
              <a:rPr lang="en-US" altLang="ko-KR" sz="36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lang="ko-KR" altLang="en-US" sz="36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설정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이클립스에서</a:t>
            </a:r>
            <a:r>
              <a:rPr lang="ko-KR" altLang="en-US" sz="1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7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JUnit</a:t>
            </a:r>
            <a:r>
              <a:rPr lang="en-US" altLang="ko-KR" sz="1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라이브러리 추가하기</a:t>
            </a:r>
            <a:endParaRPr lang="en-US" altLang="ko-KR" sz="17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순서도: 추출 9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C:\Users\Toshiba\Desktop\자바 이미지\첨부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1040" y="2060848"/>
            <a:ext cx="4521200" cy="3149600"/>
          </a:xfrm>
          <a:prstGeom prst="rect">
            <a:avLst/>
          </a:prstGeom>
          <a:noFill/>
        </p:spPr>
      </p:pic>
      <p:sp>
        <p:nvSpPr>
          <p:cNvPr id="16" name="직사각형 15"/>
          <p:cNvSpPr/>
          <p:nvPr/>
        </p:nvSpPr>
        <p:spPr>
          <a:xfrm>
            <a:off x="792088" y="5229200"/>
            <a:ext cx="8388424" cy="740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Properties 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윈도우가 나타나면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왼쪽 창의 속성 중에서 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Java Build Path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클릭</a:t>
            </a: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오른쪽 창에서 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Library 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탭을 선택하면 추가된 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Library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확인 가능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&lt;Add Library&gt; 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버튼 클릭 </a:t>
            </a:r>
            <a:endParaRPr lang="ko-KR" altLang="en-US" sz="1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655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ko-KR" sz="3600" b="1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2</a:t>
            </a:r>
            <a:r>
              <a:rPr kumimoji="0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 </a:t>
            </a:r>
            <a:r>
              <a:rPr lang="en-US" altLang="ko-KR" sz="36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JUnit</a:t>
            </a:r>
            <a:r>
              <a:rPr lang="en-US" altLang="ko-KR" sz="36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lang="ko-KR" altLang="en-US" sz="36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설정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0" name="순서도: 추출 9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이클립스에서</a:t>
            </a:r>
            <a:r>
              <a:rPr lang="ko-KR" altLang="en-US" sz="1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7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JUnit</a:t>
            </a:r>
            <a:r>
              <a:rPr lang="en-US" altLang="ko-KR" sz="1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라이브러리 추가하기</a:t>
            </a:r>
            <a:endParaRPr lang="en-US" altLang="ko-KR" sz="17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Picture 2" descr="C:\Users\Toshiba\Desktop\자바 이미지\첨부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576" y="2276872"/>
            <a:ext cx="3581400" cy="3467100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5076056" y="3508266"/>
            <a:ext cx="3672408" cy="740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Library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선택할 수 있는 화면이 생성</a:t>
            </a:r>
            <a:endParaRPr lang="en-US" altLang="ko-KR" sz="15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JUnit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선택하고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&lt;Next&gt; 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버튼을 클릭</a:t>
            </a:r>
            <a:endParaRPr lang="ko-KR" altLang="en-US" sz="1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00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ko-KR" sz="3600" b="1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2</a:t>
            </a:r>
            <a:r>
              <a:rPr kumimoji="0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 </a:t>
            </a:r>
            <a:r>
              <a:rPr lang="en-US" altLang="ko-KR" sz="36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JUnit</a:t>
            </a:r>
            <a:r>
              <a:rPr lang="en-US" altLang="ko-KR" sz="36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lang="ko-KR" altLang="en-US" sz="36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설정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0" name="순서도: 추출 9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이클립스에서</a:t>
            </a:r>
            <a:r>
              <a:rPr lang="ko-KR" altLang="en-US" sz="1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7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JUnit</a:t>
            </a:r>
            <a:r>
              <a:rPr lang="en-US" altLang="ko-KR" sz="1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라이브러리 추가하기</a:t>
            </a:r>
            <a:endParaRPr lang="en-US" altLang="ko-KR" sz="17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2" descr="C:\Users\Toshiba\Desktop\자바 이미지\첨부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8008" y="2325464"/>
            <a:ext cx="3556000" cy="3479800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5580112" y="3247816"/>
            <a:ext cx="28083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JUnit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버전을 설정할 수 있는</a:t>
            </a:r>
            <a:endParaRPr lang="en-US" altLang="ko-KR" sz="15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화면이 나타나면</a:t>
            </a:r>
            <a:endParaRPr lang="en-US" altLang="ko-KR" sz="15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JUnit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4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선택하고</a:t>
            </a:r>
            <a:endParaRPr lang="en-US" altLang="ko-KR" sz="15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&lt;Finish&gt; 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버튼을 클릭 </a:t>
            </a:r>
            <a:endParaRPr lang="ko-KR" altLang="en-US" sz="1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33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ko-KR" sz="3600" b="1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2</a:t>
            </a:r>
            <a:r>
              <a:rPr kumimoji="0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 </a:t>
            </a:r>
            <a:r>
              <a:rPr lang="en-US" altLang="ko-KR" sz="36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JUnit</a:t>
            </a:r>
            <a:r>
              <a:rPr lang="en-US" altLang="ko-KR" sz="36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lang="ko-KR" altLang="en-US" sz="36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설정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0" name="순서도: 추출 9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이클립스에서</a:t>
            </a:r>
            <a:r>
              <a:rPr lang="ko-KR" altLang="en-US" sz="1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7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JUnit</a:t>
            </a:r>
            <a:r>
              <a:rPr lang="en-US" altLang="ko-KR" sz="1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7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라이브러리 추가하기</a:t>
            </a:r>
            <a:endParaRPr lang="en-US" altLang="ko-KR" sz="17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2" descr="C:\Users\Toshiba\Desktop\자바 이미지\첨부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348880"/>
            <a:ext cx="4546600" cy="3187700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5868144" y="3045584"/>
            <a:ext cx="3096344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Properties 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창에</a:t>
            </a:r>
            <a:endParaRPr lang="en-US" altLang="ko-KR" sz="15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Junit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라이브러리가 추가된 것을</a:t>
            </a:r>
            <a:endParaRPr lang="en-US" altLang="ko-KR" sz="15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확인 가능</a:t>
            </a:r>
            <a:endParaRPr lang="en-US" altLang="ko-KR" sz="15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&lt;OK&gt; 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버튼을 누르면</a:t>
            </a:r>
            <a:endParaRPr lang="en-US" altLang="ko-KR" sz="15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작업이 완료 </a:t>
            </a:r>
            <a:endParaRPr lang="ko-KR" altLang="en-US" sz="1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721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noProof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3</a:t>
            </a:r>
            <a:r>
              <a:rPr kumimoji="0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 </a:t>
            </a:r>
            <a:r>
              <a:rPr lang="en-US" altLang="ko-KR" sz="36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JUnit</a:t>
            </a:r>
            <a:r>
              <a:rPr lang="en-US" altLang="ko-KR" sz="36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lang="ko-KR" altLang="en-US" sz="36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활용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0" name="순서도: 추출 9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00100" y="1571612"/>
            <a:ext cx="6858048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JUnit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이용해서 테스트를 진행하기 위해서는 </a:t>
            </a:r>
            <a:r>
              <a:rPr lang="en-US" altLang="ko-KR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TestCase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클래스로부터 상속받는 클래스를 만들던지 아니면 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Object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부터 상속받는 클래스를 작성한 후 테스트를 수행할 </a:t>
            </a:r>
            <a:r>
              <a:rPr lang="ko-KR" altLang="en-US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위에  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@Test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라는 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annotation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기재하면 됩니다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순서도: 추출 10"/>
          <p:cNvSpPr/>
          <p:nvPr/>
        </p:nvSpPr>
        <p:spPr>
          <a:xfrm rot="5400000">
            <a:off x="407594" y="2948186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33161" y="2797987"/>
            <a:ext cx="685804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테스트 클래스를 작성 한 후 테스트를 수행하고자 하는 </a:t>
            </a:r>
            <a:r>
              <a:rPr lang="ko-KR" altLang="en-US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선택하고 마우스 오른쪽을 클릭해서 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Run As – </a:t>
            </a:r>
            <a:r>
              <a:rPr lang="en-US" altLang="ko-KR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JUnit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Test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클릭하면 됩니다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47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2267744" y="260648"/>
            <a:ext cx="65008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noProof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3</a:t>
            </a:r>
            <a:r>
              <a:rPr kumimoji="0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 </a:t>
            </a:r>
            <a:r>
              <a:rPr lang="en-US" altLang="ko-KR" sz="3600" b="1" kern="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JUnit</a:t>
            </a:r>
            <a:r>
              <a:rPr lang="en-US" altLang="ko-KR" sz="36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lang="ko-KR" altLang="en-US" sz="36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활용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0" name="순서도: 추출 9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00100" y="1571612"/>
            <a:ext cx="685804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테스트를 위한 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Source 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클래스를 작성하고 </a:t>
            </a:r>
            <a:r>
              <a:rPr lang="ko-KR" altLang="en-US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작성</a:t>
            </a:r>
            <a:endParaRPr lang="ko-KR" altLang="en-US" sz="1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28662" y="2357430"/>
            <a:ext cx="6858048" cy="1778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public class Source {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public </a:t>
            </a:r>
            <a:r>
              <a:rPr lang="en-US" altLang="ko-KR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add(</a:t>
            </a:r>
            <a:r>
              <a:rPr lang="en-US" altLang="ko-KR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a, </a:t>
            </a:r>
            <a:r>
              <a:rPr lang="en-US" altLang="ko-KR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b){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return </a:t>
            </a:r>
            <a:r>
              <a:rPr lang="en-US" altLang="ko-KR" sz="15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a+b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968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517138</TotalTime>
  <Words>820</Words>
  <Application>Microsoft Office PowerPoint</Application>
  <PresentationFormat>On-screen Show (4:3)</PresentationFormat>
  <Paragraphs>365</Paragraphs>
  <Slides>31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굴림</vt:lpstr>
      <vt:lpstr>굴림체</vt:lpstr>
      <vt:lpstr>맑은 고딕</vt:lpstr>
      <vt:lpstr>Arial</vt:lpstr>
      <vt:lpstr>Times New Roman</vt:lpstr>
      <vt:lpstr>Wingdings</vt:lpstr>
      <vt:lpstr>ms01_1</vt:lpstr>
      <vt:lpstr>Image</vt:lpstr>
      <vt:lpstr>JUnit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Maven</vt:lpstr>
      <vt:lpstr>1. Maven의 개요</vt:lpstr>
      <vt:lpstr>2. pom.xml</vt:lpstr>
      <vt:lpstr>3. Application 변환</vt:lpstr>
      <vt:lpstr>3. Application 변환</vt:lpstr>
      <vt:lpstr>3. Application 변환</vt:lpstr>
      <vt:lpstr>4. 중앙 레포지트리에 없는 경우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Munseok Park</cp:lastModifiedBy>
  <cp:revision>663</cp:revision>
  <dcterms:created xsi:type="dcterms:W3CDTF">2010-03-14T12:09:21Z</dcterms:created>
  <dcterms:modified xsi:type="dcterms:W3CDTF">2019-04-03T23:31:44Z</dcterms:modified>
</cp:coreProperties>
</file>