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902F-CC7B-4628-9365-862365D698D1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3B9B-7448-430F-987F-F05749138B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16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902F-CC7B-4628-9365-862365D698D1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3B9B-7448-430F-987F-F05749138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66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902F-CC7B-4628-9365-862365D698D1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3B9B-7448-430F-987F-F05749138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7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902F-CC7B-4628-9365-862365D698D1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3B9B-7448-430F-987F-F05749138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92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902F-CC7B-4628-9365-862365D698D1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3B9B-7448-430F-987F-F05749138B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20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902F-CC7B-4628-9365-862365D698D1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3B9B-7448-430F-987F-F05749138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97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902F-CC7B-4628-9365-862365D698D1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3B9B-7448-430F-987F-F05749138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81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902F-CC7B-4628-9365-862365D698D1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3B9B-7448-430F-987F-F05749138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56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902F-CC7B-4628-9365-862365D698D1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3B9B-7448-430F-987F-F05749138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21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76902F-CC7B-4628-9365-862365D698D1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3F3B9B-7448-430F-987F-F05749138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0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902F-CC7B-4628-9365-862365D698D1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3B9B-7448-430F-987F-F05749138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2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76902F-CC7B-4628-9365-862365D698D1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3F3B9B-7448-430F-987F-F05749138B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18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se.com.tw/zh/" TargetMode="External"/><Relationship Id="rId2" Type="http://schemas.openxmlformats.org/officeDocument/2006/relationships/hyperlink" Target="https://mops.twse.com.tw/mops/web/inde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3C192-B5C6-4DB4-857B-1599F349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股票資料來源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E4D58B-5012-4632-B4C9-73EF7C7AD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台灣證券交易所 </a:t>
            </a:r>
            <a:r>
              <a:rPr lang="en-US" altLang="zh-TW" dirty="0"/>
              <a:t>- </a:t>
            </a:r>
            <a:r>
              <a:rPr lang="zh-TW" altLang="en-US" dirty="0"/>
              <a:t>公開資訊觀測站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https://mops.twse.com.tw/mops/web/index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TWSE </a:t>
            </a:r>
            <a:r>
              <a:rPr lang="zh-TW" altLang="en-US" dirty="0"/>
              <a:t>臺灣證券交易所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https://www.twse.com.tw/zh/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381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B8E5013-89FC-462C-9371-B104B41AC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92506"/>
              </p:ext>
            </p:extLst>
          </p:nvPr>
        </p:nvGraphicFramePr>
        <p:xfrm>
          <a:off x="449685" y="525720"/>
          <a:ext cx="3142696" cy="62948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35500">
                  <a:extLst>
                    <a:ext uri="{9D8B030D-6E8A-4147-A177-3AD203B41FA5}">
                      <a16:colId xmlns:a16="http://schemas.microsoft.com/office/drawing/2014/main" val="3417183034"/>
                    </a:ext>
                  </a:extLst>
                </a:gridCol>
                <a:gridCol w="1135500">
                  <a:extLst>
                    <a:ext uri="{9D8B030D-6E8A-4147-A177-3AD203B41FA5}">
                      <a16:colId xmlns:a16="http://schemas.microsoft.com/office/drawing/2014/main" val="2374093177"/>
                    </a:ext>
                  </a:extLst>
                </a:gridCol>
                <a:gridCol w="871696">
                  <a:extLst>
                    <a:ext uri="{9D8B030D-6E8A-4147-A177-3AD203B41FA5}">
                      <a16:colId xmlns:a16="http://schemas.microsoft.com/office/drawing/2014/main" val="2755535196"/>
                    </a:ext>
                  </a:extLst>
                </a:gridCol>
              </a:tblGrid>
              <a:tr h="10838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Table:stock_data_data</a:t>
                      </a:r>
                      <a:endParaRPr lang="en-US" sz="140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014" marR="4014" marT="4014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014" marR="4014" marT="4014" marB="0" anchor="ctr"/>
                </a:tc>
                <a:extLst>
                  <a:ext uri="{0D108BD9-81ED-4DB2-BD59-A6C34878D82A}">
                    <a16:rowId xmlns:a16="http://schemas.microsoft.com/office/drawing/2014/main" val="1068230598"/>
                  </a:ext>
                </a:extLst>
              </a:tr>
              <a:tr h="212454">
                <a:tc>
                  <a:txBody>
                    <a:bodyPr/>
                    <a:lstStyle/>
                    <a:p>
                      <a:pPr algn="l" fontAlgn="ctr"/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 AI PK</a:t>
                      </a:r>
                      <a:endParaRPr lang="en-US" sz="1100" b="0" i="0" u="none" strike="noStrike" dirty="0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extLst>
                  <a:ext uri="{0D108BD9-81ED-4DB2-BD59-A6C34878D82A}">
                    <a16:rowId xmlns:a16="http://schemas.microsoft.com/office/drawing/2014/main" val="3172669545"/>
                  </a:ext>
                </a:extLst>
              </a:tr>
              <a:tr h="21676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證券名稱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  <a:endParaRPr lang="en-US" sz="1100" b="0" i="0" u="none" strike="noStrike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extLst>
                  <a:ext uri="{0D108BD9-81ED-4DB2-BD59-A6C34878D82A}">
                    <a16:rowId xmlns:a16="http://schemas.microsoft.com/office/drawing/2014/main" val="1262648142"/>
                  </a:ext>
                </a:extLst>
              </a:tr>
              <a:tr h="22077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證券代號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sNumber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  <a:endParaRPr lang="en-US" sz="1100" b="0" i="0" u="none" strike="noStrike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extLst>
                  <a:ext uri="{0D108BD9-81ED-4DB2-BD59-A6C34878D82A}">
                    <a16:rowId xmlns:a16="http://schemas.microsoft.com/office/drawing/2014/main" val="792302912"/>
                  </a:ext>
                </a:extLst>
              </a:tr>
              <a:tr h="21676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sDate</a:t>
                      </a:r>
                      <a:endParaRPr lang="en-US" sz="1100" b="1" i="0" u="sng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 PK</a:t>
                      </a:r>
                      <a:endParaRPr lang="en-US" sz="1100" b="0" i="0" u="none" strike="noStrike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extLst>
                  <a:ext uri="{0D108BD9-81ED-4DB2-BD59-A6C34878D82A}">
                    <a16:rowId xmlns:a16="http://schemas.microsoft.com/office/drawing/2014/main" val="2259636897"/>
                  </a:ext>
                </a:extLst>
              </a:tr>
              <a:tr h="21676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開盤價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decimal(20,2)</a:t>
                      </a:r>
                      <a:endParaRPr lang="en-US" sz="1100" b="0" i="0" u="none" strike="noStrike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extLst>
                  <a:ext uri="{0D108BD9-81ED-4DB2-BD59-A6C34878D82A}">
                    <a16:rowId xmlns:a16="http://schemas.microsoft.com/office/drawing/2014/main" val="897372923"/>
                  </a:ext>
                </a:extLst>
              </a:tr>
              <a:tr h="325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最高價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decimal(20,2)</a:t>
                      </a:r>
                      <a:endParaRPr lang="en-US" sz="1100" b="0" i="0" u="none" strike="noStrike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extLst>
                  <a:ext uri="{0D108BD9-81ED-4DB2-BD59-A6C34878D82A}">
                    <a16:rowId xmlns:a16="http://schemas.microsoft.com/office/drawing/2014/main" val="3275081026"/>
                  </a:ext>
                </a:extLst>
              </a:tr>
              <a:tr h="22077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最低價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decimal(20,2)</a:t>
                      </a:r>
                      <a:endParaRPr lang="en-US" sz="1100" b="0" i="0" u="none" strike="noStrike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extLst>
                  <a:ext uri="{0D108BD9-81ED-4DB2-BD59-A6C34878D82A}">
                    <a16:rowId xmlns:a16="http://schemas.microsoft.com/office/drawing/2014/main" val="492962976"/>
                  </a:ext>
                </a:extLst>
              </a:tr>
              <a:tr h="21676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收盤價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sClose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decimal(20,2)</a:t>
                      </a:r>
                      <a:endParaRPr lang="en-US" sz="1100" b="0" i="0" u="none" strike="noStrike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extLst>
                  <a:ext uri="{0D108BD9-81ED-4DB2-BD59-A6C34878D82A}">
                    <a16:rowId xmlns:a16="http://schemas.microsoft.com/office/drawing/2014/main" val="2316772352"/>
                  </a:ext>
                </a:extLst>
              </a:tr>
              <a:tr h="21676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漲跌價差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sChange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decimal(20,2)</a:t>
                      </a:r>
                      <a:endParaRPr lang="en-US" sz="1100" b="0" i="0" u="none" strike="noStrike" dirty="0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extLst>
                  <a:ext uri="{0D108BD9-81ED-4DB2-BD59-A6C34878D82A}">
                    <a16:rowId xmlns:a16="http://schemas.microsoft.com/office/drawing/2014/main" val="3602487722"/>
                  </a:ext>
                </a:extLst>
              </a:tr>
              <a:tr h="21676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漲跌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(+/-)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sDir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  <a:endParaRPr lang="en-US" sz="1100" b="0" i="0" u="none" strike="noStrike" dirty="0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extLst>
                  <a:ext uri="{0D108BD9-81ED-4DB2-BD59-A6C34878D82A}">
                    <a16:rowId xmlns:a16="http://schemas.microsoft.com/office/drawing/2014/main" val="328966249"/>
                  </a:ext>
                </a:extLst>
              </a:tr>
              <a:tr h="21676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最後揭示賣價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sLastBestAskPrice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decimal(20,2)</a:t>
                      </a:r>
                      <a:endParaRPr lang="en-US" sz="1100" b="0" i="0" u="none" strike="noStrike" dirty="0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extLst>
                  <a:ext uri="{0D108BD9-81ED-4DB2-BD59-A6C34878D82A}">
                    <a16:rowId xmlns:a16="http://schemas.microsoft.com/office/drawing/2014/main" val="1690637304"/>
                  </a:ext>
                </a:extLst>
              </a:tr>
              <a:tr h="325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最後揭示賣量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sLastBestAskVolume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extLst>
                  <a:ext uri="{0D108BD9-81ED-4DB2-BD59-A6C34878D82A}">
                    <a16:rowId xmlns:a16="http://schemas.microsoft.com/office/drawing/2014/main" val="1696162274"/>
                  </a:ext>
                </a:extLst>
              </a:tr>
              <a:tr h="22077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最後揭示買價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sLastBestBidPrice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decimal(20,2)</a:t>
                      </a:r>
                      <a:endParaRPr lang="en-US" sz="1100" b="0" i="0" u="none" strike="noStrike" dirty="0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extLst>
                  <a:ext uri="{0D108BD9-81ED-4DB2-BD59-A6C34878D82A}">
                    <a16:rowId xmlns:a16="http://schemas.microsoft.com/office/drawing/2014/main" val="4292620415"/>
                  </a:ext>
                </a:extLst>
              </a:tr>
              <a:tr h="21676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最後揭示買量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sLastBestBidVolume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extLst>
                  <a:ext uri="{0D108BD9-81ED-4DB2-BD59-A6C34878D82A}">
                    <a16:rowId xmlns:a16="http://schemas.microsoft.com/office/drawing/2014/main" val="292703750"/>
                  </a:ext>
                </a:extLst>
              </a:tr>
              <a:tr h="10838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本益比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decimal(20,2)</a:t>
                      </a:r>
                      <a:endParaRPr lang="en-US" sz="1100" b="0" i="0" u="none" strike="noStrike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extLst>
                  <a:ext uri="{0D108BD9-81ED-4DB2-BD59-A6C34878D82A}">
                    <a16:rowId xmlns:a16="http://schemas.microsoft.com/office/drawing/2014/main" val="3296390385"/>
                  </a:ext>
                </a:extLst>
              </a:tr>
              <a:tr h="21676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成交金額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sTradeValue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decimal(20,2)</a:t>
                      </a:r>
                      <a:endParaRPr lang="en-US" sz="1100" b="0" i="0" u="none" strike="noStrike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extLst>
                  <a:ext uri="{0D108BD9-81ED-4DB2-BD59-A6C34878D82A}">
                    <a16:rowId xmlns:a16="http://schemas.microsoft.com/office/drawing/2014/main" val="2942701133"/>
                  </a:ext>
                </a:extLst>
              </a:tr>
              <a:tr h="21676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成交股數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sTradeVolume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extLst>
                  <a:ext uri="{0D108BD9-81ED-4DB2-BD59-A6C34878D82A}">
                    <a16:rowId xmlns:a16="http://schemas.microsoft.com/office/drawing/2014/main" val="784179189"/>
                  </a:ext>
                </a:extLst>
              </a:tr>
              <a:tr h="22077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成交筆數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sTransaction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014" marR="4014" marT="4014" marB="0" anchor="ctr"/>
                </a:tc>
                <a:extLst>
                  <a:ext uri="{0D108BD9-81ED-4DB2-BD59-A6C34878D82A}">
                    <a16:rowId xmlns:a16="http://schemas.microsoft.com/office/drawing/2014/main" val="251257093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70856B6-5328-4CBE-8BD2-A0FB1ADAC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64689"/>
              </p:ext>
            </p:extLst>
          </p:nvPr>
        </p:nvGraphicFramePr>
        <p:xfrm>
          <a:off x="4593439" y="1899823"/>
          <a:ext cx="5296286" cy="460804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71322">
                  <a:extLst>
                    <a:ext uri="{9D8B030D-6E8A-4147-A177-3AD203B41FA5}">
                      <a16:colId xmlns:a16="http://schemas.microsoft.com/office/drawing/2014/main" val="1041071036"/>
                    </a:ext>
                  </a:extLst>
                </a:gridCol>
                <a:gridCol w="1971322">
                  <a:extLst>
                    <a:ext uri="{9D8B030D-6E8A-4147-A177-3AD203B41FA5}">
                      <a16:colId xmlns:a16="http://schemas.microsoft.com/office/drawing/2014/main" val="983237386"/>
                    </a:ext>
                  </a:extLst>
                </a:gridCol>
                <a:gridCol w="1353642">
                  <a:extLst>
                    <a:ext uri="{9D8B030D-6E8A-4147-A177-3AD203B41FA5}">
                      <a16:colId xmlns:a16="http://schemas.microsoft.com/office/drawing/2014/main" val="1032439247"/>
                    </a:ext>
                  </a:extLst>
                </a:gridCol>
              </a:tblGrid>
              <a:tr h="2587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Table:stock_data_monthlyrevenue</a:t>
                      </a:r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2887690198"/>
                  </a:ext>
                </a:extLst>
              </a:tr>
              <a:tr h="195568">
                <a:tc>
                  <a:txBody>
                    <a:bodyPr/>
                    <a:lstStyle/>
                    <a:p>
                      <a:pPr algn="l" fontAlgn="ctr"/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sng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bigint</a:t>
                      </a:r>
                      <a:r>
                        <a:rPr 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AI PK</a:t>
                      </a:r>
                      <a:endParaRPr lang="en-US" sz="1600" b="0" i="0" u="none" strike="noStrike" dirty="0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1890203599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證券代號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month_code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  <a:endParaRPr lang="en-US" sz="1600" b="0" i="0" u="none" strike="noStrike" dirty="0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1499460675"/>
                  </a:ext>
                </a:extLst>
              </a:tr>
              <a:tr h="32694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證券名稱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month_name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  <a:endParaRPr lang="en-US" sz="1600" b="0" i="0" u="none" strike="noStrike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2554929272"/>
                  </a:ext>
                </a:extLst>
              </a:tr>
              <a:tr h="19556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年分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Myear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varchar(6)</a:t>
                      </a:r>
                      <a:endParaRPr lang="en-US" sz="1600" b="0" i="0" u="none" strike="noStrike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1272150591"/>
                  </a:ext>
                </a:extLst>
              </a:tr>
              <a:tr h="19556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月份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Mmonth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varchar(3)</a:t>
                      </a:r>
                      <a:endParaRPr lang="en-US" sz="1600" b="0" i="0" u="none" strike="noStrike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1148220020"/>
                  </a:ext>
                </a:extLst>
              </a:tr>
              <a:tr h="48149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上月營收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month_lastrevenue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decimal(20,2)</a:t>
                      </a:r>
                      <a:endParaRPr lang="en-US" sz="1600" b="0" i="0" u="none" strike="noStrike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1110993096"/>
                  </a:ext>
                </a:extLst>
              </a:tr>
              <a:tr h="32694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去年當月營收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month_lastyear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decimal(20,2)</a:t>
                      </a:r>
                      <a:endParaRPr lang="en-US" sz="1600" b="0" i="0" u="none" strike="noStrike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1669655792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去年累計營收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month_lastmol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decimal(20,2)</a:t>
                      </a:r>
                      <a:endParaRPr lang="en-US" sz="1600" b="0" i="0" u="none" strike="noStrike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2550831581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當月累計營收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month_samemol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decimal(20,2)</a:t>
                      </a:r>
                      <a:endParaRPr lang="en-US" sz="1600" b="0" i="0" u="none" strike="noStrike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3134419650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上月比較增減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month_grand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decimal(20,2)</a:t>
                      </a:r>
                      <a:endParaRPr lang="en-US" sz="1600" b="0" i="0" u="none" strike="noStrike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1863325020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去年同月增減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month_lastgrand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decimal(20,2)</a:t>
                      </a:r>
                      <a:endParaRPr lang="en-US" sz="1600" b="0" i="0" u="none" strike="noStrike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593884050"/>
                  </a:ext>
                </a:extLst>
              </a:tr>
              <a:tr h="48149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前期比較增減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month_forwardmol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decimal(20,2)</a:t>
                      </a:r>
                      <a:endParaRPr lang="en-US" sz="1600" b="0" i="0" u="none" strike="noStrike" dirty="0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2404821568"/>
                  </a:ext>
                </a:extLst>
              </a:tr>
              <a:tr h="32694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當月營收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month_revenue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decimal(20,2)</a:t>
                      </a:r>
                      <a:endParaRPr lang="en-US" sz="1600" b="0" i="0" u="none" strike="noStrike" dirty="0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272788767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61981DF-960B-432B-9951-1A044AB9889B}"/>
              </a:ext>
            </a:extLst>
          </p:cNvPr>
          <p:cNvSpPr txBox="1"/>
          <p:nvPr/>
        </p:nvSpPr>
        <p:spPr>
          <a:xfrm>
            <a:off x="5291091" y="0"/>
            <a:ext cx="459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資料庫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740013B-43E3-40BB-869C-AECCD8F910E3}"/>
              </a:ext>
            </a:extLst>
          </p:cNvPr>
          <p:cNvSpPr txBox="1"/>
          <p:nvPr/>
        </p:nvSpPr>
        <p:spPr>
          <a:xfrm>
            <a:off x="625235" y="124287"/>
            <a:ext cx="279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股票資料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744CA57-1EF0-4B3F-B483-E1CB03253AC6}"/>
              </a:ext>
            </a:extLst>
          </p:cNvPr>
          <p:cNvSpPr txBox="1"/>
          <p:nvPr/>
        </p:nvSpPr>
        <p:spPr>
          <a:xfrm>
            <a:off x="5845784" y="1173617"/>
            <a:ext cx="279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股票月報表</a:t>
            </a:r>
          </a:p>
        </p:txBody>
      </p:sp>
    </p:spTree>
    <p:extLst>
      <p:ext uri="{BB962C8B-B14F-4D97-AF65-F5344CB8AC3E}">
        <p14:creationId xmlns:p14="http://schemas.microsoft.com/office/powerpoint/2010/main" val="315146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61981DF-960B-432B-9951-1A044AB9889B}"/>
              </a:ext>
            </a:extLst>
          </p:cNvPr>
          <p:cNvSpPr txBox="1"/>
          <p:nvPr/>
        </p:nvSpPr>
        <p:spPr>
          <a:xfrm>
            <a:off x="5291091" y="0"/>
            <a:ext cx="459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資料庫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740013B-43E3-40BB-869C-AECCD8F910E3}"/>
              </a:ext>
            </a:extLst>
          </p:cNvPr>
          <p:cNvSpPr txBox="1"/>
          <p:nvPr/>
        </p:nvSpPr>
        <p:spPr>
          <a:xfrm>
            <a:off x="1146822" y="1621373"/>
            <a:ext cx="279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股票公司資料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F8A62E4-CD01-40C5-8C53-52C5492E1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51914"/>
              </p:ext>
            </p:extLst>
          </p:nvPr>
        </p:nvGraphicFramePr>
        <p:xfrm>
          <a:off x="1028145" y="2456647"/>
          <a:ext cx="3028951" cy="3606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69258">
                  <a:extLst>
                    <a:ext uri="{9D8B030D-6E8A-4147-A177-3AD203B41FA5}">
                      <a16:colId xmlns:a16="http://schemas.microsoft.com/office/drawing/2014/main" val="2500324475"/>
                    </a:ext>
                  </a:extLst>
                </a:gridCol>
                <a:gridCol w="769258">
                  <a:extLst>
                    <a:ext uri="{9D8B030D-6E8A-4147-A177-3AD203B41FA5}">
                      <a16:colId xmlns:a16="http://schemas.microsoft.com/office/drawing/2014/main" val="1964849339"/>
                    </a:ext>
                  </a:extLst>
                </a:gridCol>
                <a:gridCol w="1490435">
                  <a:extLst>
                    <a:ext uri="{9D8B030D-6E8A-4147-A177-3AD203B41FA5}">
                      <a16:colId xmlns:a16="http://schemas.microsoft.com/office/drawing/2014/main" val="2772112759"/>
                    </a:ext>
                  </a:extLst>
                </a:gridCol>
              </a:tblGrid>
              <a:tr h="27587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Table:stock_data_stock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95078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l" fontAlgn="ctr"/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bigint</a:t>
                      </a:r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AI PK</a:t>
                      </a:r>
                      <a:endParaRPr lang="en-US" sz="1200" b="0" i="0" u="none" strike="noStrike" dirty="0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3259686"/>
                  </a:ext>
                </a:extLst>
              </a:tr>
              <a:tr h="55174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證券代號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  <a:endParaRPr lang="en-US" sz="1200" b="0" i="0" u="none" strike="noStrike" dirty="0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65196"/>
                  </a:ext>
                </a:extLst>
              </a:tr>
              <a:tr h="56196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證券名稱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  <a:endParaRPr lang="en-US" sz="1200" b="0" i="0" u="none" strike="noStrike" dirty="0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7013357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類型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varchar(30)</a:t>
                      </a:r>
                      <a:endParaRPr lang="en-US" sz="1200" b="0" i="0" u="none" strike="noStrike" dirty="0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5449151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  <a:endParaRPr lang="en-US" sz="1200" b="0" i="0" u="none" strike="noStrike" dirty="0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400699"/>
                  </a:ext>
                </a:extLst>
              </a:tr>
              <a:tr h="827623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market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  <a:endParaRPr lang="en-US" sz="1200" b="0" i="0" u="none" strike="noStrike" dirty="0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1234211"/>
                  </a:ext>
                </a:extLst>
              </a:tr>
              <a:tr h="561966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group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  <a:endParaRPr lang="en-US" sz="1200" b="0" i="0" u="none" strike="noStrike" dirty="0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638280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251A6A3-D5C0-4E1D-AC8E-E20A15335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01218"/>
              </p:ext>
            </p:extLst>
          </p:nvPr>
        </p:nvGraphicFramePr>
        <p:xfrm>
          <a:off x="5678749" y="2795962"/>
          <a:ext cx="4122199" cy="17480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56939">
                  <a:extLst>
                    <a:ext uri="{9D8B030D-6E8A-4147-A177-3AD203B41FA5}">
                      <a16:colId xmlns:a16="http://schemas.microsoft.com/office/drawing/2014/main" val="2057479351"/>
                    </a:ext>
                  </a:extLst>
                </a:gridCol>
                <a:gridCol w="956939">
                  <a:extLst>
                    <a:ext uri="{9D8B030D-6E8A-4147-A177-3AD203B41FA5}">
                      <a16:colId xmlns:a16="http://schemas.microsoft.com/office/drawing/2014/main" val="731348099"/>
                    </a:ext>
                  </a:extLst>
                </a:gridCol>
                <a:gridCol w="2208321">
                  <a:extLst>
                    <a:ext uri="{9D8B030D-6E8A-4147-A177-3AD203B41FA5}">
                      <a16:colId xmlns:a16="http://schemas.microsoft.com/office/drawing/2014/main" val="2441068070"/>
                    </a:ext>
                  </a:extLst>
                </a:gridCol>
              </a:tblGrid>
              <a:tr h="25285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Table:stock_data_focus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612248"/>
                  </a:ext>
                </a:extLst>
              </a:tr>
              <a:tr h="296831">
                <a:tc>
                  <a:txBody>
                    <a:bodyPr/>
                    <a:lstStyle/>
                    <a:p>
                      <a:pPr algn="l" fontAlgn="ctr"/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bigint</a:t>
                      </a:r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AI PK</a:t>
                      </a:r>
                      <a:endParaRPr lang="en-US" sz="1200" b="0" i="0" u="none" strike="noStrike" dirty="0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3569356"/>
                  </a:ext>
                </a:extLst>
              </a:tr>
              <a:tr h="59366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user_id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  <a:endParaRPr lang="en-US" sz="1200" b="0" i="0" u="none" strike="noStrike" dirty="0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1060489"/>
                  </a:ext>
                </a:extLst>
              </a:tr>
              <a:tr h="60465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證券代號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stock_code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  <a:endParaRPr lang="en-US" sz="1200" b="0" i="0" u="none" strike="noStrike" dirty="0">
                        <a:solidFill>
                          <a:srgbClr val="71717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1310103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D2626E3A-1325-4422-B6C3-981863FC65BF}"/>
              </a:ext>
            </a:extLst>
          </p:cNvPr>
          <p:cNvSpPr txBox="1"/>
          <p:nvPr/>
        </p:nvSpPr>
        <p:spPr>
          <a:xfrm>
            <a:off x="6344050" y="2271982"/>
            <a:ext cx="279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使用者關注股票</a:t>
            </a:r>
          </a:p>
        </p:txBody>
      </p:sp>
    </p:spTree>
    <p:extLst>
      <p:ext uri="{BB962C8B-B14F-4D97-AF65-F5344CB8AC3E}">
        <p14:creationId xmlns:p14="http://schemas.microsoft.com/office/powerpoint/2010/main" val="385508552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382</Words>
  <Application>Microsoft Office PowerPoint</Application>
  <PresentationFormat>寬螢幕</PresentationFormat>
  <Paragraphs>133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Calibri</vt:lpstr>
      <vt:lpstr>Calibri Light</vt:lpstr>
      <vt:lpstr>回顧</vt:lpstr>
      <vt:lpstr>股票資料來源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陳家甄</dc:creator>
  <cp:lastModifiedBy>陳家甄</cp:lastModifiedBy>
  <cp:revision>8</cp:revision>
  <dcterms:created xsi:type="dcterms:W3CDTF">2023-01-06T05:01:00Z</dcterms:created>
  <dcterms:modified xsi:type="dcterms:W3CDTF">2023-01-06T11:54:35Z</dcterms:modified>
</cp:coreProperties>
</file>