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375" r:id="rId2"/>
    <p:sldId id="420" r:id="rId3"/>
    <p:sldId id="411" r:id="rId4"/>
    <p:sldId id="430" r:id="rId5"/>
    <p:sldId id="436" r:id="rId6"/>
    <p:sldId id="421" r:id="rId7"/>
    <p:sldId id="422" r:id="rId8"/>
    <p:sldId id="431" r:id="rId9"/>
    <p:sldId id="432" r:id="rId10"/>
    <p:sldId id="433" r:id="rId11"/>
    <p:sldId id="419" r:id="rId12"/>
    <p:sldId id="423" r:id="rId13"/>
    <p:sldId id="424" r:id="rId14"/>
    <p:sldId id="425" r:id="rId15"/>
    <p:sldId id="426" r:id="rId16"/>
    <p:sldId id="434" r:id="rId17"/>
    <p:sldId id="427" r:id="rId18"/>
    <p:sldId id="428" r:id="rId19"/>
    <p:sldId id="435" r:id="rId20"/>
    <p:sldId id="437" r:id="rId21"/>
    <p:sldId id="438" r:id="rId22"/>
    <p:sldId id="42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A0005"/>
    <a:srgbClr val="471F33"/>
    <a:srgbClr val="A00050"/>
    <a:srgbClr val="8C0046"/>
    <a:srgbClr val="32804A"/>
    <a:srgbClr val="46B267"/>
    <a:srgbClr val="6600CC"/>
    <a:srgbClr val="33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169" autoAdjust="0"/>
    <p:restoredTop sz="86400" autoAdjust="0"/>
  </p:normalViewPr>
  <p:slideViewPr>
    <p:cSldViewPr>
      <p:cViewPr>
        <p:scale>
          <a:sx n="100" d="100"/>
          <a:sy n="100" d="100"/>
        </p:scale>
        <p:origin x="-9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2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088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2C77CD-699E-4443-A663-6C37C73EE7F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4713F2-BBE8-487E-8B78-EF568F84D26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87" name="Rectangle 11"/>
          <p:cNvSpPr>
            <a:spLocks noChangeArrowheads="1"/>
          </p:cNvSpPr>
          <p:nvPr/>
        </p:nvSpPr>
        <p:spPr bwMode="auto">
          <a:xfrm>
            <a:off x="1219200" y="19812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endParaRPr kumimoji="1" lang="en-US" altLang="en-US" sz="3600" i="0" dirty="0">
              <a:solidFill>
                <a:srgbClr val="3333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914400"/>
            <a:ext cx="1790700" cy="5467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219700" cy="5467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505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2209800"/>
            <a:ext cx="3505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162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Arial Black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Arial Black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Arial Black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Arial Black" pitchFamily="34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Arial Black" pitchFamily="34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Arial Black" pitchFamily="34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Arial Black" pitchFamily="34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AML-based_products_and_services" TargetMode="External"/><Relationship Id="rId2" Type="http://schemas.openxmlformats.org/officeDocument/2006/relationships/hyperlink" Target="https://wiki.oasis-open.org/security/SAML2Re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antarainitiative.org/confluence/display/bctf/Global+Trust+Framework+Surv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liberty.org/liberty/content/download/3774/24912/file/Clareity%20Case%20Study%20FINAL%20%5B2%5D%5B1%5D.pdf" TargetMode="External"/><Relationship Id="rId2" Type="http://schemas.openxmlformats.org/officeDocument/2006/relationships/hyperlink" Target="https://www.oasis-open.org/apps/org/workgroup/security/download.php/46740/NASA_launchpad_SAML_Aug20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oracle.com/rangal/entry/saml2_salesforce_com" TargetMode="External"/><Relationship Id="rId4" Type="http://schemas.openxmlformats.org/officeDocument/2006/relationships/hyperlink" Target="https://developers.google.com/google-apps/sso/saml_reference_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ds.terena.org/index.php/FederationsTable" TargetMode="External"/><Relationship Id="rId2" Type="http://schemas.openxmlformats.org/officeDocument/2006/relationships/hyperlink" Target="http://2011.cloudidentitysummit.com/local/upload/SanFran-An-Enterprise-Case-Study-Chevr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secureauth.com/cloud/adp/" TargetMode="External"/><Relationship Id="rId4" Type="http://schemas.openxmlformats.org/officeDocument/2006/relationships/hyperlink" Target="http://www.multichannel.com/content/race-finish-nbc-universal-affiliat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r>
              <a:rPr lang="en-US" sz="3200" b="1" dirty="0" smtClean="0"/>
              <a:t>SAML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Right Here, Right Now</a:t>
            </a:r>
            <a:endParaRPr lang="en-US" sz="3200" dirty="0"/>
          </a:p>
        </p:txBody>
      </p:sp>
      <p:sp>
        <p:nvSpPr>
          <p:cNvPr id="627715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80000"/>
              </a:spcBef>
              <a:buFont typeface="Monotype Sorts" pitchFamily="2" charset="2"/>
              <a:buNone/>
            </a:pPr>
            <a:endParaRPr lang="en-US" sz="2000" dirty="0" smtClean="0">
              <a:solidFill>
                <a:srgbClr val="FF9933"/>
              </a:solidFill>
              <a:latin typeface="Arial Black" pitchFamily="34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8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rgbClr val="FF9933"/>
                </a:solidFill>
                <a:latin typeface="Arial Black" pitchFamily="34" charset="0"/>
              </a:rPr>
              <a:t>Hal Lockhart</a:t>
            </a:r>
          </a:p>
          <a:p>
            <a:pPr marL="0" indent="0" eaLnBrk="1" hangingPunct="1">
              <a:lnSpc>
                <a:spcPct val="110000"/>
              </a:lnSpc>
              <a:spcBef>
                <a:spcPct val="8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rgbClr val="FF9933"/>
                </a:solidFill>
                <a:latin typeface="Arial Black" pitchFamily="34" charset="0"/>
              </a:rPr>
              <a:t>September 25, 2012</a:t>
            </a:r>
            <a:endParaRPr lang="en-US" sz="2000" dirty="0" smtClean="0">
              <a:solidFill>
                <a:srgbClr val="FF9933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Metadata Profiles </a:t>
            </a:r>
            <a:r>
              <a:rPr lang="en-US" dirty="0" smtClean="0"/>
              <a:t>–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4171950"/>
          </a:xfrm>
        </p:spPr>
        <p:txBody>
          <a:bodyPr/>
          <a:lstStyle/>
          <a:p>
            <a:r>
              <a:rPr lang="en-US" dirty="0" smtClean="0"/>
              <a:t>Metadata Extensions for Login and Discovery User Interface</a:t>
            </a:r>
          </a:p>
          <a:p>
            <a:pPr lvl="1"/>
            <a:r>
              <a:rPr lang="en-US" dirty="0" smtClean="0"/>
              <a:t>Configure user choices for </a:t>
            </a:r>
            <a:r>
              <a:rPr lang="en-US" dirty="0" err="1" smtClean="0"/>
              <a:t>AuthN</a:t>
            </a:r>
            <a:endParaRPr lang="en-US" dirty="0" smtClean="0"/>
          </a:p>
          <a:p>
            <a:r>
              <a:rPr lang="en-US" dirty="0" smtClean="0"/>
              <a:t>Metadata Extensions </a:t>
            </a:r>
            <a:r>
              <a:rPr lang="en-US" dirty="0" smtClean="0"/>
              <a:t>for Registration </a:t>
            </a:r>
            <a:r>
              <a:rPr lang="en-US" dirty="0" smtClean="0"/>
              <a:t>and Publication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Document business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010400" cy="1143000"/>
          </a:xfrm>
        </p:spPr>
        <p:txBody>
          <a:bodyPr/>
          <a:lstStyle/>
          <a:p>
            <a:r>
              <a:rPr lang="en-US" dirty="0"/>
              <a:t>Errata and Non-normative</a:t>
            </a:r>
            <a:br>
              <a:rPr lang="en-US" dirty="0"/>
            </a:br>
            <a:endParaRPr lang="en-US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162800" cy="4171950"/>
          </a:xfrm>
        </p:spPr>
        <p:txBody>
          <a:bodyPr/>
          <a:lstStyle/>
          <a:p>
            <a:r>
              <a:rPr lang="en-US" dirty="0"/>
              <a:t>Approved Errata</a:t>
            </a:r>
          </a:p>
          <a:p>
            <a:pPr lvl="1"/>
            <a:r>
              <a:rPr lang="en-US" dirty="0"/>
              <a:t>Official under OASIS TC process</a:t>
            </a:r>
          </a:p>
          <a:p>
            <a:r>
              <a:rPr lang="en-US" dirty="0"/>
              <a:t>SAML 2.0 Technical Overview</a:t>
            </a:r>
          </a:p>
          <a:p>
            <a:pPr lvl="1"/>
            <a:r>
              <a:rPr lang="en-US" dirty="0"/>
              <a:t>Greatly improved</a:t>
            </a:r>
          </a:p>
          <a:p>
            <a:pPr lvl="1"/>
            <a:r>
              <a:rPr lang="en-US" dirty="0"/>
              <a:t>Many diagrams, usecases,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SAML 2.1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specifications easier to use</a:t>
            </a:r>
          </a:p>
          <a:p>
            <a:r>
              <a:rPr lang="en-US" dirty="0" smtClean="0"/>
              <a:t>Retain backward compatibility </a:t>
            </a:r>
          </a:p>
          <a:p>
            <a:r>
              <a:rPr lang="en-US" dirty="0" smtClean="0"/>
              <a:t>Improve specification quality</a:t>
            </a:r>
          </a:p>
          <a:p>
            <a:r>
              <a:rPr lang="en-US" dirty="0" smtClean="0"/>
              <a:t>Make small improvements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Improve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162800" cy="4476750"/>
          </a:xfrm>
        </p:spPr>
        <p:txBody>
          <a:bodyPr/>
          <a:lstStyle/>
          <a:p>
            <a:r>
              <a:rPr lang="en-US" dirty="0" smtClean="0"/>
              <a:t>Apply errata</a:t>
            </a:r>
          </a:p>
          <a:p>
            <a:r>
              <a:rPr lang="en-US" dirty="0" smtClean="0"/>
              <a:t>Remove deprecated text</a:t>
            </a:r>
          </a:p>
          <a:p>
            <a:r>
              <a:rPr lang="en-US" dirty="0" smtClean="0"/>
              <a:t>Provide everything needed to implement a component (e.g. SP) in one place</a:t>
            </a:r>
          </a:p>
          <a:p>
            <a:r>
              <a:rPr lang="en-US" dirty="0" smtClean="0"/>
              <a:t>Provided detailed guidance on how to counter threats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Backward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Retain formats, protocols, namespaces, except to correct errors</a:t>
            </a:r>
          </a:p>
          <a:p>
            <a:r>
              <a:rPr lang="en-US" dirty="0" smtClean="0"/>
              <a:t>Retain interoperability with deployed implementations</a:t>
            </a:r>
          </a:p>
          <a:p>
            <a:pPr lvl="1"/>
            <a:r>
              <a:rPr lang="en-US" dirty="0" smtClean="0"/>
              <a:t>Where not possible minimize and clearly identify differences</a:t>
            </a:r>
          </a:p>
          <a:p>
            <a:r>
              <a:rPr lang="en-US" dirty="0" smtClean="0"/>
              <a:t>Retain Version=“2.0” in XML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 anchor="t"/>
          <a:lstStyle/>
          <a:p>
            <a:r>
              <a:rPr lang="en-US" dirty="0" smtClean="0"/>
              <a:t>Improve Specification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620000" cy="4171950"/>
          </a:xfrm>
        </p:spPr>
        <p:txBody>
          <a:bodyPr/>
          <a:lstStyle/>
          <a:p>
            <a:r>
              <a:rPr lang="en-US" dirty="0" smtClean="0"/>
              <a:t>Incorporate popular Profiles in core</a:t>
            </a:r>
          </a:p>
          <a:p>
            <a:r>
              <a:rPr lang="en-US" dirty="0" smtClean="0"/>
              <a:t>Update normative references</a:t>
            </a:r>
          </a:p>
          <a:p>
            <a:pPr lvl="1"/>
            <a:r>
              <a:rPr lang="en-US" dirty="0" smtClean="0"/>
              <a:t>e.g. XML Signature</a:t>
            </a:r>
          </a:p>
          <a:p>
            <a:r>
              <a:rPr lang="en-US" dirty="0" smtClean="0"/>
              <a:t>Re-factor Conformance Requirements</a:t>
            </a:r>
          </a:p>
          <a:p>
            <a:r>
              <a:rPr lang="en-US" dirty="0" smtClean="0"/>
              <a:t>Better integration of Metadata</a:t>
            </a:r>
          </a:p>
          <a:p>
            <a:pPr lvl="1"/>
            <a:r>
              <a:rPr lang="en-US" dirty="0" smtClean="0"/>
              <a:t>Some Metadata support </a:t>
            </a:r>
            <a:r>
              <a:rPr lang="en-US" dirty="0" smtClean="0"/>
              <a:t>mandatory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Profiles listed in slide 8</a:t>
            </a:r>
          </a:p>
          <a:p>
            <a:r>
              <a:rPr lang="en-US" dirty="0" smtClean="0"/>
              <a:t>Present SP and </a:t>
            </a:r>
            <a:r>
              <a:rPr lang="en-US" dirty="0" err="1" smtClean="0"/>
              <a:t>IdP</a:t>
            </a:r>
            <a:r>
              <a:rPr lang="en-US" dirty="0" smtClean="0"/>
              <a:t> implementation considerations separately</a:t>
            </a:r>
          </a:p>
          <a:p>
            <a:r>
              <a:rPr lang="en-US" dirty="0" smtClean="0"/>
              <a:t>Incorporate Metadata profiles listed in slides 9 &amp; 10</a:t>
            </a:r>
          </a:p>
          <a:p>
            <a:r>
              <a:rPr lang="en-US" dirty="0" smtClean="0"/>
              <a:t>Move text on little used features out of main specifications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Other Possible </a:t>
            </a:r>
            <a:r>
              <a:rPr lang="en-US" dirty="0" smtClean="0"/>
              <a:t>Work*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3733800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/>
              <a:t>SSO based on field experience</a:t>
            </a:r>
          </a:p>
          <a:p>
            <a:r>
              <a:rPr lang="en-US" dirty="0" smtClean="0"/>
              <a:t>Use HTML5 features</a:t>
            </a:r>
          </a:p>
          <a:p>
            <a:r>
              <a:rPr lang="en-US" dirty="0" smtClean="0"/>
              <a:t>Additional session semantics</a:t>
            </a:r>
          </a:p>
          <a:p>
            <a:r>
              <a:rPr lang="en-US" dirty="0" smtClean="0"/>
              <a:t>JOSE instead of Simple Sign</a:t>
            </a:r>
          </a:p>
          <a:p>
            <a:r>
              <a:rPr lang="en-US" dirty="0" smtClean="0"/>
              <a:t>Limited </a:t>
            </a:r>
            <a:r>
              <a:rPr lang="en-US" dirty="0" smtClean="0"/>
              <a:t>unlinkability between SP and IDP</a:t>
            </a:r>
          </a:p>
          <a:p>
            <a:r>
              <a:rPr lang="en-US" dirty="0" smtClean="0"/>
              <a:t>Emphasize data format </a:t>
            </a:r>
            <a:r>
              <a:rPr lang="en-US" dirty="0" smtClean="0"/>
              <a:t>compatibility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3300" y="5791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 Not Committed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Get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543800" cy="4705350"/>
          </a:xfrm>
        </p:spPr>
        <p:txBody>
          <a:bodyPr/>
          <a:lstStyle/>
          <a:p>
            <a:r>
              <a:rPr lang="en-US" dirty="0" smtClean="0"/>
              <a:t>An opportunity to influence the future of SAML</a:t>
            </a:r>
          </a:p>
          <a:p>
            <a:r>
              <a:rPr lang="en-US" dirty="0" smtClean="0"/>
              <a:t>Resolve issues your organization has with SAML</a:t>
            </a:r>
          </a:p>
          <a:p>
            <a:r>
              <a:rPr lang="en-US" dirty="0" smtClean="0"/>
              <a:t>Join the Security Services TC</a:t>
            </a:r>
          </a:p>
          <a:p>
            <a:r>
              <a:rPr lang="en-US" dirty="0" smtClean="0"/>
              <a:t>All work available online and by email</a:t>
            </a:r>
          </a:p>
          <a:p>
            <a:r>
              <a:rPr lang="en-US" dirty="0" smtClean="0"/>
              <a:t>Telephone meetings alternate Tuesdays 12:00 PM </a:t>
            </a:r>
            <a:r>
              <a:rPr lang="en-US" dirty="0" smtClean="0"/>
              <a:t>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4171950"/>
          </a:xfrm>
        </p:spPr>
        <p:txBody>
          <a:bodyPr/>
          <a:lstStyle/>
          <a:p>
            <a:r>
              <a:rPr lang="en-US" dirty="0" smtClean="0"/>
              <a:t>SAML 2.1 Wiki</a:t>
            </a:r>
          </a:p>
          <a:p>
            <a:pPr lvl="1"/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wiki.oasis-open.org/security/SAML2Revision</a:t>
            </a:r>
            <a:endParaRPr lang="en-US" sz="2000" dirty="0" smtClean="0"/>
          </a:p>
          <a:p>
            <a:r>
              <a:rPr lang="en-US" dirty="0" smtClean="0"/>
              <a:t>Wikipedia – SAML Products &amp; Services</a:t>
            </a:r>
          </a:p>
          <a:p>
            <a:pPr lvl="1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en.wikipedia.org/wiki/SAML-based_products_and_services#Libraries_and_took_kits_to_develop_SAML_actors_and_SAML-enable_services</a:t>
            </a:r>
            <a:endParaRPr lang="en-US" sz="2000" dirty="0" smtClean="0"/>
          </a:p>
          <a:p>
            <a:r>
              <a:rPr lang="en-US" dirty="0" err="1" smtClean="0"/>
              <a:t>K</a:t>
            </a:r>
            <a:r>
              <a:rPr lang="en-US" dirty="0" err="1" smtClean="0"/>
              <a:t>antara</a:t>
            </a:r>
            <a:r>
              <a:rPr lang="en-US" dirty="0" smtClean="0"/>
              <a:t> Global Trust Framework Survey</a:t>
            </a:r>
          </a:p>
          <a:p>
            <a:pPr lvl="1"/>
            <a:r>
              <a:rPr lang="en-US" sz="2000" dirty="0" smtClean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kantarainitiative.org/confluence/display/bctf/Global+Trust+Framework+Survey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162800" cy="4171950"/>
          </a:xfrm>
        </p:spPr>
        <p:txBody>
          <a:bodyPr/>
          <a:lstStyle/>
          <a:p>
            <a:r>
              <a:rPr lang="en-US" dirty="0" smtClean="0"/>
              <a:t>Summary of SAML </a:t>
            </a:r>
            <a:r>
              <a:rPr lang="en-US" dirty="0" smtClean="0"/>
              <a:t>2.0</a:t>
            </a:r>
          </a:p>
          <a:p>
            <a:pPr lvl="1"/>
            <a:r>
              <a:rPr lang="en-US" dirty="0" smtClean="0"/>
              <a:t>Specifications &amp; Deployments</a:t>
            </a:r>
            <a:endParaRPr lang="en-US" dirty="0" smtClean="0"/>
          </a:p>
          <a:p>
            <a:r>
              <a:rPr lang="en-US" dirty="0" smtClean="0"/>
              <a:t>Work done since 2.0</a:t>
            </a:r>
          </a:p>
          <a:p>
            <a:r>
              <a:rPr lang="en-US" dirty="0" smtClean="0"/>
              <a:t>Objectives of SAML 2.1</a:t>
            </a:r>
          </a:p>
          <a:p>
            <a:r>
              <a:rPr lang="en-US" dirty="0" smtClean="0"/>
              <a:t>Proposed Task List</a:t>
            </a:r>
          </a:p>
          <a:p>
            <a:r>
              <a:rPr lang="en-US" dirty="0" smtClean="0"/>
              <a:t>Other Possible Work</a:t>
            </a:r>
            <a:endParaRPr lang="en-US" dirty="0" smtClean="0"/>
          </a:p>
          <a:p>
            <a:r>
              <a:rPr lang="en-US" dirty="0" smtClean="0"/>
              <a:t>Invitation to Participate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 - 1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8153400" cy="4171950"/>
          </a:xfrm>
        </p:spPr>
        <p:txBody>
          <a:bodyPr/>
          <a:lstStyle/>
          <a:p>
            <a:r>
              <a:rPr lang="en-US" sz="2400" smtClean="0"/>
              <a:t>NASA Launchpad</a:t>
            </a:r>
          </a:p>
          <a:p>
            <a:pPr lvl="1"/>
            <a:r>
              <a:rPr lang="en-US" sz="1600" smtClean="0">
                <a:hlinkClick r:id="rId2"/>
              </a:rPr>
              <a:t>https://www.oasis-open.org/apps/org/workgroup/security/download.php/46740/NASA_launchpad_SAML_Aug2012.pdf</a:t>
            </a:r>
            <a:endParaRPr lang="en-US" sz="1600" smtClean="0"/>
          </a:p>
          <a:p>
            <a:r>
              <a:rPr lang="en-US" sz="2400" smtClean="0"/>
              <a:t>National Association of Realtors</a:t>
            </a:r>
          </a:p>
          <a:p>
            <a:pPr lvl="1"/>
            <a:r>
              <a:rPr lang="en-US" sz="1600" smtClean="0">
                <a:hlinkClick r:id="rId3"/>
              </a:rPr>
              <a:t>http://www.projectliberty.org/liberty/content/download/3774/24912/file/Clareity%20Case%20Study%20FINAL%20%5B2%5D%5B1%5D.pdf</a:t>
            </a:r>
            <a:endParaRPr lang="en-US" sz="1600" smtClean="0"/>
          </a:p>
          <a:p>
            <a:r>
              <a:rPr lang="en-US" sz="2400" smtClean="0"/>
              <a:t>SSO for Google Apps</a:t>
            </a:r>
          </a:p>
          <a:p>
            <a:pPr lvl="1"/>
            <a:r>
              <a:rPr lang="en-US" sz="1600" smtClean="0">
                <a:hlinkClick r:id="rId4"/>
              </a:rPr>
              <a:t>https://developers.google.com/google-apps/sso/saml_reference_implementation</a:t>
            </a:r>
            <a:endParaRPr lang="en-US" sz="1600" smtClean="0"/>
          </a:p>
          <a:p>
            <a:r>
              <a:rPr lang="en-US" sz="2400" smtClean="0"/>
              <a:t>SSO for Salesforce.com CRM</a:t>
            </a:r>
          </a:p>
          <a:p>
            <a:pPr lvl="1"/>
            <a:r>
              <a:rPr lang="en-US" sz="1600" smtClean="0">
                <a:hlinkClick r:id="rId5"/>
              </a:rPr>
              <a:t>https://blogs.oracle.com/rangal/entry/saml2_salesforce_com</a:t>
            </a: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 -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153400" cy="4171950"/>
          </a:xfrm>
        </p:spPr>
        <p:txBody>
          <a:bodyPr/>
          <a:lstStyle/>
          <a:p>
            <a:r>
              <a:rPr lang="en-US" sz="2400" dirty="0" smtClean="0"/>
              <a:t>Chevron Corporation</a:t>
            </a:r>
          </a:p>
          <a:p>
            <a:pPr lvl="1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2011.cloudidentitysummit.com/local/upload/SanFran-An-Enterprise-Case-Study-Chevron.pdf</a:t>
            </a:r>
            <a:endParaRPr lang="en-US" sz="1600" dirty="0" smtClean="0"/>
          </a:p>
          <a:p>
            <a:r>
              <a:rPr lang="en-US" sz="2400" dirty="0" smtClean="0"/>
              <a:t>Research &amp; Education Federations</a:t>
            </a:r>
          </a:p>
          <a:p>
            <a:pPr lvl="1"/>
            <a:r>
              <a:rPr lang="en-US" sz="1600" dirty="0" smtClean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refeds.terena.org/index.php/FederationsTable</a:t>
            </a:r>
            <a:endParaRPr lang="en-US" sz="2000" dirty="0" smtClean="0"/>
          </a:p>
          <a:p>
            <a:r>
              <a:rPr lang="en-US" sz="2400" dirty="0" smtClean="0"/>
              <a:t>2010 Vancouver Winter Olympics</a:t>
            </a:r>
          </a:p>
          <a:p>
            <a:pPr lvl="1"/>
            <a:r>
              <a:rPr lang="en-US" sz="1600" dirty="0" smtClean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www.multichannel.com/content/race-finish-nbc-universal-affiliates</a:t>
            </a:r>
            <a:endParaRPr lang="en-US" sz="1600" dirty="0" smtClean="0"/>
          </a:p>
          <a:p>
            <a:r>
              <a:rPr lang="en-US" sz="2400" dirty="0" smtClean="0"/>
              <a:t>Carolinas HealthCare System</a:t>
            </a:r>
          </a:p>
          <a:p>
            <a:pPr lvl="1"/>
            <a:r>
              <a:rPr lang="en-US" sz="1600" dirty="0" smtClean="0">
                <a:hlinkClick r:id="rId5"/>
              </a:rPr>
              <a:t>http://www.gosecureauth.com/cloud/adp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514600"/>
            <a:ext cx="36327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4400" i="0" kern="0" dirty="0" smtClean="0">
                <a:solidFill>
                  <a:srgbClr val="333399"/>
                </a:solidFill>
                <a:latin typeface="Arial Black"/>
                <a:ea typeface="+mj-ea"/>
                <a:cs typeface="+mj-cs"/>
              </a:rPr>
              <a:t>Questions?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010400" cy="1143000"/>
          </a:xfrm>
        </p:spPr>
        <p:txBody>
          <a:bodyPr/>
          <a:lstStyle/>
          <a:p>
            <a:r>
              <a:rPr lang="en-US" dirty="0"/>
              <a:t>Status Overview</a:t>
            </a:r>
            <a:br>
              <a:rPr lang="en-US" dirty="0"/>
            </a:b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r>
              <a:rPr lang="en-US" sz="2800" dirty="0"/>
              <a:t>SAML 2.0 - OASIS Standard - March 2005</a:t>
            </a:r>
          </a:p>
          <a:p>
            <a:r>
              <a:rPr lang="en-US" sz="2800" dirty="0"/>
              <a:t>ITU-T Rec. X.1141 – June 2006</a:t>
            </a:r>
          </a:p>
          <a:p>
            <a:r>
              <a:rPr lang="en-US" sz="2800" dirty="0"/>
              <a:t>Work since 2005 has consisted of defining additional Profiles</a:t>
            </a:r>
          </a:p>
          <a:p>
            <a:pPr lvl="1"/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en-US" sz="2400" dirty="0"/>
              <a:t>Oasis </a:t>
            </a:r>
            <a:r>
              <a:rPr lang="en-US" sz="2400" dirty="0" smtClean="0"/>
              <a:t>Standards</a:t>
            </a:r>
            <a:endParaRPr lang="en-US" sz="2400" dirty="0"/>
          </a:p>
          <a:p>
            <a:pPr lvl="1"/>
            <a:r>
              <a:rPr lang="en-US" sz="2400" dirty="0" smtClean="0"/>
              <a:t>24 </a:t>
            </a:r>
            <a:r>
              <a:rPr lang="en-US" sz="2400" dirty="0"/>
              <a:t>Committee </a:t>
            </a:r>
            <a:r>
              <a:rPr lang="en-US" sz="2400" dirty="0" smtClean="0"/>
              <a:t>Specifications</a:t>
            </a:r>
            <a:endParaRPr lang="en-US" sz="2000" dirty="0"/>
          </a:p>
          <a:p>
            <a:pPr lvl="1"/>
            <a:r>
              <a:rPr lang="en-US" sz="2400" dirty="0"/>
              <a:t>1 Committee </a:t>
            </a:r>
            <a:r>
              <a:rPr lang="en-US" sz="2400" dirty="0" smtClean="0"/>
              <a:t>Draft</a:t>
            </a:r>
            <a:endParaRPr lang="en-US" sz="2400" dirty="0"/>
          </a:p>
          <a:p>
            <a:pPr lvl="1"/>
            <a:r>
              <a:rPr lang="en-US" sz="2400" dirty="0"/>
              <a:t>Errata &amp; Updated Technical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91400" cy="1143000"/>
          </a:xfrm>
        </p:spPr>
        <p:txBody>
          <a:bodyPr/>
          <a:lstStyle/>
          <a:p>
            <a:r>
              <a:rPr lang="en-US" dirty="0" smtClean="0"/>
              <a:t>SAML Deployment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153400" cy="4171950"/>
          </a:xfrm>
        </p:spPr>
        <p:txBody>
          <a:bodyPr/>
          <a:lstStyle/>
          <a:p>
            <a:r>
              <a:rPr lang="en-US" dirty="0" smtClean="0"/>
              <a:t>Dominant technology for enterprise SSO</a:t>
            </a:r>
          </a:p>
          <a:p>
            <a:r>
              <a:rPr lang="en-US" dirty="0" smtClean="0"/>
              <a:t>Small number of very large federations</a:t>
            </a:r>
          </a:p>
          <a:p>
            <a:pPr lvl="1"/>
            <a:r>
              <a:rPr lang="en-US" dirty="0" smtClean="0"/>
              <a:t>Millions of users and/or hundreds of SPs and/or </a:t>
            </a:r>
            <a:r>
              <a:rPr lang="en-US" dirty="0" err="1" smtClean="0"/>
              <a:t>IdPs</a:t>
            </a:r>
            <a:endParaRPr lang="en-US" dirty="0" smtClean="0"/>
          </a:p>
          <a:p>
            <a:pPr lvl="1"/>
            <a:r>
              <a:rPr lang="en-US" dirty="0" smtClean="0"/>
              <a:t>Primarily Research, Education and </a:t>
            </a:r>
            <a:r>
              <a:rPr lang="en-US" dirty="0" err="1" smtClean="0"/>
              <a:t>Govt</a:t>
            </a:r>
            <a:endParaRPr lang="en-US" dirty="0" smtClean="0"/>
          </a:p>
          <a:p>
            <a:pPr lvl="1"/>
            <a:r>
              <a:rPr lang="en-US" dirty="0" smtClean="0"/>
              <a:t>Government services to ALL citizens in a number of countries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8001000" cy="1143000"/>
          </a:xfrm>
        </p:spPr>
        <p:txBody>
          <a:bodyPr/>
          <a:lstStyle/>
          <a:p>
            <a:r>
              <a:rPr lang="en-US" dirty="0" smtClean="0"/>
              <a:t>Representative Deployments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305800" cy="4171950"/>
          </a:xfrm>
        </p:spPr>
        <p:txBody>
          <a:bodyPr/>
          <a:lstStyle/>
          <a:p>
            <a:r>
              <a:rPr lang="en-US" sz="2800" dirty="0" smtClean="0"/>
              <a:t>NASA </a:t>
            </a:r>
            <a:r>
              <a:rPr lang="en-US" sz="2800" dirty="0" err="1" smtClean="0"/>
              <a:t>Launchpad</a:t>
            </a:r>
            <a:r>
              <a:rPr lang="en-US" sz="2800" dirty="0" smtClean="0"/>
              <a:t> </a:t>
            </a:r>
            <a:r>
              <a:rPr lang="en-US" sz="2800" dirty="0" err="1" smtClean="0"/>
              <a:t>IdP</a:t>
            </a:r>
            <a:endParaRPr lang="en-US" sz="2800" dirty="0" smtClean="0"/>
          </a:p>
          <a:p>
            <a:r>
              <a:rPr lang="en-US" sz="2800" dirty="0" smtClean="0"/>
              <a:t>National Association of </a:t>
            </a:r>
            <a:r>
              <a:rPr lang="en-US" sz="2800" dirty="0" smtClean="0"/>
              <a:t>Realtors (US)</a:t>
            </a:r>
          </a:p>
          <a:p>
            <a:r>
              <a:rPr lang="en-US" sz="2800" dirty="0" smtClean="0"/>
              <a:t>SSO </a:t>
            </a:r>
            <a:r>
              <a:rPr lang="en-US" sz="2800" dirty="0" smtClean="0"/>
              <a:t>Service for Google </a:t>
            </a:r>
            <a:r>
              <a:rPr lang="en-US" sz="2800" dirty="0" smtClean="0"/>
              <a:t>Apps</a:t>
            </a:r>
          </a:p>
          <a:p>
            <a:r>
              <a:rPr lang="en-US" sz="2800" dirty="0" smtClean="0"/>
              <a:t>SSO for Salesforce.com CRM</a:t>
            </a:r>
          </a:p>
          <a:p>
            <a:r>
              <a:rPr lang="en-US" sz="2800" dirty="0" smtClean="0"/>
              <a:t>Chevron </a:t>
            </a:r>
            <a:r>
              <a:rPr lang="en-US" sz="2800" dirty="0" smtClean="0"/>
              <a:t>Corp Cloud Based Services</a:t>
            </a:r>
          </a:p>
          <a:p>
            <a:r>
              <a:rPr lang="en-US" sz="2800" dirty="0" smtClean="0"/>
              <a:t>REFEDS Research &amp; Education worldwide</a:t>
            </a:r>
          </a:p>
          <a:p>
            <a:r>
              <a:rPr lang="en-US" sz="2800" dirty="0" smtClean="0"/>
              <a:t>2010 Vancouver Winter </a:t>
            </a:r>
            <a:r>
              <a:rPr lang="en-US" sz="2800" dirty="0" smtClean="0"/>
              <a:t>Olympics</a:t>
            </a:r>
          </a:p>
          <a:p>
            <a:r>
              <a:rPr lang="en-US" sz="2800" dirty="0" smtClean="0"/>
              <a:t>Carolinas HealthCare </a:t>
            </a:r>
            <a:r>
              <a:rPr lang="en-US" sz="2800" dirty="0" smtClean="0"/>
              <a:t>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SAML 2.0 Specifications</a:t>
            </a:r>
            <a:endParaRPr lang="en-US" dirty="0"/>
          </a:p>
        </p:txBody>
      </p:sp>
      <p:sp>
        <p:nvSpPr>
          <p:cNvPr id="25805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505200" cy="47815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Conformance Requirements</a:t>
            </a:r>
          </a:p>
          <a:p>
            <a:pPr marL="798513" lvl="1" indent="-455613">
              <a:lnSpc>
                <a:spcPct val="90000"/>
              </a:lnSpc>
            </a:pPr>
            <a:r>
              <a:rPr lang="en-US" sz="1600" dirty="0"/>
              <a:t>Required “Operational Modes” for SAML implementations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Assertions and Protocols</a:t>
            </a:r>
          </a:p>
          <a:p>
            <a:pPr marL="798513" lvl="1" indent="-455613">
              <a:lnSpc>
                <a:spcPct val="90000"/>
              </a:lnSpc>
            </a:pPr>
            <a:r>
              <a:rPr lang="en-US" sz="1600" dirty="0"/>
              <a:t>The “Core” specification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Bindings</a:t>
            </a:r>
          </a:p>
          <a:p>
            <a:pPr marL="798513" lvl="1" indent="-455613">
              <a:lnSpc>
                <a:spcPct val="90000"/>
              </a:lnSpc>
            </a:pPr>
            <a:r>
              <a:rPr lang="en-US" sz="1600" dirty="0"/>
              <a:t>Maps SAML messages onto common communications protocols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Profiles</a:t>
            </a:r>
          </a:p>
          <a:p>
            <a:pPr marL="798513" lvl="1" indent="-455613">
              <a:lnSpc>
                <a:spcPct val="90000"/>
              </a:lnSpc>
            </a:pPr>
            <a:r>
              <a:rPr lang="en-US" sz="1600" dirty="0"/>
              <a:t>“How-to’s” for using SAML to solve specific business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3505200" cy="4781550"/>
          </a:xfrm>
        </p:spPr>
        <p:txBody>
          <a:bodyPr/>
          <a:lstStyle/>
          <a:p>
            <a:pPr marL="228600" indent="-228600"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tabLst>
                <a:tab pos="1257300" algn="l"/>
              </a:tabLst>
            </a:pPr>
            <a:r>
              <a:rPr lang="en-US" sz="2000" dirty="0" smtClean="0"/>
              <a:t>Metadata</a:t>
            </a:r>
          </a:p>
          <a:p>
            <a:pPr marL="396875" lvl="1" indent="-53975">
              <a:spcBef>
                <a:spcPts val="400"/>
              </a:spcBef>
              <a:buClr>
                <a:schemeClr val="tx2"/>
              </a:buClr>
              <a:buSzPct val="80000"/>
              <a:tabLst>
                <a:tab pos="1257300" algn="l"/>
              </a:tabLst>
            </a:pPr>
            <a:r>
              <a:rPr lang="en-US" sz="1600" dirty="0" smtClean="0"/>
              <a:t>Configuration data for establishing </a:t>
            </a:r>
            <a:r>
              <a:rPr lang="en-US" sz="1600" dirty="0" smtClean="0"/>
              <a:t>connections between </a:t>
            </a:r>
            <a:r>
              <a:rPr lang="en-US" sz="1600" dirty="0" smtClean="0"/>
              <a:t>SAML entities</a:t>
            </a:r>
          </a:p>
          <a:p>
            <a:pPr marL="228600" indent="-228600">
              <a:lnSpc>
                <a:spcPts val="28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tabLst>
                <a:tab pos="1257300" algn="l"/>
              </a:tabLst>
            </a:pPr>
            <a:r>
              <a:rPr lang="en-US" sz="2000" dirty="0" smtClean="0"/>
              <a:t>Authentication Context</a:t>
            </a:r>
          </a:p>
          <a:p>
            <a:pPr marL="396875" lvl="1" indent="-53975">
              <a:spcBef>
                <a:spcPts val="400"/>
              </a:spcBef>
              <a:buClr>
                <a:schemeClr val="tx2"/>
              </a:buClr>
              <a:buSzPct val="80000"/>
              <a:tabLst>
                <a:tab pos="1257300" algn="l"/>
              </a:tabLst>
            </a:pPr>
            <a:r>
              <a:rPr lang="en-US" sz="1600" dirty="0" smtClean="0"/>
              <a:t>Detailed descriptions of user authentication mechanisms</a:t>
            </a:r>
          </a:p>
          <a:p>
            <a:pPr marL="228600" indent="-228600"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tabLst>
                <a:tab pos="1257300" algn="l"/>
              </a:tabLst>
            </a:pPr>
            <a:r>
              <a:rPr lang="en-US" sz="2000" dirty="0" smtClean="0"/>
              <a:t>Security and Privacy Considerations</a:t>
            </a:r>
          </a:p>
          <a:p>
            <a:pPr marL="396875" lvl="1" indent="-53975">
              <a:spcBef>
                <a:spcPts val="400"/>
              </a:spcBef>
              <a:buClr>
                <a:schemeClr val="tx2"/>
              </a:buClr>
              <a:buSzPct val="80000"/>
              <a:tabLst>
                <a:tab pos="1257300" algn="l"/>
              </a:tabLst>
            </a:pPr>
            <a:r>
              <a:rPr lang="en-US" sz="1600" dirty="0" smtClean="0"/>
              <a:t>Security and privacy analysis of SAML 2.0</a:t>
            </a:r>
          </a:p>
          <a:p>
            <a:pPr marL="228600" indent="-228600"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tabLst>
                <a:tab pos="1257300" algn="l"/>
              </a:tabLst>
            </a:pPr>
            <a:r>
              <a:rPr lang="en-US" sz="2000" dirty="0" smtClean="0"/>
              <a:t>Glossary</a:t>
            </a:r>
          </a:p>
          <a:p>
            <a:pPr marL="396875" lvl="1" indent="-53975">
              <a:spcBef>
                <a:spcPts val="400"/>
              </a:spcBef>
              <a:buClr>
                <a:schemeClr val="tx2"/>
              </a:buClr>
              <a:buSzPct val="80000"/>
              <a:tabLst>
                <a:tab pos="1257300" algn="l"/>
              </a:tabLst>
            </a:pPr>
            <a:r>
              <a:rPr lang="en-US" sz="1600" dirty="0" smtClean="0"/>
              <a:t>Terms used in SAML 2.0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914400"/>
            <a:ext cx="7620000" cy="1143000"/>
          </a:xfrm>
        </p:spPr>
        <p:txBody>
          <a:bodyPr anchor="t"/>
          <a:lstStyle/>
          <a:p>
            <a:r>
              <a:rPr lang="en-US" dirty="0" smtClean="0"/>
              <a:t>Post 2.0 Profiles by Category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828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Profiles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Holder-of-Key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Protocols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Kerberos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Highlights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620000" cy="4648200"/>
          </a:xfrm>
        </p:spPr>
        <p:txBody>
          <a:bodyPr/>
          <a:lstStyle/>
          <a:p>
            <a:r>
              <a:rPr lang="en-US" dirty="0" smtClean="0"/>
              <a:t>Simple Sign Binding</a:t>
            </a:r>
          </a:p>
          <a:p>
            <a:pPr lvl="1"/>
            <a:r>
              <a:rPr lang="en-US" dirty="0" smtClean="0"/>
              <a:t>Simple, efficient signing w/o C14N</a:t>
            </a:r>
          </a:p>
          <a:p>
            <a:r>
              <a:rPr lang="en-US" dirty="0" smtClean="0"/>
              <a:t>SP Request Initiation</a:t>
            </a:r>
          </a:p>
          <a:p>
            <a:pPr lvl="1"/>
            <a:r>
              <a:rPr lang="en-US" dirty="0" smtClean="0"/>
              <a:t>Allows specification of how </a:t>
            </a:r>
            <a:r>
              <a:rPr lang="en-US" dirty="0" err="1" smtClean="0"/>
              <a:t>AuthN</a:t>
            </a:r>
            <a:r>
              <a:rPr lang="en-US" dirty="0" smtClean="0"/>
              <a:t> is done</a:t>
            </a:r>
          </a:p>
          <a:p>
            <a:r>
              <a:rPr lang="en-US" dirty="0" smtClean="0"/>
              <a:t>Identity Provider Discovery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Enhanced </a:t>
            </a:r>
            <a:r>
              <a:rPr lang="en-US" dirty="0" err="1" smtClean="0"/>
              <a:t>IdP</a:t>
            </a:r>
            <a:r>
              <a:rPr lang="en-US" dirty="0" smtClean="0"/>
              <a:t> Discovery</a:t>
            </a:r>
          </a:p>
          <a:p>
            <a:r>
              <a:rPr lang="en-US" dirty="0" smtClean="0"/>
              <a:t>LDAP/X.500 Attribute </a:t>
            </a:r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Corrects original SAML 2.0 Profile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Metadata Profiles - 1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924800" cy="4171950"/>
          </a:xfrm>
        </p:spPr>
        <p:txBody>
          <a:bodyPr/>
          <a:lstStyle/>
          <a:p>
            <a:r>
              <a:rPr lang="en-US" dirty="0" smtClean="0"/>
              <a:t>Metadata Extension for </a:t>
            </a:r>
            <a:r>
              <a:rPr lang="en-US" dirty="0" smtClean="0"/>
              <a:t>Entity Attributes</a:t>
            </a:r>
          </a:p>
          <a:p>
            <a:pPr lvl="1"/>
            <a:r>
              <a:rPr lang="en-US" dirty="0" smtClean="0"/>
              <a:t>Associate attributes with SPs &amp; </a:t>
            </a:r>
            <a:r>
              <a:rPr lang="en-US" dirty="0" err="1" smtClean="0"/>
              <a:t>IdPs</a:t>
            </a:r>
            <a:endParaRPr lang="en-US" dirty="0" smtClean="0"/>
          </a:p>
          <a:p>
            <a:r>
              <a:rPr lang="en-US" dirty="0" smtClean="0"/>
              <a:t>Metadata Interoperability </a:t>
            </a:r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Use metadata to configure keys</a:t>
            </a:r>
          </a:p>
          <a:p>
            <a:r>
              <a:rPr lang="en-US" dirty="0" smtClean="0"/>
              <a:t>Metadata Profile for Algorithm Support</a:t>
            </a:r>
          </a:p>
          <a:p>
            <a:pPr lvl="1"/>
            <a:r>
              <a:rPr lang="en-US" dirty="0" smtClean="0"/>
              <a:t>Configure crypto details &amp; key rollover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ASIStemplate3">
  <a:themeElements>
    <a:clrScheme name="OASIStemplate3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ASIStemplate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ASIStemplate3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ASIStemplate3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SIStemplate3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SIStemplate3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SIStemplate3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SIStemplate3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ASIStemplate3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C:\OASIS\TRADE SHOWS\SLIDES\OASIStemplate3.pot</Template>
  <TotalTime>5907</TotalTime>
  <Words>669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OASIStemplate3</vt:lpstr>
      <vt:lpstr>SAML Right Here, Right Now</vt:lpstr>
      <vt:lpstr>Outline </vt:lpstr>
      <vt:lpstr>Status Overview </vt:lpstr>
      <vt:lpstr>SAML Deployment Overview </vt:lpstr>
      <vt:lpstr>Representative Deployments </vt:lpstr>
      <vt:lpstr>SAML 2.0 Specifications</vt:lpstr>
      <vt:lpstr>Post 2.0 Profiles by Category</vt:lpstr>
      <vt:lpstr>Selected Highlights </vt:lpstr>
      <vt:lpstr>Key Metadata Profiles - 1 </vt:lpstr>
      <vt:lpstr>Key Metadata Profiles – 2 </vt:lpstr>
      <vt:lpstr>Errata and Non-normative </vt:lpstr>
      <vt:lpstr>SAML 2.1 Objectives</vt:lpstr>
      <vt:lpstr>Improve Usability</vt:lpstr>
      <vt:lpstr>Backward Compatibility</vt:lpstr>
      <vt:lpstr>Improve Specification Quality</vt:lpstr>
      <vt:lpstr>Improvements </vt:lpstr>
      <vt:lpstr>Other Possible Work*</vt:lpstr>
      <vt:lpstr>Get Involved</vt:lpstr>
      <vt:lpstr>Useful Links </vt:lpstr>
      <vt:lpstr>More Links - 1 </vt:lpstr>
      <vt:lpstr>More Links - 2 </vt:lpstr>
      <vt:lpstr>Slide 22</vt:lpstr>
    </vt:vector>
  </TitlesOfParts>
  <Company>OASIS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OASIS: Integrating Standards for Web Services, Business Processes &amp; Remote Portals</dc:title>
  <dc:subject>Web Services</dc:subject>
  <dc:creator>Patrick Gannon</dc:creator>
  <dc:description>Delphi Summit - 10/29/02</dc:description>
  <cp:lastModifiedBy>Hal Lockhart</cp:lastModifiedBy>
  <cp:revision>283</cp:revision>
  <cp:lastPrinted>2001-10-03T13:09:55Z</cp:lastPrinted>
  <dcterms:created xsi:type="dcterms:W3CDTF">2001-02-19T16:56:32Z</dcterms:created>
  <dcterms:modified xsi:type="dcterms:W3CDTF">2012-09-24T21:32:36Z</dcterms:modified>
</cp:coreProperties>
</file>