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71"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concepts/workloads/controllers/daemonset" TargetMode="External"/><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69EF-58DB-8B05-4712-CD6D9AC4AFF9}"/>
              </a:ext>
            </a:extLst>
          </p:cNvPr>
          <p:cNvSpPr>
            <a:spLocks noGrp="1"/>
          </p:cNvSpPr>
          <p:nvPr>
            <p:ph type="ctrTitle"/>
          </p:nvPr>
        </p:nvSpPr>
        <p:spPr/>
        <p:txBody>
          <a:bodyPr/>
          <a:lstStyle/>
          <a:p>
            <a:r>
              <a:rPr lang="en-IN" b="1" i="0" dirty="0">
                <a:solidFill>
                  <a:srgbClr val="242424"/>
                </a:solidFill>
                <a:effectLst/>
                <a:latin typeface="sohne"/>
              </a:rPr>
              <a:t>Autoscaling</a:t>
            </a:r>
            <a:br>
              <a:rPr lang="en-IN" b="1" i="0" dirty="0">
                <a:solidFill>
                  <a:srgbClr val="242424"/>
                </a:solidFill>
                <a:effectLst/>
                <a:latin typeface="sohne"/>
              </a:rPr>
            </a:br>
            <a:endParaRPr lang="en-IN" dirty="0"/>
          </a:p>
        </p:txBody>
      </p:sp>
      <p:sp>
        <p:nvSpPr>
          <p:cNvPr id="3" name="Subtitle 2">
            <a:extLst>
              <a:ext uri="{FF2B5EF4-FFF2-40B4-BE49-F238E27FC236}">
                <a16:creationId xmlns:a16="http://schemas.microsoft.com/office/drawing/2014/main" id="{5A167A40-2901-2EC6-2196-A407F784AF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740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BB59-2AEF-38BD-D32C-54ABAC9BB08B}"/>
              </a:ext>
            </a:extLst>
          </p:cNvPr>
          <p:cNvSpPr>
            <a:spLocks noGrp="1"/>
          </p:cNvSpPr>
          <p:nvPr>
            <p:ph type="title"/>
          </p:nvPr>
        </p:nvSpPr>
        <p:spPr/>
        <p:txBody>
          <a:bodyPr>
            <a:normAutofit fontScale="90000"/>
          </a:bodyPr>
          <a:lstStyle/>
          <a:p>
            <a:r>
              <a:rPr lang="en-US" dirty="0"/>
              <a:t>How does a </a:t>
            </a:r>
            <a:r>
              <a:rPr lang="en-US" dirty="0" err="1"/>
              <a:t>HorizontalPodAutoscaler</a:t>
            </a:r>
            <a:r>
              <a:rPr lang="en-US" dirty="0"/>
              <a:t> work? </a:t>
            </a:r>
            <a:br>
              <a:rPr lang="en-US" dirty="0"/>
            </a:br>
            <a:endParaRPr lang="en-US" dirty="0"/>
          </a:p>
        </p:txBody>
      </p:sp>
      <p:sp>
        <p:nvSpPr>
          <p:cNvPr id="3" name="Content Placeholder 2">
            <a:extLst>
              <a:ext uri="{FF2B5EF4-FFF2-40B4-BE49-F238E27FC236}">
                <a16:creationId xmlns:a16="http://schemas.microsoft.com/office/drawing/2014/main" id="{AE389256-2272-C796-FEFF-D9C1ECADDA15}"/>
              </a:ext>
            </a:extLst>
          </p:cNvPr>
          <p:cNvSpPr>
            <a:spLocks noGrp="1"/>
          </p:cNvSpPr>
          <p:nvPr>
            <p:ph idx="1"/>
          </p:nvPr>
        </p:nvSpPr>
        <p:spPr/>
        <p:txBody>
          <a:bodyPr/>
          <a:lstStyle/>
          <a:p>
            <a:r>
              <a:rPr lang="en-US" dirty="0" err="1">
                <a:latin typeface="+mj-lt"/>
              </a:rPr>
              <a:t>HorizontalPodAutoscaler</a:t>
            </a:r>
            <a:r>
              <a:rPr lang="en-US" dirty="0">
                <a:latin typeface="+mj-lt"/>
              </a:rPr>
              <a:t> controls the scale of a Deployment and its </a:t>
            </a:r>
            <a:r>
              <a:rPr lang="en-US" dirty="0" err="1">
                <a:latin typeface="+mj-lt"/>
              </a:rPr>
              <a:t>ReplicaSet</a:t>
            </a:r>
            <a:endParaRPr lang="en-US" dirty="0">
              <a:latin typeface="+mj-lt"/>
            </a:endParaRPr>
          </a:p>
        </p:txBody>
      </p:sp>
      <p:pic>
        <p:nvPicPr>
          <p:cNvPr id="5" name="Picture 4">
            <a:extLst>
              <a:ext uri="{FF2B5EF4-FFF2-40B4-BE49-F238E27FC236}">
                <a16:creationId xmlns:a16="http://schemas.microsoft.com/office/drawing/2014/main" id="{69E48A26-4D76-0660-43B6-02086765181B}"/>
              </a:ext>
            </a:extLst>
          </p:cNvPr>
          <p:cNvPicPr>
            <a:picLocks noChangeAspect="1"/>
          </p:cNvPicPr>
          <p:nvPr/>
        </p:nvPicPr>
        <p:blipFill>
          <a:blip r:embed="rId2"/>
          <a:stretch>
            <a:fillRect/>
          </a:stretch>
        </p:blipFill>
        <p:spPr>
          <a:xfrm>
            <a:off x="2482919" y="2886282"/>
            <a:ext cx="7310438" cy="2543175"/>
          </a:xfrm>
          <a:prstGeom prst="rect">
            <a:avLst/>
          </a:prstGeom>
        </p:spPr>
      </p:pic>
    </p:spTree>
    <p:extLst>
      <p:ext uri="{BB962C8B-B14F-4D97-AF65-F5344CB8AC3E}">
        <p14:creationId xmlns:p14="http://schemas.microsoft.com/office/powerpoint/2010/main" val="412932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FE14-FC02-6B4F-0FAE-DE14E101031E}"/>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72CBD2D0-2632-7092-CC0D-BF87BCCD79B1}"/>
              </a:ext>
            </a:extLst>
          </p:cNvPr>
          <p:cNvSpPr>
            <a:spLocks noGrp="1"/>
          </p:cNvSpPr>
          <p:nvPr>
            <p:ph idx="1"/>
          </p:nvPr>
        </p:nvSpPr>
        <p:spPr/>
        <p:txBody>
          <a:bodyPr>
            <a:normAutofit fontScale="92500"/>
          </a:bodyPr>
          <a:lstStyle/>
          <a:p>
            <a:r>
              <a:rPr lang="en-US" dirty="0">
                <a:latin typeface="+mj-lt"/>
              </a:rPr>
              <a:t>Kubernetes implements horizontal pod autoscaling as a control loop that runs intermittently (it is not a continuous process). The interval is set by the --horizontal-pod-</a:t>
            </a:r>
            <a:r>
              <a:rPr lang="en-US" dirty="0" err="1">
                <a:latin typeface="+mj-lt"/>
              </a:rPr>
              <a:t>autoscaler</a:t>
            </a:r>
            <a:r>
              <a:rPr lang="en-US" dirty="0">
                <a:latin typeface="+mj-lt"/>
              </a:rPr>
              <a:t>-sync-period parameter to the </a:t>
            </a:r>
            <a:r>
              <a:rPr lang="en-US" dirty="0" err="1">
                <a:latin typeface="+mj-lt"/>
              </a:rPr>
              <a:t>kube</a:t>
            </a:r>
            <a:r>
              <a:rPr lang="en-US" dirty="0">
                <a:latin typeface="+mj-lt"/>
              </a:rPr>
              <a:t>-controller-manager (and the default interval is 15 seconds).</a:t>
            </a:r>
          </a:p>
          <a:p>
            <a:r>
              <a:rPr lang="en-US" dirty="0">
                <a:latin typeface="+mj-lt"/>
              </a:rPr>
              <a:t>Once during each period, the controller manager queries the resource utilization against the metrics specified in each </a:t>
            </a:r>
            <a:r>
              <a:rPr lang="en-US" dirty="0" err="1">
                <a:latin typeface="+mj-lt"/>
              </a:rPr>
              <a:t>HorizontalPodAutoscaler</a:t>
            </a:r>
            <a:r>
              <a:rPr lang="en-US" dirty="0">
                <a:latin typeface="+mj-lt"/>
              </a:rPr>
              <a:t> definition. The controller manager finds the target resource defined by the </a:t>
            </a:r>
            <a:r>
              <a:rPr lang="en-US" dirty="0" err="1">
                <a:latin typeface="+mj-lt"/>
              </a:rPr>
              <a:t>scaleTargetRef</a:t>
            </a:r>
            <a:r>
              <a:rPr lang="en-US" dirty="0">
                <a:latin typeface="+mj-lt"/>
              </a:rPr>
              <a:t>, then selects the pods based on the target resource's .</a:t>
            </a:r>
            <a:r>
              <a:rPr lang="en-US" dirty="0" err="1">
                <a:latin typeface="+mj-lt"/>
              </a:rPr>
              <a:t>spec.selector</a:t>
            </a:r>
            <a:r>
              <a:rPr lang="en-US" dirty="0">
                <a:latin typeface="+mj-lt"/>
              </a:rPr>
              <a:t> labels, and obtains the metrics from either the resource metrics API (for per-pod resource metrics), or the custom metrics API (for all other metrics).</a:t>
            </a:r>
          </a:p>
        </p:txBody>
      </p:sp>
    </p:spTree>
    <p:extLst>
      <p:ext uri="{BB962C8B-B14F-4D97-AF65-F5344CB8AC3E}">
        <p14:creationId xmlns:p14="http://schemas.microsoft.com/office/powerpoint/2010/main" val="143351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21CA-D99D-982B-6E8F-199930616689}"/>
              </a:ext>
            </a:extLst>
          </p:cNvPr>
          <p:cNvSpPr>
            <a:spLocks noGrp="1"/>
          </p:cNvSpPr>
          <p:nvPr>
            <p:ph type="title"/>
          </p:nvPr>
        </p:nvSpPr>
        <p:spPr/>
        <p:txBody>
          <a:bodyPr/>
          <a:lstStyle/>
          <a:p>
            <a:r>
              <a:rPr lang="en-IN" b="1" i="0" dirty="0">
                <a:solidFill>
                  <a:srgbClr val="242424"/>
                </a:solidFill>
                <a:effectLst/>
                <a:latin typeface="sohne"/>
              </a:rPr>
              <a:t>Vertical Pod Autoscaling (VPA)</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B079F05C-B30F-C141-8B6A-58457EA28517}"/>
              </a:ext>
            </a:extLst>
          </p:cNvPr>
          <p:cNvSpPr>
            <a:spLocks noGrp="1"/>
          </p:cNvSpPr>
          <p:nvPr>
            <p:ph idx="1"/>
          </p:nvPr>
        </p:nvSpPr>
        <p:spPr/>
        <p:txBody>
          <a:bodyPr/>
          <a:lstStyle/>
          <a:p>
            <a:r>
              <a:rPr lang="en-US" dirty="0"/>
              <a:t>What is VPA?</a:t>
            </a:r>
          </a:p>
          <a:p>
            <a:r>
              <a:rPr lang="en-US" dirty="0"/>
              <a:t>Vertical Pod Autoscaling (VPA) adjusts the CPU and memory resource requests and limits for your pods. Instead of adding more pods, VPA modifies the resources allocated to existing pods.</a:t>
            </a:r>
            <a:endParaRPr lang="en-IN" dirty="0"/>
          </a:p>
        </p:txBody>
      </p:sp>
    </p:spTree>
    <p:extLst>
      <p:ext uri="{BB962C8B-B14F-4D97-AF65-F5344CB8AC3E}">
        <p14:creationId xmlns:p14="http://schemas.microsoft.com/office/powerpoint/2010/main" val="203367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EF23-DA84-7D4A-86E6-B15D2CEA326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0180E65-526D-EDDB-FEB0-D83D77193A70}"/>
              </a:ext>
            </a:extLst>
          </p:cNvPr>
          <p:cNvSpPr>
            <a:spLocks noGrp="1"/>
          </p:cNvSpPr>
          <p:nvPr>
            <p:ph idx="1"/>
          </p:nvPr>
        </p:nvSpPr>
        <p:spPr/>
        <p:txBody>
          <a:bodyPr>
            <a:normAutofit/>
          </a:bodyPr>
          <a:lstStyle/>
          <a:p>
            <a:pPr algn="l"/>
            <a:r>
              <a:rPr lang="en-US" b="1" i="0" dirty="0">
                <a:solidFill>
                  <a:srgbClr val="242424"/>
                </a:solidFill>
                <a:effectLst/>
                <a:latin typeface="sohne"/>
              </a:rPr>
              <a:t>How Does VPA Work?</a:t>
            </a:r>
          </a:p>
          <a:p>
            <a:pPr algn="l"/>
            <a:r>
              <a:rPr lang="en-US" b="0" i="0" dirty="0">
                <a:solidFill>
                  <a:srgbClr val="242424"/>
                </a:solidFill>
                <a:effectLst/>
                <a:latin typeface="source-serif-pro"/>
              </a:rPr>
              <a:t>VPA operates by:</a:t>
            </a:r>
          </a:p>
          <a:p>
            <a:pPr lvl="1"/>
            <a:r>
              <a:rPr lang="en-US" b="1" i="0" dirty="0">
                <a:solidFill>
                  <a:srgbClr val="242424"/>
                </a:solidFill>
                <a:effectLst/>
                <a:latin typeface="source-serif-pro"/>
              </a:rPr>
              <a:t>Monitoring Resource Usage:</a:t>
            </a:r>
            <a:r>
              <a:rPr lang="en-US" b="0" i="0" dirty="0">
                <a:solidFill>
                  <a:srgbClr val="242424"/>
                </a:solidFill>
                <a:effectLst/>
                <a:latin typeface="source-serif-pro"/>
              </a:rPr>
              <a:t> VPA continuously monitors the CPU and memory usage of the pods.</a:t>
            </a:r>
          </a:p>
          <a:p>
            <a:pPr lvl="1"/>
            <a:r>
              <a:rPr lang="en-US" b="1" i="0" dirty="0">
                <a:solidFill>
                  <a:srgbClr val="242424"/>
                </a:solidFill>
                <a:effectLst/>
                <a:latin typeface="source-serif-pro"/>
              </a:rPr>
              <a:t>Recommending Resources:</a:t>
            </a:r>
            <a:r>
              <a:rPr lang="en-US" b="0" i="0" dirty="0">
                <a:solidFill>
                  <a:srgbClr val="242424"/>
                </a:solidFill>
                <a:effectLst/>
                <a:latin typeface="source-serif-pro"/>
              </a:rPr>
              <a:t> Based on the usage patterns, VPA recommends resource adjustments.</a:t>
            </a:r>
          </a:p>
          <a:p>
            <a:pPr lvl="1"/>
            <a:r>
              <a:rPr lang="en-US" b="1" i="0" dirty="0">
                <a:solidFill>
                  <a:srgbClr val="242424"/>
                </a:solidFill>
                <a:effectLst/>
                <a:latin typeface="source-serif-pro"/>
              </a:rPr>
              <a:t>Applying Changes:</a:t>
            </a:r>
            <a:r>
              <a:rPr lang="en-US" b="0" i="0" dirty="0">
                <a:solidFill>
                  <a:srgbClr val="242424"/>
                </a:solidFill>
                <a:effectLst/>
                <a:latin typeface="source-serif-pro"/>
              </a:rPr>
              <a:t> The VPA can automatically apply the recommended changes to the pod specifications, typically requiring a pod restart.</a:t>
            </a:r>
          </a:p>
          <a:p>
            <a:endParaRPr lang="en-IN" dirty="0"/>
          </a:p>
        </p:txBody>
      </p:sp>
    </p:spTree>
    <p:extLst>
      <p:ext uri="{BB962C8B-B14F-4D97-AF65-F5344CB8AC3E}">
        <p14:creationId xmlns:p14="http://schemas.microsoft.com/office/powerpoint/2010/main" val="160132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196B-2F73-EA1B-FA49-E41D3AA9BFD0}"/>
              </a:ext>
            </a:extLst>
          </p:cNvPr>
          <p:cNvSpPr>
            <a:spLocks noGrp="1"/>
          </p:cNvSpPr>
          <p:nvPr>
            <p:ph type="title"/>
          </p:nvPr>
        </p:nvSpPr>
        <p:spPr/>
        <p:txBody>
          <a:bodyPr/>
          <a:lstStyle/>
          <a:p>
            <a:r>
              <a:rPr lang="en-IN" dirty="0"/>
              <a:t>Setup </a:t>
            </a:r>
            <a:r>
              <a:rPr lang="en-IN" dirty="0" err="1"/>
              <a:t>vpa</a:t>
            </a:r>
            <a:endParaRPr lang="en-IN" dirty="0"/>
          </a:p>
        </p:txBody>
      </p:sp>
      <p:sp>
        <p:nvSpPr>
          <p:cNvPr id="3" name="Content Placeholder 2">
            <a:extLst>
              <a:ext uri="{FF2B5EF4-FFF2-40B4-BE49-F238E27FC236}">
                <a16:creationId xmlns:a16="http://schemas.microsoft.com/office/drawing/2014/main" id="{797EF5DD-A586-0EB9-91D5-5F42FEE48567}"/>
              </a:ext>
            </a:extLst>
          </p:cNvPr>
          <p:cNvSpPr>
            <a:spLocks noGrp="1"/>
          </p:cNvSpPr>
          <p:nvPr>
            <p:ph idx="1"/>
          </p:nvPr>
        </p:nvSpPr>
        <p:spPr/>
        <p:txBody>
          <a:bodyPr>
            <a:normAutofit/>
          </a:bodyPr>
          <a:lstStyle/>
          <a:p>
            <a:r>
              <a:rPr lang="en-US" dirty="0"/>
              <a:t> Install VPA</a:t>
            </a:r>
          </a:p>
          <a:p>
            <a:r>
              <a:rPr lang="en-US" dirty="0"/>
              <a:t>Before creating VPA objects first we need to install VPA in our cluster using the below steps:</a:t>
            </a:r>
          </a:p>
          <a:p>
            <a:r>
              <a:rPr lang="en-US" dirty="0"/>
              <a:t>Clone the VPA Source Code: Use Git to clone the VPA source code repository to your local machine. Run the following command:</a:t>
            </a:r>
          </a:p>
          <a:p>
            <a:r>
              <a:rPr lang="en-US" dirty="0"/>
              <a:t>git clone https://github.com/kubernetes/autoscaler.git</a:t>
            </a:r>
            <a:endParaRPr lang="en-IN" dirty="0"/>
          </a:p>
        </p:txBody>
      </p:sp>
    </p:spTree>
    <p:extLst>
      <p:ext uri="{BB962C8B-B14F-4D97-AF65-F5344CB8AC3E}">
        <p14:creationId xmlns:p14="http://schemas.microsoft.com/office/powerpoint/2010/main" val="391742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5EBC-BA2C-BB5B-F024-454205383162}"/>
              </a:ext>
            </a:extLst>
          </p:cNvPr>
          <p:cNvSpPr>
            <a:spLocks noGrp="1"/>
          </p:cNvSpPr>
          <p:nvPr>
            <p:ph type="title"/>
          </p:nvPr>
        </p:nvSpPr>
        <p:spPr/>
        <p:txBody>
          <a:bodyPr/>
          <a:lstStyle/>
          <a:p>
            <a:r>
              <a:rPr lang="en-IN" dirty="0"/>
              <a:t>..</a:t>
            </a:r>
          </a:p>
        </p:txBody>
      </p:sp>
      <p:pic>
        <p:nvPicPr>
          <p:cNvPr id="5" name="Picture 4">
            <a:extLst>
              <a:ext uri="{FF2B5EF4-FFF2-40B4-BE49-F238E27FC236}">
                <a16:creationId xmlns:a16="http://schemas.microsoft.com/office/drawing/2014/main" id="{9C039C12-1162-DBC9-663A-1887E3227AB3}"/>
              </a:ext>
            </a:extLst>
          </p:cNvPr>
          <p:cNvPicPr>
            <a:picLocks noChangeAspect="1"/>
          </p:cNvPicPr>
          <p:nvPr/>
        </p:nvPicPr>
        <p:blipFill>
          <a:blip r:embed="rId2"/>
          <a:stretch>
            <a:fillRect/>
          </a:stretch>
        </p:blipFill>
        <p:spPr>
          <a:xfrm>
            <a:off x="1705698" y="1712577"/>
            <a:ext cx="7169518" cy="4216617"/>
          </a:xfrm>
          <a:prstGeom prst="rect">
            <a:avLst/>
          </a:prstGeom>
        </p:spPr>
      </p:pic>
    </p:spTree>
    <p:extLst>
      <p:ext uri="{BB962C8B-B14F-4D97-AF65-F5344CB8AC3E}">
        <p14:creationId xmlns:p14="http://schemas.microsoft.com/office/powerpoint/2010/main" val="412678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1055-9AFD-B4C9-2CF9-5C70B7D2B391}"/>
              </a:ext>
            </a:extLst>
          </p:cNvPr>
          <p:cNvSpPr>
            <a:spLocks noGrp="1"/>
          </p:cNvSpPr>
          <p:nvPr>
            <p:ph type="title"/>
          </p:nvPr>
        </p:nvSpPr>
        <p:spPr/>
        <p:txBody>
          <a:bodyPr/>
          <a:lstStyle/>
          <a:p>
            <a:r>
              <a:rPr lang="en-IN" dirty="0"/>
              <a:t>HPA vs VPA</a:t>
            </a:r>
          </a:p>
        </p:txBody>
      </p:sp>
      <p:sp>
        <p:nvSpPr>
          <p:cNvPr id="3" name="Content Placeholder 2">
            <a:extLst>
              <a:ext uri="{FF2B5EF4-FFF2-40B4-BE49-F238E27FC236}">
                <a16:creationId xmlns:a16="http://schemas.microsoft.com/office/drawing/2014/main" id="{EB0ABC75-D727-84B9-FD68-05342A62B74E}"/>
              </a:ext>
            </a:extLst>
          </p:cNvPr>
          <p:cNvSpPr>
            <a:spLocks noGrp="1"/>
          </p:cNvSpPr>
          <p:nvPr>
            <p:ph idx="1"/>
          </p:nvPr>
        </p:nvSpPr>
        <p:spPr/>
        <p:txBody>
          <a:bodyPr>
            <a:no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Choosing between HPA and VPA depends on your application’s requirements:</a:t>
            </a:r>
          </a:p>
          <a:p>
            <a:r>
              <a:rPr lang="en-US" dirty="0">
                <a:latin typeface="Calibri Light" panose="020F0302020204030204" pitchFamily="34" charset="0"/>
                <a:ea typeface="Calibri Light" panose="020F0302020204030204" pitchFamily="34" charset="0"/>
                <a:cs typeface="Calibri Light" panose="020F0302020204030204" pitchFamily="34" charset="0"/>
              </a:rPr>
              <a:t>HPA is ideal for stateless applications that can easily scale horizontally by adding more pods. It’s useful when you need to handle variable workloads and ensure high availability.</a:t>
            </a:r>
          </a:p>
          <a:p>
            <a:r>
              <a:rPr lang="en-US" dirty="0">
                <a:latin typeface="Calibri Light" panose="020F0302020204030204" pitchFamily="34" charset="0"/>
                <a:ea typeface="Calibri Light" panose="020F0302020204030204" pitchFamily="34" charset="0"/>
                <a:cs typeface="Calibri Light" panose="020F0302020204030204" pitchFamily="34" charset="0"/>
              </a:rPr>
              <a:t>VPA is suitable for applications where scaling horizontally is not feasible or when you need to optimize resource usage for individual pods. It’s beneficial for stateful applications or those with varying resource needs.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6098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119-2AAD-F8CE-1666-E5472DE3841C}"/>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C26837-F8B2-58AC-1148-25913D8462F4}"/>
              </a:ext>
            </a:extLst>
          </p:cNvPr>
          <p:cNvSpPr>
            <a:spLocks noGrp="1"/>
          </p:cNvSpPr>
          <p:nvPr>
            <p:ph idx="1"/>
          </p:nvPr>
        </p:nvSpPr>
        <p:spPr/>
        <p:txBody>
          <a:bodyPr>
            <a:normAutofit/>
          </a:bodyPr>
          <a:lstStyle/>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Autoscaling in Kubernetes ensures that your application can handle varying loads by automatically adjusting the number of running pods or the resources allocated to them. </a:t>
            </a:r>
          </a:p>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This dynamic adjustment is crucial for maintaining application performance, optimizing resource usage, and reducing operational costs.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337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3E71-0F19-2350-0C3A-5F85079E608F}"/>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FBE769BD-7D43-BCC4-5414-B9E9AAFA6258}"/>
              </a:ext>
            </a:extLst>
          </p:cNvPr>
          <p:cNvPicPr>
            <a:picLocks noGrp="1" noChangeAspect="1"/>
          </p:cNvPicPr>
          <p:nvPr>
            <p:ph idx="1"/>
          </p:nvPr>
        </p:nvPicPr>
        <p:blipFill>
          <a:blip r:embed="rId2"/>
          <a:stretch>
            <a:fillRect/>
          </a:stretch>
        </p:blipFill>
        <p:spPr>
          <a:xfrm>
            <a:off x="1451579" y="2113446"/>
            <a:ext cx="9880450" cy="3276768"/>
          </a:xfrm>
        </p:spPr>
      </p:pic>
    </p:spTree>
    <p:extLst>
      <p:ext uri="{BB962C8B-B14F-4D97-AF65-F5344CB8AC3E}">
        <p14:creationId xmlns:p14="http://schemas.microsoft.com/office/powerpoint/2010/main" val="279166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D86F-AEE2-5726-48E7-EF159481CD4A}"/>
              </a:ext>
            </a:extLst>
          </p:cNvPr>
          <p:cNvSpPr>
            <a:spLocks noGrp="1"/>
          </p:cNvSpPr>
          <p:nvPr>
            <p:ph type="title"/>
          </p:nvPr>
        </p:nvSpPr>
        <p:spPr/>
        <p:txBody>
          <a:bodyPr/>
          <a:lstStyle/>
          <a:p>
            <a:r>
              <a:rPr lang="en-IN" dirty="0"/>
              <a:t>Metrics server setup</a:t>
            </a:r>
          </a:p>
        </p:txBody>
      </p:sp>
      <p:sp>
        <p:nvSpPr>
          <p:cNvPr id="3" name="Content Placeholder 2">
            <a:extLst>
              <a:ext uri="{FF2B5EF4-FFF2-40B4-BE49-F238E27FC236}">
                <a16:creationId xmlns:a16="http://schemas.microsoft.com/office/drawing/2014/main" id="{371C42B7-8225-C753-2595-3BE59BB1930C}"/>
              </a:ext>
            </a:extLst>
          </p:cNvPr>
          <p:cNvSpPr>
            <a:spLocks noGrp="1"/>
          </p:cNvSpPr>
          <p:nvPr>
            <p:ph idx="1"/>
          </p:nvPr>
        </p:nvSpPr>
        <p:spPr/>
        <p:txBody>
          <a:bodyPr>
            <a:normAutofit/>
          </a:bodyPr>
          <a:lstStyle/>
          <a:p>
            <a:r>
              <a:rPr lang="en-IN" sz="2400" dirty="0">
                <a:latin typeface="Calibri Light" panose="020F0302020204030204" pitchFamily="34" charset="0"/>
                <a:ea typeface="Calibri Light" panose="020F0302020204030204" pitchFamily="34" charset="0"/>
                <a:cs typeface="Calibri Light" panose="020F0302020204030204" pitchFamily="34" charset="0"/>
              </a:rPr>
              <a:t>Before testing Horizontal Pod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Autoscaler</a:t>
            </a:r>
            <a:r>
              <a:rPr lang="en-IN" sz="2400" dirty="0">
                <a:latin typeface="Calibri Light" panose="020F0302020204030204" pitchFamily="34" charset="0"/>
                <a:ea typeface="Calibri Light" panose="020F0302020204030204" pitchFamily="34" charset="0"/>
                <a:cs typeface="Calibri Light" panose="020F0302020204030204" pitchFamily="34" charset="0"/>
              </a:rPr>
              <a:t> (HPA) and Vertical Pod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Autoscaler</a:t>
            </a:r>
            <a:r>
              <a:rPr lang="en-IN" sz="2400" dirty="0">
                <a:latin typeface="Calibri Light" panose="020F0302020204030204" pitchFamily="34" charset="0"/>
                <a:ea typeface="Calibri Light" panose="020F0302020204030204" pitchFamily="34" charset="0"/>
                <a:cs typeface="Calibri Light" panose="020F0302020204030204" pitchFamily="34" charset="0"/>
              </a:rPr>
              <a:t> (VPA), it’s essential to have the Metrics Server installed in your Kubernetes cluster.</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 The Metrics Server collects resource usage metrics from the cluster’s nodes and pods, which are necessary for autoscaling decisions.</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You can install the Metrics Server using either a YAML manifest or the official Helm chart. </a:t>
            </a:r>
          </a:p>
        </p:txBody>
      </p:sp>
    </p:spTree>
    <p:extLst>
      <p:ext uri="{BB962C8B-B14F-4D97-AF65-F5344CB8AC3E}">
        <p14:creationId xmlns:p14="http://schemas.microsoft.com/office/powerpoint/2010/main" val="234538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3CC9-2E2E-FB50-A56F-4B68224DFD3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FDA7C3A-64CF-90B5-9CBB-6140FD75EA3F}"/>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Confirm Metrics Collection: Once the Metrics Server is up and running, you can confirm that it’s collecting metrics by querying the API. For example, you can retrieve the CPU and memory usage metrics for nodes and pods:</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kubectl</a:t>
            </a:r>
            <a:r>
              <a:rPr lang="en-US" sz="2400" dirty="0">
                <a:latin typeface="Calibri Light" panose="020F0302020204030204" pitchFamily="34" charset="0"/>
                <a:ea typeface="Calibri Light" panose="020F0302020204030204" pitchFamily="34" charset="0"/>
                <a:cs typeface="Calibri Light" panose="020F0302020204030204" pitchFamily="34" charset="0"/>
              </a:rPr>
              <a:t> top nodes </a:t>
            </a:r>
          </a:p>
          <a:p>
            <a:r>
              <a:rPr lang="en-US" sz="2400" dirty="0" err="1">
                <a:latin typeface="Calibri Light" panose="020F0302020204030204" pitchFamily="34" charset="0"/>
                <a:ea typeface="Calibri Light" panose="020F0302020204030204" pitchFamily="34" charset="0"/>
                <a:cs typeface="Calibri Light" panose="020F0302020204030204" pitchFamily="34" charset="0"/>
              </a:rPr>
              <a:t>kubectl</a:t>
            </a:r>
            <a:r>
              <a:rPr lang="en-US" sz="2400" dirty="0">
                <a:latin typeface="Calibri Light" panose="020F0302020204030204" pitchFamily="34" charset="0"/>
                <a:ea typeface="Calibri Light" panose="020F0302020204030204" pitchFamily="34" charset="0"/>
                <a:cs typeface="Calibri Light" panose="020F0302020204030204" pitchFamily="34" charset="0"/>
              </a:rPr>
              <a:t> top pods --all-namespaces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1282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F73D-F44D-4146-3E6C-B20EEB40564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1113CC7-4723-E5FD-747B-F7EA52792D75}"/>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If the Metrics Server is properly installed and functioning, you should see CPU and memory usage metrics for nodes and pods in your cluster.</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With the Metrics Server installed and collecting metrics, you can proceed to test the Horizontal Pod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Autoscaler</a:t>
            </a:r>
            <a:r>
              <a:rPr lang="en-US" sz="2400" dirty="0">
                <a:latin typeface="Calibri Light" panose="020F0302020204030204" pitchFamily="34" charset="0"/>
                <a:ea typeface="Calibri Light" panose="020F0302020204030204" pitchFamily="34" charset="0"/>
                <a:cs typeface="Calibri Light" panose="020F0302020204030204" pitchFamily="34" charset="0"/>
              </a:rPr>
              <a:t> (HPA) and Vertical Pod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Autoscaler</a:t>
            </a:r>
            <a:r>
              <a:rPr lang="en-US" sz="2400" dirty="0">
                <a:latin typeface="Calibri Light" panose="020F0302020204030204" pitchFamily="34" charset="0"/>
                <a:ea typeface="Calibri Light" panose="020F0302020204030204" pitchFamily="34" charset="0"/>
                <a:cs typeface="Calibri Light" panose="020F0302020204030204" pitchFamily="34" charset="0"/>
              </a:rPr>
              <a:t> (VPA) functionalities in your Kubernetes cluster.</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4125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FF80-5C14-3260-75AD-00A06B94A323}"/>
              </a:ext>
            </a:extLst>
          </p:cNvPr>
          <p:cNvSpPr>
            <a:spLocks noGrp="1"/>
          </p:cNvSpPr>
          <p:nvPr>
            <p:ph type="title"/>
          </p:nvPr>
        </p:nvSpPr>
        <p:spPr/>
        <p:txBody>
          <a:bodyPr/>
          <a:lstStyle/>
          <a:p>
            <a:r>
              <a:rPr lang="en-IN" b="1" i="0" dirty="0">
                <a:solidFill>
                  <a:srgbClr val="242424"/>
                </a:solidFill>
                <a:effectLst/>
                <a:latin typeface="sohne"/>
              </a:rPr>
              <a:t>Horizontal Pod Autoscaling (HPA)</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F7F80C40-0ACA-81BE-FFAF-8686AEEC59B3}"/>
              </a:ext>
            </a:extLst>
          </p:cNvPr>
          <p:cNvSpPr>
            <a:spLocks noGrp="1"/>
          </p:cNvSpPr>
          <p:nvPr>
            <p:ph idx="1"/>
          </p:nvPr>
        </p:nvSpPr>
        <p:spPr/>
        <p:txBody>
          <a:bodyPr/>
          <a:lstStyle/>
          <a:p>
            <a:r>
              <a:rPr lang="en-US" dirty="0"/>
              <a:t>What is HPA?</a:t>
            </a:r>
          </a:p>
          <a:p>
            <a:r>
              <a:rPr lang="en-US" dirty="0"/>
              <a:t>Horizontal Pod Autoscaling (HPA) automatically scales the number of pods in a replication controller, deployment, or replica set based on observed CPU utilization (or other select metrics).</a:t>
            </a:r>
          </a:p>
          <a:p>
            <a:r>
              <a:rPr lang="en-US" dirty="0"/>
              <a:t> This allows your application to scale out (add more pods) or scale in (reduce the number of pods) in response to load changes.</a:t>
            </a:r>
            <a:endParaRPr lang="en-IN" dirty="0"/>
          </a:p>
        </p:txBody>
      </p:sp>
    </p:spTree>
    <p:extLst>
      <p:ext uri="{BB962C8B-B14F-4D97-AF65-F5344CB8AC3E}">
        <p14:creationId xmlns:p14="http://schemas.microsoft.com/office/powerpoint/2010/main" val="67856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0A5-9693-3AFF-CB32-B88B63E2982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ED99233-96E5-1BBD-1AAE-C6A40526860E}"/>
              </a:ext>
            </a:extLst>
          </p:cNvPr>
          <p:cNvSpPr>
            <a:spLocks noGrp="1"/>
          </p:cNvSpPr>
          <p:nvPr>
            <p:ph idx="1"/>
          </p:nvPr>
        </p:nvSpPr>
        <p:spPr/>
        <p:txBody>
          <a:bodyPr/>
          <a:lstStyle/>
          <a:p>
            <a:pPr algn="l"/>
            <a:r>
              <a:rPr lang="en-US" b="0" i="0" dirty="0">
                <a:solidFill>
                  <a:srgbClr val="242424"/>
                </a:solidFill>
                <a:effectLst/>
                <a:latin typeface="source-serif-pro"/>
              </a:rPr>
              <a:t>HPA operates by:</a:t>
            </a:r>
          </a:p>
          <a:p>
            <a:pPr lvl="1"/>
            <a:r>
              <a:rPr lang="en-US" sz="20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Monitoring Metrics:</a:t>
            </a:r>
            <a:r>
              <a:rPr lang="en-US" sz="20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HPA continuously monitors the specified metrics (e.g., CPU usage, memory usage, custom metrics).</a:t>
            </a:r>
          </a:p>
          <a:p>
            <a:pPr lvl="1"/>
            <a:r>
              <a:rPr lang="en-US" sz="20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Evaluating Thresholds:</a:t>
            </a:r>
            <a:r>
              <a:rPr lang="en-US" sz="20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It compares the current metric values against predefined thresholds.</a:t>
            </a:r>
          </a:p>
          <a:p>
            <a:pPr lvl="1"/>
            <a:r>
              <a:rPr lang="en-US" sz="20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S</a:t>
            </a:r>
            <a:r>
              <a:rPr lang="en-US" sz="20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caling Pods:</a:t>
            </a:r>
            <a:r>
              <a:rPr lang="en-US" sz="20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If the metric values exceed the thresholds, HPA increases the number of pods. Conversely, if the values drop below the thresholds, it decreases the number of pods.</a:t>
            </a:r>
          </a:p>
          <a:p>
            <a:endParaRPr lang="en-IN" dirty="0"/>
          </a:p>
        </p:txBody>
      </p:sp>
    </p:spTree>
    <p:extLst>
      <p:ext uri="{BB962C8B-B14F-4D97-AF65-F5344CB8AC3E}">
        <p14:creationId xmlns:p14="http://schemas.microsoft.com/office/powerpoint/2010/main" val="91534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6CED-2403-4128-B179-2021CE995E79}"/>
              </a:ext>
            </a:extLst>
          </p:cNvPr>
          <p:cNvSpPr>
            <a:spLocks noGrp="1"/>
          </p:cNvSpPr>
          <p:nvPr>
            <p:ph type="title"/>
          </p:nvPr>
        </p:nvSpPr>
        <p:spPr/>
        <p:txBody>
          <a:bodyPr/>
          <a:lstStyle/>
          <a:p>
            <a:r>
              <a:rPr lang="en-US" dirty="0"/>
              <a:t>What is Horizontal Pod </a:t>
            </a:r>
            <a:r>
              <a:rPr lang="en-US" dirty="0" err="1"/>
              <a:t>AutoScaling</a:t>
            </a:r>
            <a:endParaRPr lang="en-US" dirty="0"/>
          </a:p>
        </p:txBody>
      </p:sp>
      <p:sp>
        <p:nvSpPr>
          <p:cNvPr id="3" name="Content Placeholder 2">
            <a:extLst>
              <a:ext uri="{FF2B5EF4-FFF2-40B4-BE49-F238E27FC236}">
                <a16:creationId xmlns:a16="http://schemas.microsoft.com/office/drawing/2014/main" id="{41302339-CA73-335E-0710-4C950366A693}"/>
              </a:ext>
            </a:extLst>
          </p:cNvPr>
          <p:cNvSpPr>
            <a:spLocks noGrp="1"/>
          </p:cNvSpPr>
          <p:nvPr>
            <p:ph idx="1"/>
          </p:nvPr>
        </p:nvSpPr>
        <p:spPr/>
        <p:txBody>
          <a:bodyPr>
            <a:normAutofit fontScale="92500" lnSpcReduction="10000"/>
          </a:bodyPr>
          <a:lstStyle/>
          <a:p>
            <a:r>
              <a:rPr lang="en-US" dirty="0">
                <a:latin typeface="+mj-lt"/>
              </a:rPr>
              <a:t>In Kubernetes, a </a:t>
            </a:r>
            <a:r>
              <a:rPr lang="en-US" dirty="0" err="1">
                <a:latin typeface="+mj-lt"/>
              </a:rPr>
              <a:t>HorizontalPodAutoscaler</a:t>
            </a:r>
            <a:r>
              <a:rPr lang="en-US" dirty="0">
                <a:latin typeface="+mj-lt"/>
              </a:rPr>
              <a:t> automatically updates a workload resource (such as a Deployment or </a:t>
            </a:r>
            <a:r>
              <a:rPr lang="en-US" dirty="0" err="1">
                <a:latin typeface="+mj-lt"/>
              </a:rPr>
              <a:t>StatefulSet</a:t>
            </a:r>
            <a:r>
              <a:rPr lang="en-US" dirty="0">
                <a:latin typeface="+mj-lt"/>
              </a:rPr>
              <a:t>), with the aim of automatically scaling the workload to match demand</a:t>
            </a:r>
          </a:p>
          <a:p>
            <a:r>
              <a:rPr lang="en-US" b="0" i="0" dirty="0">
                <a:solidFill>
                  <a:srgbClr val="222222"/>
                </a:solidFill>
                <a:effectLst/>
                <a:latin typeface="+mj-lt"/>
              </a:rPr>
              <a:t>Horizontal scaling means that the response to increased load is to deploy more </a:t>
            </a:r>
            <a:r>
              <a:rPr lang="en-US" b="0" i="0" u="none" strike="noStrike" dirty="0">
                <a:solidFill>
                  <a:srgbClr val="000000"/>
                </a:solidFill>
                <a:effectLst/>
                <a:latin typeface="+mj-lt"/>
                <a:hlinkClick r:id="rId2"/>
              </a:rPr>
              <a:t>Pods</a:t>
            </a:r>
            <a:r>
              <a:rPr lang="en-US" b="0" i="0" dirty="0">
                <a:solidFill>
                  <a:srgbClr val="222222"/>
                </a:solidFill>
                <a:effectLst/>
                <a:latin typeface="+mj-lt"/>
              </a:rPr>
              <a:t>.</a:t>
            </a:r>
          </a:p>
          <a:p>
            <a:r>
              <a:rPr lang="en-US" b="0" i="0" dirty="0">
                <a:solidFill>
                  <a:srgbClr val="222222"/>
                </a:solidFill>
                <a:effectLst/>
                <a:latin typeface="+mj-lt"/>
              </a:rPr>
              <a:t>If the load decreases, and the number of Pods is above the configured minimum, the </a:t>
            </a:r>
            <a:r>
              <a:rPr lang="en-US" b="0" i="0" dirty="0" err="1">
                <a:solidFill>
                  <a:srgbClr val="222222"/>
                </a:solidFill>
                <a:effectLst/>
                <a:latin typeface="+mj-lt"/>
              </a:rPr>
              <a:t>HorizontalPodAutoscaler</a:t>
            </a:r>
            <a:r>
              <a:rPr lang="en-US" b="0" i="0" dirty="0">
                <a:solidFill>
                  <a:srgbClr val="222222"/>
                </a:solidFill>
                <a:effectLst/>
                <a:latin typeface="+mj-lt"/>
              </a:rPr>
              <a:t> instructs the workload resource (the Deployment, </a:t>
            </a:r>
            <a:r>
              <a:rPr lang="en-US" b="0" i="0" dirty="0" err="1">
                <a:solidFill>
                  <a:srgbClr val="222222"/>
                </a:solidFill>
                <a:effectLst/>
                <a:latin typeface="+mj-lt"/>
              </a:rPr>
              <a:t>StatefulSet</a:t>
            </a:r>
            <a:r>
              <a:rPr lang="en-US" b="0" i="0" dirty="0">
                <a:solidFill>
                  <a:srgbClr val="222222"/>
                </a:solidFill>
                <a:effectLst/>
                <a:latin typeface="+mj-lt"/>
              </a:rPr>
              <a:t>, or other similar resource) to scale back down.</a:t>
            </a:r>
            <a:endParaRPr lang="en-US" dirty="0">
              <a:solidFill>
                <a:srgbClr val="222222"/>
              </a:solidFill>
              <a:latin typeface="+mj-lt"/>
            </a:endParaRPr>
          </a:p>
          <a:p>
            <a:r>
              <a:rPr lang="en-US" b="0" i="0" dirty="0">
                <a:solidFill>
                  <a:srgbClr val="222222"/>
                </a:solidFill>
                <a:effectLst/>
                <a:latin typeface="+mj-lt"/>
              </a:rPr>
              <a:t>Horizontal pod autoscaling does not apply to objects that can't be scaled (for example: a </a:t>
            </a:r>
            <a:r>
              <a:rPr lang="en-US" b="0" i="0" u="none" strike="noStrike" dirty="0" err="1">
                <a:solidFill>
                  <a:srgbClr val="000000"/>
                </a:solidFill>
                <a:effectLst/>
                <a:latin typeface="+mj-lt"/>
                <a:hlinkClick r:id="rId3"/>
              </a:rPr>
              <a:t>DaemonSet</a:t>
            </a:r>
            <a:r>
              <a:rPr lang="en-US" b="0" i="0" dirty="0">
                <a:solidFill>
                  <a:srgbClr val="222222"/>
                </a:solidFill>
                <a:effectLst/>
                <a:latin typeface="+mj-lt"/>
              </a:rPr>
              <a:t>.)</a:t>
            </a:r>
            <a:endParaRPr lang="en-US" dirty="0">
              <a:latin typeface="+mj-lt"/>
            </a:endParaRPr>
          </a:p>
        </p:txBody>
      </p:sp>
    </p:spTree>
    <p:extLst>
      <p:ext uri="{BB962C8B-B14F-4D97-AF65-F5344CB8AC3E}">
        <p14:creationId xmlns:p14="http://schemas.microsoft.com/office/powerpoint/2010/main" val="30170350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40</TotalTime>
  <Words>869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 Light</vt:lpstr>
      <vt:lpstr>Gill Sans MT</vt:lpstr>
      <vt:lpstr>sohne</vt:lpstr>
      <vt:lpstr>source-serif-pro</vt:lpstr>
      <vt:lpstr>Gallery</vt:lpstr>
      <vt:lpstr>Autoscaling </vt:lpstr>
      <vt:lpstr>Overview</vt:lpstr>
      <vt:lpstr>..</vt:lpstr>
      <vt:lpstr>Metrics server setup</vt:lpstr>
      <vt:lpstr>..</vt:lpstr>
      <vt:lpstr>..</vt:lpstr>
      <vt:lpstr>Horizontal Pod Autoscaling (HPA) </vt:lpstr>
      <vt:lpstr>..</vt:lpstr>
      <vt:lpstr>What is Horizontal Pod AutoScaling</vt:lpstr>
      <vt:lpstr>How does a HorizontalPodAutoscaler work?  </vt:lpstr>
      <vt:lpstr>..</vt:lpstr>
      <vt:lpstr>Vertical Pod Autoscaling (VPA) </vt:lpstr>
      <vt:lpstr>..</vt:lpstr>
      <vt:lpstr>Setup vpa</vt:lpstr>
      <vt:lpstr>..</vt:lpstr>
      <vt:lpstr>HPA vs VPA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12</cp:revision>
  <dcterms:created xsi:type="dcterms:W3CDTF">2024-09-30T05:41:59Z</dcterms:created>
  <dcterms:modified xsi:type="dcterms:W3CDTF">2024-09-30T06:35:19Z</dcterms:modified>
</cp:coreProperties>
</file>