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E2AB-8D66-8086-98A9-5DA6485EAAB6}"/>
              </a:ext>
            </a:extLst>
          </p:cNvPr>
          <p:cNvSpPr>
            <a:spLocks noGrp="1"/>
          </p:cNvSpPr>
          <p:nvPr>
            <p:ph type="ctrTitle"/>
          </p:nvPr>
        </p:nvSpPr>
        <p:spPr/>
        <p:txBody>
          <a:bodyPr/>
          <a:lstStyle/>
          <a:p>
            <a:r>
              <a:rPr lang="en-IN" dirty="0"/>
              <a:t>Deployment strategy</a:t>
            </a:r>
          </a:p>
        </p:txBody>
      </p:sp>
      <p:sp>
        <p:nvSpPr>
          <p:cNvPr id="3" name="Subtitle 2">
            <a:extLst>
              <a:ext uri="{FF2B5EF4-FFF2-40B4-BE49-F238E27FC236}">
                <a16:creationId xmlns:a16="http://schemas.microsoft.com/office/drawing/2014/main" id="{8DCCA267-F101-C728-F68F-723893486E8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413924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2D78-DB62-8E29-34EE-124D5D819F0C}"/>
              </a:ext>
            </a:extLst>
          </p:cNvPr>
          <p:cNvSpPr>
            <a:spLocks noGrp="1"/>
          </p:cNvSpPr>
          <p:nvPr>
            <p:ph type="title"/>
          </p:nvPr>
        </p:nvSpPr>
        <p:spPr/>
        <p:txBody>
          <a:bodyPr/>
          <a:lstStyle/>
          <a:p>
            <a:r>
              <a:rPr lang="en-IN" dirty="0"/>
              <a:t>canary</a:t>
            </a:r>
          </a:p>
        </p:txBody>
      </p:sp>
      <p:sp>
        <p:nvSpPr>
          <p:cNvPr id="3" name="Content Placeholder 2">
            <a:extLst>
              <a:ext uri="{FF2B5EF4-FFF2-40B4-BE49-F238E27FC236}">
                <a16:creationId xmlns:a16="http://schemas.microsoft.com/office/drawing/2014/main" id="{C43136DA-A33D-4364-1AF4-063D91DFBFE9}"/>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Canary deployment is a technique used to reduce the risk of introducing a new version of software into production by gradually rolling out the change to a small subset of users before making it available to the wider audience.</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In Kub	</a:t>
            </a:r>
            <a:r>
              <a:rPr lang="en-US" sz="2400" dirty="0" err="1">
                <a:latin typeface="Calibri Light" panose="020F0302020204030204" pitchFamily="34" charset="0"/>
                <a:ea typeface="Calibri Light" panose="020F0302020204030204" pitchFamily="34" charset="0"/>
                <a:cs typeface="Calibri Light" panose="020F0302020204030204" pitchFamily="34" charset="0"/>
              </a:rPr>
              <a:t>ernetes</a:t>
            </a:r>
            <a:r>
              <a:rPr lang="en-US" sz="2400" dirty="0">
                <a:latin typeface="Calibri Light" panose="020F0302020204030204" pitchFamily="34" charset="0"/>
                <a:ea typeface="Calibri Light" panose="020F0302020204030204" pitchFamily="34" charset="0"/>
                <a:cs typeface="Calibri Light" panose="020F0302020204030204" pitchFamily="34" charset="0"/>
              </a:rPr>
              <a:t>, canary deployments are achieved by running multiple versions of an application simultaneously and routing a portion of the traffic to the newer version while monitoring its performance</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216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9C71-0EA3-175C-AB23-261DDA8052B0}"/>
              </a:ext>
            </a:extLst>
          </p:cNvPr>
          <p:cNvSpPr>
            <a:spLocks noGrp="1"/>
          </p:cNvSpPr>
          <p:nvPr>
            <p:ph type="title"/>
          </p:nvPr>
        </p:nvSpPr>
        <p:spPr/>
        <p:txBody>
          <a:bodyPr/>
          <a:lstStyle/>
          <a:p>
            <a:r>
              <a:rPr lang="en-IN" dirty="0"/>
              <a:t>Why?</a:t>
            </a:r>
          </a:p>
        </p:txBody>
      </p:sp>
      <p:sp>
        <p:nvSpPr>
          <p:cNvPr id="3" name="Content Placeholder 2">
            <a:extLst>
              <a:ext uri="{FF2B5EF4-FFF2-40B4-BE49-F238E27FC236}">
                <a16:creationId xmlns:a16="http://schemas.microsoft.com/office/drawing/2014/main" id="{13EDD13D-F163-97D5-3ACD-1387E80187D6}"/>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Risk Reduction: By exposing only a small percentage of users to the new version, you can mitigate the impact of potential bugs or issues before they affect the entire user base.</a:t>
            </a:r>
          </a:p>
          <a:p>
            <a:r>
              <a:rPr lang="en-US" dirty="0">
                <a:latin typeface="Calibri Light" panose="020F0302020204030204" pitchFamily="34" charset="0"/>
                <a:ea typeface="Calibri Light" panose="020F0302020204030204" pitchFamily="34" charset="0"/>
                <a:cs typeface="Calibri Light" panose="020F0302020204030204" pitchFamily="34" charset="0"/>
              </a:rPr>
              <a:t>Early Feedback: Canary deployments allow you to gather feedback from real users in a production-like environment, enabling you to identify any problems early and make necessary adjustments.</a:t>
            </a:r>
          </a:p>
          <a:p>
            <a:r>
              <a:rPr lang="en-US" dirty="0">
                <a:latin typeface="Calibri Light" panose="020F0302020204030204" pitchFamily="34" charset="0"/>
                <a:ea typeface="Calibri Light" panose="020F0302020204030204" pitchFamily="34" charset="0"/>
                <a:cs typeface="Calibri Light" panose="020F0302020204030204" pitchFamily="34" charset="0"/>
              </a:rPr>
              <a:t>Rollback Capability: If issues are detected during the canary phase, you can quickly roll back to the previous version without affecting all users.</a:t>
            </a:r>
          </a:p>
          <a:p>
            <a:r>
              <a:rPr lang="en-US" dirty="0">
                <a:latin typeface="Calibri Light" panose="020F0302020204030204" pitchFamily="34" charset="0"/>
                <a:ea typeface="Calibri Light" panose="020F0302020204030204" pitchFamily="34" charset="0"/>
                <a:cs typeface="Calibri Light" panose="020F0302020204030204" pitchFamily="34" charset="0"/>
              </a:rPr>
              <a:t>Gradual Rollout: Gradually increasing the traffic to the new version gives you confidence in its stability and performance, ensuring a smooth transition.</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679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BA9-467C-86FE-BBC3-C77682921728}"/>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9620E864-AE90-6F6A-FE70-43627734B737}"/>
              </a:ext>
            </a:extLst>
          </p:cNvPr>
          <p:cNvPicPr>
            <a:picLocks noGrp="1" noChangeAspect="1"/>
          </p:cNvPicPr>
          <p:nvPr>
            <p:ph idx="1"/>
          </p:nvPr>
        </p:nvPicPr>
        <p:blipFill>
          <a:blip r:embed="rId2"/>
          <a:stretch>
            <a:fillRect/>
          </a:stretch>
        </p:blipFill>
        <p:spPr>
          <a:xfrm>
            <a:off x="1451579" y="1747427"/>
            <a:ext cx="9826021" cy="3782515"/>
          </a:xfrm>
        </p:spPr>
      </p:pic>
    </p:spTree>
    <p:extLst>
      <p:ext uri="{BB962C8B-B14F-4D97-AF65-F5344CB8AC3E}">
        <p14:creationId xmlns:p14="http://schemas.microsoft.com/office/powerpoint/2010/main" val="189315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A005-38C3-8DAD-1BE3-4C7A2767672D}"/>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D85142CA-C2AF-0A53-BCD6-966CA83ABCE8}"/>
              </a:ext>
            </a:extLst>
          </p:cNvPr>
          <p:cNvSpPr>
            <a:spLocks noGrp="1"/>
          </p:cNvSpPr>
          <p:nvPr>
            <p:ph idx="1"/>
          </p:nvPr>
        </p:nvSpPr>
        <p:spPr/>
        <p:txBody>
          <a:bodyPr>
            <a:normAutofit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 deployment provides declarative update for pods and replica set.</a:t>
            </a:r>
          </a:p>
          <a:p>
            <a:r>
              <a:rPr lang="en-US" dirty="0">
                <a:latin typeface="Calibri Light" panose="020F0302020204030204" pitchFamily="34" charset="0"/>
                <a:ea typeface="Calibri Light" panose="020F0302020204030204" pitchFamily="34" charset="0"/>
                <a:cs typeface="Calibri Light" panose="020F0302020204030204" pitchFamily="34" charset="0"/>
              </a:rPr>
              <a:t>In deployment, describe desired state. Deployment controller changes the actual state to the desired state</a:t>
            </a:r>
          </a:p>
          <a:p>
            <a:r>
              <a:rPr lang="en-US" dirty="0">
                <a:latin typeface="Calibri Light" panose="020F0302020204030204" pitchFamily="34" charset="0"/>
                <a:ea typeface="Calibri Light" panose="020F0302020204030204" pitchFamily="34" charset="0"/>
                <a:cs typeface="Calibri Light" panose="020F0302020204030204" pitchFamily="34" charset="0"/>
              </a:rPr>
              <a:t>It maintains the replica set.</a:t>
            </a:r>
          </a:p>
          <a:p>
            <a:pPr algn="l"/>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A Kubernetes Deployment is a declarative statement usually configured in a YAML file that defines the application lifecycle and how updates to that application should be applied.</a:t>
            </a:r>
          </a:p>
          <a:p>
            <a:pPr algn="l"/>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When deploying your applications to a </a:t>
            </a:r>
            <a:r>
              <a:rPr lang="en-US" b="0" i="0" u="none" strike="noStrike" dirty="0">
                <a:effectLst/>
                <a:latin typeface="Calibri Light" panose="020F0302020204030204" pitchFamily="34" charset="0"/>
                <a:ea typeface="Calibri Light" panose="020F0302020204030204" pitchFamily="34" charset="0"/>
                <a:cs typeface="Calibri Light" panose="020F0302020204030204" pitchFamily="34" charset="0"/>
              </a:rPr>
              <a:t>K8s cluster</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your chosen </a:t>
            </a:r>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deployment strategy</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will determine how those applications are updated to a newer version from an older one</a:t>
            </a:r>
          </a:p>
          <a:p>
            <a:endParaRPr lang="en-US" dirty="0"/>
          </a:p>
          <a:p>
            <a:endParaRPr lang="en-IN" dirty="0"/>
          </a:p>
        </p:txBody>
      </p:sp>
    </p:spTree>
    <p:extLst>
      <p:ext uri="{BB962C8B-B14F-4D97-AF65-F5344CB8AC3E}">
        <p14:creationId xmlns:p14="http://schemas.microsoft.com/office/powerpoint/2010/main" val="295382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27B5-277B-5943-8E04-C8D057D1CD88}"/>
              </a:ext>
            </a:extLst>
          </p:cNvPr>
          <p:cNvSpPr>
            <a:spLocks noGrp="1"/>
          </p:cNvSpPr>
          <p:nvPr>
            <p:ph type="title"/>
          </p:nvPr>
        </p:nvSpPr>
        <p:spPr/>
        <p:txBody>
          <a:bodyPr/>
          <a:lstStyle/>
          <a:p>
            <a:r>
              <a:rPr lang="en-IN" dirty="0"/>
              <a:t>Basic strategy</a:t>
            </a:r>
          </a:p>
        </p:txBody>
      </p:sp>
      <p:sp>
        <p:nvSpPr>
          <p:cNvPr id="3" name="Content Placeholder 2">
            <a:extLst>
              <a:ext uri="{FF2B5EF4-FFF2-40B4-BE49-F238E27FC236}">
                <a16:creationId xmlns:a16="http://schemas.microsoft.com/office/drawing/2014/main" id="{B230F751-9F55-7C6D-13E2-9C29B6861B8D}"/>
              </a:ext>
            </a:extLst>
          </p:cNvPr>
          <p:cNvSpPr>
            <a:spLocks noGrp="1"/>
          </p:cNvSpPr>
          <p:nvPr>
            <p:ph idx="1"/>
          </p:nvPr>
        </p:nvSpPr>
        <p:spPr/>
        <p:txBody>
          <a:bodyPr>
            <a:normAutofit/>
          </a:bodyPr>
          <a:lstStyle/>
          <a:p>
            <a:r>
              <a:rPr lang="en-US" sz="2800" dirty="0">
                <a:latin typeface="Calibri Light" panose="020F0302020204030204" pitchFamily="34" charset="0"/>
                <a:ea typeface="Calibri Light" panose="020F0302020204030204" pitchFamily="34" charset="0"/>
                <a:cs typeface="Calibri Light" panose="020F0302020204030204" pitchFamily="34" charset="0"/>
              </a:rPr>
              <a:t>Some strategies will involve downtime. Some will introduce testing concepts and enable user analysis. There are two basic commonly used K8s deployment strategies:</a:t>
            </a:r>
          </a:p>
          <a:p>
            <a:r>
              <a:rPr lang="en-US" sz="2800" dirty="0">
                <a:latin typeface="Calibri Light" panose="020F0302020204030204" pitchFamily="34" charset="0"/>
                <a:ea typeface="Calibri Light" panose="020F0302020204030204" pitchFamily="34" charset="0"/>
                <a:cs typeface="Calibri Light" panose="020F0302020204030204" pitchFamily="34" charset="0"/>
              </a:rPr>
              <a:t>Recreating</a:t>
            </a:r>
          </a:p>
          <a:p>
            <a:r>
              <a:rPr lang="en-US" sz="2800" dirty="0" err="1">
                <a:latin typeface="Calibri Light" panose="020F0302020204030204" pitchFamily="34" charset="0"/>
                <a:ea typeface="Calibri Light" panose="020F0302020204030204" pitchFamily="34" charset="0"/>
                <a:cs typeface="Calibri Light" panose="020F0302020204030204" pitchFamily="34" charset="0"/>
              </a:rPr>
              <a:t>RollingUpdate</a:t>
            </a:r>
            <a:endParaRPr lang="en-IN" sz="28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209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53BD-8A9E-863A-DC31-CE34DB9D49E1}"/>
              </a:ext>
            </a:extLst>
          </p:cNvPr>
          <p:cNvSpPr>
            <a:spLocks noGrp="1"/>
          </p:cNvSpPr>
          <p:nvPr>
            <p:ph type="title"/>
          </p:nvPr>
        </p:nvSpPr>
        <p:spPr/>
        <p:txBody>
          <a:bodyPr/>
          <a:lstStyle/>
          <a:p>
            <a:r>
              <a:rPr lang="en-IN" b="1" i="0" dirty="0">
                <a:solidFill>
                  <a:srgbClr val="131417"/>
                </a:solidFill>
                <a:effectLst/>
                <a:latin typeface="Nunito Sans" pitchFamily="2" charset="0"/>
              </a:rPr>
              <a:t>Recreate Deployment</a:t>
            </a:r>
            <a:br>
              <a:rPr lang="en-IN" b="1" i="0" dirty="0">
                <a:solidFill>
                  <a:srgbClr val="131417"/>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F7F56782-7BCC-ABBA-B5E6-4D1BF6BDB290}"/>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Recreating deployment terminates all the pods and replaces them with the new version. This can be useful in situations where an old and new version of the application cannot run at the same time. </a:t>
            </a:r>
          </a:p>
          <a:p>
            <a:r>
              <a:rPr lang="en-US" dirty="0">
                <a:latin typeface="Calibri Light" panose="020F0302020204030204" pitchFamily="34" charset="0"/>
                <a:ea typeface="Calibri Light" panose="020F0302020204030204" pitchFamily="34" charset="0"/>
                <a:cs typeface="Calibri Light" panose="020F0302020204030204" pitchFamily="34" charset="0"/>
              </a:rPr>
              <a:t>The amount of downtime incurred using this strategy will depend on how long the application takes to shut down and start back up. </a:t>
            </a:r>
          </a:p>
          <a:p>
            <a:pPr marL="0" indent="0">
              <a:buNone/>
            </a:pP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13C58C06-4548-DC52-CD90-1C619C53AE82}"/>
              </a:ext>
            </a:extLst>
          </p:cNvPr>
          <p:cNvPicPr>
            <a:picLocks noChangeAspect="1"/>
          </p:cNvPicPr>
          <p:nvPr/>
        </p:nvPicPr>
        <p:blipFill>
          <a:blip r:embed="rId2"/>
          <a:stretch>
            <a:fillRect/>
          </a:stretch>
        </p:blipFill>
        <p:spPr>
          <a:xfrm>
            <a:off x="2004848" y="4412191"/>
            <a:ext cx="4248368" cy="1054154"/>
          </a:xfrm>
          <a:prstGeom prst="rect">
            <a:avLst/>
          </a:prstGeom>
        </p:spPr>
      </p:pic>
    </p:spTree>
    <p:extLst>
      <p:ext uri="{BB962C8B-B14F-4D97-AF65-F5344CB8AC3E}">
        <p14:creationId xmlns:p14="http://schemas.microsoft.com/office/powerpoint/2010/main" val="53563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4831-1C8B-4C88-BD5A-A0E24C1CC264}"/>
              </a:ext>
            </a:extLst>
          </p:cNvPr>
          <p:cNvSpPr>
            <a:spLocks noGrp="1"/>
          </p:cNvSpPr>
          <p:nvPr>
            <p:ph type="title"/>
          </p:nvPr>
        </p:nvSpPr>
        <p:spPr/>
        <p:txBody>
          <a:bodyPr/>
          <a:lstStyle/>
          <a:p>
            <a:r>
              <a:rPr lang="en-IN" dirty="0"/>
              <a:t>Rolling</a:t>
            </a:r>
          </a:p>
        </p:txBody>
      </p:sp>
      <p:sp>
        <p:nvSpPr>
          <p:cNvPr id="3" name="Content Placeholder 2">
            <a:extLst>
              <a:ext uri="{FF2B5EF4-FFF2-40B4-BE49-F238E27FC236}">
                <a16:creationId xmlns:a16="http://schemas.microsoft.com/office/drawing/2014/main" id="{45FB58B0-CA09-61A0-77D8-E534CD05FD23}"/>
              </a:ext>
            </a:extLst>
          </p:cNvPr>
          <p:cNvSpPr>
            <a:spLocks noGrp="1"/>
          </p:cNvSpPr>
          <p:nvPr>
            <p:ph idx="1"/>
          </p:nvPr>
        </p:nvSpPr>
        <p:spPr/>
        <p:txBody>
          <a:bodyPr>
            <a:normAutofit fontScale="850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Rolling deployments are the default K8S offering designed to reduce downtime to the cluster. A rolling deployment replaces pods running the old version of the application with the new version without downtime.</a:t>
            </a:r>
          </a:p>
          <a:p>
            <a:r>
              <a:rPr lang="en-US" dirty="0">
                <a:latin typeface="Calibri Light" panose="020F0302020204030204" pitchFamily="34" charset="0"/>
                <a:ea typeface="Calibri Light" panose="020F0302020204030204" pitchFamily="34" charset="0"/>
                <a:cs typeface="Calibri Light" panose="020F0302020204030204" pitchFamily="34" charset="0"/>
              </a:rPr>
              <a:t>The spec: -&gt; strategy: section of the manifest file can be used to refine the deployment by making use of two optional parameters — </a:t>
            </a:r>
            <a:r>
              <a:rPr lang="en-US" dirty="0" err="1">
                <a:latin typeface="Calibri Light" panose="020F0302020204030204" pitchFamily="34" charset="0"/>
                <a:ea typeface="Calibri Light" panose="020F0302020204030204" pitchFamily="34" charset="0"/>
                <a:cs typeface="Calibri Light" panose="020F0302020204030204" pitchFamily="34" charset="0"/>
              </a:rPr>
              <a:t>maxSurge</a:t>
            </a:r>
            <a:r>
              <a:rPr lang="en-US" dirty="0">
                <a:latin typeface="Calibri Light" panose="020F0302020204030204" pitchFamily="34" charset="0"/>
                <a:ea typeface="Calibri Light" panose="020F0302020204030204" pitchFamily="34" charset="0"/>
                <a:cs typeface="Calibri Light" panose="020F0302020204030204" pitchFamily="34" charset="0"/>
              </a:rPr>
              <a:t> and </a:t>
            </a:r>
            <a:r>
              <a:rPr lang="en-US" dirty="0" err="1">
                <a:latin typeface="Calibri Light" panose="020F0302020204030204" pitchFamily="34" charset="0"/>
                <a:ea typeface="Calibri Light" panose="020F0302020204030204" pitchFamily="34" charset="0"/>
                <a:cs typeface="Calibri Light" panose="020F0302020204030204" pitchFamily="34" charset="0"/>
              </a:rPr>
              <a:t>maxUnavailable</a:t>
            </a:r>
            <a:r>
              <a:rPr lang="en-US" dirty="0">
                <a:latin typeface="Calibri Light" panose="020F0302020204030204" pitchFamily="34" charset="0"/>
                <a:ea typeface="Calibri Light" panose="020F0302020204030204" pitchFamily="34" charset="0"/>
                <a:cs typeface="Calibri Light" panose="020F0302020204030204" pitchFamily="34" charset="0"/>
              </a:rPr>
              <a:t>. Both can be specified using a percentage or absolute number. A percentage figure should be used when Horizontal Pod Autoscaling is used.</a:t>
            </a:r>
          </a:p>
          <a:p>
            <a:r>
              <a:rPr lang="en-US" dirty="0" err="1">
                <a:latin typeface="Calibri Light" panose="020F0302020204030204" pitchFamily="34" charset="0"/>
                <a:ea typeface="Calibri Light" panose="020F0302020204030204" pitchFamily="34" charset="0"/>
                <a:cs typeface="Calibri Light" panose="020F0302020204030204" pitchFamily="34" charset="0"/>
              </a:rPr>
              <a:t>MaxSurge</a:t>
            </a:r>
            <a:r>
              <a:rPr lang="en-US" dirty="0">
                <a:latin typeface="Calibri Light" panose="020F0302020204030204" pitchFamily="34" charset="0"/>
                <a:ea typeface="Calibri Light" panose="020F0302020204030204" pitchFamily="34" charset="0"/>
                <a:cs typeface="Calibri Light" panose="020F0302020204030204" pitchFamily="34" charset="0"/>
              </a:rPr>
              <a:t> specifies the maximum number of pods the Deployment is allowed to create at one time.</a:t>
            </a:r>
          </a:p>
          <a:p>
            <a:r>
              <a:rPr lang="en-US" dirty="0" err="1">
                <a:latin typeface="Calibri Light" panose="020F0302020204030204" pitchFamily="34" charset="0"/>
                <a:ea typeface="Calibri Light" panose="020F0302020204030204" pitchFamily="34" charset="0"/>
                <a:cs typeface="Calibri Light" panose="020F0302020204030204" pitchFamily="34" charset="0"/>
              </a:rPr>
              <a:t>MaxUnavailable</a:t>
            </a:r>
            <a:r>
              <a:rPr lang="en-US" dirty="0">
                <a:latin typeface="Calibri Light" panose="020F0302020204030204" pitchFamily="34" charset="0"/>
                <a:ea typeface="Calibri Light" panose="020F0302020204030204" pitchFamily="34" charset="0"/>
                <a:cs typeface="Calibri Light" panose="020F0302020204030204" pitchFamily="34" charset="0"/>
              </a:rPr>
              <a:t> specifies the maximum number of pods that are allowed to be unavailable during the rollout.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6812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7AA-E589-D08E-C4E9-B005722748A0}"/>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6BC1E4DC-3D06-6FAE-714D-00114EDFCC03}"/>
              </a:ext>
            </a:extLst>
          </p:cNvPr>
          <p:cNvPicPr>
            <a:picLocks noGrp="1" noChangeAspect="1"/>
          </p:cNvPicPr>
          <p:nvPr>
            <p:ph idx="1"/>
          </p:nvPr>
        </p:nvPicPr>
        <p:blipFill>
          <a:blip r:embed="rId2"/>
          <a:stretch>
            <a:fillRect/>
          </a:stretch>
        </p:blipFill>
        <p:spPr>
          <a:xfrm>
            <a:off x="1643744" y="2068287"/>
            <a:ext cx="8470418" cy="3374570"/>
          </a:xfrm>
        </p:spPr>
      </p:pic>
    </p:spTree>
    <p:extLst>
      <p:ext uri="{BB962C8B-B14F-4D97-AF65-F5344CB8AC3E}">
        <p14:creationId xmlns:p14="http://schemas.microsoft.com/office/powerpoint/2010/main" val="235191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3BF9-615C-0D9F-89A8-D54CD7A3A409}"/>
              </a:ext>
            </a:extLst>
          </p:cNvPr>
          <p:cNvSpPr>
            <a:spLocks noGrp="1"/>
          </p:cNvSpPr>
          <p:nvPr>
            <p:ph type="title"/>
          </p:nvPr>
        </p:nvSpPr>
        <p:spPr/>
        <p:txBody>
          <a:bodyPr/>
          <a:lstStyle/>
          <a:p>
            <a:r>
              <a:rPr lang="en-IN" b="1" i="0" dirty="0">
                <a:solidFill>
                  <a:srgbClr val="131417"/>
                </a:solidFill>
                <a:effectLst/>
                <a:latin typeface="Nunito Sans" pitchFamily="2" charset="0"/>
              </a:rPr>
              <a:t>Blue/Green Deployment</a:t>
            </a:r>
            <a:br>
              <a:rPr lang="en-IN" b="1" i="0" dirty="0">
                <a:solidFill>
                  <a:srgbClr val="131417"/>
                </a:solidFill>
                <a:effectLst/>
                <a:latin typeface="Nunito Sans" pitchFamily="2" charset="0"/>
              </a:rPr>
            </a:br>
            <a:endParaRPr lang="en-IN" dirty="0"/>
          </a:p>
        </p:txBody>
      </p:sp>
      <p:sp>
        <p:nvSpPr>
          <p:cNvPr id="3" name="Content Placeholder 2">
            <a:extLst>
              <a:ext uri="{FF2B5EF4-FFF2-40B4-BE49-F238E27FC236}">
                <a16:creationId xmlns:a16="http://schemas.microsoft.com/office/drawing/2014/main" id="{5F5D962F-82B4-61C3-4D58-DD9CF01DF3EC}"/>
              </a:ext>
            </a:extLst>
          </p:cNvPr>
          <p:cNvSpPr>
            <a:spLocks noGrp="1"/>
          </p:cNvSpPr>
          <p:nvPr>
            <p:ph idx="1"/>
          </p:nvPr>
        </p:nvSpPr>
        <p:spPr/>
        <p:txBody>
          <a:bodyPr/>
          <a:lstStyle/>
          <a:p>
            <a:pPr algn="l"/>
            <a:r>
              <a:rPr lang="en-US" b="0" i="0" dirty="0">
                <a:solidFill>
                  <a:srgbClr val="242424"/>
                </a:solidFill>
                <a:effectLst/>
                <a:latin typeface="source-serif-pro"/>
              </a:rPr>
              <a:t>The essence of this method lies in having two identical environments: one Blue and the other Green.</a:t>
            </a:r>
          </a:p>
          <a:p>
            <a:pPr algn="l"/>
            <a:r>
              <a:rPr lang="en-US" b="1" i="0" dirty="0">
                <a:solidFill>
                  <a:srgbClr val="242424"/>
                </a:solidFill>
                <a:effectLst/>
                <a:latin typeface="source-serif-pro"/>
              </a:rPr>
              <a:t>Blue Environment</a:t>
            </a:r>
            <a:r>
              <a:rPr lang="en-US" b="0" i="0" dirty="0">
                <a:solidFill>
                  <a:srgbClr val="242424"/>
                </a:solidFill>
                <a:effectLst/>
                <a:latin typeface="source-serif-pro"/>
              </a:rPr>
              <a:t>: This is the current production environment where the live traffic is directed. It runs the existing version of the application.</a:t>
            </a:r>
          </a:p>
          <a:p>
            <a:pPr algn="l"/>
            <a:r>
              <a:rPr lang="en-US" b="1" i="0" dirty="0">
                <a:solidFill>
                  <a:srgbClr val="242424"/>
                </a:solidFill>
                <a:effectLst/>
                <a:latin typeface="source-serif-pro"/>
              </a:rPr>
              <a:t>Green Environment</a:t>
            </a:r>
            <a:r>
              <a:rPr lang="en-US" b="0" i="0" dirty="0">
                <a:solidFill>
                  <a:srgbClr val="242424"/>
                </a:solidFill>
                <a:effectLst/>
                <a:latin typeface="source-serif-pro"/>
              </a:rPr>
              <a:t>: This is a clone of the Blue environment but with the new version of the application deployed. It is idle at first, with no live traffic directed to it.</a:t>
            </a:r>
          </a:p>
          <a:p>
            <a:endParaRPr lang="en-IN" dirty="0"/>
          </a:p>
        </p:txBody>
      </p:sp>
    </p:spTree>
    <p:extLst>
      <p:ext uri="{BB962C8B-B14F-4D97-AF65-F5344CB8AC3E}">
        <p14:creationId xmlns:p14="http://schemas.microsoft.com/office/powerpoint/2010/main" val="1083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53D7-5A34-3B06-4014-BF392748F022}"/>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CA22E486-BD4A-F358-2A26-0C7D417A35C6}"/>
              </a:ext>
            </a:extLst>
          </p:cNvPr>
          <p:cNvSpPr>
            <a:spLocks noGrp="1"/>
          </p:cNvSpPr>
          <p:nvPr>
            <p:ph idx="1"/>
          </p:nvPr>
        </p:nvSpPr>
        <p:spPr/>
        <p:txBody>
          <a:bodyPr/>
          <a:lstStyle/>
          <a:p>
            <a:r>
              <a:rPr lang="en-US" b="1" i="0" dirty="0">
                <a:solidFill>
                  <a:srgbClr val="242424"/>
                </a:solidFill>
                <a:effectLst/>
                <a:latin typeface="source-serif-pro"/>
              </a:rPr>
              <a:t>Preparation</a:t>
            </a:r>
            <a:r>
              <a:rPr lang="en-US" b="0" i="0" dirty="0">
                <a:solidFill>
                  <a:srgbClr val="242424"/>
                </a:solidFill>
                <a:effectLst/>
                <a:latin typeface="source-serif-pro"/>
              </a:rPr>
              <a:t>: Both Blue and Green environments are set up, with the Green environment mirroring the Blue in terms of infrastructure and configurations.</a:t>
            </a:r>
          </a:p>
          <a:p>
            <a:r>
              <a:rPr lang="en-US" b="1" i="0" dirty="0">
                <a:solidFill>
                  <a:srgbClr val="242424"/>
                </a:solidFill>
                <a:effectLst/>
                <a:latin typeface="source-serif-pro"/>
              </a:rPr>
              <a:t>Deployment</a:t>
            </a:r>
            <a:r>
              <a:rPr lang="en-US" b="0" i="0" dirty="0">
                <a:solidFill>
                  <a:srgbClr val="242424"/>
                </a:solidFill>
                <a:effectLst/>
                <a:latin typeface="source-serif-pro"/>
              </a:rPr>
              <a:t>: The new version of the application is deployed to the Green environment. This deployment can be automated for efficiency.</a:t>
            </a:r>
          </a:p>
          <a:p>
            <a:r>
              <a:rPr lang="en-US" b="1" i="0" dirty="0">
                <a:solidFill>
                  <a:srgbClr val="242424"/>
                </a:solidFill>
                <a:effectLst/>
                <a:latin typeface="source-serif-pro"/>
              </a:rPr>
              <a:t>Testing</a:t>
            </a:r>
            <a:r>
              <a:rPr lang="en-US" b="0" i="0" dirty="0">
                <a:solidFill>
                  <a:srgbClr val="242424"/>
                </a:solidFill>
                <a:effectLst/>
                <a:latin typeface="source-serif-pro"/>
              </a:rPr>
              <a:t>: Once the application is deployed in the Green environment, thorough testing is conducted. This phase is crucial to ensure that the new version is free of bugs and compatible with the production environment.</a:t>
            </a:r>
          </a:p>
          <a:p>
            <a:endParaRPr lang="en-IN" dirty="0"/>
          </a:p>
        </p:txBody>
      </p:sp>
    </p:spTree>
    <p:extLst>
      <p:ext uri="{BB962C8B-B14F-4D97-AF65-F5344CB8AC3E}">
        <p14:creationId xmlns:p14="http://schemas.microsoft.com/office/powerpoint/2010/main" val="181388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8B3B-6430-9BC3-C4CC-66D7B296E2F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99B51E7-7153-6958-1FD2-F8A800472594}"/>
              </a:ext>
            </a:extLst>
          </p:cNvPr>
          <p:cNvSpPr>
            <a:spLocks noGrp="1"/>
          </p:cNvSpPr>
          <p:nvPr>
            <p:ph idx="1"/>
          </p:nvPr>
        </p:nvSpPr>
        <p:spPr/>
        <p:txBody>
          <a:bodyPr/>
          <a:lstStyle/>
          <a:p>
            <a:r>
              <a:rPr lang="en-US" b="1" i="0" dirty="0">
                <a:solidFill>
                  <a:srgbClr val="242424"/>
                </a:solidFill>
                <a:effectLst/>
                <a:latin typeface="source-serif-pro"/>
              </a:rPr>
              <a:t>Routing Traffic</a:t>
            </a:r>
            <a:r>
              <a:rPr lang="en-US" b="0" i="0" dirty="0">
                <a:solidFill>
                  <a:srgbClr val="242424"/>
                </a:solidFill>
                <a:effectLst/>
                <a:latin typeface="source-serif-pro"/>
              </a:rPr>
              <a:t>: After successful testing, the traffic is gradually or completely shifted from the Blue environment to the Green environment. This can be done using load balancers or routing techniques to redirect user traffic.</a:t>
            </a:r>
          </a:p>
          <a:p>
            <a:r>
              <a:rPr lang="en-US" b="1" i="0" dirty="0">
                <a:solidFill>
                  <a:srgbClr val="242424"/>
                </a:solidFill>
                <a:effectLst/>
                <a:latin typeface="source-serif-pro"/>
              </a:rPr>
              <a:t>Monitoring</a:t>
            </a:r>
            <a:r>
              <a:rPr lang="en-US" b="0" i="0" dirty="0">
                <a:solidFill>
                  <a:srgbClr val="242424"/>
                </a:solidFill>
                <a:effectLst/>
                <a:latin typeface="source-serif-pro"/>
              </a:rPr>
              <a:t>: Post-switch, continuous monitoring is essential to ensure that the Green environment operates smoothly and as expected.</a:t>
            </a:r>
          </a:p>
          <a:p>
            <a:r>
              <a:rPr lang="en-US" b="1" i="0" dirty="0">
                <a:solidFill>
                  <a:srgbClr val="242424"/>
                </a:solidFill>
                <a:effectLst/>
                <a:latin typeface="source-serif-pro"/>
              </a:rPr>
              <a:t>Fallback Plan</a:t>
            </a:r>
            <a:r>
              <a:rPr lang="en-US" b="0" i="0" dirty="0">
                <a:solidFill>
                  <a:srgbClr val="242424"/>
                </a:solidFill>
                <a:effectLst/>
                <a:latin typeface="source-serif-pro"/>
              </a:rPr>
              <a:t>: In case of any issues, a quick rollback can be initiated to revert the traffic back to the Blue environment, minimizing the impact on end users.</a:t>
            </a:r>
          </a:p>
          <a:p>
            <a:endParaRPr lang="en-IN" dirty="0"/>
          </a:p>
        </p:txBody>
      </p:sp>
    </p:spTree>
    <p:extLst>
      <p:ext uri="{BB962C8B-B14F-4D97-AF65-F5344CB8AC3E}">
        <p14:creationId xmlns:p14="http://schemas.microsoft.com/office/powerpoint/2010/main" val="3271585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74</TotalTime>
  <Words>767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 Light</vt:lpstr>
      <vt:lpstr>Gill Sans MT</vt:lpstr>
      <vt:lpstr>Nunito Sans</vt:lpstr>
      <vt:lpstr>source-serif-pro</vt:lpstr>
      <vt:lpstr>Gallery</vt:lpstr>
      <vt:lpstr>Deployment strategy</vt:lpstr>
      <vt:lpstr>Definition</vt:lpstr>
      <vt:lpstr>Basic strategy</vt:lpstr>
      <vt:lpstr>Recreate Deployment </vt:lpstr>
      <vt:lpstr>Rolling</vt:lpstr>
      <vt:lpstr>..</vt:lpstr>
      <vt:lpstr>Blue/Green Deployment </vt:lpstr>
      <vt:lpstr>How it works?</vt:lpstr>
      <vt:lpstr>..</vt:lpstr>
      <vt:lpstr>canary</vt:lpstr>
      <vt:lpstr>Why?</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13</cp:revision>
  <dcterms:created xsi:type="dcterms:W3CDTF">2024-09-30T02:07:23Z</dcterms:created>
  <dcterms:modified xsi:type="dcterms:W3CDTF">2024-09-30T03:22:18Z</dcterms:modified>
</cp:coreProperties>
</file>