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66" r:id="rId8"/>
    <p:sldId id="267" r:id="rId9"/>
    <p:sldId id="268" r:id="rId10"/>
    <p:sldId id="269" r:id="rId11"/>
    <p:sldId id="270" r:id="rId12"/>
    <p:sldId id="257" r:id="rId13"/>
    <p:sldId id="258" r:id="rId14"/>
    <p:sldId id="259"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FA669-AB78-71A4-F8BF-7549C061F1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540D90-109D-E6A7-79A4-DECD070A0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825EF8-9226-9A95-A3B6-0FD0F1A400B0}"/>
              </a:ext>
            </a:extLst>
          </p:cNvPr>
          <p:cNvSpPr>
            <a:spLocks noGrp="1"/>
          </p:cNvSpPr>
          <p:nvPr>
            <p:ph type="dt" sz="half" idx="10"/>
          </p:nvPr>
        </p:nvSpPr>
        <p:spPr/>
        <p:txBody>
          <a:bodyPr/>
          <a:lstStyle/>
          <a:p>
            <a:fld id="{B2394A42-38CE-4B4A-BFF0-C2FA75EADDC5}" type="datetimeFigureOut">
              <a:rPr lang="en-IN" smtClean="0"/>
              <a:t>15-07-2024</a:t>
            </a:fld>
            <a:endParaRPr lang="en-IN"/>
          </a:p>
        </p:txBody>
      </p:sp>
      <p:sp>
        <p:nvSpPr>
          <p:cNvPr id="5" name="Footer Placeholder 4">
            <a:extLst>
              <a:ext uri="{FF2B5EF4-FFF2-40B4-BE49-F238E27FC236}">
                <a16:creationId xmlns:a16="http://schemas.microsoft.com/office/drawing/2014/main" id="{81E07273-4540-A084-5B15-C7C73EE795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214521-82DB-8A53-8BDA-C3CE7E0EC56B}"/>
              </a:ext>
            </a:extLst>
          </p:cNvPr>
          <p:cNvSpPr>
            <a:spLocks noGrp="1"/>
          </p:cNvSpPr>
          <p:nvPr>
            <p:ph type="sldNum" sz="quarter" idx="12"/>
          </p:nvPr>
        </p:nvSpPr>
        <p:spPr/>
        <p:txBody>
          <a:bodyPr/>
          <a:lstStyle/>
          <a:p>
            <a:fld id="{770B0FD4-0E3F-4C25-9C73-83C306368571}" type="slidenum">
              <a:rPr lang="en-IN" smtClean="0"/>
              <a:t>‹#›</a:t>
            </a:fld>
            <a:endParaRPr lang="en-IN"/>
          </a:p>
        </p:txBody>
      </p:sp>
    </p:spTree>
    <p:extLst>
      <p:ext uri="{BB962C8B-B14F-4D97-AF65-F5344CB8AC3E}">
        <p14:creationId xmlns:p14="http://schemas.microsoft.com/office/powerpoint/2010/main" val="3624235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03CCA-EFD7-D26B-3195-DD28646E93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21B795-AECB-2F46-1C65-E2D26824D5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C43E76-0616-F0AB-6278-2BC1EFB916D5}"/>
              </a:ext>
            </a:extLst>
          </p:cNvPr>
          <p:cNvSpPr>
            <a:spLocks noGrp="1"/>
          </p:cNvSpPr>
          <p:nvPr>
            <p:ph type="dt" sz="half" idx="10"/>
          </p:nvPr>
        </p:nvSpPr>
        <p:spPr/>
        <p:txBody>
          <a:bodyPr/>
          <a:lstStyle/>
          <a:p>
            <a:fld id="{B2394A42-38CE-4B4A-BFF0-C2FA75EADDC5}" type="datetimeFigureOut">
              <a:rPr lang="en-IN" smtClean="0"/>
              <a:t>15-07-2024</a:t>
            </a:fld>
            <a:endParaRPr lang="en-IN"/>
          </a:p>
        </p:txBody>
      </p:sp>
      <p:sp>
        <p:nvSpPr>
          <p:cNvPr id="5" name="Footer Placeholder 4">
            <a:extLst>
              <a:ext uri="{FF2B5EF4-FFF2-40B4-BE49-F238E27FC236}">
                <a16:creationId xmlns:a16="http://schemas.microsoft.com/office/drawing/2014/main" id="{D3CCF418-61B3-BC3D-7084-E156327832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519A75-4189-0A36-74D3-28F2A4281D8A}"/>
              </a:ext>
            </a:extLst>
          </p:cNvPr>
          <p:cNvSpPr>
            <a:spLocks noGrp="1"/>
          </p:cNvSpPr>
          <p:nvPr>
            <p:ph type="sldNum" sz="quarter" idx="12"/>
          </p:nvPr>
        </p:nvSpPr>
        <p:spPr/>
        <p:txBody>
          <a:bodyPr/>
          <a:lstStyle/>
          <a:p>
            <a:fld id="{770B0FD4-0E3F-4C25-9C73-83C306368571}" type="slidenum">
              <a:rPr lang="en-IN" smtClean="0"/>
              <a:t>‹#›</a:t>
            </a:fld>
            <a:endParaRPr lang="en-IN"/>
          </a:p>
        </p:txBody>
      </p:sp>
    </p:spTree>
    <p:extLst>
      <p:ext uri="{BB962C8B-B14F-4D97-AF65-F5344CB8AC3E}">
        <p14:creationId xmlns:p14="http://schemas.microsoft.com/office/powerpoint/2010/main" val="4049483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4794EC-A437-C996-0B0B-32124B8F2F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C791B3-622F-54E3-08C0-DD24A1B363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E6FAFB-533A-62F9-3410-68D0EEF1FA08}"/>
              </a:ext>
            </a:extLst>
          </p:cNvPr>
          <p:cNvSpPr>
            <a:spLocks noGrp="1"/>
          </p:cNvSpPr>
          <p:nvPr>
            <p:ph type="dt" sz="half" idx="10"/>
          </p:nvPr>
        </p:nvSpPr>
        <p:spPr/>
        <p:txBody>
          <a:bodyPr/>
          <a:lstStyle/>
          <a:p>
            <a:fld id="{B2394A42-38CE-4B4A-BFF0-C2FA75EADDC5}" type="datetimeFigureOut">
              <a:rPr lang="en-IN" smtClean="0"/>
              <a:t>15-07-2024</a:t>
            </a:fld>
            <a:endParaRPr lang="en-IN"/>
          </a:p>
        </p:txBody>
      </p:sp>
      <p:sp>
        <p:nvSpPr>
          <p:cNvPr id="5" name="Footer Placeholder 4">
            <a:extLst>
              <a:ext uri="{FF2B5EF4-FFF2-40B4-BE49-F238E27FC236}">
                <a16:creationId xmlns:a16="http://schemas.microsoft.com/office/drawing/2014/main" id="{0D1D1493-D895-F577-7CE4-9909A4FEE2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AB7B6F-F330-477C-FE5B-BDCCD237E701}"/>
              </a:ext>
            </a:extLst>
          </p:cNvPr>
          <p:cNvSpPr>
            <a:spLocks noGrp="1"/>
          </p:cNvSpPr>
          <p:nvPr>
            <p:ph type="sldNum" sz="quarter" idx="12"/>
          </p:nvPr>
        </p:nvSpPr>
        <p:spPr/>
        <p:txBody>
          <a:bodyPr/>
          <a:lstStyle/>
          <a:p>
            <a:fld id="{770B0FD4-0E3F-4C25-9C73-83C306368571}" type="slidenum">
              <a:rPr lang="en-IN" smtClean="0"/>
              <a:t>‹#›</a:t>
            </a:fld>
            <a:endParaRPr lang="en-IN"/>
          </a:p>
        </p:txBody>
      </p:sp>
    </p:spTree>
    <p:extLst>
      <p:ext uri="{BB962C8B-B14F-4D97-AF65-F5344CB8AC3E}">
        <p14:creationId xmlns:p14="http://schemas.microsoft.com/office/powerpoint/2010/main" val="96274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7C02A-FDEE-B349-30D5-25D92EB947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DB4F7B-B747-A62C-5328-B24E674F48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10AA61-85BC-1B4D-3815-7C068CA7E9FF}"/>
              </a:ext>
            </a:extLst>
          </p:cNvPr>
          <p:cNvSpPr>
            <a:spLocks noGrp="1"/>
          </p:cNvSpPr>
          <p:nvPr>
            <p:ph type="dt" sz="half" idx="10"/>
          </p:nvPr>
        </p:nvSpPr>
        <p:spPr/>
        <p:txBody>
          <a:bodyPr/>
          <a:lstStyle/>
          <a:p>
            <a:fld id="{B2394A42-38CE-4B4A-BFF0-C2FA75EADDC5}" type="datetimeFigureOut">
              <a:rPr lang="en-IN" smtClean="0"/>
              <a:t>15-07-2024</a:t>
            </a:fld>
            <a:endParaRPr lang="en-IN"/>
          </a:p>
        </p:txBody>
      </p:sp>
      <p:sp>
        <p:nvSpPr>
          <p:cNvPr id="5" name="Footer Placeholder 4">
            <a:extLst>
              <a:ext uri="{FF2B5EF4-FFF2-40B4-BE49-F238E27FC236}">
                <a16:creationId xmlns:a16="http://schemas.microsoft.com/office/drawing/2014/main" id="{258492CE-9B9B-9150-CE6C-3CF5C2FC63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431266-08B4-F03B-2F10-066A6E5E734A}"/>
              </a:ext>
            </a:extLst>
          </p:cNvPr>
          <p:cNvSpPr>
            <a:spLocks noGrp="1"/>
          </p:cNvSpPr>
          <p:nvPr>
            <p:ph type="sldNum" sz="quarter" idx="12"/>
          </p:nvPr>
        </p:nvSpPr>
        <p:spPr/>
        <p:txBody>
          <a:bodyPr/>
          <a:lstStyle/>
          <a:p>
            <a:fld id="{770B0FD4-0E3F-4C25-9C73-83C306368571}" type="slidenum">
              <a:rPr lang="en-IN" smtClean="0"/>
              <a:t>‹#›</a:t>
            </a:fld>
            <a:endParaRPr lang="en-IN"/>
          </a:p>
        </p:txBody>
      </p:sp>
    </p:spTree>
    <p:extLst>
      <p:ext uri="{BB962C8B-B14F-4D97-AF65-F5344CB8AC3E}">
        <p14:creationId xmlns:p14="http://schemas.microsoft.com/office/powerpoint/2010/main" val="700486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2B48C-46FF-DEBA-947E-AE673132E0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C087C8-B283-5EFE-632D-4FA5C4DE14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D19F96-01AF-807B-F2FD-EBCD5FF72D90}"/>
              </a:ext>
            </a:extLst>
          </p:cNvPr>
          <p:cNvSpPr>
            <a:spLocks noGrp="1"/>
          </p:cNvSpPr>
          <p:nvPr>
            <p:ph type="dt" sz="half" idx="10"/>
          </p:nvPr>
        </p:nvSpPr>
        <p:spPr/>
        <p:txBody>
          <a:bodyPr/>
          <a:lstStyle/>
          <a:p>
            <a:fld id="{B2394A42-38CE-4B4A-BFF0-C2FA75EADDC5}" type="datetimeFigureOut">
              <a:rPr lang="en-IN" smtClean="0"/>
              <a:t>15-07-2024</a:t>
            </a:fld>
            <a:endParaRPr lang="en-IN"/>
          </a:p>
        </p:txBody>
      </p:sp>
      <p:sp>
        <p:nvSpPr>
          <p:cNvPr id="5" name="Footer Placeholder 4">
            <a:extLst>
              <a:ext uri="{FF2B5EF4-FFF2-40B4-BE49-F238E27FC236}">
                <a16:creationId xmlns:a16="http://schemas.microsoft.com/office/drawing/2014/main" id="{9165935A-7F45-FDE5-8D30-0B6FFBC94D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5B1080-387D-1315-4705-37FAB0C2E278}"/>
              </a:ext>
            </a:extLst>
          </p:cNvPr>
          <p:cNvSpPr>
            <a:spLocks noGrp="1"/>
          </p:cNvSpPr>
          <p:nvPr>
            <p:ph type="sldNum" sz="quarter" idx="12"/>
          </p:nvPr>
        </p:nvSpPr>
        <p:spPr/>
        <p:txBody>
          <a:bodyPr/>
          <a:lstStyle/>
          <a:p>
            <a:fld id="{770B0FD4-0E3F-4C25-9C73-83C306368571}" type="slidenum">
              <a:rPr lang="en-IN" smtClean="0"/>
              <a:t>‹#›</a:t>
            </a:fld>
            <a:endParaRPr lang="en-IN"/>
          </a:p>
        </p:txBody>
      </p:sp>
    </p:spTree>
    <p:extLst>
      <p:ext uri="{BB962C8B-B14F-4D97-AF65-F5344CB8AC3E}">
        <p14:creationId xmlns:p14="http://schemas.microsoft.com/office/powerpoint/2010/main" val="2471567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0058A-97BA-D640-A4CD-2EA3E2EB4A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C7E124-CABD-F8CA-F8F1-F87C7BBBF6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9CE9CA-C9C6-BFB4-93ED-CFD2FC7BA6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2D6459-3F46-E229-A328-1FE9ED80E934}"/>
              </a:ext>
            </a:extLst>
          </p:cNvPr>
          <p:cNvSpPr>
            <a:spLocks noGrp="1"/>
          </p:cNvSpPr>
          <p:nvPr>
            <p:ph type="dt" sz="half" idx="10"/>
          </p:nvPr>
        </p:nvSpPr>
        <p:spPr/>
        <p:txBody>
          <a:bodyPr/>
          <a:lstStyle/>
          <a:p>
            <a:fld id="{B2394A42-38CE-4B4A-BFF0-C2FA75EADDC5}" type="datetimeFigureOut">
              <a:rPr lang="en-IN" smtClean="0"/>
              <a:t>15-07-2024</a:t>
            </a:fld>
            <a:endParaRPr lang="en-IN"/>
          </a:p>
        </p:txBody>
      </p:sp>
      <p:sp>
        <p:nvSpPr>
          <p:cNvPr id="6" name="Footer Placeholder 5">
            <a:extLst>
              <a:ext uri="{FF2B5EF4-FFF2-40B4-BE49-F238E27FC236}">
                <a16:creationId xmlns:a16="http://schemas.microsoft.com/office/drawing/2014/main" id="{D9168DC1-8279-1E5D-8858-D0817018B9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BC6DF7-25B7-86D7-11C6-092BE2CC62C3}"/>
              </a:ext>
            </a:extLst>
          </p:cNvPr>
          <p:cNvSpPr>
            <a:spLocks noGrp="1"/>
          </p:cNvSpPr>
          <p:nvPr>
            <p:ph type="sldNum" sz="quarter" idx="12"/>
          </p:nvPr>
        </p:nvSpPr>
        <p:spPr/>
        <p:txBody>
          <a:bodyPr/>
          <a:lstStyle/>
          <a:p>
            <a:fld id="{770B0FD4-0E3F-4C25-9C73-83C306368571}" type="slidenum">
              <a:rPr lang="en-IN" smtClean="0"/>
              <a:t>‹#›</a:t>
            </a:fld>
            <a:endParaRPr lang="en-IN"/>
          </a:p>
        </p:txBody>
      </p:sp>
    </p:spTree>
    <p:extLst>
      <p:ext uri="{BB962C8B-B14F-4D97-AF65-F5344CB8AC3E}">
        <p14:creationId xmlns:p14="http://schemas.microsoft.com/office/powerpoint/2010/main" val="3778132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235E-B99A-833A-FD3D-B0D89E0A7C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00ADF6-385E-53DC-1668-84E55B7405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FDBC44-848C-CB83-17CB-B39B9656D1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4367D5-7B4E-041F-4632-A67D844D18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2FCCD-9DFB-B68C-9564-72FADF6C1B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1AEE3E-646F-B20E-7EA6-76FAA63ACBE9}"/>
              </a:ext>
            </a:extLst>
          </p:cNvPr>
          <p:cNvSpPr>
            <a:spLocks noGrp="1"/>
          </p:cNvSpPr>
          <p:nvPr>
            <p:ph type="dt" sz="half" idx="10"/>
          </p:nvPr>
        </p:nvSpPr>
        <p:spPr/>
        <p:txBody>
          <a:bodyPr/>
          <a:lstStyle/>
          <a:p>
            <a:fld id="{B2394A42-38CE-4B4A-BFF0-C2FA75EADDC5}" type="datetimeFigureOut">
              <a:rPr lang="en-IN" smtClean="0"/>
              <a:t>15-07-2024</a:t>
            </a:fld>
            <a:endParaRPr lang="en-IN"/>
          </a:p>
        </p:txBody>
      </p:sp>
      <p:sp>
        <p:nvSpPr>
          <p:cNvPr id="8" name="Footer Placeholder 7">
            <a:extLst>
              <a:ext uri="{FF2B5EF4-FFF2-40B4-BE49-F238E27FC236}">
                <a16:creationId xmlns:a16="http://schemas.microsoft.com/office/drawing/2014/main" id="{C6493FDC-46F7-59CE-309A-13A3BB82BB3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F6F1F4A-3E1F-F335-7339-840E170A7038}"/>
              </a:ext>
            </a:extLst>
          </p:cNvPr>
          <p:cNvSpPr>
            <a:spLocks noGrp="1"/>
          </p:cNvSpPr>
          <p:nvPr>
            <p:ph type="sldNum" sz="quarter" idx="12"/>
          </p:nvPr>
        </p:nvSpPr>
        <p:spPr/>
        <p:txBody>
          <a:bodyPr/>
          <a:lstStyle/>
          <a:p>
            <a:fld id="{770B0FD4-0E3F-4C25-9C73-83C306368571}" type="slidenum">
              <a:rPr lang="en-IN" smtClean="0"/>
              <a:t>‹#›</a:t>
            </a:fld>
            <a:endParaRPr lang="en-IN"/>
          </a:p>
        </p:txBody>
      </p:sp>
    </p:spTree>
    <p:extLst>
      <p:ext uri="{BB962C8B-B14F-4D97-AF65-F5344CB8AC3E}">
        <p14:creationId xmlns:p14="http://schemas.microsoft.com/office/powerpoint/2010/main" val="4017028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29996-F274-092A-FE21-5622237ECA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66FFA3A-6F64-F310-11C3-8D822A9DF61D}"/>
              </a:ext>
            </a:extLst>
          </p:cNvPr>
          <p:cNvSpPr>
            <a:spLocks noGrp="1"/>
          </p:cNvSpPr>
          <p:nvPr>
            <p:ph type="dt" sz="half" idx="10"/>
          </p:nvPr>
        </p:nvSpPr>
        <p:spPr/>
        <p:txBody>
          <a:bodyPr/>
          <a:lstStyle/>
          <a:p>
            <a:fld id="{B2394A42-38CE-4B4A-BFF0-C2FA75EADDC5}" type="datetimeFigureOut">
              <a:rPr lang="en-IN" smtClean="0"/>
              <a:t>15-07-2024</a:t>
            </a:fld>
            <a:endParaRPr lang="en-IN"/>
          </a:p>
        </p:txBody>
      </p:sp>
      <p:sp>
        <p:nvSpPr>
          <p:cNvPr id="4" name="Footer Placeholder 3">
            <a:extLst>
              <a:ext uri="{FF2B5EF4-FFF2-40B4-BE49-F238E27FC236}">
                <a16:creationId xmlns:a16="http://schemas.microsoft.com/office/drawing/2014/main" id="{D1F98849-1528-F550-013B-7F9AFC5008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3BE710-CE3A-A844-5739-DA32811EDCB2}"/>
              </a:ext>
            </a:extLst>
          </p:cNvPr>
          <p:cNvSpPr>
            <a:spLocks noGrp="1"/>
          </p:cNvSpPr>
          <p:nvPr>
            <p:ph type="sldNum" sz="quarter" idx="12"/>
          </p:nvPr>
        </p:nvSpPr>
        <p:spPr/>
        <p:txBody>
          <a:bodyPr/>
          <a:lstStyle/>
          <a:p>
            <a:fld id="{770B0FD4-0E3F-4C25-9C73-83C306368571}" type="slidenum">
              <a:rPr lang="en-IN" smtClean="0"/>
              <a:t>‹#›</a:t>
            </a:fld>
            <a:endParaRPr lang="en-IN"/>
          </a:p>
        </p:txBody>
      </p:sp>
    </p:spTree>
    <p:extLst>
      <p:ext uri="{BB962C8B-B14F-4D97-AF65-F5344CB8AC3E}">
        <p14:creationId xmlns:p14="http://schemas.microsoft.com/office/powerpoint/2010/main" val="2308159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5C7785-D484-B039-E599-818DFBE6007E}"/>
              </a:ext>
            </a:extLst>
          </p:cNvPr>
          <p:cNvSpPr>
            <a:spLocks noGrp="1"/>
          </p:cNvSpPr>
          <p:nvPr>
            <p:ph type="dt" sz="half" idx="10"/>
          </p:nvPr>
        </p:nvSpPr>
        <p:spPr/>
        <p:txBody>
          <a:bodyPr/>
          <a:lstStyle/>
          <a:p>
            <a:fld id="{B2394A42-38CE-4B4A-BFF0-C2FA75EADDC5}" type="datetimeFigureOut">
              <a:rPr lang="en-IN" smtClean="0"/>
              <a:t>15-07-2024</a:t>
            </a:fld>
            <a:endParaRPr lang="en-IN"/>
          </a:p>
        </p:txBody>
      </p:sp>
      <p:sp>
        <p:nvSpPr>
          <p:cNvPr id="3" name="Footer Placeholder 2">
            <a:extLst>
              <a:ext uri="{FF2B5EF4-FFF2-40B4-BE49-F238E27FC236}">
                <a16:creationId xmlns:a16="http://schemas.microsoft.com/office/drawing/2014/main" id="{59A58833-974F-EE6A-46D1-E95435FCE2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5E65ED6-6777-D0C7-D5AA-AF72458D8E07}"/>
              </a:ext>
            </a:extLst>
          </p:cNvPr>
          <p:cNvSpPr>
            <a:spLocks noGrp="1"/>
          </p:cNvSpPr>
          <p:nvPr>
            <p:ph type="sldNum" sz="quarter" idx="12"/>
          </p:nvPr>
        </p:nvSpPr>
        <p:spPr/>
        <p:txBody>
          <a:bodyPr/>
          <a:lstStyle/>
          <a:p>
            <a:fld id="{770B0FD4-0E3F-4C25-9C73-83C306368571}" type="slidenum">
              <a:rPr lang="en-IN" smtClean="0"/>
              <a:t>‹#›</a:t>
            </a:fld>
            <a:endParaRPr lang="en-IN"/>
          </a:p>
        </p:txBody>
      </p:sp>
    </p:spTree>
    <p:extLst>
      <p:ext uri="{BB962C8B-B14F-4D97-AF65-F5344CB8AC3E}">
        <p14:creationId xmlns:p14="http://schemas.microsoft.com/office/powerpoint/2010/main" val="462011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ED87-E74A-5ED4-271E-095CDC6D9F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3B539F-200D-8D4C-B0C1-ECC1BC124F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8D4BFA-4ADC-E491-F154-E06E4EBE47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9CC674-9925-B49F-2721-CE9989AC09BB}"/>
              </a:ext>
            </a:extLst>
          </p:cNvPr>
          <p:cNvSpPr>
            <a:spLocks noGrp="1"/>
          </p:cNvSpPr>
          <p:nvPr>
            <p:ph type="dt" sz="half" idx="10"/>
          </p:nvPr>
        </p:nvSpPr>
        <p:spPr/>
        <p:txBody>
          <a:bodyPr/>
          <a:lstStyle/>
          <a:p>
            <a:fld id="{B2394A42-38CE-4B4A-BFF0-C2FA75EADDC5}" type="datetimeFigureOut">
              <a:rPr lang="en-IN" smtClean="0"/>
              <a:t>15-07-2024</a:t>
            </a:fld>
            <a:endParaRPr lang="en-IN"/>
          </a:p>
        </p:txBody>
      </p:sp>
      <p:sp>
        <p:nvSpPr>
          <p:cNvPr id="6" name="Footer Placeholder 5">
            <a:extLst>
              <a:ext uri="{FF2B5EF4-FFF2-40B4-BE49-F238E27FC236}">
                <a16:creationId xmlns:a16="http://schemas.microsoft.com/office/drawing/2014/main" id="{5A22A246-CD81-497A-E990-9810B6DCA0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9BF421-9B7D-2D3C-1D36-FF5884D60496}"/>
              </a:ext>
            </a:extLst>
          </p:cNvPr>
          <p:cNvSpPr>
            <a:spLocks noGrp="1"/>
          </p:cNvSpPr>
          <p:nvPr>
            <p:ph type="sldNum" sz="quarter" idx="12"/>
          </p:nvPr>
        </p:nvSpPr>
        <p:spPr/>
        <p:txBody>
          <a:bodyPr/>
          <a:lstStyle/>
          <a:p>
            <a:fld id="{770B0FD4-0E3F-4C25-9C73-83C306368571}" type="slidenum">
              <a:rPr lang="en-IN" smtClean="0"/>
              <a:t>‹#›</a:t>
            </a:fld>
            <a:endParaRPr lang="en-IN"/>
          </a:p>
        </p:txBody>
      </p:sp>
    </p:spTree>
    <p:extLst>
      <p:ext uri="{BB962C8B-B14F-4D97-AF65-F5344CB8AC3E}">
        <p14:creationId xmlns:p14="http://schemas.microsoft.com/office/powerpoint/2010/main" val="945679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6589-5DB7-DF21-6B26-5744443C7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26B84E-19AD-8B85-B6BF-3E89AD0190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FA60E4-1B09-35D0-3D1B-00934302A7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D5F3D8-8E38-025B-749B-E25B1335AD9E}"/>
              </a:ext>
            </a:extLst>
          </p:cNvPr>
          <p:cNvSpPr>
            <a:spLocks noGrp="1"/>
          </p:cNvSpPr>
          <p:nvPr>
            <p:ph type="dt" sz="half" idx="10"/>
          </p:nvPr>
        </p:nvSpPr>
        <p:spPr/>
        <p:txBody>
          <a:bodyPr/>
          <a:lstStyle/>
          <a:p>
            <a:fld id="{B2394A42-38CE-4B4A-BFF0-C2FA75EADDC5}" type="datetimeFigureOut">
              <a:rPr lang="en-IN" smtClean="0"/>
              <a:t>15-07-2024</a:t>
            </a:fld>
            <a:endParaRPr lang="en-IN"/>
          </a:p>
        </p:txBody>
      </p:sp>
      <p:sp>
        <p:nvSpPr>
          <p:cNvPr id="6" name="Footer Placeholder 5">
            <a:extLst>
              <a:ext uri="{FF2B5EF4-FFF2-40B4-BE49-F238E27FC236}">
                <a16:creationId xmlns:a16="http://schemas.microsoft.com/office/drawing/2014/main" id="{B098A4D8-9FA9-DE84-CAB9-4A66FF4497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15F174-F182-34D4-952C-B85D3340D703}"/>
              </a:ext>
            </a:extLst>
          </p:cNvPr>
          <p:cNvSpPr>
            <a:spLocks noGrp="1"/>
          </p:cNvSpPr>
          <p:nvPr>
            <p:ph type="sldNum" sz="quarter" idx="12"/>
          </p:nvPr>
        </p:nvSpPr>
        <p:spPr/>
        <p:txBody>
          <a:bodyPr/>
          <a:lstStyle/>
          <a:p>
            <a:fld id="{770B0FD4-0E3F-4C25-9C73-83C306368571}" type="slidenum">
              <a:rPr lang="en-IN" smtClean="0"/>
              <a:t>‹#›</a:t>
            </a:fld>
            <a:endParaRPr lang="en-IN"/>
          </a:p>
        </p:txBody>
      </p:sp>
    </p:spTree>
    <p:extLst>
      <p:ext uri="{BB962C8B-B14F-4D97-AF65-F5344CB8AC3E}">
        <p14:creationId xmlns:p14="http://schemas.microsoft.com/office/powerpoint/2010/main" val="1913882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078E43-D14B-2FD5-7B69-36A4039D23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C0E250-0395-7528-B82F-61281C4FC1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6E9624-A753-3CFA-BA6C-72E3135BF9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94A42-38CE-4B4A-BFF0-C2FA75EADDC5}" type="datetimeFigureOut">
              <a:rPr lang="en-IN" smtClean="0"/>
              <a:t>15-07-2024</a:t>
            </a:fld>
            <a:endParaRPr lang="en-IN"/>
          </a:p>
        </p:txBody>
      </p:sp>
      <p:sp>
        <p:nvSpPr>
          <p:cNvPr id="5" name="Footer Placeholder 4">
            <a:extLst>
              <a:ext uri="{FF2B5EF4-FFF2-40B4-BE49-F238E27FC236}">
                <a16:creationId xmlns:a16="http://schemas.microsoft.com/office/drawing/2014/main" id="{9119690C-9B63-FE21-DDCF-E3565F815A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1B4024E-F789-28B2-95E7-83B45655B5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0B0FD4-0E3F-4C25-9C73-83C306368571}" type="slidenum">
              <a:rPr lang="en-IN" smtClean="0"/>
              <a:t>‹#›</a:t>
            </a:fld>
            <a:endParaRPr lang="en-IN"/>
          </a:p>
        </p:txBody>
      </p:sp>
    </p:spTree>
    <p:extLst>
      <p:ext uri="{BB962C8B-B14F-4D97-AF65-F5344CB8AC3E}">
        <p14:creationId xmlns:p14="http://schemas.microsoft.com/office/powerpoint/2010/main" val="1959250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prometheus.io/docs/instrumenting/exporter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197F-DECC-2F4C-B327-EC5249CA890C}"/>
              </a:ext>
            </a:extLst>
          </p:cNvPr>
          <p:cNvSpPr>
            <a:spLocks noGrp="1"/>
          </p:cNvSpPr>
          <p:nvPr>
            <p:ph type="ctrTitle"/>
          </p:nvPr>
        </p:nvSpPr>
        <p:spPr/>
        <p:txBody>
          <a:bodyPr/>
          <a:lstStyle/>
          <a:p>
            <a:r>
              <a:rPr lang="en-IN" dirty="0"/>
              <a:t>Log monitoring tools</a:t>
            </a:r>
          </a:p>
        </p:txBody>
      </p:sp>
      <p:sp>
        <p:nvSpPr>
          <p:cNvPr id="3" name="Subtitle 2">
            <a:extLst>
              <a:ext uri="{FF2B5EF4-FFF2-40B4-BE49-F238E27FC236}">
                <a16:creationId xmlns:a16="http://schemas.microsoft.com/office/drawing/2014/main" id="{E1EFF6F7-548A-42A8-A478-4B3E0D97ADA7}"/>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786424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CCA1-0FBC-06CD-C4F2-F78CB138C4CF}"/>
              </a:ext>
            </a:extLst>
          </p:cNvPr>
          <p:cNvSpPr>
            <a:spLocks noGrp="1"/>
          </p:cNvSpPr>
          <p:nvPr>
            <p:ph type="title"/>
          </p:nvPr>
        </p:nvSpPr>
        <p:spPr/>
        <p:txBody>
          <a:bodyPr/>
          <a:lstStyle/>
          <a:p>
            <a:r>
              <a:rPr lang="en-IN" b="1" i="0" dirty="0">
                <a:solidFill>
                  <a:srgbClr val="333333"/>
                </a:solidFill>
                <a:effectLst/>
                <a:highlight>
                  <a:srgbClr val="FFFFFF"/>
                </a:highlight>
                <a:latin typeface="Noto Sans JP"/>
              </a:rPr>
              <a:t>What is Grafana?</a:t>
            </a:r>
            <a:br>
              <a:rPr lang="en-IN" b="1" i="0" dirty="0">
                <a:solidFill>
                  <a:srgbClr val="333333"/>
                </a:solidFill>
                <a:effectLst/>
                <a:highlight>
                  <a:srgbClr val="FFFFFF"/>
                </a:highligh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E7C5D07F-392D-3D9F-EDD8-5FF413357572}"/>
              </a:ext>
            </a:extLst>
          </p:cNvPr>
          <p:cNvSpPr>
            <a:spLocks noGrp="1"/>
          </p:cNvSpPr>
          <p:nvPr>
            <p:ph idx="1"/>
          </p:nvPr>
        </p:nvSpPr>
        <p:spPr/>
        <p:txBody>
          <a:bodyPr/>
          <a:lstStyle/>
          <a:p>
            <a:r>
              <a:rPr lang="en-US" dirty="0"/>
              <a:t>Grafana is an open-source mighty </a:t>
            </a:r>
            <a:r>
              <a:rPr lang="en-US" dirty="0" err="1"/>
              <a:t>visualisation</a:t>
            </a:r>
            <a:r>
              <a:rPr lang="en-US" dirty="0"/>
              <a:t> and analytics software.  It helps us </a:t>
            </a:r>
            <a:r>
              <a:rPr lang="en-US" dirty="0" err="1"/>
              <a:t>visualise</a:t>
            </a:r>
            <a:r>
              <a:rPr lang="en-US" dirty="0"/>
              <a:t> massive amounts of data with the help of an excellent </a:t>
            </a:r>
            <a:r>
              <a:rPr lang="en-US" dirty="0" err="1"/>
              <a:t>customisable</a:t>
            </a:r>
            <a:r>
              <a:rPr lang="en-US" dirty="0"/>
              <a:t> dashboard. </a:t>
            </a:r>
          </a:p>
          <a:p>
            <a:r>
              <a:rPr lang="en-US" dirty="0"/>
              <a:t>Therefore it helps us study, monitor, and </a:t>
            </a:r>
            <a:r>
              <a:rPr lang="en-US" dirty="0" err="1"/>
              <a:t>analyse</a:t>
            </a:r>
            <a:r>
              <a:rPr lang="en-US" dirty="0"/>
              <a:t> data over a period of time.</a:t>
            </a:r>
          </a:p>
          <a:p>
            <a:r>
              <a:rPr lang="en-US" dirty="0"/>
              <a:t> It connects with a lot of data source like Prometheus, Graphite, Influx DB, </a:t>
            </a:r>
            <a:r>
              <a:rPr lang="en-US" dirty="0" err="1"/>
              <a:t>ElasticSearch</a:t>
            </a:r>
            <a:r>
              <a:rPr lang="en-US" dirty="0"/>
              <a:t> e</a:t>
            </a:r>
            <a:endParaRPr lang="en-IN" dirty="0"/>
          </a:p>
        </p:txBody>
      </p:sp>
    </p:spTree>
    <p:extLst>
      <p:ext uri="{BB962C8B-B14F-4D97-AF65-F5344CB8AC3E}">
        <p14:creationId xmlns:p14="http://schemas.microsoft.com/office/powerpoint/2010/main" val="2711033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C86C8-DB82-4DE1-F4D1-E81E124550B1}"/>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D3690EF9-C87B-9158-4C83-A35A660589FF}"/>
              </a:ext>
            </a:extLst>
          </p:cNvPr>
          <p:cNvSpPr>
            <a:spLocks noGrp="1"/>
          </p:cNvSpPr>
          <p:nvPr>
            <p:ph idx="1"/>
          </p:nvPr>
        </p:nvSpPr>
        <p:spPr/>
        <p:txBody>
          <a:bodyPr/>
          <a:lstStyle/>
          <a:p>
            <a:pPr algn="l">
              <a:buFont typeface="Arial" panose="020B0604020202020204" pitchFamily="34" charset="0"/>
              <a:buChar char="•"/>
            </a:pPr>
            <a:r>
              <a:rPr lang="en-US" b="1" i="0" dirty="0">
                <a:solidFill>
                  <a:srgbClr val="000000"/>
                </a:solidFill>
                <a:effectLst/>
                <a:highlight>
                  <a:srgbClr val="FFFFFF"/>
                </a:highlight>
                <a:latin typeface="Noto Sans JP"/>
              </a:rPr>
              <a:t>The Dashboard</a:t>
            </a:r>
            <a:r>
              <a:rPr lang="en-US" b="0" i="0" dirty="0">
                <a:solidFill>
                  <a:srgbClr val="000000"/>
                </a:solidFill>
                <a:effectLst/>
                <a:highlight>
                  <a:srgbClr val="FFFFFF"/>
                </a:highlight>
                <a:latin typeface="Noto Sans JP"/>
              </a:rPr>
              <a:t>: It is quite an excelling feature with well equipped and continually evolving part. The dashboard helps us make sense of complex data.</a:t>
            </a:r>
          </a:p>
          <a:p>
            <a:pPr algn="l">
              <a:buFont typeface="Arial" panose="020B0604020202020204" pitchFamily="34" charset="0"/>
              <a:buChar char="•"/>
            </a:pPr>
            <a:r>
              <a:rPr lang="en-US" b="1" i="0" dirty="0">
                <a:solidFill>
                  <a:srgbClr val="000000"/>
                </a:solidFill>
                <a:effectLst/>
                <a:highlight>
                  <a:srgbClr val="FFFFFF"/>
                </a:highlight>
                <a:latin typeface="Noto Sans JP"/>
              </a:rPr>
              <a:t>Alerts</a:t>
            </a:r>
            <a:r>
              <a:rPr lang="en-US" b="0" i="0" dirty="0">
                <a:solidFill>
                  <a:srgbClr val="000000"/>
                </a:solidFill>
                <a:effectLst/>
                <a:highlight>
                  <a:srgbClr val="FFFFFF"/>
                </a:highlight>
                <a:latin typeface="Noto Sans JP"/>
              </a:rPr>
              <a:t>: The alerts can be set up and fired whenever there is an anticipated situation.</a:t>
            </a:r>
          </a:p>
          <a:p>
            <a:pPr algn="l">
              <a:buFont typeface="Arial" panose="020B0604020202020204" pitchFamily="34" charset="0"/>
              <a:buChar char="•"/>
            </a:pPr>
            <a:r>
              <a:rPr lang="en-US" b="1" i="0" dirty="0">
                <a:solidFill>
                  <a:srgbClr val="000000"/>
                </a:solidFill>
                <a:effectLst/>
                <a:highlight>
                  <a:srgbClr val="FFFFFF"/>
                </a:highlight>
                <a:latin typeface="Noto Sans JP"/>
              </a:rPr>
              <a:t>Native Support</a:t>
            </a:r>
            <a:r>
              <a:rPr lang="en-US" b="0" i="0" dirty="0">
                <a:solidFill>
                  <a:srgbClr val="000000"/>
                </a:solidFill>
                <a:effectLst/>
                <a:highlight>
                  <a:srgbClr val="FFFFFF"/>
                </a:highlight>
                <a:latin typeface="Noto Sans JP"/>
              </a:rPr>
              <a:t>: It has native support of around a dozen databases.</a:t>
            </a:r>
          </a:p>
          <a:p>
            <a:pPr algn="l">
              <a:buFont typeface="Arial" panose="020B0604020202020204" pitchFamily="34" charset="0"/>
              <a:buChar char="•"/>
            </a:pPr>
            <a:r>
              <a:rPr lang="en-US" b="1" i="0" dirty="0">
                <a:solidFill>
                  <a:srgbClr val="000000"/>
                </a:solidFill>
                <a:effectLst/>
                <a:highlight>
                  <a:srgbClr val="FFFFFF"/>
                </a:highlight>
                <a:latin typeface="Noto Sans JP"/>
              </a:rPr>
              <a:t>Built-in Support</a:t>
            </a:r>
            <a:r>
              <a:rPr lang="en-US" b="0" i="0" dirty="0">
                <a:solidFill>
                  <a:srgbClr val="000000"/>
                </a:solidFill>
                <a:effectLst/>
                <a:highlight>
                  <a:srgbClr val="FFFFFF"/>
                </a:highlight>
                <a:latin typeface="Noto Sans JP"/>
              </a:rPr>
              <a:t>: It offers built-in support for Prometheus, Influx DB, CloudWatch, Graphite, </a:t>
            </a:r>
            <a:r>
              <a:rPr lang="en-US" b="0" i="0" dirty="0" err="1">
                <a:solidFill>
                  <a:srgbClr val="000000"/>
                </a:solidFill>
                <a:effectLst/>
                <a:highlight>
                  <a:srgbClr val="FFFFFF"/>
                </a:highlight>
                <a:latin typeface="Noto Sans JP"/>
              </a:rPr>
              <a:t>ElasticSearch</a:t>
            </a:r>
            <a:r>
              <a:rPr lang="en-US" b="0" i="0" dirty="0">
                <a:solidFill>
                  <a:srgbClr val="000000"/>
                </a:solidFill>
                <a:effectLst/>
                <a:highlight>
                  <a:srgbClr val="FFFFFF"/>
                </a:highlight>
                <a:latin typeface="Noto Sans JP"/>
              </a:rPr>
              <a:t>.</a:t>
            </a:r>
          </a:p>
          <a:p>
            <a:endParaRPr lang="en-IN" dirty="0"/>
          </a:p>
        </p:txBody>
      </p:sp>
    </p:spTree>
    <p:extLst>
      <p:ext uri="{BB962C8B-B14F-4D97-AF65-F5344CB8AC3E}">
        <p14:creationId xmlns:p14="http://schemas.microsoft.com/office/powerpoint/2010/main" val="1363912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2F0A-6C6B-5E33-75CB-43CFAB6197CF}"/>
              </a:ext>
            </a:extLst>
          </p:cNvPr>
          <p:cNvSpPr>
            <a:spLocks noGrp="1"/>
          </p:cNvSpPr>
          <p:nvPr>
            <p:ph type="title"/>
          </p:nvPr>
        </p:nvSpPr>
        <p:spPr/>
        <p:txBody>
          <a:bodyPr/>
          <a:lstStyle/>
          <a:p>
            <a:r>
              <a:rPr lang="en-IN" dirty="0"/>
              <a:t>Log aggregation</a:t>
            </a:r>
          </a:p>
        </p:txBody>
      </p:sp>
      <p:sp>
        <p:nvSpPr>
          <p:cNvPr id="3" name="Content Placeholder 2">
            <a:extLst>
              <a:ext uri="{FF2B5EF4-FFF2-40B4-BE49-F238E27FC236}">
                <a16:creationId xmlns:a16="http://schemas.microsoft.com/office/drawing/2014/main" id="{A4D471E7-F3C6-DC7F-DD12-0DE9A01B9C70}"/>
              </a:ext>
            </a:extLst>
          </p:cNvPr>
          <p:cNvSpPr>
            <a:spLocks noGrp="1"/>
          </p:cNvSpPr>
          <p:nvPr>
            <p:ph idx="1"/>
          </p:nvPr>
        </p:nvSpPr>
        <p:spPr/>
        <p:txBody>
          <a:bodyPr/>
          <a:lstStyle/>
          <a:p>
            <a:r>
              <a:rPr lang="en-IN" dirty="0"/>
              <a:t>Problem: </a:t>
            </a:r>
            <a:r>
              <a:rPr lang="en-US" dirty="0"/>
              <a:t>If you are a programmer or application administrator, you surely understand how important logs are in the infrastructure. Through them, you can monitor what’s happening under the hood of your application, detect issues, and analyze system performance and behavior in real time.</a:t>
            </a:r>
          </a:p>
          <a:p>
            <a:r>
              <a:rPr lang="en-US" dirty="0"/>
              <a:t> However, what happens when the volume of logs increases and analysis becomes more complex?</a:t>
            </a:r>
            <a:endParaRPr lang="en-IN" dirty="0"/>
          </a:p>
        </p:txBody>
      </p:sp>
    </p:spTree>
    <p:extLst>
      <p:ext uri="{BB962C8B-B14F-4D97-AF65-F5344CB8AC3E}">
        <p14:creationId xmlns:p14="http://schemas.microsoft.com/office/powerpoint/2010/main" val="1887409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A9A9E-22ED-598B-A2CE-496AC2C45908}"/>
              </a:ext>
            </a:extLst>
          </p:cNvPr>
          <p:cNvSpPr>
            <a:spLocks noGrp="1"/>
          </p:cNvSpPr>
          <p:nvPr>
            <p:ph type="title"/>
          </p:nvPr>
        </p:nvSpPr>
        <p:spPr/>
        <p:txBody>
          <a:bodyPr/>
          <a:lstStyle/>
          <a:p>
            <a:r>
              <a:rPr lang="en-IN" dirty="0"/>
              <a:t>Loki</a:t>
            </a:r>
          </a:p>
        </p:txBody>
      </p:sp>
      <p:sp>
        <p:nvSpPr>
          <p:cNvPr id="3" name="Content Placeholder 2">
            <a:extLst>
              <a:ext uri="{FF2B5EF4-FFF2-40B4-BE49-F238E27FC236}">
                <a16:creationId xmlns:a16="http://schemas.microsoft.com/office/drawing/2014/main" id="{960C0208-19D3-F1BE-96CC-40692CCFCB12}"/>
              </a:ext>
            </a:extLst>
          </p:cNvPr>
          <p:cNvSpPr>
            <a:spLocks noGrp="1"/>
          </p:cNvSpPr>
          <p:nvPr>
            <p:ph idx="1"/>
          </p:nvPr>
        </p:nvSpPr>
        <p:spPr/>
        <p:txBody>
          <a:bodyPr/>
          <a:lstStyle/>
          <a:p>
            <a:pPr algn="l"/>
            <a:r>
              <a:rPr lang="en-US" b="0" i="0" dirty="0">
                <a:solidFill>
                  <a:srgbClr val="242424"/>
                </a:solidFill>
                <a:effectLst/>
                <a:highlight>
                  <a:srgbClr val="FFFFFF"/>
                </a:highlight>
                <a:latin typeface="source-serif-pro"/>
              </a:rPr>
              <a:t>This is where Loki comes in — an advanced log aggregation system developed by Grafana Labs. Loki aims to simplify effective and user-friendly collection and storage of logs.</a:t>
            </a:r>
          </a:p>
          <a:p>
            <a:pPr algn="l"/>
            <a:r>
              <a:rPr lang="en-US" b="0" i="0" dirty="0">
                <a:solidFill>
                  <a:srgbClr val="242424"/>
                </a:solidFill>
                <a:effectLst/>
                <a:highlight>
                  <a:srgbClr val="FFFFFF"/>
                </a:highlight>
                <a:latin typeface="source-serif-pro"/>
              </a:rPr>
              <a:t>Loki is designed to resemble Prometheus, allowing for quick and intuitive data filtering. Compared to Prometheus, the creators of Grafana decided to forego storing metrics in favor of storing logs themselves. </a:t>
            </a:r>
          </a:p>
          <a:p>
            <a:endParaRPr lang="en-IN" dirty="0"/>
          </a:p>
        </p:txBody>
      </p:sp>
    </p:spTree>
    <p:extLst>
      <p:ext uri="{BB962C8B-B14F-4D97-AF65-F5344CB8AC3E}">
        <p14:creationId xmlns:p14="http://schemas.microsoft.com/office/powerpoint/2010/main" val="361936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1C17-B781-FFDB-CF63-71091C3E57B8}"/>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86E7D7B8-2A39-E7C2-96D9-9ECB4FF67C54}"/>
              </a:ext>
            </a:extLst>
          </p:cNvPr>
          <p:cNvSpPr>
            <a:spLocks noGrp="1"/>
          </p:cNvSpPr>
          <p:nvPr>
            <p:ph idx="1"/>
          </p:nvPr>
        </p:nvSpPr>
        <p:spPr/>
        <p:txBody>
          <a:bodyPr/>
          <a:lstStyle/>
          <a:p>
            <a:r>
              <a:rPr lang="en-US" dirty="0"/>
              <a:t>A key feature of Loki is that it indexes only labels and metadata for each log message. This means that the full log contents are not stored. On one hand, this improves the tool’s performance and reduces maintenance costs.</a:t>
            </a:r>
          </a:p>
          <a:p>
            <a:r>
              <a:rPr lang="en-US" dirty="0"/>
              <a:t> On the other hand, this approach might somewhat limit analysis. However, it’s worth keeping in mind that everything comes at a cost.</a:t>
            </a:r>
          </a:p>
          <a:p>
            <a:endParaRPr lang="en-US" dirty="0"/>
          </a:p>
          <a:p>
            <a:endParaRPr lang="en-IN" dirty="0"/>
          </a:p>
        </p:txBody>
      </p:sp>
      <p:pic>
        <p:nvPicPr>
          <p:cNvPr id="5" name="Picture 4">
            <a:extLst>
              <a:ext uri="{FF2B5EF4-FFF2-40B4-BE49-F238E27FC236}">
                <a16:creationId xmlns:a16="http://schemas.microsoft.com/office/drawing/2014/main" id="{015A0440-FF4B-F5F9-F6CA-D84B127ED0CC}"/>
              </a:ext>
            </a:extLst>
          </p:cNvPr>
          <p:cNvPicPr>
            <a:picLocks noChangeAspect="1"/>
          </p:cNvPicPr>
          <p:nvPr/>
        </p:nvPicPr>
        <p:blipFill>
          <a:blip r:embed="rId2"/>
          <a:stretch>
            <a:fillRect/>
          </a:stretch>
        </p:blipFill>
        <p:spPr>
          <a:xfrm>
            <a:off x="1511578" y="4763772"/>
            <a:ext cx="6839301" cy="1739989"/>
          </a:xfrm>
          <a:prstGeom prst="rect">
            <a:avLst/>
          </a:prstGeom>
        </p:spPr>
      </p:pic>
    </p:spTree>
    <p:extLst>
      <p:ext uri="{BB962C8B-B14F-4D97-AF65-F5344CB8AC3E}">
        <p14:creationId xmlns:p14="http://schemas.microsoft.com/office/powerpoint/2010/main" val="3541445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410F3-A098-ADB7-2517-63BCDA05F48C}"/>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6D2757E1-D430-130E-18D9-95B80CD69430}"/>
              </a:ext>
            </a:extLst>
          </p:cNvPr>
          <p:cNvSpPr>
            <a:spLocks noGrp="1"/>
          </p:cNvSpPr>
          <p:nvPr>
            <p:ph idx="1"/>
          </p:nvPr>
        </p:nvSpPr>
        <p:spPr/>
        <p:txBody>
          <a:bodyPr>
            <a:normAutofit fontScale="92500"/>
          </a:bodyPr>
          <a:lstStyle/>
          <a:p>
            <a:pPr algn="l">
              <a:buFont typeface="+mj-lt"/>
              <a:buAutoNum type="arabicPeriod"/>
            </a:pPr>
            <a:r>
              <a:rPr lang="en-US" b="1" i="0" dirty="0" err="1">
                <a:solidFill>
                  <a:srgbClr val="242424"/>
                </a:solidFill>
                <a:effectLst/>
                <a:highlight>
                  <a:srgbClr val="FFFFFF"/>
                </a:highlight>
                <a:latin typeface="source-serif-pro"/>
              </a:rPr>
              <a:t>Promtail</a:t>
            </a:r>
            <a:r>
              <a:rPr lang="en-US" b="1" i="0" dirty="0">
                <a:solidFill>
                  <a:srgbClr val="242424"/>
                </a:solidFill>
                <a:effectLst/>
                <a:highlight>
                  <a:srgbClr val="FFFFFF"/>
                </a:highlight>
                <a:latin typeface="source-serif-pro"/>
              </a:rPr>
              <a:t> </a:t>
            </a:r>
            <a:r>
              <a:rPr lang="en-US" b="0" i="0" dirty="0">
                <a:solidFill>
                  <a:srgbClr val="242424"/>
                </a:solidFill>
                <a:effectLst/>
                <a:highlight>
                  <a:srgbClr val="FFFFFF"/>
                </a:highlight>
                <a:latin typeface="source-serif-pro"/>
              </a:rPr>
              <a:t>— This is an agent that operates in a “push” configuration rather than “pull.” This means its task is to acquire logs and send them to Loki, instead of waiting for queries from Loki. Multiple </a:t>
            </a:r>
            <a:r>
              <a:rPr lang="en-US" b="0" i="0" dirty="0" err="1">
                <a:solidFill>
                  <a:srgbClr val="242424"/>
                </a:solidFill>
                <a:effectLst/>
                <a:highlight>
                  <a:srgbClr val="FFFFFF"/>
                </a:highlight>
                <a:latin typeface="source-serif-pro"/>
              </a:rPr>
              <a:t>Promtail</a:t>
            </a:r>
            <a:r>
              <a:rPr lang="en-US" b="0" i="0" dirty="0">
                <a:solidFill>
                  <a:srgbClr val="242424"/>
                </a:solidFill>
                <a:effectLst/>
                <a:highlight>
                  <a:srgbClr val="FFFFFF"/>
                </a:highlight>
                <a:latin typeface="source-serif-pro"/>
              </a:rPr>
              <a:t> agents can run on a single machine, collecting and forwarding logs.</a:t>
            </a:r>
          </a:p>
          <a:p>
            <a:pPr algn="l">
              <a:buFont typeface="+mj-lt"/>
              <a:buAutoNum type="arabicPeriod"/>
            </a:pPr>
            <a:r>
              <a:rPr lang="en-US" b="1" i="0" dirty="0">
                <a:solidFill>
                  <a:srgbClr val="242424"/>
                </a:solidFill>
                <a:effectLst/>
                <a:highlight>
                  <a:srgbClr val="FFFFFF"/>
                </a:highlight>
                <a:latin typeface="source-serif-pro"/>
              </a:rPr>
              <a:t>Loki</a:t>
            </a:r>
            <a:r>
              <a:rPr lang="en-US" b="0" i="0" dirty="0">
                <a:solidFill>
                  <a:srgbClr val="242424"/>
                </a:solidFill>
                <a:effectLst/>
                <a:highlight>
                  <a:srgbClr val="FFFFFF"/>
                </a:highlight>
                <a:latin typeface="source-serif-pro"/>
              </a:rPr>
              <a:t> — Loki is responsible for storing our logs. It indexes only the labels and metadata of each message, enabling efficient filtering and searching. Loki collects and provides log data.</a:t>
            </a:r>
          </a:p>
          <a:p>
            <a:pPr algn="l">
              <a:buFont typeface="+mj-lt"/>
              <a:buAutoNum type="arabicPeriod"/>
            </a:pPr>
            <a:r>
              <a:rPr lang="en-US" b="1" i="0" dirty="0">
                <a:solidFill>
                  <a:srgbClr val="242424"/>
                </a:solidFill>
                <a:effectLst/>
                <a:highlight>
                  <a:srgbClr val="FFFFFF"/>
                </a:highlight>
                <a:latin typeface="source-serif-pro"/>
              </a:rPr>
              <a:t>Grafana</a:t>
            </a:r>
            <a:r>
              <a:rPr lang="en-US" b="0" i="0" dirty="0">
                <a:solidFill>
                  <a:srgbClr val="242424"/>
                </a:solidFill>
                <a:effectLst/>
                <a:highlight>
                  <a:srgbClr val="FFFFFF"/>
                </a:highlight>
                <a:latin typeface="source-serif-pro"/>
              </a:rPr>
              <a:t> (or another visualization system) — This component is used to interact with Loki. Grafana queries Loki to perform filtering and select the desired results from the logs. These data can then be visualized as charts or other graphics.</a:t>
            </a:r>
          </a:p>
          <a:p>
            <a:endParaRPr lang="en-IN" dirty="0"/>
          </a:p>
        </p:txBody>
      </p:sp>
    </p:spTree>
    <p:extLst>
      <p:ext uri="{BB962C8B-B14F-4D97-AF65-F5344CB8AC3E}">
        <p14:creationId xmlns:p14="http://schemas.microsoft.com/office/powerpoint/2010/main" val="460670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A6271-3D94-93E4-8E14-F2005DB2F3B6}"/>
              </a:ext>
            </a:extLst>
          </p:cNvPr>
          <p:cNvSpPr>
            <a:spLocks noGrp="1"/>
          </p:cNvSpPr>
          <p:nvPr>
            <p:ph type="title"/>
          </p:nvPr>
        </p:nvSpPr>
        <p:spPr/>
        <p:txBody>
          <a:bodyPr/>
          <a:lstStyle/>
          <a:p>
            <a:r>
              <a:rPr lang="en-IN" dirty="0"/>
              <a:t>Prometheus</a:t>
            </a:r>
          </a:p>
        </p:txBody>
      </p:sp>
      <p:sp>
        <p:nvSpPr>
          <p:cNvPr id="3" name="Content Placeholder 2">
            <a:extLst>
              <a:ext uri="{FF2B5EF4-FFF2-40B4-BE49-F238E27FC236}">
                <a16:creationId xmlns:a16="http://schemas.microsoft.com/office/drawing/2014/main" id="{224A97F0-9F44-7841-ABEE-5F8C94BF12CF}"/>
              </a:ext>
            </a:extLst>
          </p:cNvPr>
          <p:cNvSpPr>
            <a:spLocks noGrp="1"/>
          </p:cNvSpPr>
          <p:nvPr>
            <p:ph idx="1"/>
          </p:nvPr>
        </p:nvSpPr>
        <p:spPr/>
        <p:txBody>
          <a:bodyPr/>
          <a:lstStyle/>
          <a:p>
            <a:pPr algn="l"/>
            <a:r>
              <a:rPr lang="en-US" b="0" i="0" dirty="0">
                <a:solidFill>
                  <a:srgbClr val="000000"/>
                </a:solidFill>
                <a:effectLst/>
                <a:highlight>
                  <a:srgbClr val="FFFFFF"/>
                </a:highlight>
                <a:latin typeface="Noto Sans JP"/>
              </a:rPr>
              <a:t>Prometheus on Kubernetes is used for metrics-based monitoring and alerting. It pulls the real-time metrics, compresses and stores them in a time-series database.</a:t>
            </a:r>
          </a:p>
          <a:p>
            <a:pPr algn="l"/>
            <a:r>
              <a:rPr lang="en-US" b="0" i="0" dirty="0">
                <a:solidFill>
                  <a:srgbClr val="000000"/>
                </a:solidFill>
                <a:effectLst/>
                <a:highlight>
                  <a:srgbClr val="FFFFFF"/>
                </a:highlight>
                <a:latin typeface="Noto Sans JP"/>
              </a:rPr>
              <a:t>The Prometheus sends an HTTP request (pull) called </a:t>
            </a:r>
            <a:r>
              <a:rPr lang="en-US" b="1" i="1" dirty="0">
                <a:solidFill>
                  <a:srgbClr val="000000"/>
                </a:solidFill>
                <a:effectLst/>
                <a:highlight>
                  <a:srgbClr val="FFFFFF"/>
                </a:highlight>
                <a:latin typeface="Noto Sans JP"/>
              </a:rPr>
              <a:t>Scrape</a:t>
            </a:r>
            <a:r>
              <a:rPr lang="en-US" b="0" i="0" dirty="0">
                <a:solidFill>
                  <a:srgbClr val="000000"/>
                </a:solidFill>
                <a:effectLst/>
                <a:highlight>
                  <a:srgbClr val="FFFFFF"/>
                </a:highlight>
                <a:latin typeface="Noto Sans JP"/>
              </a:rPr>
              <a:t>, found on the configuration in the deployment. It provides a query language and a robust data model that provides detailed and actionable metrics.</a:t>
            </a:r>
          </a:p>
          <a:p>
            <a:endParaRPr lang="en-IN" dirty="0"/>
          </a:p>
        </p:txBody>
      </p:sp>
    </p:spTree>
    <p:extLst>
      <p:ext uri="{BB962C8B-B14F-4D97-AF65-F5344CB8AC3E}">
        <p14:creationId xmlns:p14="http://schemas.microsoft.com/office/powerpoint/2010/main" val="1939903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39D3D-0970-7372-36C9-7868E542F617}"/>
              </a:ext>
            </a:extLst>
          </p:cNvPr>
          <p:cNvSpPr>
            <a:spLocks noGrp="1"/>
          </p:cNvSpPr>
          <p:nvPr>
            <p:ph type="title"/>
          </p:nvPr>
        </p:nvSpPr>
        <p:spPr/>
        <p:txBody>
          <a:bodyPr/>
          <a:lstStyle/>
          <a:p>
            <a:r>
              <a:rPr lang="en-IN" dirty="0"/>
              <a:t>Architecture</a:t>
            </a:r>
          </a:p>
        </p:txBody>
      </p:sp>
      <p:sp>
        <p:nvSpPr>
          <p:cNvPr id="3" name="Content Placeholder 2">
            <a:extLst>
              <a:ext uri="{FF2B5EF4-FFF2-40B4-BE49-F238E27FC236}">
                <a16:creationId xmlns:a16="http://schemas.microsoft.com/office/drawing/2014/main" id="{09AB7FB1-F177-19E1-B661-04FD05CB7E9A}"/>
              </a:ext>
            </a:extLst>
          </p:cNvPr>
          <p:cNvSpPr>
            <a:spLocks noGrp="1"/>
          </p:cNvSpPr>
          <p:nvPr>
            <p:ph idx="1"/>
          </p:nvPr>
        </p:nvSpPr>
        <p:spPr/>
        <p:txBody>
          <a:bodyPr>
            <a:normAutofit fontScale="92500" lnSpcReduction="10000"/>
          </a:bodyPr>
          <a:lstStyle/>
          <a:p>
            <a:pPr algn="l"/>
            <a:r>
              <a:rPr lang="en-US" b="0" i="0" dirty="0">
                <a:solidFill>
                  <a:srgbClr val="000000"/>
                </a:solidFill>
                <a:effectLst/>
                <a:highlight>
                  <a:srgbClr val="FFFFFF"/>
                </a:highlight>
                <a:latin typeface="Noto Sans JP"/>
              </a:rPr>
              <a:t>At its core, Prometheus has a main component called </a:t>
            </a:r>
            <a:r>
              <a:rPr lang="en-US" b="1" i="0" dirty="0">
                <a:solidFill>
                  <a:srgbClr val="000000"/>
                </a:solidFill>
                <a:effectLst/>
                <a:highlight>
                  <a:srgbClr val="FFFFFF"/>
                </a:highlight>
                <a:latin typeface="Noto Sans JP"/>
              </a:rPr>
              <a:t>Prometheus Server</a:t>
            </a:r>
            <a:r>
              <a:rPr lang="en-US" b="0" i="0" dirty="0">
                <a:solidFill>
                  <a:srgbClr val="000000"/>
                </a:solidFill>
                <a:effectLst/>
                <a:highlight>
                  <a:srgbClr val="FFFFFF"/>
                </a:highlight>
                <a:latin typeface="Noto Sans JP"/>
              </a:rPr>
              <a:t>, responsible for the actual monitoring work. The Prometheus server consists of:</a:t>
            </a:r>
          </a:p>
          <a:p>
            <a:pPr algn="l">
              <a:buFont typeface="Arial" panose="020B0604020202020204" pitchFamily="34" charset="0"/>
              <a:buChar char="•"/>
            </a:pPr>
            <a:r>
              <a:rPr lang="en-US" b="1" i="0" dirty="0">
                <a:solidFill>
                  <a:srgbClr val="000000"/>
                </a:solidFill>
                <a:effectLst/>
                <a:highlight>
                  <a:srgbClr val="FFFFFF"/>
                </a:highlight>
                <a:latin typeface="Noto Sans JP"/>
              </a:rPr>
              <a:t>Time Series Database</a:t>
            </a:r>
            <a:r>
              <a:rPr lang="en-US" b="0" i="0" dirty="0">
                <a:solidFill>
                  <a:srgbClr val="000000"/>
                </a:solidFill>
                <a:effectLst/>
                <a:highlight>
                  <a:srgbClr val="FFFFFF"/>
                </a:highlight>
                <a:latin typeface="Noto Sans JP"/>
              </a:rPr>
              <a:t> that stores all the metric data like current CPU usage, memory usage etc.</a:t>
            </a:r>
          </a:p>
          <a:p>
            <a:pPr algn="l">
              <a:buFont typeface="Arial" panose="020B0604020202020204" pitchFamily="34" charset="0"/>
              <a:buChar char="•"/>
            </a:pPr>
            <a:r>
              <a:rPr lang="en-US" b="1" i="0" dirty="0">
                <a:solidFill>
                  <a:srgbClr val="000000"/>
                </a:solidFill>
                <a:effectLst/>
                <a:highlight>
                  <a:srgbClr val="FFFFFF"/>
                </a:highlight>
                <a:latin typeface="Noto Sans JP"/>
              </a:rPr>
              <a:t>Data Retrieval Worker</a:t>
            </a:r>
            <a:r>
              <a:rPr lang="en-US" b="0" i="0" dirty="0">
                <a:solidFill>
                  <a:srgbClr val="000000"/>
                </a:solidFill>
                <a:effectLst/>
                <a:highlight>
                  <a:srgbClr val="FFFFFF"/>
                </a:highlight>
                <a:latin typeface="Noto Sans JP"/>
              </a:rPr>
              <a:t> is responsible for all the data pulling activities from applications, services, servers etc. and pushing them into the database.</a:t>
            </a:r>
          </a:p>
          <a:p>
            <a:pPr algn="l">
              <a:buFont typeface="Arial" panose="020B0604020202020204" pitchFamily="34" charset="0"/>
              <a:buChar char="•"/>
            </a:pPr>
            <a:r>
              <a:rPr lang="en-US" b="1" i="0" dirty="0">
                <a:solidFill>
                  <a:srgbClr val="000000"/>
                </a:solidFill>
                <a:effectLst/>
                <a:highlight>
                  <a:srgbClr val="FFFFFF"/>
                </a:highlight>
                <a:latin typeface="Noto Sans JP"/>
              </a:rPr>
              <a:t>HTTP Server API</a:t>
            </a:r>
            <a:r>
              <a:rPr lang="en-US" b="0" i="0" dirty="0">
                <a:solidFill>
                  <a:srgbClr val="000000"/>
                </a:solidFill>
                <a:effectLst/>
                <a:highlight>
                  <a:srgbClr val="FFFFFF"/>
                </a:highlight>
                <a:latin typeface="Noto Sans JP"/>
              </a:rPr>
              <a:t> meant to accept queries for the stored data. The Server API is used to display the data in a dashboard or a Web UI.</a:t>
            </a:r>
          </a:p>
          <a:p>
            <a:br>
              <a:rPr lang="en-US" dirty="0"/>
            </a:br>
            <a:endParaRPr lang="en-IN" dirty="0"/>
          </a:p>
        </p:txBody>
      </p:sp>
    </p:spTree>
    <p:extLst>
      <p:ext uri="{BB962C8B-B14F-4D97-AF65-F5344CB8AC3E}">
        <p14:creationId xmlns:p14="http://schemas.microsoft.com/office/powerpoint/2010/main" val="1575548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6E84-5BD4-1EEE-8CB7-970D442AD5EB}"/>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4334B84F-8561-5BCE-E2BA-D0EF4BFB8B4C}"/>
              </a:ext>
            </a:extLst>
          </p:cNvPr>
          <p:cNvPicPr>
            <a:picLocks noGrp="1" noChangeAspect="1"/>
          </p:cNvPicPr>
          <p:nvPr>
            <p:ph idx="1"/>
          </p:nvPr>
        </p:nvPicPr>
        <p:blipFill>
          <a:blip r:embed="rId2"/>
          <a:stretch>
            <a:fillRect/>
          </a:stretch>
        </p:blipFill>
        <p:spPr>
          <a:xfrm>
            <a:off x="2428686" y="1921562"/>
            <a:ext cx="7334627" cy="4159464"/>
          </a:xfrm>
        </p:spPr>
      </p:pic>
    </p:spTree>
    <p:extLst>
      <p:ext uri="{BB962C8B-B14F-4D97-AF65-F5344CB8AC3E}">
        <p14:creationId xmlns:p14="http://schemas.microsoft.com/office/powerpoint/2010/main" val="4219812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4DCDF-2A41-0BEA-538E-1A46ACBA6AD3}"/>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8C6E044D-70D5-2585-B0F8-D941495E45E5}"/>
              </a:ext>
            </a:extLst>
          </p:cNvPr>
          <p:cNvSpPr>
            <a:spLocks noGrp="1"/>
          </p:cNvSpPr>
          <p:nvPr>
            <p:ph idx="1"/>
          </p:nvPr>
        </p:nvSpPr>
        <p:spPr/>
        <p:txBody>
          <a:bodyPr/>
          <a:lstStyle/>
          <a:p>
            <a:r>
              <a:rPr lang="en-US" b="1" i="0" dirty="0">
                <a:solidFill>
                  <a:srgbClr val="000000"/>
                </a:solidFill>
                <a:effectLst/>
                <a:highlight>
                  <a:srgbClr val="FFFFFF"/>
                </a:highlight>
                <a:latin typeface="Noto Sans JP"/>
              </a:rPr>
              <a:t>Containers and Kubernetes: </a:t>
            </a:r>
            <a:r>
              <a:rPr lang="en-US" b="0" i="0" dirty="0">
                <a:solidFill>
                  <a:srgbClr val="000000"/>
                </a:solidFill>
                <a:effectLst/>
                <a:highlight>
                  <a:srgbClr val="FFFFFF"/>
                </a:highlight>
                <a:latin typeface="Noto Sans JP"/>
              </a:rPr>
              <a:t>Monitoring is not an exception to how container-based infrastructures are fundamentally altering how we perform logging, debugging, high availability, etc. </a:t>
            </a:r>
          </a:p>
          <a:p>
            <a:r>
              <a:rPr lang="en-US" b="0" i="0" dirty="0">
                <a:solidFill>
                  <a:srgbClr val="000000"/>
                </a:solidFill>
                <a:effectLst/>
                <a:highlight>
                  <a:srgbClr val="FFFFFF"/>
                </a:highlight>
                <a:latin typeface="Noto Sans JP"/>
              </a:rPr>
              <a:t>Now you have a sizable number of services, virtual network addresses, exposed metrics, and volatile software entities that can arise or disappear at any time. The use of conventional monitoring tools is not intended for this.</a:t>
            </a:r>
            <a:endParaRPr lang="en-IN" dirty="0"/>
          </a:p>
        </p:txBody>
      </p:sp>
    </p:spTree>
    <p:extLst>
      <p:ext uri="{BB962C8B-B14F-4D97-AF65-F5344CB8AC3E}">
        <p14:creationId xmlns:p14="http://schemas.microsoft.com/office/powerpoint/2010/main" val="3720208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A4F0-6C52-404B-65B2-57CACF459F0E}"/>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EE078616-905D-C258-B845-CE0D4F72014E}"/>
              </a:ext>
            </a:extLst>
          </p:cNvPr>
          <p:cNvPicPr>
            <a:picLocks noGrp="1" noChangeAspect="1"/>
          </p:cNvPicPr>
          <p:nvPr>
            <p:ph idx="1"/>
          </p:nvPr>
        </p:nvPicPr>
        <p:blipFill>
          <a:blip r:embed="rId2"/>
          <a:stretch>
            <a:fillRect/>
          </a:stretch>
        </p:blipFill>
        <p:spPr>
          <a:xfrm>
            <a:off x="2444562" y="1883460"/>
            <a:ext cx="7302875" cy="4235668"/>
          </a:xfrm>
        </p:spPr>
      </p:pic>
    </p:spTree>
    <p:extLst>
      <p:ext uri="{BB962C8B-B14F-4D97-AF65-F5344CB8AC3E}">
        <p14:creationId xmlns:p14="http://schemas.microsoft.com/office/powerpoint/2010/main" val="1532903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A91E1-7C6F-759B-E4A4-4531D8DE80C4}"/>
              </a:ext>
            </a:extLst>
          </p:cNvPr>
          <p:cNvSpPr>
            <a:spLocks noGrp="1"/>
          </p:cNvSpPr>
          <p:nvPr>
            <p:ph type="title"/>
          </p:nvPr>
        </p:nvSpPr>
        <p:spPr/>
        <p:txBody>
          <a:bodyPr/>
          <a:lstStyle/>
          <a:p>
            <a:r>
              <a:rPr lang="en-IN" dirty="0"/>
              <a:t>Metrics</a:t>
            </a:r>
          </a:p>
        </p:txBody>
      </p:sp>
      <p:sp>
        <p:nvSpPr>
          <p:cNvPr id="3" name="Content Placeholder 2">
            <a:extLst>
              <a:ext uri="{FF2B5EF4-FFF2-40B4-BE49-F238E27FC236}">
                <a16:creationId xmlns:a16="http://schemas.microsoft.com/office/drawing/2014/main" id="{8CF07D2C-25DC-8F94-A6DD-57B2EE85D1C9}"/>
              </a:ext>
            </a:extLst>
          </p:cNvPr>
          <p:cNvSpPr>
            <a:spLocks noGrp="1"/>
          </p:cNvSpPr>
          <p:nvPr>
            <p:ph idx="1"/>
          </p:nvPr>
        </p:nvSpPr>
        <p:spPr/>
        <p:txBody>
          <a:bodyPr/>
          <a:lstStyle/>
          <a:p>
            <a:r>
              <a:rPr lang="en-US" b="0" i="0" dirty="0">
                <a:solidFill>
                  <a:srgbClr val="000000"/>
                </a:solidFill>
                <a:effectLst/>
                <a:highlight>
                  <a:srgbClr val="FFFFFF"/>
                </a:highlight>
                <a:latin typeface="Noto Sans JP"/>
              </a:rPr>
              <a:t>The units monitored from these targets can be like the current CPU usage, memory usage, the number of counts of a request or an exception. These units are called </a:t>
            </a:r>
            <a:r>
              <a:rPr lang="en-US" b="1" i="1" dirty="0">
                <a:solidFill>
                  <a:srgbClr val="000000"/>
                </a:solidFill>
                <a:effectLst/>
                <a:highlight>
                  <a:srgbClr val="FFFFFF"/>
                </a:highlight>
                <a:latin typeface="Noto Sans JP"/>
              </a:rPr>
              <a:t>Metrics</a:t>
            </a:r>
            <a:r>
              <a:rPr lang="en-US" b="0" i="0" dirty="0">
                <a:solidFill>
                  <a:srgbClr val="000000"/>
                </a:solidFill>
                <a:effectLst/>
                <a:highlight>
                  <a:srgbClr val="FFFFFF"/>
                </a:highlight>
                <a:latin typeface="Noto Sans JP"/>
              </a:rPr>
              <a:t>.</a:t>
            </a:r>
          </a:p>
          <a:p>
            <a:pPr algn="l">
              <a:buFont typeface="+mj-lt"/>
              <a:buAutoNum type="arabicPeriod"/>
            </a:pPr>
            <a:r>
              <a:rPr lang="en-US" b="1" i="0" dirty="0">
                <a:solidFill>
                  <a:srgbClr val="000000"/>
                </a:solidFill>
                <a:effectLst/>
                <a:highlight>
                  <a:srgbClr val="FFFFFF"/>
                </a:highlight>
                <a:latin typeface="Noto Sans JP"/>
              </a:rPr>
              <a:t>Counter</a:t>
            </a:r>
            <a:r>
              <a:rPr lang="en-US" b="0" i="1" dirty="0">
                <a:solidFill>
                  <a:srgbClr val="000000"/>
                </a:solidFill>
                <a:effectLst/>
                <a:highlight>
                  <a:srgbClr val="FFFFFF"/>
                </a:highlight>
                <a:latin typeface="Noto Sans JP"/>
              </a:rPr>
              <a:t>: </a:t>
            </a:r>
            <a:r>
              <a:rPr lang="en-US" b="0" i="0" dirty="0">
                <a:solidFill>
                  <a:srgbClr val="000000"/>
                </a:solidFill>
                <a:effectLst/>
                <a:highlight>
                  <a:srgbClr val="FFFFFF"/>
                </a:highlight>
                <a:latin typeface="Noto Sans JP"/>
              </a:rPr>
              <a:t>Tells us about how many times ‘x’ happened. It can be like the number of times an exception occurred or the number of requests.</a:t>
            </a:r>
          </a:p>
          <a:p>
            <a:pPr algn="l">
              <a:buFont typeface="+mj-lt"/>
              <a:buAutoNum type="arabicPeriod"/>
            </a:pPr>
            <a:r>
              <a:rPr lang="en-US" b="1" i="0" dirty="0">
                <a:solidFill>
                  <a:srgbClr val="000000"/>
                </a:solidFill>
                <a:effectLst/>
                <a:highlight>
                  <a:srgbClr val="FFFFFF"/>
                </a:highlight>
                <a:latin typeface="Noto Sans JP"/>
              </a:rPr>
              <a:t>Gauge</a:t>
            </a:r>
            <a:r>
              <a:rPr lang="en-US" b="0" i="0" dirty="0">
                <a:solidFill>
                  <a:srgbClr val="000000"/>
                </a:solidFill>
                <a:effectLst/>
                <a:highlight>
                  <a:srgbClr val="FFFFFF"/>
                </a:highlight>
                <a:latin typeface="Noto Sans JP"/>
              </a:rPr>
              <a:t>: It represents a metric that can go up and down. So, it gives us the value of ‘x’. An ‘x’ can be the current CPU usage, disk usage etc.</a:t>
            </a:r>
          </a:p>
          <a:p>
            <a:pPr algn="l">
              <a:buFont typeface="+mj-lt"/>
              <a:buAutoNum type="arabicPeriod"/>
            </a:pPr>
            <a:r>
              <a:rPr lang="en-US" b="1" i="0" dirty="0">
                <a:solidFill>
                  <a:srgbClr val="000000"/>
                </a:solidFill>
                <a:effectLst/>
                <a:highlight>
                  <a:srgbClr val="FFFFFF"/>
                </a:highlight>
                <a:latin typeface="Noto Sans JP"/>
              </a:rPr>
              <a:t>Histogram</a:t>
            </a:r>
            <a:r>
              <a:rPr lang="en-US" b="0" i="0" dirty="0">
                <a:solidFill>
                  <a:srgbClr val="000000"/>
                </a:solidFill>
                <a:effectLst/>
                <a:highlight>
                  <a:srgbClr val="FFFFFF"/>
                </a:highlight>
                <a:latin typeface="Noto Sans JP"/>
              </a:rPr>
              <a:t>: This type tracks the duration or the size of requests or any required metric.</a:t>
            </a:r>
          </a:p>
          <a:p>
            <a:endParaRPr lang="en-IN" dirty="0"/>
          </a:p>
        </p:txBody>
      </p:sp>
    </p:spTree>
    <p:extLst>
      <p:ext uri="{BB962C8B-B14F-4D97-AF65-F5344CB8AC3E}">
        <p14:creationId xmlns:p14="http://schemas.microsoft.com/office/powerpoint/2010/main" val="2163352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B87D-7474-54A7-4A82-6E9A6B60D70F}"/>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275CB5A8-C16F-F0BD-AA07-4D1A90C872ED}"/>
              </a:ext>
            </a:extLst>
          </p:cNvPr>
          <p:cNvSpPr>
            <a:spLocks noGrp="1"/>
          </p:cNvSpPr>
          <p:nvPr>
            <p:ph idx="1"/>
          </p:nvPr>
        </p:nvSpPr>
        <p:spPr/>
        <p:txBody>
          <a:bodyPr>
            <a:normAutofit fontScale="85000" lnSpcReduction="20000"/>
          </a:bodyPr>
          <a:lstStyle/>
          <a:p>
            <a:pPr algn="l"/>
            <a:r>
              <a:rPr lang="en-US" b="1" i="0" dirty="0">
                <a:solidFill>
                  <a:srgbClr val="000000"/>
                </a:solidFill>
                <a:effectLst/>
                <a:highlight>
                  <a:srgbClr val="FFFFFF"/>
                </a:highlight>
                <a:latin typeface="Noto Sans JP"/>
              </a:rPr>
              <a:t>Exporter</a:t>
            </a:r>
            <a:r>
              <a:rPr lang="en-US" b="0" i="0" dirty="0">
                <a:solidFill>
                  <a:srgbClr val="000000"/>
                </a:solidFill>
                <a:effectLst/>
                <a:highlight>
                  <a:srgbClr val="FFFFFF"/>
                </a:highlight>
                <a:latin typeface="Noto Sans JP"/>
              </a:rPr>
              <a:t>. It is a script that does help the Prometheus server retrieve the metrics by doing the following work:</a:t>
            </a:r>
          </a:p>
          <a:p>
            <a:pPr algn="l">
              <a:buFont typeface="+mj-lt"/>
              <a:buAutoNum type="arabicPeriod"/>
            </a:pPr>
            <a:r>
              <a:rPr lang="en-US" b="0" i="0" dirty="0">
                <a:solidFill>
                  <a:srgbClr val="000000"/>
                </a:solidFill>
                <a:effectLst/>
                <a:highlight>
                  <a:srgbClr val="FFFFFF"/>
                </a:highlight>
                <a:latin typeface="Noto Sans JP"/>
              </a:rPr>
              <a:t>Pulls the metrics from the target.</a:t>
            </a:r>
          </a:p>
          <a:p>
            <a:pPr algn="l">
              <a:buFont typeface="+mj-lt"/>
              <a:buAutoNum type="arabicPeriod"/>
            </a:pPr>
            <a:r>
              <a:rPr lang="en-US" b="0" i="0" dirty="0">
                <a:solidFill>
                  <a:srgbClr val="000000"/>
                </a:solidFill>
                <a:effectLst/>
                <a:highlight>
                  <a:srgbClr val="FFFFFF"/>
                </a:highlight>
                <a:latin typeface="Noto Sans JP"/>
              </a:rPr>
              <a:t>Converts it into the Prometheus readable format.</a:t>
            </a:r>
          </a:p>
          <a:p>
            <a:pPr algn="l">
              <a:buFont typeface="+mj-lt"/>
              <a:buAutoNum type="arabicPeriod"/>
            </a:pPr>
            <a:r>
              <a:rPr lang="en-US" b="0" i="0" dirty="0">
                <a:solidFill>
                  <a:srgbClr val="000000"/>
                </a:solidFill>
                <a:effectLst/>
                <a:highlight>
                  <a:srgbClr val="FFFFFF"/>
                </a:highlight>
                <a:latin typeface="Noto Sans JP"/>
              </a:rPr>
              <a:t>Exposes the /metrics endpoints.</a:t>
            </a:r>
          </a:p>
          <a:p>
            <a:pPr algn="l"/>
            <a:r>
              <a:rPr lang="en-US" b="0" i="0" dirty="0">
                <a:solidFill>
                  <a:srgbClr val="000000"/>
                </a:solidFill>
                <a:effectLst/>
                <a:highlight>
                  <a:srgbClr val="FFFFFF"/>
                </a:highlight>
                <a:latin typeface="Noto Sans JP"/>
              </a:rPr>
              <a:t>So, these exporters help you scrape metrics when required and are readily available. There are many official Prometheus exporters for services like MySQL, Linux server, cloud platforms, etc. You can check it out from </a:t>
            </a:r>
            <a:r>
              <a:rPr lang="en-US" b="1" i="1" u="none" strike="noStrike" dirty="0">
                <a:solidFill>
                  <a:srgbClr val="009EE3"/>
                </a:solidFill>
                <a:effectLst/>
                <a:highlight>
                  <a:srgbClr val="FFFFFF"/>
                </a:highlight>
                <a:latin typeface="Noto Sans JP"/>
                <a:hlinkClick r:id="rId2"/>
              </a:rPr>
              <a:t>here</a:t>
            </a:r>
            <a:r>
              <a:rPr lang="en-US" b="1" i="1" dirty="0">
                <a:solidFill>
                  <a:srgbClr val="000000"/>
                </a:solidFill>
                <a:effectLst/>
                <a:highlight>
                  <a:srgbClr val="FFFFFF"/>
                </a:highlight>
                <a:latin typeface="Noto Sans JP"/>
              </a:rPr>
              <a:t> </a:t>
            </a:r>
            <a:r>
              <a:rPr lang="en-US" b="0" i="0" dirty="0">
                <a:solidFill>
                  <a:srgbClr val="000000"/>
                </a:solidFill>
                <a:effectLst/>
                <a:highlight>
                  <a:srgbClr val="FFFFFF"/>
                </a:highlight>
                <a:latin typeface="Noto Sans JP"/>
              </a:rPr>
              <a:t>👈</a:t>
            </a:r>
          </a:p>
          <a:p>
            <a:pPr algn="l"/>
            <a:r>
              <a:rPr lang="en-US" b="1" i="0" dirty="0">
                <a:solidFill>
                  <a:srgbClr val="333333"/>
                </a:solidFill>
                <a:effectLst/>
                <a:highlight>
                  <a:srgbClr val="FFFFFF"/>
                </a:highlight>
                <a:latin typeface="Noto Sans JP"/>
              </a:rPr>
              <a:t>Alerts Manager</a:t>
            </a:r>
            <a:endParaRPr lang="en-US" b="1" i="0" dirty="0">
              <a:solidFill>
                <a:srgbClr val="333333"/>
              </a:solidFill>
              <a:effectLst/>
              <a:highlight>
                <a:srgbClr val="FFFFFF"/>
              </a:highlight>
              <a:latin typeface="Poppins" panose="00000500000000000000" pitchFamily="2" charset="0"/>
            </a:endParaRPr>
          </a:p>
          <a:p>
            <a:pPr algn="l"/>
            <a:r>
              <a:rPr lang="en-US" b="0" i="0" dirty="0">
                <a:solidFill>
                  <a:srgbClr val="000000"/>
                </a:solidFill>
                <a:effectLst/>
                <a:highlight>
                  <a:srgbClr val="FFFFFF"/>
                </a:highlight>
                <a:latin typeface="Noto Sans JP"/>
              </a:rPr>
              <a:t>The Prometheus has another component that alerts in a failure in the cluster, resource limitations etc. The Alert Manager is responsible for firing alerts via a different medium like Slack, email, etc.</a:t>
            </a:r>
          </a:p>
          <a:p>
            <a:endParaRPr lang="en-IN" dirty="0"/>
          </a:p>
        </p:txBody>
      </p:sp>
    </p:spTree>
    <p:extLst>
      <p:ext uri="{BB962C8B-B14F-4D97-AF65-F5344CB8AC3E}">
        <p14:creationId xmlns:p14="http://schemas.microsoft.com/office/powerpoint/2010/main" val="2186197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9D39-6954-ED48-3BAA-12BAB59B1F6E}"/>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1C7BEF80-3DDF-6403-F3A1-5561C6B41164}"/>
              </a:ext>
            </a:extLst>
          </p:cNvPr>
          <p:cNvSpPr>
            <a:spLocks noGrp="1"/>
          </p:cNvSpPr>
          <p:nvPr>
            <p:ph idx="1"/>
          </p:nvPr>
        </p:nvSpPr>
        <p:spPr/>
        <p:txBody>
          <a:bodyPr>
            <a:normAutofit fontScale="85000" lnSpcReduction="20000"/>
          </a:bodyPr>
          <a:lstStyle/>
          <a:p>
            <a:pPr algn="l"/>
            <a:r>
              <a:rPr lang="en-US" b="1" i="0" dirty="0">
                <a:solidFill>
                  <a:srgbClr val="333333"/>
                </a:solidFill>
                <a:effectLst/>
                <a:highlight>
                  <a:srgbClr val="FFFFFF"/>
                </a:highlight>
                <a:latin typeface="Noto Sans JP"/>
              </a:rPr>
              <a:t>Prometheus Data Storage</a:t>
            </a:r>
            <a:endParaRPr lang="en-US" b="1" i="0" dirty="0">
              <a:solidFill>
                <a:srgbClr val="333333"/>
              </a:solidFill>
              <a:effectLst/>
              <a:highlight>
                <a:srgbClr val="FFFFFF"/>
              </a:highlight>
              <a:latin typeface="Poppins" panose="00000500000000000000" pitchFamily="2" charset="0"/>
            </a:endParaRPr>
          </a:p>
          <a:p>
            <a:pPr algn="l"/>
            <a:r>
              <a:rPr lang="en-US" b="0" i="0" dirty="0">
                <a:solidFill>
                  <a:srgbClr val="000000"/>
                </a:solidFill>
                <a:effectLst/>
                <a:highlight>
                  <a:srgbClr val="FFFFFF"/>
                </a:highlight>
                <a:latin typeface="Noto Sans JP"/>
              </a:rPr>
              <a:t>Prometheus on Kubernetes collects and aggregates all the data in a disk. So, it involves local storage but can also connect with remote storage. But we can’t directly store the pulled data on a relational database since it is in a </a:t>
            </a:r>
            <a:r>
              <a:rPr lang="en-US" b="1" i="0" dirty="0">
                <a:solidFill>
                  <a:srgbClr val="000000"/>
                </a:solidFill>
                <a:effectLst/>
                <a:highlight>
                  <a:srgbClr val="FFFFFF"/>
                </a:highlight>
                <a:latin typeface="Noto Sans JP"/>
              </a:rPr>
              <a:t>custom time-series format</a:t>
            </a:r>
            <a:r>
              <a:rPr lang="en-US" b="0" i="0" dirty="0">
                <a:solidFill>
                  <a:srgbClr val="000000"/>
                </a:solidFill>
                <a:effectLst/>
                <a:highlight>
                  <a:srgbClr val="FFFFFF"/>
                </a:highlight>
                <a:latin typeface="Noto Sans JP"/>
              </a:rPr>
              <a:t>.</a:t>
            </a:r>
          </a:p>
          <a:p>
            <a:pPr algn="l"/>
            <a:r>
              <a:rPr lang="en-US" b="1" i="0" dirty="0">
                <a:solidFill>
                  <a:srgbClr val="333333"/>
                </a:solidFill>
                <a:effectLst/>
                <a:highlight>
                  <a:srgbClr val="FFFFFF"/>
                </a:highlight>
                <a:latin typeface="Noto Sans JP"/>
              </a:rPr>
              <a:t>Prometheus Querying</a:t>
            </a:r>
            <a:endParaRPr lang="en-US" b="1" i="0" dirty="0">
              <a:solidFill>
                <a:srgbClr val="333333"/>
              </a:solidFill>
              <a:effectLst/>
              <a:highlight>
                <a:srgbClr val="FFFFFF"/>
              </a:highlight>
              <a:latin typeface="Poppins" panose="00000500000000000000" pitchFamily="2" charset="0"/>
            </a:endParaRPr>
          </a:p>
          <a:p>
            <a:pPr algn="l"/>
            <a:r>
              <a:rPr lang="en-US" b="0" i="0" dirty="0">
                <a:solidFill>
                  <a:srgbClr val="000000"/>
                </a:solidFill>
                <a:effectLst/>
                <a:highlight>
                  <a:srgbClr val="FFFFFF"/>
                </a:highlight>
                <a:latin typeface="Noto Sans JP"/>
              </a:rPr>
              <a:t>Once the data gets stored in the database, we can query the data using </a:t>
            </a:r>
            <a:r>
              <a:rPr lang="en-US" b="0" i="0" dirty="0" err="1">
                <a:solidFill>
                  <a:srgbClr val="000000"/>
                </a:solidFill>
                <a:effectLst/>
                <a:highlight>
                  <a:srgbClr val="FFFFFF"/>
                </a:highlight>
                <a:latin typeface="Noto Sans JP"/>
              </a:rPr>
              <a:t>PromQL</a:t>
            </a:r>
            <a:r>
              <a:rPr lang="en-US" b="0" i="0" dirty="0">
                <a:solidFill>
                  <a:srgbClr val="000000"/>
                </a:solidFill>
                <a:effectLst/>
                <a:highlight>
                  <a:srgbClr val="FFFFFF"/>
                </a:highlight>
                <a:latin typeface="Noto Sans JP"/>
              </a:rPr>
              <a:t>. The Prometheus web UI, </a:t>
            </a:r>
            <a:r>
              <a:rPr lang="en-US" b="1" i="1" dirty="0">
                <a:solidFill>
                  <a:srgbClr val="000000"/>
                </a:solidFill>
                <a:effectLst/>
                <a:highlight>
                  <a:srgbClr val="FFFFFF"/>
                </a:highlight>
                <a:latin typeface="Noto Sans JP"/>
              </a:rPr>
              <a:t>Grafana</a:t>
            </a:r>
            <a:r>
              <a:rPr lang="en-US" b="0" i="0" dirty="0">
                <a:solidFill>
                  <a:srgbClr val="000000"/>
                </a:solidFill>
                <a:effectLst/>
                <a:highlight>
                  <a:srgbClr val="FFFFFF"/>
                </a:highlight>
                <a:latin typeface="Noto Sans JP"/>
              </a:rPr>
              <a:t> are the tools that help us </a:t>
            </a:r>
            <a:r>
              <a:rPr lang="en-US" b="0" i="0" dirty="0" err="1">
                <a:solidFill>
                  <a:srgbClr val="000000"/>
                </a:solidFill>
                <a:effectLst/>
                <a:highlight>
                  <a:srgbClr val="FFFFFF"/>
                </a:highlight>
                <a:latin typeface="Noto Sans JP"/>
              </a:rPr>
              <a:t>visualise</a:t>
            </a:r>
            <a:r>
              <a:rPr lang="en-US" b="0" i="0" dirty="0">
                <a:solidFill>
                  <a:srgbClr val="000000"/>
                </a:solidFill>
                <a:effectLst/>
                <a:highlight>
                  <a:srgbClr val="FFFFFF"/>
                </a:highlight>
                <a:latin typeface="Noto Sans JP"/>
              </a:rPr>
              <a:t> data.</a:t>
            </a:r>
          </a:p>
          <a:p>
            <a:pPr algn="l"/>
            <a:r>
              <a:rPr lang="en-US" b="0" i="0" dirty="0">
                <a:solidFill>
                  <a:srgbClr val="000000"/>
                </a:solidFill>
                <a:effectLst/>
                <a:highlight>
                  <a:srgbClr val="FFFFFF"/>
                </a:highlight>
                <a:latin typeface="Noto Sans JP"/>
              </a:rPr>
              <a:t>Most of the monitoring mechanisms like Amazon Cloud Watch pushes the data to a </a:t>
            </a:r>
            <a:r>
              <a:rPr lang="en-US" b="0" i="0" dirty="0" err="1">
                <a:solidFill>
                  <a:srgbClr val="000000"/>
                </a:solidFill>
                <a:effectLst/>
                <a:highlight>
                  <a:srgbClr val="FFFFFF"/>
                </a:highlight>
                <a:latin typeface="Noto Sans JP"/>
              </a:rPr>
              <a:t>centralised</a:t>
            </a:r>
            <a:r>
              <a:rPr lang="en-US" b="0" i="0" dirty="0">
                <a:solidFill>
                  <a:srgbClr val="000000"/>
                </a:solidFill>
                <a:effectLst/>
                <a:highlight>
                  <a:srgbClr val="FFFFFF"/>
                </a:highlight>
                <a:latin typeface="Noto Sans JP"/>
              </a:rPr>
              <a:t> collection platform. But, this doesn’t seem ideal for microservices because of the traffic it might cause. Hence, the Prometheus uses the </a:t>
            </a:r>
            <a:r>
              <a:rPr lang="en-US" b="1" i="0" dirty="0">
                <a:solidFill>
                  <a:srgbClr val="000000"/>
                </a:solidFill>
                <a:effectLst/>
                <a:highlight>
                  <a:srgbClr val="FFFFFF"/>
                </a:highlight>
                <a:latin typeface="Noto Sans JP"/>
              </a:rPr>
              <a:t>pull system</a:t>
            </a:r>
            <a:r>
              <a:rPr lang="en-US" b="0" i="0" dirty="0">
                <a:solidFill>
                  <a:srgbClr val="000000"/>
                </a:solidFill>
                <a:effectLst/>
                <a:highlight>
                  <a:srgbClr val="FFFFFF"/>
                </a:highlight>
                <a:latin typeface="Noto Sans JP"/>
              </a:rPr>
              <a:t> from which retrieves data via multiple Prometheus instances and helps better detect a status of a service. However, Prometheus offers the push mechanism for ‘short-lived jobs’.</a:t>
            </a:r>
          </a:p>
          <a:p>
            <a:endParaRPr lang="en-IN" dirty="0"/>
          </a:p>
        </p:txBody>
      </p:sp>
    </p:spTree>
    <p:extLst>
      <p:ext uri="{BB962C8B-B14F-4D97-AF65-F5344CB8AC3E}">
        <p14:creationId xmlns:p14="http://schemas.microsoft.com/office/powerpoint/2010/main" val="3484449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1130</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Noto Sans JP</vt:lpstr>
      <vt:lpstr>Poppins</vt:lpstr>
      <vt:lpstr>source-serif-pro</vt:lpstr>
      <vt:lpstr>Office Theme</vt:lpstr>
      <vt:lpstr>Log monitoring tools</vt:lpstr>
      <vt:lpstr>Prometheus</vt:lpstr>
      <vt:lpstr>Architecture</vt:lpstr>
      <vt:lpstr>..</vt:lpstr>
      <vt:lpstr>..</vt:lpstr>
      <vt:lpstr>..</vt:lpstr>
      <vt:lpstr>Metrics</vt:lpstr>
      <vt:lpstr>..</vt:lpstr>
      <vt:lpstr>..</vt:lpstr>
      <vt:lpstr>What is Grafana? </vt:lpstr>
      <vt:lpstr>Features</vt:lpstr>
      <vt:lpstr>Log aggregation</vt:lpstr>
      <vt:lpstr>Loki</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11</cp:revision>
  <dcterms:created xsi:type="dcterms:W3CDTF">2024-07-15T14:59:08Z</dcterms:created>
  <dcterms:modified xsi:type="dcterms:W3CDTF">2024-07-15T15:13:23Z</dcterms:modified>
</cp:coreProperties>
</file>