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8" r:id="rId5"/>
    <p:sldId id="264" r:id="rId6"/>
    <p:sldId id="265" r:id="rId7"/>
    <p:sldId id="266" r:id="rId8"/>
    <p:sldId id="258" r:id="rId9"/>
    <p:sldId id="259" r:id="rId10"/>
    <p:sldId id="260" r:id="rId11"/>
    <p:sldId id="261"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E99A-6826-9ACE-F1F5-8464A87B1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6E201AEF-B633-E7E4-F12E-D3297D175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7402106E-7F9A-C410-0D66-669ED4B86798}"/>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5" name="Footer Placeholder 4">
            <a:extLst>
              <a:ext uri="{FF2B5EF4-FFF2-40B4-BE49-F238E27FC236}">
                <a16:creationId xmlns:a16="http://schemas.microsoft.com/office/drawing/2014/main" id="{DCEC143F-A8EB-A52A-7C03-66A5AD0704F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DB006BE-989F-EFC6-E69E-EEBBF8DF04D9}"/>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98339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FC22-54FD-EAE0-F3CE-0BECC77D6387}"/>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7B5C2D5-AA57-C4A3-3B08-F00EC3F93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7C3AC9F-3207-8DA9-6496-145BC460A621}"/>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5" name="Footer Placeholder 4">
            <a:extLst>
              <a:ext uri="{FF2B5EF4-FFF2-40B4-BE49-F238E27FC236}">
                <a16:creationId xmlns:a16="http://schemas.microsoft.com/office/drawing/2014/main" id="{5B0F60B2-8769-1A5E-ABDF-92BD658584A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6EBE0F0-B231-05AF-3772-6C610C72B12A}"/>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09334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33DA6-35BF-7D63-3C4A-867BD83D97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C3724B44-B315-948D-E240-9C7F90C4F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9F18BED-9506-A471-85D8-68E6ECE4754D}"/>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5" name="Footer Placeholder 4">
            <a:extLst>
              <a:ext uri="{FF2B5EF4-FFF2-40B4-BE49-F238E27FC236}">
                <a16:creationId xmlns:a16="http://schemas.microsoft.com/office/drawing/2014/main" id="{A255272D-AD82-650F-F90D-F3EFEDC25B0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84B60AB-1872-C42D-213A-AD185AC36A55}"/>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81328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7438-FF00-84DF-04DB-474345F31B5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EAC0EAB-46A4-17A8-8D22-BB21D3D9A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A1D65C8-D47F-E3EC-A3EF-A19A82B04044}"/>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5" name="Footer Placeholder 4">
            <a:extLst>
              <a:ext uri="{FF2B5EF4-FFF2-40B4-BE49-F238E27FC236}">
                <a16:creationId xmlns:a16="http://schemas.microsoft.com/office/drawing/2014/main" id="{FD918B86-FB1F-8701-C782-50CDC171C8C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39D20C3-2027-BE22-5673-0749572A3EA7}"/>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3523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581F-02BB-2309-EACF-9BA4DAF81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3E67502-58FF-7599-59D0-6B2B40770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0F714-31B6-3EA4-0A27-EA56ACE6E6D1}"/>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5" name="Footer Placeholder 4">
            <a:extLst>
              <a:ext uri="{FF2B5EF4-FFF2-40B4-BE49-F238E27FC236}">
                <a16:creationId xmlns:a16="http://schemas.microsoft.com/office/drawing/2014/main" id="{B8BEFA96-C579-D93F-A430-681594C3CB9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DD59E15-CA2A-ACC4-B195-A18A417E3254}"/>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215295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E925-FA90-2094-A335-710B28FB788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793B2836-7D45-4C41-8321-ABC953243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56192D09-811E-D4DB-A8BA-95085CBF8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CC553C84-5320-9225-7F25-61DEBCFFBEE4}"/>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6" name="Footer Placeholder 5">
            <a:extLst>
              <a:ext uri="{FF2B5EF4-FFF2-40B4-BE49-F238E27FC236}">
                <a16:creationId xmlns:a16="http://schemas.microsoft.com/office/drawing/2014/main" id="{7B7EE2AD-AAEA-764A-A804-AE3C23AD722C}"/>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EC93BD39-D325-82E1-7280-44A05095A218}"/>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63590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66B3-AD80-FC41-0A73-749E4A52DC87}"/>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56831A9A-023A-EB9E-704A-0D47EFBDC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1264C-B5BD-F326-F128-00E53B7B8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74B30179-D5DC-86F6-8BB5-506B2982F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96F75-1D88-A2C5-4FE2-1F45DD58E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F88B8E5D-45A8-85FF-61C3-79BBEEEA485E}"/>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8" name="Footer Placeholder 7">
            <a:extLst>
              <a:ext uri="{FF2B5EF4-FFF2-40B4-BE49-F238E27FC236}">
                <a16:creationId xmlns:a16="http://schemas.microsoft.com/office/drawing/2014/main" id="{B90465BC-AD51-CF1D-BA64-73E5AB7014A0}"/>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29D7850-735F-01FD-B69F-8BF71B04727D}"/>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95917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2940-4DB2-70E5-799A-1D41CB5B8578}"/>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D4921517-EAD7-EEC1-18E7-467A29880DB0}"/>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4" name="Footer Placeholder 3">
            <a:extLst>
              <a:ext uri="{FF2B5EF4-FFF2-40B4-BE49-F238E27FC236}">
                <a16:creationId xmlns:a16="http://schemas.microsoft.com/office/drawing/2014/main" id="{1251DA4F-9D88-732E-2206-5D8A767A0C7F}"/>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D9EF35D8-5EB5-4D1A-80E5-BE721E956B70}"/>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7253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FFA67-AF1F-8A23-21DE-5F82084EAFCA}"/>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3" name="Footer Placeholder 2">
            <a:extLst>
              <a:ext uri="{FF2B5EF4-FFF2-40B4-BE49-F238E27FC236}">
                <a16:creationId xmlns:a16="http://schemas.microsoft.com/office/drawing/2014/main" id="{1BA8DACD-C074-9127-DD25-F366A0CB9031}"/>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F0E311A1-0E2C-6F96-4679-4BBBAFB0C652}"/>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89999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96AC-7929-14B4-9115-D54ED1C8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2AB55B6D-2077-E09B-CFE7-A17C0A124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EFB647B3-4A52-3CFC-7ECE-F184E2E94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41301-C47E-A277-0C27-1CDBB43E2720}"/>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6" name="Footer Placeholder 5">
            <a:extLst>
              <a:ext uri="{FF2B5EF4-FFF2-40B4-BE49-F238E27FC236}">
                <a16:creationId xmlns:a16="http://schemas.microsoft.com/office/drawing/2014/main" id="{B0DE299F-CC34-E785-4BD6-7CF902F4D418}"/>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286940A-AB0D-95F3-CEFD-82225A7E7588}"/>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71657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E79C-0B48-3493-6DF7-8E6208634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679854B4-D9D9-654C-A2F1-B87951898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DBF3C4B3-69BF-1488-0CF6-419293DF5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D4890-5F62-0ABC-71A2-204A775D90DB}"/>
              </a:ext>
            </a:extLst>
          </p:cNvPr>
          <p:cNvSpPr>
            <a:spLocks noGrp="1"/>
          </p:cNvSpPr>
          <p:nvPr>
            <p:ph type="dt" sz="half" idx="10"/>
          </p:nvPr>
        </p:nvSpPr>
        <p:spPr/>
        <p:txBody>
          <a:bodyPr/>
          <a:lstStyle/>
          <a:p>
            <a:fld id="{AEB74A30-EA2C-448A-8B29-307A7E1A33B8}" type="datetimeFigureOut">
              <a:rPr lang="hi-IN" smtClean="0"/>
              <a:t>रविवार, 7 आश्वीन 1946</a:t>
            </a:fld>
            <a:endParaRPr lang="hi-IN"/>
          </a:p>
        </p:txBody>
      </p:sp>
      <p:sp>
        <p:nvSpPr>
          <p:cNvPr id="6" name="Footer Placeholder 5">
            <a:extLst>
              <a:ext uri="{FF2B5EF4-FFF2-40B4-BE49-F238E27FC236}">
                <a16:creationId xmlns:a16="http://schemas.microsoft.com/office/drawing/2014/main" id="{41EE80CF-0693-90ED-A129-1A7E8086102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C9619C3-E747-1EDD-AD0E-40808C355CCC}"/>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41673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B8417-E494-2733-2C20-796CF0D97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99B8FF69-0450-6023-7EAE-02A735342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338AA5E-A264-2629-DC27-275D6BEE5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74A30-EA2C-448A-8B29-307A7E1A33B8}" type="datetimeFigureOut">
              <a:rPr lang="hi-IN" smtClean="0"/>
              <a:t>रविवार, 7 आश्वीन 1946</a:t>
            </a:fld>
            <a:endParaRPr lang="hi-IN"/>
          </a:p>
        </p:txBody>
      </p:sp>
      <p:sp>
        <p:nvSpPr>
          <p:cNvPr id="5" name="Footer Placeholder 4">
            <a:extLst>
              <a:ext uri="{FF2B5EF4-FFF2-40B4-BE49-F238E27FC236}">
                <a16:creationId xmlns:a16="http://schemas.microsoft.com/office/drawing/2014/main" id="{FFEF26AE-43EF-14AE-3A32-ECFA2E66C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90CA7B89-3C47-6102-8315-A513F9821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8A76-EC3F-4D93-9C6A-2869B02BD9E8}" type="slidenum">
              <a:rPr lang="hi-IN" smtClean="0"/>
              <a:t>‹#›</a:t>
            </a:fld>
            <a:endParaRPr lang="hi-IN"/>
          </a:p>
        </p:txBody>
      </p:sp>
    </p:spTree>
    <p:extLst>
      <p:ext uri="{BB962C8B-B14F-4D97-AF65-F5344CB8AC3E}">
        <p14:creationId xmlns:p14="http://schemas.microsoft.com/office/powerpoint/2010/main" val="1980233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B5DB-802B-9E15-3C20-836B2683F9BF}"/>
              </a:ext>
            </a:extLst>
          </p:cNvPr>
          <p:cNvSpPr>
            <a:spLocks noGrp="1"/>
          </p:cNvSpPr>
          <p:nvPr>
            <p:ph type="ctrTitle"/>
          </p:nvPr>
        </p:nvSpPr>
        <p:spPr/>
        <p:txBody>
          <a:bodyPr/>
          <a:lstStyle/>
          <a:p>
            <a:r>
              <a:rPr lang="en-US" dirty="0"/>
              <a:t>Routes</a:t>
            </a:r>
            <a:endParaRPr lang="hi-IN" dirty="0"/>
          </a:p>
        </p:txBody>
      </p:sp>
      <p:sp>
        <p:nvSpPr>
          <p:cNvPr id="3" name="Subtitle 2">
            <a:extLst>
              <a:ext uri="{FF2B5EF4-FFF2-40B4-BE49-F238E27FC236}">
                <a16:creationId xmlns:a16="http://schemas.microsoft.com/office/drawing/2014/main" id="{12EC14B9-89B1-AE45-1E57-65C41F303460}"/>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16585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860-2BBB-0C37-FB73-64E29AE4C492}"/>
              </a:ext>
            </a:extLst>
          </p:cNvPr>
          <p:cNvSpPr>
            <a:spLocks noGrp="1"/>
          </p:cNvSpPr>
          <p:nvPr>
            <p:ph type="title"/>
          </p:nvPr>
        </p:nvSpPr>
        <p:spPr/>
        <p:txBody>
          <a:bodyPr/>
          <a:lstStyle/>
          <a:p>
            <a:r>
              <a:rPr lang="en-US" dirty="0"/>
              <a:t>Secure routes</a:t>
            </a:r>
            <a:endParaRPr lang="hi-IN" dirty="0"/>
          </a:p>
        </p:txBody>
      </p:sp>
      <p:pic>
        <p:nvPicPr>
          <p:cNvPr id="5" name="Content Placeholder 4">
            <a:extLst>
              <a:ext uri="{FF2B5EF4-FFF2-40B4-BE49-F238E27FC236}">
                <a16:creationId xmlns:a16="http://schemas.microsoft.com/office/drawing/2014/main" id="{1DC5A86C-E71A-8ED5-B1C2-ACE3EBC32648}"/>
              </a:ext>
            </a:extLst>
          </p:cNvPr>
          <p:cNvPicPr>
            <a:picLocks noGrp="1" noChangeAspect="1"/>
          </p:cNvPicPr>
          <p:nvPr>
            <p:ph idx="1"/>
          </p:nvPr>
        </p:nvPicPr>
        <p:blipFill>
          <a:blip r:embed="rId2"/>
          <a:stretch>
            <a:fillRect/>
          </a:stretch>
        </p:blipFill>
        <p:spPr>
          <a:xfrm>
            <a:off x="990600" y="1690688"/>
            <a:ext cx="10210800" cy="3110706"/>
          </a:xfrm>
        </p:spPr>
      </p:pic>
    </p:spTree>
    <p:extLst>
      <p:ext uri="{BB962C8B-B14F-4D97-AF65-F5344CB8AC3E}">
        <p14:creationId xmlns:p14="http://schemas.microsoft.com/office/powerpoint/2010/main" val="9715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6753-A67B-5E2F-2180-07A3F3906724}"/>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C864C4A4-38BF-E49E-69FA-BF3401206C33}"/>
              </a:ext>
            </a:extLst>
          </p:cNvPr>
          <p:cNvSpPr>
            <a:spLocks noGrp="1"/>
          </p:cNvSpPr>
          <p:nvPr>
            <p:ph idx="1"/>
          </p:nvPr>
        </p:nvSpPr>
        <p:spPr/>
        <p:txBody>
          <a:bodyPr/>
          <a:lstStyle/>
          <a:p>
            <a:r>
              <a:rPr lang="en-US" dirty="0">
                <a:latin typeface="+mj-lt"/>
              </a:rPr>
              <a:t>Edge Route: Edge termination terminates the encryption at the router. All communication till the router is secured, and any communication from the router to the endpoints is not.</a:t>
            </a:r>
          </a:p>
          <a:p>
            <a:r>
              <a:rPr lang="en-US" dirty="0">
                <a:latin typeface="+mj-lt"/>
              </a:rPr>
              <a:t>Passthrough Route: In Passthrough Termination, the termination is passed on from the router straight to the pod. The pod is then responsible for providing the certificate and decrypting the traffic. Since termination is not happening on the router, certificates are not part of the route.</a:t>
            </a:r>
            <a:endParaRPr lang="hi-IN" dirty="0">
              <a:latin typeface="+mj-lt"/>
            </a:endParaRPr>
          </a:p>
        </p:txBody>
      </p:sp>
    </p:spTree>
    <p:extLst>
      <p:ext uri="{BB962C8B-B14F-4D97-AF65-F5344CB8AC3E}">
        <p14:creationId xmlns:p14="http://schemas.microsoft.com/office/powerpoint/2010/main" val="255818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7F41-8612-56ED-FC2E-AAF642C8E92B}"/>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2C94904-99CE-1722-35A3-378BBA3C1CF8}"/>
              </a:ext>
            </a:extLst>
          </p:cNvPr>
          <p:cNvSpPr>
            <a:spLocks noGrp="1"/>
          </p:cNvSpPr>
          <p:nvPr>
            <p:ph idx="1"/>
          </p:nvPr>
        </p:nvSpPr>
        <p:spPr/>
        <p:txBody>
          <a:bodyPr/>
          <a:lstStyle/>
          <a:p>
            <a:r>
              <a:rPr lang="en-US" dirty="0">
                <a:latin typeface="+mj-lt"/>
              </a:rPr>
              <a:t>Re-encryption is Edge Termination with encapsulation. The termination happens at the router the same way it does in Edge Termination. However, instead of forwarding the insecure traffic to the Pod, blocking it, or redirecting it (which can be specified using </a:t>
            </a:r>
            <a:r>
              <a:rPr lang="en-US" dirty="0" err="1">
                <a:latin typeface="+mj-lt"/>
              </a:rPr>
              <a:t>insecureEdgeTerminationPolicy</a:t>
            </a:r>
            <a:r>
              <a:rPr lang="en-US" dirty="0">
                <a:latin typeface="+mj-lt"/>
              </a:rPr>
              <a:t> field), the router re-encrypts the traffic before sending it off to the destination.</a:t>
            </a:r>
            <a:endParaRPr lang="en-IN" dirty="0">
              <a:latin typeface="+mj-lt"/>
            </a:endParaRPr>
          </a:p>
        </p:txBody>
      </p:sp>
    </p:spTree>
    <p:extLst>
      <p:ext uri="{BB962C8B-B14F-4D97-AF65-F5344CB8AC3E}">
        <p14:creationId xmlns:p14="http://schemas.microsoft.com/office/powerpoint/2010/main" val="68591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0799-7BE9-BB87-A91C-255CB4FD90DA}"/>
              </a:ext>
            </a:extLst>
          </p:cNvPr>
          <p:cNvSpPr>
            <a:spLocks noGrp="1"/>
          </p:cNvSpPr>
          <p:nvPr>
            <p:ph type="title"/>
          </p:nvPr>
        </p:nvSpPr>
        <p:spPr/>
        <p:txBody>
          <a:bodyPr/>
          <a:lstStyle/>
          <a:p>
            <a:r>
              <a:rPr lang="en-US" dirty="0"/>
              <a:t>Edge termination</a:t>
            </a:r>
            <a:endParaRPr lang="en-IN" dirty="0"/>
          </a:p>
        </p:txBody>
      </p:sp>
      <p:sp>
        <p:nvSpPr>
          <p:cNvPr id="3" name="Content Placeholder 2">
            <a:extLst>
              <a:ext uri="{FF2B5EF4-FFF2-40B4-BE49-F238E27FC236}">
                <a16:creationId xmlns:a16="http://schemas.microsoft.com/office/drawing/2014/main" id="{10DC0597-5456-C9CB-D81F-C814B61691E3}"/>
              </a:ext>
            </a:extLst>
          </p:cNvPr>
          <p:cNvSpPr>
            <a:spLocks noGrp="1"/>
          </p:cNvSpPr>
          <p:nvPr>
            <p:ph idx="1"/>
          </p:nvPr>
        </p:nvSpPr>
        <p:spPr/>
        <p:txBody>
          <a:bodyPr/>
          <a:lstStyle/>
          <a:p>
            <a:r>
              <a:rPr lang="en-US" dirty="0">
                <a:latin typeface="+mj-lt"/>
              </a:rPr>
              <a:t>Edge termination terminates the encryption at the router. All communication till the router is secured, and any communication from the router to the endpoints is not. </a:t>
            </a:r>
          </a:p>
          <a:p>
            <a:r>
              <a:rPr lang="en-US" dirty="0">
                <a:latin typeface="+mj-lt"/>
              </a:rPr>
              <a:t>Since the encryption in edge termination is terminated at the router, the TLS certificate must be added to the route. If no certificate is specified, the router's default certificate is used and will likely result in an authentication error</a:t>
            </a:r>
            <a:endParaRPr lang="en-IN" dirty="0">
              <a:latin typeface="+mj-lt"/>
            </a:endParaRPr>
          </a:p>
        </p:txBody>
      </p:sp>
    </p:spTree>
    <p:extLst>
      <p:ext uri="{BB962C8B-B14F-4D97-AF65-F5344CB8AC3E}">
        <p14:creationId xmlns:p14="http://schemas.microsoft.com/office/powerpoint/2010/main" val="71213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9662-F903-4F82-B79C-DC73B6E05764}"/>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3ABEAED4-2620-A788-90CC-74FBA5769026}"/>
              </a:ext>
            </a:extLst>
          </p:cNvPr>
          <p:cNvPicPr>
            <a:picLocks noChangeAspect="1"/>
          </p:cNvPicPr>
          <p:nvPr/>
        </p:nvPicPr>
        <p:blipFill>
          <a:blip r:embed="rId2"/>
          <a:stretch>
            <a:fillRect/>
          </a:stretch>
        </p:blipFill>
        <p:spPr>
          <a:xfrm>
            <a:off x="1341564" y="1908713"/>
            <a:ext cx="7436232" cy="3772094"/>
          </a:xfrm>
          <a:prstGeom prst="rect">
            <a:avLst/>
          </a:prstGeom>
        </p:spPr>
      </p:pic>
    </p:spTree>
    <p:extLst>
      <p:ext uri="{BB962C8B-B14F-4D97-AF65-F5344CB8AC3E}">
        <p14:creationId xmlns:p14="http://schemas.microsoft.com/office/powerpoint/2010/main" val="163092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F781-57C6-88D5-4A9E-21DEAA72A333}"/>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08759EF4-AD11-F50C-F80B-949F815F3D01}"/>
              </a:ext>
            </a:extLst>
          </p:cNvPr>
          <p:cNvPicPr>
            <a:picLocks noGrp="1" noChangeAspect="1"/>
          </p:cNvPicPr>
          <p:nvPr>
            <p:ph idx="1"/>
          </p:nvPr>
        </p:nvPicPr>
        <p:blipFill>
          <a:blip r:embed="rId2"/>
          <a:stretch>
            <a:fillRect/>
          </a:stretch>
        </p:blipFill>
        <p:spPr>
          <a:xfrm>
            <a:off x="838200" y="2336800"/>
            <a:ext cx="7177527" cy="1945833"/>
          </a:xfrm>
        </p:spPr>
      </p:pic>
      <p:pic>
        <p:nvPicPr>
          <p:cNvPr id="7" name="Picture 6">
            <a:extLst>
              <a:ext uri="{FF2B5EF4-FFF2-40B4-BE49-F238E27FC236}">
                <a16:creationId xmlns:a16="http://schemas.microsoft.com/office/drawing/2014/main" id="{C6ED85BD-05F2-639C-DEC5-09B5ED6CDCF5}"/>
              </a:ext>
            </a:extLst>
          </p:cNvPr>
          <p:cNvPicPr>
            <a:picLocks noChangeAspect="1"/>
          </p:cNvPicPr>
          <p:nvPr/>
        </p:nvPicPr>
        <p:blipFill>
          <a:blip r:embed="rId3"/>
          <a:stretch>
            <a:fillRect/>
          </a:stretch>
        </p:blipFill>
        <p:spPr>
          <a:xfrm>
            <a:off x="1091405" y="4530624"/>
            <a:ext cx="6229670" cy="1962251"/>
          </a:xfrm>
          <a:prstGeom prst="rect">
            <a:avLst/>
          </a:prstGeom>
        </p:spPr>
      </p:pic>
    </p:spTree>
    <p:extLst>
      <p:ext uri="{BB962C8B-B14F-4D97-AF65-F5344CB8AC3E}">
        <p14:creationId xmlns:p14="http://schemas.microsoft.com/office/powerpoint/2010/main" val="378663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C09B-A9B6-130D-D02D-A1D8269F387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50CAF098-BB06-9BE7-022E-E2DFAA345D24}"/>
              </a:ext>
            </a:extLst>
          </p:cNvPr>
          <p:cNvSpPr>
            <a:spLocks noGrp="1"/>
          </p:cNvSpPr>
          <p:nvPr>
            <p:ph idx="1"/>
          </p:nvPr>
        </p:nvSpPr>
        <p:spPr/>
        <p:txBody>
          <a:bodyPr/>
          <a:lstStyle/>
          <a:p>
            <a:r>
              <a:rPr lang="en-US" dirty="0">
                <a:latin typeface="+mj-lt"/>
              </a:rPr>
              <a:t>The termination field is edge for edge termination.</a:t>
            </a:r>
          </a:p>
          <a:p>
            <a:r>
              <a:rPr lang="en-US" dirty="0">
                <a:latin typeface="+mj-lt"/>
              </a:rPr>
              <a:t>The key field is where the contents of the PEM key are entered.</a:t>
            </a:r>
          </a:p>
          <a:p>
            <a:r>
              <a:rPr lang="en-US" dirty="0">
                <a:latin typeface="+mj-lt"/>
              </a:rPr>
              <a:t>The certificate field is for the contents of the certificate in PEM format.</a:t>
            </a:r>
          </a:p>
          <a:p>
            <a:r>
              <a:rPr lang="en-US" dirty="0" err="1">
                <a:latin typeface="+mj-lt"/>
              </a:rPr>
              <a:t>caCertificate</a:t>
            </a:r>
            <a:r>
              <a:rPr lang="en-US" dirty="0">
                <a:latin typeface="+mj-lt"/>
              </a:rPr>
              <a:t> is optional but it may be required to enter the CA (Certificate Authority) cert for successful authentication.</a:t>
            </a:r>
          </a:p>
          <a:p>
            <a:r>
              <a:rPr lang="en-US" dirty="0" err="1">
                <a:latin typeface="+mj-lt"/>
              </a:rPr>
              <a:t>insecureEdgeTerminationPolicy</a:t>
            </a:r>
            <a:r>
              <a:rPr lang="en-US" dirty="0">
                <a:latin typeface="+mj-lt"/>
              </a:rPr>
              <a:t> is the attribute used to configure what happens with this type of traffic. The three values representing the goal discussed above are None or empty, Allow or Redirect.</a:t>
            </a:r>
            <a:endParaRPr lang="en-IN" dirty="0">
              <a:latin typeface="+mj-lt"/>
            </a:endParaRPr>
          </a:p>
        </p:txBody>
      </p:sp>
    </p:spTree>
    <p:extLst>
      <p:ext uri="{BB962C8B-B14F-4D97-AF65-F5344CB8AC3E}">
        <p14:creationId xmlns:p14="http://schemas.microsoft.com/office/powerpoint/2010/main" val="84274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639A-A799-09CD-93F8-B33F3384A67A}"/>
              </a:ext>
            </a:extLst>
          </p:cNvPr>
          <p:cNvSpPr>
            <a:spLocks noGrp="1"/>
          </p:cNvSpPr>
          <p:nvPr>
            <p:ph type="title"/>
          </p:nvPr>
        </p:nvSpPr>
        <p:spPr/>
        <p:txBody>
          <a:bodyPr/>
          <a:lstStyle/>
          <a:p>
            <a:r>
              <a:rPr lang="en-IN" b="0" i="0" dirty="0">
                <a:solidFill>
                  <a:srgbClr val="161A1D"/>
                </a:solidFill>
                <a:effectLst/>
                <a:latin typeface="-apple-system"/>
              </a:rPr>
              <a:t>Passthrough Termination</a:t>
            </a:r>
            <a:br>
              <a:rPr lang="en-IN" b="0" i="0" dirty="0">
                <a:solidFill>
                  <a:srgbClr val="161A1D"/>
                </a:solidFill>
                <a:effectLst/>
                <a:latin typeface="-apple-system"/>
              </a:rPr>
            </a:br>
            <a:endParaRPr lang="en-IN" dirty="0"/>
          </a:p>
        </p:txBody>
      </p:sp>
      <p:sp>
        <p:nvSpPr>
          <p:cNvPr id="3" name="Content Placeholder 2">
            <a:extLst>
              <a:ext uri="{FF2B5EF4-FFF2-40B4-BE49-F238E27FC236}">
                <a16:creationId xmlns:a16="http://schemas.microsoft.com/office/drawing/2014/main" id="{F6CD4863-58F9-3A0B-1368-00460A4F7EE0}"/>
              </a:ext>
            </a:extLst>
          </p:cNvPr>
          <p:cNvSpPr>
            <a:spLocks noGrp="1"/>
          </p:cNvSpPr>
          <p:nvPr>
            <p:ph idx="1"/>
          </p:nvPr>
        </p:nvSpPr>
        <p:spPr/>
        <p:txBody>
          <a:bodyPr/>
          <a:lstStyle/>
          <a:p>
            <a:r>
              <a:rPr lang="en-US" dirty="0">
                <a:latin typeface="+mj-lt"/>
              </a:rPr>
              <a:t>In Passthrough Termination, the termination is passed on from the router straight to the pod. </a:t>
            </a:r>
          </a:p>
          <a:p>
            <a:r>
              <a:rPr lang="en-US" dirty="0">
                <a:latin typeface="+mj-lt"/>
              </a:rPr>
              <a:t>The pod is then responsible for providing the certificate and decrypting the traffic. Since termination is not happening on the router, certificates are not part of the route.</a:t>
            </a:r>
            <a:endParaRPr lang="en-IN" dirty="0">
              <a:latin typeface="+mj-lt"/>
            </a:endParaRPr>
          </a:p>
        </p:txBody>
      </p:sp>
    </p:spTree>
    <p:extLst>
      <p:ext uri="{BB962C8B-B14F-4D97-AF65-F5344CB8AC3E}">
        <p14:creationId xmlns:p14="http://schemas.microsoft.com/office/powerpoint/2010/main" val="237737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E6A2-425E-85BF-803E-3E2FD4600DAC}"/>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89F29CFC-2BDB-EBB5-586E-F76D02C87563}"/>
              </a:ext>
            </a:extLst>
          </p:cNvPr>
          <p:cNvPicPr>
            <a:picLocks noGrp="1" noChangeAspect="1"/>
          </p:cNvPicPr>
          <p:nvPr>
            <p:ph idx="1"/>
          </p:nvPr>
        </p:nvPicPr>
        <p:blipFill>
          <a:blip r:embed="rId2"/>
          <a:stretch>
            <a:fillRect/>
          </a:stretch>
        </p:blipFill>
        <p:spPr>
          <a:xfrm>
            <a:off x="1286949" y="2120339"/>
            <a:ext cx="7626742" cy="3314870"/>
          </a:xfrm>
        </p:spPr>
      </p:pic>
    </p:spTree>
    <p:extLst>
      <p:ext uri="{BB962C8B-B14F-4D97-AF65-F5344CB8AC3E}">
        <p14:creationId xmlns:p14="http://schemas.microsoft.com/office/powerpoint/2010/main" val="96512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F65D-7A12-DEE1-0B65-F580CD2CF010}"/>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5BCC1E7B-A747-CB27-6456-A1839519E927}"/>
              </a:ext>
            </a:extLst>
          </p:cNvPr>
          <p:cNvPicPr>
            <a:picLocks noGrp="1" noChangeAspect="1"/>
          </p:cNvPicPr>
          <p:nvPr>
            <p:ph idx="1"/>
          </p:nvPr>
        </p:nvPicPr>
        <p:blipFill>
          <a:blip r:embed="rId2"/>
          <a:stretch>
            <a:fillRect/>
          </a:stretch>
        </p:blipFill>
        <p:spPr>
          <a:xfrm>
            <a:off x="1595121" y="1930400"/>
            <a:ext cx="7647466" cy="3312383"/>
          </a:xfrm>
        </p:spPr>
      </p:pic>
    </p:spTree>
    <p:extLst>
      <p:ext uri="{BB962C8B-B14F-4D97-AF65-F5344CB8AC3E}">
        <p14:creationId xmlns:p14="http://schemas.microsoft.com/office/powerpoint/2010/main" val="390324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DDFB-2CB6-614D-F732-9223AB5527FD}"/>
              </a:ext>
            </a:extLst>
          </p:cNvPr>
          <p:cNvSpPr>
            <a:spLocks noGrp="1"/>
          </p:cNvSpPr>
          <p:nvPr>
            <p:ph type="title"/>
          </p:nvPr>
        </p:nvSpPr>
        <p:spPr/>
        <p:txBody>
          <a:bodyPr/>
          <a:lstStyle/>
          <a:p>
            <a:r>
              <a:rPr lang="en-US" dirty="0"/>
              <a:t>Overview</a:t>
            </a:r>
            <a:endParaRPr lang="hi-IN" dirty="0"/>
          </a:p>
        </p:txBody>
      </p:sp>
      <p:sp>
        <p:nvSpPr>
          <p:cNvPr id="3" name="Content Placeholder 2">
            <a:extLst>
              <a:ext uri="{FF2B5EF4-FFF2-40B4-BE49-F238E27FC236}">
                <a16:creationId xmlns:a16="http://schemas.microsoft.com/office/drawing/2014/main" id="{75FD843A-A676-27FA-FFE5-533CCA9C7B5B}"/>
              </a:ext>
            </a:extLst>
          </p:cNvPr>
          <p:cNvSpPr>
            <a:spLocks noGrp="1"/>
          </p:cNvSpPr>
          <p:nvPr>
            <p:ph idx="1"/>
          </p:nvPr>
        </p:nvSpPr>
        <p:spPr/>
        <p:txBody>
          <a:bodyPr/>
          <a:lstStyle/>
          <a:p>
            <a:r>
              <a:rPr lang="en-US" dirty="0">
                <a:latin typeface="+mj-lt"/>
              </a:rPr>
              <a:t>In OpenShift, routes are used to expose services to the external network, allowing external traffic to reach applications running within the cluster. Routes provide an easy way to access applications, enable load balancing, and support secure communication over HTTPS. </a:t>
            </a:r>
          </a:p>
          <a:p>
            <a:r>
              <a:rPr lang="en-US" dirty="0">
                <a:latin typeface="+mj-lt"/>
              </a:rPr>
              <a:t>OpenShift routes enable access to pods (one or more containers deployed in a cluster) from external resources. In most cases, applications deployed on OpenShift expose external endpoints to the outside of the cluster through a router</a:t>
            </a:r>
            <a:endParaRPr lang="hi-IN" dirty="0">
              <a:latin typeface="+mj-lt"/>
            </a:endParaRPr>
          </a:p>
        </p:txBody>
      </p:sp>
    </p:spTree>
    <p:extLst>
      <p:ext uri="{BB962C8B-B14F-4D97-AF65-F5344CB8AC3E}">
        <p14:creationId xmlns:p14="http://schemas.microsoft.com/office/powerpoint/2010/main" val="4225177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D5F4-94D5-601D-EBB0-2A30E099A0F4}"/>
              </a:ext>
            </a:extLst>
          </p:cNvPr>
          <p:cNvSpPr>
            <a:spLocks noGrp="1"/>
          </p:cNvSpPr>
          <p:nvPr>
            <p:ph type="title"/>
          </p:nvPr>
        </p:nvSpPr>
        <p:spPr/>
        <p:txBody>
          <a:bodyPr/>
          <a:lstStyle/>
          <a:p>
            <a:r>
              <a:rPr lang="en-IN" b="0" i="0" dirty="0">
                <a:solidFill>
                  <a:srgbClr val="161A1D"/>
                </a:solidFill>
                <a:effectLst/>
                <a:latin typeface="-apple-system"/>
              </a:rPr>
              <a:t>Re-encryption Termination</a:t>
            </a:r>
            <a:br>
              <a:rPr lang="en-IN" b="0" i="0" dirty="0">
                <a:solidFill>
                  <a:srgbClr val="161A1D"/>
                </a:solidFill>
                <a:effectLst/>
                <a:latin typeface="-apple-system"/>
              </a:rPr>
            </a:br>
            <a:endParaRPr lang="en-IN" dirty="0"/>
          </a:p>
        </p:txBody>
      </p:sp>
      <p:sp>
        <p:nvSpPr>
          <p:cNvPr id="3" name="Content Placeholder 2">
            <a:extLst>
              <a:ext uri="{FF2B5EF4-FFF2-40B4-BE49-F238E27FC236}">
                <a16:creationId xmlns:a16="http://schemas.microsoft.com/office/drawing/2014/main" id="{96B79D80-50F9-7A6E-03AC-8CB13B3D4C33}"/>
              </a:ext>
            </a:extLst>
          </p:cNvPr>
          <p:cNvSpPr>
            <a:spLocks noGrp="1"/>
          </p:cNvSpPr>
          <p:nvPr>
            <p:ph idx="1"/>
          </p:nvPr>
        </p:nvSpPr>
        <p:spPr/>
        <p:txBody>
          <a:bodyPr/>
          <a:lstStyle/>
          <a:p>
            <a:r>
              <a:rPr lang="en-US" dirty="0">
                <a:latin typeface="+mj-lt"/>
              </a:rPr>
              <a:t>Re-encryption is Edge Termination with encapsulation. The termination happens at the router the same way it does in Edge Termination. </a:t>
            </a:r>
          </a:p>
          <a:p>
            <a:r>
              <a:rPr lang="en-US" dirty="0">
                <a:latin typeface="+mj-lt"/>
              </a:rPr>
              <a:t>However, instead of forwarding the insecure traffic to the Pod, blocking it, or redirecting it (which can be specified using </a:t>
            </a:r>
            <a:r>
              <a:rPr lang="en-US" dirty="0" err="1">
                <a:latin typeface="+mj-lt"/>
              </a:rPr>
              <a:t>insecureEdgeTerminationPolicy</a:t>
            </a:r>
            <a:r>
              <a:rPr lang="en-US" dirty="0">
                <a:latin typeface="+mj-lt"/>
              </a:rPr>
              <a:t> field), the router re-encrypts the traffic before sending it off to the destination.</a:t>
            </a:r>
            <a:endParaRPr lang="en-IN" dirty="0">
              <a:latin typeface="+mj-lt"/>
            </a:endParaRPr>
          </a:p>
        </p:txBody>
      </p:sp>
    </p:spTree>
    <p:extLst>
      <p:ext uri="{BB962C8B-B14F-4D97-AF65-F5344CB8AC3E}">
        <p14:creationId xmlns:p14="http://schemas.microsoft.com/office/powerpoint/2010/main" val="241530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65EB-4ACE-8F54-92CD-E20CB83221D5}"/>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7C1202C0-907D-711E-E42E-B71C83DF2F3A}"/>
              </a:ext>
            </a:extLst>
          </p:cNvPr>
          <p:cNvPicPr>
            <a:picLocks noGrp="1" noChangeAspect="1"/>
          </p:cNvPicPr>
          <p:nvPr>
            <p:ph idx="1"/>
          </p:nvPr>
        </p:nvPicPr>
        <p:blipFill>
          <a:blip r:embed="rId2"/>
          <a:stretch>
            <a:fillRect/>
          </a:stretch>
        </p:blipFill>
        <p:spPr>
          <a:xfrm>
            <a:off x="1016001" y="2264479"/>
            <a:ext cx="8607606" cy="3473629"/>
          </a:xfrm>
        </p:spPr>
      </p:pic>
    </p:spTree>
    <p:extLst>
      <p:ext uri="{BB962C8B-B14F-4D97-AF65-F5344CB8AC3E}">
        <p14:creationId xmlns:p14="http://schemas.microsoft.com/office/powerpoint/2010/main" val="34148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E73E-3C21-E8A7-B7AC-E1687E165614}"/>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91E6D3D4-7000-0118-D53E-E1F24A822E8E}"/>
              </a:ext>
            </a:extLst>
          </p:cNvPr>
          <p:cNvPicPr>
            <a:picLocks noChangeAspect="1"/>
          </p:cNvPicPr>
          <p:nvPr/>
        </p:nvPicPr>
        <p:blipFill>
          <a:blip r:embed="rId2"/>
          <a:stretch>
            <a:fillRect/>
          </a:stretch>
        </p:blipFill>
        <p:spPr>
          <a:xfrm>
            <a:off x="2021840" y="1930322"/>
            <a:ext cx="6839727" cy="3657677"/>
          </a:xfrm>
          <a:prstGeom prst="rect">
            <a:avLst/>
          </a:prstGeom>
        </p:spPr>
      </p:pic>
    </p:spTree>
    <p:extLst>
      <p:ext uri="{BB962C8B-B14F-4D97-AF65-F5344CB8AC3E}">
        <p14:creationId xmlns:p14="http://schemas.microsoft.com/office/powerpoint/2010/main" val="272626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5B8E-68AD-3483-A3D7-054C27065E1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BF37D18-553D-A441-74C7-3F048ABEB2F2}"/>
              </a:ext>
            </a:extLst>
          </p:cNvPr>
          <p:cNvSpPr>
            <a:spLocks noGrp="1"/>
          </p:cNvSpPr>
          <p:nvPr>
            <p:ph idx="1"/>
          </p:nvPr>
        </p:nvSpPr>
        <p:spPr/>
        <p:txBody>
          <a:bodyPr/>
          <a:lstStyle/>
          <a:p>
            <a:pPr marL="0" indent="0">
              <a:buNone/>
            </a:pPr>
            <a:r>
              <a:rPr lang="en-US" dirty="0">
                <a:latin typeface="+mj-lt"/>
              </a:rPr>
              <a:t>The name field is used for naming the object and has a limit of 63 characters.</a:t>
            </a:r>
          </a:p>
          <a:p>
            <a:pPr marL="0" indent="0">
              <a:buNone/>
            </a:pPr>
            <a:r>
              <a:rPr lang="en-US" dirty="0">
                <a:latin typeface="+mj-lt"/>
              </a:rPr>
              <a:t>The termination field is set to </a:t>
            </a:r>
            <a:r>
              <a:rPr lang="en-US" dirty="0" err="1">
                <a:latin typeface="+mj-lt"/>
              </a:rPr>
              <a:t>reencrypt</a:t>
            </a:r>
            <a:r>
              <a:rPr lang="en-US" dirty="0">
                <a:latin typeface="+mj-lt"/>
              </a:rPr>
              <a:t> for Re-encryption Termination.</a:t>
            </a:r>
          </a:p>
          <a:p>
            <a:pPr marL="0" indent="0">
              <a:buNone/>
            </a:pPr>
            <a:r>
              <a:rPr lang="en-US" dirty="0">
                <a:latin typeface="+mj-lt"/>
              </a:rPr>
              <a:t>The </a:t>
            </a:r>
            <a:r>
              <a:rPr lang="en-US" dirty="0" err="1">
                <a:latin typeface="+mj-lt"/>
              </a:rPr>
              <a:t>destinationCACertificate</a:t>
            </a:r>
            <a:r>
              <a:rPr lang="en-US" dirty="0">
                <a:latin typeface="+mj-lt"/>
              </a:rPr>
              <a:t> field specifies the certificate for re-encryption, which will encrypt the traffic leaving the router to the Pod after the initial TLS termination on the router. If this field is left empty, the router will automatically use the certificate generated by the Certificate Authority configured to provide a certificate for this service.</a:t>
            </a:r>
            <a:endParaRPr lang="en-IN" dirty="0">
              <a:latin typeface="+mj-lt"/>
            </a:endParaRPr>
          </a:p>
        </p:txBody>
      </p:sp>
    </p:spTree>
    <p:extLst>
      <p:ext uri="{BB962C8B-B14F-4D97-AF65-F5344CB8AC3E}">
        <p14:creationId xmlns:p14="http://schemas.microsoft.com/office/powerpoint/2010/main" val="1566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5488-95E0-72E1-468D-20636D78913E}"/>
              </a:ext>
            </a:extLst>
          </p:cNvPr>
          <p:cNvSpPr>
            <a:spLocks noGrp="1"/>
          </p:cNvSpPr>
          <p:nvPr>
            <p:ph type="title"/>
          </p:nvPr>
        </p:nvSpPr>
        <p:spPr/>
        <p:txBody>
          <a:bodyPr/>
          <a:lstStyle/>
          <a:p>
            <a:r>
              <a:rPr lang="en-US" dirty="0" err="1"/>
              <a:t>Openshift</a:t>
            </a:r>
            <a:r>
              <a:rPr lang="en-US" dirty="0"/>
              <a:t> Routes</a:t>
            </a:r>
            <a:endParaRPr lang="en-IN" dirty="0"/>
          </a:p>
        </p:txBody>
      </p:sp>
      <p:pic>
        <p:nvPicPr>
          <p:cNvPr id="5" name="Picture 4">
            <a:extLst>
              <a:ext uri="{FF2B5EF4-FFF2-40B4-BE49-F238E27FC236}">
                <a16:creationId xmlns:a16="http://schemas.microsoft.com/office/drawing/2014/main" id="{E31FAAD2-5A4E-7C3A-C44B-9993B36FA78E}"/>
              </a:ext>
            </a:extLst>
          </p:cNvPr>
          <p:cNvPicPr>
            <a:picLocks noChangeAspect="1"/>
          </p:cNvPicPr>
          <p:nvPr/>
        </p:nvPicPr>
        <p:blipFill>
          <a:blip r:embed="rId2"/>
          <a:stretch>
            <a:fillRect/>
          </a:stretch>
        </p:blipFill>
        <p:spPr>
          <a:xfrm>
            <a:off x="838200" y="1690688"/>
            <a:ext cx="9939953" cy="4502884"/>
          </a:xfrm>
          <a:prstGeom prst="rect">
            <a:avLst/>
          </a:prstGeom>
        </p:spPr>
      </p:pic>
    </p:spTree>
    <p:extLst>
      <p:ext uri="{BB962C8B-B14F-4D97-AF65-F5344CB8AC3E}">
        <p14:creationId xmlns:p14="http://schemas.microsoft.com/office/powerpoint/2010/main" val="212575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64C0-5F8B-E1F5-6393-0DDE34BC6840}"/>
              </a:ext>
            </a:extLst>
          </p:cNvPr>
          <p:cNvSpPr>
            <a:spLocks noGrp="1"/>
          </p:cNvSpPr>
          <p:nvPr>
            <p:ph type="title"/>
          </p:nvPr>
        </p:nvSpPr>
        <p:spPr/>
        <p:txBody>
          <a:bodyPr/>
          <a:lstStyle/>
          <a:p>
            <a:r>
              <a:rPr lang="en-US" dirty="0" err="1"/>
              <a:t>yaml</a:t>
            </a:r>
            <a:endParaRPr lang="en-IN" dirty="0"/>
          </a:p>
        </p:txBody>
      </p:sp>
      <p:sp>
        <p:nvSpPr>
          <p:cNvPr id="3" name="Content Placeholder 2">
            <a:extLst>
              <a:ext uri="{FF2B5EF4-FFF2-40B4-BE49-F238E27FC236}">
                <a16:creationId xmlns:a16="http://schemas.microsoft.com/office/drawing/2014/main" id="{5670E22F-2AB7-4A3A-947F-77E9DD487011}"/>
              </a:ext>
            </a:extLst>
          </p:cNvPr>
          <p:cNvSpPr>
            <a:spLocks noGrp="1"/>
          </p:cNvSpPr>
          <p:nvPr>
            <p:ph idx="1"/>
          </p:nvPr>
        </p:nvSpPr>
        <p:spPr/>
        <p:txBody>
          <a:bodyPr>
            <a:normAutofit fontScale="62500" lnSpcReduction="20000"/>
          </a:bodyPr>
          <a:lstStyle/>
          <a:p>
            <a:pPr marL="0" indent="0">
              <a:buNone/>
            </a:pPr>
            <a:r>
              <a:rPr lang="en-IN" dirty="0"/>
              <a:t>kind: Route</a:t>
            </a:r>
          </a:p>
          <a:p>
            <a:pPr marL="0" indent="0">
              <a:buNone/>
            </a:pPr>
            <a:r>
              <a:rPr lang="en-IN" dirty="0" err="1"/>
              <a:t>apiVersion</a:t>
            </a:r>
            <a:r>
              <a:rPr lang="en-IN" dirty="0"/>
              <a:t>: route.openshift.io/v1</a:t>
            </a:r>
          </a:p>
          <a:p>
            <a:pPr marL="0" indent="0">
              <a:buNone/>
            </a:pPr>
            <a:r>
              <a:rPr lang="en-IN" dirty="0"/>
              <a:t>metadata:</a:t>
            </a:r>
          </a:p>
          <a:p>
            <a:pPr marL="0" indent="0">
              <a:buNone/>
            </a:pPr>
            <a:r>
              <a:rPr lang="en-IN" dirty="0"/>
              <a:t>  name: test</a:t>
            </a:r>
          </a:p>
          <a:p>
            <a:pPr marL="0" indent="0">
              <a:buNone/>
            </a:pPr>
            <a:r>
              <a:rPr lang="en-IN" dirty="0"/>
              <a:t>  namespace: </a:t>
            </a:r>
            <a:r>
              <a:rPr lang="en-IN" dirty="0" err="1"/>
              <a:t>amitmworld</a:t>
            </a:r>
            <a:r>
              <a:rPr lang="en-IN" dirty="0"/>
              <a:t>-dev</a:t>
            </a:r>
          </a:p>
          <a:p>
            <a:pPr marL="0" indent="0">
              <a:buNone/>
            </a:pPr>
            <a:r>
              <a:rPr lang="en-IN" dirty="0"/>
              <a:t>  labels: {}</a:t>
            </a:r>
          </a:p>
          <a:p>
            <a:pPr marL="0" indent="0">
              <a:buNone/>
            </a:pPr>
            <a:r>
              <a:rPr lang="en-IN" dirty="0"/>
              <a:t>spec:</a:t>
            </a:r>
          </a:p>
          <a:p>
            <a:pPr marL="0" indent="0">
              <a:buNone/>
            </a:pPr>
            <a:r>
              <a:rPr lang="en-IN" dirty="0"/>
              <a:t>  to:</a:t>
            </a:r>
          </a:p>
          <a:p>
            <a:pPr marL="0" indent="0">
              <a:buNone/>
            </a:pPr>
            <a:r>
              <a:rPr lang="en-IN" dirty="0"/>
              <a:t>    kind: Service</a:t>
            </a:r>
          </a:p>
          <a:p>
            <a:pPr marL="0" indent="0">
              <a:buNone/>
            </a:pPr>
            <a:r>
              <a:rPr lang="en-IN" dirty="0"/>
              <a:t>    name: example</a:t>
            </a:r>
          </a:p>
          <a:p>
            <a:pPr marL="0" indent="0">
              <a:buNone/>
            </a:pPr>
            <a:r>
              <a:rPr lang="en-IN" dirty="0"/>
              <a:t>  </a:t>
            </a:r>
            <a:r>
              <a:rPr lang="en-IN" dirty="0" err="1"/>
              <a:t>tls</a:t>
            </a:r>
            <a:r>
              <a:rPr lang="en-IN" dirty="0"/>
              <a:t>: null</a:t>
            </a:r>
          </a:p>
          <a:p>
            <a:pPr marL="0" indent="0">
              <a:buNone/>
            </a:pPr>
            <a:r>
              <a:rPr lang="en-IN" dirty="0"/>
              <a:t>  port:</a:t>
            </a:r>
          </a:p>
          <a:p>
            <a:pPr marL="0" indent="0">
              <a:buNone/>
            </a:pPr>
            <a:r>
              <a:rPr lang="en-IN" dirty="0"/>
              <a:t>    </a:t>
            </a:r>
            <a:r>
              <a:rPr lang="en-IN" dirty="0" err="1"/>
              <a:t>targetPort</a:t>
            </a:r>
            <a:r>
              <a:rPr lang="en-IN" dirty="0"/>
              <a:t>: 9376</a:t>
            </a:r>
          </a:p>
          <a:p>
            <a:pPr marL="0" indent="0">
              <a:buNone/>
            </a:pPr>
            <a:endParaRPr lang="en-IN" dirty="0"/>
          </a:p>
        </p:txBody>
      </p:sp>
    </p:spTree>
    <p:extLst>
      <p:ext uri="{BB962C8B-B14F-4D97-AF65-F5344CB8AC3E}">
        <p14:creationId xmlns:p14="http://schemas.microsoft.com/office/powerpoint/2010/main" val="308870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758E-99D0-69DC-EBD8-CD917F0E6D47}"/>
              </a:ext>
            </a:extLst>
          </p:cNvPr>
          <p:cNvSpPr>
            <a:spLocks noGrp="1"/>
          </p:cNvSpPr>
          <p:nvPr>
            <p:ph type="title"/>
          </p:nvPr>
        </p:nvSpPr>
        <p:spPr/>
        <p:txBody>
          <a:bodyPr/>
          <a:lstStyle/>
          <a:p>
            <a:r>
              <a:rPr lang="en-IN" b="1" i="0" dirty="0">
                <a:solidFill>
                  <a:srgbClr val="161A1D"/>
                </a:solidFill>
                <a:effectLst/>
                <a:latin typeface="-apple-system"/>
              </a:rPr>
              <a:t>Types of OpenShift Routes</a:t>
            </a:r>
            <a:br>
              <a:rPr lang="en-IN" b="1" i="0" dirty="0">
                <a:solidFill>
                  <a:srgbClr val="161A1D"/>
                </a:solidFill>
                <a:effectLst/>
                <a:latin typeface="-apple-system"/>
              </a:rPr>
            </a:br>
            <a:endParaRPr lang="en-IN" dirty="0"/>
          </a:p>
        </p:txBody>
      </p:sp>
      <p:sp>
        <p:nvSpPr>
          <p:cNvPr id="3" name="Content Placeholder 2">
            <a:extLst>
              <a:ext uri="{FF2B5EF4-FFF2-40B4-BE49-F238E27FC236}">
                <a16:creationId xmlns:a16="http://schemas.microsoft.com/office/drawing/2014/main" id="{A91B9120-FF80-C7A8-B290-7BD9EAE52A0C}"/>
              </a:ext>
            </a:extLst>
          </p:cNvPr>
          <p:cNvSpPr>
            <a:spLocks noGrp="1"/>
          </p:cNvSpPr>
          <p:nvPr>
            <p:ph idx="1"/>
          </p:nvPr>
        </p:nvSpPr>
        <p:spPr/>
        <p:txBody>
          <a:bodyPr/>
          <a:lstStyle/>
          <a:p>
            <a:r>
              <a:rPr lang="en-US" dirty="0">
                <a:latin typeface="+mj-lt"/>
              </a:rPr>
              <a:t>HTTP routes (unsecured routes): Unsecured Routes in OpenShift use plaintext HTTP communication. You can create OpenShift routes through GUI/web console or CLI (command line interface)</a:t>
            </a:r>
          </a:p>
          <a:p>
            <a:pPr marL="0" indent="0">
              <a:buNone/>
            </a:pPr>
            <a:endParaRPr lang="en-US" dirty="0">
              <a:latin typeface="+mj-lt"/>
            </a:endParaRPr>
          </a:p>
          <a:p>
            <a:r>
              <a:rPr lang="en-US" dirty="0">
                <a:latin typeface="+mj-lt"/>
              </a:rPr>
              <a:t>HTTPS routes (secured routes): As the name suggests, Secured Routes are secured with TLS by providing a key and certificate. Secure routes offer various TLS terminations to serve certificates to the client. A TLS termination is the process of decrypting encrypted traffic.</a:t>
            </a:r>
            <a:endParaRPr lang="en-IN" dirty="0">
              <a:latin typeface="+mj-lt"/>
            </a:endParaRPr>
          </a:p>
        </p:txBody>
      </p:sp>
    </p:spTree>
    <p:extLst>
      <p:ext uri="{BB962C8B-B14F-4D97-AF65-F5344CB8AC3E}">
        <p14:creationId xmlns:p14="http://schemas.microsoft.com/office/powerpoint/2010/main" val="87629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E47A-2FF1-2A94-1189-E037490AC567}"/>
              </a:ext>
            </a:extLst>
          </p:cNvPr>
          <p:cNvSpPr>
            <a:spLocks noGrp="1"/>
          </p:cNvSpPr>
          <p:nvPr>
            <p:ph type="title"/>
          </p:nvPr>
        </p:nvSpPr>
        <p:spPr/>
        <p:txBody>
          <a:bodyPr/>
          <a:lstStyle/>
          <a:p>
            <a:r>
              <a:rPr lang="en-US" dirty="0"/>
              <a:t>Insecure route</a:t>
            </a:r>
            <a:endParaRPr lang="en-IN" dirty="0"/>
          </a:p>
        </p:txBody>
      </p:sp>
      <p:pic>
        <p:nvPicPr>
          <p:cNvPr id="5" name="Content Placeholder 4">
            <a:extLst>
              <a:ext uri="{FF2B5EF4-FFF2-40B4-BE49-F238E27FC236}">
                <a16:creationId xmlns:a16="http://schemas.microsoft.com/office/drawing/2014/main" id="{CC9AABAA-5386-4646-8CFA-E5EC411DD613}"/>
              </a:ext>
            </a:extLst>
          </p:cNvPr>
          <p:cNvPicPr>
            <a:picLocks noGrp="1" noChangeAspect="1"/>
          </p:cNvPicPr>
          <p:nvPr>
            <p:ph idx="1"/>
          </p:nvPr>
        </p:nvPicPr>
        <p:blipFill>
          <a:blip r:embed="rId2"/>
          <a:stretch>
            <a:fillRect/>
          </a:stretch>
        </p:blipFill>
        <p:spPr>
          <a:xfrm>
            <a:off x="1440602" y="1926027"/>
            <a:ext cx="8274475" cy="3378374"/>
          </a:xfrm>
        </p:spPr>
      </p:pic>
    </p:spTree>
    <p:extLst>
      <p:ext uri="{BB962C8B-B14F-4D97-AF65-F5344CB8AC3E}">
        <p14:creationId xmlns:p14="http://schemas.microsoft.com/office/powerpoint/2010/main" val="317820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2CFA-2CB6-B4F9-EFCD-1E905E74013D}"/>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F4B64F5C-38C2-0E27-46B6-5775365B096C}"/>
              </a:ext>
            </a:extLst>
          </p:cNvPr>
          <p:cNvPicPr>
            <a:picLocks noChangeAspect="1"/>
          </p:cNvPicPr>
          <p:nvPr/>
        </p:nvPicPr>
        <p:blipFill>
          <a:blip r:embed="rId2"/>
          <a:stretch>
            <a:fillRect/>
          </a:stretch>
        </p:blipFill>
        <p:spPr>
          <a:xfrm>
            <a:off x="940835" y="1916324"/>
            <a:ext cx="9131769" cy="4102311"/>
          </a:xfrm>
          <a:prstGeom prst="rect">
            <a:avLst/>
          </a:prstGeom>
        </p:spPr>
      </p:pic>
    </p:spTree>
    <p:extLst>
      <p:ext uri="{BB962C8B-B14F-4D97-AF65-F5344CB8AC3E}">
        <p14:creationId xmlns:p14="http://schemas.microsoft.com/office/powerpoint/2010/main" val="163514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3AF9-806E-6D8D-16B8-1C6476E6FD88}"/>
              </a:ext>
            </a:extLst>
          </p:cNvPr>
          <p:cNvSpPr>
            <a:spLocks noGrp="1"/>
          </p:cNvSpPr>
          <p:nvPr>
            <p:ph type="title"/>
          </p:nvPr>
        </p:nvSpPr>
        <p:spPr/>
        <p:txBody>
          <a:bodyPr/>
          <a:lstStyle/>
          <a:p>
            <a:r>
              <a:rPr lang="en-US" dirty="0"/>
              <a:t>Routes components</a:t>
            </a:r>
            <a:endParaRPr lang="hi-IN" dirty="0"/>
          </a:p>
        </p:txBody>
      </p:sp>
      <p:sp>
        <p:nvSpPr>
          <p:cNvPr id="3" name="Content Placeholder 2">
            <a:extLst>
              <a:ext uri="{FF2B5EF4-FFF2-40B4-BE49-F238E27FC236}">
                <a16:creationId xmlns:a16="http://schemas.microsoft.com/office/drawing/2014/main" id="{E11CE4BB-B7B6-539F-E09F-2A13C42F4ED0}"/>
              </a:ext>
            </a:extLst>
          </p:cNvPr>
          <p:cNvSpPr>
            <a:spLocks noGrp="1"/>
          </p:cNvSpPr>
          <p:nvPr>
            <p:ph idx="1"/>
          </p:nvPr>
        </p:nvSpPr>
        <p:spPr/>
        <p:txBody>
          <a:bodyPr/>
          <a:lstStyle/>
          <a:p>
            <a:r>
              <a:rPr lang="en-US" dirty="0">
                <a:latin typeface="+mj-lt"/>
              </a:rPr>
              <a:t>Host: The hostname at which the application will be accessible. It can be a subdomain of the cluster's domain.</a:t>
            </a:r>
          </a:p>
          <a:p>
            <a:r>
              <a:rPr lang="en-US" dirty="0">
                <a:latin typeface="+mj-lt"/>
              </a:rPr>
              <a:t>Path: The URL path that specifies the route to a specific service or resource within the application.</a:t>
            </a:r>
          </a:p>
          <a:p>
            <a:r>
              <a:rPr lang="en-US" dirty="0">
                <a:latin typeface="+mj-lt"/>
              </a:rPr>
              <a:t>Service: The target service that the route forwards incoming traffic to.</a:t>
            </a:r>
          </a:p>
          <a:p>
            <a:r>
              <a:rPr lang="en-US" dirty="0">
                <a:latin typeface="+mj-lt"/>
              </a:rPr>
              <a:t>Port: The port on which the target service is listening.</a:t>
            </a:r>
            <a:endParaRPr lang="hi-IN" dirty="0">
              <a:latin typeface="+mj-lt"/>
            </a:endParaRPr>
          </a:p>
        </p:txBody>
      </p:sp>
    </p:spTree>
    <p:extLst>
      <p:ext uri="{BB962C8B-B14F-4D97-AF65-F5344CB8AC3E}">
        <p14:creationId xmlns:p14="http://schemas.microsoft.com/office/powerpoint/2010/main" val="90489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CF6A-6BFC-F6CB-8A05-9204589B351E}"/>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3E763B9-E26B-F32B-F576-F3A3401446FE}"/>
              </a:ext>
            </a:extLst>
          </p:cNvPr>
          <p:cNvPicPr>
            <a:picLocks noGrp="1" noChangeAspect="1"/>
          </p:cNvPicPr>
          <p:nvPr>
            <p:ph idx="1"/>
          </p:nvPr>
        </p:nvPicPr>
        <p:blipFill>
          <a:blip r:embed="rId2"/>
          <a:stretch>
            <a:fillRect/>
          </a:stretch>
        </p:blipFill>
        <p:spPr>
          <a:xfrm>
            <a:off x="838200" y="1858881"/>
            <a:ext cx="10515600" cy="4284826"/>
          </a:xfrm>
        </p:spPr>
      </p:pic>
    </p:spTree>
    <p:extLst>
      <p:ext uri="{BB962C8B-B14F-4D97-AF65-F5344CB8AC3E}">
        <p14:creationId xmlns:p14="http://schemas.microsoft.com/office/powerpoint/2010/main" val="415097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819</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Calibri Light</vt:lpstr>
      <vt:lpstr>Office Theme</vt:lpstr>
      <vt:lpstr>Routes</vt:lpstr>
      <vt:lpstr>Overview</vt:lpstr>
      <vt:lpstr>Openshift Routes</vt:lpstr>
      <vt:lpstr>yaml</vt:lpstr>
      <vt:lpstr>Types of OpenShift Routes </vt:lpstr>
      <vt:lpstr>Insecure route</vt:lpstr>
      <vt:lpstr>..</vt:lpstr>
      <vt:lpstr>Routes components</vt:lpstr>
      <vt:lpstr>..</vt:lpstr>
      <vt:lpstr>Secure routes</vt:lpstr>
      <vt:lpstr>..</vt:lpstr>
      <vt:lpstr>..</vt:lpstr>
      <vt:lpstr>Edge termination</vt:lpstr>
      <vt:lpstr>..</vt:lpstr>
      <vt:lpstr>..</vt:lpstr>
      <vt:lpstr>..</vt:lpstr>
      <vt:lpstr>Passthrough Termination </vt:lpstr>
      <vt:lpstr>..</vt:lpstr>
      <vt:lpstr>..</vt:lpstr>
      <vt:lpstr>Re-encryption Termination </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Routes</dc:title>
  <dc:creator>john</dc:creator>
  <cp:lastModifiedBy>john test</cp:lastModifiedBy>
  <cp:revision>21</cp:revision>
  <dcterms:created xsi:type="dcterms:W3CDTF">2023-08-10T23:33:37Z</dcterms:created>
  <dcterms:modified xsi:type="dcterms:W3CDTF">2024-09-29T17:29:28Z</dcterms:modified>
</cp:coreProperties>
</file>