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07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8728" autoAdjust="0"/>
  </p:normalViewPr>
  <p:slideViewPr>
    <p:cSldViewPr snapToGrid="0" snapToObjects="1">
      <p:cViewPr varScale="1">
        <p:scale>
          <a:sx n="131" d="100"/>
          <a:sy n="131" d="100"/>
        </p:scale>
        <p:origin x="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33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8F2C43-09D1-E84C-B9E9-48FA50816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94016-362D-2C42-9995-B5F645F447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5A95-D828-FF40-A10D-2A76D7442E8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D1E8D-148B-8046-8F6B-83AD6E5DBC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1D76-D8AA-3746-965E-64A1357464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EB80-7F19-A549-9896-055562E8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0C983-061F-254A-8232-A9BE5F9482E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435E3-15EE-4242-8736-A9DA19FB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832"/>
            <a:ext cx="9144000" cy="58921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871" y="252621"/>
            <a:ext cx="7720831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7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870" y="1748584"/>
            <a:ext cx="7720832" cy="17526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03" y="6255924"/>
            <a:ext cx="4200742" cy="3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99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8300" y="0"/>
            <a:ext cx="7629525" cy="45529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81" y="1829100"/>
            <a:ext cx="6857112" cy="2286000"/>
          </a:xfrm>
        </p:spPr>
        <p:txBody>
          <a:bodyPr anchor="t">
            <a:noAutofit/>
          </a:bodyPr>
          <a:lstStyle>
            <a:lvl1pPr algn="l">
              <a:defRPr sz="2701" b="0" i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40" y="6451808"/>
            <a:ext cx="1401811" cy="2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8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40" y="6451808"/>
            <a:ext cx="1401811" cy="268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lum bright="5000"/>
          </a:blip>
          <a:stretch>
            <a:fillRect/>
          </a:stretch>
        </p:blipFill>
        <p:spPr>
          <a:xfrm>
            <a:off x="1518300" y="0"/>
            <a:ext cx="7629525" cy="45529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9" y="1829100"/>
            <a:ext cx="6857113" cy="2286000"/>
          </a:xfrm>
        </p:spPr>
        <p:txBody>
          <a:bodyPr anchor="t">
            <a:noAutofit/>
          </a:bodyPr>
          <a:lstStyle>
            <a:lvl1pPr algn="l">
              <a:defRPr sz="2701" b="0" i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4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2" y="1054849"/>
            <a:ext cx="4112299" cy="521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54216" y="1054849"/>
            <a:ext cx="4112299" cy="521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8679" y="723900"/>
            <a:ext cx="8587834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2" y="1397000"/>
            <a:ext cx="4112299" cy="486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54216" y="1397000"/>
            <a:ext cx="4112299" cy="486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68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4381" y="1143000"/>
            <a:ext cx="0" cy="5030788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78683" y="3646488"/>
            <a:ext cx="8586761" cy="0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81" y="1108660"/>
            <a:ext cx="4112299" cy="2423160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54216" y="1108660"/>
            <a:ext cx="4112299" cy="2423160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278681" y="3841115"/>
            <a:ext cx="4112299" cy="2423160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4754216" y="3841115"/>
            <a:ext cx="4112299" cy="2423160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572000" y="1485900"/>
            <a:ext cx="2381" cy="4687888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79754" y="3809692"/>
            <a:ext cx="8586761" cy="0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78679" y="723900"/>
            <a:ext cx="8587834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81" y="1426159"/>
            <a:ext cx="4112299" cy="2249424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54216" y="1426159"/>
            <a:ext cx="4112299" cy="2249424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78681" y="4014990"/>
            <a:ext cx="4112299" cy="2249286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4754216" y="4014990"/>
            <a:ext cx="4112299" cy="2249286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549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78679" y="1108664"/>
            <a:ext cx="2636730" cy="5155615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3254231" y="1108664"/>
            <a:ext cx="2636730" cy="5155615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29783" y="1108664"/>
            <a:ext cx="2636730" cy="5155615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2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9871" y="1054853"/>
            <a:ext cx="8586642" cy="917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78679" y="2109331"/>
            <a:ext cx="2636730" cy="4154947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3254231" y="2109331"/>
            <a:ext cx="2636730" cy="4154947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29783" y="2109331"/>
            <a:ext cx="2636730" cy="4154947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1050" b="1"/>
            </a:lvl1pPr>
            <a:lvl2pPr marL="0" indent="0">
              <a:spcAft>
                <a:spcPts val="450"/>
              </a:spcAft>
              <a:buFontTx/>
              <a:buNone/>
              <a:defRPr sz="1050"/>
            </a:lvl2pPr>
            <a:lvl3pPr marL="169114" indent="-169114">
              <a:spcAft>
                <a:spcPts val="450"/>
              </a:spcAft>
              <a:tabLst/>
              <a:defRPr sz="1050"/>
            </a:lvl3pPr>
            <a:lvl4pPr marL="342991" indent="-170305">
              <a:spcAft>
                <a:spcPts val="450"/>
              </a:spcAft>
              <a:defRPr sz="1050"/>
            </a:lvl4pPr>
            <a:lvl5pPr marL="516869" indent="-171496"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31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7916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651250"/>
          </a:xfrm>
          <a:solidFill>
            <a:schemeClr val="bg2"/>
          </a:solidFill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 here. Place photo credit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9871" y="3874000"/>
            <a:ext cx="7720832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70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871" y="5253540"/>
            <a:ext cx="4166416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03" y="6255924"/>
            <a:ext cx="4200742" cy="3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5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9" descr="tr_hrz_rgb_pos"/>
          <p:cNvPicPr>
            <a:picLocks noChangeAspect="1" noChangeArrowheads="1"/>
          </p:cNvPicPr>
          <p:nvPr/>
        </p:nvPicPr>
        <p:blipFill>
          <a:blip r:embed="rId6" cstate="print"/>
          <a:srcRect b="20689"/>
          <a:stretch>
            <a:fillRect/>
          </a:stretch>
        </p:blipFill>
        <p:spPr bwMode="auto">
          <a:xfrm>
            <a:off x="385763" y="6324600"/>
            <a:ext cx="16875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381000" y="1050925"/>
            <a:ext cx="8382000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gray">
          <a:xfrm>
            <a:off x="6540500" y="6684963"/>
            <a:ext cx="2214563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  <a:buFont typeface="Arial" pitchFamily="34" charset="0"/>
              <a:buNone/>
            </a:pPr>
            <a:r>
              <a:rPr lang="en-US" sz="800" i="1">
                <a:solidFill>
                  <a:srgbClr val="4B4B4B"/>
                </a:solidFill>
                <a:latin typeface="Arial"/>
                <a:cs typeface="Arial" pitchFamily="34" charset="0"/>
              </a:rPr>
              <a:t>CONFIDENTIAL – NOT FOR REDISTRIBUTION</a:t>
            </a: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gray">
          <a:xfrm>
            <a:off x="8686800" y="6638925"/>
            <a:ext cx="457200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45720" rIns="45720" anchor="ctr">
            <a:spAutoFit/>
          </a:bodyPr>
          <a:lstStyle/>
          <a:p>
            <a:pPr algn="ctr" eaLnBrk="0" hangingPunct="0">
              <a:spcAft>
                <a:spcPct val="10000"/>
              </a:spcAft>
            </a:pPr>
            <a:fld id="{3D39009C-25A5-4E36-9B1C-012B4B36C268}" type="slidenum">
              <a:rPr lang="en-US" sz="900" b="1">
                <a:solidFill>
                  <a:srgbClr val="FF8000"/>
                </a:solidFill>
                <a:latin typeface="Arial"/>
                <a:cs typeface="Arial" pitchFamily="34" charset="0"/>
              </a:rPr>
              <a:pPr algn="ctr" eaLnBrk="0" hangingPunct="0">
                <a:spcAft>
                  <a:spcPct val="10000"/>
                </a:spcAft>
              </a:pPr>
              <a:t>‹#›</a:t>
            </a:fld>
            <a:endParaRPr lang="en-US" sz="900" b="1">
              <a:solidFill>
                <a:srgbClr val="FF8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81" y="152400"/>
            <a:ext cx="840263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2950" y="6388100"/>
            <a:ext cx="457200" cy="231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4B4B4B"/>
                </a:solidFill>
                <a:cs typeface="Arial" pitchFamily="34" charset="0"/>
              </a:defRPr>
            </a:lvl1pPr>
          </a:lstStyle>
          <a:p>
            <a:fld id="{387844D7-65F1-414E-A26E-8435268F7393}" type="slidenum">
              <a:rPr lang="en-US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81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idx="1"/>
          </p:nvPr>
        </p:nvSpPr>
        <p:spPr bwMode="gray">
          <a:xfrm>
            <a:off x="381003" y="1462096"/>
            <a:ext cx="8415294" cy="97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marL="183600" indent="-183600" algn="l" defTabSz="914400" rtl="0" eaLnBrk="1" fontAlgn="base" latinLnBrk="0" hangingPunct="1">
              <a:lnSpc>
                <a:spcPct val="100000"/>
              </a:lnSpc>
              <a:spcBef>
                <a:spcPct val="95000"/>
              </a:spcBef>
              <a:spcAft>
                <a:spcPct val="55000"/>
              </a:spcAft>
              <a:buClr>
                <a:schemeClr val="tx2"/>
              </a:buClr>
              <a:buFont typeface="Wingdings" pitchFamily="2" charset="2"/>
              <a:buChar char="§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55000"/>
              </a:spcAft>
              <a:buClr>
                <a:schemeClr val="tx2"/>
              </a:buCl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55000"/>
              </a:spcAft>
              <a:buClr>
                <a:schemeClr val="tx2"/>
              </a:buClr>
              <a:defRPr lang="en-US" sz="1400" dirty="0" smtClean="0">
                <a:solidFill>
                  <a:schemeClr val="tx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4975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572000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 here. Place photo credit </a:t>
            </a:r>
            <a:br>
              <a:rPr lang="en-US"/>
            </a:br>
            <a:r>
              <a:rPr lang="en-US"/>
              <a:t>on top of picture.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678" y="250829"/>
            <a:ext cx="4015835" cy="17430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70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0678" y="2243640"/>
            <a:ext cx="4015835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03" y="6255924"/>
            <a:ext cx="4200742" cy="3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4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71" y="288088"/>
            <a:ext cx="7720832" cy="428678"/>
          </a:xfrm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1" y="1054849"/>
            <a:ext cx="7720832" cy="521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4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66666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71" y="288088"/>
            <a:ext cx="7720832" cy="428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8682" y="723900"/>
            <a:ext cx="7722023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1" y="1397001"/>
            <a:ext cx="7720832" cy="487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90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66666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71" y="288088"/>
            <a:ext cx="7720832" cy="428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1" y="1054849"/>
            <a:ext cx="7720832" cy="5212080"/>
          </a:xfrm>
        </p:spPr>
        <p:txBody>
          <a:bodyPr/>
          <a:lstStyle>
            <a:lvl1pPr marL="685983" indent="-685983">
              <a:spcAft>
                <a:spcPts val="600"/>
              </a:spcAft>
              <a:tabLst>
                <a:tab pos="685983" algn="l"/>
              </a:tabLst>
              <a:defRPr sz="1500"/>
            </a:lvl1pPr>
            <a:lvl2pPr marL="856288" indent="-170305">
              <a:buFont typeface="Lucida Grande"/>
              <a:buChar char="–"/>
              <a:defRPr sz="1350"/>
            </a:lvl2pPr>
            <a:lvl3pPr marL="1025402" indent="-169114">
              <a:buFont typeface="Arial"/>
              <a:buChar char="•"/>
              <a:defRPr sz="1200"/>
            </a:lvl3pPr>
            <a:lvl4pPr marL="1200470" indent="-171496">
              <a:buFont typeface="Lucida Grande"/>
              <a:buChar char="–"/>
              <a:defRPr sz="1050"/>
            </a:lvl4pPr>
            <a:lvl5pPr marL="1371966" indent="-169114">
              <a:buFont typeface="Arial"/>
              <a:buChar char="•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2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90" y="1833350"/>
            <a:ext cx="7722023" cy="1692275"/>
          </a:xfrm>
        </p:spPr>
        <p:txBody>
          <a:bodyPr anchor="t">
            <a:noAutofit/>
          </a:bodyPr>
          <a:lstStyle>
            <a:lvl1pPr algn="l">
              <a:defRPr sz="2701" b="0" i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40" y="6451808"/>
            <a:ext cx="1401811" cy="2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23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a Ink-Sav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>
                <a:solidFill>
                  <a:srgbClr val="4D4D4D"/>
                </a:solidFill>
                <a:latin typeface="Arial"/>
              </a:rPr>
              <a:pPr/>
              <a:t>‹#›</a:t>
            </a:fld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D4D4D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82" y="1828805"/>
            <a:ext cx="7722023" cy="1692275"/>
          </a:xfrm>
        </p:spPr>
        <p:txBody>
          <a:bodyPr anchor="t">
            <a:noAutofit/>
          </a:bodyPr>
          <a:lstStyle>
            <a:lvl1pPr algn="l">
              <a:defRPr sz="2701" b="0" i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09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  <a:latin typeface="Arial"/>
              </a:rPr>
              <a:t>Edit presentation title on Slide Master using Insert &gt; Header &amp; 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82" y="1829106"/>
            <a:ext cx="7722023" cy="1692275"/>
          </a:xfrm>
        </p:spPr>
        <p:txBody>
          <a:bodyPr anchor="t">
            <a:noAutofit/>
          </a:bodyPr>
          <a:lstStyle>
            <a:lvl1pPr algn="l">
              <a:defRPr sz="2701" b="0" i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40" y="6451808"/>
            <a:ext cx="1401811" cy="2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0"/>
          <a:stretch/>
        </p:blipFill>
        <p:spPr>
          <a:xfrm>
            <a:off x="7474688" y="6450122"/>
            <a:ext cx="1452456" cy="2714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872" y="6553201"/>
            <a:ext cx="290097" cy="30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>
                <a:solidFill>
                  <a:schemeClr val="accent6"/>
                </a:solidFill>
              </a:defRPr>
            </a:lvl1pPr>
          </a:lstStyle>
          <a:p>
            <a:fld id="{0A655226-6E4F-8847-85CD-AF95F3D3F39A}" type="slidenum">
              <a:rPr lang="en-US" smtClean="0">
                <a:solidFill>
                  <a:srgbClr val="666666"/>
                </a:solidFill>
                <a:latin typeface="Arial"/>
                <a:ea typeface="ＭＳ Ｐゴシック" pitchFamily="52" charset="-128"/>
              </a:rPr>
              <a:pPr/>
              <a:t>‹#›</a:t>
            </a:fld>
            <a:endParaRPr lang="en-US">
              <a:solidFill>
                <a:srgbClr val="666666"/>
              </a:solidFill>
              <a:latin typeface="Arial"/>
              <a:ea typeface="ＭＳ Ｐゴシック" pitchFamily="52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96" y="6553206"/>
            <a:ext cx="3992015" cy="3047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en-US">
                <a:solidFill>
                  <a:srgbClr val="666666"/>
                </a:solidFill>
                <a:latin typeface="Arial"/>
                <a:ea typeface="ＭＳ Ｐゴシック" pitchFamily="52" charset="-128"/>
              </a:rPr>
              <a:t>Edit presentation title on Slide Master using Insert &gt; Header &amp; Footer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871" y="288088"/>
            <a:ext cx="8586642" cy="4286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870" y="1054849"/>
            <a:ext cx="7717260" cy="5212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814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  <p:sldLayoutId id="2147483682" r:id="rId21"/>
  </p:sldLayoutIdLst>
  <p:hf hdr="0" dt="0"/>
  <p:txStyles>
    <p:titleStyle>
      <a:lvl1pPr algn="l" defTabSz="342991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342991" rtl="0" eaLnBrk="1" latinLnBrk="0" hangingPunct="1">
        <a:lnSpc>
          <a:spcPct val="100000"/>
        </a:lnSpc>
        <a:spcBef>
          <a:spcPts val="0"/>
        </a:spcBef>
        <a:spcAft>
          <a:spcPts val="750"/>
        </a:spcAft>
        <a:buFontTx/>
        <a:buNone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0305" indent="-170305" algn="l" defTabSz="34299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91" indent="-169114" algn="l" defTabSz="342991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Lucida Grande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514487" indent="-171496" algn="l" defTabSz="342991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8365" indent="-169114" algn="l" defTabSz="342991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Arial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811032" indent="-122667" algn="l" defTabSz="342991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932937" indent="-123477" algn="l" defTabSz="342991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2"/>
        </a:buClr>
        <a:buFont typeface="Lucida Grande"/>
        <a:buChar char="–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8">
          <p15:clr>
            <a:srgbClr val="5ACBF0"/>
          </p15:clr>
        </p15:guide>
        <p15:guide id="3" orient="horz" pos="228">
          <p15:clr>
            <a:srgbClr val="5ACBF0"/>
          </p15:clr>
        </p15:guide>
        <p15:guide id="4" orient="horz" pos="707">
          <p15:clr>
            <a:srgbClr val="5ACBF0"/>
          </p15:clr>
        </p15:guide>
        <p15:guide id="5" pos="5585">
          <p15:clr>
            <a:srgbClr val="5ACBF0"/>
          </p15:clr>
        </p15:guide>
        <p15:guide id="6" pos="175">
          <p15:clr>
            <a:srgbClr val="5ACBF0"/>
          </p15:clr>
        </p15:guide>
        <p15:guide id="8" pos="5040">
          <p15:clr>
            <a:srgbClr val="5ACBF0"/>
          </p15:clr>
        </p15:guide>
        <p15:guide id="9" orient="horz" pos="420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ox.google.com/datasetsearch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7E0-548C-F747-BE9D-38096201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859858"/>
            <a:ext cx="8801101" cy="9233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Built in few hours a Sentiment Analysis on Twitter using Django, Docker containers, Python &amp; Google NLP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4DEA-E4E5-944C-9D8C-DD123140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8" y="1564515"/>
            <a:ext cx="952500" cy="952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48C6AB-4591-AA40-A27E-AD7C584568FB}"/>
              </a:ext>
            </a:extLst>
          </p:cNvPr>
          <p:cNvCxnSpPr>
            <a:cxnSpLocks/>
          </p:cNvCxnSpPr>
          <p:nvPr/>
        </p:nvCxnSpPr>
        <p:spPr>
          <a:xfrm>
            <a:off x="1436458" y="1914512"/>
            <a:ext cx="96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2BF170-4907-4C46-83E3-5E577AA4C12C}"/>
              </a:ext>
            </a:extLst>
          </p:cNvPr>
          <p:cNvSpPr txBox="1"/>
          <p:nvPr/>
        </p:nvSpPr>
        <p:spPr>
          <a:xfrm>
            <a:off x="0" y="2562284"/>
            <a:ext cx="2165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Twitter API using </a:t>
            </a:r>
            <a:r>
              <a:rPr lang="en-US" sz="1350" dirty="0" err="1"/>
              <a:t>Tweepy</a:t>
            </a:r>
            <a:r>
              <a:rPr lang="en-US" sz="1350" dirty="0"/>
              <a:t> </a:t>
            </a:r>
          </a:p>
          <a:p>
            <a:r>
              <a:rPr lang="en-US" sz="1350" dirty="0"/>
              <a:t>Python Library &amp; Twitter Dev Account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D64B3-4058-CA4C-AC52-5022492E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36" y="1434203"/>
            <a:ext cx="873622" cy="873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978D85-DD24-A84D-AC61-41B1722B242D}"/>
              </a:ext>
            </a:extLst>
          </p:cNvPr>
          <p:cNvSpPr txBox="1"/>
          <p:nvPr/>
        </p:nvSpPr>
        <p:spPr>
          <a:xfrm>
            <a:off x="5571718" y="2377751"/>
            <a:ext cx="23566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Local Docker running </a:t>
            </a:r>
            <a:r>
              <a:rPr lang="en-US" sz="1350" dirty="0" err="1"/>
              <a:t>PostGresql</a:t>
            </a:r>
            <a:r>
              <a:rPr lang="en-US" sz="1350" dirty="0"/>
              <a:t>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B02E8-D80A-E44F-8194-711599D8D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11" y="1415460"/>
            <a:ext cx="1114425" cy="866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7690C9-A2CD-6D4B-A7EB-5F4DC81B2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965" y="1598983"/>
            <a:ext cx="1128096" cy="6091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BB2DA7-90B6-5E42-BA5D-651E805B4BD0}"/>
              </a:ext>
            </a:extLst>
          </p:cNvPr>
          <p:cNvSpPr txBox="1"/>
          <p:nvPr/>
        </p:nvSpPr>
        <p:spPr>
          <a:xfrm>
            <a:off x="2653115" y="2505657"/>
            <a:ext cx="2165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Django &amp; Python to run and manage the code and data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8170B6-E4AF-D240-8628-4BF286530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597" y="1521169"/>
            <a:ext cx="808316" cy="80831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922B7B-9A10-F64C-8D57-65F569DB902F}"/>
              </a:ext>
            </a:extLst>
          </p:cNvPr>
          <p:cNvCxnSpPr>
            <a:cxnSpLocks/>
          </p:cNvCxnSpPr>
          <p:nvPr/>
        </p:nvCxnSpPr>
        <p:spPr>
          <a:xfrm flipH="1">
            <a:off x="4890774" y="1900460"/>
            <a:ext cx="61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D4A7C30-3514-9646-97AB-C273D7882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394" y="3206782"/>
            <a:ext cx="1995485" cy="11754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534E9E-CB01-534C-B4AD-3F4A1594C6F7}"/>
              </a:ext>
            </a:extLst>
          </p:cNvPr>
          <p:cNvSpPr txBox="1"/>
          <p:nvPr/>
        </p:nvSpPr>
        <p:spPr>
          <a:xfrm>
            <a:off x="6750036" y="3443615"/>
            <a:ext cx="216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Google Cloud Natural Language Processing SDK to run sentiment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4C19-A3A5-A14F-9AC8-6BDDEBA92EB5}"/>
              </a:ext>
            </a:extLst>
          </p:cNvPr>
          <p:cNvSpPr txBox="1"/>
          <p:nvPr/>
        </p:nvSpPr>
        <p:spPr>
          <a:xfrm>
            <a:off x="5082404" y="5282561"/>
            <a:ext cx="33165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GITHUB Source Code:</a:t>
            </a:r>
          </a:p>
          <a:p>
            <a:r>
              <a:rPr lang="en-US" sz="1350" dirty="0">
                <a:solidFill>
                  <a:srgbClr val="FF0000"/>
                </a:solidFill>
              </a:rPr>
              <a:t> https://</a:t>
            </a:r>
            <a:r>
              <a:rPr lang="en-US" sz="1350" dirty="0" err="1">
                <a:solidFill>
                  <a:srgbClr val="FF0000"/>
                </a:solidFill>
              </a:rPr>
              <a:t>github.com</a:t>
            </a:r>
            <a:r>
              <a:rPr lang="en-US" sz="1350" dirty="0">
                <a:solidFill>
                  <a:srgbClr val="FF0000"/>
                </a:solidFill>
              </a:rPr>
              <a:t>/</a:t>
            </a:r>
            <a:r>
              <a:rPr lang="en-US" sz="1350" dirty="0" err="1">
                <a:solidFill>
                  <a:srgbClr val="FF0000"/>
                </a:solidFill>
              </a:rPr>
              <a:t>hoteit</a:t>
            </a:r>
            <a:r>
              <a:rPr lang="en-US" sz="1350" dirty="0">
                <a:solidFill>
                  <a:srgbClr val="FF0000"/>
                </a:solidFill>
              </a:rPr>
              <a:t>/courses-sentiment-tweets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B69F1-6713-0949-9E06-AB7ABC4B07B0}"/>
              </a:ext>
            </a:extLst>
          </p:cNvPr>
          <p:cNvSpPr/>
          <p:nvPr/>
        </p:nvSpPr>
        <p:spPr>
          <a:xfrm>
            <a:off x="228649" y="214030"/>
            <a:ext cx="907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Sentiment Analysis using Google Cloud NLP </a:t>
            </a:r>
            <a:r>
              <a:rPr lang="en-US" dirty="0" err="1">
                <a:solidFill>
                  <a:schemeClr val="tx2"/>
                </a:solidFill>
              </a:rPr>
              <a:t>AutoML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DB0798-964C-6247-9F3C-FE3363B3A6E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9000"/>
          </a:blip>
          <a:stretch>
            <a:fillRect/>
          </a:stretch>
        </p:blipFill>
        <p:spPr>
          <a:xfrm>
            <a:off x="-22828" y="3549999"/>
            <a:ext cx="3830962" cy="32624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0DF47A-1242-6E4E-97B9-9E0AB0E435F4}"/>
              </a:ext>
            </a:extLst>
          </p:cNvPr>
          <p:cNvCxnSpPr>
            <a:cxnSpLocks/>
          </p:cNvCxnSpPr>
          <p:nvPr/>
        </p:nvCxnSpPr>
        <p:spPr>
          <a:xfrm>
            <a:off x="4448432" y="2307825"/>
            <a:ext cx="633972" cy="73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1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D3CD-B0BE-E442-B9C4-CD25F042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21" y="914020"/>
            <a:ext cx="8797689" cy="9997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Training Google </a:t>
            </a:r>
            <a:r>
              <a:rPr lang="en-US" dirty="0" err="1">
                <a:solidFill>
                  <a:schemeClr val="accent2"/>
                </a:solidFill>
              </a:rPr>
              <a:t>AutoML</a:t>
            </a:r>
            <a:r>
              <a:rPr lang="en-US" dirty="0">
                <a:solidFill>
                  <a:schemeClr val="accent2"/>
                </a:solidFill>
              </a:rPr>
              <a:t> for 4 hours &amp; $5 to categorize Coursera students reviews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C4902-7334-3244-B400-E9DA1B1D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8" y="2259033"/>
            <a:ext cx="2455679" cy="524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8DBCA-CF49-6443-8EE2-9CAA7AB38EE2}"/>
              </a:ext>
            </a:extLst>
          </p:cNvPr>
          <p:cNvSpPr txBox="1"/>
          <p:nvPr/>
        </p:nvSpPr>
        <p:spPr>
          <a:xfrm>
            <a:off x="696931" y="2922355"/>
            <a:ext cx="24392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Searched for a dataset on</a:t>
            </a:r>
          </a:p>
          <a:p>
            <a:r>
              <a:rPr lang="en-US" sz="1350" dirty="0">
                <a:hlinkClick r:id="rId3"/>
              </a:rPr>
              <a:t>https://toolbox.google.com/datasetsearch</a:t>
            </a:r>
            <a:r>
              <a:rPr lang="en-US" sz="1350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3D1DD-04E7-464C-B2A0-AC13221E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3" y="4206258"/>
            <a:ext cx="1143000" cy="4095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B5E079-2453-324F-9C16-7D4657BCC4C0}"/>
              </a:ext>
            </a:extLst>
          </p:cNvPr>
          <p:cNvCxnSpPr/>
          <p:nvPr/>
        </p:nvCxnSpPr>
        <p:spPr>
          <a:xfrm>
            <a:off x="1279133" y="3614852"/>
            <a:ext cx="0" cy="57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0EADA0-F581-7248-8E63-1CA90CC636B6}"/>
              </a:ext>
            </a:extLst>
          </p:cNvPr>
          <p:cNvSpPr txBox="1"/>
          <p:nvPr/>
        </p:nvSpPr>
        <p:spPr>
          <a:xfrm>
            <a:off x="631005" y="4784180"/>
            <a:ext cx="243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Found “</a:t>
            </a:r>
            <a:r>
              <a:rPr lang="en-US" sz="1350" b="1" dirty="0"/>
              <a:t>100K+ Scraped Course Reviews from the Coursera Website (As of May 2017)</a:t>
            </a:r>
            <a:r>
              <a:rPr lang="en-US" sz="1350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C889B-4B18-004D-9E5B-A30FEF8568E0}"/>
              </a:ext>
            </a:extLst>
          </p:cNvPr>
          <p:cNvCxnSpPr/>
          <p:nvPr/>
        </p:nvCxnSpPr>
        <p:spPr>
          <a:xfrm flipV="1">
            <a:off x="2935841" y="2413785"/>
            <a:ext cx="824501" cy="22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FF5FD-1195-1F49-8213-08E0E3B8E967}"/>
              </a:ext>
            </a:extLst>
          </p:cNvPr>
          <p:cNvSpPr txBox="1"/>
          <p:nvPr/>
        </p:nvSpPr>
        <p:spPr>
          <a:xfrm>
            <a:off x="6524593" y="2009010"/>
            <a:ext cx="208903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Analyzed the data,</a:t>
            </a:r>
          </a:p>
          <a:p>
            <a:r>
              <a:rPr lang="en-US" sz="1350" dirty="0"/>
              <a:t>cleaned when necessary</a:t>
            </a:r>
          </a:p>
          <a:p>
            <a:r>
              <a:rPr lang="en-US" sz="1350" dirty="0"/>
              <a:t>(pretraining step)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D168D2-426F-DB4D-AC94-48C7EF34E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04" y="1591859"/>
            <a:ext cx="2295632" cy="11815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57ADAE-D829-4541-9961-6899304C6D1A}"/>
              </a:ext>
            </a:extLst>
          </p:cNvPr>
          <p:cNvCxnSpPr/>
          <p:nvPr/>
        </p:nvCxnSpPr>
        <p:spPr>
          <a:xfrm>
            <a:off x="5267120" y="2911845"/>
            <a:ext cx="0" cy="60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A09C2-CC26-044C-ABAA-878840AF316D}"/>
              </a:ext>
            </a:extLst>
          </p:cNvPr>
          <p:cNvSpPr txBox="1"/>
          <p:nvPr/>
        </p:nvSpPr>
        <p:spPr>
          <a:xfrm>
            <a:off x="6868510" y="3557565"/>
            <a:ext cx="228460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Created Google Cloud</a:t>
            </a:r>
          </a:p>
          <a:p>
            <a:r>
              <a:rPr lang="en-US" sz="1350" dirty="0" err="1"/>
              <a:t>AutoML</a:t>
            </a:r>
            <a:r>
              <a:rPr lang="en-US" sz="1350" dirty="0"/>
              <a:t> project &amp; activated</a:t>
            </a:r>
          </a:p>
          <a:p>
            <a:r>
              <a:rPr lang="en-US" sz="1350" dirty="0"/>
              <a:t>NLP APIs, uploaded data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B8BD60-5DB0-3940-9F49-A332696A6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02" y="3610010"/>
            <a:ext cx="2824335" cy="1192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71EFAA-F74A-4044-A563-C40BDD98A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025" y="5215823"/>
            <a:ext cx="2997485" cy="4722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12497B-5AB0-F849-AE72-97A2F60BEC91}"/>
              </a:ext>
            </a:extLst>
          </p:cNvPr>
          <p:cNvSpPr txBox="1"/>
          <p:nvPr/>
        </p:nvSpPr>
        <p:spPr>
          <a:xfrm>
            <a:off x="7007706" y="5277625"/>
            <a:ext cx="20313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 AI expertise needed!</a:t>
            </a:r>
          </a:p>
          <a:p>
            <a:endParaRPr lang="en-US" sz="13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2677C8-E255-6C45-995D-9CD075105235}"/>
              </a:ext>
            </a:extLst>
          </p:cNvPr>
          <p:cNvSpPr txBox="1"/>
          <p:nvPr/>
        </p:nvSpPr>
        <p:spPr>
          <a:xfrm>
            <a:off x="5369767" y="3068762"/>
            <a:ext cx="130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Dataset import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267D17-B75D-EA4C-A7A2-48A8C1EB178C}"/>
              </a:ext>
            </a:extLst>
          </p:cNvPr>
          <p:cNvSpPr txBox="1"/>
          <p:nvPr/>
        </p:nvSpPr>
        <p:spPr>
          <a:xfrm>
            <a:off x="5369766" y="4866181"/>
            <a:ext cx="24000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Train/Evaluate/Predict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301652-7740-B24E-95D3-A06B25A9B82D}"/>
              </a:ext>
            </a:extLst>
          </p:cNvPr>
          <p:cNvCxnSpPr>
            <a:cxnSpLocks/>
          </p:cNvCxnSpPr>
          <p:nvPr/>
        </p:nvCxnSpPr>
        <p:spPr>
          <a:xfrm>
            <a:off x="5165663" y="4844872"/>
            <a:ext cx="0" cy="31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807A326-31F5-8E42-BDC3-FFC868D2ED74}"/>
              </a:ext>
            </a:extLst>
          </p:cNvPr>
          <p:cNvSpPr/>
          <p:nvPr/>
        </p:nvSpPr>
        <p:spPr>
          <a:xfrm>
            <a:off x="180470" y="272549"/>
            <a:ext cx="8433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dirty="0" err="1">
                <a:solidFill>
                  <a:schemeClr val="tx2"/>
                </a:solidFill>
              </a:rPr>
              <a:t>AutoML</a:t>
            </a:r>
            <a:r>
              <a:rPr lang="en-US" dirty="0">
                <a:solidFill>
                  <a:schemeClr val="tx2"/>
                </a:solidFill>
              </a:rPr>
              <a:t> Setup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EE7A0-DB52-384B-BD04-04E4B30E0B2A}"/>
              </a:ext>
            </a:extLst>
          </p:cNvPr>
          <p:cNvSpPr txBox="1"/>
          <p:nvPr/>
        </p:nvSpPr>
        <p:spPr>
          <a:xfrm>
            <a:off x="5021462" y="5858915"/>
            <a:ext cx="33165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GITHUB Source Code:</a:t>
            </a:r>
          </a:p>
          <a:p>
            <a:r>
              <a:rPr lang="en-US" sz="1350" dirty="0">
                <a:solidFill>
                  <a:srgbClr val="FF0000"/>
                </a:solidFill>
              </a:rPr>
              <a:t> https://</a:t>
            </a:r>
            <a:r>
              <a:rPr lang="en-US" sz="1350" dirty="0" err="1">
                <a:solidFill>
                  <a:srgbClr val="FF0000"/>
                </a:solidFill>
              </a:rPr>
              <a:t>github.com</a:t>
            </a:r>
            <a:r>
              <a:rPr lang="en-US" sz="1350" dirty="0">
                <a:solidFill>
                  <a:srgbClr val="FF0000"/>
                </a:solidFill>
              </a:rPr>
              <a:t>/</a:t>
            </a:r>
            <a:r>
              <a:rPr lang="en-US" sz="1350" dirty="0" err="1">
                <a:solidFill>
                  <a:srgbClr val="FF0000"/>
                </a:solidFill>
              </a:rPr>
              <a:t>hoteit</a:t>
            </a:r>
            <a:r>
              <a:rPr lang="en-US" sz="1350" dirty="0">
                <a:solidFill>
                  <a:srgbClr val="FF0000"/>
                </a:solidFill>
              </a:rPr>
              <a:t>/courses-sentiment-tweets</a:t>
            </a:r>
          </a:p>
        </p:txBody>
      </p:sp>
    </p:spTree>
    <p:extLst>
      <p:ext uri="{BB962C8B-B14F-4D97-AF65-F5344CB8AC3E}">
        <p14:creationId xmlns:p14="http://schemas.microsoft.com/office/powerpoint/2010/main" val="2186769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R">
  <a:themeElements>
    <a:clrScheme name="TR2">
      <a:dk1>
        <a:srgbClr val="4D4D4D"/>
      </a:dk1>
      <a:lt1>
        <a:sysClr val="window" lastClr="FFFFFF"/>
      </a:lt1>
      <a:dk2>
        <a:srgbClr val="FF8000"/>
      </a:dk2>
      <a:lt2>
        <a:srgbClr val="D0D0D0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5DA2"/>
      </a:hlink>
      <a:folHlink>
        <a:srgbClr val="621F95"/>
      </a:folHlink>
    </a:clrScheme>
    <a:fontScheme name="T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no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3D63A410-3224-D943-9E1B-3BD950182B25}" vid="{2D0E60D8-AF44-9D4C-A398-8A9D9DE8D6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{5C2106DE-6A4B-4743-9F11-83DE2A2F132E}tf10001063</Template>
  <TotalTime>4668</TotalTime>
  <Words>174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Lucida Grande</vt:lpstr>
      <vt:lpstr>Wingdings</vt:lpstr>
      <vt:lpstr>TR</vt:lpstr>
      <vt:lpstr>think-cell Slide</vt:lpstr>
      <vt:lpstr>Built in few hours a Sentiment Analysis on Twitter using Django, Docker containers, Python &amp; Google NLP</vt:lpstr>
      <vt:lpstr>Training Google AutoML for 4 hours &amp; $5 to categorize Coursera students reviews  </vt:lpstr>
    </vt:vector>
  </TitlesOfParts>
  <Company>Thomson Reuters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Sloan Fellows Seminar  Brian Ulicny, Phd Sr. Director, Thomson Reuters Labs  @bulicny</dc:title>
  <dc:creator>Brian Ulicny</dc:creator>
  <cp:lastModifiedBy>Hoteit, Tarek (TR Tech, Content &amp; Ops)</cp:lastModifiedBy>
  <cp:revision>69</cp:revision>
  <dcterms:created xsi:type="dcterms:W3CDTF">2018-04-16T13:33:43Z</dcterms:created>
  <dcterms:modified xsi:type="dcterms:W3CDTF">2018-12-12T15:56:10Z</dcterms:modified>
</cp:coreProperties>
</file>