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7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5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3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8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36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CSE 222 Homework 8: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Social Network Analysis System</a:t>
            </a:r>
          </a:p>
          <a:p>
            <a:r>
              <a:rPr dirty="0"/>
              <a:t>Date: </a:t>
            </a:r>
            <a:r>
              <a:rPr lang="tr-TR" dirty="0"/>
              <a:t>21.05.2024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Command-Line Interface (CLI):</a:t>
            </a:r>
          </a:p>
          <a:p>
            <a:r>
              <a:t>• Provides a menu for user interactions.</a:t>
            </a:r>
          </a:p>
          <a:p>
            <a:r>
              <a:t>Menu Options:</a:t>
            </a:r>
          </a:p>
          <a:p>
            <a:r>
              <a:t>1. Add person</a:t>
            </a:r>
          </a:p>
          <a:p>
            <a:r>
              <a:t>2. Remove person</a:t>
            </a:r>
          </a:p>
          <a:p>
            <a:r>
              <a:t>3. Add friendship</a:t>
            </a:r>
          </a:p>
          <a:p>
            <a:r>
              <a:t>4. Remove friendship</a:t>
            </a:r>
          </a:p>
          <a:p>
            <a:r>
              <a:t>5. Find shortest path</a:t>
            </a:r>
          </a:p>
          <a:p>
            <a:r>
              <a:t>6. Suggest friends</a:t>
            </a:r>
          </a:p>
          <a:p>
            <a:r>
              <a:t>7. Count clusters</a:t>
            </a:r>
          </a:p>
          <a:p>
            <a:r>
              <a:t>8. Exit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Adding a Person:</a:t>
            </a:r>
          </a:p>
          <a:p>
            <a:r>
              <a:t>Enter name: John Doe</a:t>
            </a:r>
          </a:p>
          <a:p>
            <a:r>
              <a:t>Enter age: 25</a:t>
            </a:r>
          </a:p>
          <a:p>
            <a:r>
              <a:t>Enter hobbies (comma-separated): reading,hiking,cooking</a:t>
            </a:r>
          </a:p>
          <a:p>
            <a:r>
              <a:t>Person added: John Doe (Timestamp: 2024-05-29 10:30:00)</a:t>
            </a:r>
          </a:p>
          <a:p>
            <a:r>
              <a:t>Adding a Friendship:</a:t>
            </a:r>
          </a:p>
          <a:p>
            <a:r>
              <a:t>Enter first person's name: John Doe</a:t>
            </a:r>
          </a:p>
          <a:p>
            <a:r>
              <a:t>Enter first person's timestamp: 2024-05-29 10:30:00</a:t>
            </a:r>
          </a:p>
          <a:p>
            <a:r>
              <a:t>Enter second person's name: Jane Smith</a:t>
            </a:r>
          </a:p>
          <a:p>
            <a:r>
              <a:t>Enter second person's timestamp: 2024-05-28 14:45:00</a:t>
            </a:r>
          </a:p>
          <a:p>
            <a:r>
              <a:t>Friendship added between John Doe and Jane Smith</a:t>
            </a:r>
          </a:p>
          <a:p>
            <a:r>
              <a:t>Finding Shortest Path:</a:t>
            </a:r>
          </a:p>
          <a:p>
            <a:r>
              <a:t>Enter first person's name: John Doe</a:t>
            </a:r>
          </a:p>
          <a:p>
            <a:r>
              <a:t>Enter first person's timestamp: 2024-05-29 10:30:00</a:t>
            </a:r>
          </a:p>
          <a:p>
            <a:r>
              <a:t>Enter second person's name: Alice Johnson</a:t>
            </a:r>
          </a:p>
          <a:p>
            <a:r>
              <a:t>Enter second person's timestamp: 2024-05-27 09:15:00</a:t>
            </a:r>
          </a:p>
          <a:p>
            <a:r>
              <a:t>Shortest path: John Doe -&gt; Jane Smith -&gt; Bob Brown -&gt; Alice Johnson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Submission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Requirements:</a:t>
            </a:r>
          </a:p>
          <a:p>
            <a:r>
              <a:t>• Complete JavaDoc documentation.</a:t>
            </a:r>
          </a:p>
          <a:p>
            <a:r>
              <a:t>• PDF report.</a:t>
            </a:r>
          </a:p>
          <a:p>
            <a:r>
              <a:t>• Makefile for compilation.</a:t>
            </a:r>
          </a:p>
          <a:p>
            <a:r>
              <a:t>Code Quality:</a:t>
            </a:r>
          </a:p>
          <a:p>
            <a:r>
              <a:t>• Well-commented code.</a:t>
            </a:r>
          </a:p>
          <a:p>
            <a:r>
              <a:t>• Detailed documentation of purpose, inputs, outputs, and side effects.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Functionality: Does the code meet the assignment requirements?</a:t>
            </a:r>
          </a:p>
          <a:p>
            <a:r>
              <a:t>OOP Principles: Proper use of object-oriented design.</a:t>
            </a:r>
          </a:p>
          <a:p>
            <a:r>
              <a:t>Code Quality: Clean, readable, and well-documented code.</a:t>
            </a:r>
          </a:p>
          <a:p>
            <a:r>
              <a:t>Interface Usability: User-friendly command-line interface.</a:t>
            </a:r>
          </a:p>
          <a:p>
            <a:r>
              <a:t>Documentation: Completeness and clarity of the JavaDoc and report.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Objective: Implement a social network analysis system using graph data structures and algorithms.</a:t>
            </a:r>
          </a:p>
          <a:p>
            <a:r>
              <a:rPr dirty="0"/>
              <a:t>Key Goals:</a:t>
            </a:r>
          </a:p>
          <a:p>
            <a:r>
              <a:rPr dirty="0"/>
              <a:t>• Represent a social network as an undirected graph.</a:t>
            </a:r>
          </a:p>
          <a:p>
            <a:r>
              <a:rPr dirty="0"/>
              <a:t>• Perform operations like adding/removing people and friendships.</a:t>
            </a:r>
          </a:p>
          <a:p>
            <a:r>
              <a:rPr dirty="0"/>
              <a:t>• Implement advanced features such as suggesting friends and counting clusters.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Network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Graph Representation:</a:t>
            </a:r>
          </a:p>
          <a:p>
            <a:r>
              <a:t>• Nodes represent individuals.</a:t>
            </a:r>
          </a:p>
          <a:p>
            <a:r>
              <a:t>• Edges represent friendships.</a:t>
            </a:r>
          </a:p>
          <a:p>
            <a:r>
              <a:t>Node Attributes:</a:t>
            </a:r>
          </a:p>
          <a:p>
            <a:r>
              <a:t>• Name</a:t>
            </a:r>
          </a:p>
          <a:p>
            <a:r>
              <a:t>• Age</a:t>
            </a:r>
          </a:p>
          <a:p>
            <a:r>
              <a:t>• Hobbies</a:t>
            </a:r>
          </a:p>
          <a:p>
            <a:r>
              <a:t>• Timestamp (date and time when the person joined)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Design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Hierarchy:</a:t>
            </a:r>
          </a:p>
          <a:p>
            <a:r>
              <a:t>Person Class:</a:t>
            </a:r>
          </a:p>
          <a:p>
            <a:r>
              <a:t>• Attributes: Name, Age, Hobbies, Timestamp</a:t>
            </a:r>
          </a:p>
          <a:p>
            <a:r>
              <a:t>SocialNetwork Class:</a:t>
            </a:r>
          </a:p>
          <a:p>
            <a:r>
              <a:t>• Attributes: People (Map), Graph (Adjacency List)</a:t>
            </a:r>
          </a:p>
          <a:p>
            <a:r>
              <a:t>• Methods: Add/Remove People, Add/Remove Friendships, Perform Analyses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" y="764373"/>
            <a:ext cx="5124450" cy="1293028"/>
          </a:xfrm>
        </p:spPr>
        <p:txBody>
          <a:bodyPr>
            <a:normAutofit/>
          </a:bodyPr>
          <a:lstStyle/>
          <a:p>
            <a:r>
              <a:rPr lang="en-US"/>
              <a:t>Adding and Removing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" y="2194560"/>
            <a:ext cx="5124450" cy="4024125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Courier New"/>
              </a:rPr>
              <a:t>Add Person:</a:t>
            </a:r>
          </a:p>
          <a:p>
            <a:r>
              <a:rPr lang="en-US" sz="1200" dirty="0">
                <a:latin typeface="Courier New"/>
              </a:rPr>
              <a:t>• Prompt user for name, age, and hobbies.</a:t>
            </a:r>
          </a:p>
          <a:p>
            <a:r>
              <a:rPr lang="en-US" sz="1200" dirty="0">
                <a:latin typeface="Courier New"/>
              </a:rPr>
              <a:t>• Add person to the network with the current timestamp.</a:t>
            </a:r>
          </a:p>
          <a:p>
            <a:r>
              <a:rPr lang="en-US" sz="1200" dirty="0">
                <a:latin typeface="Courier New"/>
              </a:rPr>
              <a:t>Example Code: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</a:rPr>
              <a:t>public void </a:t>
            </a:r>
            <a:r>
              <a:rPr lang="en-US" sz="1200" dirty="0" err="1">
                <a:solidFill>
                  <a:srgbClr val="FF0000"/>
                </a:solidFill>
                <a:latin typeface="Courier New"/>
              </a:rPr>
              <a:t>addPerson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(String name, int age, List&lt;String&gt; hobbies) {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</a:rPr>
              <a:t>    Person </a:t>
            </a:r>
            <a:r>
              <a:rPr lang="en-US" sz="1200" dirty="0" err="1">
                <a:solidFill>
                  <a:srgbClr val="FF0000"/>
                </a:solidFill>
                <a:latin typeface="Courier New"/>
              </a:rPr>
              <a:t>newPerson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 = new Person(name, age, hobbies, </a:t>
            </a:r>
            <a:r>
              <a:rPr lang="en-US" sz="1200" dirty="0" err="1">
                <a:solidFill>
                  <a:srgbClr val="FF0000"/>
                </a:solidFill>
                <a:latin typeface="Courier New"/>
              </a:rPr>
              <a:t>LocalDateTime.now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());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urier New"/>
              </a:rPr>
              <a:t>people.put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(name, </a:t>
            </a:r>
            <a:r>
              <a:rPr lang="en-US" sz="1200" dirty="0" err="1">
                <a:solidFill>
                  <a:srgbClr val="FF0000"/>
                </a:solidFill>
                <a:latin typeface="Courier New"/>
              </a:rPr>
              <a:t>newPerson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/>
              </a:rPr>
              <a:t>}</a:t>
            </a:r>
          </a:p>
          <a:p>
            <a:r>
              <a:rPr lang="en-US" sz="1200" dirty="0">
                <a:latin typeface="Courier New"/>
              </a:rPr>
              <a:t>Remove Person:</a:t>
            </a:r>
          </a:p>
          <a:p>
            <a:r>
              <a:rPr lang="en-US" sz="1200" dirty="0">
                <a:latin typeface="Courier New"/>
              </a:rPr>
              <a:t>• Prompt user for name and timestamp.</a:t>
            </a:r>
          </a:p>
          <a:p>
            <a:r>
              <a:rPr lang="en-US" sz="1200" dirty="0">
                <a:latin typeface="Courier New"/>
              </a:rPr>
              <a:t>• Remove person and associated friendships.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793A7DA5-EECE-F0EF-0936-9B9D07A0B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5928" y="2115543"/>
            <a:ext cx="2733722" cy="27337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wings on colourful paper">
            <a:extLst>
              <a:ext uri="{FF2B5EF4-FFF2-40B4-BE49-F238E27FC236}">
                <a16:creationId xmlns:a16="http://schemas.microsoft.com/office/drawing/2014/main" id="{2B6279DD-9D85-0272-6DAF-6391065BF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Adding and Removing Friendships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71550" y="2556931"/>
            <a:ext cx="7200897" cy="40525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</a:rPr>
              <a:t>Add Friendship: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</a:rPr>
              <a:t>• Prompt user for names and timestamps of both people.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</a:rPr>
              <a:t>• Add friendship to the network.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</a:rPr>
              <a:t>Example Code: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0000"/>
                </a:solidFill>
                <a:latin typeface="Courier New"/>
              </a:rPr>
              <a:t>public void </a:t>
            </a:r>
            <a:r>
              <a:rPr sz="900" dirty="0" err="1">
                <a:solidFill>
                  <a:srgbClr val="FF0000"/>
                </a:solidFill>
                <a:latin typeface="Courier New"/>
              </a:rPr>
              <a:t>addFriendship</a:t>
            </a:r>
            <a:r>
              <a:rPr sz="900" dirty="0">
                <a:solidFill>
                  <a:srgbClr val="FF0000"/>
                </a:solidFill>
                <a:latin typeface="Courier New"/>
              </a:rPr>
              <a:t>(String name1, String name2) {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0000"/>
                </a:solidFill>
                <a:latin typeface="Courier New"/>
              </a:rPr>
              <a:t>    Person person1 = </a:t>
            </a:r>
            <a:r>
              <a:rPr sz="900" dirty="0" err="1">
                <a:solidFill>
                  <a:srgbClr val="FF0000"/>
                </a:solidFill>
                <a:latin typeface="Courier New"/>
              </a:rPr>
              <a:t>people.get</a:t>
            </a:r>
            <a:r>
              <a:rPr sz="900" dirty="0">
                <a:solidFill>
                  <a:srgbClr val="FF0000"/>
                </a:solidFill>
                <a:latin typeface="Courier New"/>
              </a:rPr>
              <a:t>(name1);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0000"/>
                </a:solidFill>
                <a:latin typeface="Courier New"/>
              </a:rPr>
              <a:t>    Person person2 = </a:t>
            </a:r>
            <a:r>
              <a:rPr sz="900" dirty="0" err="1">
                <a:solidFill>
                  <a:srgbClr val="FF0000"/>
                </a:solidFill>
                <a:latin typeface="Courier New"/>
              </a:rPr>
              <a:t>people.get</a:t>
            </a:r>
            <a:r>
              <a:rPr sz="900" dirty="0">
                <a:solidFill>
                  <a:srgbClr val="FF0000"/>
                </a:solidFill>
                <a:latin typeface="Courier New"/>
              </a:rPr>
              <a:t>(name2);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0000"/>
                </a:solidFill>
                <a:latin typeface="Courier New"/>
              </a:rPr>
              <a:t>    if (</a:t>
            </a:r>
            <a:r>
              <a:rPr sz="900" dirty="0" err="1">
                <a:solidFill>
                  <a:srgbClr val="FF0000"/>
                </a:solidFill>
                <a:latin typeface="Courier New"/>
              </a:rPr>
              <a:t>graph.containsKey</a:t>
            </a:r>
            <a:r>
              <a:rPr sz="900" dirty="0">
                <a:solidFill>
                  <a:srgbClr val="FF0000"/>
                </a:solidFill>
                <a:latin typeface="Courier New"/>
              </a:rPr>
              <a:t>(person1)) {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0000"/>
                </a:solidFill>
                <a:latin typeface="Courier New"/>
              </a:rPr>
              <a:t>        </a:t>
            </a:r>
            <a:r>
              <a:rPr sz="900" dirty="0" err="1">
                <a:solidFill>
                  <a:srgbClr val="FF0000"/>
                </a:solidFill>
                <a:latin typeface="Courier New"/>
              </a:rPr>
              <a:t>graph.get</a:t>
            </a:r>
            <a:r>
              <a:rPr sz="900" dirty="0">
                <a:solidFill>
                  <a:srgbClr val="FF0000"/>
                </a:solidFill>
                <a:latin typeface="Courier New"/>
              </a:rPr>
              <a:t>(person1).add(person2);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0000"/>
                </a:solidFill>
                <a:latin typeface="Courier New"/>
              </a:rPr>
              <a:t>    } else {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0000"/>
                </a:solidFill>
                <a:latin typeface="Courier New"/>
              </a:rPr>
              <a:t>        List&lt;Person&gt; friends = new </a:t>
            </a:r>
            <a:r>
              <a:rPr sz="900" dirty="0" err="1">
                <a:solidFill>
                  <a:srgbClr val="FF0000"/>
                </a:solidFill>
                <a:latin typeface="Courier New"/>
              </a:rPr>
              <a:t>ArrayList</a:t>
            </a:r>
            <a:r>
              <a:rPr sz="900" dirty="0">
                <a:solidFill>
                  <a:srgbClr val="FF0000"/>
                </a:solidFill>
                <a:latin typeface="Courier New"/>
              </a:rPr>
              <a:t>&lt;&gt;();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0000"/>
                </a:solidFill>
                <a:latin typeface="Courier New"/>
              </a:rPr>
              <a:t>        </a:t>
            </a:r>
            <a:r>
              <a:rPr sz="900" dirty="0" err="1">
                <a:solidFill>
                  <a:srgbClr val="FF0000"/>
                </a:solidFill>
                <a:latin typeface="Courier New"/>
              </a:rPr>
              <a:t>friends.add</a:t>
            </a:r>
            <a:r>
              <a:rPr sz="900" dirty="0">
                <a:solidFill>
                  <a:srgbClr val="FF0000"/>
                </a:solidFill>
                <a:latin typeface="Courier New"/>
              </a:rPr>
              <a:t>(person2);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0000"/>
                </a:solidFill>
                <a:latin typeface="Courier New"/>
              </a:rPr>
              <a:t>        </a:t>
            </a:r>
            <a:r>
              <a:rPr sz="900" dirty="0" err="1">
                <a:solidFill>
                  <a:srgbClr val="FF0000"/>
                </a:solidFill>
                <a:latin typeface="Courier New"/>
              </a:rPr>
              <a:t>graph.put</a:t>
            </a:r>
            <a:r>
              <a:rPr sz="900" dirty="0">
                <a:solidFill>
                  <a:srgbClr val="FF0000"/>
                </a:solidFill>
                <a:latin typeface="Courier New"/>
              </a:rPr>
              <a:t>(person1, friends);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0000"/>
                </a:solidFill>
                <a:latin typeface="Courier New"/>
              </a:rPr>
              <a:t>    }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0000"/>
                </a:solidFill>
                <a:latin typeface="Courier New"/>
              </a:rPr>
              <a:t>}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</a:rPr>
              <a:t>Remove Friendship: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</a:rPr>
              <a:t>• Prompt user for names and timestamps of both people.</a:t>
            </a:r>
          </a:p>
          <a:p>
            <a:pPr>
              <a:lnSpc>
                <a:spcPct val="90000"/>
              </a:lnSpc>
            </a:pPr>
            <a:r>
              <a:rPr sz="900" dirty="0">
                <a:solidFill>
                  <a:srgbClr val="FFFFFF"/>
                </a:solidFill>
                <a:latin typeface="Courier New"/>
              </a:rPr>
              <a:t>• Remove friendship from the network.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771517"/>
          </a:xfrm>
        </p:spPr>
        <p:txBody>
          <a:bodyPr wrap="square">
            <a:normAutofit/>
          </a:bodyPr>
          <a:lstStyle/>
          <a:p>
            <a:r>
              <a:rPr lang="tr-TR" sz="1500" dirty="0" err="1">
                <a:solidFill>
                  <a:srgbClr val="000000"/>
                </a:solidFill>
                <a:latin typeface="Courier New"/>
              </a:rPr>
              <a:t>You</a:t>
            </a:r>
            <a:r>
              <a:rPr lang="tr-TR" sz="15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500" dirty="0" err="1">
                <a:solidFill>
                  <a:srgbClr val="000000"/>
                </a:solidFill>
                <a:latin typeface="Courier New"/>
              </a:rPr>
              <a:t>will</a:t>
            </a:r>
            <a:r>
              <a:rPr lang="tr-TR" sz="15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500" dirty="0" err="1">
                <a:solidFill>
                  <a:srgbClr val="000000"/>
                </a:solidFill>
                <a:latin typeface="Courier New"/>
              </a:rPr>
              <a:t>implement</a:t>
            </a:r>
            <a:r>
              <a:rPr lang="tr-TR" sz="15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500" dirty="0" err="1">
                <a:solidFill>
                  <a:srgbClr val="000000"/>
                </a:solidFill>
                <a:latin typeface="Courier New"/>
              </a:rPr>
              <a:t>this</a:t>
            </a:r>
            <a:r>
              <a:rPr lang="tr-TR" sz="15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500" dirty="0" err="1">
                <a:solidFill>
                  <a:srgbClr val="000000"/>
                </a:solidFill>
                <a:latin typeface="Courier New"/>
              </a:rPr>
              <a:t>part</a:t>
            </a:r>
            <a:r>
              <a:rPr lang="tr-TR" sz="15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500" dirty="0" err="1">
                <a:solidFill>
                  <a:srgbClr val="000000"/>
                </a:solidFill>
                <a:latin typeface="Courier New"/>
              </a:rPr>
              <a:t>by</a:t>
            </a:r>
            <a:r>
              <a:rPr lang="tr-TR" sz="15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500" dirty="0" err="1">
                <a:solidFill>
                  <a:srgbClr val="000000"/>
                </a:solidFill>
                <a:latin typeface="Courier New"/>
              </a:rPr>
              <a:t>your</a:t>
            </a:r>
            <a:r>
              <a:rPr lang="tr-TR" sz="15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500" dirty="0" err="1">
                <a:solidFill>
                  <a:srgbClr val="000000"/>
                </a:solidFill>
                <a:latin typeface="Courier New"/>
              </a:rPr>
              <a:t>own</a:t>
            </a:r>
            <a:endParaRPr sz="1500" dirty="0">
              <a:solidFill>
                <a:srgbClr val="000000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Suggesting Friends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97" y="1839667"/>
            <a:ext cx="2556012" cy="4736592"/>
          </a:xfrm>
        </p:spPr>
        <p:txBody>
          <a:bodyPr wrap="square">
            <a:noAutofit/>
          </a:bodyPr>
          <a:lstStyle/>
          <a:p>
            <a:r>
              <a:rPr sz="1000" dirty="0">
                <a:solidFill>
                  <a:srgbClr val="000000"/>
                </a:solidFill>
                <a:latin typeface="Courier New"/>
              </a:rPr>
              <a:t>Friend Suggestion Algorithm:</a:t>
            </a:r>
          </a:p>
          <a:p>
            <a:r>
              <a:rPr sz="1000" dirty="0">
                <a:solidFill>
                  <a:srgbClr val="000000"/>
                </a:solidFill>
                <a:latin typeface="Courier New"/>
              </a:rPr>
              <a:t>• Score calculated from mutual friends and common hobbies.</a:t>
            </a:r>
          </a:p>
          <a:p>
            <a:r>
              <a:rPr sz="1000" dirty="0">
                <a:solidFill>
                  <a:srgbClr val="000000"/>
                </a:solidFill>
                <a:latin typeface="Courier New"/>
              </a:rPr>
              <a:t>Score Calculation:</a:t>
            </a:r>
          </a:p>
          <a:p>
            <a:r>
              <a:rPr sz="1000" dirty="0">
                <a:solidFill>
                  <a:srgbClr val="000000"/>
                </a:solidFill>
                <a:latin typeface="Courier New"/>
              </a:rPr>
              <a:t>• Each mutual friend: 1 point</a:t>
            </a:r>
          </a:p>
          <a:p>
            <a:r>
              <a:rPr sz="1000" dirty="0">
                <a:solidFill>
                  <a:srgbClr val="000000"/>
                </a:solidFill>
                <a:latin typeface="Courier New"/>
              </a:rPr>
              <a:t>• Each common hobby: 0.5 points</a:t>
            </a:r>
          </a:p>
          <a:p>
            <a:pPr marL="0" indent="0">
              <a:buNone/>
            </a:pPr>
            <a:endParaRPr sz="10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B79103-2CDF-3775-38A1-897D9F094B13}"/>
              </a:ext>
            </a:extLst>
          </p:cNvPr>
          <p:cNvSpPr txBox="1">
            <a:spLocks/>
          </p:cNvSpPr>
          <p:nvPr/>
        </p:nvSpPr>
        <p:spPr>
          <a:xfrm>
            <a:off x="5923722" y="1839667"/>
            <a:ext cx="3220278" cy="473659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private double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calculateScore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(Person person, Person candidate) 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long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mutualFriends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graph.get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(person).stream().filter(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graph.get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(candidate)::contains).count();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long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commonHobbies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person.getHobbies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().stream().filter(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candidate.getHobbies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()::contains).count();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    return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mutualFriends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* 1.0 + </a:t>
            </a:r>
            <a:r>
              <a:rPr lang="en-US" sz="1200" dirty="0" err="1">
                <a:solidFill>
                  <a:srgbClr val="000000"/>
                </a:solidFill>
                <a:latin typeface="Courier New"/>
              </a:rPr>
              <a:t>commonHobbies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 * 0.5;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Output: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</a:rPr>
              <a:t>• Displays top N suggested friends with score breakdown.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734C12-0F36-A530-B6BC-3185B21F5EE8}"/>
              </a:ext>
            </a:extLst>
          </p:cNvPr>
          <p:cNvSpPr txBox="1">
            <a:spLocks/>
          </p:cNvSpPr>
          <p:nvPr/>
        </p:nvSpPr>
        <p:spPr>
          <a:xfrm>
            <a:off x="2681909" y="1965696"/>
            <a:ext cx="3220278" cy="503145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Example Code: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public List&lt;Person&gt; 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suggestFriends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(String name, int 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maxSuggestions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Person person = 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people.get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(name);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Map&lt;Person, Double&gt; scores = new HashMap&lt;&gt;();</a:t>
            </a:r>
          </a:p>
          <a:p>
            <a:endParaRPr lang="en-US" sz="550" dirty="0">
              <a:solidFill>
                <a:srgbClr val="000000"/>
              </a:solidFill>
              <a:latin typeface="Courier New"/>
            </a:endParaRP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for (Person friend : 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graph.get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(person)) {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    for (Person 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friendOfFriend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 : 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graph.get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(friend)) {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        if (!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friendOfFriend.equals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(person) &amp;&amp; !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graph.get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(person).contains(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friendOfFriend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            double score = 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calculateScore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(person, 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friendOfFriend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scores.put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friendOfFriend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scores.getOrDefault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friendOfFriend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, 0.0) + score);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endParaRPr lang="en-US" sz="550" dirty="0">
              <a:solidFill>
                <a:srgbClr val="000000"/>
              </a:solidFill>
              <a:latin typeface="Courier New"/>
            </a:endParaRP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return 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scores.entrySet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().stream()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             .sorted(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Map.Entry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.&lt;Person, Double&gt;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comparingByValue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().reversed())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             .limit(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maxSuggestions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             .map(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Map.Entry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::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getKey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                 .collect(</a:t>
            </a:r>
            <a:r>
              <a:rPr lang="en-US" sz="550" dirty="0" err="1">
                <a:solidFill>
                  <a:srgbClr val="000000"/>
                </a:solidFill>
                <a:latin typeface="Courier New"/>
              </a:rPr>
              <a:t>Collectors.toList</a:t>
            </a:r>
            <a:r>
              <a:rPr lang="en-US" sz="550" dirty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US" sz="55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Clusters: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Steps to Count Clusters:</a:t>
            </a:r>
          </a:p>
          <a:p>
            <a:r>
              <a:t>1. Perform a Breadth-First Search (BFS) starting from any unvisited node.</a:t>
            </a:r>
          </a:p>
          <a:p>
            <a:r>
              <a:t>2. Create a list of visited nodes during the BFS traversal.</a:t>
            </a:r>
          </a:p>
          <a:p>
            <a:r>
              <a:t>3. Compare the visited nodes list with the list of all nodes in the social network.</a:t>
            </a:r>
          </a:p>
          <a:p>
            <a:r>
              <a:t>4. Identify any nodes that were not visited during the BFS traversal.</a:t>
            </a:r>
          </a:p>
          <a:p>
            <a:r>
              <a:t>5. For each unvisited node, perform another BFS traversal starting from that node.</a:t>
            </a:r>
          </a:p>
          <a:p>
            <a:r>
              <a:t>6. Repeat steps 1-5 until all nodes have been visited.</a:t>
            </a:r>
          </a:p>
          <a:p>
            <a:r>
              <a:t>7. Count the total number of BFS traversals performed, which represents the number of clusters in the graph.</a:t>
            </a:r>
          </a:p>
          <a:p>
            <a:r>
              <a:t>8. Display the number of clusters found.</a:t>
            </a:r>
          </a:p>
          <a:p>
            <a:r>
              <a:t>9. For each cluster, print out the names of the people in that cluster.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</TotalTime>
  <Words>1080</Words>
  <Application>Microsoft Macintosh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CSE 222 Homework 8: Graphs</vt:lpstr>
      <vt:lpstr>Introduction</vt:lpstr>
      <vt:lpstr>Social Network Representation</vt:lpstr>
      <vt:lpstr>OOP Design Specifications</vt:lpstr>
      <vt:lpstr>Adding and Removing People</vt:lpstr>
      <vt:lpstr>Adding and Removing Friendships</vt:lpstr>
      <vt:lpstr>Finding Shortest Path</vt:lpstr>
      <vt:lpstr>Suggesting Friends</vt:lpstr>
      <vt:lpstr>Counting Clusters: Steps</vt:lpstr>
      <vt:lpstr>User Interface</vt:lpstr>
      <vt:lpstr>Example Outputs</vt:lpstr>
      <vt:lpstr>Submission Guidelines</vt:lpstr>
      <vt:lpstr>Evaluation Criteria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BARIŞ ÖZCAN</cp:lastModifiedBy>
  <cp:revision>3</cp:revision>
  <dcterms:created xsi:type="dcterms:W3CDTF">2013-01-27T09:14:16Z</dcterms:created>
  <dcterms:modified xsi:type="dcterms:W3CDTF">2024-05-21T10:42:00Z</dcterms:modified>
  <cp:category/>
</cp:coreProperties>
</file>