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1" r:id="rId3"/>
    <p:sldId id="273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5" r:id="rId24"/>
    <p:sldId id="294" r:id="rId25"/>
    <p:sldId id="296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(a)" id="{E75E278A-FF0E-49A4-B170-79828D63BBAD}">
          <p14:sldIdLst>
            <p14:sldId id="256"/>
          </p14:sldIdLst>
        </p14:section>
        <p14:section name="1" id="{B9B51309-D148-4332-87C2-07BE32FBCA3B}">
          <p14:sldIdLst>
            <p14:sldId id="271"/>
            <p14:sldId id="273"/>
            <p14:sldId id="272"/>
            <p14:sldId id="274"/>
          </p14:sldIdLst>
        </p14:section>
        <p14:section name="Saiba Mais" id="{2CC34DB2-6590-42C0-AD4B-A04C6060184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5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118" d="100"/>
          <a:sy n="118" d="100"/>
        </p:scale>
        <p:origin x="9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B895F4-08F5-40B5-AA53-5AD3F230A08F}" type="datetime1">
              <a:rPr lang="pt-BR" smtClean="0"/>
              <a:t>26/03/2018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6D79D4-4CA8-48B8-9BA3-26FCAFED1F7C}" type="datetime1">
              <a:rPr lang="pt-BR" noProof="0" smtClean="0"/>
              <a:t>26/03/2018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694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52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988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849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97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797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675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742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325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6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747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32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310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906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857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993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71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9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3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34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60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030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68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97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 dirty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 rtl="0"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Editar estilos de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8ACA12-EBCD-4DED-98BE-5008F2D61690}" type="datetime1">
              <a:rPr lang="pt-BR" noProof="0" smtClean="0"/>
              <a:t>26/03/2018</a:t>
            </a:fld>
            <a:endParaRPr lang="pt-BR" noProof="0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8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 rtl="0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Editar estilos de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noProof="0" dirty="0"/>
              <a:t>Segundo nível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noProof="0" dirty="0"/>
              <a:t>Terceiro nível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noProof="0" dirty="0"/>
              <a:t>Quarto nível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83261DE-EDBF-4551-BB4E-EF51DC901D8A}" type="datetime1">
              <a:rPr lang="pt-BR" noProof="0" smtClean="0"/>
              <a:t>26/03/2018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pt-br/training-courses/introdu-o-r-pida-ao-desenvolvimento-em-html5-com-javascript-e-css3-8223?l=AJoPBmRiB_930011588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carneironet/exam70480" TargetMode="External"/><Relationship Id="rId4" Type="http://schemas.openxmlformats.org/officeDocument/2006/relationships/hyperlink" Target="https://www.w3schools.com/html/html5_intro.as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70-480: </a:t>
            </a:r>
            <a:r>
              <a:rPr lang="pt-BR" sz="4800" dirty="0" err="1">
                <a:solidFill>
                  <a:schemeClr val="bg1"/>
                </a:solidFill>
              </a:rPr>
              <a:t>Programming</a:t>
            </a:r>
            <a:r>
              <a:rPr lang="pt-BR" sz="4800" dirty="0">
                <a:solidFill>
                  <a:schemeClr val="bg1"/>
                </a:solidFill>
              </a:rPr>
              <a:t> in HTML5 </a:t>
            </a:r>
            <a:r>
              <a:rPr lang="pt-BR" sz="4800" dirty="0" err="1">
                <a:solidFill>
                  <a:schemeClr val="bg1"/>
                </a:solidFill>
              </a:rPr>
              <a:t>with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JavaScript</a:t>
            </a:r>
            <a:r>
              <a:rPr lang="pt-BR" sz="4800" dirty="0">
                <a:solidFill>
                  <a:schemeClr val="bg1"/>
                </a:solidFill>
              </a:rPr>
              <a:t> </a:t>
            </a:r>
            <a:r>
              <a:rPr lang="pt-BR" sz="4800" dirty="0" err="1">
                <a:solidFill>
                  <a:schemeClr val="bg1"/>
                </a:solidFill>
              </a:rPr>
              <a:t>and</a:t>
            </a:r>
            <a:r>
              <a:rPr lang="pt-BR" sz="4800" dirty="0">
                <a:solidFill>
                  <a:schemeClr val="bg1"/>
                </a:solidFill>
              </a:rPr>
              <a:t> CSS3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10997074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Guia de estudo para certificação</a:t>
            </a:r>
          </a:p>
        </p:txBody>
      </p:sp>
      <p:pic>
        <p:nvPicPr>
          <p:cNvPr id="1028" name="Picture 4" descr="Resultado de imagem para html5 css3">
            <a:extLst>
              <a:ext uri="{FF2B5EF4-FFF2-40B4-BE49-F238E27FC236}">
                <a16:creationId xmlns:a16="http://schemas.microsoft.com/office/drawing/2014/main" id="{E562B48B-CBE0-4A32-ADAC-DA26EDE4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95" y="3377117"/>
            <a:ext cx="3474839" cy="2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73066869-E6C1-49E0-8701-EE520906E16E}"/>
              </a:ext>
            </a:extLst>
          </p:cNvPr>
          <p:cNvSpPr txBox="1">
            <a:spLocks/>
          </p:cNvSpPr>
          <p:nvPr/>
        </p:nvSpPr>
        <p:spPr>
          <a:xfrm>
            <a:off x="855619" y="4269208"/>
            <a:ext cx="5571059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400" dirty="0">
                <a:solidFill>
                  <a:schemeClr val="bg1"/>
                </a:solidFill>
                <a:latin typeface="+mj-lt"/>
              </a:rPr>
              <a:t>Ray Carneiro</a:t>
            </a:r>
            <a:br>
              <a:rPr lang="pt-BR" sz="4000" dirty="0">
                <a:solidFill>
                  <a:schemeClr val="bg1"/>
                </a:solidFill>
                <a:latin typeface="+mj-lt"/>
              </a:rPr>
            </a:br>
            <a:endParaRPr lang="pt-BR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1.4 – Implementar </a:t>
            </a:r>
            <a:r>
              <a:rPr lang="pt-BR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HTML5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Existem duas formas de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: local 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271296"/>
              </p:ext>
            </p:extLst>
          </p:nvPr>
        </p:nvGraphicFramePr>
        <p:xfrm>
          <a:off x="573248" y="2041018"/>
          <a:ext cx="1104550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LocalStorage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Persistente, disponível mesmo quando o usuário fecha o browser. Disponível através do objeto </a:t>
                      </a:r>
                      <a:r>
                        <a:rPr lang="pt-BR" b="1" dirty="0" err="1"/>
                        <a:t>localStorage</a:t>
                      </a:r>
                      <a:r>
                        <a:rPr lang="pt-B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SessionStorage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Volátil, disponível enquanto durar a sessão. Se o usuário fechar o browser, os dados são perdidos. Disponível através do objeto </a:t>
                      </a:r>
                      <a:r>
                        <a:rPr lang="pt-BR" b="1" dirty="0" err="1"/>
                        <a:t>sessionStorage</a:t>
                      </a:r>
                      <a:r>
                        <a:rPr lang="pt-B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4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8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1.4 – Implementar </a:t>
            </a:r>
            <a:r>
              <a:rPr lang="pt-BR" sz="24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HTML5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AppCache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API – Uso de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off-line, limitado e contém 2 componentes: arquivo manifesto 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88007"/>
              </p:ext>
            </p:extLst>
          </p:nvPr>
        </p:nvGraphicFramePr>
        <p:xfrm>
          <a:off x="573248" y="2266305"/>
          <a:ext cx="1104550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</a:t>
                      </a:r>
                      <a:r>
                        <a:rPr lang="pt-BR" dirty="0" err="1"/>
                        <a:t>appcache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usar off-line, informar no elemento </a:t>
                      </a:r>
                      <a:r>
                        <a:rPr lang="pt-BR" dirty="0" err="1"/>
                        <a:t>html</a:t>
                      </a:r>
                      <a:r>
                        <a:rPr lang="pt-BR" dirty="0"/>
                        <a:t> o atributo </a:t>
                      </a:r>
                      <a:r>
                        <a:rPr lang="pt-BR" dirty="0" err="1"/>
                        <a:t>webApp.appcache</a:t>
                      </a:r>
                      <a:r>
                        <a:rPr lang="pt-BR" dirty="0"/>
                        <a:t>:</a:t>
                      </a:r>
                    </a:p>
                    <a:p>
                      <a:endParaRPr lang="pt-BR" dirty="0"/>
                    </a:p>
                    <a:p>
                      <a:r>
                        <a:rPr lang="pt-BR" b="1" dirty="0"/>
                        <a:t>&lt;</a:t>
                      </a:r>
                      <a:r>
                        <a:rPr lang="pt-BR" b="1" dirty="0" err="1"/>
                        <a:t>html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manifest</a:t>
                      </a:r>
                      <a:r>
                        <a:rPr lang="pt-BR" b="1" dirty="0"/>
                        <a:t>=“</a:t>
                      </a:r>
                      <a:r>
                        <a:rPr lang="pt-BR" b="1" dirty="0" err="1"/>
                        <a:t>webApp.appcache</a:t>
                      </a:r>
                      <a:r>
                        <a:rPr lang="pt-BR" b="1" dirty="0"/>
                        <a:t>”&gt;, </a:t>
                      </a:r>
                      <a:r>
                        <a:rPr lang="pt-BR" b="0" dirty="0"/>
                        <a:t>onde “</a:t>
                      </a:r>
                      <a:r>
                        <a:rPr lang="pt-BR" b="0" dirty="0" err="1"/>
                        <a:t>webApp</a:t>
                      </a:r>
                      <a:r>
                        <a:rPr lang="pt-BR" b="0" dirty="0"/>
                        <a:t>” é um nome genérico que você pode escolher. O importante é a extensão .</a:t>
                      </a:r>
                      <a:r>
                        <a:rPr lang="pt-BR" b="0" dirty="0" err="1"/>
                        <a:t>appcache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</a:tbl>
          </a:graphicData>
        </a:graphic>
      </p:graphicFrame>
      <p:sp>
        <p:nvSpPr>
          <p:cNvPr id="5" name="Espaço reservado para conteúdo 17">
            <a:extLst>
              <a:ext uri="{FF2B5EF4-FFF2-40B4-BE49-F238E27FC236}">
                <a16:creationId xmlns:a16="http://schemas.microsoft.com/office/drawing/2014/main" id="{C2BE8CCC-AC97-407F-B7AD-D9D400065A22}"/>
              </a:ext>
            </a:extLst>
          </p:cNvPr>
          <p:cNvSpPr txBox="1">
            <a:spLocks/>
          </p:cNvSpPr>
          <p:nvPr/>
        </p:nvSpPr>
        <p:spPr>
          <a:xfrm>
            <a:off x="521207" y="4373172"/>
            <a:ext cx="11077142" cy="203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  <a:defRPr/>
            </a:pPr>
            <a:r>
              <a:rPr lang="pt-BR" sz="20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 técnica aparentemente foi removida dos padrões web atuais e recomenda-se a utilização de </a:t>
            </a:r>
            <a:r>
              <a:rPr lang="pt-BR" sz="2000" u="sng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WebWorkers</a:t>
            </a:r>
            <a:endParaRPr lang="pt-BR" sz="2000" u="sng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Estabelecer o escopo de objetos e variáveis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1.5: Estabelecer o escopo de objetos e variáveis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Estabelecer o ciclo de vida de variáveis e escopos de variáveis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Evitar usar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namespaces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globais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Utilizando “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1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Criar e implementar objetos e métodos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1.6: Criar e implementar objetos e métodos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Implementar objetos nativos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Criar objetos customizados e propriedades customizadas usando protótipos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Implementar herança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Implementar métodos nativos e criar métodos customizados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 – Implementar fluxo do programa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2.1: Implementar fluxo do programa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Analisar expressões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Trabalhando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Arrays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Implementação de tipos especiais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Usando métodos avançados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array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Implemenação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de controle de fluxo iterativo</a:t>
            </a: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2.1 – Implementar fluxo do programa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61631"/>
              </p:ext>
            </p:extLst>
          </p:nvPr>
        </p:nvGraphicFramePr>
        <p:xfrm>
          <a:off x="521207" y="1709714"/>
          <a:ext cx="1104550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Condições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Condicionais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Fluxo condicional é baseado em avaliar um estado e tomar decisão de onde o código deve seguir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Iterativas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A habilidade de processar listas ou coleções de informações de forma sistemática e consistente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Comportamental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Definido como um evento ou call-back da qual uma lógica específica deveria ser aplicada baseado no engajamento do aplicativo ou finalização de outra tarefa.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3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2.2: Criar e gerir eventos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Usar eventos, incluindo gerenciar o evento por uso de funções anônimas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Gerenciar eventos DOM (Documento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onBlur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onFocus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onClick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sua convenção de nomenclatura “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_” + Nome do evento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Criar eventos customizados</a:t>
            </a: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2.2 – Cria e gerir eventos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39243"/>
              </p:ext>
            </p:extLst>
          </p:nvPr>
        </p:nvGraphicFramePr>
        <p:xfrm>
          <a:off x="521207" y="1709714"/>
          <a:ext cx="1104550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Como declarar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acontece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Direto no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A declaração do evento é feita direto na marcação HTML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Incluir a função na propriedade do evento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É Incluso na propriedade através de </a:t>
                      </a:r>
                      <a:r>
                        <a:rPr lang="pt-BR" b="0" dirty="0" err="1"/>
                        <a:t>JavaScript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5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Usar os métodos </a:t>
                      </a:r>
                      <a:r>
                        <a:rPr lang="pt-BR" dirty="0" err="1"/>
                        <a:t>add</a:t>
                      </a:r>
                      <a:r>
                        <a:rPr lang="pt-BR" dirty="0"/>
                        <a:t> e 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Usando os métodos </a:t>
                      </a:r>
                      <a:r>
                        <a:rPr lang="pt-BR" b="0" dirty="0" err="1"/>
                        <a:t>add</a:t>
                      </a:r>
                      <a:r>
                        <a:rPr lang="pt-BR" b="0" dirty="0"/>
                        <a:t> e remove no elemento para associar com eventos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3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7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2.3: Implementar tratativa de exceções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Implementar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-catch-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finally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, incluindo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setar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responder a códigos e lançar exceções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Checar valores nulos</a:t>
            </a: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2.4: Implementar </a:t>
            </a:r>
            <a:r>
              <a:rPr lang="pt-BR" sz="2400" dirty="0" err="1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callback</a:t>
            </a:r>
            <a:endParaRPr lang="pt-BR" sz="2400" dirty="0">
              <a:solidFill>
                <a:srgbClr val="DD46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Implementar comunicação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bi-direcional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WebSocket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Tornar páginas dinâmicas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e Ajax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“Ligar” um evento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Implementar call-back com funções anônimas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Usar o ponteiro </a:t>
            </a:r>
            <a:r>
              <a:rPr lang="pt-BR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Fontes de estudo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PDF da Prova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Microsoft Virtual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Academy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</a:b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  <a:hlinkClick r:id="rId3"/>
              </a:rPr>
              <a:t>https://mva.microsoft.com/pt-br/training-courses/introdu-o-r-pida-ao-desenvolvimento-em-html5-com-javascript-e-css3-8223?l=AJoPBmRiB_9300115888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è"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W3School</a:t>
            </a:r>
            <a:b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https://www.w3schools.com/html/html5_intro.asp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è"/>
              <a:defRPr/>
            </a:pP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b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https://github.com/rcarneironet/exam70480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2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2.5: Criar um processo </a:t>
            </a:r>
            <a:r>
              <a:rPr lang="pt-BR" sz="2400" dirty="0" err="1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endParaRPr lang="pt-BR" sz="2400" dirty="0">
              <a:solidFill>
                <a:srgbClr val="DD46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Iniciando com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Criar um processo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com 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Usar um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Entendendo as limitações do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WebWorker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Configurar timeouts e intervalos</a:t>
            </a:r>
            <a:endParaRPr lang="pt-B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3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3.1: Validar entradas de usuários com elementos HTML5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Escolher os controles HTML5 de entrada de dados de usuário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Implementar atributos</a:t>
            </a: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3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3.2: Validar entradas de usuários com </a:t>
            </a:r>
            <a:r>
              <a:rPr lang="pt-BR" sz="2400" dirty="0" err="1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endParaRPr lang="pt-BR" sz="2400" dirty="0">
              <a:solidFill>
                <a:srgbClr val="DD46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Expressões regulares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Funções nativas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injection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3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3.3: Consumir dados</a:t>
            </a: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Consumir JSON e XML usando webservices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Usar o objeto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XMLHTTPRequest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3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3.4: Serializar, </a:t>
            </a:r>
            <a:r>
              <a:rPr lang="pt-BR" sz="2400" dirty="0" err="1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deserializar</a:t>
            </a: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transmitir dados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Enviar dados usando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XMLHttpRequest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Serializar 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deserializar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 JSON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Serializar 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deserializar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dados binários</a:t>
            </a: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4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400" dirty="0">
                <a:solidFill>
                  <a:srgbClr val="DD46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4 – Usando CSS3 em aplicações</a:t>
            </a:r>
          </a:p>
          <a:p>
            <a:pPr>
              <a:spcAft>
                <a:spcPts val="600"/>
              </a:spcAft>
              <a:defRPr/>
            </a:pPr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4.1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HTML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4.2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Style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HTML box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4.3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flexible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contente layout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4.4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na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animated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adaptative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UI</a:t>
            </a: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4.5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Find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elements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CSS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selectors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4.6 –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a CSS file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CSS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selectors</a:t>
            </a: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5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Implementar e manipular estrutura e objetos do documento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1.1: Criar a estrutura do documento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Criar a estrutura do documento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Usar a semântica de mark-up do HTML5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Otimização para buscadores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Otimização para leitores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Sumário do objetivo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Revisão do objetivo</a:t>
            </a: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Implementar e manipular estrutura e objetos do documento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Semântica do HTML5</a:t>
            </a: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69300"/>
              </p:ext>
            </p:extLst>
          </p:nvPr>
        </p:nvGraphicFramePr>
        <p:xfrm>
          <a:off x="573248" y="2027766"/>
          <a:ext cx="1104550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052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456452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Elemento 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article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áreas na página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aside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áreas de conteúdo menores fora do fluxo da página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figcaption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“título” do elemento de figura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&lt;figure&gt;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um conteúdo que contém uma figura, tal como imagem, gráfico, </a:t>
                      </a:r>
                      <a:r>
                        <a:rPr lang="pt-BR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footer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rodapé de uma seção ou página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3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cabeçalho de uma seção ou página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0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hgroup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um grupo de </a:t>
                      </a:r>
                      <a:r>
                        <a:rPr lang="pt-BR" dirty="0" err="1"/>
                        <a:t>headings</a:t>
                      </a:r>
                      <a:r>
                        <a:rPr lang="pt-BR" dirty="0"/>
                        <a:t> (elementos de h1 até h5)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20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mark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que um texto precisa ser destacado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8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nav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 navegação para outras páginas no 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3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progress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 o progresso de uma tarefa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3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section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Define conteúdo distinto de um documento ou área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33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Escrever código para interagir com a UI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1.2: Escrever código para interagir com a UI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Adicionar ou modificar elementos HTML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Implementar controles de mídia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Implementar gráficos com HTML &lt;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&gt; e SVG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1.2 – Escrever código para interagir com a UI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Controles de mídia</a:t>
            </a: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3474"/>
              </p:ext>
            </p:extLst>
          </p:nvPr>
        </p:nvGraphicFramePr>
        <p:xfrm>
          <a:off x="573248" y="2027766"/>
          <a:ext cx="11045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Controle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video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Inclui um controle de mídia, </a:t>
                      </a:r>
                      <a:r>
                        <a:rPr lang="pt-BR" dirty="0" err="1"/>
                        <a:t>video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audio</a:t>
                      </a:r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Inclui um controle de mídia, um áudio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6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0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Aplicar estilos em elementos HTML programaticamente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1.3: Aplicar estilos em elementos HTML programaticamente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Alterar a localização de um elemento</a:t>
            </a:r>
          </a:p>
          <a:p>
            <a:pPr>
              <a:spcAft>
                <a:spcPts val="600"/>
              </a:spcAft>
              <a:defRPr/>
            </a:pPr>
            <a:r>
              <a:rPr lang="pt-BR" sz="1400">
                <a:latin typeface="Segoe UI" panose="020B0502040204020203" pitchFamily="34" charset="0"/>
                <a:cs typeface="Segoe UI" panose="020B0502040204020203" pitchFamily="34" charset="0"/>
              </a:rPr>
              <a:t>Aplicar transformações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Exibindo e escondendo elementos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1.3 – Aplicar estilos nos elementos HTML programaticamente</a:t>
            </a:r>
            <a:endParaRPr lang="pt-BR" sz="2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Controles de mídia</a:t>
            </a:r>
          </a:p>
          <a:p>
            <a:pPr>
              <a:spcAft>
                <a:spcPts val="600"/>
              </a:spcAft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E6DBDBF-6C90-4237-8EBA-325D79780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90861"/>
              </p:ext>
            </p:extLst>
          </p:nvPr>
        </p:nvGraphicFramePr>
        <p:xfrm>
          <a:off x="573248" y="2041018"/>
          <a:ext cx="11045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056">
                  <a:extLst>
                    <a:ext uri="{9D8B030D-6E8A-4147-A177-3AD203B41FA5}">
                      <a16:colId xmlns:a16="http://schemas.microsoft.com/office/drawing/2014/main" val="1824439671"/>
                    </a:ext>
                  </a:extLst>
                </a:gridCol>
                <a:gridCol w="8239448">
                  <a:extLst>
                    <a:ext uri="{9D8B030D-6E8A-4147-A177-3AD203B41FA5}">
                      <a16:colId xmlns:a16="http://schemas.microsoft.com/office/drawing/2014/main" val="7040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5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visible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Alterar a propriedade de um elemento para visível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9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Esconde o elemento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Collapse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Colapsa o elemento quando aplicável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2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Inherit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Herda o valor de visibilidade da propriedade do elemento pai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4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4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7545" cy="640080"/>
          </a:xfrm>
        </p:spPr>
        <p:txBody>
          <a:bodyPr rtlCol="0">
            <a:no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Capítulo 1 – Implementar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APIs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HTML5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1107714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Objetivo 1.4: Implementar </a:t>
            </a:r>
            <a:r>
              <a:rPr lang="pt-B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pt-BR" sz="2000" dirty="0">
                <a:latin typeface="Segoe UI" panose="020B0502040204020203" pitchFamily="34" charset="0"/>
                <a:cs typeface="Segoe UI" panose="020B0502040204020203" pitchFamily="34" charset="0"/>
              </a:rPr>
              <a:t> HTML5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Usar a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Storage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Usar o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AppCache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>
              <a:spcAft>
                <a:spcPts val="600"/>
              </a:spcAft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Usar o </a:t>
            </a:r>
            <a:r>
              <a:rPr lang="pt-B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Geolocation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38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0_TF10001108" id="{3E3F2F19-0163-43B2-A737-A44B6FDDFF3A}" vid="{B0502E62-567F-450D-861A-A021FCF9990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7356</TotalTime>
  <Words>1075</Words>
  <Application>Microsoft Office PowerPoint</Application>
  <PresentationFormat>Widescreen</PresentationFormat>
  <Paragraphs>223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Wingdings</vt:lpstr>
      <vt:lpstr>DocBoas-vindas</vt:lpstr>
      <vt:lpstr>70-480: Programming in HTML5 with JavaScript and CSS3</vt:lpstr>
      <vt:lpstr>Fontes de estudo</vt:lpstr>
      <vt:lpstr>Capítulo 1 – Implementar e manipular estrutura e objetos do documento</vt:lpstr>
      <vt:lpstr>Capítulo 1 – Implementar e manipular estrutura e objetos do documento</vt:lpstr>
      <vt:lpstr>Capítulo 1 – Escrever código para interagir com a UI</vt:lpstr>
      <vt:lpstr>Capítulo 1.2 – Escrever código para interagir com a UI</vt:lpstr>
      <vt:lpstr>Capítulo 1 – Aplicar estilos em elementos HTML programaticamente</vt:lpstr>
      <vt:lpstr>Capítulo 1.3 – Aplicar estilos nos elementos HTML programaticamente</vt:lpstr>
      <vt:lpstr>Capítulo 1 – Implementar APIs HTML5</vt:lpstr>
      <vt:lpstr>Capítulo 1.4 – Implementar APIs HTML5</vt:lpstr>
      <vt:lpstr>Capítulo 1.4 – Implementar APIs HTML5</vt:lpstr>
      <vt:lpstr>Capítulo 1 – Estabelecer o escopo de objetos e variáveis</vt:lpstr>
      <vt:lpstr>Capítulo 1 – Criar e implementar objetos e métodos</vt:lpstr>
      <vt:lpstr>Capítulo 2 – Implementar fluxo do programa</vt:lpstr>
      <vt:lpstr>Capítulo 2.1 – Implementar fluxo do programa</vt:lpstr>
      <vt:lpstr>Capítulo 2</vt:lpstr>
      <vt:lpstr>Capítulo 2.2 – Cria e gerir eventos</vt:lpstr>
      <vt:lpstr>Capítulo 2</vt:lpstr>
      <vt:lpstr>Capítulo 2</vt:lpstr>
      <vt:lpstr>Capítulo 2</vt:lpstr>
      <vt:lpstr>Capítulo 3</vt:lpstr>
      <vt:lpstr>Capítulo 3</vt:lpstr>
      <vt:lpstr>Capítulo 3</vt:lpstr>
      <vt:lpstr>Capítulo 3</vt:lpstr>
      <vt:lpstr>Capítulo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HTML5 with JavaScript and CSS3</dc:title>
  <dc:creator>OfficeNB</dc:creator>
  <cp:keywords/>
  <cp:lastModifiedBy>OfficeNB</cp:lastModifiedBy>
  <cp:revision>65</cp:revision>
  <dcterms:created xsi:type="dcterms:W3CDTF">2018-02-23T01:32:30Z</dcterms:created>
  <dcterms:modified xsi:type="dcterms:W3CDTF">2018-03-26T12:51:10Z</dcterms:modified>
  <cp:version/>
</cp:coreProperties>
</file>