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0"/>
  </p:notesMasterIdLst>
  <p:handoutMasterIdLst>
    <p:handoutMasterId r:id="rId11"/>
  </p:handoutMasterIdLst>
  <p:sldIdLst>
    <p:sldId id="256" r:id="rId3"/>
    <p:sldId id="338" r:id="rId4"/>
    <p:sldId id="344" r:id="rId5"/>
    <p:sldId id="347" r:id="rId6"/>
    <p:sldId id="364" r:id="rId7"/>
    <p:sldId id="363" r:id="rId8"/>
    <p:sldId id="365" r:id="rId9"/>
  </p:sldIdLst>
  <p:sldSz cx="9144000" cy="6858000" type="screen4x3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>
      <p:ext uri="{19B8F6BF-5375-455C-9EA6-DF929625EA0E}">
        <p15:presenceInfo xmlns:p15="http://schemas.microsoft.com/office/powerpoint/2012/main" userId="fa726d826942bc33" providerId="Windows Live"/>
      </p:ext>
    </p:extLst>
  </p:cmAuthor>
  <p:cmAuthor id="2" name="Jinwook Bok" initials="JB" lastIdx="1" clrIdx="1">
    <p:extLst>
      <p:ext uri="{19B8F6BF-5375-455C-9EA6-DF929625EA0E}">
        <p15:presenceInfo xmlns:p15="http://schemas.microsoft.com/office/powerpoint/2012/main" userId="331c97f489abb3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7" autoAdjust="0"/>
    <p:restoredTop sz="88455" autoAdjust="0"/>
  </p:normalViewPr>
  <p:slideViewPr>
    <p:cSldViewPr snapToGrid="0">
      <p:cViewPr varScale="1">
        <p:scale>
          <a:sx n="75" d="100"/>
          <a:sy n="75" d="100"/>
        </p:scale>
        <p:origin x="1464" y="67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8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0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dirty="0" err="1"/>
              <a:t>Widen</a:t>
            </a:r>
            <a:r>
              <a:rPr lang="de-DE" altLang="ko-KR" dirty="0"/>
              <a:t> </a:t>
            </a:r>
            <a:r>
              <a:rPr lang="de-DE" altLang="ko-KR" dirty="0" err="1"/>
              <a:t>the</a:t>
            </a:r>
            <a:r>
              <a:rPr lang="de-DE" altLang="ko-KR" dirty="0"/>
              <a:t> </a:t>
            </a:r>
            <a:r>
              <a:rPr lang="de-DE" altLang="ko-KR" dirty="0" err="1"/>
              <a:t>scope</a:t>
            </a:r>
            <a:r>
              <a:rPr lang="de-DE" altLang="ko-KR" dirty="0"/>
              <a:t> </a:t>
            </a:r>
            <a:r>
              <a:rPr lang="de-DE" altLang="ko-KR" dirty="0" err="1"/>
              <a:t>of</a:t>
            </a:r>
            <a:r>
              <a:rPr lang="de-DE" altLang="ko-KR" dirty="0"/>
              <a:t> </a:t>
            </a:r>
            <a:r>
              <a:rPr lang="de-DE" altLang="ko-KR" dirty="0" err="1"/>
              <a:t>covered</a:t>
            </a:r>
            <a:r>
              <a:rPr lang="de-DE" altLang="ko-KR" dirty="0"/>
              <a:t> </a:t>
            </a:r>
            <a:r>
              <a:rPr lang="de-DE" altLang="ko-KR" dirty="0" err="1"/>
              <a:t>cases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23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dirty="0"/>
              <a:t>Further </a:t>
            </a:r>
            <a:r>
              <a:rPr lang="de-DE" altLang="ko-KR" dirty="0" err="1"/>
              <a:t>refinement</a:t>
            </a:r>
            <a:r>
              <a:rPr lang="de-DE" altLang="ko-KR" dirty="0"/>
              <a:t> </a:t>
            </a:r>
            <a:r>
              <a:rPr lang="de-DE" altLang="ko-KR" dirty="0" err="1"/>
              <a:t>needed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03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24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2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2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ko-KR" dirty="0"/>
              <a:t>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8650" y="1606583"/>
            <a:ext cx="7886700" cy="4570381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Text</a:t>
            </a:r>
            <a:endParaRPr lang="ko-KR" altLang="en-US" dirty="0"/>
          </a:p>
          <a:p>
            <a:pPr lvl="2"/>
            <a:r>
              <a:rPr lang="en-US" altLang="ko-KR" dirty="0"/>
              <a:t>Third Text</a:t>
            </a:r>
            <a:endParaRPr lang="ko-KR" altLang="en-US" dirty="0"/>
          </a:p>
          <a:p>
            <a:pPr lvl="3"/>
            <a:r>
              <a:rPr lang="en-US" altLang="ko-KR" dirty="0"/>
              <a:t>Fourth Text</a:t>
            </a:r>
            <a:endParaRPr lang="ko-KR" altLang="en-US" dirty="0"/>
          </a:p>
          <a:p>
            <a:pPr lvl="4"/>
            <a:r>
              <a:rPr lang="en-US" altLang="ko-KR" dirty="0"/>
              <a:t>Fifth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D2C9-F5A5-4A0D-B920-B2EB7C68C606}" type="slidenum">
              <a:rPr lang="ko-KR" altLang="en-US" smtClean="0"/>
              <a:t>‹Nr.›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77798" y="936126"/>
            <a:ext cx="7771006" cy="636587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 panose="020B0500000000000000" pitchFamily="34" charset="0"/>
              </a:defRPr>
            </a:lvl1pPr>
          </a:lstStyle>
          <a:p>
            <a:pPr lvl="0"/>
            <a:r>
              <a:rPr lang="en-US" altLang="ko-KR" dirty="0" err="1"/>
              <a:t>SubTitle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578502" y="1048123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rgbClr val="92D050"/>
                </a:solidFill>
                <a:latin typeface="Helvetica 65 Medium" panose="020B0500000000000000" pitchFamily="34" charset="0"/>
              </a:rPr>
              <a:t>^</a:t>
            </a:r>
            <a:endParaRPr lang="ko-KR" altLang="en-US" sz="1350" dirty="0">
              <a:solidFill>
                <a:srgbClr val="92D050"/>
              </a:solidFill>
              <a:latin typeface="Helvetica 65 Medium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20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ko-KR" dirty="0"/>
              <a:t>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8650" y="1606583"/>
            <a:ext cx="7886700" cy="4570381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Text</a:t>
            </a:r>
            <a:endParaRPr lang="ko-KR" altLang="en-US" dirty="0"/>
          </a:p>
          <a:p>
            <a:pPr lvl="2"/>
            <a:r>
              <a:rPr lang="en-US" altLang="ko-KR" dirty="0"/>
              <a:t>Third Text</a:t>
            </a:r>
            <a:endParaRPr lang="ko-KR" altLang="en-US" dirty="0"/>
          </a:p>
          <a:p>
            <a:pPr lvl="3"/>
            <a:r>
              <a:rPr lang="en-US" altLang="ko-KR" dirty="0"/>
              <a:t>Fourth Text</a:t>
            </a:r>
            <a:endParaRPr lang="ko-KR" altLang="en-US" dirty="0"/>
          </a:p>
          <a:p>
            <a:pPr lvl="4"/>
            <a:r>
              <a:rPr lang="en-US" altLang="ko-KR" dirty="0"/>
              <a:t>Fifth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D2C9-F5A5-4A0D-B920-B2EB7C68C606}" type="slidenum">
              <a:rPr lang="ko-KR" altLang="en-US" smtClean="0"/>
              <a:t>‹Nr.›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77798" y="936126"/>
            <a:ext cx="7771006" cy="636587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 panose="020B0500000000000000" pitchFamily="34" charset="0"/>
              </a:defRPr>
            </a:lvl1pPr>
          </a:lstStyle>
          <a:p>
            <a:pPr lvl="0"/>
            <a:r>
              <a:rPr lang="en-US" altLang="ko-KR" dirty="0" err="1"/>
              <a:t>SubTitle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578502" y="1048123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rgbClr val="92D050"/>
                </a:solidFill>
                <a:latin typeface="Helvetica 65 Medium" panose="020B0500000000000000" pitchFamily="34" charset="0"/>
              </a:rPr>
              <a:t>^</a:t>
            </a:r>
            <a:endParaRPr lang="ko-KR" altLang="en-US" sz="1350" dirty="0">
              <a:solidFill>
                <a:srgbClr val="92D050"/>
              </a:solidFill>
              <a:latin typeface="Helvetica 65 Medium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2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2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3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46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88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4"/>
            <a:ext cx="9144000" cy="354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114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074" y="184054"/>
            <a:ext cx="6843649" cy="249299"/>
          </a:xfrm>
        </p:spPr>
        <p:txBody>
          <a:bodyPr wrap="square" lIns="0" tIns="0" rIns="0" bIns="0">
            <a:spAutoFit/>
          </a:bodyPr>
          <a:lstStyle>
            <a:lvl1pPr>
              <a:defRPr sz="1800" b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altLang="ko-KR" dirty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0900" y="1456975"/>
            <a:ext cx="8104449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25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25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25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25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2"/>
            <a:ext cx="518400" cy="219526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B08FFF47-F7C8-4417-B66B-1876CACD7C6F}" type="slidenum">
              <a:rPr lang="ko-KR" altLang="en-US" smtClean="0"/>
              <a:pPr/>
              <a:t>‹Nr.›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18400" y="6601227"/>
            <a:ext cx="8625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257874" y="723681"/>
            <a:ext cx="8250276" cy="276999"/>
          </a:xfr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72005" y="560536"/>
            <a:ext cx="778479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2928" y="171651"/>
            <a:ext cx="890154" cy="404385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0" y="6567385"/>
            <a:ext cx="9142090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 flipV="1">
            <a:off x="0" y="-30183"/>
            <a:ext cx="9142090" cy="5419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74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3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07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37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51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2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2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9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3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FF47-F7C8-4417-B66B-1876CACD7C6F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93B1-4A18-4AE5-8AC5-004AB26E5E21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2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9980" y="1134835"/>
            <a:ext cx="7772400" cy="252276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br>
              <a:rPr lang="ko-KR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Anti-Bullying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ame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6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450752"/>
            <a:ext cx="1276733" cy="5800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60272FD-7624-4E62-99EB-E7633B878FA6}"/>
              </a:ext>
            </a:extLst>
          </p:cNvPr>
          <p:cNvSpPr txBox="1"/>
          <p:nvPr/>
        </p:nvSpPr>
        <p:spPr>
          <a:xfrm>
            <a:off x="708700" y="3840480"/>
            <a:ext cx="441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Kim, Dung Ho,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Jiwhan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76169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900" y="1466500"/>
            <a:ext cx="8104449" cy="4719988"/>
          </a:xfrm>
        </p:spPr>
        <p:txBody>
          <a:bodyPr/>
          <a:lstStyle/>
          <a:p>
            <a:pPr lvl="1"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6" y="1384691"/>
            <a:ext cx="8004224" cy="2406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D0B765D-EBCD-4A33-AE59-1259F280D93A}"/>
              </a:ext>
            </a:extLst>
          </p:cNvPr>
          <p:cNvSpPr txBox="1"/>
          <p:nvPr/>
        </p:nvSpPr>
        <p:spPr>
          <a:xfrm>
            <a:off x="410900" y="4174945"/>
            <a:ext cx="584166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Refinement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de-D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Upgrade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&amp; Code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lang="de-D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		~ 52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1,5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month</a:t>
            </a:r>
            <a:endParaRPr lang="de-DE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2C499AA-B9AC-40A6-B831-2FFC1387D820}"/>
              </a:ext>
            </a:extLst>
          </p:cNvPr>
          <p:cNvSpPr/>
          <p:nvPr/>
        </p:nvSpPr>
        <p:spPr>
          <a:xfrm>
            <a:off x="1016000" y="5315740"/>
            <a:ext cx="978408" cy="484632"/>
          </a:xfrm>
          <a:prstGeom prst="rightArrow">
            <a:avLst/>
          </a:prstGeom>
          <a:solidFill>
            <a:srgbClr val="F43906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5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900" y="1466500"/>
            <a:ext cx="8104449" cy="47199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Automatic detection bullying tendencies by utilizing physiological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Verbal, physical, cyberbullying (focus emotional &amp; activity tracking of students)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Detection at early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Possibility for better prevention and intervention</a:t>
            </a:r>
          </a:p>
          <a:p>
            <a:pPr marL="457200" lvl="1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1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Target group: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(Primary - high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7-18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1B7147B-89DA-4CAE-A76A-1ED4AA58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433773B-FEFF-447B-BE86-04C5CD320A7D}"/>
              </a:ext>
            </a:extLst>
          </p:cNvPr>
          <p:cNvSpPr/>
          <p:nvPr/>
        </p:nvSpPr>
        <p:spPr>
          <a:xfrm>
            <a:off x="628651" y="3931920"/>
            <a:ext cx="868157" cy="443992"/>
          </a:xfrm>
          <a:prstGeom prst="rightArrow">
            <a:avLst/>
          </a:prstGeom>
          <a:solidFill>
            <a:srgbClr val="F43906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0217D9-7027-4795-86FE-69DDBAF3A842}"/>
              </a:ext>
            </a:extLst>
          </p:cNvPr>
          <p:cNvSpPr txBox="1"/>
          <p:nvPr/>
        </p:nvSpPr>
        <p:spPr>
          <a:xfrm>
            <a:off x="1662555" y="3961555"/>
            <a:ext cx="71240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Unobtrusive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preserving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‘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desires</a:t>
            </a:r>
            <a:r>
              <a:rPr lang="de-DE" sz="19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900" dirty="0" err="1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de-DE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3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900" y="1466500"/>
            <a:ext cx="8104449" cy="471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latin typeface="+mn-lt"/>
                <a:cs typeface="Arial" panose="020B0604020202020204" pitchFamily="34" charset="0"/>
              </a:rPr>
              <a:t>Q1. </a:t>
            </a:r>
            <a:r>
              <a:rPr lang="ko-KR" altLang="en-US" sz="2200" dirty="0">
                <a:latin typeface="+mn-lt"/>
                <a:cs typeface="Arial" panose="020B0604020202020204" pitchFamily="34" charset="0"/>
              </a:rPr>
              <a:t>감정의 변화가 </a:t>
            </a:r>
            <a:r>
              <a:rPr lang="en-US" altLang="ko-KR" sz="2200" dirty="0">
                <a:latin typeface="+mn-lt"/>
                <a:cs typeface="Arial" panose="020B0604020202020204" pitchFamily="34" charset="0"/>
              </a:rPr>
              <a:t>bullying</a:t>
            </a:r>
            <a:r>
              <a:rPr lang="ko-KR" altLang="en-US" sz="2200" dirty="0">
                <a:latin typeface="+mn-lt"/>
                <a:cs typeface="Arial" panose="020B0604020202020204" pitchFamily="34" charset="0"/>
              </a:rPr>
              <a:t>과 밀접한 연관성을 갖는가</a:t>
            </a:r>
            <a:r>
              <a:rPr lang="en-US" altLang="ko-KR" sz="2200" dirty="0">
                <a:latin typeface="+mn-lt"/>
                <a:cs typeface="Arial" panose="020B0604020202020204" pitchFamily="34" charset="0"/>
              </a:rPr>
              <a:t>?</a:t>
            </a:r>
          </a:p>
          <a:p>
            <a:pPr>
              <a:buFontTx/>
              <a:buChar char="-"/>
            </a:pPr>
            <a:endParaRPr lang="en-US" altLang="ko-KR" sz="22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lt"/>
                <a:cs typeface="Arial" panose="020B0604020202020204" pitchFamily="34" charset="0"/>
              </a:rPr>
              <a:t>Q2. </a:t>
            </a:r>
            <a:r>
              <a:rPr lang="ko-KR" altLang="en-US" sz="2200" dirty="0">
                <a:latin typeface="+mn-lt"/>
                <a:cs typeface="Arial" panose="020B0604020202020204" pitchFamily="34" charset="0"/>
              </a:rPr>
              <a:t>센서를 사용하여 수집한 </a:t>
            </a:r>
            <a:r>
              <a:rPr lang="en-US" altLang="ko-KR" sz="2200" dirty="0">
                <a:latin typeface="+mn-lt"/>
                <a:cs typeface="Arial" panose="020B0604020202020204" pitchFamily="34" charset="0"/>
              </a:rPr>
              <a:t>biometric marker</a:t>
            </a:r>
            <a:r>
              <a:rPr lang="ko-KR" altLang="en-US" sz="2200" dirty="0">
                <a:latin typeface="+mn-lt"/>
                <a:cs typeface="Arial" panose="020B0604020202020204" pitchFamily="34" charset="0"/>
              </a:rPr>
              <a:t>를 사용하여 감정의 변화를 감지할 수 있는가</a:t>
            </a:r>
            <a:r>
              <a:rPr lang="en-US" altLang="ko-KR" sz="2200" dirty="0">
                <a:latin typeface="+mn-lt"/>
                <a:cs typeface="Arial" panose="020B0604020202020204" pitchFamily="34" charset="0"/>
              </a:rPr>
              <a:t>?</a:t>
            </a:r>
          </a:p>
          <a:p>
            <a:pPr marL="457200" lvl="1" indent="0">
              <a:buNone/>
            </a:pPr>
            <a:endParaRPr lang="en-US" altLang="ko-KR" sz="22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lt"/>
                <a:cs typeface="Arial" panose="020B0604020202020204" pitchFamily="34" charset="0"/>
              </a:rPr>
              <a:t>Q3. </a:t>
            </a:r>
            <a:r>
              <a:rPr lang="ko-KR" altLang="en-US" sz="2200" dirty="0">
                <a:cs typeface="Arial" panose="020B0604020202020204" pitchFamily="34" charset="0"/>
              </a:rPr>
              <a:t>어떤 센서 </a:t>
            </a:r>
            <a:r>
              <a:rPr lang="en-US" altLang="ko-KR" sz="2200" dirty="0">
                <a:cs typeface="Arial" panose="020B0604020202020204" pitchFamily="34" charset="0"/>
              </a:rPr>
              <a:t>&amp; Biometric marker</a:t>
            </a:r>
            <a:r>
              <a:rPr lang="ko-KR" altLang="en-US" sz="2200" dirty="0">
                <a:cs typeface="Arial" panose="020B0604020202020204" pitchFamily="34" charset="0"/>
              </a:rPr>
              <a:t>를 사용하여야 하는가</a:t>
            </a:r>
            <a:r>
              <a:rPr lang="en-US" altLang="ko-KR" sz="2200" dirty="0"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22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lt"/>
                <a:cs typeface="Arial" panose="020B0604020202020204" pitchFamily="34" charset="0"/>
              </a:rPr>
              <a:t>Q4. </a:t>
            </a:r>
            <a:r>
              <a:rPr lang="ko-KR" altLang="en-US" sz="2200" dirty="0">
                <a:latin typeface="+mn-lt"/>
                <a:cs typeface="Arial" panose="020B0604020202020204" pitchFamily="34" charset="0"/>
              </a:rPr>
              <a:t>상용 </a:t>
            </a:r>
            <a:r>
              <a:rPr lang="ko-KR" altLang="en-US" sz="2200" dirty="0" err="1">
                <a:latin typeface="+mn-lt"/>
                <a:cs typeface="Arial" panose="020B0604020202020204" pitchFamily="34" charset="0"/>
              </a:rPr>
              <a:t>웨어러블</a:t>
            </a:r>
            <a:r>
              <a:rPr lang="ko-KR" altLang="en-US" sz="2200" dirty="0">
                <a:latin typeface="+mn-lt"/>
                <a:cs typeface="Arial" panose="020B0604020202020204" pitchFamily="34" charset="0"/>
              </a:rPr>
              <a:t> 디바이스를 사용할 수 있는가</a:t>
            </a:r>
            <a:r>
              <a:rPr lang="en-US" altLang="ko-KR" sz="2200" dirty="0">
                <a:latin typeface="+mn-lt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3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4504119C-CED1-479B-935D-E6870C7C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56" y="2226813"/>
            <a:ext cx="1104334" cy="145640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4E284A-9C1C-4B99-8835-6883E6C7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35AB79-4ECE-4039-A3F3-DA8867C64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Users</a:t>
            </a:r>
          </a:p>
        </p:txBody>
      </p:sp>
      <p:pic>
        <p:nvPicPr>
          <p:cNvPr id="6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4059A4-DDBC-478B-91BD-3DC7A0501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031" y="2057458"/>
            <a:ext cx="628647" cy="628647"/>
          </a:xfrm>
          <a:prstGeom prst="rect">
            <a:avLst/>
          </a:prstGeom>
        </p:spPr>
      </p:pic>
      <p:pic>
        <p:nvPicPr>
          <p:cNvPr id="7" name="Grafik 11">
            <a:extLst>
              <a:ext uri="{FF2B5EF4-FFF2-40B4-BE49-F238E27FC236}">
                <a16:creationId xmlns:a16="http://schemas.microsoft.com/office/drawing/2014/main" id="{BAB9F7E2-CBE8-4444-9D10-E5C64C4921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38" y="2592592"/>
            <a:ext cx="629485" cy="629485"/>
          </a:xfrm>
          <a:prstGeom prst="rect">
            <a:avLst/>
          </a:prstGeom>
        </p:spPr>
      </p:pic>
      <p:grpSp>
        <p:nvGrpSpPr>
          <p:cNvPr id="8" name="Gruppieren 30">
            <a:extLst>
              <a:ext uri="{FF2B5EF4-FFF2-40B4-BE49-F238E27FC236}">
                <a16:creationId xmlns:a16="http://schemas.microsoft.com/office/drawing/2014/main" id="{2D2BF667-A001-43FC-8C26-A4E5F952C355}"/>
              </a:ext>
            </a:extLst>
          </p:cNvPr>
          <p:cNvGrpSpPr/>
          <p:nvPr/>
        </p:nvGrpSpPr>
        <p:grpSpPr>
          <a:xfrm>
            <a:off x="3538861" y="2804132"/>
            <a:ext cx="975712" cy="650297"/>
            <a:chOff x="5821593" y="4820145"/>
            <a:chExt cx="2827890" cy="1745019"/>
          </a:xfrm>
        </p:grpSpPr>
        <p:pic>
          <p:nvPicPr>
            <p:cNvPr id="9" name="Grafik 17">
              <a:extLst>
                <a:ext uri="{FF2B5EF4-FFF2-40B4-BE49-F238E27FC236}">
                  <a16:creationId xmlns:a16="http://schemas.microsoft.com/office/drawing/2014/main" id="{6EEFC1C2-BE05-409D-BAEB-F56BD322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4270">
              <a:off x="5821593" y="5211883"/>
              <a:ext cx="1295783" cy="1295783"/>
            </a:xfrm>
            <a:prstGeom prst="rect">
              <a:avLst/>
            </a:prstGeom>
          </p:spPr>
        </p:pic>
        <p:pic>
          <p:nvPicPr>
            <p:cNvPr id="10" name="Grafik 15">
              <a:extLst>
                <a:ext uri="{FF2B5EF4-FFF2-40B4-BE49-F238E27FC236}">
                  <a16:creationId xmlns:a16="http://schemas.microsoft.com/office/drawing/2014/main" id="{BBD5E06C-9C6C-4470-9AA0-EE33A83A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464" y="4820145"/>
              <a:ext cx="1745019" cy="1745019"/>
            </a:xfrm>
            <a:prstGeom prst="rect">
              <a:avLst/>
            </a:prstGeom>
          </p:spPr>
        </p:pic>
      </p:grpSp>
      <p:sp>
        <p:nvSpPr>
          <p:cNvPr id="11" name="Curved Down Arrow 56">
            <a:extLst>
              <a:ext uri="{FF2B5EF4-FFF2-40B4-BE49-F238E27FC236}">
                <a16:creationId xmlns:a16="http://schemas.microsoft.com/office/drawing/2014/main" id="{BE930404-0987-4871-94D3-2F73E78ECBC5}"/>
              </a:ext>
            </a:extLst>
          </p:cNvPr>
          <p:cNvSpPr/>
          <p:nvPr/>
        </p:nvSpPr>
        <p:spPr>
          <a:xfrm rot="17181530">
            <a:off x="3129373" y="2565982"/>
            <a:ext cx="586124" cy="336255"/>
          </a:xfrm>
          <a:prstGeom prst="curvedDownArrow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57">
            <a:extLst>
              <a:ext uri="{FF2B5EF4-FFF2-40B4-BE49-F238E27FC236}">
                <a16:creationId xmlns:a16="http://schemas.microsoft.com/office/drawing/2014/main" id="{1C119AE3-CCBF-440F-B39F-9BE17FF45ADE}"/>
              </a:ext>
            </a:extLst>
          </p:cNvPr>
          <p:cNvSpPr/>
          <p:nvPr/>
        </p:nvSpPr>
        <p:spPr>
          <a:xfrm rot="1545027">
            <a:off x="4472959" y="2018939"/>
            <a:ext cx="585072" cy="415748"/>
          </a:xfrm>
          <a:prstGeom prst="curvedDownArrow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58">
            <a:extLst>
              <a:ext uri="{FF2B5EF4-FFF2-40B4-BE49-F238E27FC236}">
                <a16:creationId xmlns:a16="http://schemas.microsoft.com/office/drawing/2014/main" id="{21329F4C-0F5A-470D-AB2A-C60302261257}"/>
              </a:ext>
            </a:extLst>
          </p:cNvPr>
          <p:cNvSpPr/>
          <p:nvPr/>
        </p:nvSpPr>
        <p:spPr>
          <a:xfrm rot="10152931">
            <a:off x="4157089" y="3375143"/>
            <a:ext cx="666817" cy="382822"/>
          </a:xfrm>
          <a:prstGeom prst="curvedDownArrow">
            <a:avLst/>
          </a:prstGeom>
          <a:solidFill>
            <a:srgbClr val="FF5252"/>
          </a:solidFill>
          <a:ln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E769022D-391D-4B66-8196-C02796D90647}"/>
              </a:ext>
            </a:extLst>
          </p:cNvPr>
          <p:cNvSpPr/>
          <p:nvPr/>
        </p:nvSpPr>
        <p:spPr>
          <a:xfrm rot="16200000">
            <a:off x="2346285" y="2710486"/>
            <a:ext cx="950525" cy="611826"/>
          </a:xfrm>
          <a:prstGeom prst="triangle">
            <a:avLst/>
          </a:prstGeom>
          <a:solidFill>
            <a:srgbClr val="F43906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2D2A3345-CC30-4D87-B3CD-35DEFF9B82CD}"/>
              </a:ext>
            </a:extLst>
          </p:cNvPr>
          <p:cNvSpPr/>
          <p:nvPr/>
        </p:nvSpPr>
        <p:spPr>
          <a:xfrm rot="5400000">
            <a:off x="5379658" y="2724708"/>
            <a:ext cx="950525" cy="611826"/>
          </a:xfrm>
          <a:prstGeom prst="triangle">
            <a:avLst/>
          </a:prstGeom>
          <a:solidFill>
            <a:srgbClr val="F43906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F4E41D89-E62B-41D8-A7FE-1E7FC254B332}"/>
              </a:ext>
            </a:extLst>
          </p:cNvPr>
          <p:cNvGrpSpPr/>
          <p:nvPr/>
        </p:nvGrpSpPr>
        <p:grpSpPr>
          <a:xfrm>
            <a:off x="775154" y="2114651"/>
            <a:ext cx="1594300" cy="2029257"/>
            <a:chOff x="4367814" y="2028744"/>
            <a:chExt cx="2160292" cy="2653056"/>
          </a:xfrm>
        </p:grpSpPr>
        <p:pic>
          <p:nvPicPr>
            <p:cNvPr id="17" name="Grafik 5" descr="Ein Bild, das Puppe, Spielzeug, ClipArt enthält.&#10;&#10;Automatisch generierte Beschreibung">
              <a:extLst>
                <a:ext uri="{FF2B5EF4-FFF2-40B4-BE49-F238E27FC236}">
                  <a16:creationId xmlns:a16="http://schemas.microsoft.com/office/drawing/2014/main" id="{15D9B4E6-A352-4ACB-ADF8-89B88686A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14" y="2028744"/>
              <a:ext cx="2160292" cy="1298347"/>
            </a:xfrm>
            <a:prstGeom prst="rect">
              <a:avLst/>
            </a:prstGeom>
          </p:spPr>
        </p:pic>
        <p:pic>
          <p:nvPicPr>
            <p:cNvPr id="18" name="Grafik 7" descr="Ein Bild, das Puppe, ClipArt, Spielzeug enthält.&#10;&#10;Automatisch generierte Beschreibung">
              <a:extLst>
                <a:ext uri="{FF2B5EF4-FFF2-40B4-BE49-F238E27FC236}">
                  <a16:creationId xmlns:a16="http://schemas.microsoft.com/office/drawing/2014/main" id="{459F3657-7C07-473C-A5D5-635702B67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825" y="3339441"/>
              <a:ext cx="1992269" cy="1342359"/>
            </a:xfrm>
            <a:prstGeom prst="rect">
              <a:avLst/>
            </a:prstGeom>
          </p:spPr>
        </p:pic>
      </p:grpSp>
      <p:pic>
        <p:nvPicPr>
          <p:cNvPr id="22" name="Grafik 2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F3BB4A4-ECEA-4B9E-95D2-2577B6B6BF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85" y="4205719"/>
            <a:ext cx="1150519" cy="191658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52C8D39-018A-435B-992D-F8BACB5D68A7}"/>
              </a:ext>
            </a:extLst>
          </p:cNvPr>
          <p:cNvSpPr txBox="1"/>
          <p:nvPr/>
        </p:nvSpPr>
        <p:spPr>
          <a:xfrm>
            <a:off x="3586813" y="3790431"/>
            <a:ext cx="17027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00" b="1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endParaRPr lang="de-DE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EF7EE3-5A01-4006-BD5F-AD9099A61AEC}"/>
              </a:ext>
            </a:extLst>
          </p:cNvPr>
          <p:cNvSpPr txBox="1"/>
          <p:nvPr/>
        </p:nvSpPr>
        <p:spPr>
          <a:xfrm>
            <a:off x="837154" y="4221696"/>
            <a:ext cx="12298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de-DE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A7C3BE-B78E-4B6F-BBA3-F2DABC1400BC}"/>
              </a:ext>
            </a:extLst>
          </p:cNvPr>
          <p:cNvSpPr txBox="1"/>
          <p:nvPr/>
        </p:nvSpPr>
        <p:spPr>
          <a:xfrm>
            <a:off x="6488425" y="3725056"/>
            <a:ext cx="12405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00" b="1" dirty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8D08B06-F9CC-41A5-883C-0DC644771453}"/>
              </a:ext>
            </a:extLst>
          </p:cNvPr>
          <p:cNvSpPr txBox="1"/>
          <p:nvPr/>
        </p:nvSpPr>
        <p:spPr>
          <a:xfrm>
            <a:off x="6160834" y="6122308"/>
            <a:ext cx="21788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de-DE" sz="1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endParaRPr lang="de-DE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AD392B-18BB-44B6-87F2-1A533338BFAE}"/>
              </a:ext>
            </a:extLst>
          </p:cNvPr>
          <p:cNvSpPr/>
          <p:nvPr/>
        </p:nvSpPr>
        <p:spPr>
          <a:xfrm>
            <a:off x="6153630" y="1788160"/>
            <a:ext cx="1910185" cy="23695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8B344138-1974-46B6-A1A7-2D998C10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900" y="1466500"/>
            <a:ext cx="8104449" cy="47199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Teachers significant role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intervention &amp; prevention of bullying situations  user of the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View on class’s atmosphere, information about their methods to deal with bullying and views on introduced system  proper assistance provided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Impression (8 teachers):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Mobile device preferred to receive warning signal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Importance of emotional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New &amp; skeptical approach, but raising curiosity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Interview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321A6FA-C567-4B6D-B21B-7CF99D3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9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900" y="1466500"/>
            <a:ext cx="8104449" cy="471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Our proceeding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A221692-3831-459A-B1EB-C6C35316117C}"/>
              </a:ext>
            </a:extLst>
          </p:cNvPr>
          <p:cNvCxnSpPr>
            <a:cxnSpLocks/>
          </p:cNvCxnSpPr>
          <p:nvPr/>
        </p:nvCxnSpPr>
        <p:spPr>
          <a:xfrm>
            <a:off x="5117669" y="1544320"/>
            <a:ext cx="49130" cy="472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EB031EEC-01DA-4828-8F7D-2284276D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35696DE-1824-4ED4-B6F7-861926F4C871}"/>
              </a:ext>
            </a:extLst>
          </p:cNvPr>
          <p:cNvSpPr txBox="1"/>
          <p:nvPr/>
        </p:nvSpPr>
        <p:spPr>
          <a:xfrm>
            <a:off x="0" y="1951672"/>
            <a:ext cx="5166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Submission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IRB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Contacting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maintaing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schools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(11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schools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update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interview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-interviews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AFFB9D-C666-41C8-8B9E-9341E55486F3}"/>
              </a:ext>
            </a:extLst>
          </p:cNvPr>
          <p:cNvSpPr txBox="1"/>
          <p:nvPr/>
        </p:nvSpPr>
        <p:spPr>
          <a:xfrm>
            <a:off x="5344160" y="1544320"/>
            <a:ext cx="32175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 Do:</a:t>
            </a:r>
          </a:p>
          <a:p>
            <a:endParaRPr lang="de-DE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Conduct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interviews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Evaluation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0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</Words>
  <Application>Microsoft Office PowerPoint</Application>
  <PresentationFormat>Bildschirmpräsentation (4:3)</PresentationFormat>
  <Paragraphs>81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Helvetica 45 Light</vt:lpstr>
      <vt:lpstr>Helvetica 65 Medium</vt:lpstr>
      <vt:lpstr>맑은 고딕</vt:lpstr>
      <vt:lpstr>Arial</vt:lpstr>
      <vt:lpstr>Segoe UI</vt:lpstr>
      <vt:lpstr>Segoe UI Light</vt:lpstr>
      <vt:lpstr>Segoe UI Semibold</vt:lpstr>
      <vt:lpstr>Segoe UI Semilight</vt:lpstr>
      <vt:lpstr>Wingdings</vt:lpstr>
      <vt:lpstr>Office 테마</vt:lpstr>
      <vt:lpstr>디자인 사용자 지정</vt:lpstr>
      <vt:lpstr> Anti-Bullying</vt:lpstr>
      <vt:lpstr>Anti-Bullying Project outline</vt:lpstr>
      <vt:lpstr>Anti-Bullying Project outline</vt:lpstr>
      <vt:lpstr>Anti-Bullying Project outline</vt:lpstr>
      <vt:lpstr>Anti-Bullying Project outline</vt:lpstr>
      <vt:lpstr>Anti-Bullying Project outline</vt:lpstr>
      <vt:lpstr>Anti-Bullying Project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Rigidle : Aiding 3D Object Rigid Transformation with Device using Handle-bar Metaphor</dc:title>
  <dc:creator>김영호</dc:creator>
  <cp:lastModifiedBy>DUNG</cp:lastModifiedBy>
  <cp:revision>784</cp:revision>
  <cp:lastPrinted>2013-06-21T08:53:00Z</cp:lastPrinted>
  <dcterms:created xsi:type="dcterms:W3CDTF">2013-06-10T01:40:48Z</dcterms:created>
  <dcterms:modified xsi:type="dcterms:W3CDTF">2019-11-15T03:55:26Z</dcterms:modified>
</cp:coreProperties>
</file>