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a40a4f8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a40a4f8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9d75cdb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9d75cdb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9d75cdb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9d75cdb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a40a4f89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a40a4f89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9d75cdb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9d75cdb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a40a4f89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a40a4f89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a40a4f89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a40a4f89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a40a4f89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a40a4f89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a40a4f89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a40a4f89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a40a4f89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a40a4f89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a40a4f89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a40a4f89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a40a4f89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a40a4f89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a40a4f89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a40a4f89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a40a4f89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a40a4f89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a40a4f89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a40a4f89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9d75cdbf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9d75cdb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a40a4f89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a40a4f89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9d75cdb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9d75cdb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a40a4f89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a40a4f89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a40a4f8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a40a4f8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a40a4f8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a40a4f8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a40a4f89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a40a4f89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15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lnSpc>
                <a:spcPct val="115000"/>
              </a:lnSpc>
              <a:spcBef>
                <a:spcPts val="0"/>
              </a:spcBef>
              <a:spcAft>
                <a:spcPts val="0"/>
              </a:spcAft>
              <a:buSzPts val="2800"/>
              <a:buNone/>
              <a:defRPr sz="1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AutoNum type="arabicPeriod"/>
              <a:defRPr sz="1500"/>
            </a:lvl1pPr>
            <a:lvl2pPr indent="-317500" lvl="1" marL="914400">
              <a:spcBef>
                <a:spcPts val="0"/>
              </a:spcBef>
              <a:spcAft>
                <a:spcPts val="0"/>
              </a:spcAft>
              <a:buSzPts val="1400"/>
              <a:buAutoNum type="alphaLcPeriod"/>
              <a:defRPr sz="15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6DB"/>
            </a:gs>
            <a:gs pos="100000">
              <a:srgbClr val="FAD25C"/>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4800">
                <a:solidFill>
                  <a:srgbClr val="333333"/>
                </a:solidFill>
                <a:latin typeface="Roboto"/>
                <a:ea typeface="Roboto"/>
                <a:cs typeface="Roboto"/>
                <a:sym typeface="Roboto"/>
              </a:rPr>
              <a:t>Jargonizer</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Software for Jargon Identification in Congressional Documents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t>Analysis of Congress.gov: problem with text definitions</a:t>
            </a:r>
            <a:endParaRPr/>
          </a:p>
          <a:p>
            <a:pPr indent="0" lvl="0" marL="0" rtl="0" algn="l">
              <a:spcBef>
                <a:spcPts val="1200"/>
              </a:spcBef>
              <a:spcAft>
                <a:spcPts val="0"/>
              </a:spcAft>
              <a:buNone/>
            </a:pPr>
            <a:r>
              <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1871513" y="1152475"/>
            <a:ext cx="5400975" cy="1740550"/>
          </a:xfrm>
          <a:prstGeom prst="rect">
            <a:avLst/>
          </a:prstGeom>
          <a:noFill/>
          <a:ln>
            <a:noFill/>
          </a:ln>
        </p:spPr>
      </p:pic>
      <p:sp>
        <p:nvSpPr>
          <p:cNvPr id="122" name="Google Shape;122;p22"/>
          <p:cNvSpPr/>
          <p:nvPr/>
        </p:nvSpPr>
        <p:spPr>
          <a:xfrm>
            <a:off x="4792800" y="2087450"/>
            <a:ext cx="1035300" cy="6513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594375" y="1168438"/>
            <a:ext cx="2121000" cy="768300"/>
          </a:xfrm>
          <a:prstGeom prst="wedgeRectCallout">
            <a:avLst>
              <a:gd fmla="val -42125" name="adj1"/>
              <a:gd fmla="val 101134"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Strategic Petroleum Reserve: select dictionary</a:t>
            </a:r>
            <a:endParaRPr/>
          </a:p>
        </p:txBody>
      </p:sp>
      <p:pic>
        <p:nvPicPr>
          <p:cNvPr id="124" name="Google Shape;124;p22"/>
          <p:cNvPicPr preferRelativeResize="0"/>
          <p:nvPr/>
        </p:nvPicPr>
        <p:blipFill rotWithShape="1">
          <a:blip r:embed="rId4">
            <a:alphaModFix/>
          </a:blip>
          <a:srcRect b="21929" l="0" r="0" t="-14495"/>
          <a:stretch/>
        </p:blipFill>
        <p:spPr>
          <a:xfrm>
            <a:off x="2407588" y="2680299"/>
            <a:ext cx="4328817" cy="2250476"/>
          </a:xfrm>
          <a:prstGeom prst="rect">
            <a:avLst/>
          </a:prstGeom>
          <a:noFill/>
          <a:ln>
            <a:noFill/>
          </a:ln>
        </p:spPr>
      </p:pic>
      <p:sp>
        <p:nvSpPr>
          <p:cNvPr id="125" name="Google Shape;125;p22"/>
          <p:cNvSpPr/>
          <p:nvPr/>
        </p:nvSpPr>
        <p:spPr>
          <a:xfrm>
            <a:off x="5888700" y="3299738"/>
            <a:ext cx="2121000" cy="768300"/>
          </a:xfrm>
          <a:prstGeom prst="wedgeRectCallout">
            <a:avLst>
              <a:gd fmla="val -64663" name="adj1"/>
              <a:gd fmla="val 101951"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Gives definition of only the first word, not the term</a:t>
            </a:r>
            <a:endParaRPr/>
          </a:p>
        </p:txBody>
      </p:sp>
      <p:sp>
        <p:nvSpPr>
          <p:cNvPr id="126" name="Google Shape;126;p22"/>
          <p:cNvSpPr/>
          <p:nvPr/>
        </p:nvSpPr>
        <p:spPr>
          <a:xfrm>
            <a:off x="3442225" y="4210400"/>
            <a:ext cx="2121000" cy="3585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Site Structure/Steps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20000"/>
              <a:buAutoNum type="arabicPeriod"/>
            </a:pPr>
            <a:r>
              <a:rPr lang="en"/>
              <a:t>Search bar on Jargonizer. Collect keyword </a:t>
            </a:r>
            <a:endParaRPr/>
          </a:p>
          <a:p>
            <a:pPr indent="-325755" lvl="0" marL="457200" rtl="0" algn="l">
              <a:spcBef>
                <a:spcPts val="0"/>
              </a:spcBef>
              <a:spcAft>
                <a:spcPts val="0"/>
              </a:spcAft>
              <a:buSzPct val="120000"/>
              <a:buAutoNum type="arabicPeriod"/>
            </a:pPr>
            <a:r>
              <a:rPr lang="en"/>
              <a:t>Connect to congress.gov</a:t>
            </a:r>
            <a:endParaRPr/>
          </a:p>
          <a:p>
            <a:pPr indent="-325755" lvl="0" marL="457200" rtl="0" algn="l">
              <a:spcBef>
                <a:spcPts val="0"/>
              </a:spcBef>
              <a:spcAft>
                <a:spcPts val="0"/>
              </a:spcAft>
              <a:buSzPct val="120000"/>
              <a:buAutoNum type="arabicPeriod"/>
            </a:pPr>
            <a:r>
              <a:rPr lang="en"/>
              <a:t>Paste keyword into congress.gov’s search bar</a:t>
            </a:r>
            <a:endParaRPr/>
          </a:p>
          <a:p>
            <a:pPr indent="-325755" lvl="0" marL="457200" rtl="0" algn="l">
              <a:spcBef>
                <a:spcPts val="0"/>
              </a:spcBef>
              <a:spcAft>
                <a:spcPts val="0"/>
              </a:spcAft>
              <a:buSzPct val="120000"/>
              <a:buAutoNum type="arabicPeriod"/>
            </a:pPr>
            <a:r>
              <a:rPr lang="en"/>
              <a:t>Output </a:t>
            </a:r>
            <a:r>
              <a:rPr lang="en"/>
              <a:t>available</a:t>
            </a:r>
            <a:r>
              <a:rPr lang="en"/>
              <a:t> bills on Jargonizer</a:t>
            </a:r>
            <a:endParaRPr/>
          </a:p>
          <a:p>
            <a:pPr indent="-325755" lvl="0" marL="457200" rtl="0" algn="l">
              <a:spcBef>
                <a:spcPts val="0"/>
              </a:spcBef>
              <a:spcAft>
                <a:spcPts val="0"/>
              </a:spcAft>
              <a:buSzPct val="120000"/>
              <a:buAutoNum type="arabicPeriod"/>
            </a:pPr>
            <a:r>
              <a:rPr lang="en"/>
              <a:t>The user </a:t>
            </a:r>
            <a:r>
              <a:rPr lang="en"/>
              <a:t>selects desired bill </a:t>
            </a:r>
            <a:endParaRPr/>
          </a:p>
          <a:p>
            <a:pPr indent="-325755" lvl="0" marL="457200" rtl="0" algn="l">
              <a:spcBef>
                <a:spcPts val="0"/>
              </a:spcBef>
              <a:spcAft>
                <a:spcPts val="0"/>
              </a:spcAft>
              <a:buSzPct val="120000"/>
              <a:buAutoNum type="arabicPeriod"/>
            </a:pPr>
            <a:r>
              <a:rPr lang="en"/>
              <a:t>Scrape congress.gov for overview, summary, text to display on Jargonizer</a:t>
            </a:r>
            <a:endParaRPr/>
          </a:p>
          <a:p>
            <a:pPr indent="-325755" lvl="0" marL="457200" rtl="0" algn="l">
              <a:spcBef>
                <a:spcPts val="0"/>
              </a:spcBef>
              <a:spcAft>
                <a:spcPts val="0"/>
              </a:spcAft>
              <a:buSzPct val="120000"/>
              <a:buAutoNum type="arabicPeriod"/>
            </a:pPr>
            <a:r>
              <a:rPr lang="en"/>
              <a:t>On Jargonizer, output bill context (why in was introduced and who/what is impacted), and readability level</a:t>
            </a:r>
            <a:endParaRPr/>
          </a:p>
          <a:p>
            <a:pPr indent="-325755" lvl="0" marL="457200" rtl="0" algn="l">
              <a:spcBef>
                <a:spcPts val="0"/>
              </a:spcBef>
              <a:spcAft>
                <a:spcPts val="0"/>
              </a:spcAft>
              <a:buSzPct val="120000"/>
              <a:buAutoNum type="arabicPeriod"/>
            </a:pPr>
            <a:r>
              <a:rPr lang="en"/>
              <a:t>The user can select an section (highlight in pink) for most correct definition. Upon selection the user can select a complexity level of to-be displayed definition.</a:t>
            </a:r>
            <a:endParaRPr/>
          </a:p>
          <a:p>
            <a:pPr indent="-325755" lvl="0" marL="457200" rtl="0" algn="l">
              <a:spcBef>
                <a:spcPts val="0"/>
              </a:spcBef>
              <a:spcAft>
                <a:spcPts val="0"/>
              </a:spcAft>
              <a:buSzPct val="120000"/>
              <a:buAutoNum type="arabicPeriod"/>
            </a:pPr>
            <a:r>
              <a:rPr lang="en"/>
              <a:t>Highlight jargon in green. </a:t>
            </a:r>
            <a:endParaRPr/>
          </a:p>
          <a:p>
            <a:pPr indent="-325755" lvl="0" marL="457200" rtl="0" algn="l">
              <a:spcBef>
                <a:spcPts val="0"/>
              </a:spcBef>
              <a:spcAft>
                <a:spcPts val="0"/>
              </a:spcAft>
              <a:buSzPct val="120000"/>
              <a:buAutoNum type="arabicPeriod"/>
            </a:pPr>
            <a:r>
              <a:rPr lang="en"/>
              <a:t>Highlight referenced sections in blue and link them to a Jargonizer page about the bill (open a new window) (if there is time)</a:t>
            </a:r>
            <a:endParaRPr/>
          </a:p>
          <a:p>
            <a:pPr indent="-325755" lvl="0" marL="457200" rtl="0" algn="l">
              <a:spcBef>
                <a:spcPts val="0"/>
              </a:spcBef>
              <a:spcAft>
                <a:spcPts val="0"/>
              </a:spcAft>
              <a:buSzPct val="120000"/>
              <a:buAutoNum type="arabicPeriod"/>
            </a:pPr>
            <a:r>
              <a:rPr lang="en"/>
              <a:t>Highlight in yellow sections that lack context/ are ambiguous (if there is time)</a:t>
            </a:r>
            <a:endParaRPr/>
          </a:p>
          <a:p>
            <a:pPr indent="-325755" lvl="0" marL="457200" rtl="0" algn="l">
              <a:spcBef>
                <a:spcPts val="0"/>
              </a:spcBef>
              <a:spcAft>
                <a:spcPts val="0"/>
              </a:spcAft>
              <a:buSzPct val="120000"/>
              <a:buAutoNum type="arabicPeriod"/>
            </a:pPr>
            <a:r>
              <a:rPr lang="en"/>
              <a:t>The user can highlight a sentence or a paragraph, select complexity level for restructuring the sentence structure, creating bullet points.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chemeClr val="lt1"/>
                </a:solidFill>
              </a:rPr>
              <a:t>Jargonizer</a:t>
            </a:r>
            <a:endParaRPr sz="2300">
              <a:solidFill>
                <a:schemeClr val="lt1"/>
              </a:solidFill>
            </a:endParaRPr>
          </a:p>
        </p:txBody>
      </p:sp>
      <p:sp>
        <p:nvSpPr>
          <p:cNvPr id="138" name="Google Shape;138;p24"/>
          <p:cNvSpPr/>
          <p:nvPr/>
        </p:nvSpPr>
        <p:spPr>
          <a:xfrm>
            <a:off x="3149700" y="1010300"/>
            <a:ext cx="2844600" cy="384900"/>
          </a:xfrm>
          <a:prstGeom prst="rect">
            <a:avLst/>
          </a:prstGeom>
          <a:solidFill>
            <a:schemeClr val="lt1"/>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Paste bill keyword here: oil</a:t>
            </a:r>
            <a:endParaRPr/>
          </a:p>
        </p:txBody>
      </p:sp>
      <p:sp>
        <p:nvSpPr>
          <p:cNvPr id="139" name="Google Shape;139;p24"/>
          <p:cNvSpPr/>
          <p:nvPr/>
        </p:nvSpPr>
        <p:spPr>
          <a:xfrm>
            <a:off x="3963150" y="1535900"/>
            <a:ext cx="1217700" cy="384900"/>
          </a:xfrm>
          <a:prstGeom prst="rect">
            <a:avLst/>
          </a:prstGeom>
          <a:gradFill>
            <a:gsLst>
              <a:gs pos="0">
                <a:srgbClr val="FFFFFF"/>
              </a:gs>
              <a:gs pos="100000">
                <a:srgbClr val="B3B3B3"/>
              </a:gs>
            </a:gsLst>
            <a:lin ang="5400012" scaled="0"/>
          </a:gradFill>
          <a:ln cap="flat" cmpd="sng" w="19050">
            <a:solidFill>
              <a:srgbClr val="3333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Submit</a:t>
            </a:r>
            <a:endParaRPr/>
          </a:p>
        </p:txBody>
      </p:sp>
      <p:sp>
        <p:nvSpPr>
          <p:cNvPr id="140" name="Google Shape;140;p24"/>
          <p:cNvSpPr/>
          <p:nvPr/>
        </p:nvSpPr>
        <p:spPr>
          <a:xfrm rot="-2565000">
            <a:off x="5087643" y="1707510"/>
            <a:ext cx="167501" cy="474034"/>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5"/>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chemeClr val="lt1"/>
                </a:solidFill>
              </a:rPr>
              <a:t>Jargonizer</a:t>
            </a:r>
            <a:endParaRPr sz="2300">
              <a:solidFill>
                <a:schemeClr val="lt1"/>
              </a:solidFill>
            </a:endParaRPr>
          </a:p>
        </p:txBody>
      </p:sp>
      <p:sp>
        <p:nvSpPr>
          <p:cNvPr id="146" name="Google Shape;146;p25"/>
          <p:cNvSpPr/>
          <p:nvPr/>
        </p:nvSpPr>
        <p:spPr>
          <a:xfrm>
            <a:off x="3149700" y="1010300"/>
            <a:ext cx="2844600" cy="384900"/>
          </a:xfrm>
          <a:prstGeom prst="rect">
            <a:avLst/>
          </a:prstGeom>
          <a:solidFill>
            <a:schemeClr val="lt1"/>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Paste bill keyword here: oil</a:t>
            </a:r>
            <a:endParaRPr/>
          </a:p>
        </p:txBody>
      </p:sp>
      <p:sp>
        <p:nvSpPr>
          <p:cNvPr id="147" name="Google Shape;147;p25"/>
          <p:cNvSpPr/>
          <p:nvPr/>
        </p:nvSpPr>
        <p:spPr>
          <a:xfrm>
            <a:off x="3963150" y="1535900"/>
            <a:ext cx="1217700" cy="384900"/>
          </a:xfrm>
          <a:prstGeom prst="rect">
            <a:avLst/>
          </a:prstGeom>
          <a:gradFill>
            <a:gsLst>
              <a:gs pos="0">
                <a:srgbClr val="FFFFFF"/>
              </a:gs>
              <a:gs pos="100000">
                <a:srgbClr val="B3B3B3"/>
              </a:gs>
            </a:gsLst>
            <a:lin ang="5400012" scaled="0"/>
          </a:gradFill>
          <a:ln cap="flat" cmpd="sng" w="19050">
            <a:solidFill>
              <a:srgbClr val="3333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Submit</a:t>
            </a:r>
            <a:endParaRPr/>
          </a:p>
        </p:txBody>
      </p:sp>
      <p:pic>
        <p:nvPicPr>
          <p:cNvPr id="148" name="Google Shape;148;p25"/>
          <p:cNvPicPr preferRelativeResize="0"/>
          <p:nvPr/>
        </p:nvPicPr>
        <p:blipFill>
          <a:blip r:embed="rId3">
            <a:alphaModFix/>
          </a:blip>
          <a:stretch>
            <a:fillRect/>
          </a:stretch>
        </p:blipFill>
        <p:spPr>
          <a:xfrm>
            <a:off x="2351213" y="2225600"/>
            <a:ext cx="4441580" cy="2917899"/>
          </a:xfrm>
          <a:prstGeom prst="rect">
            <a:avLst/>
          </a:prstGeom>
          <a:noFill/>
          <a:ln>
            <a:noFill/>
          </a:ln>
        </p:spPr>
      </p:pic>
      <p:sp>
        <p:nvSpPr>
          <p:cNvPr id="149" name="Google Shape;149;p25"/>
          <p:cNvSpPr/>
          <p:nvPr/>
        </p:nvSpPr>
        <p:spPr>
          <a:xfrm rot="-9354753">
            <a:off x="4488209" y="2334729"/>
            <a:ext cx="167593" cy="474056"/>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6"/>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155" name="Google Shape;155;p26"/>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Clr>
                <a:schemeClr val="dk1"/>
              </a:buClr>
              <a:buSzPts val="1100"/>
              <a:buFont typeface="Arial"/>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Notwithstanding </a:t>
            </a:r>
            <a:r>
              <a:rPr lang="en" sz="400">
                <a:solidFill>
                  <a:srgbClr val="333333"/>
                </a:solidFill>
                <a:highlight>
                  <a:srgbClr val="FFFF00"/>
                </a:highlight>
                <a:latin typeface="Courier New"/>
                <a:ea typeface="Courier New"/>
                <a:cs typeface="Courier New"/>
                <a:sym typeface="Courier New"/>
              </a:rPr>
              <a:t>any other </a:t>
            </a:r>
            <a:r>
              <a:rPr lang="en" sz="400">
                <a:solidFill>
                  <a:srgbClr val="333333"/>
                </a:solidFill>
                <a:highlight>
                  <a:srgbClr val="00FF00"/>
                </a:highlight>
                <a:latin typeface="Courier New"/>
                <a:ea typeface="Courier New"/>
                <a:cs typeface="Courier New"/>
                <a:sym typeface="Courier New"/>
              </a:rPr>
              <a:t>provision of law</a:t>
            </a:r>
            <a:r>
              <a:rPr lang="en" sz="400">
                <a:solidFill>
                  <a:srgbClr val="333333"/>
                </a:solidFill>
                <a:latin typeface="Courier New"/>
                <a:ea typeface="Courier New"/>
                <a:cs typeface="Courier New"/>
                <a:sym typeface="Courier New"/>
              </a:rPr>
              <a:t>, including </a:t>
            </a:r>
            <a:r>
              <a:rPr lang="en" sz="400">
                <a:solidFill>
                  <a:srgbClr val="333333"/>
                </a:solidFill>
                <a:highlight>
                  <a:srgbClr val="00FFFF"/>
                </a:highlight>
                <a:latin typeface="Courier New"/>
                <a:ea typeface="Courier New"/>
                <a:cs typeface="Courier New"/>
                <a:sym typeface="Courier New"/>
              </a:rPr>
              <a:t>section 161 </a:t>
            </a:r>
            <a:endParaRPr sz="400">
              <a:solidFill>
                <a:srgbClr val="333333"/>
              </a:solidFill>
              <a:highlight>
                <a:srgbClr val="00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FF"/>
                </a:highlight>
                <a:latin typeface="Courier New"/>
                <a:ea typeface="Courier New"/>
                <a:cs typeface="Courier New"/>
                <a:sym typeface="Courier New"/>
              </a:rPr>
              <a:t>of the Energy Policy and Conservation Act (42 U.S.C. 6241)</a:t>
            </a:r>
            <a:r>
              <a:rPr lang="en" sz="400">
                <a:solidFill>
                  <a:srgbClr val="333333"/>
                </a:solidFill>
                <a:latin typeface="Courier New"/>
                <a:ea typeface="Courier New"/>
                <a:cs typeface="Courier New"/>
                <a:sym typeface="Courier New"/>
              </a:rPr>
              <a:t>, with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respect to the </a:t>
            </a:r>
            <a:r>
              <a:rPr lang="en" sz="400">
                <a:solidFill>
                  <a:srgbClr val="333333"/>
                </a:solidFill>
                <a:highlight>
                  <a:srgbClr val="00FF00"/>
                </a:highlight>
                <a:latin typeface="Courier New"/>
                <a:ea typeface="Courier New"/>
                <a:cs typeface="Courier New"/>
                <a:sym typeface="Courier New"/>
              </a:rPr>
              <a:t>draw down</a:t>
            </a:r>
            <a:r>
              <a:rPr lang="en" sz="400">
                <a:solidFill>
                  <a:srgbClr val="333333"/>
                </a:solidFill>
                <a:latin typeface="Courier New"/>
                <a:ea typeface="Courier New"/>
                <a:cs typeface="Courier New"/>
                <a:sym typeface="Courier New"/>
              </a:rPr>
              <a:t> and </a:t>
            </a:r>
            <a:r>
              <a:rPr lang="en" sz="400">
                <a:solidFill>
                  <a:srgbClr val="333333"/>
                </a:solidFill>
                <a:highlight>
                  <a:srgbClr val="00FF00"/>
                </a:highlight>
                <a:latin typeface="Courier New"/>
                <a:ea typeface="Courier New"/>
                <a:cs typeface="Courier New"/>
                <a:sym typeface="Courier New"/>
              </a:rPr>
              <a:t>sale at auction</a:t>
            </a:r>
            <a:r>
              <a:rPr lang="en" sz="400">
                <a:solidFill>
                  <a:srgbClr val="333333"/>
                </a:solidFill>
                <a:latin typeface="Courier New"/>
                <a:ea typeface="Courier New"/>
                <a:cs typeface="Courier New"/>
                <a:sym typeface="Courier New"/>
              </a:rPr>
              <a:t> of any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after the date of </a:t>
            </a:r>
            <a:r>
              <a:rPr lang="en" sz="400">
                <a:solidFill>
                  <a:srgbClr val="333333"/>
                </a:solidFill>
                <a:highlight>
                  <a:srgbClr val="00FF00"/>
                </a:highlight>
                <a:latin typeface="Courier New"/>
                <a:ea typeface="Courier New"/>
                <a:cs typeface="Courier New"/>
                <a:sym typeface="Courier New"/>
              </a:rPr>
              <a:t>enactment</a:t>
            </a:r>
            <a:r>
              <a:rPr lang="en" sz="400">
                <a:solidFill>
                  <a:srgbClr val="333333"/>
                </a:solidFill>
                <a:latin typeface="Courier New"/>
                <a:ea typeface="Courier New"/>
                <a:cs typeface="Courier New"/>
                <a:sym typeface="Courier New"/>
              </a:rPr>
              <a:t> of this </a:t>
            </a:r>
            <a:r>
              <a:rPr lang="en" sz="400">
                <a:solidFill>
                  <a:srgbClr val="333333"/>
                </a:solidFill>
                <a:highlight>
                  <a:srgbClr val="00FF00"/>
                </a:highlight>
                <a:latin typeface="Courier New"/>
                <a:ea typeface="Courier New"/>
                <a:cs typeface="Courier New"/>
                <a:sym typeface="Courier New"/>
              </a:rPr>
              <a:t>Act</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in consultation with the </a:t>
            </a:r>
            <a:r>
              <a:rPr lang="en" sz="400">
                <a:solidFill>
                  <a:srgbClr val="333333"/>
                </a:solidFill>
                <a:highlight>
                  <a:srgbClr val="00FF00"/>
                </a:highlight>
                <a:latin typeface="Courier New"/>
                <a:ea typeface="Courier New"/>
                <a:cs typeface="Courier New"/>
                <a:sym typeface="Courier New"/>
              </a:rPr>
              <a:t>Secretary of Commerce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and the </a:t>
            </a:r>
            <a:r>
              <a:rPr lang="en" sz="400">
                <a:solidFill>
                  <a:srgbClr val="333333"/>
                </a:solidFill>
                <a:highlight>
                  <a:srgbClr val="00FF00"/>
                </a:highlight>
                <a:latin typeface="Courier New"/>
                <a:ea typeface="Courier New"/>
                <a:cs typeface="Courier New"/>
                <a:sym typeface="Courier New"/>
              </a:rPr>
              <a:t>Director of National Intelligence</a:t>
            </a:r>
            <a:r>
              <a:rPr lang="en" sz="400">
                <a:solidFill>
                  <a:srgbClr val="333333"/>
                </a:solidFill>
                <a:latin typeface="Courier New"/>
                <a:ea typeface="Courier New"/>
                <a:cs typeface="Courier New"/>
                <a:sym typeface="Courier New"/>
              </a:rPr>
              <a:t>, shall require, as a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condition of </a:t>
            </a:r>
            <a:r>
              <a:rPr lang="en" sz="400">
                <a:solidFill>
                  <a:srgbClr val="333333"/>
                </a:solidFill>
                <a:highlight>
                  <a:srgbClr val="FFFF00"/>
                </a:highlight>
                <a:latin typeface="Courier New"/>
                <a:ea typeface="Courier New"/>
                <a:cs typeface="Courier New"/>
                <a:sym typeface="Courier New"/>
              </a:rPr>
              <a:t>any such sale</a:t>
            </a:r>
            <a:r>
              <a:rPr lang="en" sz="400">
                <a:solidFill>
                  <a:srgbClr val="333333"/>
                </a:solidFill>
                <a:latin typeface="Courier New"/>
                <a:ea typeface="Courier New"/>
                <a:cs typeface="Courier New"/>
                <a:sym typeface="Courier New"/>
              </a:rPr>
              <a:t>, that--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not be exported to--</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the </a:t>
            </a:r>
            <a:r>
              <a:rPr lang="en" sz="400">
                <a:solidFill>
                  <a:srgbClr val="333333"/>
                </a:solidFill>
                <a:highlight>
                  <a:srgbClr val="00FF00"/>
                </a:highlight>
                <a:latin typeface="Courier New"/>
                <a:ea typeface="Courier New"/>
                <a:cs typeface="Courier New"/>
                <a:sym typeface="Courier New"/>
              </a:rPr>
              <a:t>People's Republic of China</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 the </a:t>
            </a:r>
            <a:r>
              <a:rPr lang="en" sz="400">
                <a:solidFill>
                  <a:srgbClr val="333333"/>
                </a:solidFill>
                <a:highlight>
                  <a:srgbClr val="00FF00"/>
                </a:highlight>
                <a:latin typeface="Courier New"/>
                <a:ea typeface="Courier New"/>
                <a:cs typeface="Courier New"/>
                <a:sym typeface="Courier New"/>
              </a:rPr>
              <a:t>Democratic People's Republic of Korea</a:t>
            </a:r>
            <a:r>
              <a:rPr lang="en" sz="400">
                <a:solidFill>
                  <a:srgbClr val="333333"/>
                </a:solidFill>
                <a:latin typeface="Courier New"/>
                <a:ea typeface="Courier New"/>
                <a:cs typeface="Courier New"/>
                <a:sym typeface="Courier New"/>
              </a:rPr>
              <a:t>; or</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(C) the </a:t>
            </a:r>
            <a:r>
              <a:rPr lang="en" sz="400">
                <a:solidFill>
                  <a:srgbClr val="333333"/>
                </a:solidFill>
                <a:highlight>
                  <a:srgbClr val="00FF00"/>
                </a:highlight>
                <a:latin typeface="Courier New"/>
                <a:ea typeface="Courier New"/>
                <a:cs typeface="Courier New"/>
                <a:sym typeface="Courier New"/>
              </a:rPr>
              <a:t>Islamic Republic of Iran</a:t>
            </a:r>
            <a:r>
              <a:rPr lang="en" sz="400">
                <a:solidFill>
                  <a:srgbClr val="333333"/>
                </a:solidFill>
                <a:latin typeface="Courier New"/>
                <a:ea typeface="Courier New"/>
                <a:cs typeface="Courier New"/>
                <a:sym typeface="Courier New"/>
              </a:rPr>
              <a:t>; and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(2)</a:t>
            </a:r>
            <a:r>
              <a:rPr lang="en" sz="400">
                <a:solidFill>
                  <a:srgbClr val="333333"/>
                </a:solidFill>
                <a:highlight>
                  <a:srgbClr val="FFFF00"/>
                </a:highlight>
                <a:latin typeface="Courier New"/>
                <a:ea typeface="Courier New"/>
                <a:cs typeface="Courier New"/>
                <a:sym typeface="Courier New"/>
              </a:rPr>
              <a:t> the recipient is not under the ownership, control</a:t>
            </a:r>
            <a:r>
              <a:rPr lang="en" sz="400">
                <a:solidFill>
                  <a:srgbClr val="333333"/>
                </a:solidFill>
                <a:latin typeface="Courier New"/>
                <a:ea typeface="Courier New"/>
                <a:cs typeface="Courier New"/>
                <a:sym typeface="Courier New"/>
              </a:rPr>
              <a:t>, or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influence</a:t>
            </a:r>
            <a:r>
              <a:rPr lang="en" sz="400">
                <a:solidFill>
                  <a:srgbClr val="333333"/>
                </a:solidFill>
                <a:latin typeface="Courier New"/>
                <a:ea typeface="Courier New"/>
                <a:cs typeface="Courier New"/>
                <a:sym typeface="Courier New"/>
              </a:rPr>
              <a:t> of the </a:t>
            </a:r>
            <a:r>
              <a:rPr lang="en" sz="400">
                <a:solidFill>
                  <a:srgbClr val="333333"/>
                </a:solidFill>
                <a:highlight>
                  <a:srgbClr val="00FF00"/>
                </a:highlight>
                <a:latin typeface="Courier New"/>
                <a:ea typeface="Courier New"/>
                <a:cs typeface="Courier New"/>
                <a:sym typeface="Courier New"/>
              </a:rPr>
              <a:t>Chinese Communist Party.</a:t>
            </a:r>
            <a:endParaRPr sz="400">
              <a:solidFill>
                <a:srgbClr val="333333"/>
              </a:solidFill>
              <a:highlight>
                <a:srgbClr val="00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400">
                <a:solidFill>
                  <a:srgbClr val="333333"/>
                </a:solidFill>
                <a:latin typeface="Courier New"/>
                <a:ea typeface="Courier New"/>
                <a:cs typeface="Courier New"/>
                <a:sym typeface="Courier New"/>
              </a:rPr>
              <a:t>                                 &lt;all&gt;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156" name="Google Shape;156;p26"/>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Clr>
                <a:schemeClr val="dk1"/>
              </a:buClr>
              <a:buSzPts val="1100"/>
              <a:buFont typeface="Arial"/>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Clr>
                <a:schemeClr val="dk1"/>
              </a:buClr>
              <a:buSzPts val="1100"/>
              <a:buFont typeface="Arial"/>
              <a:buNone/>
            </a:pPr>
            <a:r>
              <a:t/>
            </a:r>
            <a:endParaRPr sz="700"/>
          </a:p>
          <a:p>
            <a:pPr indent="0" lvl="0" marL="0" rtl="0" algn="l">
              <a:lnSpc>
                <a:spcPct val="115000"/>
              </a:lnSpc>
              <a:spcBef>
                <a:spcPts val="0"/>
              </a:spcBef>
              <a:spcAft>
                <a:spcPts val="0"/>
              </a:spcAft>
              <a:buClr>
                <a:schemeClr val="dk1"/>
              </a:buClr>
              <a:buSzPts val="1100"/>
              <a:buFont typeface="Arial"/>
              <a:buNone/>
            </a:pPr>
            <a:r>
              <a:rPr lang="en" sz="700"/>
              <a:t>The overall goal of the bill appears to be twofold:</a:t>
            </a:r>
            <a:endParaRPr sz="700"/>
          </a:p>
          <a:p>
            <a:pPr indent="0" lvl="0" marL="0" rtl="0" algn="l">
              <a:lnSpc>
                <a:spcPct val="115000"/>
              </a:lnSpc>
              <a:spcBef>
                <a:spcPts val="0"/>
              </a:spcBef>
              <a:spcAft>
                <a:spcPts val="0"/>
              </a:spcAft>
              <a:buClr>
                <a:schemeClr val="dk1"/>
              </a:buClr>
              <a:buSzPts val="1100"/>
              <a:buFont typeface="Arial"/>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Clr>
                <a:schemeClr val="dk1"/>
              </a:buClr>
              <a:buSzPts val="1100"/>
              <a:buFont typeface="Arial"/>
              <a:buNone/>
            </a:pPr>
            <a:r>
              <a:t/>
            </a:r>
            <a:endParaRPr sz="700"/>
          </a:p>
          <a:p>
            <a:pPr indent="0" lvl="0" marL="0" rtl="0" algn="l">
              <a:lnSpc>
                <a:spcPct val="115000"/>
              </a:lnSpc>
              <a:spcBef>
                <a:spcPts val="0"/>
              </a:spcBef>
              <a:spcAft>
                <a:spcPts val="0"/>
              </a:spcAft>
              <a:buClr>
                <a:schemeClr val="dk1"/>
              </a:buClr>
              <a:buSzPts val="1100"/>
              <a:buFont typeface="Arial"/>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Clr>
                <a:schemeClr val="dk1"/>
              </a:buClr>
              <a:buSzPts val="1100"/>
              <a:buFont typeface="Arial"/>
              <a:buNone/>
            </a:pPr>
            <a:r>
              <a:t/>
            </a:r>
            <a:endParaRPr sz="700"/>
          </a:p>
          <a:p>
            <a:pPr indent="0" lvl="0" marL="0" rtl="0" algn="l">
              <a:lnSpc>
                <a:spcPct val="115000"/>
              </a:lnSpc>
              <a:spcBef>
                <a:spcPts val="0"/>
              </a:spcBef>
              <a:spcAft>
                <a:spcPts val="0"/>
              </a:spcAft>
              <a:buClr>
                <a:schemeClr val="dk1"/>
              </a:buClr>
              <a:buSzPts val="1100"/>
              <a:buFont typeface="Arial"/>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162" name="Google Shape;162;p27"/>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FF00FF"/>
                </a:highlight>
                <a:latin typeface="Courier New"/>
                <a:ea typeface="Courier New"/>
                <a:cs typeface="Courier New"/>
                <a:sym typeface="Courier New"/>
              </a:rPr>
              <a:t>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Notwithstanding </a:t>
            </a:r>
            <a:r>
              <a:rPr lang="en" sz="400">
                <a:solidFill>
                  <a:srgbClr val="333333"/>
                </a:solidFill>
                <a:highlight>
                  <a:srgbClr val="FFFF00"/>
                </a:highlight>
                <a:latin typeface="Courier New"/>
                <a:ea typeface="Courier New"/>
                <a:cs typeface="Courier New"/>
                <a:sym typeface="Courier New"/>
              </a:rPr>
              <a:t>any other </a:t>
            </a:r>
            <a:r>
              <a:rPr lang="en" sz="400">
                <a:solidFill>
                  <a:srgbClr val="333333"/>
                </a:solidFill>
                <a:highlight>
                  <a:srgbClr val="00FF00"/>
                </a:highlight>
                <a:latin typeface="Courier New"/>
                <a:ea typeface="Courier New"/>
                <a:cs typeface="Courier New"/>
                <a:sym typeface="Courier New"/>
              </a:rPr>
              <a:t>provision of law</a:t>
            </a:r>
            <a:r>
              <a:rPr lang="en" sz="400">
                <a:solidFill>
                  <a:srgbClr val="333333"/>
                </a:solidFill>
                <a:latin typeface="Courier New"/>
                <a:ea typeface="Courier New"/>
                <a:cs typeface="Courier New"/>
                <a:sym typeface="Courier New"/>
              </a:rPr>
              <a:t>, including </a:t>
            </a:r>
            <a:r>
              <a:rPr lang="en" sz="400">
                <a:solidFill>
                  <a:srgbClr val="333333"/>
                </a:solidFill>
                <a:highlight>
                  <a:srgbClr val="00FFFF"/>
                </a:highlight>
                <a:latin typeface="Courier New"/>
                <a:ea typeface="Courier New"/>
                <a:cs typeface="Courier New"/>
                <a:sym typeface="Courier New"/>
              </a:rPr>
              <a:t>section 161 </a:t>
            </a:r>
            <a:endParaRPr sz="400">
              <a:solidFill>
                <a:srgbClr val="333333"/>
              </a:solidFill>
              <a:highlight>
                <a:srgbClr val="00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FF"/>
                </a:highlight>
                <a:latin typeface="Courier New"/>
                <a:ea typeface="Courier New"/>
                <a:cs typeface="Courier New"/>
                <a:sym typeface="Courier New"/>
              </a:rPr>
              <a:t>of the Energy Policy and Conservation Act (42 U.S.C. 6241)</a:t>
            </a:r>
            <a:r>
              <a:rPr lang="en" sz="400">
                <a:solidFill>
                  <a:srgbClr val="333333"/>
                </a:solidFill>
                <a:latin typeface="Courier New"/>
                <a:ea typeface="Courier New"/>
                <a:cs typeface="Courier New"/>
                <a:sym typeface="Courier New"/>
              </a:rPr>
              <a:t>, with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respect to the </a:t>
            </a:r>
            <a:r>
              <a:rPr lang="en" sz="400">
                <a:solidFill>
                  <a:srgbClr val="333333"/>
                </a:solidFill>
                <a:highlight>
                  <a:srgbClr val="00FF00"/>
                </a:highlight>
                <a:latin typeface="Courier New"/>
                <a:ea typeface="Courier New"/>
                <a:cs typeface="Courier New"/>
                <a:sym typeface="Courier New"/>
              </a:rPr>
              <a:t>draw down</a:t>
            </a:r>
            <a:r>
              <a:rPr lang="en" sz="400">
                <a:solidFill>
                  <a:srgbClr val="333333"/>
                </a:solidFill>
                <a:latin typeface="Courier New"/>
                <a:ea typeface="Courier New"/>
                <a:cs typeface="Courier New"/>
                <a:sym typeface="Courier New"/>
              </a:rPr>
              <a:t> and </a:t>
            </a:r>
            <a:r>
              <a:rPr lang="en" sz="400">
                <a:solidFill>
                  <a:srgbClr val="333333"/>
                </a:solidFill>
                <a:highlight>
                  <a:srgbClr val="00FF00"/>
                </a:highlight>
                <a:latin typeface="Courier New"/>
                <a:ea typeface="Courier New"/>
                <a:cs typeface="Courier New"/>
                <a:sym typeface="Courier New"/>
              </a:rPr>
              <a:t>sale at auction</a:t>
            </a:r>
            <a:r>
              <a:rPr lang="en" sz="400">
                <a:solidFill>
                  <a:srgbClr val="333333"/>
                </a:solidFill>
                <a:latin typeface="Courier New"/>
                <a:ea typeface="Courier New"/>
                <a:cs typeface="Courier New"/>
                <a:sym typeface="Courier New"/>
              </a:rPr>
              <a:t> of any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after the date of </a:t>
            </a:r>
            <a:r>
              <a:rPr lang="en" sz="400">
                <a:solidFill>
                  <a:srgbClr val="333333"/>
                </a:solidFill>
                <a:highlight>
                  <a:srgbClr val="00FF00"/>
                </a:highlight>
                <a:latin typeface="Courier New"/>
                <a:ea typeface="Courier New"/>
                <a:cs typeface="Courier New"/>
                <a:sym typeface="Courier New"/>
              </a:rPr>
              <a:t>enactment</a:t>
            </a:r>
            <a:r>
              <a:rPr lang="en" sz="400">
                <a:solidFill>
                  <a:srgbClr val="333333"/>
                </a:solidFill>
                <a:latin typeface="Courier New"/>
                <a:ea typeface="Courier New"/>
                <a:cs typeface="Courier New"/>
                <a:sym typeface="Courier New"/>
              </a:rPr>
              <a:t> of this </a:t>
            </a:r>
            <a:r>
              <a:rPr lang="en" sz="400">
                <a:solidFill>
                  <a:srgbClr val="333333"/>
                </a:solidFill>
                <a:highlight>
                  <a:srgbClr val="00FF00"/>
                </a:highlight>
                <a:latin typeface="Courier New"/>
                <a:ea typeface="Courier New"/>
                <a:cs typeface="Courier New"/>
                <a:sym typeface="Courier New"/>
              </a:rPr>
              <a:t>Act</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in consultation with the </a:t>
            </a:r>
            <a:r>
              <a:rPr lang="en" sz="400">
                <a:solidFill>
                  <a:srgbClr val="333333"/>
                </a:solidFill>
                <a:highlight>
                  <a:srgbClr val="00FF00"/>
                </a:highlight>
                <a:latin typeface="Courier New"/>
                <a:ea typeface="Courier New"/>
                <a:cs typeface="Courier New"/>
                <a:sym typeface="Courier New"/>
              </a:rPr>
              <a:t>Secretary of Commerce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and the </a:t>
            </a:r>
            <a:r>
              <a:rPr lang="en" sz="400">
                <a:solidFill>
                  <a:srgbClr val="333333"/>
                </a:solidFill>
                <a:highlight>
                  <a:srgbClr val="00FF00"/>
                </a:highlight>
                <a:latin typeface="Courier New"/>
                <a:ea typeface="Courier New"/>
                <a:cs typeface="Courier New"/>
                <a:sym typeface="Courier New"/>
              </a:rPr>
              <a:t>Director of National Intelligence</a:t>
            </a:r>
            <a:r>
              <a:rPr lang="en" sz="400">
                <a:solidFill>
                  <a:srgbClr val="333333"/>
                </a:solidFill>
                <a:latin typeface="Courier New"/>
                <a:ea typeface="Courier New"/>
                <a:cs typeface="Courier New"/>
                <a:sym typeface="Courier New"/>
              </a:rPr>
              <a:t>, shall require, as a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condition of </a:t>
            </a:r>
            <a:r>
              <a:rPr lang="en" sz="400">
                <a:solidFill>
                  <a:srgbClr val="333333"/>
                </a:solidFill>
                <a:highlight>
                  <a:srgbClr val="FFFF00"/>
                </a:highlight>
                <a:latin typeface="Courier New"/>
                <a:ea typeface="Courier New"/>
                <a:cs typeface="Courier New"/>
                <a:sym typeface="Courier New"/>
              </a:rPr>
              <a:t>any such sale</a:t>
            </a:r>
            <a:r>
              <a:rPr lang="en" sz="400">
                <a:solidFill>
                  <a:srgbClr val="333333"/>
                </a:solidFill>
                <a:latin typeface="Courier New"/>
                <a:ea typeface="Courier New"/>
                <a:cs typeface="Courier New"/>
                <a:sym typeface="Courier New"/>
              </a:rPr>
              <a:t>, that--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not be exported to--</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the </a:t>
            </a:r>
            <a:r>
              <a:rPr lang="en" sz="400">
                <a:solidFill>
                  <a:srgbClr val="333333"/>
                </a:solidFill>
                <a:highlight>
                  <a:srgbClr val="00FF00"/>
                </a:highlight>
                <a:latin typeface="Courier New"/>
                <a:ea typeface="Courier New"/>
                <a:cs typeface="Courier New"/>
                <a:sym typeface="Courier New"/>
              </a:rPr>
              <a:t>People's Republic of China</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 the </a:t>
            </a:r>
            <a:r>
              <a:rPr lang="en" sz="400">
                <a:solidFill>
                  <a:srgbClr val="333333"/>
                </a:solidFill>
                <a:highlight>
                  <a:srgbClr val="00FF00"/>
                </a:highlight>
                <a:latin typeface="Courier New"/>
                <a:ea typeface="Courier New"/>
                <a:cs typeface="Courier New"/>
                <a:sym typeface="Courier New"/>
              </a:rPr>
              <a:t>Democratic People's Republic of Korea</a:t>
            </a:r>
            <a:r>
              <a:rPr lang="en" sz="400">
                <a:solidFill>
                  <a:srgbClr val="333333"/>
                </a:solidFill>
                <a:latin typeface="Courier New"/>
                <a:ea typeface="Courier New"/>
                <a:cs typeface="Courier New"/>
                <a:sym typeface="Courier New"/>
              </a:rPr>
              <a:t>; or</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(C) the </a:t>
            </a:r>
            <a:r>
              <a:rPr lang="en" sz="400">
                <a:solidFill>
                  <a:srgbClr val="333333"/>
                </a:solidFill>
                <a:highlight>
                  <a:srgbClr val="00FF00"/>
                </a:highlight>
                <a:latin typeface="Courier New"/>
                <a:ea typeface="Courier New"/>
                <a:cs typeface="Courier New"/>
                <a:sym typeface="Courier New"/>
              </a:rPr>
              <a:t>Islamic Republic of Iran</a:t>
            </a:r>
            <a:r>
              <a:rPr lang="en" sz="400">
                <a:solidFill>
                  <a:srgbClr val="333333"/>
                </a:solidFill>
                <a:latin typeface="Courier New"/>
                <a:ea typeface="Courier New"/>
                <a:cs typeface="Courier New"/>
                <a:sym typeface="Courier New"/>
              </a:rPr>
              <a:t>; and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(2)</a:t>
            </a:r>
            <a:r>
              <a:rPr lang="en" sz="400">
                <a:solidFill>
                  <a:srgbClr val="333333"/>
                </a:solidFill>
                <a:highlight>
                  <a:srgbClr val="FFFF00"/>
                </a:highlight>
                <a:latin typeface="Courier New"/>
                <a:ea typeface="Courier New"/>
                <a:cs typeface="Courier New"/>
                <a:sym typeface="Courier New"/>
              </a:rPr>
              <a:t> the recipient is not under the ownership, control</a:t>
            </a:r>
            <a:r>
              <a:rPr lang="en" sz="400">
                <a:solidFill>
                  <a:srgbClr val="333333"/>
                </a:solidFill>
                <a:latin typeface="Courier New"/>
                <a:ea typeface="Courier New"/>
                <a:cs typeface="Courier New"/>
                <a:sym typeface="Courier New"/>
              </a:rPr>
              <a:t>, or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influence</a:t>
            </a:r>
            <a:r>
              <a:rPr lang="en" sz="400">
                <a:solidFill>
                  <a:srgbClr val="333333"/>
                </a:solidFill>
                <a:latin typeface="Courier New"/>
                <a:ea typeface="Courier New"/>
                <a:cs typeface="Courier New"/>
                <a:sym typeface="Courier New"/>
              </a:rPr>
              <a:t> of the </a:t>
            </a:r>
            <a:r>
              <a:rPr lang="en" sz="400">
                <a:solidFill>
                  <a:srgbClr val="333333"/>
                </a:solidFill>
                <a:highlight>
                  <a:srgbClr val="00FF00"/>
                </a:highlight>
                <a:latin typeface="Courier New"/>
                <a:ea typeface="Courier New"/>
                <a:cs typeface="Courier New"/>
                <a:sym typeface="Courier New"/>
              </a:rPr>
              <a:t>Chinese Communist Party.</a:t>
            </a:r>
            <a:endParaRPr sz="400">
              <a:solidFill>
                <a:srgbClr val="333333"/>
              </a:solidFill>
              <a:highlight>
                <a:srgbClr val="00FF00"/>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latin typeface="Courier New"/>
                <a:ea typeface="Courier New"/>
                <a:cs typeface="Courier New"/>
                <a:sym typeface="Courier New"/>
              </a:rPr>
              <a:t>                                 &lt;all&gt;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163" name="Google Shape;163;p27"/>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
        <p:nvSpPr>
          <p:cNvPr id="164" name="Google Shape;164;p27"/>
          <p:cNvSpPr/>
          <p:nvPr/>
        </p:nvSpPr>
        <p:spPr>
          <a:xfrm rot="-2909147">
            <a:off x="5575526" y="2181382"/>
            <a:ext cx="167470" cy="474158"/>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170" name="Google Shape;170;p28"/>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FF00FF"/>
                </a:highlight>
                <a:latin typeface="Courier New"/>
                <a:ea typeface="Courier New"/>
                <a:cs typeface="Courier New"/>
                <a:sym typeface="Courier New"/>
              </a:rPr>
              <a:t>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Notwithstanding </a:t>
            </a:r>
            <a:r>
              <a:rPr lang="en" sz="400">
                <a:solidFill>
                  <a:srgbClr val="333333"/>
                </a:solidFill>
                <a:highlight>
                  <a:srgbClr val="FFFF00"/>
                </a:highlight>
                <a:latin typeface="Courier New"/>
                <a:ea typeface="Courier New"/>
                <a:cs typeface="Courier New"/>
                <a:sym typeface="Courier New"/>
              </a:rPr>
              <a:t>any other </a:t>
            </a:r>
            <a:r>
              <a:rPr lang="en" sz="400">
                <a:solidFill>
                  <a:srgbClr val="333333"/>
                </a:solidFill>
                <a:highlight>
                  <a:srgbClr val="00FF00"/>
                </a:highlight>
                <a:latin typeface="Courier New"/>
                <a:ea typeface="Courier New"/>
                <a:cs typeface="Courier New"/>
                <a:sym typeface="Courier New"/>
              </a:rPr>
              <a:t>provision of law</a:t>
            </a:r>
            <a:r>
              <a:rPr lang="en" sz="400">
                <a:solidFill>
                  <a:srgbClr val="333333"/>
                </a:solidFill>
                <a:latin typeface="Courier New"/>
                <a:ea typeface="Courier New"/>
                <a:cs typeface="Courier New"/>
                <a:sym typeface="Courier New"/>
              </a:rPr>
              <a:t>, including </a:t>
            </a:r>
            <a:r>
              <a:rPr lang="en" sz="400">
                <a:solidFill>
                  <a:srgbClr val="333333"/>
                </a:solidFill>
                <a:highlight>
                  <a:srgbClr val="00FFFF"/>
                </a:highlight>
                <a:latin typeface="Courier New"/>
                <a:ea typeface="Courier New"/>
                <a:cs typeface="Courier New"/>
                <a:sym typeface="Courier New"/>
              </a:rPr>
              <a:t>section 161 </a:t>
            </a:r>
            <a:endParaRPr sz="400">
              <a:solidFill>
                <a:srgbClr val="333333"/>
              </a:solidFill>
              <a:highlight>
                <a:srgbClr val="00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FF"/>
                </a:highlight>
                <a:latin typeface="Courier New"/>
                <a:ea typeface="Courier New"/>
                <a:cs typeface="Courier New"/>
                <a:sym typeface="Courier New"/>
              </a:rPr>
              <a:t>of the Energy Policy and Conservation Act (42 U.S.C. 6241)</a:t>
            </a:r>
            <a:r>
              <a:rPr lang="en" sz="400">
                <a:solidFill>
                  <a:srgbClr val="333333"/>
                </a:solidFill>
                <a:latin typeface="Courier New"/>
                <a:ea typeface="Courier New"/>
                <a:cs typeface="Courier New"/>
                <a:sym typeface="Courier New"/>
              </a:rPr>
              <a:t>, with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respect to the </a:t>
            </a:r>
            <a:r>
              <a:rPr lang="en" sz="400">
                <a:solidFill>
                  <a:srgbClr val="333333"/>
                </a:solidFill>
                <a:highlight>
                  <a:srgbClr val="00FF00"/>
                </a:highlight>
                <a:latin typeface="Courier New"/>
                <a:ea typeface="Courier New"/>
                <a:cs typeface="Courier New"/>
                <a:sym typeface="Courier New"/>
              </a:rPr>
              <a:t>draw down</a:t>
            </a:r>
            <a:r>
              <a:rPr lang="en" sz="400">
                <a:solidFill>
                  <a:srgbClr val="333333"/>
                </a:solidFill>
                <a:latin typeface="Courier New"/>
                <a:ea typeface="Courier New"/>
                <a:cs typeface="Courier New"/>
                <a:sym typeface="Courier New"/>
              </a:rPr>
              <a:t> and </a:t>
            </a:r>
            <a:r>
              <a:rPr lang="en" sz="400">
                <a:solidFill>
                  <a:srgbClr val="333333"/>
                </a:solidFill>
                <a:highlight>
                  <a:srgbClr val="00FF00"/>
                </a:highlight>
                <a:latin typeface="Courier New"/>
                <a:ea typeface="Courier New"/>
                <a:cs typeface="Courier New"/>
                <a:sym typeface="Courier New"/>
              </a:rPr>
              <a:t>sale at auction</a:t>
            </a:r>
            <a:r>
              <a:rPr lang="en" sz="400">
                <a:solidFill>
                  <a:srgbClr val="333333"/>
                </a:solidFill>
                <a:latin typeface="Courier New"/>
                <a:ea typeface="Courier New"/>
                <a:cs typeface="Courier New"/>
                <a:sym typeface="Courier New"/>
              </a:rPr>
              <a:t> of any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after the date of </a:t>
            </a:r>
            <a:r>
              <a:rPr lang="en" sz="400">
                <a:solidFill>
                  <a:srgbClr val="333333"/>
                </a:solidFill>
                <a:highlight>
                  <a:srgbClr val="00FF00"/>
                </a:highlight>
                <a:latin typeface="Courier New"/>
                <a:ea typeface="Courier New"/>
                <a:cs typeface="Courier New"/>
                <a:sym typeface="Courier New"/>
              </a:rPr>
              <a:t>enactment</a:t>
            </a:r>
            <a:r>
              <a:rPr lang="en" sz="400">
                <a:solidFill>
                  <a:srgbClr val="333333"/>
                </a:solidFill>
                <a:latin typeface="Courier New"/>
                <a:ea typeface="Courier New"/>
                <a:cs typeface="Courier New"/>
                <a:sym typeface="Courier New"/>
              </a:rPr>
              <a:t> of this </a:t>
            </a:r>
            <a:r>
              <a:rPr lang="en" sz="400">
                <a:solidFill>
                  <a:srgbClr val="333333"/>
                </a:solidFill>
                <a:highlight>
                  <a:srgbClr val="00FF00"/>
                </a:highlight>
                <a:latin typeface="Courier New"/>
                <a:ea typeface="Courier New"/>
                <a:cs typeface="Courier New"/>
                <a:sym typeface="Courier New"/>
              </a:rPr>
              <a:t>Act</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in consultation with the </a:t>
            </a:r>
            <a:r>
              <a:rPr lang="en" sz="400">
                <a:solidFill>
                  <a:srgbClr val="333333"/>
                </a:solidFill>
                <a:highlight>
                  <a:srgbClr val="00FF00"/>
                </a:highlight>
                <a:latin typeface="Courier New"/>
                <a:ea typeface="Courier New"/>
                <a:cs typeface="Courier New"/>
                <a:sym typeface="Courier New"/>
              </a:rPr>
              <a:t>Secretary of Commerce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and the </a:t>
            </a:r>
            <a:r>
              <a:rPr lang="en" sz="400">
                <a:solidFill>
                  <a:srgbClr val="333333"/>
                </a:solidFill>
                <a:highlight>
                  <a:srgbClr val="00FF00"/>
                </a:highlight>
                <a:latin typeface="Courier New"/>
                <a:ea typeface="Courier New"/>
                <a:cs typeface="Courier New"/>
                <a:sym typeface="Courier New"/>
              </a:rPr>
              <a:t>Director of National Intelligence</a:t>
            </a:r>
            <a:r>
              <a:rPr lang="en" sz="400">
                <a:solidFill>
                  <a:srgbClr val="333333"/>
                </a:solidFill>
                <a:latin typeface="Courier New"/>
                <a:ea typeface="Courier New"/>
                <a:cs typeface="Courier New"/>
                <a:sym typeface="Courier New"/>
              </a:rPr>
              <a:t>, shall require, as a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condition of </a:t>
            </a:r>
            <a:r>
              <a:rPr lang="en" sz="400">
                <a:solidFill>
                  <a:srgbClr val="333333"/>
                </a:solidFill>
                <a:highlight>
                  <a:srgbClr val="FFFF00"/>
                </a:highlight>
                <a:latin typeface="Courier New"/>
                <a:ea typeface="Courier New"/>
                <a:cs typeface="Courier New"/>
                <a:sym typeface="Courier New"/>
              </a:rPr>
              <a:t>any such sale</a:t>
            </a:r>
            <a:r>
              <a:rPr lang="en" sz="400">
                <a:solidFill>
                  <a:srgbClr val="333333"/>
                </a:solidFill>
                <a:latin typeface="Courier New"/>
                <a:ea typeface="Courier New"/>
                <a:cs typeface="Courier New"/>
                <a:sym typeface="Courier New"/>
              </a:rPr>
              <a:t>, that--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not be exported to--</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the </a:t>
            </a:r>
            <a:r>
              <a:rPr lang="en" sz="400">
                <a:solidFill>
                  <a:srgbClr val="333333"/>
                </a:solidFill>
                <a:highlight>
                  <a:srgbClr val="00FF00"/>
                </a:highlight>
                <a:latin typeface="Courier New"/>
                <a:ea typeface="Courier New"/>
                <a:cs typeface="Courier New"/>
                <a:sym typeface="Courier New"/>
              </a:rPr>
              <a:t>People's Republic of China</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 the </a:t>
            </a:r>
            <a:r>
              <a:rPr lang="en" sz="400">
                <a:solidFill>
                  <a:srgbClr val="333333"/>
                </a:solidFill>
                <a:highlight>
                  <a:srgbClr val="00FF00"/>
                </a:highlight>
                <a:latin typeface="Courier New"/>
                <a:ea typeface="Courier New"/>
                <a:cs typeface="Courier New"/>
                <a:sym typeface="Courier New"/>
              </a:rPr>
              <a:t>Democratic People's Republic of Korea</a:t>
            </a:r>
            <a:r>
              <a:rPr lang="en" sz="400">
                <a:solidFill>
                  <a:srgbClr val="333333"/>
                </a:solidFill>
                <a:latin typeface="Courier New"/>
                <a:ea typeface="Courier New"/>
                <a:cs typeface="Courier New"/>
                <a:sym typeface="Courier New"/>
              </a:rPr>
              <a:t>; or</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(C) the </a:t>
            </a:r>
            <a:r>
              <a:rPr lang="en" sz="400">
                <a:solidFill>
                  <a:srgbClr val="333333"/>
                </a:solidFill>
                <a:highlight>
                  <a:srgbClr val="00FF00"/>
                </a:highlight>
                <a:latin typeface="Courier New"/>
                <a:ea typeface="Courier New"/>
                <a:cs typeface="Courier New"/>
                <a:sym typeface="Courier New"/>
              </a:rPr>
              <a:t>Islamic Republic of Iran</a:t>
            </a:r>
            <a:r>
              <a:rPr lang="en" sz="400">
                <a:solidFill>
                  <a:srgbClr val="333333"/>
                </a:solidFill>
                <a:latin typeface="Courier New"/>
                <a:ea typeface="Courier New"/>
                <a:cs typeface="Courier New"/>
                <a:sym typeface="Courier New"/>
              </a:rPr>
              <a:t>; and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(2)</a:t>
            </a:r>
            <a:r>
              <a:rPr lang="en" sz="400">
                <a:solidFill>
                  <a:srgbClr val="333333"/>
                </a:solidFill>
                <a:highlight>
                  <a:srgbClr val="FFFF00"/>
                </a:highlight>
                <a:latin typeface="Courier New"/>
                <a:ea typeface="Courier New"/>
                <a:cs typeface="Courier New"/>
                <a:sym typeface="Courier New"/>
              </a:rPr>
              <a:t> the recipient is not under the ownership, control</a:t>
            </a:r>
            <a:r>
              <a:rPr lang="en" sz="400">
                <a:solidFill>
                  <a:srgbClr val="333333"/>
                </a:solidFill>
                <a:latin typeface="Courier New"/>
                <a:ea typeface="Courier New"/>
                <a:cs typeface="Courier New"/>
                <a:sym typeface="Courier New"/>
              </a:rPr>
              <a:t>, or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influence</a:t>
            </a:r>
            <a:r>
              <a:rPr lang="en" sz="400">
                <a:solidFill>
                  <a:srgbClr val="333333"/>
                </a:solidFill>
                <a:latin typeface="Courier New"/>
                <a:ea typeface="Courier New"/>
                <a:cs typeface="Courier New"/>
                <a:sym typeface="Courier New"/>
              </a:rPr>
              <a:t> of the </a:t>
            </a:r>
            <a:r>
              <a:rPr lang="en" sz="400">
                <a:solidFill>
                  <a:srgbClr val="333333"/>
                </a:solidFill>
                <a:highlight>
                  <a:srgbClr val="00FF00"/>
                </a:highlight>
                <a:latin typeface="Courier New"/>
                <a:ea typeface="Courier New"/>
                <a:cs typeface="Courier New"/>
                <a:sym typeface="Courier New"/>
              </a:rPr>
              <a:t>Chinese Communist Party.</a:t>
            </a:r>
            <a:endParaRPr sz="400">
              <a:solidFill>
                <a:srgbClr val="333333"/>
              </a:solidFill>
              <a:highlight>
                <a:srgbClr val="00FF00"/>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latin typeface="Courier New"/>
                <a:ea typeface="Courier New"/>
                <a:cs typeface="Courier New"/>
                <a:sym typeface="Courier New"/>
              </a:rPr>
              <a:t>                                 &lt;all&gt;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171" name="Google Shape;171;p28"/>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
        <p:nvSpPr>
          <p:cNvPr id="172" name="Google Shape;172;p28"/>
          <p:cNvSpPr/>
          <p:nvPr/>
        </p:nvSpPr>
        <p:spPr>
          <a:xfrm>
            <a:off x="5721900" y="1798150"/>
            <a:ext cx="2578800" cy="9477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term complexity level:</a:t>
            </a:r>
            <a:endParaRPr/>
          </a:p>
          <a:p>
            <a:pPr indent="-317500" lvl="0" marL="457200" rtl="0" algn="l">
              <a:spcBef>
                <a:spcPts val="0"/>
              </a:spcBef>
              <a:spcAft>
                <a:spcPts val="0"/>
              </a:spcAft>
              <a:buClr>
                <a:srgbClr val="0000FF"/>
              </a:buClr>
              <a:buSzPts val="1400"/>
              <a:buAutoNum type="arabicPeriod"/>
            </a:pPr>
            <a:r>
              <a:rPr lang="en" u="sng">
                <a:solidFill>
                  <a:srgbClr val="0000FF"/>
                </a:solidFill>
              </a:rPr>
              <a:t>Simple</a:t>
            </a:r>
            <a:endParaRPr u="sng">
              <a:solidFill>
                <a:srgbClr val="0000FF"/>
              </a:solidFill>
            </a:endParaRPr>
          </a:p>
          <a:p>
            <a:pPr indent="-317500" lvl="0" marL="457200" rtl="0" algn="l">
              <a:spcBef>
                <a:spcPts val="0"/>
              </a:spcBef>
              <a:spcAft>
                <a:spcPts val="0"/>
              </a:spcAft>
              <a:buSzPts val="1400"/>
              <a:buAutoNum type="arabicPeriod"/>
            </a:pPr>
            <a:r>
              <a:rPr lang="en" u="sng"/>
              <a:t>Intermediate</a:t>
            </a:r>
            <a:endParaRPr u="sng"/>
          </a:p>
          <a:p>
            <a:pPr indent="-317500" lvl="0" marL="457200" rtl="0" algn="l">
              <a:spcBef>
                <a:spcPts val="0"/>
              </a:spcBef>
              <a:spcAft>
                <a:spcPts val="0"/>
              </a:spcAft>
              <a:buSzPts val="1400"/>
              <a:buAutoNum type="arabicPeriod"/>
            </a:pPr>
            <a:r>
              <a:rPr lang="en" u="sng"/>
              <a:t>complex</a:t>
            </a:r>
            <a:endParaRPr u="sng"/>
          </a:p>
        </p:txBody>
      </p:sp>
      <p:sp>
        <p:nvSpPr>
          <p:cNvPr id="173" name="Google Shape;173;p28"/>
          <p:cNvSpPr/>
          <p:nvPr/>
        </p:nvSpPr>
        <p:spPr>
          <a:xfrm rot="-5400000">
            <a:off x="7080991" y="1930446"/>
            <a:ext cx="167400" cy="474300"/>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9"/>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179" name="Google Shape;179;p29"/>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FF00FF"/>
                </a:highlight>
                <a:latin typeface="Courier New"/>
                <a:ea typeface="Courier New"/>
                <a:cs typeface="Courier New"/>
                <a:sym typeface="Courier New"/>
              </a:rPr>
              <a:t>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Notwithstanding </a:t>
            </a:r>
            <a:r>
              <a:rPr lang="en" sz="400">
                <a:solidFill>
                  <a:srgbClr val="333333"/>
                </a:solidFill>
                <a:highlight>
                  <a:srgbClr val="FFFF00"/>
                </a:highlight>
                <a:latin typeface="Courier New"/>
                <a:ea typeface="Courier New"/>
                <a:cs typeface="Courier New"/>
                <a:sym typeface="Courier New"/>
              </a:rPr>
              <a:t>any other </a:t>
            </a:r>
            <a:r>
              <a:rPr lang="en" sz="400">
                <a:solidFill>
                  <a:srgbClr val="333333"/>
                </a:solidFill>
                <a:highlight>
                  <a:srgbClr val="00FF00"/>
                </a:highlight>
                <a:latin typeface="Courier New"/>
                <a:ea typeface="Courier New"/>
                <a:cs typeface="Courier New"/>
                <a:sym typeface="Courier New"/>
              </a:rPr>
              <a:t>provision of law</a:t>
            </a:r>
            <a:r>
              <a:rPr lang="en" sz="400">
                <a:solidFill>
                  <a:srgbClr val="333333"/>
                </a:solidFill>
                <a:latin typeface="Courier New"/>
                <a:ea typeface="Courier New"/>
                <a:cs typeface="Courier New"/>
                <a:sym typeface="Courier New"/>
              </a:rPr>
              <a:t>, including </a:t>
            </a:r>
            <a:r>
              <a:rPr lang="en" sz="400">
                <a:solidFill>
                  <a:srgbClr val="333333"/>
                </a:solidFill>
                <a:highlight>
                  <a:srgbClr val="00FFFF"/>
                </a:highlight>
                <a:latin typeface="Courier New"/>
                <a:ea typeface="Courier New"/>
                <a:cs typeface="Courier New"/>
                <a:sym typeface="Courier New"/>
              </a:rPr>
              <a:t>section 161 </a:t>
            </a:r>
            <a:endParaRPr sz="400">
              <a:solidFill>
                <a:srgbClr val="333333"/>
              </a:solidFill>
              <a:highlight>
                <a:srgbClr val="00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FF"/>
                </a:highlight>
                <a:latin typeface="Courier New"/>
                <a:ea typeface="Courier New"/>
                <a:cs typeface="Courier New"/>
                <a:sym typeface="Courier New"/>
              </a:rPr>
              <a:t>of the Energy Policy and Conservation Act (42 U.S.C. 6241)</a:t>
            </a:r>
            <a:r>
              <a:rPr lang="en" sz="400">
                <a:solidFill>
                  <a:srgbClr val="333333"/>
                </a:solidFill>
                <a:latin typeface="Courier New"/>
                <a:ea typeface="Courier New"/>
                <a:cs typeface="Courier New"/>
                <a:sym typeface="Courier New"/>
              </a:rPr>
              <a:t>, with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respect to the </a:t>
            </a:r>
            <a:r>
              <a:rPr lang="en" sz="400">
                <a:solidFill>
                  <a:srgbClr val="333333"/>
                </a:solidFill>
                <a:highlight>
                  <a:srgbClr val="00FF00"/>
                </a:highlight>
                <a:latin typeface="Courier New"/>
                <a:ea typeface="Courier New"/>
                <a:cs typeface="Courier New"/>
                <a:sym typeface="Courier New"/>
              </a:rPr>
              <a:t>draw down</a:t>
            </a:r>
            <a:r>
              <a:rPr lang="en" sz="400">
                <a:solidFill>
                  <a:srgbClr val="333333"/>
                </a:solidFill>
                <a:latin typeface="Courier New"/>
                <a:ea typeface="Courier New"/>
                <a:cs typeface="Courier New"/>
                <a:sym typeface="Courier New"/>
              </a:rPr>
              <a:t> and </a:t>
            </a:r>
            <a:r>
              <a:rPr lang="en" sz="400">
                <a:solidFill>
                  <a:srgbClr val="333333"/>
                </a:solidFill>
                <a:highlight>
                  <a:srgbClr val="00FF00"/>
                </a:highlight>
                <a:latin typeface="Courier New"/>
                <a:ea typeface="Courier New"/>
                <a:cs typeface="Courier New"/>
                <a:sym typeface="Courier New"/>
              </a:rPr>
              <a:t>sale at auction</a:t>
            </a:r>
            <a:r>
              <a:rPr lang="en" sz="400">
                <a:solidFill>
                  <a:srgbClr val="333333"/>
                </a:solidFill>
                <a:latin typeface="Courier New"/>
                <a:ea typeface="Courier New"/>
                <a:cs typeface="Courier New"/>
                <a:sym typeface="Courier New"/>
              </a:rPr>
              <a:t> of any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after the date of </a:t>
            </a:r>
            <a:r>
              <a:rPr lang="en" sz="400">
                <a:solidFill>
                  <a:srgbClr val="333333"/>
                </a:solidFill>
                <a:highlight>
                  <a:srgbClr val="00FF00"/>
                </a:highlight>
                <a:latin typeface="Courier New"/>
                <a:ea typeface="Courier New"/>
                <a:cs typeface="Courier New"/>
                <a:sym typeface="Courier New"/>
              </a:rPr>
              <a:t>enactment</a:t>
            </a:r>
            <a:r>
              <a:rPr lang="en" sz="400">
                <a:solidFill>
                  <a:srgbClr val="333333"/>
                </a:solidFill>
                <a:latin typeface="Courier New"/>
                <a:ea typeface="Courier New"/>
                <a:cs typeface="Courier New"/>
                <a:sym typeface="Courier New"/>
              </a:rPr>
              <a:t> of this </a:t>
            </a:r>
            <a:r>
              <a:rPr lang="en" sz="400">
                <a:solidFill>
                  <a:srgbClr val="333333"/>
                </a:solidFill>
                <a:highlight>
                  <a:srgbClr val="00FF00"/>
                </a:highlight>
                <a:latin typeface="Courier New"/>
                <a:ea typeface="Courier New"/>
                <a:cs typeface="Courier New"/>
                <a:sym typeface="Courier New"/>
              </a:rPr>
              <a:t>Act</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in consultation with the </a:t>
            </a:r>
            <a:r>
              <a:rPr lang="en" sz="400">
                <a:solidFill>
                  <a:srgbClr val="333333"/>
                </a:solidFill>
                <a:highlight>
                  <a:srgbClr val="00FF00"/>
                </a:highlight>
                <a:latin typeface="Courier New"/>
                <a:ea typeface="Courier New"/>
                <a:cs typeface="Courier New"/>
                <a:sym typeface="Courier New"/>
              </a:rPr>
              <a:t>Secretary of Commerce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and the </a:t>
            </a:r>
            <a:r>
              <a:rPr lang="en" sz="400">
                <a:solidFill>
                  <a:srgbClr val="333333"/>
                </a:solidFill>
                <a:highlight>
                  <a:srgbClr val="00FF00"/>
                </a:highlight>
                <a:latin typeface="Courier New"/>
                <a:ea typeface="Courier New"/>
                <a:cs typeface="Courier New"/>
                <a:sym typeface="Courier New"/>
              </a:rPr>
              <a:t>Director of National Intelligence</a:t>
            </a:r>
            <a:r>
              <a:rPr lang="en" sz="400">
                <a:solidFill>
                  <a:srgbClr val="333333"/>
                </a:solidFill>
                <a:latin typeface="Courier New"/>
                <a:ea typeface="Courier New"/>
                <a:cs typeface="Courier New"/>
                <a:sym typeface="Courier New"/>
              </a:rPr>
              <a:t>, shall require, as a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condition of </a:t>
            </a:r>
            <a:r>
              <a:rPr lang="en" sz="400">
                <a:solidFill>
                  <a:srgbClr val="333333"/>
                </a:solidFill>
                <a:highlight>
                  <a:srgbClr val="FFFF00"/>
                </a:highlight>
                <a:latin typeface="Courier New"/>
                <a:ea typeface="Courier New"/>
                <a:cs typeface="Courier New"/>
                <a:sym typeface="Courier New"/>
              </a:rPr>
              <a:t>any such sale</a:t>
            </a:r>
            <a:r>
              <a:rPr lang="en" sz="400">
                <a:solidFill>
                  <a:srgbClr val="333333"/>
                </a:solidFill>
                <a:latin typeface="Courier New"/>
                <a:ea typeface="Courier New"/>
                <a:cs typeface="Courier New"/>
                <a:sym typeface="Courier New"/>
              </a:rPr>
              <a:t>, that--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not be exported to--</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the </a:t>
            </a:r>
            <a:r>
              <a:rPr lang="en" sz="400">
                <a:solidFill>
                  <a:srgbClr val="333333"/>
                </a:solidFill>
                <a:highlight>
                  <a:srgbClr val="00FF00"/>
                </a:highlight>
                <a:latin typeface="Courier New"/>
                <a:ea typeface="Courier New"/>
                <a:cs typeface="Courier New"/>
                <a:sym typeface="Courier New"/>
              </a:rPr>
              <a:t>People's Republic of China</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 the </a:t>
            </a:r>
            <a:r>
              <a:rPr lang="en" sz="400">
                <a:solidFill>
                  <a:srgbClr val="333333"/>
                </a:solidFill>
                <a:highlight>
                  <a:srgbClr val="00FF00"/>
                </a:highlight>
                <a:latin typeface="Courier New"/>
                <a:ea typeface="Courier New"/>
                <a:cs typeface="Courier New"/>
                <a:sym typeface="Courier New"/>
              </a:rPr>
              <a:t>Democratic People's Republic of Korea</a:t>
            </a:r>
            <a:r>
              <a:rPr lang="en" sz="400">
                <a:solidFill>
                  <a:srgbClr val="333333"/>
                </a:solidFill>
                <a:latin typeface="Courier New"/>
                <a:ea typeface="Courier New"/>
                <a:cs typeface="Courier New"/>
                <a:sym typeface="Courier New"/>
              </a:rPr>
              <a:t>; or</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(C) the </a:t>
            </a:r>
            <a:r>
              <a:rPr lang="en" sz="400">
                <a:solidFill>
                  <a:srgbClr val="333333"/>
                </a:solidFill>
                <a:highlight>
                  <a:srgbClr val="00FF00"/>
                </a:highlight>
                <a:latin typeface="Courier New"/>
                <a:ea typeface="Courier New"/>
                <a:cs typeface="Courier New"/>
                <a:sym typeface="Courier New"/>
              </a:rPr>
              <a:t>Islamic Republic of Iran</a:t>
            </a:r>
            <a:r>
              <a:rPr lang="en" sz="400">
                <a:solidFill>
                  <a:srgbClr val="333333"/>
                </a:solidFill>
                <a:latin typeface="Courier New"/>
                <a:ea typeface="Courier New"/>
                <a:cs typeface="Courier New"/>
                <a:sym typeface="Courier New"/>
              </a:rPr>
              <a:t>; and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(2)</a:t>
            </a:r>
            <a:r>
              <a:rPr lang="en" sz="400">
                <a:solidFill>
                  <a:srgbClr val="333333"/>
                </a:solidFill>
                <a:highlight>
                  <a:srgbClr val="FFFF00"/>
                </a:highlight>
                <a:latin typeface="Courier New"/>
                <a:ea typeface="Courier New"/>
                <a:cs typeface="Courier New"/>
                <a:sym typeface="Courier New"/>
              </a:rPr>
              <a:t> the recipient is not under the ownership, control</a:t>
            </a:r>
            <a:r>
              <a:rPr lang="en" sz="400">
                <a:solidFill>
                  <a:srgbClr val="333333"/>
                </a:solidFill>
                <a:latin typeface="Courier New"/>
                <a:ea typeface="Courier New"/>
                <a:cs typeface="Courier New"/>
                <a:sym typeface="Courier New"/>
              </a:rPr>
              <a:t>, or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influence</a:t>
            </a:r>
            <a:r>
              <a:rPr lang="en" sz="400">
                <a:solidFill>
                  <a:srgbClr val="333333"/>
                </a:solidFill>
                <a:latin typeface="Courier New"/>
                <a:ea typeface="Courier New"/>
                <a:cs typeface="Courier New"/>
                <a:sym typeface="Courier New"/>
              </a:rPr>
              <a:t> of the </a:t>
            </a:r>
            <a:r>
              <a:rPr lang="en" sz="400">
                <a:solidFill>
                  <a:srgbClr val="333333"/>
                </a:solidFill>
                <a:highlight>
                  <a:srgbClr val="00FF00"/>
                </a:highlight>
                <a:latin typeface="Courier New"/>
                <a:ea typeface="Courier New"/>
                <a:cs typeface="Courier New"/>
                <a:sym typeface="Courier New"/>
              </a:rPr>
              <a:t>Chinese Communist Party.</a:t>
            </a:r>
            <a:endParaRPr sz="400">
              <a:solidFill>
                <a:srgbClr val="333333"/>
              </a:solidFill>
              <a:highlight>
                <a:srgbClr val="00FF00"/>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latin typeface="Courier New"/>
                <a:ea typeface="Courier New"/>
                <a:cs typeface="Courier New"/>
                <a:sym typeface="Courier New"/>
              </a:rPr>
              <a:t>                                 &lt;all&gt;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180" name="Google Shape;180;p29"/>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
        <p:nvSpPr>
          <p:cNvPr id="181" name="Google Shape;181;p29"/>
          <p:cNvSpPr/>
          <p:nvPr/>
        </p:nvSpPr>
        <p:spPr>
          <a:xfrm>
            <a:off x="5847350" y="1777350"/>
            <a:ext cx="3003900" cy="24252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FF"/>
                </a:solidFill>
              </a:rPr>
              <a:t>Crude Oil </a:t>
            </a:r>
            <a:r>
              <a:rPr lang="en" sz="1000"/>
              <a:t>(simple definition):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solidFill>
                  <a:srgbClr val="FF00FF"/>
                </a:solidFill>
              </a:rPr>
              <a:t>Crude oil </a:t>
            </a:r>
            <a:r>
              <a:rPr lang="en" sz="1000"/>
              <a:t>is a naturally occurring, unrefined petroleum resource that is extracted from underground reservoirs. It is a dark, thick liquid composed of various hydrocarbon compounds. </a:t>
            </a:r>
            <a:r>
              <a:rPr lang="en" sz="1000">
                <a:solidFill>
                  <a:srgbClr val="FF00FF"/>
                </a:solidFill>
              </a:rPr>
              <a:t>Crude oil </a:t>
            </a:r>
            <a:r>
              <a:rPr lang="en" sz="1000"/>
              <a:t>serves as a vital energy source and is the primary raw material used in the production of fuels, such as gasoline, diesel, and jet fuel. It also serves as a feedstock for the manufacturing of numerous other products, including plastics, lubricants, and chemicals. </a:t>
            </a:r>
            <a:r>
              <a:rPr lang="en" sz="1000">
                <a:solidFill>
                  <a:srgbClr val="FF00FF"/>
                </a:solidFill>
              </a:rPr>
              <a:t>Crude oil</a:t>
            </a:r>
            <a:r>
              <a:rPr lang="en" sz="1000"/>
              <a:t> is typically refined through various processes to separate its different components and obtain usable products.</a:t>
            </a:r>
            <a:endParaRPr sz="1000"/>
          </a:p>
          <a:p>
            <a:pPr indent="0" lvl="0" marL="0" rtl="0" algn="l">
              <a:spcBef>
                <a:spcPts val="0"/>
              </a:spcBef>
              <a:spcAft>
                <a:spcPts val="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187" name="Google Shape;187;p30"/>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FF00FF"/>
                </a:highlight>
                <a:latin typeface="Courier New"/>
                <a:ea typeface="Courier New"/>
                <a:cs typeface="Courier New"/>
                <a:sym typeface="Courier New"/>
              </a:rPr>
              <a:t>Notwithstanding any other provision of law, including section 161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of the Energy Policy and Conservation Act (42 U.S.C. 6241), with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respect to the draw down and sale at auction of any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from the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Strategic Petroleum Reserve after the date of enactment of this Act,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the Secretary of Energy, in consultation with the Secretary of Commerce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and the Director of National Intelligence, shall require, as a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condition of any such sale, that--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(1) the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not be exported to--</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(A) the People's Republic of China;</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(B) the Democratic People's Republic of Korea; or</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(C) the Islamic Republic of Iran; and</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(2) the recipient is not under the ownership, control, or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influence of the Chinese Communist Party.</a:t>
            </a:r>
            <a:endParaRPr sz="400">
              <a:solidFill>
                <a:srgbClr val="333333"/>
              </a:solidFill>
              <a:highlight>
                <a:srgbClr val="FF00FF"/>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&lt;all&gt;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188" name="Google Shape;188;p30"/>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
        <p:nvSpPr>
          <p:cNvPr id="189" name="Google Shape;189;p30"/>
          <p:cNvSpPr/>
          <p:nvPr/>
        </p:nvSpPr>
        <p:spPr>
          <a:xfrm rot="-2909147">
            <a:off x="5617326" y="4672582"/>
            <a:ext cx="167470" cy="474158"/>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1"/>
          <p:cNvSpPr/>
          <p:nvPr/>
        </p:nvSpPr>
        <p:spPr>
          <a:xfrm>
            <a:off x="5721900" y="3889000"/>
            <a:ext cx="2578800" cy="11709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rephrasing complexity level:</a:t>
            </a:r>
            <a:endParaRPr/>
          </a:p>
          <a:p>
            <a:pPr indent="-317500" lvl="0" marL="457200" rtl="0" algn="l">
              <a:spcBef>
                <a:spcPts val="0"/>
              </a:spcBef>
              <a:spcAft>
                <a:spcPts val="0"/>
              </a:spcAft>
              <a:buClr>
                <a:schemeClr val="dk1"/>
              </a:buClr>
              <a:buSzPts val="1400"/>
              <a:buAutoNum type="arabicPeriod"/>
            </a:pPr>
            <a:r>
              <a:rPr lang="en" u="sng">
                <a:solidFill>
                  <a:schemeClr val="dk1"/>
                </a:solidFill>
              </a:rPr>
              <a:t>Simple</a:t>
            </a:r>
            <a:endParaRPr u="sng">
              <a:solidFill>
                <a:schemeClr val="dk1"/>
              </a:solidFill>
            </a:endParaRPr>
          </a:p>
          <a:p>
            <a:pPr indent="-317500" lvl="0" marL="457200" rtl="0" algn="l">
              <a:spcBef>
                <a:spcPts val="0"/>
              </a:spcBef>
              <a:spcAft>
                <a:spcPts val="0"/>
              </a:spcAft>
              <a:buSzPts val="1400"/>
              <a:buAutoNum type="arabicPeriod"/>
            </a:pPr>
            <a:r>
              <a:rPr lang="en" u="sng"/>
              <a:t>Intermediate</a:t>
            </a:r>
            <a:endParaRPr u="sng"/>
          </a:p>
          <a:p>
            <a:pPr indent="-317500" lvl="0" marL="457200" rtl="0" algn="l">
              <a:spcBef>
                <a:spcPts val="0"/>
              </a:spcBef>
              <a:spcAft>
                <a:spcPts val="0"/>
              </a:spcAft>
              <a:buClr>
                <a:srgbClr val="0000FF"/>
              </a:buClr>
              <a:buSzPts val="1400"/>
              <a:buAutoNum type="arabicPeriod"/>
            </a:pPr>
            <a:r>
              <a:rPr lang="en" u="sng">
                <a:solidFill>
                  <a:srgbClr val="0000FF"/>
                </a:solidFill>
              </a:rPr>
              <a:t>complex</a:t>
            </a:r>
            <a:endParaRPr u="sng">
              <a:solidFill>
                <a:srgbClr val="0000FF"/>
              </a:solidFill>
            </a:endParaRPr>
          </a:p>
        </p:txBody>
      </p:sp>
      <p:sp>
        <p:nvSpPr>
          <p:cNvPr id="195" name="Google Shape;195;p31"/>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196" name="Google Shape;196;p31"/>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FF00FF"/>
                </a:highlight>
                <a:latin typeface="Courier New"/>
                <a:ea typeface="Courier New"/>
                <a:cs typeface="Courier New"/>
                <a:sym typeface="Courier New"/>
              </a:rPr>
              <a:t>Notwithstanding any other provision of law, including section 161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of the Energy Policy and Conservation Act (42 U.S.C. 6241), with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respect to the draw down and sale at auction of any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from the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Strategic Petroleum Reserve after the date of enactment of this Act,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the Secretary of Energy, in consultation with the Secretary of Commerce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and the Director of National Intelligence, shall require, as a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condition of any such sale, that--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(1) the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not be exported to--</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(A) the People's Republic of China;</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(B) the Democratic People's Republic of Korea; or</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(C) the Islamic Republic of Iran; and</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(2) the recipient is not under the ownership, control, or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influence of the Chinese Communist Party.</a:t>
            </a:r>
            <a:endParaRPr sz="400">
              <a:solidFill>
                <a:srgbClr val="333333"/>
              </a:solidFill>
              <a:highlight>
                <a:srgbClr val="FF00FF"/>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&lt;all&gt;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197" name="Google Shape;197;p31"/>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
        <p:nvSpPr>
          <p:cNvPr id="198" name="Google Shape;198;p31"/>
          <p:cNvSpPr/>
          <p:nvPr/>
        </p:nvSpPr>
        <p:spPr>
          <a:xfrm rot="-5400000">
            <a:off x="7303901" y="4679287"/>
            <a:ext cx="167400" cy="474000"/>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Challenges in</a:t>
            </a:r>
            <a:r>
              <a:rPr lang="en" sz="1400">
                <a:solidFill>
                  <a:schemeClr val="dk1"/>
                </a:solidFill>
              </a:rPr>
              <a:t> document interpretation</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Project goals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Project structure/steps</a:t>
            </a:r>
            <a:endParaRPr b="1"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Analysis of Congress.gov and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Project site interface</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What’s next?</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32"/>
          <p:cNvSpPr/>
          <p:nvPr/>
        </p:nvSpPr>
        <p:spPr>
          <a:xfrm>
            <a:off x="6160975" y="836400"/>
            <a:ext cx="2578800" cy="40842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paragraph establishes a specific provision within the legislation that overrides any conflicting laws or regulations, including Section 161 of the Energy Policy and Conservation Act. The provision applies to the withdrawal and subsequent sale of any crude oil from the Strategic Petroleum Reserve after the enactment of the Act.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Under this provision, the Secretary of Energy, in collaboration with the Secretary of Commerce and the Director of National Intelligence, is mandated to impose a condition on any sale of crude oil from the reserve. The condition consists of two requirements: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1. The crude oil being sold should not be exported to three specific countries: the People's Republic of China, the Democratic People's Republic of Korea, or the Islamic Republic of Iran. This restriction is likely based on geopolitical considerations or national security concerns related to these countries.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2. The recipient of the crude oil must not be under the ownership, control, or influence of the Chinese Communist Party. This condition aims to prevent the transfer of oil to entities associated with the Chinese Communist Party, possibly due to concerns about potential adverse effects or implications.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paragraph sets forth these requirements as essential conditions for any future sales of crude oil from the Strategic Petroleum Reserve, ensuring that these limitations are observed.</a:t>
            </a:r>
            <a:endParaRPr sz="700">
              <a:solidFill>
                <a:schemeClr val="dk1"/>
              </a:solidFill>
            </a:endParaRPr>
          </a:p>
          <a:p>
            <a:pPr indent="0" lvl="0" marL="457200" rtl="0" algn="l">
              <a:spcBef>
                <a:spcPts val="0"/>
              </a:spcBef>
              <a:spcAft>
                <a:spcPts val="0"/>
              </a:spcAft>
              <a:buNone/>
            </a:pPr>
            <a:r>
              <a:t/>
            </a:r>
            <a:endParaRPr sz="600">
              <a:solidFill>
                <a:schemeClr val="dk1"/>
              </a:solidFill>
            </a:endParaRPr>
          </a:p>
        </p:txBody>
      </p:sp>
      <p:sp>
        <p:nvSpPr>
          <p:cNvPr id="204" name="Google Shape;204;p32"/>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205" name="Google Shape;205;p32"/>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FF00FF"/>
                </a:highlight>
                <a:latin typeface="Courier New"/>
                <a:ea typeface="Courier New"/>
                <a:cs typeface="Courier New"/>
                <a:sym typeface="Courier New"/>
              </a:rPr>
              <a:t>Notwithstanding any other provision of law, including section 161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of the Energy Policy and Conservation Act (42 U.S.C. 6241), with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respect to the draw down and sale at auction of any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from the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Strategic Petroleum Reserve after the date of enactment of this Act,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the Secretary of Energy, in consultation with the Secretary of Commerce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and the Director of National Intelligence, shall require, as a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condition of any such sale, that--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(1) the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not be exported to--</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(A) the People's Republic of China;</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(B) the Democratic People's Republic of Korea; or</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(C) the Islamic Republic of Iran; and</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(2) the recipient is not under the ownership, control, or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influence of the Chinese Communist Party.</a:t>
            </a:r>
            <a:endParaRPr sz="400">
              <a:solidFill>
                <a:srgbClr val="333333"/>
              </a:solidFill>
              <a:highlight>
                <a:srgbClr val="FF00FF"/>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&lt;all&gt;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206" name="Google Shape;206;p32"/>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33"/>
          <p:cNvSpPr/>
          <p:nvPr/>
        </p:nvSpPr>
        <p:spPr>
          <a:xfrm>
            <a:off x="5721900" y="3889000"/>
            <a:ext cx="2578800" cy="11709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rephrasing complexity level:</a:t>
            </a:r>
            <a:endParaRPr/>
          </a:p>
          <a:p>
            <a:pPr indent="-317500" lvl="0" marL="457200" rtl="0" algn="l">
              <a:spcBef>
                <a:spcPts val="0"/>
              </a:spcBef>
              <a:spcAft>
                <a:spcPts val="0"/>
              </a:spcAft>
              <a:buClr>
                <a:srgbClr val="0000FF"/>
              </a:buClr>
              <a:buSzPts val="1400"/>
              <a:buAutoNum type="arabicPeriod"/>
            </a:pPr>
            <a:r>
              <a:rPr lang="en" u="sng">
                <a:solidFill>
                  <a:srgbClr val="0000FF"/>
                </a:solidFill>
              </a:rPr>
              <a:t>Simple</a:t>
            </a:r>
            <a:endParaRPr u="sng">
              <a:solidFill>
                <a:srgbClr val="0000FF"/>
              </a:solidFill>
            </a:endParaRPr>
          </a:p>
          <a:p>
            <a:pPr indent="-317500" lvl="0" marL="457200" rtl="0" algn="l">
              <a:spcBef>
                <a:spcPts val="0"/>
              </a:spcBef>
              <a:spcAft>
                <a:spcPts val="0"/>
              </a:spcAft>
              <a:buSzPts val="1400"/>
              <a:buAutoNum type="arabicPeriod"/>
            </a:pPr>
            <a:r>
              <a:rPr lang="en" u="sng"/>
              <a:t>Intermediate</a:t>
            </a:r>
            <a:endParaRPr u="sng"/>
          </a:p>
          <a:p>
            <a:pPr indent="-317500" lvl="0" marL="457200" rtl="0" algn="l">
              <a:spcBef>
                <a:spcPts val="0"/>
              </a:spcBef>
              <a:spcAft>
                <a:spcPts val="0"/>
              </a:spcAft>
              <a:buClr>
                <a:schemeClr val="dk1"/>
              </a:buClr>
              <a:buSzPts val="1400"/>
              <a:buAutoNum type="arabicPeriod"/>
            </a:pPr>
            <a:r>
              <a:rPr lang="en" u="sng">
                <a:solidFill>
                  <a:schemeClr val="dk1"/>
                </a:solidFill>
              </a:rPr>
              <a:t>complex</a:t>
            </a:r>
            <a:endParaRPr u="sng">
              <a:solidFill>
                <a:schemeClr val="dk1"/>
              </a:solidFill>
            </a:endParaRPr>
          </a:p>
        </p:txBody>
      </p:sp>
      <p:sp>
        <p:nvSpPr>
          <p:cNvPr id="212" name="Google Shape;212;p33"/>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213" name="Google Shape;213;p33"/>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FF00FF"/>
                </a:highlight>
                <a:latin typeface="Courier New"/>
                <a:ea typeface="Courier New"/>
                <a:cs typeface="Courier New"/>
                <a:sym typeface="Courier New"/>
              </a:rPr>
              <a:t>Notwithstanding any other provision of law, including section 161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of the Energy Policy and Conservation Act (42 U.S.C. 6241), with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respect to the draw down and sale at auction of any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from the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Strategic Petroleum Reserve after the date of enactment of this Act,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the Secretary of Energy, in consultation with the Secretary of Commerce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and the Director of National Intelligence, shall require, as a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condition of any such sale, that--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(1) the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not be exported to--</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(A) the People's Republic of China;</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(B) the Democratic People's Republic of Korea; or</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(C) the Islamic Republic of Iran; and</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(2) the recipient is not under the ownership, control, or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influence of the Chinese Communist Party.</a:t>
            </a:r>
            <a:endParaRPr sz="400">
              <a:solidFill>
                <a:srgbClr val="333333"/>
              </a:solidFill>
              <a:highlight>
                <a:srgbClr val="FF00FF"/>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&lt;all&gt;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214" name="Google Shape;214;p33"/>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
        <p:nvSpPr>
          <p:cNvPr id="215" name="Google Shape;215;p33"/>
          <p:cNvSpPr/>
          <p:nvPr/>
        </p:nvSpPr>
        <p:spPr>
          <a:xfrm rot="-5400000">
            <a:off x="7387526" y="4237462"/>
            <a:ext cx="167400" cy="474000"/>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4"/>
          <p:cNvSpPr/>
          <p:nvPr/>
        </p:nvSpPr>
        <p:spPr>
          <a:xfrm>
            <a:off x="6160975" y="2571750"/>
            <a:ext cx="2578800" cy="23490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rPr>
              <a:t>This paragraph states that regardless of any other laws or rules, a specific condition will apply to the withdrawal and sale of crude oil from the Strategic Petroleum Reserve after the new law is enacted. The Secretary of Energy, in consultation with the Secretary of Commerce and the Director of National Intelligence, will require two things for any such sale: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rPr>
              <a:t>1. The crude oil cannot be exported to certain countries, namely the People's Republic of China, the Democratic People's Republic of Korea, or the Islamic Republic of Iran.</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rPr>
              <a:t>2. The recipient of the crude oil should not be connected to or influenced by the Chinese Communist Party.</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rPr>
              <a:t>These conditions are put in place to control where the oil goes and who receives it, likely for reasons related to national security and foreign relations.</a:t>
            </a:r>
            <a:endParaRPr sz="700">
              <a:solidFill>
                <a:schemeClr val="dk1"/>
              </a:solidFill>
            </a:endParaRPr>
          </a:p>
          <a:p>
            <a:pPr indent="0" lvl="0" marL="457200" rtl="0" algn="l">
              <a:spcBef>
                <a:spcPts val="0"/>
              </a:spcBef>
              <a:spcAft>
                <a:spcPts val="0"/>
              </a:spcAft>
              <a:buNone/>
            </a:pPr>
            <a:r>
              <a:t/>
            </a:r>
            <a:endParaRPr sz="700">
              <a:solidFill>
                <a:schemeClr val="dk1"/>
              </a:solidFill>
            </a:endParaRPr>
          </a:p>
        </p:txBody>
      </p:sp>
      <p:sp>
        <p:nvSpPr>
          <p:cNvPr id="221" name="Google Shape;221;p34"/>
          <p:cNvSpPr txBox="1"/>
          <p:nvPr>
            <p:ph type="title"/>
          </p:nvPr>
        </p:nvSpPr>
        <p:spPr>
          <a:xfrm>
            <a:off x="0" y="0"/>
            <a:ext cx="9144000" cy="572700"/>
          </a:xfrm>
          <a:prstGeom prst="rect">
            <a:avLst/>
          </a:prstGeom>
          <a:solidFill>
            <a:schemeClr val="accent4"/>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solidFill>
                  <a:schemeClr val="lt1"/>
                </a:solidFill>
              </a:rPr>
              <a:t>Jargonizer</a:t>
            </a:r>
            <a:endParaRPr sz="2300">
              <a:solidFill>
                <a:schemeClr val="lt1"/>
              </a:solidFill>
            </a:endParaRPr>
          </a:p>
        </p:txBody>
      </p:sp>
      <p:sp>
        <p:nvSpPr>
          <p:cNvPr id="222" name="Google Shape;222;p34"/>
          <p:cNvSpPr txBox="1"/>
          <p:nvPr>
            <p:ph idx="1" type="body"/>
          </p:nvPr>
        </p:nvSpPr>
        <p:spPr>
          <a:xfrm>
            <a:off x="3422100" y="836400"/>
            <a:ext cx="2299800" cy="43071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200" u="sng">
                <a:solidFill>
                  <a:srgbClr val="202A43"/>
                </a:solidFill>
                <a:highlight>
                  <a:srgbClr val="00FFFF"/>
                </a:highlight>
              </a:rPr>
              <a:t>H.R.222 - No </a:t>
            </a:r>
            <a:r>
              <a:rPr lang="en" sz="1200" u="sng">
                <a:solidFill>
                  <a:schemeClr val="dk1"/>
                </a:solidFill>
                <a:highlight>
                  <a:srgbClr val="00FFFF"/>
                </a:highlight>
              </a:rPr>
              <a:t>Oil</a:t>
            </a:r>
            <a:r>
              <a:rPr lang="en" sz="1200" u="sng">
                <a:solidFill>
                  <a:srgbClr val="202A43"/>
                </a:solidFill>
                <a:highlight>
                  <a:srgbClr val="00FFFF"/>
                </a:highlight>
              </a:rPr>
              <a:t> for CCP Act</a:t>
            </a:r>
            <a:endParaRPr sz="1200" u="sng">
              <a:solidFill>
                <a:srgbClr val="202A43"/>
              </a:solidFill>
              <a:highlight>
                <a:srgbClr val="00FFFF"/>
              </a:highlight>
            </a:endParaRPr>
          </a:p>
          <a:p>
            <a:pPr indent="0" lvl="0" marL="0" rtl="0" algn="l">
              <a:lnSpc>
                <a:spcPct val="100000"/>
              </a:lnSpc>
              <a:spcBef>
                <a:spcPts val="0"/>
              </a:spcBef>
              <a:spcAft>
                <a:spcPts val="0"/>
              </a:spcAft>
              <a:buNone/>
            </a:pPr>
            <a:r>
              <a:t/>
            </a:r>
            <a:endParaRPr sz="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a:t>
            </a:r>
            <a:r>
              <a:rPr lang="en" sz="400">
                <a:solidFill>
                  <a:srgbClr val="333333"/>
                </a:solidFill>
                <a:highlight>
                  <a:srgbClr val="00FF00"/>
                </a:highlight>
                <a:latin typeface="Courier New"/>
                <a:ea typeface="Courier New"/>
                <a:cs typeface="Courier New"/>
                <a:sym typeface="Courier New"/>
              </a:rPr>
              <a:t>Congressional Bills</a:t>
            </a:r>
            <a:r>
              <a:rPr lang="en" sz="400">
                <a:solidFill>
                  <a:srgbClr val="333333"/>
                </a:solidFill>
                <a:latin typeface="Courier New"/>
                <a:ea typeface="Courier New"/>
                <a:cs typeface="Courier New"/>
                <a:sym typeface="Courier New"/>
              </a:rPr>
              <a:t> 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[From the </a:t>
            </a:r>
            <a:r>
              <a:rPr lang="en" sz="400">
                <a:solidFill>
                  <a:srgbClr val="333333"/>
                </a:solidFill>
                <a:highlight>
                  <a:srgbClr val="00FF00"/>
                </a:highlight>
                <a:latin typeface="Courier New"/>
                <a:ea typeface="Courier New"/>
                <a:cs typeface="Courier New"/>
                <a:sym typeface="Courier New"/>
              </a:rPr>
              <a:t>U.S. Government Publishing Office</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[H.R. 222 Introduced in </a:t>
            </a:r>
            <a:r>
              <a:rPr lang="en" sz="400">
                <a:solidFill>
                  <a:srgbClr val="333333"/>
                </a:solidFill>
                <a:highlight>
                  <a:srgbClr val="00FF00"/>
                </a:highlight>
                <a:latin typeface="Courier New"/>
                <a:ea typeface="Courier New"/>
                <a:cs typeface="Courier New"/>
                <a:sym typeface="Courier New"/>
              </a:rPr>
              <a:t>House</a:t>
            </a:r>
            <a:r>
              <a:rPr lang="en" sz="400">
                <a:solidFill>
                  <a:srgbClr val="333333"/>
                </a:solidFill>
                <a:latin typeface="Courier New"/>
                <a:ea typeface="Courier New"/>
                <a:cs typeface="Courier New"/>
                <a:sym typeface="Courier New"/>
              </a:rPr>
              <a:t> (IH)]</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&lt;DOC&gt;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118th CONGRESS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1st Session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H. R. 222</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IN THE HOUSE OF REPRESENTATIVES</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January 9, 2023</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Mr. Wittman</a:t>
            </a:r>
            <a:r>
              <a:rPr lang="en" sz="400">
                <a:solidFill>
                  <a:srgbClr val="333333"/>
                </a:solidFill>
                <a:latin typeface="Courier New"/>
                <a:ea typeface="Courier New"/>
                <a:cs typeface="Courier New"/>
                <a:sym typeface="Courier New"/>
              </a:rPr>
              <a:t> introduced the following bill; which was referred to the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00FF00"/>
                </a:highlight>
                <a:latin typeface="Courier New"/>
                <a:ea typeface="Courier New"/>
                <a:cs typeface="Courier New"/>
                <a:sym typeface="Courier New"/>
              </a:rPr>
              <a:t>Committee on Energy and Commerce</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_______________________________________________________________________</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 BILL</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To direct the </a:t>
            </a:r>
            <a:r>
              <a:rPr lang="en" sz="400">
                <a:solidFill>
                  <a:srgbClr val="333333"/>
                </a:solidFill>
                <a:highlight>
                  <a:srgbClr val="00FF00"/>
                </a:highlight>
                <a:latin typeface="Courier New"/>
                <a:ea typeface="Courier New"/>
                <a:cs typeface="Courier New"/>
                <a:sym typeface="Courier New"/>
              </a:rPr>
              <a:t>Secretary of Energy</a:t>
            </a:r>
            <a:r>
              <a:rPr lang="en" sz="400">
                <a:solidFill>
                  <a:srgbClr val="333333"/>
                </a:solidFill>
                <a:latin typeface="Courier New"/>
                <a:ea typeface="Courier New"/>
                <a:cs typeface="Courier New"/>
                <a:sym typeface="Courier New"/>
              </a:rPr>
              <a:t> to require as a </a:t>
            </a:r>
            <a:r>
              <a:rPr lang="en" sz="400">
                <a:solidFill>
                  <a:srgbClr val="333333"/>
                </a:solidFill>
                <a:highlight>
                  <a:srgbClr val="FFFF00"/>
                </a:highlight>
                <a:latin typeface="Courier New"/>
                <a:ea typeface="Courier New"/>
                <a:cs typeface="Courier New"/>
                <a:sym typeface="Courier New"/>
              </a:rPr>
              <a:t>condition of any sale</a:t>
            </a:r>
            <a:r>
              <a:rPr lang="en" sz="400">
                <a:solidFill>
                  <a:srgbClr val="333333"/>
                </a:solidFill>
                <a:latin typeface="Courier New"/>
                <a:ea typeface="Courier New"/>
                <a:cs typeface="Courier New"/>
                <a:sym typeface="Courier New"/>
              </a:rPr>
              <a:t>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of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from the </a:t>
            </a:r>
            <a:r>
              <a:rPr lang="en" sz="400">
                <a:solidFill>
                  <a:srgbClr val="333333"/>
                </a:solidFill>
                <a:highlight>
                  <a:srgbClr val="00FF00"/>
                </a:highlight>
                <a:latin typeface="Courier New"/>
                <a:ea typeface="Courier New"/>
                <a:cs typeface="Courier New"/>
                <a:sym typeface="Courier New"/>
              </a:rPr>
              <a:t>Strategic Petroleum Reserve</a:t>
            </a:r>
            <a:r>
              <a:rPr lang="en" sz="400">
                <a:solidFill>
                  <a:srgbClr val="333333"/>
                </a:solidFill>
                <a:latin typeface="Courier New"/>
                <a:ea typeface="Courier New"/>
                <a:cs typeface="Courier New"/>
                <a:sym typeface="Courier New"/>
              </a:rPr>
              <a:t> that the </a:t>
            </a:r>
            <a:r>
              <a:rPr lang="en" sz="400">
                <a:solidFill>
                  <a:srgbClr val="333333"/>
                </a:solidFill>
                <a:highlight>
                  <a:srgbClr val="00FF00"/>
                </a:highlight>
                <a:latin typeface="Courier New"/>
                <a:ea typeface="Courier New"/>
                <a:cs typeface="Courier New"/>
                <a:sym typeface="Courier New"/>
              </a:rPr>
              <a:t>crude </a:t>
            </a:r>
            <a:r>
              <a:rPr lang="en" sz="400">
                <a:solidFill>
                  <a:schemeClr val="dk1"/>
                </a:solidFill>
                <a:highlight>
                  <a:srgbClr val="00FF00"/>
                </a:highlight>
                <a:latin typeface="Courier New"/>
                <a:ea typeface="Courier New"/>
                <a:cs typeface="Courier New"/>
                <a:sym typeface="Courier New"/>
              </a:rPr>
              <a:t>oil</a:t>
            </a:r>
            <a:r>
              <a:rPr lang="en" sz="400">
                <a:solidFill>
                  <a:srgbClr val="333333"/>
                </a:solidFill>
                <a:highlight>
                  <a:srgbClr val="00FF00"/>
                </a:highlight>
                <a:latin typeface="Courier New"/>
                <a:ea typeface="Courier New"/>
                <a:cs typeface="Courier New"/>
                <a:sym typeface="Courier New"/>
              </a:rPr>
              <a:t>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not be exported to </a:t>
            </a:r>
            <a:r>
              <a:rPr lang="en" sz="400">
                <a:solidFill>
                  <a:srgbClr val="333333"/>
                </a:solidFill>
                <a:highlight>
                  <a:srgbClr val="FFFF00"/>
                </a:highlight>
                <a:latin typeface="Courier New"/>
                <a:ea typeface="Courier New"/>
                <a:cs typeface="Courier New"/>
                <a:sym typeface="Courier New"/>
              </a:rPr>
              <a:t>certain countries</a:t>
            </a:r>
            <a:r>
              <a:rPr lang="en" sz="400">
                <a:solidFill>
                  <a:srgbClr val="333333"/>
                </a:solidFill>
                <a:latin typeface="Courier New"/>
                <a:ea typeface="Courier New"/>
                <a:cs typeface="Courier New"/>
                <a:sym typeface="Courier New"/>
              </a:rPr>
              <a:t>, and </a:t>
            </a:r>
            <a:r>
              <a:rPr lang="en" sz="400">
                <a:solidFill>
                  <a:srgbClr val="333333"/>
                </a:solidFill>
                <a:highlight>
                  <a:srgbClr val="FFFF00"/>
                </a:highlight>
                <a:latin typeface="Courier New"/>
                <a:ea typeface="Courier New"/>
                <a:cs typeface="Courier New"/>
                <a:sym typeface="Courier New"/>
              </a:rPr>
              <a:t>for other purposes</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Be it enacted by the </a:t>
            </a:r>
            <a:r>
              <a:rPr lang="en" sz="400">
                <a:solidFill>
                  <a:srgbClr val="333333"/>
                </a:solidFill>
                <a:highlight>
                  <a:srgbClr val="00FF00"/>
                </a:highlight>
                <a:latin typeface="Courier New"/>
                <a:ea typeface="Courier New"/>
                <a:cs typeface="Courier New"/>
                <a:sym typeface="Courier New"/>
              </a:rPr>
              <a:t>Senate and House of Representatives of the </a:t>
            </a:r>
            <a:endParaRPr sz="400">
              <a:solidFill>
                <a:srgbClr val="333333"/>
              </a:solidFill>
              <a:highlight>
                <a:srgbClr val="00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00FF00"/>
                </a:highlight>
                <a:latin typeface="Courier New"/>
                <a:ea typeface="Courier New"/>
                <a:cs typeface="Courier New"/>
                <a:sym typeface="Courier New"/>
              </a:rPr>
              <a:t>United States of America in Congress</a:t>
            </a:r>
            <a:r>
              <a:rPr lang="en" sz="400">
                <a:solidFill>
                  <a:srgbClr val="333333"/>
                </a:solidFill>
                <a:latin typeface="Courier New"/>
                <a:ea typeface="Courier New"/>
                <a:cs typeface="Courier New"/>
                <a:sym typeface="Courier New"/>
              </a:rPr>
              <a:t> assembled,</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SECTION 1. SHORT TITLE.</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This Act may be cited as the </a:t>
            </a:r>
            <a:r>
              <a:rPr lang="en" sz="400">
                <a:solidFill>
                  <a:srgbClr val="333333"/>
                </a:solidFill>
                <a:highlight>
                  <a:srgbClr val="00FFFF"/>
                </a:highlight>
                <a:latin typeface="Courier New"/>
                <a:ea typeface="Courier New"/>
                <a:cs typeface="Courier New"/>
                <a:sym typeface="Courier New"/>
              </a:rPr>
              <a:t>``No </a:t>
            </a:r>
            <a:r>
              <a:rPr lang="en" sz="400">
                <a:solidFill>
                  <a:schemeClr val="dk1"/>
                </a:solidFill>
                <a:highlight>
                  <a:srgbClr val="00FFFF"/>
                </a:highlight>
                <a:latin typeface="Courier New"/>
                <a:ea typeface="Courier New"/>
                <a:cs typeface="Courier New"/>
                <a:sym typeface="Courier New"/>
              </a:rPr>
              <a:t>Oil</a:t>
            </a:r>
            <a:r>
              <a:rPr lang="en" sz="400">
                <a:solidFill>
                  <a:srgbClr val="333333"/>
                </a:solidFill>
                <a:highlight>
                  <a:srgbClr val="00FFFF"/>
                </a:highlight>
                <a:latin typeface="Courier New"/>
                <a:ea typeface="Courier New"/>
                <a:cs typeface="Courier New"/>
                <a:sym typeface="Courier New"/>
              </a:rPr>
              <a:t> for CCP Act''</a:t>
            </a:r>
            <a:r>
              <a:rPr lang="en" sz="400">
                <a:solidFill>
                  <a:srgbClr val="333333"/>
                </a:solidFill>
                <a:latin typeface="Courier New"/>
                <a:ea typeface="Courier New"/>
                <a:cs typeface="Courier New"/>
                <a:sym typeface="Courier New"/>
              </a:rPr>
              <a:t>.</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SEC. 2. </a:t>
            </a:r>
            <a:r>
              <a:rPr lang="en" sz="400">
                <a:solidFill>
                  <a:srgbClr val="333333"/>
                </a:solidFill>
                <a:highlight>
                  <a:srgbClr val="00FF00"/>
                </a:highlight>
                <a:latin typeface="Courier New"/>
                <a:ea typeface="Courier New"/>
                <a:cs typeface="Courier New"/>
                <a:sym typeface="Courier New"/>
              </a:rPr>
              <a:t>SPR</a:t>
            </a:r>
            <a:r>
              <a:rPr lang="en" sz="400">
                <a:solidFill>
                  <a:srgbClr val="333333"/>
                </a:solidFill>
                <a:latin typeface="Courier New"/>
                <a:ea typeface="Courier New"/>
                <a:cs typeface="Courier New"/>
                <a:sym typeface="Courier New"/>
              </a:rPr>
              <a:t> CRUDE </a:t>
            </a:r>
            <a:r>
              <a:rPr lang="en" sz="400">
                <a:solidFill>
                  <a:schemeClr val="dk1"/>
                </a:solidFill>
                <a:highlight>
                  <a:srgbClr val="CAEEA4"/>
                </a:highlight>
                <a:latin typeface="Courier New"/>
                <a:ea typeface="Courier New"/>
                <a:cs typeface="Courier New"/>
                <a:sym typeface="Courier New"/>
              </a:rPr>
              <a:t>OIL</a:t>
            </a:r>
            <a:r>
              <a:rPr lang="en" sz="400">
                <a:solidFill>
                  <a:srgbClr val="333333"/>
                </a:solidFill>
                <a:latin typeface="Courier New"/>
                <a:ea typeface="Courier New"/>
                <a:cs typeface="Courier New"/>
                <a:sym typeface="Courier New"/>
              </a:rPr>
              <a:t> EXPORT BAN.</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latin typeface="Courier New"/>
                <a:ea typeface="Courier New"/>
                <a:cs typeface="Courier New"/>
                <a:sym typeface="Courier New"/>
              </a:rPr>
              <a:t>    </a:t>
            </a:r>
            <a:r>
              <a:rPr lang="en" sz="400">
                <a:solidFill>
                  <a:srgbClr val="333333"/>
                </a:solidFill>
                <a:highlight>
                  <a:srgbClr val="FF00FF"/>
                </a:highlight>
                <a:latin typeface="Courier New"/>
                <a:ea typeface="Courier New"/>
                <a:cs typeface="Courier New"/>
                <a:sym typeface="Courier New"/>
              </a:rPr>
              <a:t>Notwithstanding any other provision of law, including section 161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of the Energy Policy and Conservation Act (42 U.S.C. 6241), with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respect to the draw down and sale at auction of any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from the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Strategic Petroleum Reserve after the date of enactment of this Act,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the Secretary of Energy, in consultation with the Secretary of Commerce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and the Director of National Intelligence, shall require, as a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condition of any such sale, that--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(1) the crude </a:t>
            </a:r>
            <a:r>
              <a:rPr lang="en" sz="400">
                <a:solidFill>
                  <a:schemeClr val="dk1"/>
                </a:solidFill>
                <a:highlight>
                  <a:srgbClr val="FF00FF"/>
                </a:highlight>
                <a:latin typeface="Courier New"/>
                <a:ea typeface="Courier New"/>
                <a:cs typeface="Courier New"/>
                <a:sym typeface="Courier New"/>
              </a:rPr>
              <a:t>oil</a:t>
            </a:r>
            <a:r>
              <a:rPr lang="en" sz="400">
                <a:solidFill>
                  <a:srgbClr val="333333"/>
                </a:solidFill>
                <a:highlight>
                  <a:srgbClr val="FF00FF"/>
                </a:highlight>
                <a:latin typeface="Courier New"/>
                <a:ea typeface="Courier New"/>
                <a:cs typeface="Courier New"/>
                <a:sym typeface="Courier New"/>
              </a:rPr>
              <a:t> not be exported to--</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(A) the People's Republic of China;</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(B) the Democratic People's Republic of Korea; or</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(C) the Islamic Republic of Iran; and</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(2) the recipient is not under the ownership, control, or </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influence of the Chinese Communist Party.</a:t>
            </a:r>
            <a:endParaRPr sz="400">
              <a:solidFill>
                <a:srgbClr val="333333"/>
              </a:solidFill>
              <a:highlight>
                <a:srgbClr val="FF00FF"/>
              </a:highlight>
              <a:latin typeface="Courier New"/>
              <a:ea typeface="Courier New"/>
              <a:cs typeface="Courier New"/>
              <a:sym typeface="Courier New"/>
            </a:endParaRPr>
          </a:p>
          <a:p>
            <a:pPr indent="0" lvl="0" marL="0" rtl="0" algn="l">
              <a:spcBef>
                <a:spcPts val="0"/>
              </a:spcBef>
              <a:spcAft>
                <a:spcPts val="0"/>
              </a:spcAft>
              <a:buNone/>
            </a:pPr>
            <a:r>
              <a:rPr lang="en" sz="400">
                <a:solidFill>
                  <a:srgbClr val="333333"/>
                </a:solidFill>
                <a:highlight>
                  <a:srgbClr val="FF00FF"/>
                </a:highlight>
                <a:latin typeface="Courier New"/>
                <a:ea typeface="Courier New"/>
                <a:cs typeface="Courier New"/>
                <a:sym typeface="Courier New"/>
              </a:rPr>
              <a:t>                                 &lt;all&gt;</a:t>
            </a:r>
            <a:endParaRPr sz="400">
              <a:solidFill>
                <a:srgbClr val="333333"/>
              </a:solidFill>
              <a:highlight>
                <a:srgbClr val="FF00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00">
              <a:solidFill>
                <a:srgbClr val="333333"/>
              </a:solidFill>
              <a:latin typeface="Courier New"/>
              <a:ea typeface="Courier New"/>
              <a:cs typeface="Courier New"/>
              <a:sym typeface="Courier New"/>
            </a:endParaRPr>
          </a:p>
        </p:txBody>
      </p:sp>
      <p:sp>
        <p:nvSpPr>
          <p:cNvPr id="223" name="Google Shape;223;p34"/>
          <p:cNvSpPr txBox="1"/>
          <p:nvPr/>
        </p:nvSpPr>
        <p:spPr>
          <a:xfrm>
            <a:off x="195125" y="836400"/>
            <a:ext cx="2787900" cy="3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Readability score: </a:t>
            </a:r>
            <a:r>
              <a:rPr lang="en" sz="500">
                <a:solidFill>
                  <a:schemeClr val="dk1"/>
                </a:solidFill>
                <a:latin typeface="Roboto"/>
                <a:ea typeface="Roboto"/>
                <a:cs typeface="Roboto"/>
                <a:sym typeface="Roboto"/>
              </a:rPr>
              <a:t>FKGL ≈ -11.44</a:t>
            </a:r>
            <a:endParaRPr sz="700"/>
          </a:p>
          <a:p>
            <a:pPr indent="0" lvl="0" marL="0" rtl="0" algn="l">
              <a:spcBef>
                <a:spcPts val="0"/>
              </a:spcBef>
              <a:spcAft>
                <a:spcPts val="0"/>
              </a:spcAft>
              <a:buNone/>
            </a:pPr>
            <a:r>
              <a:rPr lang="en" sz="700"/>
              <a:t>Bill’s goal:</a:t>
            </a:r>
            <a:endParaRPr sz="700"/>
          </a:p>
          <a:p>
            <a:pPr indent="0" lvl="0" marL="0" rtl="0" algn="l">
              <a:lnSpc>
                <a:spcPct val="115000"/>
              </a:lnSpc>
              <a:spcBef>
                <a:spcPts val="0"/>
              </a:spcBef>
              <a:spcAft>
                <a:spcPts val="0"/>
              </a:spcAft>
              <a:buNone/>
            </a:pPr>
            <a:r>
              <a:rPr lang="en" sz="700"/>
              <a:t>The goal of H.R. 222, as stated in the provided text, is to direct the Secretary of Energy to impose a condition on the sale of crude oil from the Strategic Petroleum Reserve. Specifically, the condition is that the crude oil should not be exported to certain countries. The bill also includes a provision that the recipient of the crude oil should not be under the ownership, control, or influence of the Chinese Communist Party.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The overall goal of the bill appears to be twofold:</a:t>
            </a:r>
            <a:endParaRPr sz="700"/>
          </a:p>
          <a:p>
            <a:pPr indent="0" lvl="0" marL="0" rtl="0" algn="l">
              <a:lnSpc>
                <a:spcPct val="115000"/>
              </a:lnSpc>
              <a:spcBef>
                <a:spcPts val="0"/>
              </a:spcBef>
              <a:spcAft>
                <a:spcPts val="0"/>
              </a:spcAft>
              <a:buNone/>
            </a:pPr>
            <a:r>
              <a:rPr lang="en" sz="700"/>
              <a:t>1. Restricting the export of crude oil from the Strategic Petroleum Reserve: The bill aims to ensure that the crude oil resources held in the reserve are not exported to specific countries, namely the People's Republic of China, the Democratic People's Republic of Korea, and the Islamic Republic of Iran. This goal could be driven by various reasons, such as national security concerns, geopolitical considerations, or economic factors.</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2. Preventing ownership, control, or influence by the Chinese Communist Party: The bill seeks to ensure that the recipient of the crude oil is not under the ownership, control, or influence of the Chinese Communist Party. This objective might be motivated by concerns related to the potential implications of supplying crude oil to entities associated with a particular political party or ideology.</a:t>
            </a:r>
            <a:endParaRPr sz="700"/>
          </a:p>
          <a:p>
            <a:pPr indent="0" lvl="0" marL="0" rtl="0" algn="l">
              <a:lnSpc>
                <a:spcPct val="115000"/>
              </a:lnSpc>
              <a:spcBef>
                <a:spcPts val="0"/>
              </a:spcBef>
              <a:spcAft>
                <a:spcPts val="0"/>
              </a:spcAft>
              <a:buNone/>
            </a:pPr>
            <a:r>
              <a:t/>
            </a:r>
            <a:endParaRPr sz="700"/>
          </a:p>
          <a:p>
            <a:pPr indent="0" lvl="0" marL="0" rtl="0" algn="l">
              <a:lnSpc>
                <a:spcPct val="115000"/>
              </a:lnSpc>
              <a:spcBef>
                <a:spcPts val="0"/>
              </a:spcBef>
              <a:spcAft>
                <a:spcPts val="0"/>
              </a:spcAft>
              <a:buNone/>
            </a:pPr>
            <a:r>
              <a:rPr lang="en" sz="700"/>
              <a:t>Please note that the precise goals and motivations behind the bill might be further elucidated in the full text of H.R. 222 or through additional legislative discussions and context.</a:t>
            </a:r>
            <a:endParaRPr sz="700"/>
          </a:p>
          <a:p>
            <a:pPr indent="0" lvl="0" marL="0" rtl="0" algn="l">
              <a:spcBef>
                <a:spcPts val="0"/>
              </a:spcBef>
              <a:spcAft>
                <a:spcPts val="0"/>
              </a:spcAft>
              <a:buNone/>
            </a:pPr>
            <a:r>
              <a:t/>
            </a:r>
            <a:endParaRPr sz="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What’s next?</a:t>
            </a:r>
            <a:endParaRPr/>
          </a:p>
        </p:txBody>
      </p:sp>
      <p:sp>
        <p:nvSpPr>
          <p:cNvPr id="229" name="Google Shape;22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Jargonizer for other websites</a:t>
            </a:r>
            <a:endParaRPr/>
          </a:p>
          <a:p>
            <a:pPr indent="-342900" lvl="0" marL="457200" rtl="0" algn="l">
              <a:spcBef>
                <a:spcPts val="0"/>
              </a:spcBef>
              <a:spcAft>
                <a:spcPts val="0"/>
              </a:spcAft>
              <a:buSzPts val="1800"/>
              <a:buAutoNum type="arabicPeriod"/>
            </a:pPr>
            <a:r>
              <a:rPr lang="en"/>
              <a:t>Other formats (pdf, html,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in</a:t>
            </a:r>
            <a:r>
              <a:rPr lang="en"/>
              <a:t> document interpretation: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Complex sentence structure</a:t>
            </a:r>
            <a:r>
              <a:rPr lang="en" sz="1400">
                <a:solidFill>
                  <a:schemeClr val="dk1"/>
                </a:solidFill>
              </a:rPr>
              <a:t>: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High average sentence length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Passive voice</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Ambiguity: unclear word/phrase definition used + jargon</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Inconsistency: variation in word/phrase definitions used throughout the document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Lack of examples and context: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Why is this document important</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Which companies/individuals are impacted by the document</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Related documents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Other:</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Contradiction with other/previous laws</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Intentional manipulation (lie detection)</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Cultural and contextual differences</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a:t>
            </a:r>
            <a:r>
              <a:rPr lang="en"/>
              <a:t>oals.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Clarity: selection of the most correct definition for word/phrase/jargon</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Simple sentence structure: </a:t>
            </a:r>
            <a:endParaRPr sz="1400">
              <a:solidFill>
                <a:schemeClr val="dk1"/>
              </a:solidFill>
            </a:endParaRPr>
          </a:p>
          <a:p>
            <a:pPr indent="-317500" lvl="1" marL="914400" rtl="0" algn="l">
              <a:lnSpc>
                <a:spcPct val="105000"/>
              </a:lnSpc>
              <a:spcBef>
                <a:spcPts val="0"/>
              </a:spcBef>
              <a:spcAft>
                <a:spcPts val="0"/>
              </a:spcAft>
              <a:buClr>
                <a:schemeClr val="dk1"/>
              </a:buClr>
              <a:buSzPts val="1400"/>
              <a:buAutoNum type="alphaLcPeriod"/>
            </a:pPr>
            <a:r>
              <a:rPr lang="en" sz="1400">
                <a:solidFill>
                  <a:schemeClr val="dk1"/>
                </a:solidFill>
              </a:rPr>
              <a:t>Breaking lengthy sentences/paragraphs into smaller pieces</a:t>
            </a:r>
            <a:endParaRPr sz="1400">
              <a:solidFill>
                <a:schemeClr val="dk1"/>
              </a:solidFill>
            </a:endParaRPr>
          </a:p>
          <a:p>
            <a:pPr indent="-317500" lvl="1" marL="914400" rtl="0" algn="l">
              <a:lnSpc>
                <a:spcPct val="105000"/>
              </a:lnSpc>
              <a:spcBef>
                <a:spcPts val="0"/>
              </a:spcBef>
              <a:spcAft>
                <a:spcPts val="0"/>
              </a:spcAft>
              <a:buClr>
                <a:schemeClr val="dk1"/>
              </a:buClr>
              <a:buSzPts val="1400"/>
              <a:buAutoNum type="alphaLcPeriod"/>
            </a:pPr>
            <a:r>
              <a:rPr lang="en" sz="1400">
                <a:solidFill>
                  <a:schemeClr val="dk1"/>
                </a:solidFill>
              </a:rPr>
              <a:t>Active voice</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Overall context: give background on why the bill was introduced</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Citation: link sections mentioned in the document</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Examples: provide persons/companies affected</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Focus on the U.S. legal system (Congress.gov)</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structure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Site information: display bill overview and summary</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C</a:t>
            </a:r>
            <a:r>
              <a:rPr lang="en" sz="1400">
                <a:solidFill>
                  <a:schemeClr val="dk1"/>
                </a:solidFill>
              </a:rPr>
              <a:t>ontext: history on why was the bill introduced</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Parsing: collect words/sentences/paragraphs/document structure</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Identification: find jargon/cited documents</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Definition: provide most correct interpretation of individual words/</a:t>
            </a:r>
            <a:r>
              <a:rPr lang="en" sz="1400">
                <a:solidFill>
                  <a:schemeClr val="dk1"/>
                </a:solidFill>
              </a:rPr>
              <a:t>identified</a:t>
            </a:r>
            <a:r>
              <a:rPr lang="en" sz="1400">
                <a:solidFill>
                  <a:schemeClr val="dk1"/>
                </a:solidFill>
              </a:rPr>
              <a:t> elements based on document context</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Citation: link sections mentioned in the document</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Readability: </a:t>
            </a:r>
            <a:endParaRPr sz="1400">
              <a:solidFill>
                <a:schemeClr val="dk1"/>
              </a:solidFill>
            </a:endParaRPr>
          </a:p>
          <a:p>
            <a:pPr indent="-317500" lvl="1" marL="914400" rtl="0" algn="l">
              <a:lnSpc>
                <a:spcPct val="105000"/>
              </a:lnSpc>
              <a:spcBef>
                <a:spcPts val="0"/>
              </a:spcBef>
              <a:spcAft>
                <a:spcPts val="0"/>
              </a:spcAft>
              <a:buClr>
                <a:schemeClr val="dk1"/>
              </a:buClr>
              <a:buSzPts val="1400"/>
              <a:buAutoNum type="alphaLcPeriod"/>
            </a:pPr>
            <a:r>
              <a:rPr lang="en" sz="1400">
                <a:solidFill>
                  <a:schemeClr val="dk1"/>
                </a:solidFill>
              </a:rPr>
              <a:t>Releasing a readability score</a:t>
            </a:r>
            <a:endParaRPr sz="1400">
              <a:solidFill>
                <a:schemeClr val="dk1"/>
              </a:solidFill>
            </a:endParaRPr>
          </a:p>
          <a:p>
            <a:pPr indent="-311150" lvl="1" marL="914400" rtl="0" algn="l">
              <a:lnSpc>
                <a:spcPct val="105000"/>
              </a:lnSpc>
              <a:spcBef>
                <a:spcPts val="0"/>
              </a:spcBef>
              <a:spcAft>
                <a:spcPts val="0"/>
              </a:spcAft>
              <a:buClr>
                <a:schemeClr val="dk1"/>
              </a:buClr>
              <a:buSzPts val="1300"/>
              <a:buAutoNum type="alphaLcPeriod"/>
            </a:pPr>
            <a:r>
              <a:rPr lang="en" sz="1400">
                <a:solidFill>
                  <a:schemeClr val="dk1"/>
                </a:solidFill>
              </a:rPr>
              <a:t>breaking lengthy sentences/paragraphs into several sentences or bullet points</a:t>
            </a:r>
            <a:endParaRPr sz="1400">
              <a:solidFill>
                <a:schemeClr val="dk1"/>
              </a:solidFill>
            </a:endParaRPr>
          </a:p>
          <a:p>
            <a:pPr indent="-311150" lvl="1" marL="914400" rtl="0" algn="l">
              <a:lnSpc>
                <a:spcPct val="105000"/>
              </a:lnSpc>
              <a:spcBef>
                <a:spcPts val="0"/>
              </a:spcBef>
              <a:spcAft>
                <a:spcPts val="0"/>
              </a:spcAft>
              <a:buClr>
                <a:schemeClr val="dk1"/>
              </a:buClr>
              <a:buSzPts val="1300"/>
              <a:buAutoNum type="alphaLcPeriod"/>
            </a:pPr>
            <a:r>
              <a:rPr lang="en" sz="1400">
                <a:solidFill>
                  <a:schemeClr val="dk1"/>
                </a:solidFill>
              </a:rPr>
              <a:t>Active voice</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Examples: provide persons/companies affected</a:t>
            </a:r>
            <a:endParaRPr sz="1400">
              <a:solidFill>
                <a:schemeClr val="dk1"/>
              </a:solidFill>
            </a:endParaRPr>
          </a:p>
          <a:p>
            <a:pPr indent="-317500" lvl="0" marL="457200" rtl="0" algn="l">
              <a:lnSpc>
                <a:spcPct val="105000"/>
              </a:lnSpc>
              <a:spcBef>
                <a:spcPts val="0"/>
              </a:spcBef>
              <a:spcAft>
                <a:spcPts val="0"/>
              </a:spcAft>
              <a:buClr>
                <a:schemeClr val="dk1"/>
              </a:buClr>
              <a:buSzPts val="1400"/>
              <a:buAutoNum type="arabicPeriod"/>
            </a:pPr>
            <a:r>
              <a:rPr lang="en" sz="1400">
                <a:solidFill>
                  <a:schemeClr val="dk1"/>
                </a:solidFill>
              </a:rPr>
              <a:t>Extra: producing visual aids for percentages/geography through jupyter (maybe)</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en" sz="1400"/>
              <a:t>Analysis of Congress.gov: Front Page</a:t>
            </a:r>
            <a:endParaRPr b="1" sz="1400"/>
          </a:p>
          <a:p>
            <a:pPr indent="0" lvl="0" marL="0" rtl="0" algn="l">
              <a:spcBef>
                <a:spcPts val="1200"/>
              </a:spcBef>
              <a:spcAft>
                <a:spcPts val="120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1658349" y="1017725"/>
            <a:ext cx="5827302" cy="4125776"/>
          </a:xfrm>
          <a:prstGeom prst="rect">
            <a:avLst/>
          </a:prstGeom>
          <a:noFill/>
          <a:ln>
            <a:noFill/>
          </a:ln>
        </p:spPr>
      </p:pic>
      <p:sp>
        <p:nvSpPr>
          <p:cNvPr id="87" name="Google Shape;87;p18"/>
          <p:cNvSpPr/>
          <p:nvPr/>
        </p:nvSpPr>
        <p:spPr>
          <a:xfrm>
            <a:off x="7631750" y="1302575"/>
            <a:ext cx="1411200" cy="901800"/>
          </a:xfrm>
          <a:prstGeom prst="wedgeRectCallout">
            <a:avLst>
              <a:gd fmla="val -98517" name="adj1"/>
              <a:gd fmla="val -36111"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 bar: type in keyword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en" sz="1400"/>
              <a:t>Analysis of Congress.gov: Bill page of a keyword</a:t>
            </a:r>
            <a:endParaRPr b="1" sz="1400"/>
          </a:p>
          <a:p>
            <a:pPr indent="0" lvl="0" marL="0" rtl="0" algn="l">
              <a:spcBef>
                <a:spcPts val="1200"/>
              </a:spcBef>
              <a:spcAft>
                <a:spcPts val="1200"/>
              </a:spcAft>
              <a:buNone/>
            </a:pPr>
            <a:r>
              <a:t/>
            </a:r>
            <a:endParaRPr sz="1400"/>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1018762" y="1017725"/>
            <a:ext cx="7106463" cy="4125774"/>
          </a:xfrm>
          <a:prstGeom prst="rect">
            <a:avLst/>
          </a:prstGeom>
          <a:noFill/>
          <a:ln>
            <a:noFill/>
          </a:ln>
        </p:spPr>
      </p:pic>
      <p:sp>
        <p:nvSpPr>
          <p:cNvPr id="95" name="Google Shape;95;p19"/>
          <p:cNvSpPr/>
          <p:nvPr/>
        </p:nvSpPr>
        <p:spPr>
          <a:xfrm>
            <a:off x="3456825" y="2363000"/>
            <a:ext cx="1115100" cy="208800"/>
          </a:xfrm>
          <a:prstGeom prst="wedgeRectCallout">
            <a:avLst>
              <a:gd fmla="val -53311" name="adj1"/>
              <a:gd fmla="val 105963"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URL to bill</a:t>
            </a:r>
            <a:endParaRPr/>
          </a:p>
        </p:txBody>
      </p:sp>
      <p:sp>
        <p:nvSpPr>
          <p:cNvPr id="96" name="Google Shape;96;p19"/>
          <p:cNvSpPr/>
          <p:nvPr/>
        </p:nvSpPr>
        <p:spPr>
          <a:xfrm>
            <a:off x="2957950" y="1730525"/>
            <a:ext cx="1115100" cy="208800"/>
          </a:xfrm>
          <a:prstGeom prst="wedgeRectCallout">
            <a:avLst>
              <a:gd fmla="val -20238" name="adj1"/>
              <a:gd fmla="val 148934"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Bill options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Analysis of Congress.gov: Bill front page</a:t>
            </a:r>
            <a:endParaRPr sz="14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761267" y="1152475"/>
            <a:ext cx="5621458" cy="3991026"/>
          </a:xfrm>
          <a:prstGeom prst="rect">
            <a:avLst/>
          </a:prstGeom>
          <a:noFill/>
          <a:ln>
            <a:noFill/>
          </a:ln>
        </p:spPr>
      </p:pic>
      <p:sp>
        <p:nvSpPr>
          <p:cNvPr id="104" name="Google Shape;104;p20"/>
          <p:cNvSpPr/>
          <p:nvPr/>
        </p:nvSpPr>
        <p:spPr>
          <a:xfrm>
            <a:off x="125250" y="3139550"/>
            <a:ext cx="1528200" cy="976800"/>
          </a:xfrm>
          <a:prstGeom prst="wedgeRectCallout">
            <a:avLst>
              <a:gd fmla="val 83317" name="adj1"/>
              <a:gd fmla="val -1277"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Summary: add context for the bill </a:t>
            </a:r>
            <a:endParaRPr/>
          </a:p>
        </p:txBody>
      </p:sp>
      <p:sp>
        <p:nvSpPr>
          <p:cNvPr id="105" name="Google Shape;105;p20"/>
          <p:cNvSpPr/>
          <p:nvPr/>
        </p:nvSpPr>
        <p:spPr>
          <a:xfrm>
            <a:off x="125250" y="2102250"/>
            <a:ext cx="1528200" cy="419400"/>
          </a:xfrm>
          <a:prstGeom prst="wedgeRectCallout">
            <a:avLst>
              <a:gd fmla="val 69657" name="adj1"/>
              <a:gd fmla="val 2779"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Bill overview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Analysis of Congress.gov: Bill text page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1819928" y="1152475"/>
            <a:ext cx="5504138" cy="3991027"/>
          </a:xfrm>
          <a:prstGeom prst="rect">
            <a:avLst/>
          </a:prstGeom>
          <a:noFill/>
          <a:ln>
            <a:noFill/>
          </a:ln>
        </p:spPr>
      </p:pic>
      <p:sp>
        <p:nvSpPr>
          <p:cNvPr id="113" name="Google Shape;113;p21"/>
          <p:cNvSpPr/>
          <p:nvPr/>
        </p:nvSpPr>
        <p:spPr>
          <a:xfrm>
            <a:off x="400800" y="2571750"/>
            <a:ext cx="1227300" cy="350700"/>
          </a:xfrm>
          <a:prstGeom prst="wedgeRectCallout">
            <a:avLst>
              <a:gd fmla="val 125528" name="adj1"/>
              <a:gd fmla="val 33333"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text</a:t>
            </a:r>
            <a:endParaRPr/>
          </a:p>
        </p:txBody>
      </p:sp>
      <p:sp>
        <p:nvSpPr>
          <p:cNvPr id="114" name="Google Shape;114;p21"/>
          <p:cNvSpPr/>
          <p:nvPr/>
        </p:nvSpPr>
        <p:spPr>
          <a:xfrm>
            <a:off x="4703075" y="2972650"/>
            <a:ext cx="2461200" cy="350700"/>
          </a:xfrm>
          <a:prstGeom prst="wedgeRectCallout">
            <a:avLst>
              <a:gd fmla="val -65352" name="adj1"/>
              <a:gd fmla="val 123774"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Convert bill to txt for parsing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