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sldIdLst>
    <p:sldId id="261" r:id="rId2"/>
    <p:sldId id="358" r:id="rId3"/>
    <p:sldId id="359" r:id="rId4"/>
    <p:sldId id="361" r:id="rId5"/>
    <p:sldId id="362" r:id="rId6"/>
    <p:sldId id="364" r:id="rId7"/>
    <p:sldId id="363" r:id="rId8"/>
    <p:sldId id="365" r:id="rId9"/>
    <p:sldId id="366" r:id="rId10"/>
    <p:sldId id="367" r:id="rId11"/>
    <p:sldId id="368" r:id="rId12"/>
    <p:sldId id="369" r:id="rId13"/>
    <p:sldId id="370" r:id="rId14"/>
    <p:sldId id="371" r:id="rId15"/>
    <p:sldId id="372" r:id="rId16"/>
    <p:sldId id="373" r:id="rId17"/>
    <p:sldId id="378" r:id="rId18"/>
    <p:sldId id="379" r:id="rId19"/>
    <p:sldId id="1331" r:id="rId20"/>
    <p:sldId id="1332" r:id="rId21"/>
    <p:sldId id="1333" r:id="rId22"/>
    <p:sldId id="381" r:id="rId23"/>
    <p:sldId id="382" r:id="rId24"/>
    <p:sldId id="1334" r:id="rId25"/>
    <p:sldId id="1335" r:id="rId26"/>
    <p:sldId id="1328" r:id="rId27"/>
    <p:sldId id="1269" r:id="rId28"/>
    <p:sldId id="1329" r:id="rId29"/>
    <p:sldId id="1330" r:id="rId30"/>
    <p:sldId id="1319" r:id="rId31"/>
    <p:sldId id="1320" r:id="rId32"/>
    <p:sldId id="1270" r:id="rId33"/>
    <p:sldId id="1271" r:id="rId34"/>
    <p:sldId id="1272" r:id="rId35"/>
    <p:sldId id="1268" r:id="rId36"/>
    <p:sldId id="1273" r:id="rId37"/>
    <p:sldId id="1274" r:id="rId38"/>
    <p:sldId id="1275" r:id="rId39"/>
    <p:sldId id="1276" r:id="rId40"/>
    <p:sldId id="1277" r:id="rId41"/>
    <p:sldId id="1285" r:id="rId42"/>
    <p:sldId id="1278" r:id="rId43"/>
    <p:sldId id="1279" r:id="rId44"/>
    <p:sldId id="1281" r:id="rId45"/>
    <p:sldId id="1282" r:id="rId46"/>
    <p:sldId id="1283" r:id="rId47"/>
    <p:sldId id="1284" r:id="rId48"/>
    <p:sldId id="1286" r:id="rId49"/>
    <p:sldId id="1287" r:id="rId50"/>
    <p:sldId id="1288" r:id="rId51"/>
    <p:sldId id="1289" r:id="rId52"/>
    <p:sldId id="1290" r:id="rId53"/>
    <p:sldId id="1291" r:id="rId54"/>
    <p:sldId id="1292" r:id="rId55"/>
    <p:sldId id="1293" r:id="rId56"/>
    <p:sldId id="1294" r:id="rId57"/>
    <p:sldId id="1295" r:id="rId58"/>
    <p:sldId id="1296" r:id="rId59"/>
    <p:sldId id="1297" r:id="rId60"/>
    <p:sldId id="1298" r:id="rId61"/>
    <p:sldId id="1299" r:id="rId62"/>
    <p:sldId id="1300" r:id="rId63"/>
    <p:sldId id="1301" r:id="rId64"/>
    <p:sldId id="1302" r:id="rId65"/>
    <p:sldId id="1303" r:id="rId66"/>
    <p:sldId id="1306" r:id="rId67"/>
    <p:sldId id="1305" r:id="rId68"/>
    <p:sldId id="1307" r:id="rId69"/>
    <p:sldId id="1308" r:id="rId70"/>
    <p:sldId id="1309" r:id="rId71"/>
    <p:sldId id="1311" r:id="rId72"/>
    <p:sldId id="1312" r:id="rId73"/>
    <p:sldId id="1313" r:id="rId74"/>
    <p:sldId id="1314" r:id="rId75"/>
    <p:sldId id="1315" r:id="rId76"/>
    <p:sldId id="1316"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2"/>
  </p:normalViewPr>
  <p:slideViewPr>
    <p:cSldViewPr snapToGrid="0" snapToObjects="1">
      <p:cViewPr varScale="1">
        <p:scale>
          <a:sx n="73" d="100"/>
          <a:sy n="73" d="100"/>
        </p:scale>
        <p:origin x="38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A31D7-1F56-3842-9FFC-DF66D5310E41}" type="datetimeFigureOut">
              <a:rPr kumimoji="1" lang="zh-CN" altLang="en-US" smtClean="0"/>
              <a:t>2023/9/22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817C6-8E69-084A-AD9C-8777985B84B8}" type="slidenum">
              <a:rPr kumimoji="1" lang="zh-CN" altLang="en-US" smtClean="0"/>
              <a:t>‹#›</a:t>
            </a:fld>
            <a:endParaRPr kumimoji="1" lang="zh-CN" altLang="en-US"/>
          </a:p>
        </p:txBody>
      </p:sp>
    </p:spTree>
    <p:extLst>
      <p:ext uri="{BB962C8B-B14F-4D97-AF65-F5344CB8AC3E}">
        <p14:creationId xmlns:p14="http://schemas.microsoft.com/office/powerpoint/2010/main" val="425085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4D7F6-11D7-DF46-919B-45471184541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743CB4F-E34A-4849-A346-D6C598873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4644BEF-B78B-A24E-87ED-D3A615F61B29}"/>
              </a:ext>
            </a:extLst>
          </p:cNvPr>
          <p:cNvSpPr>
            <a:spLocks noGrp="1"/>
          </p:cNvSpPr>
          <p:nvPr>
            <p:ph type="dt" sz="half" idx="10"/>
          </p:nvPr>
        </p:nvSpPr>
        <p:spPr/>
        <p:txBody>
          <a:bodyPr/>
          <a:lstStyle/>
          <a:p>
            <a:fld id="{47E092F8-9DBF-48DF-A54A-8EAF67B1D259}" type="datetime1">
              <a:rPr kumimoji="1" lang="zh-CN" altLang="en-US" smtClean="0"/>
              <a:t>2023/9/22</a:t>
            </a:fld>
            <a:endParaRPr kumimoji="1" lang="zh-CN" altLang="en-US"/>
          </a:p>
        </p:txBody>
      </p:sp>
      <p:sp>
        <p:nvSpPr>
          <p:cNvPr id="5" name="页脚占位符 4">
            <a:extLst>
              <a:ext uri="{FF2B5EF4-FFF2-40B4-BE49-F238E27FC236}">
                <a16:creationId xmlns:a16="http://schemas.microsoft.com/office/drawing/2014/main" id="{77B0A11C-E050-DE48-99E1-92DAD6E647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0B8F6A-4052-4F4A-B754-D20AFD7C9171}"/>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322440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96877-3BE3-FB41-8AE2-051433F818F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5817E39-1863-3842-A60C-99B52593639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D903C68-70E4-9D40-B7CF-A1A76BEAB181}"/>
              </a:ext>
            </a:extLst>
          </p:cNvPr>
          <p:cNvSpPr>
            <a:spLocks noGrp="1"/>
          </p:cNvSpPr>
          <p:nvPr>
            <p:ph type="dt" sz="half" idx="10"/>
          </p:nvPr>
        </p:nvSpPr>
        <p:spPr/>
        <p:txBody>
          <a:bodyPr/>
          <a:lstStyle/>
          <a:p>
            <a:fld id="{D57F85E7-93DE-4F86-B0BA-827375824625}" type="datetime1">
              <a:rPr kumimoji="1" lang="zh-CN" altLang="en-US" smtClean="0"/>
              <a:t>2023/9/22</a:t>
            </a:fld>
            <a:endParaRPr kumimoji="1" lang="zh-CN" altLang="en-US"/>
          </a:p>
        </p:txBody>
      </p:sp>
      <p:sp>
        <p:nvSpPr>
          <p:cNvPr id="5" name="页脚占位符 4">
            <a:extLst>
              <a:ext uri="{FF2B5EF4-FFF2-40B4-BE49-F238E27FC236}">
                <a16:creationId xmlns:a16="http://schemas.microsoft.com/office/drawing/2014/main" id="{7DCED173-E434-734E-A639-3B766A5CB69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A524B0-7321-E842-81D2-B3DD7218B1AB}"/>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296030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989F11-3543-CF42-9753-B4537919A1A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509596F-75E7-BB40-A3F8-D69DBAF9D94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20F693-267D-FC44-A189-F1B9E3906602}"/>
              </a:ext>
            </a:extLst>
          </p:cNvPr>
          <p:cNvSpPr>
            <a:spLocks noGrp="1"/>
          </p:cNvSpPr>
          <p:nvPr>
            <p:ph type="dt" sz="half" idx="10"/>
          </p:nvPr>
        </p:nvSpPr>
        <p:spPr/>
        <p:txBody>
          <a:bodyPr/>
          <a:lstStyle/>
          <a:p>
            <a:fld id="{EC32326B-AA04-4C50-91DA-3D5C33D6F36D}" type="datetime1">
              <a:rPr kumimoji="1" lang="zh-CN" altLang="en-US" smtClean="0"/>
              <a:t>2023/9/22</a:t>
            </a:fld>
            <a:endParaRPr kumimoji="1" lang="zh-CN" altLang="en-US"/>
          </a:p>
        </p:txBody>
      </p:sp>
      <p:sp>
        <p:nvSpPr>
          <p:cNvPr id="5" name="页脚占位符 4">
            <a:extLst>
              <a:ext uri="{FF2B5EF4-FFF2-40B4-BE49-F238E27FC236}">
                <a16:creationId xmlns:a16="http://schemas.microsoft.com/office/drawing/2014/main" id="{639A3FF8-ADEB-184E-AE48-555CF6F1D0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9EDB036-856A-A74E-8908-327E5CAE2F01}"/>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194507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820A0-FAB2-404C-A11E-5C46E764B77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2F85D45-3976-E64B-A4B2-013F788148F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9E4A8C-EB5C-7B43-8DDC-40A08ADE5E31}"/>
              </a:ext>
            </a:extLst>
          </p:cNvPr>
          <p:cNvSpPr>
            <a:spLocks noGrp="1"/>
          </p:cNvSpPr>
          <p:nvPr>
            <p:ph type="dt" sz="half" idx="10"/>
          </p:nvPr>
        </p:nvSpPr>
        <p:spPr/>
        <p:txBody>
          <a:bodyPr/>
          <a:lstStyle/>
          <a:p>
            <a:fld id="{D2E0CF7B-8D04-4EA3-981E-CBB5DD22EDD2}" type="datetime1">
              <a:rPr kumimoji="1" lang="zh-CN" altLang="en-US" smtClean="0"/>
              <a:t>2023/9/22</a:t>
            </a:fld>
            <a:endParaRPr kumimoji="1" lang="zh-CN" altLang="en-US"/>
          </a:p>
        </p:txBody>
      </p:sp>
      <p:sp>
        <p:nvSpPr>
          <p:cNvPr id="5" name="页脚占位符 4">
            <a:extLst>
              <a:ext uri="{FF2B5EF4-FFF2-40B4-BE49-F238E27FC236}">
                <a16:creationId xmlns:a16="http://schemas.microsoft.com/office/drawing/2014/main" id="{C8D3F1E4-D44A-7D48-ABCE-F40F62927B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D3F524-8389-0E49-BF57-A9545D616F74}"/>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396950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2E16D-6317-A94D-A547-76D584FE016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F350109-536F-DD4C-9014-3F7B552E47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79C79BD-0F80-5848-AA9A-555F29E95130}"/>
              </a:ext>
            </a:extLst>
          </p:cNvPr>
          <p:cNvSpPr>
            <a:spLocks noGrp="1"/>
          </p:cNvSpPr>
          <p:nvPr>
            <p:ph type="dt" sz="half" idx="10"/>
          </p:nvPr>
        </p:nvSpPr>
        <p:spPr/>
        <p:txBody>
          <a:bodyPr/>
          <a:lstStyle/>
          <a:p>
            <a:fld id="{AE3A60D8-93DE-49AC-9267-9B25C1BF0087}" type="datetime1">
              <a:rPr kumimoji="1" lang="zh-CN" altLang="en-US" smtClean="0"/>
              <a:t>2023/9/22</a:t>
            </a:fld>
            <a:endParaRPr kumimoji="1" lang="zh-CN" altLang="en-US"/>
          </a:p>
        </p:txBody>
      </p:sp>
      <p:sp>
        <p:nvSpPr>
          <p:cNvPr id="5" name="页脚占位符 4">
            <a:extLst>
              <a:ext uri="{FF2B5EF4-FFF2-40B4-BE49-F238E27FC236}">
                <a16:creationId xmlns:a16="http://schemas.microsoft.com/office/drawing/2014/main" id="{2929D32A-95EA-CB41-89F7-5B395BD7B9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3D7795-F3CE-3F40-9405-802C96F02BD2}"/>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330968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394E7-70E0-F141-A148-0553A8AF2A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2DB929-B86C-5649-AE4B-49EDDB6EE2D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4683DF0-2BD7-AE42-8840-DDAF239BEBA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FFEBF14-D487-F042-8D09-4DEC9AB18D10}"/>
              </a:ext>
            </a:extLst>
          </p:cNvPr>
          <p:cNvSpPr>
            <a:spLocks noGrp="1"/>
          </p:cNvSpPr>
          <p:nvPr>
            <p:ph type="dt" sz="half" idx="10"/>
          </p:nvPr>
        </p:nvSpPr>
        <p:spPr/>
        <p:txBody>
          <a:bodyPr/>
          <a:lstStyle/>
          <a:p>
            <a:fld id="{6333C224-0D99-46EE-A134-80D80F7AD8D6}" type="datetime1">
              <a:rPr kumimoji="1" lang="zh-CN" altLang="en-US" smtClean="0"/>
              <a:t>2023/9/22</a:t>
            </a:fld>
            <a:endParaRPr kumimoji="1" lang="zh-CN" altLang="en-US"/>
          </a:p>
        </p:txBody>
      </p:sp>
      <p:sp>
        <p:nvSpPr>
          <p:cNvPr id="6" name="页脚占位符 5">
            <a:extLst>
              <a:ext uri="{FF2B5EF4-FFF2-40B4-BE49-F238E27FC236}">
                <a16:creationId xmlns:a16="http://schemas.microsoft.com/office/drawing/2014/main" id="{D28DD463-0DA7-6F4D-B639-DADE89B0C98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E6BBD31-1763-9244-AB54-42FC3DAEE714}"/>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413655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2D466-836A-3442-AFF2-4C3D780C110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932234-B7BA-5141-A57D-5E141A380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A9F090A-8FA2-C84F-AD47-F73D18287C6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CFC2242-8A7D-944B-A29F-F60E424AE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BCB55A8-2B0A-3D47-8E27-3E802CF5AC6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B1C813F-FB2A-2D4A-A637-CAE1BB3EC17C}"/>
              </a:ext>
            </a:extLst>
          </p:cNvPr>
          <p:cNvSpPr>
            <a:spLocks noGrp="1"/>
          </p:cNvSpPr>
          <p:nvPr>
            <p:ph type="dt" sz="half" idx="10"/>
          </p:nvPr>
        </p:nvSpPr>
        <p:spPr/>
        <p:txBody>
          <a:bodyPr/>
          <a:lstStyle/>
          <a:p>
            <a:fld id="{ED1F0C4F-1E74-4F91-B7EE-259D7E0D47EB}" type="datetime1">
              <a:rPr kumimoji="1" lang="zh-CN" altLang="en-US" smtClean="0"/>
              <a:t>2023/9/22</a:t>
            </a:fld>
            <a:endParaRPr kumimoji="1" lang="zh-CN" altLang="en-US"/>
          </a:p>
        </p:txBody>
      </p:sp>
      <p:sp>
        <p:nvSpPr>
          <p:cNvPr id="8" name="页脚占位符 7">
            <a:extLst>
              <a:ext uri="{FF2B5EF4-FFF2-40B4-BE49-F238E27FC236}">
                <a16:creationId xmlns:a16="http://schemas.microsoft.com/office/drawing/2014/main" id="{0F205A37-C5FE-F74C-9C9D-C5AEE51541D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62F1541-9971-C944-8DCE-ABFD45A98839}"/>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282135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34AEF-8683-134B-8E1C-117273F408E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1C7BD43-5D62-5044-B26B-4924AD185550}"/>
              </a:ext>
            </a:extLst>
          </p:cNvPr>
          <p:cNvSpPr>
            <a:spLocks noGrp="1"/>
          </p:cNvSpPr>
          <p:nvPr>
            <p:ph type="dt" sz="half" idx="10"/>
          </p:nvPr>
        </p:nvSpPr>
        <p:spPr/>
        <p:txBody>
          <a:bodyPr/>
          <a:lstStyle/>
          <a:p>
            <a:fld id="{667BF69F-2F95-4C33-978B-F90364314730}" type="datetime1">
              <a:rPr kumimoji="1" lang="zh-CN" altLang="en-US" smtClean="0"/>
              <a:t>2023/9/22</a:t>
            </a:fld>
            <a:endParaRPr kumimoji="1" lang="zh-CN" altLang="en-US"/>
          </a:p>
        </p:txBody>
      </p:sp>
      <p:sp>
        <p:nvSpPr>
          <p:cNvPr id="4" name="页脚占位符 3">
            <a:extLst>
              <a:ext uri="{FF2B5EF4-FFF2-40B4-BE49-F238E27FC236}">
                <a16:creationId xmlns:a16="http://schemas.microsoft.com/office/drawing/2014/main" id="{D3BA9812-8814-2C48-9DB6-9A079D38451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D43EB51-6EDE-5146-A098-EB6AFC1C48B3}"/>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189304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5DE4C0-6EFD-574E-AC40-C8368366DA01}"/>
              </a:ext>
            </a:extLst>
          </p:cNvPr>
          <p:cNvSpPr>
            <a:spLocks noGrp="1"/>
          </p:cNvSpPr>
          <p:nvPr>
            <p:ph type="dt" sz="half" idx="10"/>
          </p:nvPr>
        </p:nvSpPr>
        <p:spPr/>
        <p:txBody>
          <a:bodyPr/>
          <a:lstStyle/>
          <a:p>
            <a:fld id="{127F0CF9-5D30-4270-9967-1E588B20DE58}" type="datetime1">
              <a:rPr kumimoji="1" lang="zh-CN" altLang="en-US" smtClean="0"/>
              <a:t>2023/9/22</a:t>
            </a:fld>
            <a:endParaRPr kumimoji="1" lang="zh-CN" altLang="en-US"/>
          </a:p>
        </p:txBody>
      </p:sp>
      <p:sp>
        <p:nvSpPr>
          <p:cNvPr id="3" name="页脚占位符 2">
            <a:extLst>
              <a:ext uri="{FF2B5EF4-FFF2-40B4-BE49-F238E27FC236}">
                <a16:creationId xmlns:a16="http://schemas.microsoft.com/office/drawing/2014/main" id="{076D651C-D0DD-7646-8B12-8065955A024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756ADA8-B008-9443-9C00-A02B44F75CCD}"/>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8619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4D1C0-6041-484F-8687-D2567F5E4B8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F096BFC-7833-8A46-A264-F6978D1D4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C7B32D8-6D2F-8946-B7F1-04452E59B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63EE679-0E29-534D-BDB2-85970ED9BEB0}"/>
              </a:ext>
            </a:extLst>
          </p:cNvPr>
          <p:cNvSpPr>
            <a:spLocks noGrp="1"/>
          </p:cNvSpPr>
          <p:nvPr>
            <p:ph type="dt" sz="half" idx="10"/>
          </p:nvPr>
        </p:nvSpPr>
        <p:spPr/>
        <p:txBody>
          <a:bodyPr/>
          <a:lstStyle/>
          <a:p>
            <a:fld id="{14682009-B279-4481-8D02-C60989484BBB}" type="datetime1">
              <a:rPr kumimoji="1" lang="zh-CN" altLang="en-US" smtClean="0"/>
              <a:t>2023/9/22</a:t>
            </a:fld>
            <a:endParaRPr kumimoji="1" lang="zh-CN" altLang="en-US"/>
          </a:p>
        </p:txBody>
      </p:sp>
      <p:sp>
        <p:nvSpPr>
          <p:cNvPr id="6" name="页脚占位符 5">
            <a:extLst>
              <a:ext uri="{FF2B5EF4-FFF2-40B4-BE49-F238E27FC236}">
                <a16:creationId xmlns:a16="http://schemas.microsoft.com/office/drawing/2014/main" id="{8B626200-572C-0D4A-812F-9E2A0B20340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32DEDDF-290F-864A-9199-6B0BB8EB03FE}"/>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33803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602FC-8E77-6D47-B264-780A7724EA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1BC00E5-6425-E14D-8B51-AF3112062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0C8D115-387D-FF41-A95E-B95C703C6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77C7339-BE0C-7143-AB30-6A47BB826DFD}"/>
              </a:ext>
            </a:extLst>
          </p:cNvPr>
          <p:cNvSpPr>
            <a:spLocks noGrp="1"/>
          </p:cNvSpPr>
          <p:nvPr>
            <p:ph type="dt" sz="half" idx="10"/>
          </p:nvPr>
        </p:nvSpPr>
        <p:spPr/>
        <p:txBody>
          <a:bodyPr/>
          <a:lstStyle/>
          <a:p>
            <a:fld id="{DA5F1B9F-32CB-46D3-94A5-1FE8D08D9B4C}" type="datetime1">
              <a:rPr kumimoji="1" lang="zh-CN" altLang="en-US" smtClean="0"/>
              <a:t>2023/9/22</a:t>
            </a:fld>
            <a:endParaRPr kumimoji="1" lang="zh-CN" altLang="en-US"/>
          </a:p>
        </p:txBody>
      </p:sp>
      <p:sp>
        <p:nvSpPr>
          <p:cNvPr id="6" name="页脚占位符 5">
            <a:extLst>
              <a:ext uri="{FF2B5EF4-FFF2-40B4-BE49-F238E27FC236}">
                <a16:creationId xmlns:a16="http://schemas.microsoft.com/office/drawing/2014/main" id="{A4F66038-9E51-814C-AA41-CFA026AF590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F201267-D25F-164D-ADAB-8D4D208AB944}"/>
              </a:ext>
            </a:extLst>
          </p:cNvPr>
          <p:cNvSpPr>
            <a:spLocks noGrp="1"/>
          </p:cNvSpPr>
          <p:nvPr>
            <p:ph type="sldNum" sz="quarter" idx="12"/>
          </p:nvPr>
        </p:nvSpPr>
        <p:spPr/>
        <p:txBody>
          <a:body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410984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7F63F5-0568-8C49-AEEA-04FE375D2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282AE02-C483-1D45-B63B-9686C1D80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0454935-AD1B-B74B-AC65-4766B0410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1E59B-47CF-4DD2-8901-7384D9A497B4}" type="datetime1">
              <a:rPr kumimoji="1" lang="zh-CN" altLang="en-US" smtClean="0"/>
              <a:t>2023/9/22</a:t>
            </a:fld>
            <a:endParaRPr kumimoji="1" lang="zh-CN" altLang="en-US"/>
          </a:p>
        </p:txBody>
      </p:sp>
      <p:sp>
        <p:nvSpPr>
          <p:cNvPr id="5" name="页脚占位符 4">
            <a:extLst>
              <a:ext uri="{FF2B5EF4-FFF2-40B4-BE49-F238E27FC236}">
                <a16:creationId xmlns:a16="http://schemas.microsoft.com/office/drawing/2014/main" id="{E7C2BEE2-4181-164E-BDBA-211AFC894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CB7395C-D4D6-F548-9B96-77CAEDE07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B5AC8-6787-8449-BC40-4D381A3FE36A}" type="slidenum">
              <a:rPr kumimoji="1" lang="zh-CN" altLang="en-US" smtClean="0"/>
              <a:t>‹#›</a:t>
            </a:fld>
            <a:endParaRPr kumimoji="1" lang="zh-CN" altLang="en-US"/>
          </a:p>
        </p:txBody>
      </p:sp>
    </p:spTree>
    <p:extLst>
      <p:ext uri="{BB962C8B-B14F-4D97-AF65-F5344CB8AC3E}">
        <p14:creationId xmlns:p14="http://schemas.microsoft.com/office/powerpoint/2010/main" val="2434643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Right Triangle 19">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D1F3EA85-9AAC-1D40-9583-FD2F8A00EA31}"/>
              </a:ext>
            </a:extLst>
          </p:cNvPr>
          <p:cNvSpPr txBox="1"/>
          <p:nvPr/>
        </p:nvSpPr>
        <p:spPr>
          <a:xfrm>
            <a:off x="4544742" y="1581326"/>
            <a:ext cx="6705067" cy="377956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1" lang="en-US" altLang="zh-CN" sz="6700" b="0" i="0" u="none" strike="noStrike" kern="1200" cap="none" spc="0" normalizeH="0" baseline="0" noProof="0" dirty="0">
                <a:ln>
                  <a:noFill/>
                </a:ln>
                <a:solidFill>
                  <a:prstClr val="black"/>
                </a:solidFill>
                <a:effectLst/>
                <a:uLnTx/>
                <a:uFillTx/>
                <a:latin typeface="等线 Light" panose="020F0302020204030204"/>
                <a:ea typeface="等线 Light" panose="02010600030101010101" pitchFamily="2" charset="-122"/>
                <a:cs typeface="+mn-cs"/>
              </a:rPr>
              <a:t>Listening Practice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1" lang="en-US" altLang="zh-CN" sz="6700" b="0" i="0" u="none" strike="noStrike" kern="1200" cap="none" spc="0" normalizeH="0" baseline="0" noProof="0" dirty="0">
                <a:ln>
                  <a:noFill/>
                </a:ln>
                <a:solidFill>
                  <a:prstClr val="black"/>
                </a:solidFill>
                <a:effectLst/>
                <a:uLnTx/>
                <a:uFillTx/>
                <a:latin typeface="等线 Light" panose="020F0302020204030204"/>
                <a:ea typeface="等线 Light" panose="02010600030101010101" pitchFamily="2" charset="-122"/>
                <a:cs typeface="+mn-cs"/>
              </a:rPr>
              <a:t>        -- TPO 42-1</a:t>
            </a:r>
          </a:p>
        </p:txBody>
      </p:sp>
      <p:cxnSp>
        <p:nvCxnSpPr>
          <p:cNvPr id="24" name="Straight Connector 23">
            <a:extLst>
              <a:ext uri="{FF2B5EF4-FFF2-40B4-BE49-F238E27FC236}">
                <a16:creationId xmlns:a16="http://schemas.microsoft.com/office/drawing/2014/main" id="{BDF0D3DE-EC74-4C9F-AFA1-DC5CE5236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6347"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A1EF243-8B56-4C49-9D9D-18CABA5EE9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8B5AC8-6787-8449-BC40-4D381A3FE36A}" type="slidenum">
              <a:rPr kumimoji="1"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884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69DD5C9-1D8B-AE45-AB58-159FE602F426}"/>
              </a:ext>
            </a:extLst>
          </p:cNvPr>
          <p:cNvSpPr>
            <a:spLocks noGrp="1"/>
          </p:cNvSpPr>
          <p:nvPr>
            <p:ph type="sldNum" sz="quarter" idx="12"/>
          </p:nvPr>
        </p:nvSpPr>
        <p:spPr/>
        <p:txBody>
          <a:bodyPr/>
          <a:lstStyle/>
          <a:p>
            <a:fld id="{C08B5AC8-6787-8449-BC40-4D381A3FE36A}" type="slidenum">
              <a:rPr kumimoji="1" lang="zh-CN" altLang="en-US" smtClean="0"/>
              <a:t>10</a:t>
            </a:fld>
            <a:endParaRPr kumimoji="1" lang="zh-CN" altLang="en-US"/>
          </a:p>
        </p:txBody>
      </p:sp>
      <p:sp>
        <p:nvSpPr>
          <p:cNvPr id="3" name="文本框 2">
            <a:extLst>
              <a:ext uri="{FF2B5EF4-FFF2-40B4-BE49-F238E27FC236}">
                <a16:creationId xmlns:a16="http://schemas.microsoft.com/office/drawing/2014/main" id="{0D8F282C-9A05-D944-9E7B-D859128101BA}"/>
              </a:ext>
            </a:extLst>
          </p:cNvPr>
          <p:cNvSpPr txBox="1"/>
          <p:nvPr/>
        </p:nvSpPr>
        <p:spPr>
          <a:xfrm>
            <a:off x="100149" y="0"/>
            <a:ext cx="1611339"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0:00 – 0:37</a:t>
            </a:r>
            <a:endParaRPr kumimoji="1" lang="zh-CN" altLang="en-US" sz="2800" b="1" dirty="0">
              <a:solidFill>
                <a:schemeClr val="bg2">
                  <a:lumMod val="50000"/>
                </a:schemeClr>
              </a:solidFill>
              <a:latin typeface="Agency FB" panose="020B0503020202020204" pitchFamily="34" charset="0"/>
            </a:endParaRPr>
          </a:p>
        </p:txBody>
      </p:sp>
      <p:sp>
        <p:nvSpPr>
          <p:cNvPr id="5" name="文本框 4">
            <a:extLst>
              <a:ext uri="{FF2B5EF4-FFF2-40B4-BE49-F238E27FC236}">
                <a16:creationId xmlns:a16="http://schemas.microsoft.com/office/drawing/2014/main" id="{B58A9957-98A6-9744-BEB9-BE34FE1841F7}"/>
              </a:ext>
            </a:extLst>
          </p:cNvPr>
          <p:cNvSpPr txBox="1"/>
          <p:nvPr/>
        </p:nvSpPr>
        <p:spPr>
          <a:xfrm>
            <a:off x="0" y="849032"/>
            <a:ext cx="12192000" cy="3785652"/>
          </a:xfrm>
          <a:prstGeom prst="rect">
            <a:avLst/>
          </a:prstGeom>
          <a:noFill/>
        </p:spPr>
        <p:txBody>
          <a:bodyPr wrap="square">
            <a:spAutoFit/>
          </a:bodyPr>
          <a:lstStyle/>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Hi, I’m Melissa. I was just a few doors down getting some help in the computer lab. My electronic files won’t open. The technician says it’s probably a computer virus.</a:t>
            </a:r>
            <a:r>
              <a:rPr lang="zh-CN" altLang="zh-CN" sz="2400" kern="100" dirty="0">
                <a:solidFill>
                  <a:schemeClr val="tx1">
                    <a:lumMod val="65000"/>
                    <a:lumOff val="35000"/>
                  </a:schemeClr>
                </a:solidFill>
                <a:effectLst/>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She’s working on it now.</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Yes. From what I’ve heard, lots of campus computers have been affected. What a first week</a:t>
            </a:r>
            <a:r>
              <a:rPr lang="zh-CN" altLang="en-US" sz="2400" kern="100" dirty="0">
                <a:solidFill>
                  <a:schemeClr val="tx1">
                    <a:lumMod val="65000"/>
                    <a:lumOff val="35000"/>
                  </a:schemeClr>
                </a:solidFill>
                <a:effectLst/>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huh?</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I know! Anyhow. I noticed your name on the door as I was walking down the hallway</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Thought I’d stop in and, um, find out if you happened to have any additional copies of the class syllabus. The one I received in class the other day is missing a page… </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Oh , sorry about that… I probably have a few extra printouts on hand.</a:t>
            </a:r>
            <a:endParaRPr lang="zh-CN" altLang="zh-CN" sz="2400" kern="100" dirty="0">
              <a:solidFill>
                <a:schemeClr val="tx1">
                  <a:lumMod val="65000"/>
                  <a:lumOff val="35000"/>
                </a:schemeClr>
              </a:solidFill>
              <a:effectLst/>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B22E18B9-F230-B449-A6BA-7A029385D03A}"/>
              </a:ext>
            </a:extLst>
          </p:cNvPr>
          <p:cNvSpPr txBox="1"/>
          <p:nvPr/>
        </p:nvSpPr>
        <p:spPr>
          <a:xfrm>
            <a:off x="365760" y="5320731"/>
            <a:ext cx="11826240" cy="1200329"/>
          </a:xfrm>
          <a:prstGeom prst="rect">
            <a:avLst/>
          </a:prstGeom>
          <a:noFill/>
        </p:spPr>
        <p:txBody>
          <a:bodyPr wrap="square" rtlCol="0">
            <a:spAutoFit/>
          </a:bodyPr>
          <a:lstStyle/>
          <a:p>
            <a:r>
              <a:rPr kumimoji="1" lang="en-US" altLang="zh-CN" sz="2400" b="1" dirty="0">
                <a:solidFill>
                  <a:srgbClr val="FF0000"/>
                </a:solidFill>
              </a:rPr>
              <a:t>Main Idea: </a:t>
            </a:r>
            <a:r>
              <a:rPr kumimoji="1" lang="en-US" altLang="zh-CN" sz="2400" b="1" dirty="0"/>
              <a:t>The student came to office to ask for additional copies of the class syllabus, because the computer couldn’t work, and the professor did have a few printouts on hand.</a:t>
            </a:r>
          </a:p>
        </p:txBody>
      </p:sp>
      <p:cxnSp>
        <p:nvCxnSpPr>
          <p:cNvPr id="7" name="Straight Connector 4">
            <a:extLst>
              <a:ext uri="{FF2B5EF4-FFF2-40B4-BE49-F238E27FC236}">
                <a16:creationId xmlns:a16="http://schemas.microsoft.com/office/drawing/2014/main" id="{B76E1CCE-C7EA-8245-9C38-9CDCDF40D8AE}"/>
              </a:ext>
            </a:extLst>
          </p:cNvPr>
          <p:cNvCxnSpPr>
            <a:cxnSpLocks/>
          </p:cNvCxnSpPr>
          <p:nvPr/>
        </p:nvCxnSpPr>
        <p:spPr>
          <a:xfrm>
            <a:off x="365760" y="4977707"/>
            <a:ext cx="10344540" cy="0"/>
          </a:xfrm>
          <a:prstGeom prst="line">
            <a:avLst/>
          </a:prstGeom>
          <a:ln w="285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22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517C475-0317-B944-987F-316B4C62DDB0}"/>
              </a:ext>
            </a:extLst>
          </p:cNvPr>
          <p:cNvSpPr>
            <a:spLocks noGrp="1"/>
          </p:cNvSpPr>
          <p:nvPr>
            <p:ph type="sldNum" sz="quarter" idx="12"/>
          </p:nvPr>
        </p:nvSpPr>
        <p:spPr/>
        <p:txBody>
          <a:bodyPr/>
          <a:lstStyle/>
          <a:p>
            <a:fld id="{C08B5AC8-6787-8449-BC40-4D381A3FE36A}" type="slidenum">
              <a:rPr kumimoji="1" lang="zh-CN" altLang="en-US" smtClean="0"/>
              <a:t>11</a:t>
            </a:fld>
            <a:endParaRPr kumimoji="1" lang="zh-CN" altLang="en-US"/>
          </a:p>
        </p:txBody>
      </p:sp>
      <p:sp>
        <p:nvSpPr>
          <p:cNvPr id="3" name="文本框 2">
            <a:extLst>
              <a:ext uri="{FF2B5EF4-FFF2-40B4-BE49-F238E27FC236}">
                <a16:creationId xmlns:a16="http://schemas.microsoft.com/office/drawing/2014/main" id="{B0A139A0-4683-2748-A8FF-D0349E484029}"/>
              </a:ext>
            </a:extLst>
          </p:cNvPr>
          <p:cNvSpPr txBox="1"/>
          <p:nvPr/>
        </p:nvSpPr>
        <p:spPr>
          <a:xfrm>
            <a:off x="111210" y="135925"/>
            <a:ext cx="3570208" cy="1938992"/>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a:p>
            <a:r>
              <a:rPr kumimoji="1" lang="zh-CN" altLang="en-US" sz="2400" b="1" dirty="0">
                <a:solidFill>
                  <a:schemeClr val="bg2">
                    <a:lumMod val="50000"/>
                  </a:schemeClr>
                </a:solidFill>
              </a:rPr>
              <a:t>播放此时间段音频</a:t>
            </a:r>
            <a:endParaRPr kumimoji="1" lang="en-US" altLang="zh-CN" sz="2400" b="1" dirty="0">
              <a:solidFill>
                <a:schemeClr val="bg2">
                  <a:lumMod val="50000"/>
                </a:schemeClr>
              </a:solidFill>
            </a:endParaRPr>
          </a:p>
          <a:p>
            <a:r>
              <a:rPr kumimoji="1" lang="zh-CN" altLang="en-US" sz="2400" b="1" dirty="0">
                <a:solidFill>
                  <a:schemeClr val="bg2">
                    <a:lumMod val="50000"/>
                  </a:schemeClr>
                </a:solidFill>
              </a:rPr>
              <a:t>总结</a:t>
            </a:r>
            <a:r>
              <a:rPr kumimoji="1" lang="en-US" altLang="zh-CN" sz="2400" b="1" dirty="0">
                <a:solidFill>
                  <a:srgbClr val="FF0000"/>
                </a:solidFill>
              </a:rPr>
              <a:t>Main Idea</a:t>
            </a:r>
          </a:p>
          <a:p>
            <a:r>
              <a:rPr kumimoji="1" lang="zh-CN" altLang="en-US" sz="2400" b="1" dirty="0">
                <a:solidFill>
                  <a:schemeClr val="bg2">
                    <a:lumMod val="50000"/>
                  </a:schemeClr>
                </a:solidFill>
              </a:rPr>
              <a:t>原文及参考答案在下一页</a:t>
            </a:r>
            <a:endParaRPr kumimoji="1" lang="en-US" altLang="zh-CN" sz="2400" b="1" dirty="0">
              <a:solidFill>
                <a:schemeClr val="bg2">
                  <a:lumMod val="50000"/>
                </a:schemeClr>
              </a:solidFill>
            </a:endParaRPr>
          </a:p>
        </p:txBody>
      </p:sp>
      <p:sp>
        <p:nvSpPr>
          <p:cNvPr id="4" name="TextBox 3">
            <a:extLst>
              <a:ext uri="{FF2B5EF4-FFF2-40B4-BE49-F238E27FC236}">
                <a16:creationId xmlns:a16="http://schemas.microsoft.com/office/drawing/2014/main" id="{76B53CC7-1F4F-5B44-AF94-ACB94C3FE0AD}"/>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5" name="右箭头 2">
            <a:extLst>
              <a:ext uri="{FF2B5EF4-FFF2-40B4-BE49-F238E27FC236}">
                <a16:creationId xmlns:a16="http://schemas.microsoft.com/office/drawing/2014/main" id="{36758C43-B4E1-7B45-AE12-5E5E6973290D}"/>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9EBC077B-F25F-EC4B-8F37-4B2665B3A820}"/>
              </a:ext>
            </a:extLst>
          </p:cNvPr>
          <p:cNvSpPr txBox="1"/>
          <p:nvPr/>
        </p:nvSpPr>
        <p:spPr>
          <a:xfrm>
            <a:off x="3770334" y="2882696"/>
            <a:ext cx="3304110" cy="1092607"/>
          </a:xfrm>
          <a:prstGeom prst="rect">
            <a:avLst/>
          </a:prstGeom>
          <a:noFill/>
        </p:spPr>
        <p:txBody>
          <a:bodyPr wrap="none" rtlCol="0">
            <a:spAutoFit/>
          </a:bodyPr>
          <a:lstStyle/>
          <a:p>
            <a:r>
              <a:rPr kumimoji="1" lang="en-US" altLang="zh-CN" sz="6500" b="1" dirty="0">
                <a:latin typeface="Agency FB" panose="020B0503020202020204" pitchFamily="34" charset="0"/>
              </a:rPr>
              <a:t>0:38 – 1:32</a:t>
            </a:r>
            <a:endParaRPr kumimoji="1" lang="zh-CN" altLang="en-US" sz="6500" b="1" dirty="0">
              <a:latin typeface="Agency FB" panose="020B0503020202020204" pitchFamily="34" charset="0"/>
            </a:endParaRPr>
          </a:p>
        </p:txBody>
      </p:sp>
    </p:spTree>
    <p:extLst>
      <p:ext uri="{BB962C8B-B14F-4D97-AF65-F5344CB8AC3E}">
        <p14:creationId xmlns:p14="http://schemas.microsoft.com/office/powerpoint/2010/main" val="370536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CF6173-D644-7849-A750-D2284661B1CB}"/>
              </a:ext>
            </a:extLst>
          </p:cNvPr>
          <p:cNvSpPr>
            <a:spLocks noGrp="1"/>
          </p:cNvSpPr>
          <p:nvPr>
            <p:ph type="sldNum" sz="quarter" idx="12"/>
          </p:nvPr>
        </p:nvSpPr>
        <p:spPr/>
        <p:txBody>
          <a:bodyPr/>
          <a:lstStyle/>
          <a:p>
            <a:fld id="{C08B5AC8-6787-8449-BC40-4D381A3FE36A}" type="slidenum">
              <a:rPr kumimoji="1" lang="zh-CN" altLang="en-US" smtClean="0"/>
              <a:t>12</a:t>
            </a:fld>
            <a:endParaRPr kumimoji="1" lang="zh-CN" altLang="en-US"/>
          </a:p>
        </p:txBody>
      </p:sp>
      <p:sp>
        <p:nvSpPr>
          <p:cNvPr id="4" name="文本框 3">
            <a:extLst>
              <a:ext uri="{FF2B5EF4-FFF2-40B4-BE49-F238E27FC236}">
                <a16:creationId xmlns:a16="http://schemas.microsoft.com/office/drawing/2014/main" id="{3D1D0740-516D-EA42-921D-05665A0247DF}"/>
              </a:ext>
            </a:extLst>
          </p:cNvPr>
          <p:cNvSpPr txBox="1"/>
          <p:nvPr/>
        </p:nvSpPr>
        <p:spPr>
          <a:xfrm>
            <a:off x="100149" y="640224"/>
            <a:ext cx="12091851" cy="4493538"/>
          </a:xfrm>
          <a:prstGeom prst="rect">
            <a:avLst/>
          </a:prstGeom>
          <a:noFill/>
        </p:spPr>
        <p:txBody>
          <a:bodyPr wrap="square">
            <a:spAutoFit/>
          </a:bodyPr>
          <a:lstStyle/>
          <a:p>
            <a:pPr algn="just"/>
            <a:r>
              <a:rPr lang="en-US" altLang="zh-CN" sz="2200" b="1" kern="100" dirty="0">
                <a:effectLst/>
                <a:latin typeface="+mn-ea"/>
                <a:cs typeface="Times New Roman" panose="02020603050405020304" pitchFamily="18" charset="0"/>
              </a:rPr>
              <a:t>FEMALE STUDENT: </a:t>
            </a:r>
            <a:r>
              <a:rPr lang="en-US" altLang="zh-CN" sz="2200" kern="100" dirty="0">
                <a:solidFill>
                  <a:schemeClr val="tx1">
                    <a:lumMod val="65000"/>
                    <a:lumOff val="35000"/>
                  </a:schemeClr>
                </a:solidFill>
                <a:effectLst/>
                <a:latin typeface="+mn-ea"/>
                <a:cs typeface="Times New Roman" panose="02020603050405020304" pitchFamily="18" charset="0"/>
              </a:rPr>
              <a:t>Great! Oh, and I noticed on the syllabus we’ll be learning about, and eventually writing a paper on the Bauhaus </a:t>
            </a:r>
            <a:r>
              <a:rPr lang="en-US" altLang="zh-CN" sz="2200" kern="100" dirty="0">
                <a:solidFill>
                  <a:srgbClr val="FF0000"/>
                </a:solidFill>
                <a:effectLst/>
                <a:latin typeface="+mn-ea"/>
                <a:cs typeface="Times New Roman" panose="02020603050405020304" pitchFamily="18" charset="0"/>
              </a:rPr>
              <a:t>style of art</a:t>
            </a:r>
            <a:r>
              <a:rPr lang="en-US" altLang="zh-CN" sz="2200" kern="100" dirty="0">
                <a:solidFill>
                  <a:schemeClr val="tx1">
                    <a:lumMod val="65000"/>
                    <a:lumOff val="35000"/>
                  </a:schemeClr>
                </a:solidFill>
                <a:effectLst/>
                <a:latin typeface="+mn-ea"/>
                <a:cs typeface="Times New Roman" panose="02020603050405020304" pitchFamily="18" charset="0"/>
              </a:rPr>
              <a:t>? Sounds interesting-I’m looking forward to it!</a:t>
            </a:r>
            <a:endParaRPr lang="zh-CN" altLang="zh-CN" sz="2200" kern="100" dirty="0">
              <a:solidFill>
                <a:schemeClr val="tx1">
                  <a:lumMod val="65000"/>
                  <a:lumOff val="35000"/>
                </a:schemeClr>
              </a:solidFill>
              <a:effectLst/>
              <a:latin typeface="+mn-ea"/>
              <a:cs typeface="Times New Roman" panose="02020603050405020304" pitchFamily="18" charset="0"/>
            </a:endParaRPr>
          </a:p>
          <a:p>
            <a:pPr algn="just"/>
            <a:r>
              <a:rPr lang="en-US" altLang="zh-CN" sz="2200" b="1" kern="100" dirty="0">
                <a:effectLst/>
                <a:latin typeface="+mn-ea"/>
                <a:cs typeface="Times New Roman" panose="02020603050405020304" pitchFamily="18" charset="0"/>
              </a:rPr>
              <a:t>MALE PROFESSOR: </a:t>
            </a:r>
            <a:r>
              <a:rPr lang="en-US" altLang="zh-CN" sz="2200" kern="100" dirty="0">
                <a:solidFill>
                  <a:srgbClr val="FF0000"/>
                </a:solidFill>
                <a:effectLst/>
                <a:latin typeface="+mn-ea"/>
                <a:cs typeface="Times New Roman" panose="02020603050405020304" pitchFamily="18" charset="0"/>
              </a:rPr>
              <a:t>Right! But… technically, it </a:t>
            </a:r>
            <a:r>
              <a:rPr lang="en-US" altLang="zh-CN" sz="2200" kern="100" dirty="0">
                <a:solidFill>
                  <a:schemeClr val="tx1">
                    <a:lumMod val="65000"/>
                    <a:lumOff val="35000"/>
                  </a:schemeClr>
                </a:solidFill>
                <a:effectLst/>
                <a:latin typeface="+mn-ea"/>
                <a:cs typeface="Times New Roman" panose="02020603050405020304" pitchFamily="18" charset="0"/>
              </a:rPr>
              <a:t>-it doesn’t say “the Bauhaus”</a:t>
            </a:r>
            <a:endParaRPr lang="zh-CN" altLang="zh-CN" sz="2200" kern="100" dirty="0">
              <a:solidFill>
                <a:schemeClr val="tx1">
                  <a:lumMod val="65000"/>
                  <a:lumOff val="35000"/>
                </a:schemeClr>
              </a:solidFill>
              <a:effectLst/>
              <a:latin typeface="+mn-ea"/>
              <a:cs typeface="Times New Roman" panose="02020603050405020304" pitchFamily="18" charset="0"/>
            </a:endParaRPr>
          </a:p>
          <a:p>
            <a:pPr algn="just"/>
            <a:r>
              <a:rPr lang="en-US" altLang="zh-CN" sz="2200" b="1" kern="100" dirty="0">
                <a:effectLst/>
                <a:latin typeface="+mn-ea"/>
                <a:cs typeface="Times New Roman" panose="02020603050405020304" pitchFamily="18" charset="0"/>
              </a:rPr>
              <a:t>FEMALE STUDENT: </a:t>
            </a:r>
            <a:r>
              <a:rPr lang="en-US" altLang="zh-CN" sz="2200" kern="100" dirty="0">
                <a:solidFill>
                  <a:schemeClr val="tx1">
                    <a:lumMod val="65000"/>
                    <a:lumOff val="35000"/>
                  </a:schemeClr>
                </a:solidFill>
                <a:effectLst/>
                <a:latin typeface="+mn-ea"/>
                <a:cs typeface="Times New Roman" panose="02020603050405020304" pitchFamily="18" charset="0"/>
              </a:rPr>
              <a:t>Oh…? What’s the difference?</a:t>
            </a:r>
            <a:endParaRPr lang="zh-CN" altLang="zh-CN" sz="2200" kern="100" dirty="0">
              <a:solidFill>
                <a:schemeClr val="tx1">
                  <a:lumMod val="65000"/>
                  <a:lumOff val="35000"/>
                </a:schemeClr>
              </a:solidFill>
              <a:effectLst/>
              <a:latin typeface="+mn-ea"/>
              <a:cs typeface="Times New Roman" panose="02020603050405020304" pitchFamily="18" charset="0"/>
            </a:endParaRPr>
          </a:p>
          <a:p>
            <a:pPr algn="just"/>
            <a:r>
              <a:rPr lang="en-US" altLang="zh-CN" sz="2200" b="1" kern="100" dirty="0">
                <a:effectLst/>
                <a:latin typeface="+mn-ea"/>
                <a:cs typeface="Times New Roman" panose="02020603050405020304" pitchFamily="18" charset="0"/>
              </a:rPr>
              <a:t>MALE PROFESSOR: </a:t>
            </a:r>
            <a:r>
              <a:rPr lang="en-US" altLang="zh-CN" sz="2200" kern="100" dirty="0">
                <a:solidFill>
                  <a:schemeClr val="tx1">
                    <a:lumMod val="65000"/>
                    <a:lumOff val="35000"/>
                  </a:schemeClr>
                </a:solidFill>
                <a:effectLst/>
                <a:latin typeface="+mn-ea"/>
                <a:cs typeface="Times New Roman" panose="02020603050405020304" pitchFamily="18" charset="0"/>
              </a:rPr>
              <a:t>Well, the Bauhaus is not really an artistic style, uh,.. like Cubism. </a:t>
            </a:r>
            <a:r>
              <a:rPr lang="en-US" altLang="zh-CN" sz="2200" kern="100" dirty="0">
                <a:solidFill>
                  <a:srgbClr val="FF0000"/>
                </a:solidFill>
                <a:effectLst/>
                <a:latin typeface="+mn-ea"/>
                <a:cs typeface="Times New Roman" panose="02020603050405020304" pitchFamily="18" charset="0"/>
              </a:rPr>
              <a:t>It was the name of an art and design school in Germany </a:t>
            </a:r>
            <a:r>
              <a:rPr lang="en-US" altLang="zh-CN" sz="2200" kern="100" dirty="0">
                <a:solidFill>
                  <a:schemeClr val="tx1">
                    <a:lumMod val="65000"/>
                    <a:lumOff val="35000"/>
                  </a:schemeClr>
                </a:solidFill>
                <a:effectLst/>
                <a:latin typeface="+mn-ea"/>
                <a:cs typeface="Times New Roman" panose="02020603050405020304" pitchFamily="18" charset="0"/>
              </a:rPr>
              <a:t>in the early twentieth century. The Bauhaus was started as an experiment in education… and </a:t>
            </a:r>
            <a:r>
              <a:rPr lang="en-US" altLang="zh-CN" sz="2200" kern="100" dirty="0">
                <a:solidFill>
                  <a:srgbClr val="FF0000"/>
                </a:solidFill>
                <a:effectLst/>
                <a:latin typeface="+mn-ea"/>
                <a:cs typeface="Times New Roman" panose="02020603050405020304" pitchFamily="18" charset="0"/>
              </a:rPr>
              <a:t>one groundbreaking technique used in its teaching was that students actively participated in workshops instead of just sitting in classes</a:t>
            </a:r>
            <a:r>
              <a:rPr lang="en-US" altLang="zh-CN" sz="2200" kern="100" dirty="0">
                <a:solidFill>
                  <a:schemeClr val="tx1">
                    <a:lumMod val="65000"/>
                    <a:lumOff val="35000"/>
                  </a:schemeClr>
                </a:solidFill>
                <a:effectLst/>
                <a:latin typeface="+mn-ea"/>
                <a:cs typeface="Times New Roman" panose="02020603050405020304" pitchFamily="18" charset="0"/>
              </a:rPr>
              <a:t>…</a:t>
            </a:r>
            <a:endParaRPr lang="en-US" altLang="zh-CN" sz="2200" kern="100" dirty="0">
              <a:solidFill>
                <a:schemeClr val="tx1">
                  <a:lumMod val="65000"/>
                  <a:lumOff val="35000"/>
                </a:schemeClr>
              </a:solidFill>
              <a:latin typeface="+mn-ea"/>
              <a:cs typeface="Times New Roman" panose="02020603050405020304" pitchFamily="18" charset="0"/>
            </a:endParaRPr>
          </a:p>
          <a:p>
            <a:pPr algn="just"/>
            <a:r>
              <a:rPr lang="en-US" altLang="zh-CN" sz="2200" b="1" kern="100" dirty="0">
                <a:effectLst/>
                <a:latin typeface="+mn-ea"/>
                <a:cs typeface="Times New Roman" panose="02020603050405020304" pitchFamily="18" charset="0"/>
              </a:rPr>
              <a:t>FEMALE STUDENTS: </a:t>
            </a:r>
            <a:r>
              <a:rPr lang="en-US" altLang="zh-CN" sz="2200" kern="100" dirty="0">
                <a:solidFill>
                  <a:schemeClr val="tx1">
                    <a:lumMod val="65000"/>
                    <a:lumOff val="35000"/>
                  </a:schemeClr>
                </a:solidFill>
                <a:effectLst/>
                <a:latin typeface="+mn-ea"/>
                <a:cs typeface="Times New Roman" panose="02020603050405020304" pitchFamily="18" charset="0"/>
              </a:rPr>
              <a:t>Interesting… I don’t have much background in art or anything</a:t>
            </a:r>
            <a:r>
              <a:rPr lang="en-US" altLang="zh-CN" sz="2200" kern="100" dirty="0">
                <a:solidFill>
                  <a:srgbClr val="FF0000"/>
                </a:solidFill>
                <a:effectLst/>
                <a:latin typeface="+mn-ea"/>
                <a:cs typeface="Times New Roman" panose="02020603050405020304" pitchFamily="18" charset="0"/>
              </a:rPr>
              <a:t>. I am an economics major and am taking this class as an elective.</a:t>
            </a:r>
            <a:r>
              <a:rPr lang="en-US" altLang="zh-CN" sz="2200" kern="100" dirty="0">
                <a:solidFill>
                  <a:schemeClr val="tx1">
                    <a:lumMod val="65000"/>
                    <a:lumOff val="35000"/>
                  </a:schemeClr>
                </a:solidFill>
                <a:effectLst/>
                <a:latin typeface="+mn-ea"/>
                <a:cs typeface="Times New Roman" panose="02020603050405020304" pitchFamily="18" charset="0"/>
              </a:rPr>
              <a:t> Decided I wanted to broaden my awareness-try something new…</a:t>
            </a:r>
          </a:p>
          <a:p>
            <a:pPr algn="just"/>
            <a:r>
              <a:rPr lang="en-US" altLang="zh-CN" sz="2200" b="1" kern="100" dirty="0">
                <a:effectLst/>
                <a:latin typeface="+mn-ea"/>
                <a:cs typeface="Times New Roman" panose="02020603050405020304" pitchFamily="18" charset="0"/>
              </a:rPr>
              <a:t>MALE PROFESSOR: </a:t>
            </a:r>
            <a:r>
              <a:rPr lang="en-US" altLang="zh-CN" sz="2200" kern="100" dirty="0">
                <a:solidFill>
                  <a:schemeClr val="tx1">
                    <a:lumMod val="65000"/>
                    <a:lumOff val="35000"/>
                  </a:schemeClr>
                </a:solidFill>
                <a:effectLst/>
                <a:latin typeface="+mn-ea"/>
                <a:cs typeface="Times New Roman" panose="02020603050405020304" pitchFamily="18" charset="0"/>
              </a:rPr>
              <a:t>Excellent- I’m really glad to hear that !</a:t>
            </a:r>
            <a:endParaRPr lang="zh-CN" altLang="zh-CN" sz="2200" kern="100" dirty="0">
              <a:solidFill>
                <a:schemeClr val="tx1">
                  <a:lumMod val="65000"/>
                  <a:lumOff val="35000"/>
                </a:schemeClr>
              </a:solidFill>
              <a:effectLst/>
              <a:latin typeface="+mn-ea"/>
              <a:cs typeface="Times New Roman" panose="02020603050405020304" pitchFamily="18" charset="0"/>
            </a:endParaRPr>
          </a:p>
        </p:txBody>
      </p:sp>
      <p:sp>
        <p:nvSpPr>
          <p:cNvPr id="5" name="文本框 4">
            <a:extLst>
              <a:ext uri="{FF2B5EF4-FFF2-40B4-BE49-F238E27FC236}">
                <a16:creationId xmlns:a16="http://schemas.microsoft.com/office/drawing/2014/main" id="{37B55348-AE3D-F04F-9191-4A5CDDFA95AC}"/>
              </a:ext>
            </a:extLst>
          </p:cNvPr>
          <p:cNvSpPr txBox="1"/>
          <p:nvPr/>
        </p:nvSpPr>
        <p:spPr>
          <a:xfrm>
            <a:off x="100149" y="0"/>
            <a:ext cx="1527982"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0:38 – 1:32</a:t>
            </a:r>
            <a:endParaRPr kumimoji="1" lang="zh-CN" altLang="en-US" sz="2800" b="1" dirty="0">
              <a:solidFill>
                <a:schemeClr val="bg2">
                  <a:lumMod val="50000"/>
                </a:schemeClr>
              </a:solidFill>
              <a:latin typeface="Agency FB" panose="020B0503020202020204" pitchFamily="34" charset="0"/>
            </a:endParaRPr>
          </a:p>
        </p:txBody>
      </p:sp>
      <p:cxnSp>
        <p:nvCxnSpPr>
          <p:cNvPr id="6" name="Straight Connector 4">
            <a:extLst>
              <a:ext uri="{FF2B5EF4-FFF2-40B4-BE49-F238E27FC236}">
                <a16:creationId xmlns:a16="http://schemas.microsoft.com/office/drawing/2014/main" id="{121C752A-38F2-6F47-AAA6-029722308DAA}"/>
              </a:ext>
            </a:extLst>
          </p:cNvPr>
          <p:cNvCxnSpPr>
            <a:cxnSpLocks/>
          </p:cNvCxnSpPr>
          <p:nvPr/>
        </p:nvCxnSpPr>
        <p:spPr>
          <a:xfrm>
            <a:off x="456577" y="5159241"/>
            <a:ext cx="11378994" cy="0"/>
          </a:xfrm>
          <a:prstGeom prst="line">
            <a:avLst/>
          </a:prstGeom>
          <a:ln w="285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DDCC5E8-BDD8-644C-8155-14F7DCD0787F}"/>
              </a:ext>
            </a:extLst>
          </p:cNvPr>
          <p:cNvSpPr txBox="1"/>
          <p:nvPr/>
        </p:nvSpPr>
        <p:spPr>
          <a:xfrm>
            <a:off x="199500" y="5358696"/>
            <a:ext cx="11793000" cy="1446550"/>
          </a:xfrm>
          <a:prstGeom prst="rect">
            <a:avLst/>
          </a:prstGeom>
          <a:noFill/>
        </p:spPr>
        <p:txBody>
          <a:bodyPr wrap="square" rtlCol="0">
            <a:spAutoFit/>
          </a:bodyPr>
          <a:lstStyle/>
          <a:p>
            <a:r>
              <a:rPr kumimoji="1" lang="en-US" altLang="zh-CN" sz="2200" b="1" dirty="0">
                <a:solidFill>
                  <a:srgbClr val="FF0000"/>
                </a:solidFill>
              </a:rPr>
              <a:t>Main Idea: </a:t>
            </a:r>
            <a:r>
              <a:rPr kumimoji="1" lang="en-US" altLang="zh-CN" sz="2200" b="1" dirty="0"/>
              <a:t>the student mentioned that she would learn about the Bauhaus style of art, and the professor corrected her expression and explained that it didn’t say the Bauhaus technically, and the Bauhaus was started as an experiment in education, which required students to participated in workshops, instead of just sitting here.</a:t>
            </a:r>
          </a:p>
        </p:txBody>
      </p:sp>
    </p:spTree>
    <p:extLst>
      <p:ext uri="{BB962C8B-B14F-4D97-AF65-F5344CB8AC3E}">
        <p14:creationId xmlns:p14="http://schemas.microsoft.com/office/powerpoint/2010/main" val="175331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17B7F0-DE74-694C-AA44-908C37FEB92B}"/>
              </a:ext>
            </a:extLst>
          </p:cNvPr>
          <p:cNvSpPr>
            <a:spLocks noGrp="1"/>
          </p:cNvSpPr>
          <p:nvPr>
            <p:ph type="sldNum" sz="quarter" idx="12"/>
          </p:nvPr>
        </p:nvSpPr>
        <p:spPr/>
        <p:txBody>
          <a:bodyPr/>
          <a:lstStyle/>
          <a:p>
            <a:fld id="{C08B5AC8-6787-8449-BC40-4D381A3FE36A}" type="slidenum">
              <a:rPr kumimoji="1" lang="zh-CN" altLang="en-US" smtClean="0"/>
              <a:t>13</a:t>
            </a:fld>
            <a:endParaRPr kumimoji="1" lang="zh-CN" altLang="en-US"/>
          </a:p>
        </p:txBody>
      </p:sp>
      <p:sp>
        <p:nvSpPr>
          <p:cNvPr id="3" name="文本框 2">
            <a:extLst>
              <a:ext uri="{FF2B5EF4-FFF2-40B4-BE49-F238E27FC236}">
                <a16:creationId xmlns:a16="http://schemas.microsoft.com/office/drawing/2014/main" id="{895595CD-7BA1-2646-957D-CED183520C11}"/>
              </a:ext>
            </a:extLst>
          </p:cNvPr>
          <p:cNvSpPr txBox="1"/>
          <p:nvPr/>
        </p:nvSpPr>
        <p:spPr>
          <a:xfrm>
            <a:off x="111210" y="135925"/>
            <a:ext cx="3570208" cy="1938992"/>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a:p>
            <a:r>
              <a:rPr kumimoji="1" lang="zh-CN" altLang="en-US" sz="2400" b="1" dirty="0">
                <a:solidFill>
                  <a:schemeClr val="bg2">
                    <a:lumMod val="50000"/>
                  </a:schemeClr>
                </a:solidFill>
              </a:rPr>
              <a:t>播放此时间段音频</a:t>
            </a:r>
            <a:endParaRPr kumimoji="1" lang="en-US" altLang="zh-CN" sz="2400" b="1" dirty="0">
              <a:solidFill>
                <a:schemeClr val="bg2">
                  <a:lumMod val="50000"/>
                </a:schemeClr>
              </a:solidFill>
            </a:endParaRPr>
          </a:p>
          <a:p>
            <a:r>
              <a:rPr kumimoji="1" lang="zh-CN" altLang="en-US" sz="2400" b="1" dirty="0">
                <a:solidFill>
                  <a:schemeClr val="bg2">
                    <a:lumMod val="50000"/>
                  </a:schemeClr>
                </a:solidFill>
              </a:rPr>
              <a:t>总结</a:t>
            </a:r>
            <a:r>
              <a:rPr kumimoji="1" lang="en-US" altLang="zh-CN" sz="2400" b="1" dirty="0">
                <a:solidFill>
                  <a:srgbClr val="FF0000"/>
                </a:solidFill>
              </a:rPr>
              <a:t>Main Idea</a:t>
            </a:r>
          </a:p>
          <a:p>
            <a:r>
              <a:rPr kumimoji="1" lang="zh-CN" altLang="en-US" sz="2400" b="1" dirty="0">
                <a:solidFill>
                  <a:schemeClr val="bg2">
                    <a:lumMod val="50000"/>
                  </a:schemeClr>
                </a:solidFill>
              </a:rPr>
              <a:t>原文及参考答案在下一页</a:t>
            </a:r>
            <a:endParaRPr kumimoji="1" lang="en-US" altLang="zh-CN" sz="2400" b="1" dirty="0">
              <a:solidFill>
                <a:schemeClr val="bg2">
                  <a:lumMod val="50000"/>
                </a:schemeClr>
              </a:solidFill>
            </a:endParaRPr>
          </a:p>
        </p:txBody>
      </p:sp>
      <p:sp>
        <p:nvSpPr>
          <p:cNvPr id="4" name="文本框 3">
            <a:extLst>
              <a:ext uri="{FF2B5EF4-FFF2-40B4-BE49-F238E27FC236}">
                <a16:creationId xmlns:a16="http://schemas.microsoft.com/office/drawing/2014/main" id="{FDEAEB3C-ED01-5A46-A0FC-D3726A2F5FB1}"/>
              </a:ext>
            </a:extLst>
          </p:cNvPr>
          <p:cNvSpPr txBox="1"/>
          <p:nvPr/>
        </p:nvSpPr>
        <p:spPr>
          <a:xfrm>
            <a:off x="3770334" y="2882696"/>
            <a:ext cx="3302507" cy="1092607"/>
          </a:xfrm>
          <a:prstGeom prst="rect">
            <a:avLst/>
          </a:prstGeom>
          <a:noFill/>
        </p:spPr>
        <p:txBody>
          <a:bodyPr wrap="none" rtlCol="0">
            <a:spAutoFit/>
          </a:bodyPr>
          <a:lstStyle/>
          <a:p>
            <a:r>
              <a:rPr kumimoji="1" lang="en-US" altLang="zh-CN" sz="6500" b="1" dirty="0">
                <a:latin typeface="Agency FB" panose="020B0503020202020204" pitchFamily="34" charset="0"/>
              </a:rPr>
              <a:t>1:33 – 2:00</a:t>
            </a:r>
            <a:endParaRPr kumimoji="1" lang="zh-CN" altLang="en-US" sz="6500" b="1" dirty="0">
              <a:latin typeface="Agency FB" panose="020B0503020202020204" pitchFamily="34" charset="0"/>
            </a:endParaRPr>
          </a:p>
        </p:txBody>
      </p:sp>
      <p:sp>
        <p:nvSpPr>
          <p:cNvPr id="5" name="TextBox 3">
            <a:extLst>
              <a:ext uri="{FF2B5EF4-FFF2-40B4-BE49-F238E27FC236}">
                <a16:creationId xmlns:a16="http://schemas.microsoft.com/office/drawing/2014/main" id="{BFB36931-F91E-194A-A2C8-773160CB18D2}"/>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6" name="右箭头 2">
            <a:extLst>
              <a:ext uri="{FF2B5EF4-FFF2-40B4-BE49-F238E27FC236}">
                <a16:creationId xmlns:a16="http://schemas.microsoft.com/office/drawing/2014/main" id="{5A670220-6502-EF43-A8CD-44684458B068}"/>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6464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892DC8B-B612-244E-86D1-0B45CF41C96B}"/>
              </a:ext>
            </a:extLst>
          </p:cNvPr>
          <p:cNvSpPr>
            <a:spLocks noGrp="1"/>
          </p:cNvSpPr>
          <p:nvPr>
            <p:ph type="sldNum" sz="quarter" idx="12"/>
          </p:nvPr>
        </p:nvSpPr>
        <p:spPr/>
        <p:txBody>
          <a:bodyPr/>
          <a:lstStyle/>
          <a:p>
            <a:fld id="{C08B5AC8-6787-8449-BC40-4D381A3FE36A}" type="slidenum">
              <a:rPr kumimoji="1" lang="zh-CN" altLang="en-US" smtClean="0"/>
              <a:t>14</a:t>
            </a:fld>
            <a:endParaRPr kumimoji="1" lang="zh-CN" altLang="en-US"/>
          </a:p>
        </p:txBody>
      </p:sp>
      <p:sp>
        <p:nvSpPr>
          <p:cNvPr id="3" name="文本框 2">
            <a:extLst>
              <a:ext uri="{FF2B5EF4-FFF2-40B4-BE49-F238E27FC236}">
                <a16:creationId xmlns:a16="http://schemas.microsoft.com/office/drawing/2014/main" id="{47EBD503-41C6-D54A-B16D-6EEC67C337C7}"/>
              </a:ext>
            </a:extLst>
          </p:cNvPr>
          <p:cNvSpPr txBox="1"/>
          <p:nvPr/>
        </p:nvSpPr>
        <p:spPr>
          <a:xfrm>
            <a:off x="100149" y="0"/>
            <a:ext cx="1527982"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1:33 – 2:00</a:t>
            </a:r>
            <a:endParaRPr kumimoji="1" lang="zh-CN" altLang="en-US" sz="2800" b="1" dirty="0">
              <a:solidFill>
                <a:schemeClr val="bg2">
                  <a:lumMod val="50000"/>
                </a:schemeClr>
              </a:solidFill>
              <a:latin typeface="Agency FB" panose="020B0503020202020204" pitchFamily="34" charset="0"/>
            </a:endParaRPr>
          </a:p>
        </p:txBody>
      </p:sp>
      <p:sp>
        <p:nvSpPr>
          <p:cNvPr id="5" name="文本框 4">
            <a:extLst>
              <a:ext uri="{FF2B5EF4-FFF2-40B4-BE49-F238E27FC236}">
                <a16:creationId xmlns:a16="http://schemas.microsoft.com/office/drawing/2014/main" id="{5F6E4BE4-5412-3B42-972C-E062EBC81548}"/>
              </a:ext>
            </a:extLst>
          </p:cNvPr>
          <p:cNvSpPr txBox="1"/>
          <p:nvPr/>
        </p:nvSpPr>
        <p:spPr>
          <a:xfrm>
            <a:off x="0" y="1052683"/>
            <a:ext cx="12091851" cy="2677656"/>
          </a:xfrm>
          <a:prstGeom prst="rect">
            <a:avLst/>
          </a:prstGeom>
          <a:noFill/>
        </p:spPr>
        <p:txBody>
          <a:bodyPr wrap="square">
            <a:spAutoFit/>
          </a:bodyPr>
          <a:lstStyle/>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So,… was the focus of the Bauhaus architecture…? I mean, I’ve studied German, and Bauhaus translates into “house for building”…</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Well, the founding director was an architect; however, he aimed to combine an incredibly broad variety of fine arts and crafts under one artistic roof. As a matter of fact, when the Bauhaus first opened, it was became very influential in architecture.</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So, I wasn’t all wrong.</a:t>
            </a:r>
            <a:endParaRPr lang="zh-CN" altLang="zh-CN" sz="2400" kern="100" dirty="0">
              <a:solidFill>
                <a:schemeClr val="tx1">
                  <a:lumMod val="65000"/>
                  <a:lumOff val="35000"/>
                </a:schemeClr>
              </a:solidFill>
              <a:effectLst/>
              <a:latin typeface="+mn-ea"/>
              <a:cs typeface="Times New Roman" panose="02020603050405020304" pitchFamily="18" charset="0"/>
            </a:endParaRPr>
          </a:p>
        </p:txBody>
      </p:sp>
      <p:cxnSp>
        <p:nvCxnSpPr>
          <p:cNvPr id="6" name="Straight Connector 4">
            <a:extLst>
              <a:ext uri="{FF2B5EF4-FFF2-40B4-BE49-F238E27FC236}">
                <a16:creationId xmlns:a16="http://schemas.microsoft.com/office/drawing/2014/main" id="{32280684-45BE-E347-8820-E6310850A11C}"/>
              </a:ext>
            </a:extLst>
          </p:cNvPr>
          <p:cNvCxnSpPr>
            <a:cxnSpLocks/>
          </p:cNvCxnSpPr>
          <p:nvPr/>
        </p:nvCxnSpPr>
        <p:spPr>
          <a:xfrm>
            <a:off x="234508" y="4101149"/>
            <a:ext cx="11378994" cy="0"/>
          </a:xfrm>
          <a:prstGeom prst="line">
            <a:avLst/>
          </a:prstGeom>
          <a:ln w="285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E3A9A10-DD15-2C47-BB51-FDF2DC69D61E}"/>
              </a:ext>
            </a:extLst>
          </p:cNvPr>
          <p:cNvSpPr txBox="1"/>
          <p:nvPr/>
        </p:nvSpPr>
        <p:spPr>
          <a:xfrm>
            <a:off x="365759" y="4598890"/>
            <a:ext cx="11116492" cy="1569660"/>
          </a:xfrm>
          <a:prstGeom prst="rect">
            <a:avLst/>
          </a:prstGeom>
          <a:noFill/>
        </p:spPr>
        <p:txBody>
          <a:bodyPr wrap="square" rtlCol="0">
            <a:spAutoFit/>
          </a:bodyPr>
          <a:lstStyle/>
          <a:p>
            <a:r>
              <a:rPr kumimoji="1" lang="en-US" altLang="zh-CN" sz="2400" b="1" dirty="0">
                <a:solidFill>
                  <a:srgbClr val="FF0000"/>
                </a:solidFill>
              </a:rPr>
              <a:t>Main Idea: </a:t>
            </a:r>
            <a:r>
              <a:rPr kumimoji="1" lang="en-US" altLang="zh-CN" sz="2400" b="1" dirty="0"/>
              <a:t>The student asked if the focus of Bauhaus was architecture, and the professor explained that the funding director was an architect and he aimed to combine various types of art under one roof. As a result, when the Bauhaus first opened, it was influential in architecture.</a:t>
            </a:r>
            <a:endParaRPr kumimoji="1" lang="zh-CN" altLang="en-US" sz="2400" b="1" dirty="0"/>
          </a:p>
        </p:txBody>
      </p:sp>
    </p:spTree>
    <p:extLst>
      <p:ext uri="{BB962C8B-B14F-4D97-AF65-F5344CB8AC3E}">
        <p14:creationId xmlns:p14="http://schemas.microsoft.com/office/powerpoint/2010/main" val="1793097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17B7F0-DE74-694C-AA44-908C37FEB92B}"/>
              </a:ext>
            </a:extLst>
          </p:cNvPr>
          <p:cNvSpPr>
            <a:spLocks noGrp="1"/>
          </p:cNvSpPr>
          <p:nvPr>
            <p:ph type="sldNum" sz="quarter" idx="12"/>
          </p:nvPr>
        </p:nvSpPr>
        <p:spPr/>
        <p:txBody>
          <a:bodyPr/>
          <a:lstStyle/>
          <a:p>
            <a:fld id="{C08B5AC8-6787-8449-BC40-4D381A3FE36A}" type="slidenum">
              <a:rPr kumimoji="1" lang="zh-CN" altLang="en-US" smtClean="0"/>
              <a:t>15</a:t>
            </a:fld>
            <a:endParaRPr kumimoji="1" lang="zh-CN" altLang="en-US"/>
          </a:p>
        </p:txBody>
      </p:sp>
      <p:sp>
        <p:nvSpPr>
          <p:cNvPr id="3" name="文本框 2">
            <a:extLst>
              <a:ext uri="{FF2B5EF4-FFF2-40B4-BE49-F238E27FC236}">
                <a16:creationId xmlns:a16="http://schemas.microsoft.com/office/drawing/2014/main" id="{895595CD-7BA1-2646-957D-CED183520C11}"/>
              </a:ext>
            </a:extLst>
          </p:cNvPr>
          <p:cNvSpPr txBox="1"/>
          <p:nvPr/>
        </p:nvSpPr>
        <p:spPr>
          <a:xfrm>
            <a:off x="111210" y="135925"/>
            <a:ext cx="3570208" cy="1938992"/>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a:p>
            <a:r>
              <a:rPr kumimoji="1" lang="zh-CN" altLang="en-US" sz="2400" b="1" dirty="0">
                <a:solidFill>
                  <a:schemeClr val="bg2">
                    <a:lumMod val="50000"/>
                  </a:schemeClr>
                </a:solidFill>
              </a:rPr>
              <a:t>播放此时间段音频</a:t>
            </a:r>
            <a:endParaRPr kumimoji="1" lang="en-US" altLang="zh-CN" sz="2400" b="1" dirty="0">
              <a:solidFill>
                <a:schemeClr val="bg2">
                  <a:lumMod val="50000"/>
                </a:schemeClr>
              </a:solidFill>
            </a:endParaRPr>
          </a:p>
          <a:p>
            <a:r>
              <a:rPr kumimoji="1" lang="zh-CN" altLang="en-US" sz="2400" b="1" dirty="0">
                <a:solidFill>
                  <a:schemeClr val="bg2">
                    <a:lumMod val="50000"/>
                  </a:schemeClr>
                </a:solidFill>
              </a:rPr>
              <a:t>总结</a:t>
            </a:r>
            <a:r>
              <a:rPr kumimoji="1" lang="en-US" altLang="zh-CN" sz="2400" b="1" dirty="0">
                <a:solidFill>
                  <a:srgbClr val="FF0000"/>
                </a:solidFill>
              </a:rPr>
              <a:t>Main Idea</a:t>
            </a:r>
          </a:p>
          <a:p>
            <a:r>
              <a:rPr kumimoji="1" lang="zh-CN" altLang="en-US" sz="2400" b="1" dirty="0">
                <a:solidFill>
                  <a:schemeClr val="bg2">
                    <a:lumMod val="50000"/>
                  </a:schemeClr>
                </a:solidFill>
              </a:rPr>
              <a:t>原文及参考答案在下一页</a:t>
            </a:r>
            <a:endParaRPr kumimoji="1" lang="en-US" altLang="zh-CN" sz="2400" b="1" dirty="0">
              <a:solidFill>
                <a:schemeClr val="bg2">
                  <a:lumMod val="50000"/>
                </a:schemeClr>
              </a:solidFill>
            </a:endParaRPr>
          </a:p>
        </p:txBody>
      </p:sp>
      <p:sp>
        <p:nvSpPr>
          <p:cNvPr id="4" name="文本框 3">
            <a:extLst>
              <a:ext uri="{FF2B5EF4-FFF2-40B4-BE49-F238E27FC236}">
                <a16:creationId xmlns:a16="http://schemas.microsoft.com/office/drawing/2014/main" id="{FDEAEB3C-ED01-5A46-A0FC-D3726A2F5FB1}"/>
              </a:ext>
            </a:extLst>
          </p:cNvPr>
          <p:cNvSpPr txBox="1"/>
          <p:nvPr/>
        </p:nvSpPr>
        <p:spPr>
          <a:xfrm>
            <a:off x="3770334" y="2882696"/>
            <a:ext cx="3284874" cy="1092607"/>
          </a:xfrm>
          <a:prstGeom prst="rect">
            <a:avLst/>
          </a:prstGeom>
          <a:noFill/>
        </p:spPr>
        <p:txBody>
          <a:bodyPr wrap="none" rtlCol="0">
            <a:spAutoFit/>
          </a:bodyPr>
          <a:lstStyle/>
          <a:p>
            <a:r>
              <a:rPr kumimoji="1" lang="en-US" altLang="zh-CN" sz="6500" b="1" dirty="0">
                <a:latin typeface="Agency FB" panose="020B0503020202020204" pitchFamily="34" charset="0"/>
              </a:rPr>
              <a:t>2:01 – 2:48</a:t>
            </a:r>
            <a:endParaRPr kumimoji="1" lang="zh-CN" altLang="en-US" sz="6500" b="1" dirty="0">
              <a:latin typeface="Agency FB" panose="020B0503020202020204" pitchFamily="34" charset="0"/>
            </a:endParaRPr>
          </a:p>
        </p:txBody>
      </p:sp>
      <p:sp>
        <p:nvSpPr>
          <p:cNvPr id="5" name="TextBox 3">
            <a:extLst>
              <a:ext uri="{FF2B5EF4-FFF2-40B4-BE49-F238E27FC236}">
                <a16:creationId xmlns:a16="http://schemas.microsoft.com/office/drawing/2014/main" id="{BFB36931-F91E-194A-A2C8-773160CB18D2}"/>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6" name="右箭头 2">
            <a:extLst>
              <a:ext uri="{FF2B5EF4-FFF2-40B4-BE49-F238E27FC236}">
                <a16:creationId xmlns:a16="http://schemas.microsoft.com/office/drawing/2014/main" id="{5A670220-6502-EF43-A8CD-44684458B068}"/>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56414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3C28557-EA09-C949-8F80-3FBC7F3894C2}"/>
              </a:ext>
            </a:extLst>
          </p:cNvPr>
          <p:cNvSpPr>
            <a:spLocks noGrp="1"/>
          </p:cNvSpPr>
          <p:nvPr>
            <p:ph type="sldNum" sz="quarter" idx="12"/>
          </p:nvPr>
        </p:nvSpPr>
        <p:spPr/>
        <p:txBody>
          <a:bodyPr/>
          <a:lstStyle/>
          <a:p>
            <a:fld id="{C08B5AC8-6787-8449-BC40-4D381A3FE36A}" type="slidenum">
              <a:rPr kumimoji="1" lang="zh-CN" altLang="en-US" smtClean="0"/>
              <a:t>16</a:t>
            </a:fld>
            <a:endParaRPr kumimoji="1" lang="zh-CN" altLang="en-US"/>
          </a:p>
        </p:txBody>
      </p:sp>
      <p:sp>
        <p:nvSpPr>
          <p:cNvPr id="4" name="文本框 3">
            <a:extLst>
              <a:ext uri="{FF2B5EF4-FFF2-40B4-BE49-F238E27FC236}">
                <a16:creationId xmlns:a16="http://schemas.microsoft.com/office/drawing/2014/main" id="{26FBD952-1741-FE4C-B2DA-BBD946AF2B44}"/>
              </a:ext>
            </a:extLst>
          </p:cNvPr>
          <p:cNvSpPr txBox="1"/>
          <p:nvPr/>
        </p:nvSpPr>
        <p:spPr>
          <a:xfrm>
            <a:off x="241662" y="523220"/>
            <a:ext cx="10914018" cy="4524315"/>
          </a:xfrm>
          <a:prstGeom prst="rect">
            <a:avLst/>
          </a:prstGeom>
          <a:noFill/>
        </p:spPr>
        <p:txBody>
          <a:bodyPr wrap="square">
            <a:spAutoFit/>
          </a:bodyPr>
          <a:lstStyle/>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You’ll see on the syllabus that you’re required to visit the Rutherford Museum exhibit.</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The exhibit will help you see that there is no single Bauhaus style! I think it’s refreshing that this particular exhibit departs from the standard ways in which art form the Bauhaus is often presented.</a:t>
            </a:r>
          </a:p>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Which are…?</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STUDENT: </a:t>
            </a:r>
            <a:r>
              <a:rPr lang="en-US" altLang="zh-CN" sz="2400" kern="100" dirty="0">
                <a:solidFill>
                  <a:schemeClr val="accent5">
                    <a:lumMod val="75000"/>
                  </a:schemeClr>
                </a:solidFill>
                <a:effectLst/>
                <a:latin typeface="+mn-ea"/>
                <a:cs typeface="Times New Roman" panose="02020603050405020304" pitchFamily="18" charset="0"/>
              </a:rPr>
              <a:t>Well, for example, by specific artist. I think it’s a mistake to focus on a single Bauhaus artist and that person’ s individual specialty. I</a:t>
            </a:r>
            <a:r>
              <a:rPr lang="en-US" altLang="zh-CN" sz="2400" kern="100" dirty="0">
                <a:solidFill>
                  <a:schemeClr val="accent5">
                    <a:lumMod val="75000"/>
                  </a:schemeClr>
                </a:solidFill>
                <a:latin typeface="+mn-ea"/>
                <a:cs typeface="Times New Roman" panose="02020603050405020304" pitchFamily="18" charset="0"/>
              </a:rPr>
              <a:t> </a:t>
            </a:r>
            <a:r>
              <a:rPr lang="en-US" altLang="zh-CN" sz="2400" kern="100" dirty="0">
                <a:solidFill>
                  <a:schemeClr val="accent5">
                    <a:lumMod val="75000"/>
                  </a:schemeClr>
                </a:solidFill>
                <a:effectLst/>
                <a:latin typeface="+mn-ea"/>
                <a:cs typeface="Times New Roman" panose="02020603050405020304" pitchFamily="18" charset="0"/>
              </a:rPr>
              <a:t>mean, the different artists from the school created different things-fabric, sculpture, furniture, graphic, design, paintings,… even theatrical performances! </a:t>
            </a:r>
            <a:r>
              <a:rPr lang="en-US" altLang="zh-CN" sz="2400" kern="100" dirty="0">
                <a:solidFill>
                  <a:schemeClr val="tx1">
                    <a:lumMod val="65000"/>
                    <a:lumOff val="35000"/>
                  </a:schemeClr>
                </a:solidFill>
                <a:effectLst/>
                <a:latin typeface="+mn-ea"/>
                <a:cs typeface="Times New Roman" panose="02020603050405020304" pitchFamily="18" charset="0"/>
              </a:rPr>
              <a:t>The exhibit in the Rutherford Museum unites all these specialties through </a:t>
            </a:r>
            <a:r>
              <a:rPr lang="en-US" altLang="zh-CN" sz="2400" kern="100" dirty="0">
                <a:solidFill>
                  <a:schemeClr val="accent5">
                    <a:lumMod val="75000"/>
                  </a:schemeClr>
                </a:solidFill>
                <a:effectLst/>
                <a:latin typeface="+mn-ea"/>
                <a:cs typeface="Times New Roman" panose="02020603050405020304" pitchFamily="18" charset="0"/>
              </a:rPr>
              <a:t>connecting themes… such as “motion” or “the body.”</a:t>
            </a:r>
            <a:endParaRPr lang="zh-CN" altLang="zh-CN" sz="2400" kern="100" dirty="0">
              <a:solidFill>
                <a:schemeClr val="accent5">
                  <a:lumMod val="75000"/>
                </a:schemeClr>
              </a:solidFill>
              <a:effectLst/>
              <a:latin typeface="+mn-ea"/>
              <a:cs typeface="Times New Roman" panose="02020603050405020304" pitchFamily="18" charset="0"/>
            </a:endParaRPr>
          </a:p>
          <a:p>
            <a:r>
              <a:rPr lang="en-US" altLang="zh-CN" sz="2400" b="1" dirty="0">
                <a:effectLst/>
                <a:latin typeface="+mn-ea"/>
                <a:cs typeface="Times New Roman" panose="02020603050405020304" pitchFamily="18" charset="0"/>
              </a:rPr>
              <a:t>FEMALE STUDENT: </a:t>
            </a:r>
            <a:r>
              <a:rPr lang="en-US" altLang="zh-CN" sz="2400" dirty="0">
                <a:solidFill>
                  <a:schemeClr val="tx1">
                    <a:lumMod val="65000"/>
                    <a:lumOff val="35000"/>
                  </a:schemeClr>
                </a:solidFill>
                <a:effectLst/>
                <a:latin typeface="+mn-ea"/>
                <a:cs typeface="Times New Roman" panose="02020603050405020304" pitchFamily="18" charset="0"/>
              </a:rPr>
              <a:t>Sounds fascinating!</a:t>
            </a:r>
            <a:r>
              <a:rPr lang="zh-CN" altLang="zh-CN" sz="2400" dirty="0">
                <a:solidFill>
                  <a:schemeClr val="tx1">
                    <a:lumMod val="65000"/>
                    <a:lumOff val="35000"/>
                  </a:schemeClr>
                </a:solidFill>
                <a:effectLst/>
                <a:latin typeface="+mn-ea"/>
              </a:rPr>
              <a:t> </a:t>
            </a:r>
            <a:endParaRPr lang="zh-CN" altLang="en-US" sz="2400" dirty="0">
              <a:solidFill>
                <a:schemeClr val="tx1">
                  <a:lumMod val="65000"/>
                  <a:lumOff val="35000"/>
                </a:schemeClr>
              </a:solidFill>
              <a:latin typeface="+mn-ea"/>
            </a:endParaRPr>
          </a:p>
        </p:txBody>
      </p:sp>
      <p:sp>
        <p:nvSpPr>
          <p:cNvPr id="5" name="文本框 4">
            <a:extLst>
              <a:ext uri="{FF2B5EF4-FFF2-40B4-BE49-F238E27FC236}">
                <a16:creationId xmlns:a16="http://schemas.microsoft.com/office/drawing/2014/main" id="{D924CFC8-4F96-F84C-A071-4A582378B38B}"/>
              </a:ext>
            </a:extLst>
          </p:cNvPr>
          <p:cNvSpPr txBox="1"/>
          <p:nvPr/>
        </p:nvSpPr>
        <p:spPr>
          <a:xfrm>
            <a:off x="100149" y="0"/>
            <a:ext cx="1519968"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2:01 – 2:48</a:t>
            </a:r>
            <a:endParaRPr kumimoji="1" lang="zh-CN" altLang="en-US" sz="2800" b="1" dirty="0">
              <a:solidFill>
                <a:schemeClr val="bg2">
                  <a:lumMod val="50000"/>
                </a:schemeClr>
              </a:solidFill>
              <a:latin typeface="Agency FB" panose="020B0503020202020204" pitchFamily="34" charset="0"/>
            </a:endParaRPr>
          </a:p>
        </p:txBody>
      </p:sp>
      <p:sp>
        <p:nvSpPr>
          <p:cNvPr id="6" name="文本框 5">
            <a:extLst>
              <a:ext uri="{FF2B5EF4-FFF2-40B4-BE49-F238E27FC236}">
                <a16:creationId xmlns:a16="http://schemas.microsoft.com/office/drawing/2014/main" id="{650B7481-10E7-FA45-A7DA-C919DC4D9EEE}"/>
              </a:ext>
            </a:extLst>
          </p:cNvPr>
          <p:cNvSpPr txBox="1"/>
          <p:nvPr/>
        </p:nvSpPr>
        <p:spPr>
          <a:xfrm>
            <a:off x="241662" y="5151815"/>
            <a:ext cx="11950338" cy="1569660"/>
          </a:xfrm>
          <a:prstGeom prst="rect">
            <a:avLst/>
          </a:prstGeom>
          <a:noFill/>
        </p:spPr>
        <p:txBody>
          <a:bodyPr wrap="square" rtlCol="0">
            <a:spAutoFit/>
          </a:bodyPr>
          <a:lstStyle/>
          <a:p>
            <a:r>
              <a:rPr kumimoji="1" lang="en-US" altLang="zh-CN" sz="2400" b="1" dirty="0">
                <a:solidFill>
                  <a:srgbClr val="FF0000"/>
                </a:solidFill>
              </a:rPr>
              <a:t>Main Idea: </a:t>
            </a:r>
            <a:r>
              <a:rPr kumimoji="1" lang="en-US" altLang="zh-CN" sz="2400" b="1" dirty="0"/>
              <a:t>The professor introduced that the students who chose this class would be required to visit an exhibition in the museum, and this exhibition collected different types of artistic work and united them through connecting themes, which could help students to understand that there was no single Bauhaus style</a:t>
            </a:r>
          </a:p>
        </p:txBody>
      </p:sp>
      <p:cxnSp>
        <p:nvCxnSpPr>
          <p:cNvPr id="7" name="Straight Connector 4">
            <a:extLst>
              <a:ext uri="{FF2B5EF4-FFF2-40B4-BE49-F238E27FC236}">
                <a16:creationId xmlns:a16="http://schemas.microsoft.com/office/drawing/2014/main" id="{ED071502-AB60-D74A-848D-72624F87D08F}"/>
              </a:ext>
            </a:extLst>
          </p:cNvPr>
          <p:cNvCxnSpPr>
            <a:cxnSpLocks/>
          </p:cNvCxnSpPr>
          <p:nvPr/>
        </p:nvCxnSpPr>
        <p:spPr>
          <a:xfrm>
            <a:off x="241662" y="5047535"/>
            <a:ext cx="11378994" cy="0"/>
          </a:xfrm>
          <a:prstGeom prst="line">
            <a:avLst/>
          </a:prstGeom>
          <a:ln w="285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10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62257B-9B68-324E-977A-DF78A0249F04}"/>
              </a:ext>
            </a:extLst>
          </p:cNvPr>
          <p:cNvSpPr>
            <a:spLocks noGrp="1"/>
          </p:cNvSpPr>
          <p:nvPr>
            <p:ph type="sldNum" sz="quarter" idx="12"/>
          </p:nvPr>
        </p:nvSpPr>
        <p:spPr/>
        <p:txBody>
          <a:bodyPr/>
          <a:lstStyle/>
          <a:p>
            <a:fld id="{C08B5AC8-6787-8449-BC40-4D381A3FE36A}" type="slidenum">
              <a:rPr kumimoji="1" lang="zh-CN" altLang="en-US" smtClean="0"/>
              <a:t>17</a:t>
            </a:fld>
            <a:endParaRPr kumimoji="1" lang="zh-CN" altLang="en-US"/>
          </a:p>
        </p:txBody>
      </p:sp>
      <p:sp>
        <p:nvSpPr>
          <p:cNvPr id="3" name="文本框 2">
            <a:extLst>
              <a:ext uri="{FF2B5EF4-FFF2-40B4-BE49-F238E27FC236}">
                <a16:creationId xmlns:a16="http://schemas.microsoft.com/office/drawing/2014/main" id="{5AD033A6-0916-E648-90F0-1F8E8D1CA100}"/>
              </a:ext>
            </a:extLst>
          </p:cNvPr>
          <p:cNvSpPr txBox="1"/>
          <p:nvPr/>
        </p:nvSpPr>
        <p:spPr>
          <a:xfrm>
            <a:off x="0" y="150311"/>
            <a:ext cx="12192000" cy="646331"/>
          </a:xfrm>
          <a:prstGeom prst="rect">
            <a:avLst/>
          </a:prstGeom>
          <a:noFill/>
        </p:spPr>
        <p:txBody>
          <a:bodyPr wrap="square" rtlCol="0">
            <a:spAutoFit/>
          </a:bodyPr>
          <a:lstStyle/>
          <a:p>
            <a:r>
              <a:rPr kumimoji="1" lang="en" altLang="zh-CN" sz="3600" b="1" dirty="0">
                <a:latin typeface="Agency FB" panose="020B0503020202020204" pitchFamily="34" charset="0"/>
              </a:rPr>
              <a:t>Please play the audio again, Then fill in the blanks with the sentences.</a:t>
            </a:r>
            <a:endParaRPr kumimoji="1" lang="zh-CN" altLang="en-US" sz="3600" b="1" dirty="0">
              <a:latin typeface="Agency FB" panose="020B0503020202020204" pitchFamily="34" charset="0"/>
            </a:endParaRPr>
          </a:p>
        </p:txBody>
      </p:sp>
      <p:sp>
        <p:nvSpPr>
          <p:cNvPr id="4" name="文本框 3">
            <a:extLst>
              <a:ext uri="{FF2B5EF4-FFF2-40B4-BE49-F238E27FC236}">
                <a16:creationId xmlns:a16="http://schemas.microsoft.com/office/drawing/2014/main" id="{88701765-F77B-BC42-BC82-5C86310150EF}"/>
              </a:ext>
            </a:extLst>
          </p:cNvPr>
          <p:cNvSpPr txBox="1"/>
          <p:nvPr/>
        </p:nvSpPr>
        <p:spPr>
          <a:xfrm>
            <a:off x="3770334" y="2882696"/>
            <a:ext cx="3284874" cy="1092607"/>
          </a:xfrm>
          <a:prstGeom prst="rect">
            <a:avLst/>
          </a:prstGeom>
          <a:noFill/>
        </p:spPr>
        <p:txBody>
          <a:bodyPr wrap="none" rtlCol="0">
            <a:spAutoFit/>
          </a:bodyPr>
          <a:lstStyle/>
          <a:p>
            <a:r>
              <a:rPr kumimoji="1" lang="en-US" altLang="zh-CN" sz="6500" b="1" dirty="0">
                <a:latin typeface="Agency FB" panose="020B0503020202020204" pitchFamily="34" charset="0"/>
              </a:rPr>
              <a:t>2:01 – 2:48</a:t>
            </a:r>
            <a:endParaRPr kumimoji="1" lang="zh-CN" altLang="en-US" sz="6500" b="1" dirty="0">
              <a:latin typeface="Agency FB" panose="020B0503020202020204" pitchFamily="34" charset="0"/>
            </a:endParaRPr>
          </a:p>
        </p:txBody>
      </p:sp>
      <p:sp>
        <p:nvSpPr>
          <p:cNvPr id="5" name="TextBox 3">
            <a:extLst>
              <a:ext uri="{FF2B5EF4-FFF2-40B4-BE49-F238E27FC236}">
                <a16:creationId xmlns:a16="http://schemas.microsoft.com/office/drawing/2014/main" id="{4FCC2274-026C-9A43-B4EC-28D0115A091B}"/>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6" name="右箭头 2">
            <a:extLst>
              <a:ext uri="{FF2B5EF4-FFF2-40B4-BE49-F238E27FC236}">
                <a16:creationId xmlns:a16="http://schemas.microsoft.com/office/drawing/2014/main" id="{225278A8-647F-B34A-8524-6643C3C67826}"/>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2180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EA0E496-97BE-5E49-BA80-5656A52B6866}"/>
              </a:ext>
            </a:extLst>
          </p:cNvPr>
          <p:cNvSpPr>
            <a:spLocks noGrp="1"/>
          </p:cNvSpPr>
          <p:nvPr>
            <p:ph type="sldNum" sz="quarter" idx="12"/>
          </p:nvPr>
        </p:nvSpPr>
        <p:spPr/>
        <p:txBody>
          <a:bodyPr/>
          <a:lstStyle/>
          <a:p>
            <a:fld id="{C08B5AC8-6787-8449-BC40-4D381A3FE36A}" type="slidenum">
              <a:rPr kumimoji="1" lang="zh-CN" altLang="en-US" smtClean="0"/>
              <a:t>18</a:t>
            </a:fld>
            <a:endParaRPr kumimoji="1" lang="zh-CN" altLang="en-US"/>
          </a:p>
        </p:txBody>
      </p:sp>
      <p:sp>
        <p:nvSpPr>
          <p:cNvPr id="3" name="文本框 2">
            <a:extLst>
              <a:ext uri="{FF2B5EF4-FFF2-40B4-BE49-F238E27FC236}">
                <a16:creationId xmlns:a16="http://schemas.microsoft.com/office/drawing/2014/main" id="{7AA7AA13-681F-0449-AF8E-EB31C183E959}"/>
              </a:ext>
            </a:extLst>
          </p:cNvPr>
          <p:cNvSpPr txBox="1"/>
          <p:nvPr/>
        </p:nvSpPr>
        <p:spPr>
          <a:xfrm>
            <a:off x="439782" y="1166842"/>
            <a:ext cx="10914018" cy="5262979"/>
          </a:xfrm>
          <a:prstGeom prst="rect">
            <a:avLst/>
          </a:prstGeom>
          <a:noFill/>
        </p:spPr>
        <p:txBody>
          <a:bodyPr wrap="square">
            <a:spAutoFit/>
          </a:bodyPr>
          <a:lstStyle/>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You’ll see on the syllabus that you’re required to visit the Rutherford Museum exhibit.</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The exhibit will help you see that there is no single Bauhaus style! I think it’s refreshing </a:t>
            </a:r>
            <a:r>
              <a:rPr lang="en-US" altLang="zh-CN" sz="2400" u="sng" kern="100" dirty="0">
                <a:solidFill>
                  <a:schemeClr val="tx1">
                    <a:lumMod val="65000"/>
                    <a:lumOff val="35000"/>
                  </a:schemeClr>
                </a:solidFill>
                <a:effectLst/>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the Bauhaus is often presented.</a:t>
            </a: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Which are…?</a:t>
            </a:r>
            <a:endParaRPr lang="zh-CN" altLang="zh-CN" sz="2400" kern="100" dirty="0">
              <a:solidFill>
                <a:schemeClr val="tx1">
                  <a:lumMod val="65000"/>
                  <a:lumOff val="35000"/>
                </a:schemeClr>
              </a:solidFill>
              <a:effectLst/>
              <a:latin typeface="+mn-ea"/>
              <a:cs typeface="Times New Roman" panose="02020603050405020304" pitchFamily="18" charset="0"/>
            </a:endParaRP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STUDENT: </a:t>
            </a:r>
            <a:r>
              <a:rPr lang="en-US" altLang="zh-CN" sz="2400" kern="100" dirty="0">
                <a:solidFill>
                  <a:schemeClr val="tx1">
                    <a:lumMod val="65000"/>
                    <a:lumOff val="35000"/>
                  </a:schemeClr>
                </a:solidFill>
                <a:effectLst/>
                <a:latin typeface="+mn-ea"/>
                <a:cs typeface="Times New Roman" panose="02020603050405020304" pitchFamily="18" charset="0"/>
              </a:rPr>
              <a:t>Well, for example, by specific artist. I think it’s a mistake to focus on a single Bauhaus artist and</a:t>
            </a:r>
            <a:r>
              <a:rPr lang="en-US" altLang="zh-CN" sz="2400" u="sng" kern="100" dirty="0">
                <a:solidFill>
                  <a:schemeClr val="tx1">
                    <a:lumMod val="65000"/>
                    <a:lumOff val="35000"/>
                  </a:schemeClr>
                </a:solidFill>
                <a:effectLst/>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 I</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mean, the different artists from the school created different things-fabric, sculpture, furniture, graphic, design, paintings,… even theatrical performances! The exhibit in the Rutherford Museum </a:t>
            </a:r>
            <a:r>
              <a:rPr lang="en-US" altLang="zh-CN" sz="2400" u="sng" kern="100" dirty="0">
                <a:solidFill>
                  <a:schemeClr val="tx1">
                    <a:lumMod val="65000"/>
                    <a:lumOff val="35000"/>
                  </a:schemeClr>
                </a:solidFill>
                <a:effectLst/>
                <a:latin typeface="+mn-ea"/>
                <a:cs typeface="Times New Roman" panose="02020603050405020304" pitchFamily="18" charset="0"/>
              </a:rPr>
              <a:t>                                                               ….</a:t>
            </a:r>
            <a:endParaRPr lang="zh-CN" altLang="zh-CN" sz="2400" u="sng" kern="100" dirty="0">
              <a:solidFill>
                <a:schemeClr val="tx1">
                  <a:lumMod val="65000"/>
                  <a:lumOff val="35000"/>
                </a:schemeClr>
              </a:solidFill>
              <a:effectLst/>
              <a:latin typeface="+mn-ea"/>
              <a:cs typeface="Times New Roman" panose="02020603050405020304" pitchFamily="18" charset="0"/>
            </a:endParaRPr>
          </a:p>
          <a:p>
            <a:endParaRPr lang="en-US" altLang="zh-CN" sz="2400" b="1" dirty="0">
              <a:effectLst/>
              <a:latin typeface="+mn-ea"/>
              <a:cs typeface="Times New Roman" panose="02020603050405020304" pitchFamily="18" charset="0"/>
            </a:endParaRPr>
          </a:p>
          <a:p>
            <a:r>
              <a:rPr lang="en-US" altLang="zh-CN" sz="2400" b="1" dirty="0">
                <a:effectLst/>
                <a:latin typeface="+mn-ea"/>
                <a:cs typeface="Times New Roman" panose="02020603050405020304" pitchFamily="18" charset="0"/>
              </a:rPr>
              <a:t>FEMALE STUDENT: </a:t>
            </a:r>
            <a:r>
              <a:rPr lang="en-US" altLang="zh-CN" sz="2400" dirty="0">
                <a:solidFill>
                  <a:schemeClr val="tx1">
                    <a:lumMod val="65000"/>
                    <a:lumOff val="35000"/>
                  </a:schemeClr>
                </a:solidFill>
                <a:effectLst/>
                <a:latin typeface="+mn-ea"/>
                <a:cs typeface="Times New Roman" panose="02020603050405020304" pitchFamily="18" charset="0"/>
              </a:rPr>
              <a:t>Sounds fascinating!</a:t>
            </a:r>
            <a:r>
              <a:rPr lang="zh-CN" altLang="zh-CN" sz="2400" dirty="0">
                <a:solidFill>
                  <a:schemeClr val="tx1">
                    <a:lumMod val="65000"/>
                    <a:lumOff val="35000"/>
                  </a:schemeClr>
                </a:solidFill>
                <a:effectLst/>
                <a:latin typeface="+mn-ea"/>
              </a:rPr>
              <a:t> </a:t>
            </a:r>
            <a:endParaRPr lang="zh-CN" altLang="en-US" sz="2400" dirty="0">
              <a:solidFill>
                <a:schemeClr val="tx1">
                  <a:lumMod val="65000"/>
                  <a:lumOff val="35000"/>
                </a:schemeClr>
              </a:solidFill>
              <a:latin typeface="+mn-ea"/>
            </a:endParaRPr>
          </a:p>
        </p:txBody>
      </p:sp>
      <p:sp>
        <p:nvSpPr>
          <p:cNvPr id="4" name="文本框 3">
            <a:extLst>
              <a:ext uri="{FF2B5EF4-FFF2-40B4-BE49-F238E27FC236}">
                <a16:creationId xmlns:a16="http://schemas.microsoft.com/office/drawing/2014/main" id="{27271CC9-7D67-3448-8888-30D72C0439CA}"/>
              </a:ext>
            </a:extLst>
          </p:cNvPr>
          <p:cNvSpPr txBox="1"/>
          <p:nvPr/>
        </p:nvSpPr>
        <p:spPr>
          <a:xfrm>
            <a:off x="100149" y="0"/>
            <a:ext cx="1519968"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2:01 – 2:48</a:t>
            </a:r>
            <a:endParaRPr kumimoji="1" lang="zh-CN" altLang="en-US" sz="2800" b="1" dirty="0">
              <a:solidFill>
                <a:schemeClr val="bg2">
                  <a:lumMod val="50000"/>
                </a:schemeClr>
              </a:solidFill>
              <a:latin typeface="Agency FB" panose="020B0503020202020204" pitchFamily="34" charset="0"/>
            </a:endParaRPr>
          </a:p>
        </p:txBody>
      </p:sp>
      <p:sp>
        <p:nvSpPr>
          <p:cNvPr id="5" name="Rectangle 4">
            <a:extLst>
              <a:ext uri="{FF2B5EF4-FFF2-40B4-BE49-F238E27FC236}">
                <a16:creationId xmlns:a16="http://schemas.microsoft.com/office/drawing/2014/main" id="{A9D0112B-699B-137C-82C6-C26477C15C54}"/>
              </a:ext>
            </a:extLst>
          </p:cNvPr>
          <p:cNvSpPr/>
          <p:nvPr/>
        </p:nvSpPr>
        <p:spPr>
          <a:xfrm>
            <a:off x="5185955" y="1959429"/>
            <a:ext cx="5466806"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0B9C7B37-51A4-DFD6-31AD-260DAF552093}"/>
              </a:ext>
            </a:extLst>
          </p:cNvPr>
          <p:cNvSpPr/>
          <p:nvPr/>
        </p:nvSpPr>
        <p:spPr>
          <a:xfrm>
            <a:off x="544286" y="2340405"/>
            <a:ext cx="5040085"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114DC1EC-E480-06E9-5AE8-B243D2A7D6F7}"/>
              </a:ext>
            </a:extLst>
          </p:cNvPr>
          <p:cNvSpPr/>
          <p:nvPr/>
        </p:nvSpPr>
        <p:spPr>
          <a:xfrm>
            <a:off x="544286" y="4157889"/>
            <a:ext cx="7772399"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DEEBEEA4-13B0-6714-9573-ACEC0C6D3540}"/>
              </a:ext>
            </a:extLst>
          </p:cNvPr>
          <p:cNvSpPr/>
          <p:nvPr/>
        </p:nvSpPr>
        <p:spPr>
          <a:xfrm>
            <a:off x="8397241" y="3733047"/>
            <a:ext cx="2956559"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E45B2841-9E15-DA2D-5976-179C1A1E4E81}"/>
              </a:ext>
            </a:extLst>
          </p:cNvPr>
          <p:cNvSpPr/>
          <p:nvPr/>
        </p:nvSpPr>
        <p:spPr>
          <a:xfrm>
            <a:off x="544286" y="5306124"/>
            <a:ext cx="6855823"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325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EA0E496-97BE-5E49-BA80-5656A52B6866}"/>
              </a:ext>
            </a:extLst>
          </p:cNvPr>
          <p:cNvSpPr>
            <a:spLocks noGrp="1"/>
          </p:cNvSpPr>
          <p:nvPr>
            <p:ph type="sldNum" sz="quarter" idx="12"/>
          </p:nvPr>
        </p:nvSpPr>
        <p:spPr/>
        <p:txBody>
          <a:bodyPr/>
          <a:lstStyle/>
          <a:p>
            <a:fld id="{C08B5AC8-6787-8449-BC40-4D381A3FE36A}" type="slidenum">
              <a:rPr kumimoji="1" lang="zh-CN" altLang="en-US" smtClean="0"/>
              <a:t>19</a:t>
            </a:fld>
            <a:endParaRPr kumimoji="1" lang="zh-CN" altLang="en-US"/>
          </a:p>
        </p:txBody>
      </p:sp>
      <p:sp>
        <p:nvSpPr>
          <p:cNvPr id="3" name="文本框 2">
            <a:extLst>
              <a:ext uri="{FF2B5EF4-FFF2-40B4-BE49-F238E27FC236}">
                <a16:creationId xmlns:a16="http://schemas.microsoft.com/office/drawing/2014/main" id="{7AA7AA13-681F-0449-AF8E-EB31C183E959}"/>
              </a:ext>
            </a:extLst>
          </p:cNvPr>
          <p:cNvSpPr txBox="1"/>
          <p:nvPr/>
        </p:nvSpPr>
        <p:spPr>
          <a:xfrm>
            <a:off x="439782" y="1166842"/>
            <a:ext cx="10914018" cy="5262979"/>
          </a:xfrm>
          <a:prstGeom prst="rect">
            <a:avLst/>
          </a:prstGeom>
          <a:noFill/>
        </p:spPr>
        <p:txBody>
          <a:bodyPr wrap="square">
            <a:spAutoFit/>
          </a:bodyPr>
          <a:lstStyle/>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You’ll see on the syllabus that you’re required to visit the Rutherford Museum exhibit.</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The exhibit will help you see that there is no single Bauhaus style! I think it’s refreshing </a:t>
            </a:r>
            <a:r>
              <a:rPr lang="en-US" altLang="zh-CN" sz="2400" kern="100" dirty="0">
                <a:solidFill>
                  <a:srgbClr val="0070C0"/>
                </a:solidFill>
                <a:effectLst/>
                <a:latin typeface="+mn-ea"/>
                <a:cs typeface="Times New Roman" panose="02020603050405020304" pitchFamily="18" charset="0"/>
              </a:rPr>
              <a:t>that this particular exhibit departs from the standard ways in which art form the Bauhaus is often presented.</a:t>
            </a: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Which are…?</a:t>
            </a:r>
            <a:endParaRPr lang="zh-CN" altLang="zh-CN" sz="2400" kern="100" dirty="0">
              <a:solidFill>
                <a:schemeClr val="tx1">
                  <a:lumMod val="65000"/>
                  <a:lumOff val="35000"/>
                </a:schemeClr>
              </a:solidFill>
              <a:effectLst/>
              <a:latin typeface="+mn-ea"/>
              <a:cs typeface="Times New Roman" panose="02020603050405020304" pitchFamily="18" charset="0"/>
            </a:endParaRP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STUDENT: </a:t>
            </a:r>
            <a:r>
              <a:rPr lang="en-US" altLang="zh-CN" sz="2400" kern="100" dirty="0">
                <a:solidFill>
                  <a:schemeClr val="tx1">
                    <a:lumMod val="65000"/>
                    <a:lumOff val="35000"/>
                  </a:schemeClr>
                </a:solidFill>
                <a:effectLst/>
                <a:latin typeface="+mn-ea"/>
                <a:cs typeface="Times New Roman" panose="02020603050405020304" pitchFamily="18" charset="0"/>
              </a:rPr>
              <a:t>Well, for example, by specific artist. I think it’s a mistake to focus on a single Bauhaus artist and</a:t>
            </a:r>
            <a:r>
              <a:rPr lang="en-US" altLang="zh-CN" sz="2400" u="sng" kern="100" dirty="0">
                <a:solidFill>
                  <a:schemeClr val="tx1">
                    <a:lumMod val="65000"/>
                    <a:lumOff val="35000"/>
                  </a:schemeClr>
                </a:solidFill>
                <a:effectLst/>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 I</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mean, the different artists from the school created different things-fabric, sculpture, furniture, graphic, design, paintings,… even theatrical performances! The exhibit in the Rutherford Museum </a:t>
            </a:r>
            <a:r>
              <a:rPr lang="en-US" altLang="zh-CN" sz="2400" u="sng" kern="100" dirty="0">
                <a:solidFill>
                  <a:schemeClr val="tx1">
                    <a:lumMod val="65000"/>
                    <a:lumOff val="35000"/>
                  </a:schemeClr>
                </a:solidFill>
                <a:effectLst/>
                <a:latin typeface="+mn-ea"/>
                <a:cs typeface="Times New Roman" panose="02020603050405020304" pitchFamily="18" charset="0"/>
              </a:rPr>
              <a:t>                                                               ….</a:t>
            </a:r>
            <a:endParaRPr lang="zh-CN" altLang="zh-CN" sz="2400" u="sng" kern="100" dirty="0">
              <a:solidFill>
                <a:schemeClr val="tx1">
                  <a:lumMod val="65000"/>
                  <a:lumOff val="35000"/>
                </a:schemeClr>
              </a:solidFill>
              <a:effectLst/>
              <a:latin typeface="+mn-ea"/>
              <a:cs typeface="Times New Roman" panose="02020603050405020304" pitchFamily="18" charset="0"/>
            </a:endParaRPr>
          </a:p>
          <a:p>
            <a:endParaRPr lang="en-US" altLang="zh-CN" sz="2400" b="1" dirty="0">
              <a:effectLst/>
              <a:latin typeface="+mn-ea"/>
              <a:cs typeface="Times New Roman" panose="02020603050405020304" pitchFamily="18" charset="0"/>
            </a:endParaRPr>
          </a:p>
          <a:p>
            <a:r>
              <a:rPr lang="en-US" altLang="zh-CN" sz="2400" b="1" dirty="0">
                <a:effectLst/>
                <a:latin typeface="+mn-ea"/>
                <a:cs typeface="Times New Roman" panose="02020603050405020304" pitchFamily="18" charset="0"/>
              </a:rPr>
              <a:t>FEMALE STUDENT: </a:t>
            </a:r>
            <a:r>
              <a:rPr lang="en-US" altLang="zh-CN" sz="2400" dirty="0">
                <a:solidFill>
                  <a:schemeClr val="tx1">
                    <a:lumMod val="65000"/>
                    <a:lumOff val="35000"/>
                  </a:schemeClr>
                </a:solidFill>
                <a:effectLst/>
                <a:latin typeface="+mn-ea"/>
                <a:cs typeface="Times New Roman" panose="02020603050405020304" pitchFamily="18" charset="0"/>
              </a:rPr>
              <a:t>Sounds fascinating!</a:t>
            </a:r>
            <a:r>
              <a:rPr lang="zh-CN" altLang="zh-CN" sz="2400" dirty="0">
                <a:solidFill>
                  <a:schemeClr val="tx1">
                    <a:lumMod val="65000"/>
                    <a:lumOff val="35000"/>
                  </a:schemeClr>
                </a:solidFill>
                <a:effectLst/>
                <a:latin typeface="+mn-ea"/>
              </a:rPr>
              <a:t> </a:t>
            </a:r>
            <a:endParaRPr lang="zh-CN" altLang="en-US" sz="2400" dirty="0">
              <a:solidFill>
                <a:schemeClr val="tx1">
                  <a:lumMod val="65000"/>
                  <a:lumOff val="35000"/>
                </a:schemeClr>
              </a:solidFill>
              <a:latin typeface="+mn-ea"/>
            </a:endParaRPr>
          </a:p>
        </p:txBody>
      </p:sp>
      <p:sp>
        <p:nvSpPr>
          <p:cNvPr id="4" name="文本框 3">
            <a:extLst>
              <a:ext uri="{FF2B5EF4-FFF2-40B4-BE49-F238E27FC236}">
                <a16:creationId xmlns:a16="http://schemas.microsoft.com/office/drawing/2014/main" id="{27271CC9-7D67-3448-8888-30D72C0439CA}"/>
              </a:ext>
            </a:extLst>
          </p:cNvPr>
          <p:cNvSpPr txBox="1"/>
          <p:nvPr/>
        </p:nvSpPr>
        <p:spPr>
          <a:xfrm>
            <a:off x="100149" y="0"/>
            <a:ext cx="1519968"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2:01 – 2:48</a:t>
            </a:r>
            <a:endParaRPr kumimoji="1" lang="zh-CN" altLang="en-US" sz="2800" b="1" dirty="0">
              <a:solidFill>
                <a:schemeClr val="bg2">
                  <a:lumMod val="50000"/>
                </a:schemeClr>
              </a:solidFill>
              <a:latin typeface="Agency FB" panose="020B0503020202020204" pitchFamily="34" charset="0"/>
            </a:endParaRPr>
          </a:p>
        </p:txBody>
      </p:sp>
      <p:sp>
        <p:nvSpPr>
          <p:cNvPr id="7" name="Rectangle 6">
            <a:extLst>
              <a:ext uri="{FF2B5EF4-FFF2-40B4-BE49-F238E27FC236}">
                <a16:creationId xmlns:a16="http://schemas.microsoft.com/office/drawing/2014/main" id="{114DC1EC-E480-06E9-5AE8-B243D2A7D6F7}"/>
              </a:ext>
            </a:extLst>
          </p:cNvPr>
          <p:cNvSpPr/>
          <p:nvPr/>
        </p:nvSpPr>
        <p:spPr>
          <a:xfrm>
            <a:off x="544286" y="4157889"/>
            <a:ext cx="7772399"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DEEBEEA4-13B0-6714-9573-ACEC0C6D3540}"/>
              </a:ext>
            </a:extLst>
          </p:cNvPr>
          <p:cNvSpPr/>
          <p:nvPr/>
        </p:nvSpPr>
        <p:spPr>
          <a:xfrm>
            <a:off x="8397241" y="3733047"/>
            <a:ext cx="2956559"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E45B2841-9E15-DA2D-5976-179C1A1E4E81}"/>
              </a:ext>
            </a:extLst>
          </p:cNvPr>
          <p:cNvSpPr/>
          <p:nvPr/>
        </p:nvSpPr>
        <p:spPr>
          <a:xfrm>
            <a:off x="544286" y="5306124"/>
            <a:ext cx="6855823"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769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C2EFA5-249F-D141-AEF8-A36BAC0D9625}"/>
              </a:ext>
            </a:extLst>
          </p:cNvPr>
          <p:cNvSpPr txBox="1"/>
          <p:nvPr/>
        </p:nvSpPr>
        <p:spPr>
          <a:xfrm>
            <a:off x="111210" y="135925"/>
            <a:ext cx="3111749" cy="1938992"/>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a:p>
            <a:r>
              <a:rPr kumimoji="1" lang="zh-CN" altLang="en-US" sz="2400" b="1" dirty="0">
                <a:solidFill>
                  <a:schemeClr val="bg2">
                    <a:lumMod val="50000"/>
                  </a:schemeClr>
                </a:solidFill>
              </a:rPr>
              <a:t>播放</a:t>
            </a:r>
            <a:r>
              <a:rPr kumimoji="1" lang="zh-CN" altLang="en-US" sz="2400" b="1" dirty="0">
                <a:solidFill>
                  <a:srgbClr val="FF0000"/>
                </a:solidFill>
              </a:rPr>
              <a:t>全文</a:t>
            </a:r>
            <a:endParaRPr kumimoji="1" lang="en-US" altLang="zh-CN" sz="2400" b="1" dirty="0">
              <a:solidFill>
                <a:srgbClr val="FF0000"/>
              </a:solidFill>
            </a:endParaRPr>
          </a:p>
          <a:p>
            <a:r>
              <a:rPr kumimoji="1" lang="zh-CN" altLang="en-US" sz="2400" b="1" dirty="0">
                <a:solidFill>
                  <a:schemeClr val="bg2">
                    <a:lumMod val="50000"/>
                  </a:schemeClr>
                </a:solidFill>
              </a:rPr>
              <a:t>尽全力总结</a:t>
            </a:r>
            <a:r>
              <a:rPr kumimoji="1" lang="en-US" altLang="zh-CN" sz="2400" b="1" dirty="0">
                <a:solidFill>
                  <a:srgbClr val="FF0000"/>
                </a:solidFill>
              </a:rPr>
              <a:t>Main Idea</a:t>
            </a:r>
          </a:p>
          <a:p>
            <a:r>
              <a:rPr kumimoji="1" lang="zh-CN" altLang="en-US" sz="2400" b="1" dirty="0">
                <a:solidFill>
                  <a:schemeClr val="bg2">
                    <a:lumMod val="50000"/>
                  </a:schemeClr>
                </a:solidFill>
              </a:rPr>
              <a:t>参考答案在下一页</a:t>
            </a:r>
            <a:endParaRPr kumimoji="1" lang="en-US" altLang="zh-CN" sz="2400" b="1" dirty="0">
              <a:solidFill>
                <a:schemeClr val="bg2">
                  <a:lumMod val="50000"/>
                </a:schemeClr>
              </a:solidFill>
            </a:endParaRPr>
          </a:p>
        </p:txBody>
      </p:sp>
      <p:sp>
        <p:nvSpPr>
          <p:cNvPr id="3" name="文本框 2">
            <a:extLst>
              <a:ext uri="{FF2B5EF4-FFF2-40B4-BE49-F238E27FC236}">
                <a16:creationId xmlns:a16="http://schemas.microsoft.com/office/drawing/2014/main" id="{C6768A63-9311-5147-8107-085D229FDB7A}"/>
              </a:ext>
            </a:extLst>
          </p:cNvPr>
          <p:cNvSpPr txBox="1"/>
          <p:nvPr/>
        </p:nvSpPr>
        <p:spPr>
          <a:xfrm>
            <a:off x="3770334" y="2882696"/>
            <a:ext cx="3884397" cy="1092607"/>
          </a:xfrm>
          <a:prstGeom prst="rect">
            <a:avLst/>
          </a:prstGeom>
          <a:noFill/>
        </p:spPr>
        <p:txBody>
          <a:bodyPr wrap="none" rtlCol="0">
            <a:spAutoFit/>
          </a:bodyPr>
          <a:lstStyle/>
          <a:p>
            <a:r>
              <a:rPr kumimoji="1" lang="en-US" altLang="zh-CN" sz="6500" b="1" dirty="0">
                <a:latin typeface="Agency FB" panose="020B0503020202020204" pitchFamily="34" charset="0"/>
              </a:rPr>
              <a:t>0:00 – 03:07</a:t>
            </a:r>
            <a:endParaRPr kumimoji="1" lang="zh-CN" altLang="en-US" sz="6500" b="1" dirty="0">
              <a:latin typeface="Agency FB" panose="020B0503020202020204" pitchFamily="34" charset="0"/>
            </a:endParaRPr>
          </a:p>
        </p:txBody>
      </p:sp>
      <p:sp>
        <p:nvSpPr>
          <p:cNvPr id="4" name="TextBox 3">
            <a:extLst>
              <a:ext uri="{FF2B5EF4-FFF2-40B4-BE49-F238E27FC236}">
                <a16:creationId xmlns:a16="http://schemas.microsoft.com/office/drawing/2014/main" id="{7BECBD8E-7F4E-47DD-9CDF-5ECB14BDDC94}"/>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5" name="右箭头 2">
            <a:extLst>
              <a:ext uri="{FF2B5EF4-FFF2-40B4-BE49-F238E27FC236}">
                <a16:creationId xmlns:a16="http://schemas.microsoft.com/office/drawing/2014/main" id="{14D533C4-E0AB-479E-A70E-E979B487079F}"/>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Slide Number Placeholder 5">
            <a:extLst>
              <a:ext uri="{FF2B5EF4-FFF2-40B4-BE49-F238E27FC236}">
                <a16:creationId xmlns:a16="http://schemas.microsoft.com/office/drawing/2014/main" id="{E5145F4A-313F-4337-8933-96C3BB855A8C}"/>
              </a:ext>
            </a:extLst>
          </p:cNvPr>
          <p:cNvSpPr>
            <a:spLocks noGrp="1"/>
          </p:cNvSpPr>
          <p:nvPr>
            <p:ph type="sldNum" sz="quarter" idx="12"/>
          </p:nvPr>
        </p:nvSpPr>
        <p:spPr/>
        <p:txBody>
          <a:bodyPr/>
          <a:lstStyle/>
          <a:p>
            <a:fld id="{C08B5AC8-6787-8449-BC40-4D381A3FE36A}" type="slidenum">
              <a:rPr kumimoji="1" lang="zh-CN" altLang="en-US" smtClean="0"/>
              <a:t>2</a:t>
            </a:fld>
            <a:endParaRPr kumimoji="1" lang="zh-CN" altLang="en-US"/>
          </a:p>
        </p:txBody>
      </p:sp>
    </p:spTree>
    <p:extLst>
      <p:ext uri="{BB962C8B-B14F-4D97-AF65-F5344CB8AC3E}">
        <p14:creationId xmlns:p14="http://schemas.microsoft.com/office/powerpoint/2010/main" val="1200907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EA0E496-97BE-5E49-BA80-5656A52B6866}"/>
              </a:ext>
            </a:extLst>
          </p:cNvPr>
          <p:cNvSpPr>
            <a:spLocks noGrp="1"/>
          </p:cNvSpPr>
          <p:nvPr>
            <p:ph type="sldNum" sz="quarter" idx="12"/>
          </p:nvPr>
        </p:nvSpPr>
        <p:spPr/>
        <p:txBody>
          <a:bodyPr/>
          <a:lstStyle/>
          <a:p>
            <a:fld id="{C08B5AC8-6787-8449-BC40-4D381A3FE36A}" type="slidenum">
              <a:rPr kumimoji="1" lang="zh-CN" altLang="en-US" smtClean="0"/>
              <a:t>20</a:t>
            </a:fld>
            <a:endParaRPr kumimoji="1" lang="zh-CN" altLang="en-US"/>
          </a:p>
        </p:txBody>
      </p:sp>
      <p:sp>
        <p:nvSpPr>
          <p:cNvPr id="3" name="文本框 2">
            <a:extLst>
              <a:ext uri="{FF2B5EF4-FFF2-40B4-BE49-F238E27FC236}">
                <a16:creationId xmlns:a16="http://schemas.microsoft.com/office/drawing/2014/main" id="{7AA7AA13-681F-0449-AF8E-EB31C183E959}"/>
              </a:ext>
            </a:extLst>
          </p:cNvPr>
          <p:cNvSpPr txBox="1"/>
          <p:nvPr/>
        </p:nvSpPr>
        <p:spPr>
          <a:xfrm>
            <a:off x="439782" y="1166842"/>
            <a:ext cx="10914018" cy="5262979"/>
          </a:xfrm>
          <a:prstGeom prst="rect">
            <a:avLst/>
          </a:prstGeom>
          <a:noFill/>
        </p:spPr>
        <p:txBody>
          <a:bodyPr wrap="square">
            <a:spAutoFit/>
          </a:bodyPr>
          <a:lstStyle/>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You’ll see on the syllabus that you’re required to visit the Rutherford Museum exhibit.</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The exhibit will help you see that there is no single Bauhaus style! I think it’s refreshing </a:t>
            </a:r>
            <a:r>
              <a:rPr lang="en-US" altLang="zh-CN" sz="2400" kern="100" dirty="0">
                <a:solidFill>
                  <a:srgbClr val="0070C0"/>
                </a:solidFill>
                <a:effectLst/>
                <a:latin typeface="+mn-ea"/>
                <a:cs typeface="Times New Roman" panose="02020603050405020304" pitchFamily="18" charset="0"/>
              </a:rPr>
              <a:t>that this particular exhibit departs from the standard ways in which art form the Bauhaus is often presented.</a:t>
            </a: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Which are…?</a:t>
            </a:r>
            <a:endParaRPr lang="zh-CN" altLang="zh-CN" sz="2400" kern="100" dirty="0">
              <a:solidFill>
                <a:schemeClr val="tx1">
                  <a:lumMod val="65000"/>
                  <a:lumOff val="35000"/>
                </a:schemeClr>
              </a:solidFill>
              <a:effectLst/>
              <a:latin typeface="+mn-ea"/>
              <a:cs typeface="Times New Roman" panose="02020603050405020304" pitchFamily="18" charset="0"/>
            </a:endParaRP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STUDENT: </a:t>
            </a:r>
            <a:r>
              <a:rPr lang="en-US" altLang="zh-CN" sz="2400" kern="100" dirty="0">
                <a:solidFill>
                  <a:schemeClr val="tx1">
                    <a:lumMod val="65000"/>
                    <a:lumOff val="35000"/>
                  </a:schemeClr>
                </a:solidFill>
                <a:effectLst/>
                <a:latin typeface="+mn-ea"/>
                <a:cs typeface="Times New Roman" panose="02020603050405020304" pitchFamily="18" charset="0"/>
              </a:rPr>
              <a:t>Well, for example, by specific artist. I think </a:t>
            </a:r>
            <a:r>
              <a:rPr lang="en-US" altLang="zh-CN" sz="2400" kern="100" dirty="0">
                <a:solidFill>
                  <a:srgbClr val="0070C0"/>
                </a:solidFill>
                <a:effectLst/>
                <a:latin typeface="+mn-ea"/>
                <a:cs typeface="Times New Roman" panose="02020603050405020304" pitchFamily="18" charset="0"/>
              </a:rPr>
              <a:t>it’s a mistake to focus on a single Bauhaus artist and that person’ s individual specialty. </a:t>
            </a:r>
            <a:r>
              <a:rPr lang="en-US" altLang="zh-CN" sz="2400" kern="100" dirty="0">
                <a:solidFill>
                  <a:schemeClr val="tx1">
                    <a:lumMod val="65000"/>
                    <a:lumOff val="35000"/>
                  </a:schemeClr>
                </a:solidFill>
                <a:effectLst/>
                <a:latin typeface="+mn-ea"/>
                <a:cs typeface="Times New Roman" panose="02020603050405020304" pitchFamily="18" charset="0"/>
              </a:rPr>
              <a:t>I</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mean, the different artists from the school created different things-fabric, sculpture, furniture, graphic, design, paintings,… even theatrical performances! The exhibit in the Rutherford Museum </a:t>
            </a:r>
            <a:r>
              <a:rPr lang="en-US" altLang="zh-CN" sz="2400" u="sng" kern="100" dirty="0">
                <a:solidFill>
                  <a:schemeClr val="tx1">
                    <a:lumMod val="65000"/>
                    <a:lumOff val="35000"/>
                  </a:schemeClr>
                </a:solidFill>
                <a:effectLst/>
                <a:latin typeface="+mn-ea"/>
                <a:cs typeface="Times New Roman" panose="02020603050405020304" pitchFamily="18" charset="0"/>
              </a:rPr>
              <a:t>                                                               ….</a:t>
            </a:r>
            <a:endParaRPr lang="zh-CN" altLang="zh-CN" sz="2400" u="sng" kern="100" dirty="0">
              <a:solidFill>
                <a:schemeClr val="tx1">
                  <a:lumMod val="65000"/>
                  <a:lumOff val="35000"/>
                </a:schemeClr>
              </a:solidFill>
              <a:effectLst/>
              <a:latin typeface="+mn-ea"/>
              <a:cs typeface="Times New Roman" panose="02020603050405020304" pitchFamily="18" charset="0"/>
            </a:endParaRPr>
          </a:p>
          <a:p>
            <a:endParaRPr lang="en-US" altLang="zh-CN" sz="2400" b="1" dirty="0">
              <a:effectLst/>
              <a:latin typeface="+mn-ea"/>
              <a:cs typeface="Times New Roman" panose="02020603050405020304" pitchFamily="18" charset="0"/>
            </a:endParaRPr>
          </a:p>
          <a:p>
            <a:r>
              <a:rPr lang="en-US" altLang="zh-CN" sz="2400" b="1" dirty="0">
                <a:effectLst/>
                <a:latin typeface="+mn-ea"/>
                <a:cs typeface="Times New Roman" panose="02020603050405020304" pitchFamily="18" charset="0"/>
              </a:rPr>
              <a:t>FEMALE STUDENT: </a:t>
            </a:r>
            <a:r>
              <a:rPr lang="en-US" altLang="zh-CN" sz="2400" dirty="0">
                <a:solidFill>
                  <a:schemeClr val="tx1">
                    <a:lumMod val="65000"/>
                    <a:lumOff val="35000"/>
                  </a:schemeClr>
                </a:solidFill>
                <a:effectLst/>
                <a:latin typeface="+mn-ea"/>
                <a:cs typeface="Times New Roman" panose="02020603050405020304" pitchFamily="18" charset="0"/>
              </a:rPr>
              <a:t>Sounds fascinating!</a:t>
            </a:r>
            <a:r>
              <a:rPr lang="zh-CN" altLang="zh-CN" sz="2400" dirty="0">
                <a:solidFill>
                  <a:schemeClr val="tx1">
                    <a:lumMod val="65000"/>
                    <a:lumOff val="35000"/>
                  </a:schemeClr>
                </a:solidFill>
                <a:effectLst/>
                <a:latin typeface="+mn-ea"/>
              </a:rPr>
              <a:t> </a:t>
            </a:r>
            <a:endParaRPr lang="zh-CN" altLang="en-US" sz="2400" dirty="0">
              <a:solidFill>
                <a:schemeClr val="tx1">
                  <a:lumMod val="65000"/>
                  <a:lumOff val="35000"/>
                </a:schemeClr>
              </a:solidFill>
              <a:latin typeface="+mn-ea"/>
            </a:endParaRPr>
          </a:p>
        </p:txBody>
      </p:sp>
      <p:sp>
        <p:nvSpPr>
          <p:cNvPr id="4" name="文本框 3">
            <a:extLst>
              <a:ext uri="{FF2B5EF4-FFF2-40B4-BE49-F238E27FC236}">
                <a16:creationId xmlns:a16="http://schemas.microsoft.com/office/drawing/2014/main" id="{27271CC9-7D67-3448-8888-30D72C0439CA}"/>
              </a:ext>
            </a:extLst>
          </p:cNvPr>
          <p:cNvSpPr txBox="1"/>
          <p:nvPr/>
        </p:nvSpPr>
        <p:spPr>
          <a:xfrm>
            <a:off x="100149" y="0"/>
            <a:ext cx="1519968"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2:01 – 2:48</a:t>
            </a:r>
            <a:endParaRPr kumimoji="1" lang="zh-CN" altLang="en-US" sz="2800" b="1" dirty="0">
              <a:solidFill>
                <a:schemeClr val="bg2">
                  <a:lumMod val="50000"/>
                </a:schemeClr>
              </a:solidFill>
              <a:latin typeface="Agency FB" panose="020B0503020202020204" pitchFamily="34" charset="0"/>
            </a:endParaRPr>
          </a:p>
        </p:txBody>
      </p:sp>
      <p:sp>
        <p:nvSpPr>
          <p:cNvPr id="9" name="Rectangle 8">
            <a:extLst>
              <a:ext uri="{FF2B5EF4-FFF2-40B4-BE49-F238E27FC236}">
                <a16:creationId xmlns:a16="http://schemas.microsoft.com/office/drawing/2014/main" id="{E45B2841-9E15-DA2D-5976-179C1A1E4E81}"/>
              </a:ext>
            </a:extLst>
          </p:cNvPr>
          <p:cNvSpPr/>
          <p:nvPr/>
        </p:nvSpPr>
        <p:spPr>
          <a:xfrm>
            <a:off x="544286" y="5306124"/>
            <a:ext cx="8978537" cy="4180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36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EA0E496-97BE-5E49-BA80-5656A52B6866}"/>
              </a:ext>
            </a:extLst>
          </p:cNvPr>
          <p:cNvSpPr>
            <a:spLocks noGrp="1"/>
          </p:cNvSpPr>
          <p:nvPr>
            <p:ph type="sldNum" sz="quarter" idx="12"/>
          </p:nvPr>
        </p:nvSpPr>
        <p:spPr/>
        <p:txBody>
          <a:bodyPr/>
          <a:lstStyle/>
          <a:p>
            <a:fld id="{C08B5AC8-6787-8449-BC40-4D381A3FE36A}" type="slidenum">
              <a:rPr kumimoji="1" lang="zh-CN" altLang="en-US" smtClean="0"/>
              <a:t>21</a:t>
            </a:fld>
            <a:endParaRPr kumimoji="1" lang="zh-CN" altLang="en-US"/>
          </a:p>
        </p:txBody>
      </p:sp>
      <p:sp>
        <p:nvSpPr>
          <p:cNvPr id="3" name="文本框 2">
            <a:extLst>
              <a:ext uri="{FF2B5EF4-FFF2-40B4-BE49-F238E27FC236}">
                <a16:creationId xmlns:a16="http://schemas.microsoft.com/office/drawing/2014/main" id="{7AA7AA13-681F-0449-AF8E-EB31C183E959}"/>
              </a:ext>
            </a:extLst>
          </p:cNvPr>
          <p:cNvSpPr txBox="1"/>
          <p:nvPr/>
        </p:nvSpPr>
        <p:spPr>
          <a:xfrm>
            <a:off x="439782" y="1166842"/>
            <a:ext cx="10914018" cy="5632311"/>
          </a:xfrm>
          <a:prstGeom prst="rect">
            <a:avLst/>
          </a:prstGeom>
          <a:noFill/>
        </p:spPr>
        <p:txBody>
          <a:bodyPr wrap="square">
            <a:spAutoFit/>
          </a:bodyPr>
          <a:lstStyle/>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You’ll see on the syllabus that you’re required to visit the Rutherford Museum exhibit.</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The exhibit will help you see that there is no single Bauhaus style! I think it’s refreshing </a:t>
            </a:r>
            <a:r>
              <a:rPr lang="en-US" altLang="zh-CN" sz="2400" kern="100" dirty="0">
                <a:solidFill>
                  <a:srgbClr val="0070C0"/>
                </a:solidFill>
                <a:effectLst/>
                <a:latin typeface="+mn-ea"/>
                <a:cs typeface="Times New Roman" panose="02020603050405020304" pitchFamily="18" charset="0"/>
              </a:rPr>
              <a:t>that this particular exhibit departs from the standard ways in which art form the Bauhaus is often presented.</a:t>
            </a: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Which are…?</a:t>
            </a:r>
            <a:endParaRPr lang="zh-CN" altLang="zh-CN" sz="2400" kern="100" dirty="0">
              <a:solidFill>
                <a:schemeClr val="tx1">
                  <a:lumMod val="65000"/>
                  <a:lumOff val="35000"/>
                </a:schemeClr>
              </a:solidFill>
              <a:effectLst/>
              <a:latin typeface="+mn-ea"/>
              <a:cs typeface="Times New Roman" panose="02020603050405020304" pitchFamily="18" charset="0"/>
            </a:endParaRPr>
          </a:p>
          <a:p>
            <a:endParaRPr lang="en-US" altLang="zh-CN" sz="2400" b="1" kern="100" dirty="0">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STUDENT: </a:t>
            </a:r>
            <a:r>
              <a:rPr lang="en-US" altLang="zh-CN" sz="2400" kern="100" dirty="0">
                <a:solidFill>
                  <a:schemeClr val="tx1">
                    <a:lumMod val="65000"/>
                    <a:lumOff val="35000"/>
                  </a:schemeClr>
                </a:solidFill>
                <a:effectLst/>
                <a:latin typeface="+mn-ea"/>
                <a:cs typeface="Times New Roman" panose="02020603050405020304" pitchFamily="18" charset="0"/>
              </a:rPr>
              <a:t>Well, for example, by specific artist. I think </a:t>
            </a:r>
            <a:r>
              <a:rPr lang="en-US" altLang="zh-CN" sz="2400" kern="100" dirty="0">
                <a:solidFill>
                  <a:srgbClr val="0070C0"/>
                </a:solidFill>
                <a:effectLst/>
                <a:latin typeface="+mn-ea"/>
                <a:cs typeface="Times New Roman" panose="02020603050405020304" pitchFamily="18" charset="0"/>
              </a:rPr>
              <a:t>it’s a mistake to focus on a single Bauhaus artist and that person’ s individual specialty. </a:t>
            </a:r>
            <a:r>
              <a:rPr lang="en-US" altLang="zh-CN" sz="2400" kern="100" dirty="0">
                <a:solidFill>
                  <a:schemeClr val="tx1">
                    <a:lumMod val="65000"/>
                    <a:lumOff val="35000"/>
                  </a:schemeClr>
                </a:solidFill>
                <a:effectLst/>
                <a:latin typeface="+mn-ea"/>
                <a:cs typeface="Times New Roman" panose="02020603050405020304" pitchFamily="18" charset="0"/>
              </a:rPr>
              <a:t>I</a:t>
            </a:r>
            <a:r>
              <a:rPr lang="en-US" altLang="zh-CN" sz="2400" kern="100" dirty="0">
                <a:solidFill>
                  <a:schemeClr val="tx1">
                    <a:lumMod val="65000"/>
                    <a:lumOff val="35000"/>
                  </a:schemeClr>
                </a:solidFill>
                <a:latin typeface="+mn-ea"/>
                <a:cs typeface="Times New Roman" panose="02020603050405020304" pitchFamily="18" charset="0"/>
              </a:rPr>
              <a:t> </a:t>
            </a:r>
            <a:r>
              <a:rPr lang="en-US" altLang="zh-CN" sz="2400" kern="100" dirty="0">
                <a:solidFill>
                  <a:schemeClr val="tx1">
                    <a:lumMod val="65000"/>
                    <a:lumOff val="35000"/>
                  </a:schemeClr>
                </a:solidFill>
                <a:effectLst/>
                <a:latin typeface="+mn-ea"/>
                <a:cs typeface="Times New Roman" panose="02020603050405020304" pitchFamily="18" charset="0"/>
              </a:rPr>
              <a:t>mean, the different artists from the school created different things-fabric, sculpture, furniture, graphic, design, paintings,… even theatrical performances! </a:t>
            </a:r>
            <a:r>
              <a:rPr lang="en-US" altLang="zh-CN" sz="2400" kern="100" dirty="0">
                <a:solidFill>
                  <a:srgbClr val="0070C0"/>
                </a:solidFill>
                <a:effectLst/>
                <a:latin typeface="+mn-ea"/>
                <a:cs typeface="Times New Roman" panose="02020603050405020304" pitchFamily="18" charset="0"/>
              </a:rPr>
              <a:t>The exhibit in the Rutherford Museum unites all these specialties through connecting themes… such as “motion” or “the body.”</a:t>
            </a:r>
            <a:endParaRPr lang="zh-CN" altLang="zh-CN" sz="2400" kern="100" dirty="0">
              <a:solidFill>
                <a:srgbClr val="0070C0"/>
              </a:solidFill>
              <a:effectLst/>
              <a:latin typeface="+mn-ea"/>
              <a:cs typeface="Times New Roman" panose="02020603050405020304" pitchFamily="18" charset="0"/>
            </a:endParaRPr>
          </a:p>
          <a:p>
            <a:endParaRPr lang="en-US" altLang="zh-CN" sz="2400" b="1" dirty="0">
              <a:effectLst/>
              <a:latin typeface="+mn-ea"/>
              <a:cs typeface="Times New Roman" panose="02020603050405020304" pitchFamily="18" charset="0"/>
            </a:endParaRPr>
          </a:p>
          <a:p>
            <a:r>
              <a:rPr lang="en-US" altLang="zh-CN" sz="2400" b="1" dirty="0">
                <a:effectLst/>
                <a:latin typeface="+mn-ea"/>
                <a:cs typeface="Times New Roman" panose="02020603050405020304" pitchFamily="18" charset="0"/>
              </a:rPr>
              <a:t>FEMALE STUDENT: </a:t>
            </a:r>
            <a:r>
              <a:rPr lang="en-US" altLang="zh-CN" sz="2400" dirty="0">
                <a:solidFill>
                  <a:schemeClr val="tx1">
                    <a:lumMod val="65000"/>
                    <a:lumOff val="35000"/>
                  </a:schemeClr>
                </a:solidFill>
                <a:effectLst/>
                <a:latin typeface="+mn-ea"/>
                <a:cs typeface="Times New Roman" panose="02020603050405020304" pitchFamily="18" charset="0"/>
              </a:rPr>
              <a:t>Sounds fascinating!</a:t>
            </a:r>
            <a:r>
              <a:rPr lang="zh-CN" altLang="zh-CN" sz="2400" dirty="0">
                <a:solidFill>
                  <a:schemeClr val="tx1">
                    <a:lumMod val="65000"/>
                    <a:lumOff val="35000"/>
                  </a:schemeClr>
                </a:solidFill>
                <a:effectLst/>
                <a:latin typeface="+mn-ea"/>
              </a:rPr>
              <a:t> </a:t>
            </a:r>
            <a:endParaRPr lang="zh-CN" altLang="en-US" sz="2400" dirty="0">
              <a:solidFill>
                <a:schemeClr val="tx1">
                  <a:lumMod val="65000"/>
                  <a:lumOff val="35000"/>
                </a:schemeClr>
              </a:solidFill>
              <a:latin typeface="+mn-ea"/>
            </a:endParaRPr>
          </a:p>
        </p:txBody>
      </p:sp>
      <p:sp>
        <p:nvSpPr>
          <p:cNvPr id="4" name="文本框 3">
            <a:extLst>
              <a:ext uri="{FF2B5EF4-FFF2-40B4-BE49-F238E27FC236}">
                <a16:creationId xmlns:a16="http://schemas.microsoft.com/office/drawing/2014/main" id="{27271CC9-7D67-3448-8888-30D72C0439CA}"/>
              </a:ext>
            </a:extLst>
          </p:cNvPr>
          <p:cNvSpPr txBox="1"/>
          <p:nvPr/>
        </p:nvSpPr>
        <p:spPr>
          <a:xfrm>
            <a:off x="100149" y="0"/>
            <a:ext cx="1519968"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2:01 – 2:48</a:t>
            </a:r>
            <a:endParaRPr kumimoji="1" lang="zh-CN" altLang="en-US" sz="2800" b="1" dirty="0">
              <a:solidFill>
                <a:schemeClr val="bg2">
                  <a:lumMod val="50000"/>
                </a:schemeClr>
              </a:solidFill>
              <a:latin typeface="Agency FB" panose="020B0503020202020204" pitchFamily="34" charset="0"/>
            </a:endParaRPr>
          </a:p>
        </p:txBody>
      </p:sp>
    </p:spTree>
    <p:extLst>
      <p:ext uri="{BB962C8B-B14F-4D97-AF65-F5344CB8AC3E}">
        <p14:creationId xmlns:p14="http://schemas.microsoft.com/office/powerpoint/2010/main" val="149344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17B7F0-DE74-694C-AA44-908C37FEB92B}"/>
              </a:ext>
            </a:extLst>
          </p:cNvPr>
          <p:cNvSpPr>
            <a:spLocks noGrp="1"/>
          </p:cNvSpPr>
          <p:nvPr>
            <p:ph type="sldNum" sz="quarter" idx="12"/>
          </p:nvPr>
        </p:nvSpPr>
        <p:spPr/>
        <p:txBody>
          <a:bodyPr/>
          <a:lstStyle/>
          <a:p>
            <a:fld id="{C08B5AC8-6787-8449-BC40-4D381A3FE36A}" type="slidenum">
              <a:rPr kumimoji="1" lang="zh-CN" altLang="en-US" smtClean="0"/>
              <a:t>22</a:t>
            </a:fld>
            <a:endParaRPr kumimoji="1" lang="zh-CN" altLang="en-US"/>
          </a:p>
        </p:txBody>
      </p:sp>
      <p:sp>
        <p:nvSpPr>
          <p:cNvPr id="3" name="文本框 2">
            <a:extLst>
              <a:ext uri="{FF2B5EF4-FFF2-40B4-BE49-F238E27FC236}">
                <a16:creationId xmlns:a16="http://schemas.microsoft.com/office/drawing/2014/main" id="{895595CD-7BA1-2646-957D-CED183520C11}"/>
              </a:ext>
            </a:extLst>
          </p:cNvPr>
          <p:cNvSpPr txBox="1"/>
          <p:nvPr/>
        </p:nvSpPr>
        <p:spPr>
          <a:xfrm>
            <a:off x="111210" y="135925"/>
            <a:ext cx="3570208" cy="1938992"/>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a:p>
            <a:r>
              <a:rPr kumimoji="1" lang="zh-CN" altLang="en-US" sz="2400" b="1" dirty="0">
                <a:solidFill>
                  <a:schemeClr val="bg2">
                    <a:lumMod val="50000"/>
                  </a:schemeClr>
                </a:solidFill>
              </a:rPr>
              <a:t>播放此时间段音频</a:t>
            </a:r>
            <a:endParaRPr kumimoji="1" lang="en-US" altLang="zh-CN" sz="2400" b="1" dirty="0">
              <a:solidFill>
                <a:schemeClr val="bg2">
                  <a:lumMod val="50000"/>
                </a:schemeClr>
              </a:solidFill>
            </a:endParaRPr>
          </a:p>
          <a:p>
            <a:r>
              <a:rPr kumimoji="1" lang="zh-CN" altLang="en-US" sz="2400" b="1" dirty="0">
                <a:solidFill>
                  <a:schemeClr val="bg2">
                    <a:lumMod val="50000"/>
                  </a:schemeClr>
                </a:solidFill>
              </a:rPr>
              <a:t>总结</a:t>
            </a:r>
            <a:r>
              <a:rPr kumimoji="1" lang="en-US" altLang="zh-CN" sz="2400" b="1" dirty="0">
                <a:solidFill>
                  <a:srgbClr val="FF0000"/>
                </a:solidFill>
              </a:rPr>
              <a:t>Main Idea</a:t>
            </a:r>
          </a:p>
          <a:p>
            <a:r>
              <a:rPr kumimoji="1" lang="zh-CN" altLang="en-US" sz="2400" b="1" dirty="0">
                <a:solidFill>
                  <a:schemeClr val="bg2">
                    <a:lumMod val="50000"/>
                  </a:schemeClr>
                </a:solidFill>
              </a:rPr>
              <a:t>原文及参考答案在下一页</a:t>
            </a:r>
            <a:endParaRPr kumimoji="1" lang="en-US" altLang="zh-CN" sz="2400" b="1" dirty="0">
              <a:solidFill>
                <a:schemeClr val="bg2">
                  <a:lumMod val="50000"/>
                </a:schemeClr>
              </a:solidFill>
            </a:endParaRPr>
          </a:p>
        </p:txBody>
      </p:sp>
      <p:sp>
        <p:nvSpPr>
          <p:cNvPr id="4" name="文本框 3">
            <a:extLst>
              <a:ext uri="{FF2B5EF4-FFF2-40B4-BE49-F238E27FC236}">
                <a16:creationId xmlns:a16="http://schemas.microsoft.com/office/drawing/2014/main" id="{FDEAEB3C-ED01-5A46-A0FC-D3726A2F5FB1}"/>
              </a:ext>
            </a:extLst>
          </p:cNvPr>
          <p:cNvSpPr txBox="1"/>
          <p:nvPr/>
        </p:nvSpPr>
        <p:spPr>
          <a:xfrm>
            <a:off x="3770334" y="2882696"/>
            <a:ext cx="3457998" cy="1092607"/>
          </a:xfrm>
          <a:prstGeom prst="rect">
            <a:avLst/>
          </a:prstGeom>
          <a:noFill/>
        </p:spPr>
        <p:txBody>
          <a:bodyPr wrap="none" rtlCol="0">
            <a:spAutoFit/>
          </a:bodyPr>
          <a:lstStyle/>
          <a:p>
            <a:r>
              <a:rPr kumimoji="1" lang="en-US" altLang="zh-CN" sz="6500" b="1" dirty="0">
                <a:latin typeface="Agency FB" panose="020B0503020202020204" pitchFamily="34" charset="0"/>
              </a:rPr>
              <a:t>2:49 – 3:07</a:t>
            </a:r>
            <a:endParaRPr kumimoji="1" lang="zh-CN" altLang="en-US" sz="6500" b="1" dirty="0">
              <a:latin typeface="Agency FB" panose="020B0503020202020204" pitchFamily="34" charset="0"/>
            </a:endParaRPr>
          </a:p>
        </p:txBody>
      </p:sp>
      <p:sp>
        <p:nvSpPr>
          <p:cNvPr id="5" name="TextBox 3">
            <a:extLst>
              <a:ext uri="{FF2B5EF4-FFF2-40B4-BE49-F238E27FC236}">
                <a16:creationId xmlns:a16="http://schemas.microsoft.com/office/drawing/2014/main" id="{BFB36931-F91E-194A-A2C8-773160CB18D2}"/>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6" name="右箭头 2">
            <a:extLst>
              <a:ext uri="{FF2B5EF4-FFF2-40B4-BE49-F238E27FC236}">
                <a16:creationId xmlns:a16="http://schemas.microsoft.com/office/drawing/2014/main" id="{5A670220-6502-EF43-A8CD-44684458B068}"/>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96930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B894529-26CF-ED42-BF30-80CB2F5B5B5D}"/>
              </a:ext>
            </a:extLst>
          </p:cNvPr>
          <p:cNvSpPr>
            <a:spLocks noGrp="1"/>
          </p:cNvSpPr>
          <p:nvPr>
            <p:ph type="sldNum" sz="quarter" idx="12"/>
          </p:nvPr>
        </p:nvSpPr>
        <p:spPr/>
        <p:txBody>
          <a:bodyPr/>
          <a:lstStyle/>
          <a:p>
            <a:fld id="{C08B5AC8-6787-8449-BC40-4D381A3FE36A}" type="slidenum">
              <a:rPr kumimoji="1" lang="zh-CN" altLang="en-US" smtClean="0"/>
              <a:t>23</a:t>
            </a:fld>
            <a:endParaRPr kumimoji="1" lang="zh-CN" altLang="en-US"/>
          </a:p>
        </p:txBody>
      </p:sp>
      <p:sp>
        <p:nvSpPr>
          <p:cNvPr id="3" name="文本框 2">
            <a:extLst>
              <a:ext uri="{FF2B5EF4-FFF2-40B4-BE49-F238E27FC236}">
                <a16:creationId xmlns:a16="http://schemas.microsoft.com/office/drawing/2014/main" id="{2879D92F-C264-CA41-B3E6-CEA03D37BE3E}"/>
              </a:ext>
            </a:extLst>
          </p:cNvPr>
          <p:cNvSpPr txBox="1"/>
          <p:nvPr/>
        </p:nvSpPr>
        <p:spPr>
          <a:xfrm>
            <a:off x="100149" y="0"/>
            <a:ext cx="1593706" cy="523220"/>
          </a:xfrm>
          <a:prstGeom prst="rect">
            <a:avLst/>
          </a:prstGeom>
          <a:noFill/>
        </p:spPr>
        <p:txBody>
          <a:bodyPr wrap="none" rtlCol="0">
            <a:spAutoFit/>
          </a:bodyPr>
          <a:lstStyle/>
          <a:p>
            <a:r>
              <a:rPr kumimoji="1" lang="en-US" altLang="zh-CN" sz="2800" b="1" dirty="0">
                <a:solidFill>
                  <a:schemeClr val="bg2">
                    <a:lumMod val="50000"/>
                  </a:schemeClr>
                </a:solidFill>
                <a:latin typeface="Agency FB" panose="020B0503020202020204" pitchFamily="34" charset="0"/>
              </a:rPr>
              <a:t>2:49 – 3:07</a:t>
            </a:r>
            <a:endParaRPr kumimoji="1" lang="zh-CN" altLang="en-US" sz="2800" b="1" dirty="0">
              <a:solidFill>
                <a:schemeClr val="bg2">
                  <a:lumMod val="50000"/>
                </a:schemeClr>
              </a:solidFill>
              <a:latin typeface="Agency FB" panose="020B0503020202020204" pitchFamily="34" charset="0"/>
            </a:endParaRPr>
          </a:p>
        </p:txBody>
      </p:sp>
      <p:sp>
        <p:nvSpPr>
          <p:cNvPr id="5" name="文本框 4">
            <a:extLst>
              <a:ext uri="{FF2B5EF4-FFF2-40B4-BE49-F238E27FC236}">
                <a16:creationId xmlns:a16="http://schemas.microsoft.com/office/drawing/2014/main" id="{C1A1BBAB-0648-9E4E-B91E-2D0F8F1759EA}"/>
              </a:ext>
            </a:extLst>
          </p:cNvPr>
          <p:cNvSpPr txBox="1"/>
          <p:nvPr/>
        </p:nvSpPr>
        <p:spPr>
          <a:xfrm>
            <a:off x="202474" y="1251305"/>
            <a:ext cx="11447417" cy="2308324"/>
          </a:xfrm>
          <a:prstGeom prst="rect">
            <a:avLst/>
          </a:prstGeom>
          <a:noFill/>
        </p:spPr>
        <p:txBody>
          <a:bodyPr wrap="square">
            <a:spAutoFit/>
          </a:bodyPr>
          <a:lstStyle/>
          <a:p>
            <a:r>
              <a:rPr lang="en-US" altLang="zh-CN" sz="2400" b="1" kern="100" dirty="0">
                <a:latin typeface="+mn-ea"/>
                <a:cs typeface="Times New Roman" panose="02020603050405020304" pitchFamily="18" charset="0"/>
              </a:rPr>
              <a:t>FEMALE STUDENT: </a:t>
            </a:r>
            <a:r>
              <a:rPr lang="en-US" altLang="zh-CN" sz="2400" kern="100" dirty="0">
                <a:solidFill>
                  <a:schemeClr val="tx1">
                    <a:lumMod val="65000"/>
                    <a:lumOff val="35000"/>
                  </a:schemeClr>
                </a:solidFill>
                <a:effectLst/>
                <a:latin typeface="+mn-ea"/>
                <a:cs typeface="Times New Roman" panose="02020603050405020304" pitchFamily="18" charset="0"/>
              </a:rPr>
              <a:t>Say, I’ve heard something about discount nights at that museum…?</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b="1" kern="100" dirty="0">
                <a:effectLst/>
                <a:latin typeface="+mn-ea"/>
                <a:cs typeface="Times New Roman" panose="02020603050405020304" pitchFamily="18" charset="0"/>
              </a:rPr>
              <a:t>MALE PROFESSOR: </a:t>
            </a:r>
            <a:r>
              <a:rPr lang="en-US" altLang="zh-CN" sz="2400" kern="100" dirty="0">
                <a:solidFill>
                  <a:schemeClr val="tx1">
                    <a:lumMod val="65000"/>
                    <a:lumOff val="35000"/>
                  </a:schemeClr>
                </a:solidFill>
                <a:effectLst/>
                <a:latin typeface="+mn-ea"/>
                <a:cs typeface="Times New Roman" panose="02020603050405020304" pitchFamily="18" charset="0"/>
              </a:rPr>
              <a:t>Weekends‘ re full price. It’s typically best to go Thursday nights. That’s student discount night-50 percent off. However, next Wednesday is open to public for free-it’s a special promotion. So, I know what I’d do…!</a:t>
            </a:r>
            <a:endParaRPr lang="zh-CN" altLang="zh-CN" sz="2400" kern="100" dirty="0">
              <a:solidFill>
                <a:schemeClr val="tx1">
                  <a:lumMod val="65000"/>
                  <a:lumOff val="35000"/>
                </a:schemeClr>
              </a:solidFill>
              <a:effectLst/>
              <a:latin typeface="+mn-ea"/>
              <a:cs typeface="Times New Roman" panose="02020603050405020304" pitchFamily="18" charset="0"/>
            </a:endParaRPr>
          </a:p>
          <a:p>
            <a:r>
              <a:rPr lang="en-US" altLang="zh-CN" sz="2400" kern="100" dirty="0">
                <a:solidFill>
                  <a:schemeClr val="tx1">
                    <a:lumMod val="65000"/>
                    <a:lumOff val="35000"/>
                  </a:schemeClr>
                </a:solidFill>
                <a:effectLst/>
                <a:ea typeface="DengXian" panose="02010600030101010101" pitchFamily="2" charset="-122"/>
                <a:cs typeface="Times New Roman" panose="02020603050405020304" pitchFamily="18" charset="0"/>
              </a:rPr>
              <a:t> </a:t>
            </a:r>
            <a:endParaRPr lang="zh-CN" altLang="zh-CN" sz="2400" kern="100" dirty="0">
              <a:solidFill>
                <a:schemeClr val="tx1">
                  <a:lumMod val="65000"/>
                  <a:lumOff val="35000"/>
                </a:schemeClr>
              </a:solidFill>
              <a:effectLst/>
              <a:ea typeface="DengXian" panose="02010600030101010101" pitchFamily="2" charset="-122"/>
              <a:cs typeface="Times New Roman" panose="02020603050405020304" pitchFamily="18" charset="0"/>
            </a:endParaRPr>
          </a:p>
        </p:txBody>
      </p:sp>
      <p:cxnSp>
        <p:nvCxnSpPr>
          <p:cNvPr id="6" name="Straight Connector 4">
            <a:extLst>
              <a:ext uri="{FF2B5EF4-FFF2-40B4-BE49-F238E27FC236}">
                <a16:creationId xmlns:a16="http://schemas.microsoft.com/office/drawing/2014/main" id="{6EC1EE8E-6D49-A242-9F0E-1BA6C58903A5}"/>
              </a:ext>
            </a:extLst>
          </p:cNvPr>
          <p:cNvCxnSpPr>
            <a:cxnSpLocks/>
          </p:cNvCxnSpPr>
          <p:nvPr/>
        </p:nvCxnSpPr>
        <p:spPr>
          <a:xfrm>
            <a:off x="406503" y="3832689"/>
            <a:ext cx="11378994" cy="0"/>
          </a:xfrm>
          <a:prstGeom prst="line">
            <a:avLst/>
          </a:prstGeom>
          <a:ln w="285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4F6621-3252-5F43-8DA6-998BC6C83379}"/>
              </a:ext>
            </a:extLst>
          </p:cNvPr>
          <p:cNvSpPr txBox="1"/>
          <p:nvPr/>
        </p:nvSpPr>
        <p:spPr>
          <a:xfrm>
            <a:off x="202474" y="4718789"/>
            <a:ext cx="11874138" cy="1200329"/>
          </a:xfrm>
          <a:prstGeom prst="rect">
            <a:avLst/>
          </a:prstGeom>
          <a:noFill/>
        </p:spPr>
        <p:txBody>
          <a:bodyPr wrap="square" rtlCol="0">
            <a:spAutoFit/>
          </a:bodyPr>
          <a:lstStyle/>
          <a:p>
            <a:r>
              <a:rPr kumimoji="1" lang="en-US" altLang="zh-CN" sz="2400" b="1" dirty="0">
                <a:solidFill>
                  <a:srgbClr val="FF0000"/>
                </a:solidFill>
              </a:rPr>
              <a:t>Main Idea: </a:t>
            </a:r>
            <a:r>
              <a:rPr kumimoji="1" lang="en-US" altLang="zh-CN" sz="2400" b="1" dirty="0"/>
              <a:t>The student asked the condition of the discount on museum ticket, and the professor told her that there would be a special discount for students on Thursday night ,and next Wednesday the museum would open to public for free</a:t>
            </a:r>
          </a:p>
        </p:txBody>
      </p:sp>
    </p:spTree>
    <p:extLst>
      <p:ext uri="{BB962C8B-B14F-4D97-AF65-F5344CB8AC3E}">
        <p14:creationId xmlns:p14="http://schemas.microsoft.com/office/powerpoint/2010/main" val="334265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6CF810-9C46-2045-9462-21967547FB46}"/>
              </a:ext>
            </a:extLst>
          </p:cNvPr>
          <p:cNvSpPr>
            <a:spLocks noGrp="1"/>
          </p:cNvSpPr>
          <p:nvPr>
            <p:ph type="sldNum" sz="quarter" idx="12"/>
          </p:nvPr>
        </p:nvSpPr>
        <p:spPr/>
        <p:txBody>
          <a:bodyPr/>
          <a:lstStyle/>
          <a:p>
            <a:fld id="{C08B5AC8-6787-8449-BC40-4D381A3FE36A}" type="slidenum">
              <a:rPr kumimoji="1" lang="zh-CN" altLang="en-US" smtClean="0"/>
              <a:t>24</a:t>
            </a:fld>
            <a:endParaRPr kumimoji="1" lang="zh-CN" altLang="en-US"/>
          </a:p>
        </p:txBody>
      </p:sp>
      <p:sp>
        <p:nvSpPr>
          <p:cNvPr id="3" name="文本框 2">
            <a:extLst>
              <a:ext uri="{FF2B5EF4-FFF2-40B4-BE49-F238E27FC236}">
                <a16:creationId xmlns:a16="http://schemas.microsoft.com/office/drawing/2014/main" id="{9EAB6257-E0C0-5D4F-81AF-967240BD102B}"/>
              </a:ext>
            </a:extLst>
          </p:cNvPr>
          <p:cNvSpPr txBox="1"/>
          <p:nvPr/>
        </p:nvSpPr>
        <p:spPr>
          <a:xfrm>
            <a:off x="111210" y="135925"/>
            <a:ext cx="1689886" cy="830997"/>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p:txBody>
      </p:sp>
      <p:sp>
        <p:nvSpPr>
          <p:cNvPr id="5" name="文本框 4">
            <a:extLst>
              <a:ext uri="{FF2B5EF4-FFF2-40B4-BE49-F238E27FC236}">
                <a16:creationId xmlns:a16="http://schemas.microsoft.com/office/drawing/2014/main" id="{21997D4B-17DB-AE4A-A392-01A9DA983889}"/>
              </a:ext>
            </a:extLst>
          </p:cNvPr>
          <p:cNvSpPr txBox="1"/>
          <p:nvPr/>
        </p:nvSpPr>
        <p:spPr>
          <a:xfrm>
            <a:off x="111210" y="966922"/>
            <a:ext cx="5427441" cy="2031325"/>
          </a:xfrm>
          <a:prstGeom prst="rect">
            <a:avLst/>
          </a:prstGeom>
          <a:noFill/>
        </p:spPr>
        <p:txBody>
          <a:bodyPr wrap="square">
            <a:spAutoFit/>
          </a:bodyPr>
          <a:lstStyle/>
          <a:p>
            <a:pPr algn="l" fontAlgn="ctr"/>
            <a:r>
              <a:rPr lang="en" altLang="zh-CN" b="1" i="0" u="none" strike="noStrike" dirty="0">
                <a:solidFill>
                  <a:srgbClr val="333333"/>
                </a:solidFill>
                <a:effectLst/>
                <a:ea typeface="+mj-ea"/>
              </a:rPr>
              <a:t>1</a:t>
            </a:r>
            <a:r>
              <a:rPr lang="zh-CN" altLang="en-US" b="1" i="0" u="none" strike="noStrike" dirty="0">
                <a:solidFill>
                  <a:srgbClr val="333333"/>
                </a:solidFill>
                <a:effectLst/>
                <a:ea typeface="+mj-ea"/>
              </a:rPr>
              <a:t>、</a:t>
            </a:r>
            <a:r>
              <a:rPr lang="en" altLang="zh-CN" b="1" i="0" u="none" strike="noStrike" dirty="0">
                <a:solidFill>
                  <a:srgbClr val="333333"/>
                </a:solidFill>
                <a:effectLst/>
                <a:ea typeface="+mj-ea"/>
              </a:rPr>
              <a:t>Why does the student want to talk to the professor?</a:t>
            </a:r>
          </a:p>
          <a:p>
            <a:pPr algn="l"/>
            <a:r>
              <a:rPr lang="en" altLang="zh-CN" b="0" i="0" u="none" strike="noStrike" dirty="0">
                <a:solidFill>
                  <a:srgbClr val="333333"/>
                </a:solidFill>
                <a:effectLst/>
              </a:rPr>
              <a:t>A. To let him know that she has no background in art</a:t>
            </a:r>
          </a:p>
          <a:p>
            <a:pPr algn="l"/>
            <a:r>
              <a:rPr lang="en" altLang="zh-CN" b="0" i="0" u="none" strike="noStrike" dirty="0">
                <a:solidFill>
                  <a:srgbClr val="333333"/>
                </a:solidFill>
                <a:effectLst/>
              </a:rPr>
              <a:t>B. To discuss the topic of her art history paper</a:t>
            </a:r>
          </a:p>
          <a:p>
            <a:pPr algn="l"/>
            <a:r>
              <a:rPr lang="en" altLang="zh-CN" b="0" i="0" u="none" strike="noStrike" dirty="0">
                <a:solidFill>
                  <a:srgbClr val="333333"/>
                </a:solidFill>
                <a:effectLst/>
              </a:rPr>
              <a:t>C. To inform him that she is unable to print out the class syllabus at the computer lab</a:t>
            </a:r>
          </a:p>
          <a:p>
            <a:pPr algn="l"/>
            <a:r>
              <a:rPr lang="en" altLang="zh-CN" b="0" i="0" u="none" strike="noStrike" dirty="0">
                <a:solidFill>
                  <a:srgbClr val="00B0F0"/>
                </a:solidFill>
                <a:effectLst/>
              </a:rPr>
              <a:t>D. To get another copy of the material from class</a:t>
            </a:r>
          </a:p>
        </p:txBody>
      </p:sp>
      <p:sp>
        <p:nvSpPr>
          <p:cNvPr id="7" name="文本框 6">
            <a:extLst>
              <a:ext uri="{FF2B5EF4-FFF2-40B4-BE49-F238E27FC236}">
                <a16:creationId xmlns:a16="http://schemas.microsoft.com/office/drawing/2014/main" id="{F5636E1E-F01F-1747-87AF-F809B5E661A6}"/>
              </a:ext>
            </a:extLst>
          </p:cNvPr>
          <p:cNvSpPr txBox="1"/>
          <p:nvPr/>
        </p:nvSpPr>
        <p:spPr>
          <a:xfrm>
            <a:off x="228599" y="3627052"/>
            <a:ext cx="5701938" cy="2585323"/>
          </a:xfrm>
          <a:prstGeom prst="rect">
            <a:avLst/>
          </a:prstGeom>
          <a:noFill/>
        </p:spPr>
        <p:txBody>
          <a:bodyPr wrap="square">
            <a:spAutoFit/>
          </a:bodyPr>
          <a:lstStyle/>
          <a:p>
            <a:pPr fontAlgn="ctr"/>
            <a:r>
              <a:rPr lang="en" altLang="zh-CN" b="1" i="0" dirty="0">
                <a:effectLst/>
              </a:rPr>
              <a:t>2</a:t>
            </a:r>
            <a:r>
              <a:rPr lang="zh-CN" altLang="en" b="1" i="0" dirty="0">
                <a:effectLst/>
              </a:rPr>
              <a:t>、</a:t>
            </a:r>
            <a:r>
              <a:rPr lang="en" altLang="zh-CN" b="1" i="0" dirty="0">
                <a:effectLst/>
              </a:rPr>
              <a:t>What point does the professor make about the early Bauhaus school?</a:t>
            </a:r>
          </a:p>
          <a:p>
            <a:r>
              <a:rPr lang="en" altLang="zh-CN" b="0" i="0" dirty="0">
                <a:effectLst/>
              </a:rPr>
              <a:t>A. Its intention was to create a distinctive artistic style.</a:t>
            </a:r>
          </a:p>
          <a:p>
            <a:r>
              <a:rPr lang="en" altLang="zh-CN" b="0" i="0" dirty="0">
                <a:effectLst/>
              </a:rPr>
              <a:t>B. It started out with a focus on architecture.</a:t>
            </a:r>
          </a:p>
          <a:p>
            <a:r>
              <a:rPr lang="en" altLang="zh-CN" b="0" i="0" dirty="0">
                <a:solidFill>
                  <a:schemeClr val="accent5"/>
                </a:solidFill>
                <a:effectLst/>
              </a:rPr>
              <a:t>C. It was conceived as an experiment in education</a:t>
            </a:r>
            <a:r>
              <a:rPr lang="en" altLang="zh-CN" b="0" i="0" dirty="0">
                <a:effectLst/>
              </a:rPr>
              <a:t>.</a:t>
            </a:r>
          </a:p>
          <a:p>
            <a:r>
              <a:rPr lang="en" altLang="zh-CN" b="0" i="0" dirty="0">
                <a:effectLst/>
              </a:rPr>
              <a:t>D. Its founding director supported traditional classroom teaching.</a:t>
            </a:r>
          </a:p>
          <a:p>
            <a:br>
              <a:rPr lang="en" altLang="zh-CN" b="0" i="0" dirty="0">
                <a:effectLst/>
              </a:rPr>
            </a:br>
            <a:endParaRPr lang="en" altLang="zh-CN" b="0" i="0" dirty="0">
              <a:effectLst/>
            </a:endParaRPr>
          </a:p>
        </p:txBody>
      </p:sp>
      <p:sp>
        <p:nvSpPr>
          <p:cNvPr id="9" name="文本框 8">
            <a:extLst>
              <a:ext uri="{FF2B5EF4-FFF2-40B4-BE49-F238E27FC236}">
                <a16:creationId xmlns:a16="http://schemas.microsoft.com/office/drawing/2014/main" id="{71BAD6CC-C9D4-5A47-AE12-FFCD4137E38C}"/>
              </a:ext>
            </a:extLst>
          </p:cNvPr>
          <p:cNvSpPr txBox="1"/>
          <p:nvPr/>
        </p:nvSpPr>
        <p:spPr>
          <a:xfrm>
            <a:off x="6091646" y="1992677"/>
            <a:ext cx="6100354" cy="2585323"/>
          </a:xfrm>
          <a:prstGeom prst="rect">
            <a:avLst/>
          </a:prstGeom>
          <a:noFill/>
        </p:spPr>
        <p:txBody>
          <a:bodyPr wrap="square">
            <a:spAutoFit/>
          </a:bodyPr>
          <a:lstStyle/>
          <a:p>
            <a:pPr fontAlgn="ctr"/>
            <a:r>
              <a:rPr lang="en" altLang="zh-CN" b="1" i="0" dirty="0">
                <a:effectLst/>
              </a:rPr>
              <a:t>3</a:t>
            </a:r>
            <a:r>
              <a:rPr lang="zh-CN" altLang="en" b="1" i="0" dirty="0">
                <a:effectLst/>
              </a:rPr>
              <a:t>、</a:t>
            </a:r>
            <a:r>
              <a:rPr lang="en" altLang="zh-CN" b="1" i="0" dirty="0">
                <a:effectLst/>
              </a:rPr>
              <a:t>Why does the student mention her German studies? </a:t>
            </a:r>
          </a:p>
          <a:p>
            <a:r>
              <a:rPr lang="en" altLang="zh-CN" b="0" i="0" dirty="0">
                <a:effectLst/>
              </a:rPr>
              <a:t>A. To indicate that she is interested in different fields of study</a:t>
            </a:r>
          </a:p>
          <a:p>
            <a:r>
              <a:rPr lang="en" altLang="zh-CN" b="0" i="0" dirty="0">
                <a:effectLst/>
              </a:rPr>
              <a:t>B. To indicate that she knows about the German art school</a:t>
            </a:r>
          </a:p>
          <a:p>
            <a:r>
              <a:rPr lang="en" altLang="zh-CN" b="0" i="0" dirty="0">
                <a:effectLst/>
              </a:rPr>
              <a:t>C. To explain why she is taking a class about Bauhaus</a:t>
            </a:r>
          </a:p>
          <a:p>
            <a:r>
              <a:rPr lang="en" altLang="zh-CN" b="0" i="0" dirty="0">
                <a:solidFill>
                  <a:srgbClr val="00B0F0"/>
                </a:solidFill>
                <a:effectLst/>
              </a:rPr>
              <a:t>D. To explain why she thinks Bauhaus centered on architecture</a:t>
            </a:r>
          </a:p>
          <a:p>
            <a:br>
              <a:rPr lang="en" altLang="zh-CN" b="0" i="0" dirty="0">
                <a:effectLst/>
              </a:rPr>
            </a:br>
            <a:endParaRPr lang="en" altLang="zh-CN" b="0" i="0" dirty="0">
              <a:effectLst/>
            </a:endParaRPr>
          </a:p>
        </p:txBody>
      </p:sp>
      <p:sp>
        <p:nvSpPr>
          <p:cNvPr id="10" name="TextBox 3">
            <a:extLst>
              <a:ext uri="{FF2B5EF4-FFF2-40B4-BE49-F238E27FC236}">
                <a16:creationId xmlns:a16="http://schemas.microsoft.com/office/drawing/2014/main" id="{4B4A829C-2049-AE4A-B3EC-4B4FD8167D2B}"/>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11" name="右箭头 2">
            <a:extLst>
              <a:ext uri="{FF2B5EF4-FFF2-40B4-BE49-F238E27FC236}">
                <a16:creationId xmlns:a16="http://schemas.microsoft.com/office/drawing/2014/main" id="{FF5F26BA-2EFE-C341-9106-03EEA3B245B8}"/>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8976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0355532-04AC-F445-8D97-AD84D556B543}"/>
              </a:ext>
            </a:extLst>
          </p:cNvPr>
          <p:cNvSpPr>
            <a:spLocks noGrp="1"/>
          </p:cNvSpPr>
          <p:nvPr>
            <p:ph type="sldNum" sz="quarter" idx="12"/>
          </p:nvPr>
        </p:nvSpPr>
        <p:spPr/>
        <p:txBody>
          <a:bodyPr/>
          <a:lstStyle/>
          <a:p>
            <a:fld id="{C08B5AC8-6787-8449-BC40-4D381A3FE36A}" type="slidenum">
              <a:rPr kumimoji="1" lang="zh-CN" altLang="en-US" smtClean="0"/>
              <a:t>25</a:t>
            </a:fld>
            <a:endParaRPr kumimoji="1" lang="zh-CN" altLang="en-US"/>
          </a:p>
        </p:txBody>
      </p:sp>
      <p:sp>
        <p:nvSpPr>
          <p:cNvPr id="3" name="文本框 2">
            <a:extLst>
              <a:ext uri="{FF2B5EF4-FFF2-40B4-BE49-F238E27FC236}">
                <a16:creationId xmlns:a16="http://schemas.microsoft.com/office/drawing/2014/main" id="{1260B35B-5521-7443-881C-0A5294BCD769}"/>
              </a:ext>
            </a:extLst>
          </p:cNvPr>
          <p:cNvSpPr txBox="1"/>
          <p:nvPr/>
        </p:nvSpPr>
        <p:spPr>
          <a:xfrm>
            <a:off x="111210" y="135925"/>
            <a:ext cx="1689886" cy="830997"/>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p:txBody>
      </p:sp>
      <p:sp>
        <p:nvSpPr>
          <p:cNvPr id="4" name="右箭头 2">
            <a:extLst>
              <a:ext uri="{FF2B5EF4-FFF2-40B4-BE49-F238E27FC236}">
                <a16:creationId xmlns:a16="http://schemas.microsoft.com/office/drawing/2014/main" id="{6AFB0627-0AD0-EF4B-9ACA-5CB2A1560B96}"/>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3">
            <a:extLst>
              <a:ext uri="{FF2B5EF4-FFF2-40B4-BE49-F238E27FC236}">
                <a16:creationId xmlns:a16="http://schemas.microsoft.com/office/drawing/2014/main" id="{FC899496-EADE-6D42-9FCA-19011E12786C}"/>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7" name="文本框 6">
            <a:extLst>
              <a:ext uri="{FF2B5EF4-FFF2-40B4-BE49-F238E27FC236}">
                <a16:creationId xmlns:a16="http://schemas.microsoft.com/office/drawing/2014/main" id="{01E7FAA9-676E-D046-8107-B4E42166FCFE}"/>
              </a:ext>
            </a:extLst>
          </p:cNvPr>
          <p:cNvSpPr txBox="1"/>
          <p:nvPr/>
        </p:nvSpPr>
        <p:spPr>
          <a:xfrm>
            <a:off x="329171" y="2034514"/>
            <a:ext cx="5244738" cy="2031325"/>
          </a:xfrm>
          <a:prstGeom prst="rect">
            <a:avLst/>
          </a:prstGeom>
          <a:noFill/>
        </p:spPr>
        <p:txBody>
          <a:bodyPr wrap="square">
            <a:spAutoFit/>
          </a:bodyPr>
          <a:lstStyle/>
          <a:p>
            <a:pPr algn="l" fontAlgn="ctr"/>
            <a:r>
              <a:rPr lang="en-US" altLang="zh-CN" b="1" i="0" u="none" strike="noStrike" dirty="0">
                <a:solidFill>
                  <a:srgbClr val="333333"/>
                </a:solidFill>
                <a:effectLst/>
              </a:rPr>
              <a:t>4</a:t>
            </a:r>
            <a:r>
              <a:rPr lang="zh-CN" altLang="en-US" b="1" i="0" u="none" strike="noStrike" dirty="0">
                <a:solidFill>
                  <a:srgbClr val="333333"/>
                </a:solidFill>
                <a:effectLst/>
              </a:rPr>
              <a:t>、</a:t>
            </a:r>
            <a:r>
              <a:rPr lang="en" altLang="zh-CN" b="1" i="0" u="none" strike="noStrike" dirty="0">
                <a:solidFill>
                  <a:srgbClr val="333333"/>
                </a:solidFill>
                <a:effectLst/>
              </a:rPr>
              <a:t>What is the professor's opinion about how Bauhaus works should be displayed? </a:t>
            </a:r>
          </a:p>
          <a:p>
            <a:pPr algn="l"/>
            <a:r>
              <a:rPr lang="en" altLang="zh-CN" b="0" i="0" u="none" strike="noStrike" dirty="0">
                <a:solidFill>
                  <a:srgbClr val="333333"/>
                </a:solidFill>
                <a:effectLst/>
              </a:rPr>
              <a:t>A. They should focus on a famous Bauhaus artist.</a:t>
            </a:r>
          </a:p>
          <a:p>
            <a:pPr algn="l"/>
            <a:r>
              <a:rPr lang="en" altLang="zh-CN" b="0" i="0" u="none" strike="noStrike" dirty="0">
                <a:solidFill>
                  <a:srgbClr val="00B0F0"/>
                </a:solidFill>
                <a:effectLst/>
              </a:rPr>
              <a:t>B. They should reveal the diversity of the Bauhaus.</a:t>
            </a:r>
          </a:p>
          <a:p>
            <a:pPr algn="l"/>
            <a:r>
              <a:rPr lang="en" altLang="zh-CN" b="0" i="0" u="none" strike="noStrike" dirty="0">
                <a:solidFill>
                  <a:srgbClr val="333333"/>
                </a:solidFill>
                <a:effectLst/>
              </a:rPr>
              <a:t>C. They should be based on a single Bauhaus technique.</a:t>
            </a:r>
          </a:p>
          <a:p>
            <a:pPr algn="l"/>
            <a:r>
              <a:rPr lang="en" altLang="zh-CN" b="0" i="0" u="none" strike="noStrike" dirty="0">
                <a:solidFill>
                  <a:srgbClr val="333333"/>
                </a:solidFill>
                <a:effectLst/>
              </a:rPr>
              <a:t>D. They should be arranged by time period.</a:t>
            </a:r>
          </a:p>
        </p:txBody>
      </p:sp>
      <p:sp>
        <p:nvSpPr>
          <p:cNvPr id="9" name="文本框 8">
            <a:extLst>
              <a:ext uri="{FF2B5EF4-FFF2-40B4-BE49-F238E27FC236}">
                <a16:creationId xmlns:a16="http://schemas.microsoft.com/office/drawing/2014/main" id="{7866F474-C159-7C45-8548-CEE2EEDA2A18}"/>
              </a:ext>
            </a:extLst>
          </p:cNvPr>
          <p:cNvSpPr txBox="1"/>
          <p:nvPr/>
        </p:nvSpPr>
        <p:spPr>
          <a:xfrm>
            <a:off x="5897880" y="2044285"/>
            <a:ext cx="6100354" cy="2031325"/>
          </a:xfrm>
          <a:prstGeom prst="rect">
            <a:avLst/>
          </a:prstGeom>
          <a:noFill/>
        </p:spPr>
        <p:txBody>
          <a:bodyPr wrap="square">
            <a:spAutoFit/>
          </a:bodyPr>
          <a:lstStyle/>
          <a:p>
            <a:pPr algn="l" fontAlgn="ctr"/>
            <a:r>
              <a:rPr lang="en-US" altLang="zh-CN" b="1" i="0" u="none" strike="noStrike" dirty="0">
                <a:solidFill>
                  <a:srgbClr val="333333"/>
                </a:solidFill>
                <a:effectLst/>
              </a:rPr>
              <a:t>5</a:t>
            </a:r>
            <a:r>
              <a:rPr lang="zh-CN" altLang="en-US" b="1" i="0" u="none" strike="noStrike" dirty="0">
                <a:solidFill>
                  <a:srgbClr val="333333"/>
                </a:solidFill>
                <a:effectLst/>
              </a:rPr>
              <a:t>、</a:t>
            </a:r>
            <a:r>
              <a:rPr lang="en" altLang="zh-CN" b="1" i="0" u="none" strike="noStrike" dirty="0">
                <a:solidFill>
                  <a:srgbClr val="333333"/>
                </a:solidFill>
                <a:effectLst/>
              </a:rPr>
              <a:t>What does the professor say about the museum that the student is required to visit? </a:t>
            </a:r>
          </a:p>
          <a:p>
            <a:pPr algn="ctr"/>
            <a:r>
              <a:rPr lang="en" altLang="zh-CN" b="1" i="0" u="none" strike="noStrike" dirty="0">
                <a:solidFill>
                  <a:srgbClr val="333333"/>
                </a:solidFill>
                <a:effectLst/>
              </a:rPr>
              <a:t>Click on 2 answers</a:t>
            </a:r>
          </a:p>
          <a:p>
            <a:pPr algn="l"/>
            <a:r>
              <a:rPr lang="en" altLang="zh-CN" b="0" i="0" u="none" strike="noStrike" dirty="0">
                <a:solidFill>
                  <a:srgbClr val="00B0F0"/>
                </a:solidFill>
                <a:effectLst/>
              </a:rPr>
              <a:t>A. Its Bauhaus exhibit is organized by themes.</a:t>
            </a:r>
          </a:p>
          <a:p>
            <a:pPr algn="l"/>
            <a:r>
              <a:rPr lang="en" altLang="zh-CN" b="0" i="0" u="none" strike="noStrike" dirty="0">
                <a:solidFill>
                  <a:srgbClr val="333333"/>
                </a:solidFill>
                <a:effectLst/>
              </a:rPr>
              <a:t>B. Its Bauhaus exhibit will not be there much longer.</a:t>
            </a:r>
          </a:p>
          <a:p>
            <a:pPr algn="l"/>
            <a:r>
              <a:rPr lang="en" altLang="zh-CN" b="0" i="0" u="none" strike="noStrike" dirty="0">
                <a:solidFill>
                  <a:srgbClr val="00B0F0"/>
                </a:solidFill>
                <a:effectLst/>
              </a:rPr>
              <a:t>C. It offers students a price reduction on Thursday nights.</a:t>
            </a:r>
          </a:p>
          <a:p>
            <a:pPr algn="l"/>
            <a:r>
              <a:rPr lang="en" altLang="zh-CN" b="0" i="0" u="none" strike="noStrike" dirty="0">
                <a:solidFill>
                  <a:srgbClr val="333333"/>
                </a:solidFill>
                <a:effectLst/>
              </a:rPr>
              <a:t>D. It will probably be quite crowded next weekend.</a:t>
            </a:r>
          </a:p>
        </p:txBody>
      </p:sp>
    </p:spTree>
    <p:extLst>
      <p:ext uri="{BB962C8B-B14F-4D97-AF65-F5344CB8AC3E}">
        <p14:creationId xmlns:p14="http://schemas.microsoft.com/office/powerpoint/2010/main" val="667561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8F101F-36EA-8441-AC15-C900ACF5BBCA}"/>
              </a:ext>
            </a:extLst>
          </p:cNvPr>
          <p:cNvSpPr txBox="1"/>
          <p:nvPr/>
        </p:nvSpPr>
        <p:spPr>
          <a:xfrm>
            <a:off x="3867150" y="2273300"/>
            <a:ext cx="4457700" cy="1754326"/>
          </a:xfrm>
          <a:prstGeom prst="rect">
            <a:avLst/>
          </a:prstGeom>
          <a:noFill/>
        </p:spPr>
        <p:txBody>
          <a:bodyPr wrap="square" rtlCol="0">
            <a:spAutoFit/>
          </a:bodyPr>
          <a:lstStyle/>
          <a:p>
            <a:r>
              <a:rPr kumimoji="1" lang="en-US" altLang="zh-CN" sz="5400" dirty="0">
                <a:solidFill>
                  <a:schemeClr val="accent5">
                    <a:lumMod val="75000"/>
                  </a:schemeClr>
                </a:solidFill>
                <a:latin typeface="Agency FB" panose="020B0503020202020204" pitchFamily="34" charset="0"/>
              </a:rPr>
              <a:t>       TPO43—6</a:t>
            </a:r>
          </a:p>
          <a:p>
            <a:r>
              <a:rPr kumimoji="1" lang="en-US" altLang="zh-CN" sz="5400" dirty="0">
                <a:solidFill>
                  <a:schemeClr val="accent5">
                    <a:lumMod val="75000"/>
                  </a:schemeClr>
                </a:solidFill>
                <a:latin typeface="Agency FB" panose="020B0503020202020204" pitchFamily="34" charset="0"/>
              </a:rPr>
              <a:t>Subject: Physics</a:t>
            </a:r>
            <a:endParaRPr kumimoji="1" lang="zh-CN" altLang="en-US" sz="5400" dirty="0">
              <a:solidFill>
                <a:schemeClr val="accent5">
                  <a:lumMod val="75000"/>
                </a:schemeClr>
              </a:solidFill>
              <a:latin typeface="Agency FB" panose="020B0503020202020204" pitchFamily="34" charset="0"/>
            </a:endParaRPr>
          </a:p>
        </p:txBody>
      </p:sp>
      <p:sp>
        <p:nvSpPr>
          <p:cNvPr id="3" name="灯片编号占位符 2">
            <a:extLst>
              <a:ext uri="{FF2B5EF4-FFF2-40B4-BE49-F238E27FC236}">
                <a16:creationId xmlns:a16="http://schemas.microsoft.com/office/drawing/2014/main" id="{5CEE87C4-C2D9-854C-9175-D21626C09829}"/>
              </a:ext>
            </a:extLst>
          </p:cNvPr>
          <p:cNvSpPr>
            <a:spLocks noGrp="1"/>
          </p:cNvSpPr>
          <p:nvPr>
            <p:ph type="sldNum" sz="quarter" idx="12"/>
          </p:nvPr>
        </p:nvSpPr>
        <p:spPr/>
        <p:txBody>
          <a:bodyPr/>
          <a:lstStyle/>
          <a:p>
            <a:fld id="{339F675D-CCB8-1E44-8B99-D1C31FDA93BF}" type="slidenum">
              <a:rPr kumimoji="1" lang="zh-CN" altLang="en-US" smtClean="0"/>
              <a:t>26</a:t>
            </a:fld>
            <a:endParaRPr kumimoji="1" lang="zh-CN" altLang="en-US"/>
          </a:p>
        </p:txBody>
      </p:sp>
      <p:sp>
        <p:nvSpPr>
          <p:cNvPr id="4" name="TextBox 15">
            <a:extLst>
              <a:ext uri="{FF2B5EF4-FFF2-40B4-BE49-F238E27FC236}">
                <a16:creationId xmlns:a16="http://schemas.microsoft.com/office/drawing/2014/main" id="{E50D1053-287D-CA43-BEE4-A4F5B849DF3D}"/>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766044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504850"/>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578167" y="3536916"/>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398933"/>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667067" y="2642310"/>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373798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27</a:t>
            </a:fld>
            <a:endParaRPr lang="zh-CN" altLang="en-US"/>
          </a:p>
        </p:txBody>
      </p:sp>
      <p:sp>
        <p:nvSpPr>
          <p:cNvPr id="16" name="TextBox 15">
            <a:extLst>
              <a:ext uri="{FF2B5EF4-FFF2-40B4-BE49-F238E27FC236}">
                <a16:creationId xmlns:a16="http://schemas.microsoft.com/office/drawing/2014/main" id="{BCFFB243-426D-4FEA-BD12-0B6A1112CB43}"/>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14" name="TextBox 13">
            <a:extLst>
              <a:ext uri="{FF2B5EF4-FFF2-40B4-BE49-F238E27FC236}">
                <a16:creationId xmlns:a16="http://schemas.microsoft.com/office/drawing/2014/main" id="{E5A379BA-892E-4073-A146-91FAF13CE11C}"/>
              </a:ext>
            </a:extLst>
          </p:cNvPr>
          <p:cNvSpPr txBox="1"/>
          <p:nvPr/>
        </p:nvSpPr>
        <p:spPr>
          <a:xfrm>
            <a:off x="6445095" y="1106545"/>
            <a:ext cx="4468921" cy="2246769"/>
          </a:xfrm>
          <a:prstGeom prst="rect">
            <a:avLst/>
          </a:prstGeom>
          <a:noFill/>
        </p:spPr>
        <p:txBody>
          <a:bodyPr wrap="square">
            <a:spAutoFit/>
          </a:bodyPr>
          <a:lstStyle/>
          <a:p>
            <a:pPr>
              <a:spcAft>
                <a:spcPts val="1200"/>
              </a:spcAft>
            </a:pPr>
            <a:r>
              <a:rPr lang="en-US" altLang="zh-CN" sz="2000" b="1" u="sng" dirty="0">
                <a:latin typeface="+mn-ea"/>
              </a:rPr>
              <a:t>Listen to the full passage:</a:t>
            </a:r>
          </a:p>
          <a:p>
            <a:pPr>
              <a:spcAft>
                <a:spcPts val="1200"/>
              </a:spcAft>
            </a:pPr>
            <a:r>
              <a:rPr lang="en-US" altLang="zh-CN" sz="2000" dirty="0">
                <a:latin typeface="+mn-ea"/>
              </a:rPr>
              <a:t>What is the lecture mainly about?</a:t>
            </a:r>
          </a:p>
          <a:p>
            <a:pPr>
              <a:spcAft>
                <a:spcPts val="1200"/>
              </a:spcAft>
            </a:pPr>
            <a:r>
              <a:rPr lang="en-US" altLang="zh-CN" sz="2000" dirty="0">
                <a:latin typeface="+mn-ea"/>
              </a:rPr>
              <a:t>What are the answers to the questions?</a:t>
            </a:r>
          </a:p>
          <a:p>
            <a:pPr>
              <a:spcAft>
                <a:spcPts val="1200"/>
              </a:spcAft>
            </a:pPr>
            <a:r>
              <a:rPr lang="en-US" altLang="zh-CN" sz="2000" dirty="0">
                <a:latin typeface="+mn-ea"/>
              </a:rPr>
              <a:t>What topics are involved?</a:t>
            </a:r>
          </a:p>
          <a:p>
            <a:pPr>
              <a:spcAft>
                <a:spcPts val="1200"/>
              </a:spcAft>
            </a:pPr>
            <a:r>
              <a:rPr lang="en-US" altLang="zh-CN" sz="2000" dirty="0">
                <a:latin typeface="+mn-ea"/>
              </a:rPr>
              <a:t>Please organize a </a:t>
            </a:r>
            <a:r>
              <a:rPr lang="en-US" altLang="zh-CN" sz="2000" b="1" u="sng" dirty="0">
                <a:latin typeface="+mn-ea"/>
              </a:rPr>
              <a:t>brief</a:t>
            </a:r>
            <a:r>
              <a:rPr lang="en-US" altLang="zh-CN" sz="2000" dirty="0">
                <a:latin typeface="+mn-ea"/>
              </a:rPr>
              <a:t> summary.</a:t>
            </a:r>
          </a:p>
        </p:txBody>
      </p:sp>
      <p:sp>
        <p:nvSpPr>
          <p:cNvPr id="18" name="TextBox 17">
            <a:extLst>
              <a:ext uri="{FF2B5EF4-FFF2-40B4-BE49-F238E27FC236}">
                <a16:creationId xmlns:a16="http://schemas.microsoft.com/office/drawing/2014/main" id="{4F31E5CD-7251-4407-A932-70DFCCF91BC4}"/>
              </a:ext>
            </a:extLst>
          </p:cNvPr>
          <p:cNvSpPr txBox="1"/>
          <p:nvPr/>
        </p:nvSpPr>
        <p:spPr>
          <a:xfrm>
            <a:off x="6445095" y="3500680"/>
            <a:ext cx="5283311" cy="369332"/>
          </a:xfrm>
          <a:prstGeom prst="rect">
            <a:avLst/>
          </a:prstGeom>
          <a:noFill/>
        </p:spPr>
        <p:txBody>
          <a:bodyPr wrap="square">
            <a:spAutoFit/>
          </a:bodyPr>
          <a:lstStyle/>
          <a:p>
            <a:r>
              <a:rPr lang="en-US" altLang="zh-CN" dirty="0"/>
              <a:t>https://</a:t>
            </a:r>
            <a:r>
              <a:rPr lang="en-US" altLang="zh-CN" dirty="0" err="1"/>
              <a:t>toefl.kmf.com</a:t>
            </a:r>
            <a:r>
              <a:rPr lang="en-US" altLang="zh-CN" dirty="0"/>
              <a:t>/listening/</a:t>
            </a:r>
            <a:r>
              <a:rPr lang="en-US" altLang="zh-CN" dirty="0" err="1"/>
              <a:t>newdrilling</a:t>
            </a:r>
            <a:r>
              <a:rPr lang="en-US" altLang="zh-CN" dirty="0"/>
              <a:t>/a1f7vj</a:t>
            </a:r>
            <a:endParaRPr lang="zh-CN" altLang="en-US" dirty="0"/>
          </a:p>
        </p:txBody>
      </p:sp>
      <p:sp>
        <p:nvSpPr>
          <p:cNvPr id="12" name="TextBox 11">
            <a:extLst>
              <a:ext uri="{FF2B5EF4-FFF2-40B4-BE49-F238E27FC236}">
                <a16:creationId xmlns:a16="http://schemas.microsoft.com/office/drawing/2014/main" id="{F9D895F9-5ABF-4529-AB0D-0AEFE25CD52B}"/>
              </a:ext>
            </a:extLst>
          </p:cNvPr>
          <p:cNvSpPr txBox="1"/>
          <p:nvPr/>
        </p:nvSpPr>
        <p:spPr>
          <a:xfrm>
            <a:off x="2260772" y="567803"/>
            <a:ext cx="3260829"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 </a:t>
            </a:r>
            <a:r>
              <a:rPr lang="en-US" altLang="zh-CN" b="1" dirty="0">
                <a:solidFill>
                  <a:schemeClr val="accent5">
                    <a:lumMod val="75000"/>
                  </a:schemeClr>
                </a:solidFill>
                <a:latin typeface="Ink Free" panose="03080402000500000000" pitchFamily="66" charset="0"/>
              </a:rPr>
              <a:t>2-4</a:t>
            </a:r>
            <a:r>
              <a:rPr lang="en-US" altLang="zh-CN" dirty="0">
                <a:solidFill>
                  <a:schemeClr val="accent5">
                    <a:lumMod val="75000"/>
                  </a:schemeClr>
                </a:solidFill>
                <a:latin typeface="Ink Free" panose="03080402000500000000" pitchFamily="66" charset="0"/>
              </a:rPr>
              <a:t> sentences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244741" y="3811837"/>
            <a:ext cx="3236784"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 </a:t>
            </a:r>
            <a:r>
              <a:rPr lang="en-US" altLang="zh-CN" b="1" dirty="0">
                <a:solidFill>
                  <a:schemeClr val="accent5">
                    <a:lumMod val="75000"/>
                  </a:schemeClr>
                </a:solidFill>
                <a:latin typeface="Ink Free" panose="03080402000500000000" pitchFamily="66" charset="0"/>
              </a:rPr>
              <a:t>4-6 </a:t>
            </a:r>
            <a:r>
              <a:rPr lang="en-US" altLang="zh-CN" dirty="0">
                <a:solidFill>
                  <a:schemeClr val="accent5">
                    <a:lumMod val="75000"/>
                  </a:schemeClr>
                </a:solidFill>
                <a:latin typeface="Ink Free" panose="03080402000500000000" pitchFamily="66" charset="0"/>
              </a:rPr>
              <a:t>sentences</a:t>
            </a:r>
            <a:endParaRPr lang="zh-CN" altLang="en-US" dirty="0">
              <a:solidFill>
                <a:schemeClr val="accent5">
                  <a:lumMod val="75000"/>
                </a:schemeClr>
              </a:solidFill>
              <a:latin typeface="Ink Free" panose="03080402000500000000" pitchFamily="66" charset="0"/>
            </a:endParaRPr>
          </a:p>
        </p:txBody>
      </p:sp>
      <p:sp>
        <p:nvSpPr>
          <p:cNvPr id="28" name="TextBox 27">
            <a:extLst>
              <a:ext uri="{FF2B5EF4-FFF2-40B4-BE49-F238E27FC236}">
                <a16:creationId xmlns:a16="http://schemas.microsoft.com/office/drawing/2014/main" id="{C8F38359-6A0C-4D25-9842-245043ABA021}"/>
              </a:ext>
            </a:extLst>
          </p:cNvPr>
          <p:cNvSpPr txBox="1"/>
          <p:nvPr/>
        </p:nvSpPr>
        <p:spPr>
          <a:xfrm>
            <a:off x="2206162" y="2921089"/>
            <a:ext cx="3195105"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with2</a:t>
            </a:r>
            <a:r>
              <a:rPr lang="en-US" altLang="zh-CN" b="1" dirty="0">
                <a:solidFill>
                  <a:schemeClr val="accent5">
                    <a:lumMod val="75000"/>
                  </a:schemeClr>
                </a:solidFill>
                <a:latin typeface="Ink Free" panose="03080402000500000000" pitchFamily="66" charset="0"/>
              </a:rPr>
              <a:t>-4</a:t>
            </a:r>
            <a:r>
              <a:rPr lang="en-US" altLang="zh-CN" dirty="0">
                <a:solidFill>
                  <a:schemeClr val="accent5">
                    <a:lumMod val="75000"/>
                  </a:schemeClr>
                </a:solidFill>
                <a:latin typeface="Ink Free" panose="03080402000500000000" pitchFamily="66" charset="0"/>
              </a:rPr>
              <a:t> sentences</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2" y="1780497"/>
            <a:ext cx="3228769"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 </a:t>
            </a:r>
            <a:r>
              <a:rPr lang="en-US" altLang="zh-CN" b="1" dirty="0">
                <a:solidFill>
                  <a:schemeClr val="accent5">
                    <a:lumMod val="75000"/>
                  </a:schemeClr>
                </a:solidFill>
                <a:latin typeface="Ink Free" panose="03080402000500000000" pitchFamily="66" charset="0"/>
              </a:rPr>
              <a:t>3-5</a:t>
            </a:r>
            <a:r>
              <a:rPr lang="en-US" altLang="zh-CN" dirty="0">
                <a:solidFill>
                  <a:schemeClr val="accent5">
                    <a:lumMod val="75000"/>
                  </a:schemeClr>
                </a:solidFill>
                <a:latin typeface="Ink Free" panose="03080402000500000000" pitchFamily="66" charset="0"/>
              </a:rPr>
              <a:t> sentences</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120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sp>
        <p:nvSpPr>
          <p:cNvPr id="20" name="TextBox 42">
            <a:extLst>
              <a:ext uri="{FF2B5EF4-FFF2-40B4-BE49-F238E27FC236}">
                <a16:creationId xmlns:a16="http://schemas.microsoft.com/office/drawing/2014/main" id="{CA468A00-9D2B-A446-A08B-B8E13ECEAD18}"/>
              </a:ext>
            </a:extLst>
          </p:cNvPr>
          <p:cNvSpPr txBox="1"/>
          <p:nvPr/>
        </p:nvSpPr>
        <p:spPr>
          <a:xfrm>
            <a:off x="463593" y="4912290"/>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cxnSp>
        <p:nvCxnSpPr>
          <p:cNvPr id="21" name="Straight Connector 37">
            <a:extLst>
              <a:ext uri="{FF2B5EF4-FFF2-40B4-BE49-F238E27FC236}">
                <a16:creationId xmlns:a16="http://schemas.microsoft.com/office/drawing/2014/main" id="{D7FA0FFE-D4C5-C14A-95D0-74AB2E4F9115}"/>
              </a:ext>
            </a:extLst>
          </p:cNvPr>
          <p:cNvCxnSpPr>
            <a:cxnSpLocks/>
          </p:cNvCxnSpPr>
          <p:nvPr/>
        </p:nvCxnSpPr>
        <p:spPr>
          <a:xfrm>
            <a:off x="667067" y="4743416"/>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7BB10E7-AB81-3A46-926B-D30F26A12CB2}"/>
              </a:ext>
            </a:extLst>
          </p:cNvPr>
          <p:cNvSpPr txBox="1"/>
          <p:nvPr/>
        </p:nvSpPr>
        <p:spPr>
          <a:xfrm>
            <a:off x="2291513" y="5205413"/>
            <a:ext cx="3137397"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summarize with 3-5sentences</a:t>
            </a:r>
            <a:endParaRPr kumimoji="1" lang="zh-CN" altLang="en-US" dirty="0">
              <a:solidFill>
                <a:schemeClr val="accent5">
                  <a:lumMod val="75000"/>
                </a:schemeClr>
              </a:solidFill>
              <a:latin typeface="Ink Free" panose="03080402000500000000" pitchFamily="66" charset="0"/>
            </a:endParaRPr>
          </a:p>
        </p:txBody>
      </p:sp>
    </p:spTree>
    <p:extLst>
      <p:ext uri="{BB962C8B-B14F-4D97-AF65-F5344CB8AC3E}">
        <p14:creationId xmlns:p14="http://schemas.microsoft.com/office/powerpoint/2010/main" val="272287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96C8370-64A0-8F4D-A6EE-FB3EE901ADD3}"/>
              </a:ext>
            </a:extLst>
          </p:cNvPr>
          <p:cNvSpPr txBox="1"/>
          <p:nvPr/>
        </p:nvSpPr>
        <p:spPr>
          <a:xfrm>
            <a:off x="469900" y="419438"/>
            <a:ext cx="6096000" cy="2862322"/>
          </a:xfrm>
          <a:prstGeom prst="rect">
            <a:avLst/>
          </a:prstGeom>
          <a:noFill/>
        </p:spPr>
        <p:txBody>
          <a:bodyPr wrap="square">
            <a:spAutoFit/>
          </a:bodyPr>
          <a:lstStyle/>
          <a:p>
            <a:pPr algn="l"/>
            <a:r>
              <a:rPr lang="en" altLang="zh-CN" sz="2000" b="0" i="0" u="none" strike="noStrike" dirty="0">
                <a:effectLst/>
              </a:rPr>
              <a:t>1.What does the professor mainly discuss?</a:t>
            </a:r>
          </a:p>
          <a:p>
            <a:pPr algn="l"/>
            <a:r>
              <a:rPr lang="en" altLang="zh-CN" sz="2000" b="0" i="0" u="none" strike="noStrike" dirty="0">
                <a:effectLst/>
              </a:rPr>
              <a:t>A. Methods of converting radio waves into sound waves</a:t>
            </a:r>
          </a:p>
          <a:p>
            <a:pPr algn="l"/>
            <a:r>
              <a:rPr lang="en" altLang="zh-CN" sz="2000" b="0" i="0" u="none" strike="noStrike" dirty="0">
                <a:effectLst/>
              </a:rPr>
              <a:t>B. Features of different types of electromagnetic radiation</a:t>
            </a:r>
          </a:p>
          <a:p>
            <a:pPr algn="l"/>
            <a:r>
              <a:rPr lang="en" altLang="zh-CN" sz="2000" b="0" i="0" u="none" strike="noStrike" dirty="0">
                <a:effectLst/>
              </a:rPr>
              <a:t>C. The various paths that very-low-frequency waves follow on Earth</a:t>
            </a:r>
          </a:p>
          <a:p>
            <a:pPr algn="l"/>
            <a:r>
              <a:rPr lang="en" altLang="zh-CN" sz="2000" b="0" i="0" u="none" strike="noStrike" dirty="0">
                <a:effectLst/>
              </a:rPr>
              <a:t>D. The emission and detection of very-low-frequency waves</a:t>
            </a:r>
          </a:p>
        </p:txBody>
      </p:sp>
      <p:sp>
        <p:nvSpPr>
          <p:cNvPr id="5" name="文本框 4">
            <a:extLst>
              <a:ext uri="{FF2B5EF4-FFF2-40B4-BE49-F238E27FC236}">
                <a16:creationId xmlns:a16="http://schemas.microsoft.com/office/drawing/2014/main" id="{093AA381-2A76-0845-806B-80A73B26ABBC}"/>
              </a:ext>
            </a:extLst>
          </p:cNvPr>
          <p:cNvSpPr txBox="1"/>
          <p:nvPr/>
        </p:nvSpPr>
        <p:spPr>
          <a:xfrm>
            <a:off x="469900" y="3572640"/>
            <a:ext cx="6096000" cy="3416320"/>
          </a:xfrm>
          <a:prstGeom prst="rect">
            <a:avLst/>
          </a:prstGeom>
          <a:noFill/>
        </p:spPr>
        <p:txBody>
          <a:bodyPr wrap="square">
            <a:spAutoFit/>
          </a:bodyPr>
          <a:lstStyle/>
          <a:p>
            <a:r>
              <a:rPr lang="en" altLang="zh-CN" sz="2000" dirty="0">
                <a:effectLst/>
              </a:rPr>
              <a:t>2.What is one difference between radio waves and sound waves that the professor emphasizes?</a:t>
            </a:r>
          </a:p>
          <a:p>
            <a:r>
              <a:rPr lang="en" altLang="zh-CN" sz="2000" dirty="0">
                <a:effectLst/>
              </a:rPr>
              <a:t>A. Radio waves have a lower frequency.</a:t>
            </a:r>
          </a:p>
          <a:p>
            <a:r>
              <a:rPr lang="en" altLang="zh-CN" sz="2000" dirty="0">
                <a:effectLst/>
              </a:rPr>
              <a:t>B. Water stops radio waves from spreading but does not stop sound waves</a:t>
            </a:r>
          </a:p>
          <a:p>
            <a:r>
              <a:rPr lang="en" altLang="zh-CN" sz="2000" dirty="0">
                <a:effectLst/>
              </a:rPr>
              <a:t>C. Unlike sound waves, radio waves can travel outside Earth's atmosphere.</a:t>
            </a:r>
          </a:p>
          <a:p>
            <a:r>
              <a:rPr lang="en" altLang="zh-CN" sz="2000" dirty="0">
                <a:effectLst/>
              </a:rPr>
              <a:t>D. Naturally occurring radio waves are difficult to detect on Earth at night.</a:t>
            </a:r>
          </a:p>
          <a:p>
            <a:br>
              <a:rPr lang="en" altLang="zh-CN" dirty="0"/>
            </a:br>
            <a:endParaRPr lang="zh-CN" altLang="en-US" dirty="0"/>
          </a:p>
        </p:txBody>
      </p:sp>
      <p:sp>
        <p:nvSpPr>
          <p:cNvPr id="7" name="文本框 6">
            <a:extLst>
              <a:ext uri="{FF2B5EF4-FFF2-40B4-BE49-F238E27FC236}">
                <a16:creationId xmlns:a16="http://schemas.microsoft.com/office/drawing/2014/main" id="{6C4958A2-3462-DD41-B9EB-FA53F24C520F}"/>
              </a:ext>
            </a:extLst>
          </p:cNvPr>
          <p:cNvSpPr txBox="1"/>
          <p:nvPr/>
        </p:nvSpPr>
        <p:spPr>
          <a:xfrm>
            <a:off x="6565900" y="2141479"/>
            <a:ext cx="5626100" cy="2862322"/>
          </a:xfrm>
          <a:prstGeom prst="rect">
            <a:avLst/>
          </a:prstGeom>
          <a:noFill/>
        </p:spPr>
        <p:txBody>
          <a:bodyPr wrap="square">
            <a:spAutoFit/>
          </a:bodyPr>
          <a:lstStyle/>
          <a:p>
            <a:pPr algn="l"/>
            <a:r>
              <a:rPr lang="en" altLang="zh-CN" sz="2000" b="0" i="0" u="none" strike="noStrike" dirty="0">
                <a:effectLst/>
              </a:rPr>
              <a:t>3.What explanation does the professor give for the constant occurrence of VLF emissions on Earth?</a:t>
            </a:r>
          </a:p>
          <a:p>
            <a:pPr algn="l"/>
            <a:r>
              <a:rPr lang="en" altLang="zh-CN" sz="2000" b="0" i="0" u="none" strike="noStrike" dirty="0">
                <a:effectLst/>
              </a:rPr>
              <a:t>A. At any given time, some part of the world is experiencing sunrise or sunset.</a:t>
            </a:r>
          </a:p>
          <a:p>
            <a:pPr algn="l"/>
            <a:r>
              <a:rPr lang="en" altLang="zh-CN" sz="2000" b="0" i="0" u="none" strike="noStrike" dirty="0">
                <a:effectLst/>
              </a:rPr>
              <a:t>B. Waveguides constantly form in the atmosphere.</a:t>
            </a:r>
          </a:p>
          <a:p>
            <a:pPr algn="l"/>
            <a:r>
              <a:rPr lang="en" altLang="zh-CN" sz="2000" b="0" i="0" u="none" strike="noStrike" dirty="0">
                <a:effectLst/>
              </a:rPr>
              <a:t>C. Earth's magnetosphere directs interplanetary waves toward Earth's surface.</a:t>
            </a:r>
          </a:p>
          <a:p>
            <a:pPr algn="l"/>
            <a:r>
              <a:rPr lang="en" altLang="zh-CN" sz="2000" b="0" i="0" u="none" strike="noStrike" dirty="0">
                <a:effectLst/>
              </a:rPr>
              <a:t>D. Lightning occurs constantly on the planet.</a:t>
            </a:r>
          </a:p>
        </p:txBody>
      </p:sp>
      <p:sp>
        <p:nvSpPr>
          <p:cNvPr id="2" name="灯片编号占位符 1">
            <a:extLst>
              <a:ext uri="{FF2B5EF4-FFF2-40B4-BE49-F238E27FC236}">
                <a16:creationId xmlns:a16="http://schemas.microsoft.com/office/drawing/2014/main" id="{4CB2AC8B-2D64-4246-A0BE-01F7C003B69B}"/>
              </a:ext>
            </a:extLst>
          </p:cNvPr>
          <p:cNvSpPr>
            <a:spLocks noGrp="1"/>
          </p:cNvSpPr>
          <p:nvPr>
            <p:ph type="sldNum" sz="quarter" idx="12"/>
          </p:nvPr>
        </p:nvSpPr>
        <p:spPr/>
        <p:txBody>
          <a:bodyPr/>
          <a:lstStyle/>
          <a:p>
            <a:fld id="{339F675D-CCB8-1E44-8B99-D1C31FDA93BF}" type="slidenum">
              <a:rPr kumimoji="1" lang="zh-CN" altLang="en-US" smtClean="0"/>
              <a:t>28</a:t>
            </a:fld>
            <a:endParaRPr kumimoji="1" lang="zh-CN" altLang="en-US"/>
          </a:p>
        </p:txBody>
      </p:sp>
    </p:spTree>
    <p:extLst>
      <p:ext uri="{BB962C8B-B14F-4D97-AF65-F5344CB8AC3E}">
        <p14:creationId xmlns:p14="http://schemas.microsoft.com/office/powerpoint/2010/main" val="4168057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1FDE70-7E68-E743-B5D4-210DF40262A9}"/>
              </a:ext>
            </a:extLst>
          </p:cNvPr>
          <p:cNvSpPr txBox="1"/>
          <p:nvPr/>
        </p:nvSpPr>
        <p:spPr>
          <a:xfrm>
            <a:off x="419100" y="258901"/>
            <a:ext cx="6096000" cy="3170099"/>
          </a:xfrm>
          <a:prstGeom prst="rect">
            <a:avLst/>
          </a:prstGeom>
          <a:noFill/>
        </p:spPr>
        <p:txBody>
          <a:bodyPr wrap="square">
            <a:spAutoFit/>
          </a:bodyPr>
          <a:lstStyle/>
          <a:p>
            <a:pPr algn="l"/>
            <a:r>
              <a:rPr lang="en" altLang="zh-CN" sz="2000" b="0" i="0" u="none" strike="noStrike" dirty="0">
                <a:effectLst/>
              </a:rPr>
              <a:t>4.Why are sunrise and sunset the best times to listen to VLF signals?</a:t>
            </a:r>
          </a:p>
          <a:p>
            <a:pPr algn="l"/>
            <a:r>
              <a:rPr lang="en" altLang="zh-CN" sz="2000" b="0" i="0" u="none" strike="noStrike" dirty="0">
                <a:effectLst/>
              </a:rPr>
              <a:t>A. Because thunderstorms are most likely to occur then</a:t>
            </a:r>
          </a:p>
          <a:p>
            <a:pPr algn="l"/>
            <a:r>
              <a:rPr lang="en" altLang="zh-CN" sz="2000" b="0" i="0" u="none" strike="noStrike" dirty="0">
                <a:effectLst/>
              </a:rPr>
              <a:t>B. Because radio waves travel through natural waveguides then</a:t>
            </a:r>
          </a:p>
          <a:p>
            <a:pPr algn="l"/>
            <a:r>
              <a:rPr lang="en" altLang="zh-CN" sz="2000" b="0" i="0" u="none" strike="noStrike" dirty="0">
                <a:effectLst/>
              </a:rPr>
              <a:t>C. Because higher-frequency signals are less active then</a:t>
            </a:r>
          </a:p>
          <a:p>
            <a:pPr algn="l"/>
            <a:r>
              <a:rPr lang="en" altLang="zh-CN" sz="2000" b="0" i="0" u="none" strike="noStrike" dirty="0">
                <a:effectLst/>
              </a:rPr>
              <a:t>D. Because temperatures are not extremely high or low then</a:t>
            </a:r>
          </a:p>
        </p:txBody>
      </p:sp>
      <p:sp>
        <p:nvSpPr>
          <p:cNvPr id="5" name="文本框 4">
            <a:extLst>
              <a:ext uri="{FF2B5EF4-FFF2-40B4-BE49-F238E27FC236}">
                <a16:creationId xmlns:a16="http://schemas.microsoft.com/office/drawing/2014/main" id="{C9A2581E-68C7-0442-8F86-9985C8D8B1A7}"/>
              </a:ext>
            </a:extLst>
          </p:cNvPr>
          <p:cNvSpPr txBox="1"/>
          <p:nvPr/>
        </p:nvSpPr>
        <p:spPr>
          <a:xfrm>
            <a:off x="419100" y="3687901"/>
            <a:ext cx="6096000" cy="3170099"/>
          </a:xfrm>
          <a:prstGeom prst="rect">
            <a:avLst/>
          </a:prstGeom>
          <a:noFill/>
        </p:spPr>
        <p:txBody>
          <a:bodyPr wrap="square">
            <a:spAutoFit/>
          </a:bodyPr>
          <a:lstStyle/>
          <a:p>
            <a:pPr algn="l"/>
            <a:r>
              <a:rPr lang="en" altLang="zh-CN" sz="2000" b="0" i="0" u="none" strike="noStrike" dirty="0">
                <a:effectLst/>
              </a:rPr>
              <a:t>5.Why does the professor discuss whistlers and </a:t>
            </a:r>
            <a:r>
              <a:rPr lang="en" altLang="zh-CN" sz="2000" b="0" i="0" u="none" strike="noStrike" dirty="0" err="1">
                <a:effectLst/>
              </a:rPr>
              <a:t>tweeks</a:t>
            </a:r>
            <a:r>
              <a:rPr lang="en" altLang="zh-CN" sz="2000" b="0" i="0" u="none" strike="noStrike" dirty="0">
                <a:effectLst/>
              </a:rPr>
              <a:t>?</a:t>
            </a:r>
          </a:p>
          <a:p>
            <a:pPr algn="l"/>
            <a:r>
              <a:rPr lang="en" altLang="zh-CN" sz="2000" b="0" i="0" u="none" strike="noStrike" dirty="0">
                <a:effectLst/>
              </a:rPr>
              <a:t>A. To illustrate that the path a VLF wave travels can affect the sound it makes on a radio</a:t>
            </a:r>
          </a:p>
          <a:p>
            <a:pPr algn="l"/>
            <a:r>
              <a:rPr lang="en" altLang="zh-CN" sz="2000" b="0" i="0" u="none" strike="noStrike" dirty="0">
                <a:effectLst/>
              </a:rPr>
              <a:t>B. To point out that VLF waves can affect the sounds heard on a household or car radio</a:t>
            </a:r>
          </a:p>
          <a:p>
            <a:pPr algn="l"/>
            <a:r>
              <a:rPr lang="en" altLang="zh-CN" sz="2000" b="0" i="0" u="none" strike="noStrike" dirty="0">
                <a:effectLst/>
              </a:rPr>
              <a:t>C. To describe how a colleague discovered the origin of VLF waves</a:t>
            </a:r>
          </a:p>
          <a:p>
            <a:pPr algn="l"/>
            <a:r>
              <a:rPr lang="en" altLang="zh-CN" sz="2000" b="0" i="0" u="none" strike="noStrike" dirty="0">
                <a:effectLst/>
              </a:rPr>
              <a:t>D. To clarify the difference between VLF waves and other kinds of waves</a:t>
            </a:r>
          </a:p>
        </p:txBody>
      </p:sp>
      <p:sp>
        <p:nvSpPr>
          <p:cNvPr id="7" name="文本框 6">
            <a:extLst>
              <a:ext uri="{FF2B5EF4-FFF2-40B4-BE49-F238E27FC236}">
                <a16:creationId xmlns:a16="http://schemas.microsoft.com/office/drawing/2014/main" id="{B827EE3A-3D45-F746-8643-BF0FCC3166F3}"/>
              </a:ext>
            </a:extLst>
          </p:cNvPr>
          <p:cNvSpPr txBox="1"/>
          <p:nvPr/>
        </p:nvSpPr>
        <p:spPr>
          <a:xfrm>
            <a:off x="6515100" y="1690062"/>
            <a:ext cx="5461000" cy="3477875"/>
          </a:xfrm>
          <a:prstGeom prst="rect">
            <a:avLst/>
          </a:prstGeom>
          <a:noFill/>
        </p:spPr>
        <p:txBody>
          <a:bodyPr wrap="square">
            <a:spAutoFit/>
          </a:bodyPr>
          <a:lstStyle/>
          <a:p>
            <a:pPr algn="l"/>
            <a:r>
              <a:rPr lang="en" altLang="zh-CN" sz="2000" b="0" i="0" u="none" strike="noStrike" dirty="0">
                <a:effectLst/>
              </a:rPr>
              <a:t>6.Replay: What does the professor imply when he says this: </a:t>
            </a:r>
          </a:p>
          <a:p>
            <a:pPr algn="l"/>
            <a:r>
              <a:rPr lang="en" altLang="zh-CN" sz="2000" b="0" i="0" u="none" strike="noStrike" dirty="0">
                <a:effectLst/>
              </a:rPr>
              <a:t>A. He needs to think before he can answer the woman's question.</a:t>
            </a:r>
          </a:p>
          <a:p>
            <a:pPr algn="l"/>
            <a:r>
              <a:rPr lang="en" altLang="zh-CN" sz="2000" b="0" i="0" u="none" strike="noStrike" dirty="0">
                <a:effectLst/>
              </a:rPr>
              <a:t>B. The woman has underestimated how often VLF waves can be detected.</a:t>
            </a:r>
          </a:p>
          <a:p>
            <a:pPr algn="l"/>
            <a:r>
              <a:rPr lang="en" altLang="zh-CN" sz="2000" b="0" i="0" u="none" strike="noStrike" dirty="0">
                <a:effectLst/>
              </a:rPr>
              <a:t>C. The woman does not realize that waiting for a thunderstorm can take a long time.</a:t>
            </a:r>
          </a:p>
          <a:p>
            <a:pPr algn="l"/>
            <a:r>
              <a:rPr lang="en" altLang="zh-CN" sz="2000" b="0" i="0" u="none" strike="noStrike" dirty="0">
                <a:effectLst/>
              </a:rPr>
              <a:t>D. The woman does not understand the relationship between thunderstorms and lightning.</a:t>
            </a:r>
          </a:p>
        </p:txBody>
      </p:sp>
      <p:sp>
        <p:nvSpPr>
          <p:cNvPr id="2" name="灯片编号占位符 1">
            <a:extLst>
              <a:ext uri="{FF2B5EF4-FFF2-40B4-BE49-F238E27FC236}">
                <a16:creationId xmlns:a16="http://schemas.microsoft.com/office/drawing/2014/main" id="{63A465BC-E24C-3B43-8CCA-89B6371BFA2E}"/>
              </a:ext>
            </a:extLst>
          </p:cNvPr>
          <p:cNvSpPr>
            <a:spLocks noGrp="1"/>
          </p:cNvSpPr>
          <p:nvPr>
            <p:ph type="sldNum" sz="quarter" idx="12"/>
          </p:nvPr>
        </p:nvSpPr>
        <p:spPr/>
        <p:txBody>
          <a:bodyPr/>
          <a:lstStyle/>
          <a:p>
            <a:fld id="{339F675D-CCB8-1E44-8B99-D1C31FDA93BF}" type="slidenum">
              <a:rPr kumimoji="1" lang="zh-CN" altLang="en-US" smtClean="0"/>
              <a:t>29</a:t>
            </a:fld>
            <a:endParaRPr kumimoji="1" lang="zh-CN" altLang="en-US"/>
          </a:p>
        </p:txBody>
      </p:sp>
    </p:spTree>
    <p:extLst>
      <p:ext uri="{BB962C8B-B14F-4D97-AF65-F5344CB8AC3E}">
        <p14:creationId xmlns:p14="http://schemas.microsoft.com/office/powerpoint/2010/main" val="12330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41999BA-294D-7C43-9F46-CBDA243436A7}"/>
              </a:ext>
            </a:extLst>
          </p:cNvPr>
          <p:cNvSpPr>
            <a:spLocks noGrp="1"/>
          </p:cNvSpPr>
          <p:nvPr>
            <p:ph type="sldNum" sz="quarter" idx="12"/>
          </p:nvPr>
        </p:nvSpPr>
        <p:spPr/>
        <p:txBody>
          <a:bodyPr/>
          <a:lstStyle/>
          <a:p>
            <a:fld id="{C08B5AC8-6787-8449-BC40-4D381A3FE36A}" type="slidenum">
              <a:rPr kumimoji="1" lang="zh-CN" altLang="en-US" smtClean="0"/>
              <a:t>3</a:t>
            </a:fld>
            <a:endParaRPr kumimoji="1" lang="zh-CN" altLang="en-US"/>
          </a:p>
        </p:txBody>
      </p:sp>
      <p:sp>
        <p:nvSpPr>
          <p:cNvPr id="3" name="文本框 2">
            <a:extLst>
              <a:ext uri="{FF2B5EF4-FFF2-40B4-BE49-F238E27FC236}">
                <a16:creationId xmlns:a16="http://schemas.microsoft.com/office/drawing/2014/main" id="{77400F14-7886-594B-8276-2ED6027C8155}"/>
              </a:ext>
            </a:extLst>
          </p:cNvPr>
          <p:cNvSpPr txBox="1"/>
          <p:nvPr/>
        </p:nvSpPr>
        <p:spPr>
          <a:xfrm>
            <a:off x="398106" y="143069"/>
            <a:ext cx="4528804" cy="923330"/>
          </a:xfrm>
          <a:prstGeom prst="rect">
            <a:avLst/>
          </a:prstGeom>
          <a:noFill/>
        </p:spPr>
        <p:txBody>
          <a:bodyPr wrap="none" rtlCol="0">
            <a:spAutoFit/>
          </a:bodyPr>
          <a:lstStyle/>
          <a:p>
            <a:r>
              <a:rPr kumimoji="1" lang="en-US" altLang="zh-CN" sz="5400" b="1" dirty="0">
                <a:latin typeface="Agency FB" panose="020B0503020202020204" pitchFamily="34" charset="0"/>
              </a:rPr>
              <a:t>Reference version</a:t>
            </a:r>
            <a:endParaRPr kumimoji="1" lang="zh-CN" altLang="en-US" sz="5400" b="1" dirty="0">
              <a:latin typeface="Agency FB" panose="020B0503020202020204" pitchFamily="34" charset="0"/>
            </a:endParaRPr>
          </a:p>
        </p:txBody>
      </p:sp>
      <p:sp>
        <p:nvSpPr>
          <p:cNvPr id="4" name="文本框 3">
            <a:extLst>
              <a:ext uri="{FF2B5EF4-FFF2-40B4-BE49-F238E27FC236}">
                <a16:creationId xmlns:a16="http://schemas.microsoft.com/office/drawing/2014/main" id="{758EEBD7-DC98-5D4B-B7AF-2D15C44099B6}"/>
              </a:ext>
            </a:extLst>
          </p:cNvPr>
          <p:cNvSpPr txBox="1"/>
          <p:nvPr/>
        </p:nvSpPr>
        <p:spPr>
          <a:xfrm>
            <a:off x="398106" y="1275933"/>
            <a:ext cx="11793894" cy="5262979"/>
          </a:xfrm>
          <a:prstGeom prst="rect">
            <a:avLst/>
          </a:prstGeom>
          <a:noFill/>
        </p:spPr>
        <p:txBody>
          <a:bodyPr wrap="square" rtlCol="0">
            <a:spAutoFit/>
          </a:bodyPr>
          <a:lstStyle/>
          <a:p>
            <a:r>
              <a:rPr kumimoji="1" lang="en-US" altLang="zh-CN" sz="2400" b="1" dirty="0">
                <a:solidFill>
                  <a:srgbClr val="FF0000"/>
                </a:solidFill>
              </a:rPr>
              <a:t>Main Idea:</a:t>
            </a:r>
          </a:p>
          <a:p>
            <a:r>
              <a:rPr kumimoji="1" lang="en-US" altLang="zh-CN" sz="2400" dirty="0"/>
              <a:t>The student came to the office to ask for additional copies of the class since the computer has been attacked by a computer virus.</a:t>
            </a:r>
          </a:p>
          <a:p>
            <a:r>
              <a:rPr kumimoji="1" lang="en-US" altLang="zh-CN" sz="2400" dirty="0"/>
              <a:t>Then the student mentioned that the class of Bauhaus style and she didn’t familiarize with this subject because she majored in economics, and  she chose it as an elective to broaden her awareness. </a:t>
            </a:r>
          </a:p>
          <a:p>
            <a:r>
              <a:rPr kumimoji="1" lang="en-US" altLang="zh-CN" sz="2400" dirty="0"/>
              <a:t>So, the professor explained that the Bauhaus style originally started as an experiment</a:t>
            </a:r>
          </a:p>
          <a:p>
            <a:r>
              <a:rPr kumimoji="1" lang="en-US" altLang="zh-CN" sz="2400" dirty="0"/>
              <a:t>in education, and the funding director was an architect, so the director combine various types of art under one artistic roof. As a result, the Bauhaus became  influential in architecture. Moreover, the professor demonstrated that the student would be required to visit a exhibition, and students will be able to see various Bauhaus types of artistic work</a:t>
            </a:r>
          </a:p>
          <a:p>
            <a:r>
              <a:rPr kumimoji="1" lang="en-US" altLang="zh-CN" sz="2400" dirty="0"/>
              <a:t>After hearing the introduction and the discount the professor mentioned, the student was excited to pay a visit</a:t>
            </a:r>
            <a:endParaRPr kumimoji="1" lang="zh-CN" altLang="en-US" sz="2400" dirty="0"/>
          </a:p>
        </p:txBody>
      </p:sp>
    </p:spTree>
    <p:extLst>
      <p:ext uri="{BB962C8B-B14F-4D97-AF65-F5344CB8AC3E}">
        <p14:creationId xmlns:p14="http://schemas.microsoft.com/office/powerpoint/2010/main" val="3220542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96C8370-64A0-8F4D-A6EE-FB3EE901ADD3}"/>
              </a:ext>
            </a:extLst>
          </p:cNvPr>
          <p:cNvSpPr txBox="1"/>
          <p:nvPr/>
        </p:nvSpPr>
        <p:spPr>
          <a:xfrm>
            <a:off x="469900" y="419438"/>
            <a:ext cx="6096000" cy="2862322"/>
          </a:xfrm>
          <a:prstGeom prst="rect">
            <a:avLst/>
          </a:prstGeom>
          <a:noFill/>
        </p:spPr>
        <p:txBody>
          <a:bodyPr wrap="square">
            <a:spAutoFit/>
          </a:bodyPr>
          <a:lstStyle/>
          <a:p>
            <a:pPr algn="l"/>
            <a:r>
              <a:rPr lang="en" altLang="zh-CN" sz="2000" b="0" i="0" u="none" strike="noStrike" dirty="0">
                <a:effectLst/>
              </a:rPr>
              <a:t>1.What does the professor mainly discuss?</a:t>
            </a:r>
          </a:p>
          <a:p>
            <a:pPr algn="l"/>
            <a:r>
              <a:rPr lang="en" altLang="zh-CN" sz="2000" b="0" i="0" u="none" strike="noStrike" dirty="0">
                <a:effectLst/>
              </a:rPr>
              <a:t>A. Methods of converting radio waves into sound waves</a:t>
            </a:r>
          </a:p>
          <a:p>
            <a:pPr algn="l"/>
            <a:r>
              <a:rPr lang="en" altLang="zh-CN" sz="2000" b="0" i="0" u="none" strike="noStrike" dirty="0">
                <a:effectLst/>
              </a:rPr>
              <a:t>B. Features of different types of electromagnetic radiation</a:t>
            </a:r>
          </a:p>
          <a:p>
            <a:pPr algn="l"/>
            <a:r>
              <a:rPr lang="en" altLang="zh-CN" sz="2000" b="0" i="0" u="none" strike="noStrike" dirty="0">
                <a:effectLst/>
              </a:rPr>
              <a:t>C. The various paths that very-low-frequency waves follow on Earth</a:t>
            </a:r>
          </a:p>
          <a:p>
            <a:pPr algn="l"/>
            <a:r>
              <a:rPr lang="en" altLang="zh-CN" sz="2000" b="0" i="0" u="none" strike="noStrike" dirty="0">
                <a:solidFill>
                  <a:schemeClr val="accent5">
                    <a:lumMod val="75000"/>
                  </a:schemeClr>
                </a:solidFill>
                <a:effectLst/>
              </a:rPr>
              <a:t>D. The emission and detection of very-low-frequency waves</a:t>
            </a:r>
          </a:p>
        </p:txBody>
      </p:sp>
      <p:sp>
        <p:nvSpPr>
          <p:cNvPr id="5" name="文本框 4">
            <a:extLst>
              <a:ext uri="{FF2B5EF4-FFF2-40B4-BE49-F238E27FC236}">
                <a16:creationId xmlns:a16="http://schemas.microsoft.com/office/drawing/2014/main" id="{093AA381-2A76-0845-806B-80A73B26ABBC}"/>
              </a:ext>
            </a:extLst>
          </p:cNvPr>
          <p:cNvSpPr txBox="1"/>
          <p:nvPr/>
        </p:nvSpPr>
        <p:spPr>
          <a:xfrm>
            <a:off x="469900" y="3572640"/>
            <a:ext cx="6096000" cy="3416320"/>
          </a:xfrm>
          <a:prstGeom prst="rect">
            <a:avLst/>
          </a:prstGeom>
          <a:noFill/>
        </p:spPr>
        <p:txBody>
          <a:bodyPr wrap="square">
            <a:spAutoFit/>
          </a:bodyPr>
          <a:lstStyle/>
          <a:p>
            <a:r>
              <a:rPr lang="en" altLang="zh-CN" sz="2000" dirty="0">
                <a:effectLst/>
              </a:rPr>
              <a:t>2.What is one difference between radio waves and sound waves that the professor emphasizes?</a:t>
            </a:r>
          </a:p>
          <a:p>
            <a:r>
              <a:rPr lang="en" altLang="zh-CN" sz="2000" dirty="0">
                <a:effectLst/>
              </a:rPr>
              <a:t>A. Radio waves have a lower frequency.</a:t>
            </a:r>
          </a:p>
          <a:p>
            <a:r>
              <a:rPr lang="en" altLang="zh-CN" sz="2000" dirty="0">
                <a:effectLst/>
              </a:rPr>
              <a:t>B. Water stops radio waves from spreading but does not stop sound waves</a:t>
            </a:r>
          </a:p>
          <a:p>
            <a:r>
              <a:rPr lang="en" altLang="zh-CN" sz="2000" dirty="0">
                <a:solidFill>
                  <a:schemeClr val="accent5">
                    <a:lumMod val="75000"/>
                  </a:schemeClr>
                </a:solidFill>
                <a:effectLst/>
              </a:rPr>
              <a:t>C. Unlike sound waves, radio waves can travel outside Earth's atmosphere.</a:t>
            </a:r>
          </a:p>
          <a:p>
            <a:r>
              <a:rPr lang="en" altLang="zh-CN" sz="2000" dirty="0">
                <a:effectLst/>
              </a:rPr>
              <a:t>D. Naturally occurring radio waves are difficult to detect on Earth at night.</a:t>
            </a:r>
          </a:p>
          <a:p>
            <a:br>
              <a:rPr lang="en" altLang="zh-CN" dirty="0"/>
            </a:br>
            <a:endParaRPr lang="zh-CN" altLang="en-US" dirty="0"/>
          </a:p>
        </p:txBody>
      </p:sp>
      <p:sp>
        <p:nvSpPr>
          <p:cNvPr id="7" name="文本框 6">
            <a:extLst>
              <a:ext uri="{FF2B5EF4-FFF2-40B4-BE49-F238E27FC236}">
                <a16:creationId xmlns:a16="http://schemas.microsoft.com/office/drawing/2014/main" id="{6C4958A2-3462-DD41-B9EB-FA53F24C520F}"/>
              </a:ext>
            </a:extLst>
          </p:cNvPr>
          <p:cNvSpPr txBox="1"/>
          <p:nvPr/>
        </p:nvSpPr>
        <p:spPr>
          <a:xfrm>
            <a:off x="6565900" y="2141479"/>
            <a:ext cx="5626100" cy="2862322"/>
          </a:xfrm>
          <a:prstGeom prst="rect">
            <a:avLst/>
          </a:prstGeom>
          <a:noFill/>
        </p:spPr>
        <p:txBody>
          <a:bodyPr wrap="square">
            <a:spAutoFit/>
          </a:bodyPr>
          <a:lstStyle/>
          <a:p>
            <a:pPr algn="l"/>
            <a:r>
              <a:rPr lang="en" altLang="zh-CN" sz="2000" b="0" i="0" u="none" strike="noStrike" dirty="0">
                <a:solidFill>
                  <a:srgbClr val="494949"/>
                </a:solidFill>
                <a:effectLst/>
              </a:rPr>
              <a:t>3.What explanation does the professor give for the constant occurrence of VLF emissions on Earth?</a:t>
            </a:r>
          </a:p>
          <a:p>
            <a:pPr algn="l"/>
            <a:r>
              <a:rPr lang="en" altLang="zh-CN" sz="2000" b="0" i="0" u="none" strike="noStrike" dirty="0">
                <a:solidFill>
                  <a:srgbClr val="333333"/>
                </a:solidFill>
                <a:effectLst/>
              </a:rPr>
              <a:t>A. At any given time, some part of the world is experiencing sunrise or sunset.</a:t>
            </a:r>
          </a:p>
          <a:p>
            <a:pPr algn="l"/>
            <a:r>
              <a:rPr lang="en" altLang="zh-CN" sz="2000" b="0" i="0" u="none" strike="noStrike" dirty="0">
                <a:solidFill>
                  <a:srgbClr val="333333"/>
                </a:solidFill>
                <a:effectLst/>
              </a:rPr>
              <a:t>B. Waveguides constantly form in the atmosphere.</a:t>
            </a:r>
          </a:p>
          <a:p>
            <a:pPr algn="l"/>
            <a:r>
              <a:rPr lang="en" altLang="zh-CN" sz="2000" b="0" i="0" u="none" strike="noStrike" dirty="0">
                <a:solidFill>
                  <a:srgbClr val="333333"/>
                </a:solidFill>
                <a:effectLst/>
              </a:rPr>
              <a:t>C. Earth's magnetosphere directs interplanetary waves toward Earth's surface.</a:t>
            </a:r>
          </a:p>
          <a:p>
            <a:pPr algn="l"/>
            <a:r>
              <a:rPr lang="en" altLang="zh-CN" sz="2000" b="0" i="0" u="none" strike="noStrike" dirty="0">
                <a:solidFill>
                  <a:schemeClr val="accent5">
                    <a:lumMod val="75000"/>
                  </a:schemeClr>
                </a:solidFill>
                <a:effectLst/>
              </a:rPr>
              <a:t>D. Lightning occurs constantly on the planet.</a:t>
            </a:r>
          </a:p>
        </p:txBody>
      </p:sp>
      <p:sp>
        <p:nvSpPr>
          <p:cNvPr id="2" name="灯片编号占位符 1">
            <a:extLst>
              <a:ext uri="{FF2B5EF4-FFF2-40B4-BE49-F238E27FC236}">
                <a16:creationId xmlns:a16="http://schemas.microsoft.com/office/drawing/2014/main" id="{4CB2AC8B-2D64-4246-A0BE-01F7C003B69B}"/>
              </a:ext>
            </a:extLst>
          </p:cNvPr>
          <p:cNvSpPr>
            <a:spLocks noGrp="1"/>
          </p:cNvSpPr>
          <p:nvPr>
            <p:ph type="sldNum" sz="quarter" idx="12"/>
          </p:nvPr>
        </p:nvSpPr>
        <p:spPr/>
        <p:txBody>
          <a:bodyPr/>
          <a:lstStyle/>
          <a:p>
            <a:fld id="{339F675D-CCB8-1E44-8B99-D1C31FDA93BF}" type="slidenum">
              <a:rPr kumimoji="1" lang="zh-CN" altLang="en-US" smtClean="0"/>
              <a:t>30</a:t>
            </a:fld>
            <a:endParaRPr kumimoji="1" lang="zh-CN" altLang="en-US"/>
          </a:p>
        </p:txBody>
      </p:sp>
    </p:spTree>
    <p:extLst>
      <p:ext uri="{BB962C8B-B14F-4D97-AF65-F5344CB8AC3E}">
        <p14:creationId xmlns:p14="http://schemas.microsoft.com/office/powerpoint/2010/main" val="3698401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1FDE70-7E68-E743-B5D4-210DF40262A9}"/>
              </a:ext>
            </a:extLst>
          </p:cNvPr>
          <p:cNvSpPr txBox="1"/>
          <p:nvPr/>
        </p:nvSpPr>
        <p:spPr>
          <a:xfrm>
            <a:off x="419100" y="258901"/>
            <a:ext cx="6096000" cy="3170099"/>
          </a:xfrm>
          <a:prstGeom prst="rect">
            <a:avLst/>
          </a:prstGeom>
          <a:noFill/>
        </p:spPr>
        <p:txBody>
          <a:bodyPr wrap="square">
            <a:spAutoFit/>
          </a:bodyPr>
          <a:lstStyle/>
          <a:p>
            <a:pPr algn="l"/>
            <a:r>
              <a:rPr lang="en" altLang="zh-CN" sz="2000" b="0" i="0" u="none" strike="noStrike" dirty="0">
                <a:effectLst/>
              </a:rPr>
              <a:t>4.Why are sunrise and sunset the best times to listen to VLF signals?</a:t>
            </a:r>
          </a:p>
          <a:p>
            <a:pPr algn="l"/>
            <a:r>
              <a:rPr lang="en" altLang="zh-CN" sz="2000" b="0" i="0" u="none" strike="noStrike" dirty="0">
                <a:effectLst/>
              </a:rPr>
              <a:t>A. Because thunderstorms are most likely to occur then</a:t>
            </a:r>
          </a:p>
          <a:p>
            <a:pPr algn="l"/>
            <a:r>
              <a:rPr lang="en" altLang="zh-CN" sz="2000" b="0" i="0" u="none" strike="noStrike" dirty="0">
                <a:solidFill>
                  <a:schemeClr val="accent5">
                    <a:lumMod val="75000"/>
                  </a:schemeClr>
                </a:solidFill>
                <a:effectLst/>
              </a:rPr>
              <a:t>B. Because radio waves travel through natural waveguides then</a:t>
            </a:r>
          </a:p>
          <a:p>
            <a:pPr algn="l"/>
            <a:r>
              <a:rPr lang="en" altLang="zh-CN" sz="2000" b="0" i="0" u="none" strike="noStrike" dirty="0">
                <a:effectLst/>
              </a:rPr>
              <a:t>C. Because higher-frequency signals are less active then</a:t>
            </a:r>
          </a:p>
          <a:p>
            <a:pPr algn="l"/>
            <a:r>
              <a:rPr lang="en" altLang="zh-CN" sz="2000" b="0" i="0" u="none" strike="noStrike" dirty="0">
                <a:effectLst/>
              </a:rPr>
              <a:t>D. Because temperatures are not extremely high or low then</a:t>
            </a:r>
          </a:p>
        </p:txBody>
      </p:sp>
      <p:sp>
        <p:nvSpPr>
          <p:cNvPr id="5" name="文本框 4">
            <a:extLst>
              <a:ext uri="{FF2B5EF4-FFF2-40B4-BE49-F238E27FC236}">
                <a16:creationId xmlns:a16="http://schemas.microsoft.com/office/drawing/2014/main" id="{C9A2581E-68C7-0442-8F86-9985C8D8B1A7}"/>
              </a:ext>
            </a:extLst>
          </p:cNvPr>
          <p:cNvSpPr txBox="1"/>
          <p:nvPr/>
        </p:nvSpPr>
        <p:spPr>
          <a:xfrm>
            <a:off x="419100" y="3687901"/>
            <a:ext cx="6096000" cy="3170099"/>
          </a:xfrm>
          <a:prstGeom prst="rect">
            <a:avLst/>
          </a:prstGeom>
          <a:noFill/>
        </p:spPr>
        <p:txBody>
          <a:bodyPr wrap="square">
            <a:spAutoFit/>
          </a:bodyPr>
          <a:lstStyle/>
          <a:p>
            <a:pPr algn="l"/>
            <a:r>
              <a:rPr lang="en" altLang="zh-CN" sz="2000" b="0" i="0" u="none" strike="noStrike" dirty="0">
                <a:effectLst/>
              </a:rPr>
              <a:t>5.Why does the professor discuss whistlers and </a:t>
            </a:r>
            <a:r>
              <a:rPr lang="en" altLang="zh-CN" sz="2000" b="0" i="0" u="none" strike="noStrike" dirty="0" err="1">
                <a:effectLst/>
              </a:rPr>
              <a:t>tweeks</a:t>
            </a:r>
            <a:r>
              <a:rPr lang="en" altLang="zh-CN" sz="2000" b="0" i="0" u="none" strike="noStrike" dirty="0">
                <a:effectLst/>
              </a:rPr>
              <a:t>?</a:t>
            </a:r>
          </a:p>
          <a:p>
            <a:pPr algn="l"/>
            <a:r>
              <a:rPr lang="en" altLang="zh-CN" sz="2000" b="0" i="0" u="none" strike="noStrike" dirty="0">
                <a:solidFill>
                  <a:schemeClr val="accent5">
                    <a:lumMod val="75000"/>
                  </a:schemeClr>
                </a:solidFill>
                <a:effectLst/>
              </a:rPr>
              <a:t>A. To illustrate that the path a VLF wave travels can affect the sound it makes on a radio</a:t>
            </a:r>
          </a:p>
          <a:p>
            <a:pPr algn="l"/>
            <a:r>
              <a:rPr lang="en" altLang="zh-CN" sz="2000" b="0" i="0" u="none" strike="noStrike" dirty="0">
                <a:effectLst/>
              </a:rPr>
              <a:t>B. To point out that VLF waves can affect the sounds heard on a household or car radio</a:t>
            </a:r>
          </a:p>
          <a:p>
            <a:pPr algn="l"/>
            <a:r>
              <a:rPr lang="en" altLang="zh-CN" sz="2000" b="0" i="0" u="none" strike="noStrike" dirty="0">
                <a:effectLst/>
              </a:rPr>
              <a:t>C. To describe how a colleague discovered the origin of VLF waves</a:t>
            </a:r>
          </a:p>
          <a:p>
            <a:pPr algn="l"/>
            <a:r>
              <a:rPr lang="en" altLang="zh-CN" sz="2000" b="0" i="0" u="none" strike="noStrike" dirty="0">
                <a:effectLst/>
              </a:rPr>
              <a:t>D. To clarify the difference between VLF waves and other kinds of waves</a:t>
            </a:r>
          </a:p>
        </p:txBody>
      </p:sp>
      <p:sp>
        <p:nvSpPr>
          <p:cNvPr id="7" name="文本框 6">
            <a:extLst>
              <a:ext uri="{FF2B5EF4-FFF2-40B4-BE49-F238E27FC236}">
                <a16:creationId xmlns:a16="http://schemas.microsoft.com/office/drawing/2014/main" id="{B827EE3A-3D45-F746-8643-BF0FCC3166F3}"/>
              </a:ext>
            </a:extLst>
          </p:cNvPr>
          <p:cNvSpPr txBox="1"/>
          <p:nvPr/>
        </p:nvSpPr>
        <p:spPr>
          <a:xfrm>
            <a:off x="6515100" y="1690062"/>
            <a:ext cx="5461000" cy="3477875"/>
          </a:xfrm>
          <a:prstGeom prst="rect">
            <a:avLst/>
          </a:prstGeom>
          <a:noFill/>
        </p:spPr>
        <p:txBody>
          <a:bodyPr wrap="square">
            <a:spAutoFit/>
          </a:bodyPr>
          <a:lstStyle/>
          <a:p>
            <a:pPr algn="l"/>
            <a:r>
              <a:rPr lang="en" altLang="zh-CN" sz="2000" b="0" i="0" u="none" strike="noStrike" dirty="0">
                <a:effectLst/>
              </a:rPr>
              <a:t>6.Replay: What does the professor imply when he says this: </a:t>
            </a:r>
          </a:p>
          <a:p>
            <a:pPr algn="l"/>
            <a:r>
              <a:rPr lang="en" altLang="zh-CN" sz="2000" b="0" i="0" u="none" strike="noStrike" dirty="0">
                <a:effectLst/>
              </a:rPr>
              <a:t>A. He needs to think before he can answer the woman's question.</a:t>
            </a:r>
          </a:p>
          <a:p>
            <a:pPr algn="l"/>
            <a:r>
              <a:rPr lang="en" altLang="zh-CN" sz="2000" b="0" i="0" u="none" strike="noStrike" dirty="0">
                <a:solidFill>
                  <a:schemeClr val="accent5">
                    <a:lumMod val="75000"/>
                  </a:schemeClr>
                </a:solidFill>
                <a:effectLst/>
              </a:rPr>
              <a:t>B. The woman has underestimated how often VLF waves can be detected.</a:t>
            </a:r>
          </a:p>
          <a:p>
            <a:pPr algn="l"/>
            <a:r>
              <a:rPr lang="en" altLang="zh-CN" sz="2000" b="0" i="0" u="none" strike="noStrike" dirty="0">
                <a:effectLst/>
              </a:rPr>
              <a:t>C. The woman does not realize that waiting for a thunderstorm can take a long time.</a:t>
            </a:r>
          </a:p>
          <a:p>
            <a:pPr algn="l"/>
            <a:r>
              <a:rPr lang="en" altLang="zh-CN" sz="2000" b="0" i="0" u="none" strike="noStrike" dirty="0">
                <a:effectLst/>
              </a:rPr>
              <a:t>D. The woman does not understand the relationship between thunderstorms and lightning.</a:t>
            </a:r>
          </a:p>
        </p:txBody>
      </p:sp>
      <p:sp>
        <p:nvSpPr>
          <p:cNvPr id="2" name="灯片编号占位符 1">
            <a:extLst>
              <a:ext uri="{FF2B5EF4-FFF2-40B4-BE49-F238E27FC236}">
                <a16:creationId xmlns:a16="http://schemas.microsoft.com/office/drawing/2014/main" id="{63A465BC-E24C-3B43-8CCA-89B6371BFA2E}"/>
              </a:ext>
            </a:extLst>
          </p:cNvPr>
          <p:cNvSpPr>
            <a:spLocks noGrp="1"/>
          </p:cNvSpPr>
          <p:nvPr>
            <p:ph type="sldNum" sz="quarter" idx="12"/>
          </p:nvPr>
        </p:nvSpPr>
        <p:spPr/>
        <p:txBody>
          <a:bodyPr/>
          <a:lstStyle/>
          <a:p>
            <a:fld id="{339F675D-CCB8-1E44-8B99-D1C31FDA93BF}" type="slidenum">
              <a:rPr kumimoji="1" lang="zh-CN" altLang="en-US" smtClean="0"/>
              <a:t>31</a:t>
            </a:fld>
            <a:endParaRPr kumimoji="1" lang="zh-CN" altLang="en-US"/>
          </a:p>
        </p:txBody>
      </p:sp>
    </p:spTree>
    <p:extLst>
      <p:ext uri="{BB962C8B-B14F-4D97-AF65-F5344CB8AC3E}">
        <p14:creationId xmlns:p14="http://schemas.microsoft.com/office/powerpoint/2010/main" val="1324792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32</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78126" y="42877"/>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sp>
        <p:nvSpPr>
          <p:cNvPr id="5" name="文本框 4">
            <a:extLst>
              <a:ext uri="{FF2B5EF4-FFF2-40B4-BE49-F238E27FC236}">
                <a16:creationId xmlns:a16="http://schemas.microsoft.com/office/drawing/2014/main" id="{CC0D1DF0-D2AA-9040-8C28-C14858156B00}"/>
              </a:ext>
            </a:extLst>
          </p:cNvPr>
          <p:cNvSpPr txBox="1"/>
          <p:nvPr/>
        </p:nvSpPr>
        <p:spPr>
          <a:xfrm>
            <a:off x="5889789" y="39546"/>
            <a:ext cx="6302211" cy="2616101"/>
          </a:xfrm>
          <a:prstGeom prst="rect">
            <a:avLst/>
          </a:prstGeom>
          <a:noFill/>
        </p:spPr>
        <p:txBody>
          <a:bodyPr wrap="square" rtlCol="0">
            <a:spAutoFit/>
          </a:bodyPr>
          <a:lstStyle/>
          <a:p>
            <a:r>
              <a:rPr kumimoji="1" lang="en-US" altLang="zh-CN" b="1" u="sng" dirty="0"/>
              <a:t>Answers:</a:t>
            </a:r>
          </a:p>
          <a:p>
            <a:endParaRPr kumimoji="1" lang="en-US" altLang="zh-CN" b="1" u="sng" dirty="0"/>
          </a:p>
          <a:p>
            <a:r>
              <a:rPr kumimoji="1" lang="en-US" altLang="zh-CN" sz="1600" dirty="0"/>
              <a:t>The professor talks about the low frequency waves,</a:t>
            </a:r>
          </a:p>
          <a:p>
            <a:r>
              <a:rPr kumimoji="1" lang="en-US" altLang="zh-CN" sz="1600" dirty="0"/>
              <a:t>and he wants to talk about the difference between radio</a:t>
            </a:r>
          </a:p>
          <a:p>
            <a:r>
              <a:rPr kumimoji="1" lang="en-US" altLang="zh-CN" sz="1600" dirty="0"/>
              <a:t>waves and sound waves first.</a:t>
            </a:r>
          </a:p>
          <a:p>
            <a:endParaRPr kumimoji="1" lang="en-US" altLang="zh-CN" sz="1600" dirty="0"/>
          </a:p>
          <a:p>
            <a:r>
              <a:rPr kumimoji="1" lang="en-US" altLang="zh-CN" sz="1600" dirty="0"/>
              <a:t>Sound waves can only travel through physical medium, and they are affected by the pressure changes. Meanwhile, radio waves can travel through anywhere, including the vacuum, because they are electromagnetic.</a:t>
            </a:r>
            <a:endParaRPr kumimoji="1" lang="zh-CN" altLang="en-US" sz="1600" dirty="0"/>
          </a:p>
        </p:txBody>
      </p:sp>
      <p:sp>
        <p:nvSpPr>
          <p:cNvPr id="6" name="文本框 5">
            <a:extLst>
              <a:ext uri="{FF2B5EF4-FFF2-40B4-BE49-F238E27FC236}">
                <a16:creationId xmlns:a16="http://schemas.microsoft.com/office/drawing/2014/main" id="{10FC0DBD-D17D-3A41-A76C-98EBEEC89318}"/>
              </a:ext>
            </a:extLst>
          </p:cNvPr>
          <p:cNvSpPr txBox="1"/>
          <p:nvPr/>
        </p:nvSpPr>
        <p:spPr>
          <a:xfrm>
            <a:off x="5889789" y="2728426"/>
            <a:ext cx="5920383" cy="830997"/>
          </a:xfrm>
          <a:prstGeom prst="rect">
            <a:avLst/>
          </a:prstGeom>
          <a:noFill/>
        </p:spPr>
        <p:txBody>
          <a:bodyPr wrap="square" rtlCol="0">
            <a:spAutoFit/>
          </a:bodyPr>
          <a:lstStyle/>
          <a:p>
            <a:r>
              <a:rPr kumimoji="1" lang="en-US" altLang="zh-CN" sz="1600" dirty="0"/>
              <a:t>The professor then explains that very low frequency radio waves can be detected and converted to sound by a specific radio called VLF radio .</a:t>
            </a:r>
            <a:endParaRPr kumimoji="1" lang="zh-CN" altLang="en-US" sz="1600" dirty="0"/>
          </a:p>
        </p:txBody>
      </p:sp>
      <p:sp>
        <p:nvSpPr>
          <p:cNvPr id="7" name="文本框 6">
            <a:extLst>
              <a:ext uri="{FF2B5EF4-FFF2-40B4-BE49-F238E27FC236}">
                <a16:creationId xmlns:a16="http://schemas.microsoft.com/office/drawing/2014/main" id="{36B7A59C-CC51-4146-8D68-A2E80DF5AD8E}"/>
              </a:ext>
            </a:extLst>
          </p:cNvPr>
          <p:cNvSpPr txBox="1"/>
          <p:nvPr/>
        </p:nvSpPr>
        <p:spPr>
          <a:xfrm>
            <a:off x="5889789" y="3681735"/>
            <a:ext cx="6446066" cy="1569660"/>
          </a:xfrm>
          <a:prstGeom prst="rect">
            <a:avLst/>
          </a:prstGeom>
          <a:noFill/>
        </p:spPr>
        <p:txBody>
          <a:bodyPr wrap="square" rtlCol="0">
            <a:spAutoFit/>
          </a:bodyPr>
          <a:lstStyle/>
          <a:p>
            <a:r>
              <a:rPr kumimoji="1" lang="en-US" altLang="zh-CN" sz="1600" dirty="0"/>
              <a:t>Then he illustrates the source of VLF emissions is lightning, and we can pick up the VLF emissions all the time. Moreover, we can even receive VLF far away and convert it to sound. In addition, the professor thinks nighttime is better to pick up the VLF waves, and agrees with the idea that sunrise and sunset is the most suitable time because natural waveguide will occur during sunset and sunrise</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0" name="文本框 9">
            <a:extLst>
              <a:ext uri="{FF2B5EF4-FFF2-40B4-BE49-F238E27FC236}">
                <a16:creationId xmlns:a16="http://schemas.microsoft.com/office/drawing/2014/main" id="{FC2A282E-C4CD-C044-8C5F-1E201BB76100}"/>
              </a:ext>
            </a:extLst>
          </p:cNvPr>
          <p:cNvSpPr txBox="1"/>
          <p:nvPr/>
        </p:nvSpPr>
        <p:spPr>
          <a:xfrm>
            <a:off x="5842000" y="5480927"/>
            <a:ext cx="6350000" cy="584775"/>
          </a:xfrm>
          <a:prstGeom prst="rect">
            <a:avLst/>
          </a:prstGeom>
          <a:noFill/>
        </p:spPr>
        <p:txBody>
          <a:bodyPr wrap="square" rtlCol="0">
            <a:spAutoFit/>
          </a:bodyPr>
          <a:lstStyle/>
          <a:p>
            <a:r>
              <a:rPr kumimoji="1" lang="en-US" altLang="zh-CN" sz="1600" dirty="0"/>
              <a:t>The professor introduces the two types of sound we can hear on radio. The first one is called whistler, and the other is called </a:t>
            </a:r>
            <a:r>
              <a:rPr kumimoji="1" lang="en-US" altLang="zh-CN" sz="1600" dirty="0" err="1"/>
              <a:t>tweek</a:t>
            </a:r>
            <a:r>
              <a:rPr kumimoji="1" lang="en-US" altLang="zh-CN" sz="1600" dirty="0"/>
              <a:t>.</a:t>
            </a:r>
            <a:endParaRPr kumimoji="1" lang="zh-CN" altLang="en-US" sz="1600" dirty="0"/>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32" name="TextBox 15">
            <a:extLst>
              <a:ext uri="{FF2B5EF4-FFF2-40B4-BE49-F238E27FC236}">
                <a16:creationId xmlns:a16="http://schemas.microsoft.com/office/drawing/2014/main" id="{70299A3F-6069-EC4E-B505-5F78E7248214}"/>
              </a:ext>
            </a:extLst>
          </p:cNvPr>
          <p:cNvSpPr txBox="1"/>
          <p:nvPr/>
        </p:nvSpPr>
        <p:spPr>
          <a:xfrm flipH="1">
            <a:off x="9567533" y="6295234"/>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421079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33</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3" name="TextBox 13">
            <a:extLst>
              <a:ext uri="{FF2B5EF4-FFF2-40B4-BE49-F238E27FC236}">
                <a16:creationId xmlns:a16="http://schemas.microsoft.com/office/drawing/2014/main" id="{71B8B62C-0DBC-6E46-9A38-AD65A68E40B8}"/>
              </a:ext>
            </a:extLst>
          </p:cNvPr>
          <p:cNvSpPr txBox="1"/>
          <p:nvPr/>
        </p:nvSpPr>
        <p:spPr>
          <a:xfrm>
            <a:off x="6391310" y="1787560"/>
            <a:ext cx="4438580" cy="954107"/>
          </a:xfrm>
          <a:prstGeom prst="rect">
            <a:avLst/>
          </a:prstGeom>
          <a:noFill/>
        </p:spPr>
        <p:txBody>
          <a:bodyPr wrap="square">
            <a:spAutoFit/>
          </a:bodyPr>
          <a:lstStyle/>
          <a:p>
            <a:pPr>
              <a:spcAft>
                <a:spcPts val="1200"/>
              </a:spcAft>
            </a:pPr>
            <a:r>
              <a:rPr lang="en-US" altLang="zh-CN" sz="2800" b="1" dirty="0">
                <a:latin typeface="+mn-ea"/>
              </a:rPr>
              <a:t>Now, what is the main idea of the whole passage?</a:t>
            </a:r>
            <a:endParaRPr lang="en-US" altLang="zh-CN" sz="2400" dirty="0">
              <a:latin typeface="+mn-ea"/>
            </a:endParaRPr>
          </a:p>
        </p:txBody>
      </p:sp>
      <p:sp>
        <p:nvSpPr>
          <p:cNvPr id="26" name="TextBox 17">
            <a:extLst>
              <a:ext uri="{FF2B5EF4-FFF2-40B4-BE49-F238E27FC236}">
                <a16:creationId xmlns:a16="http://schemas.microsoft.com/office/drawing/2014/main" id="{6BF46722-4269-0846-B328-B44D5EE4820F}"/>
              </a:ext>
            </a:extLst>
          </p:cNvPr>
          <p:cNvSpPr txBox="1"/>
          <p:nvPr/>
        </p:nvSpPr>
        <p:spPr>
          <a:xfrm>
            <a:off x="6391310" y="3617990"/>
            <a:ext cx="4904487" cy="954107"/>
          </a:xfrm>
          <a:prstGeom prst="rect">
            <a:avLst/>
          </a:prstGeom>
          <a:noFill/>
        </p:spPr>
        <p:txBody>
          <a:bodyPr wrap="square">
            <a:spAutoFit/>
          </a:bodyPr>
          <a:lstStyle/>
          <a:p>
            <a:r>
              <a:rPr lang="en-US" altLang="zh-CN" sz="2800" b="1" dirty="0">
                <a:latin typeface="+mn-ea"/>
              </a:rPr>
              <a:t>Please summarize in ONE sentence. </a:t>
            </a:r>
            <a:endParaRPr lang="zh-CN" altLang="en-US" sz="2800" dirty="0">
              <a:latin typeface="+mn-ea"/>
            </a:endParaRPr>
          </a:p>
        </p:txBody>
      </p:sp>
      <p:sp>
        <p:nvSpPr>
          <p:cNvPr id="32" name="TextBox 15">
            <a:extLst>
              <a:ext uri="{FF2B5EF4-FFF2-40B4-BE49-F238E27FC236}">
                <a16:creationId xmlns:a16="http://schemas.microsoft.com/office/drawing/2014/main" id="{9E5033DF-C4D8-D340-AAC0-A24A74FF0099}"/>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502474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34</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120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Right Brace 22">
            <a:extLst>
              <a:ext uri="{FF2B5EF4-FFF2-40B4-BE49-F238E27FC236}">
                <a16:creationId xmlns:a16="http://schemas.microsoft.com/office/drawing/2014/main" id="{68E2BB20-2FF6-7945-9645-59A52EB7FA16}"/>
              </a:ext>
            </a:extLst>
          </p:cNvPr>
          <p:cNvSpPr/>
          <p:nvPr/>
        </p:nvSpPr>
        <p:spPr>
          <a:xfrm>
            <a:off x="6424003" y="755540"/>
            <a:ext cx="333877" cy="482205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3B58CF1-5F99-314F-A372-8944E444749B}"/>
              </a:ext>
            </a:extLst>
          </p:cNvPr>
          <p:cNvSpPr txBox="1"/>
          <p:nvPr/>
        </p:nvSpPr>
        <p:spPr>
          <a:xfrm>
            <a:off x="6853679" y="2801417"/>
            <a:ext cx="5338321" cy="1200329"/>
          </a:xfrm>
          <a:prstGeom prst="rect">
            <a:avLst/>
          </a:prstGeom>
          <a:noFill/>
        </p:spPr>
        <p:txBody>
          <a:bodyPr wrap="square" rtlCol="0">
            <a:spAutoFit/>
          </a:bodyPr>
          <a:lstStyle/>
          <a:p>
            <a:r>
              <a:rPr kumimoji="1" lang="en-US" altLang="zh-CN" sz="2400" dirty="0"/>
              <a:t>The passage introduces the VLF waves </a:t>
            </a:r>
          </a:p>
          <a:p>
            <a:r>
              <a:rPr kumimoji="1" lang="en-US" altLang="zh-CN" sz="2400" dirty="0"/>
              <a:t>and how we receive them and the sound</a:t>
            </a:r>
          </a:p>
        </p:txBody>
      </p:sp>
      <p:sp>
        <p:nvSpPr>
          <p:cNvPr id="32" name="TextBox 15">
            <a:extLst>
              <a:ext uri="{FF2B5EF4-FFF2-40B4-BE49-F238E27FC236}">
                <a16:creationId xmlns:a16="http://schemas.microsoft.com/office/drawing/2014/main" id="{68625F9A-D7DC-1848-BB78-774AF965DE56}"/>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4100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64172"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 00:00 – 00:30</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5" name="Rectangle 2">
            <a:extLst>
              <a:ext uri="{FF2B5EF4-FFF2-40B4-BE49-F238E27FC236}">
                <a16:creationId xmlns:a16="http://schemas.microsoft.com/office/drawing/2014/main" id="{E93B9CF0-A7A3-6247-A644-D58C1E432EDE}"/>
              </a:ext>
            </a:extLst>
          </p:cNvPr>
          <p:cNvSpPr/>
          <p:nvPr/>
        </p:nvSpPr>
        <p:spPr>
          <a:xfrm>
            <a:off x="594360" y="1943512"/>
            <a:ext cx="7687491" cy="429270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2-4 sentences, with more details than the brief summary.</a:t>
            </a:r>
            <a:endParaRPr lang="zh-CN" altLang="en-US" sz="2800" dirty="0">
              <a:solidFill>
                <a:schemeClr val="tx1"/>
              </a:solidFill>
            </a:endParaRPr>
          </a:p>
        </p:txBody>
      </p:sp>
      <p:sp>
        <p:nvSpPr>
          <p:cNvPr id="6" name="灯片编号占位符 5">
            <a:extLst>
              <a:ext uri="{FF2B5EF4-FFF2-40B4-BE49-F238E27FC236}">
                <a16:creationId xmlns:a16="http://schemas.microsoft.com/office/drawing/2014/main" id="{C221DEAB-2889-4441-A3B4-4AF9E876540F}"/>
              </a:ext>
            </a:extLst>
          </p:cNvPr>
          <p:cNvSpPr>
            <a:spLocks noGrp="1"/>
          </p:cNvSpPr>
          <p:nvPr>
            <p:ph type="sldNum" sz="quarter" idx="12"/>
          </p:nvPr>
        </p:nvSpPr>
        <p:spPr/>
        <p:txBody>
          <a:bodyPr/>
          <a:lstStyle/>
          <a:p>
            <a:fld id="{339F675D-CCB8-1E44-8B99-D1C31FDA93BF}" type="slidenum">
              <a:rPr kumimoji="1" lang="zh-CN" altLang="en-US" smtClean="0"/>
              <a:t>35</a:t>
            </a:fld>
            <a:endParaRPr kumimoji="1" lang="zh-CN" altLang="en-US"/>
          </a:p>
        </p:txBody>
      </p:sp>
      <p:sp>
        <p:nvSpPr>
          <p:cNvPr id="7" name="TextBox 15">
            <a:extLst>
              <a:ext uri="{FF2B5EF4-FFF2-40B4-BE49-F238E27FC236}">
                <a16:creationId xmlns:a16="http://schemas.microsoft.com/office/drawing/2014/main" id="{164A59B1-0117-984A-82D8-8E774F6FA152}"/>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377770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82329" y="312670"/>
            <a:ext cx="3064172"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 00:00 – 00:30</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36</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5" name="TextBox 4">
            <a:extLst>
              <a:ext uri="{FF2B5EF4-FFF2-40B4-BE49-F238E27FC236}">
                <a16:creationId xmlns:a16="http://schemas.microsoft.com/office/drawing/2014/main" id="{4BE1C27F-F28E-4047-9C05-3C18969DA35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250549"/>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071A87C-9AB1-B04D-9E82-9DC766C4A7A1}"/>
              </a:ext>
            </a:extLst>
          </p:cNvPr>
          <p:cNvSpPr txBox="1"/>
          <p:nvPr/>
        </p:nvSpPr>
        <p:spPr>
          <a:xfrm>
            <a:off x="7048500" y="2920137"/>
            <a:ext cx="5029200" cy="1754326"/>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dirty="0"/>
              <a:t>The professor talks about electromagnetic waves, especially the very low frequency waves, and he will start by talking about the difference between radio waves and sound waves.</a:t>
            </a:r>
          </a:p>
        </p:txBody>
      </p:sp>
      <p:sp>
        <p:nvSpPr>
          <p:cNvPr id="3" name="文本框 2">
            <a:extLst>
              <a:ext uri="{FF2B5EF4-FFF2-40B4-BE49-F238E27FC236}">
                <a16:creationId xmlns:a16="http://schemas.microsoft.com/office/drawing/2014/main" id="{7F64DE22-CFC2-5748-BFF2-65FB94ECC1B3}"/>
              </a:ext>
            </a:extLst>
          </p:cNvPr>
          <p:cNvSpPr txBox="1"/>
          <p:nvPr/>
        </p:nvSpPr>
        <p:spPr>
          <a:xfrm>
            <a:off x="416560" y="2260600"/>
            <a:ext cx="6047740" cy="3477875"/>
          </a:xfrm>
          <a:prstGeom prst="rect">
            <a:avLst/>
          </a:prstGeom>
          <a:noFill/>
        </p:spPr>
        <p:txBody>
          <a:bodyPr wrap="square" rtlCol="0">
            <a:spAutoFit/>
          </a:bodyPr>
          <a:lstStyle/>
          <a:p>
            <a:r>
              <a:rPr lang="en-US" altLang="zh-CN" sz="2000" b="1" u="sng" dirty="0">
                <a:solidFill>
                  <a:schemeClr val="accent5">
                    <a:lumMod val="75000"/>
                  </a:schemeClr>
                </a:solidFill>
                <a:latin typeface="+mn-ea"/>
              </a:rPr>
              <a:t>MALE PROFESSOR: </a:t>
            </a:r>
            <a:r>
              <a:rPr lang="en-US" altLang="zh-CN" sz="2000" dirty="0">
                <a:solidFill>
                  <a:schemeClr val="accent5">
                    <a:lumMod val="75000"/>
                  </a:schemeClr>
                </a:solidFill>
                <a:latin typeface="+mn-ea"/>
              </a:rPr>
              <a:t>So are there are any questions before we continue our discussion of different types of electromagnetic waves? Um, today we'll focus on radio waves, and specifically, very low frequency</a:t>
            </a:r>
            <a:r>
              <a:rPr lang="zh-CN" altLang="zh-CN" sz="2000" dirty="0">
                <a:solidFill>
                  <a:schemeClr val="accent5">
                    <a:lumMod val="75000"/>
                  </a:schemeClr>
                </a:solidFill>
                <a:latin typeface="+mn-ea"/>
              </a:rPr>
              <a:t> </a:t>
            </a:r>
            <a:r>
              <a:rPr lang="en-US" altLang="zh-CN" sz="2000" dirty="0">
                <a:solidFill>
                  <a:schemeClr val="accent5">
                    <a:lumMod val="75000"/>
                  </a:schemeClr>
                </a:solidFill>
                <a:latin typeface="+mn-ea"/>
              </a:rPr>
              <a:t>radio waves. Ah Yes, Tim?</a:t>
            </a:r>
          </a:p>
          <a:p>
            <a:br>
              <a:rPr lang="en-US" altLang="zh-CN" sz="2000" dirty="0">
                <a:latin typeface="+mn-ea"/>
              </a:rPr>
            </a:br>
            <a:r>
              <a:rPr lang="en-US" altLang="zh-CN" sz="2000" b="1" u="sng" dirty="0">
                <a:latin typeface="+mn-ea"/>
              </a:rPr>
              <a:t>MALE STUDENT</a:t>
            </a:r>
            <a:r>
              <a:rPr lang="en-US" altLang="zh-CN" sz="2000" dirty="0">
                <a:latin typeface="+mn-ea"/>
              </a:rPr>
              <a:t>: Are you going to talk at all about the difference between radio waves and sound waves?</a:t>
            </a:r>
          </a:p>
          <a:p>
            <a:br>
              <a:rPr lang="en-US" altLang="zh-CN" sz="2000" b="1" u="sng" dirty="0">
                <a:latin typeface="+mn-ea"/>
              </a:rPr>
            </a:br>
            <a:r>
              <a:rPr lang="en-US" altLang="zh-CN" sz="2000" b="1" u="sng" dirty="0">
                <a:solidFill>
                  <a:schemeClr val="accent5">
                    <a:lumMod val="75000"/>
                  </a:schemeClr>
                </a:solidFill>
                <a:latin typeface="+mn-ea"/>
              </a:rPr>
              <a:t>MALE PROFESSOR:</a:t>
            </a:r>
            <a:r>
              <a:rPr lang="en-US" altLang="zh-CN" sz="2000" dirty="0">
                <a:solidFill>
                  <a:schemeClr val="accent5">
                    <a:lumMod val="75000"/>
                  </a:schemeClr>
                </a:solidFill>
                <a:latin typeface="+mn-ea"/>
              </a:rPr>
              <a:t> Um, OK. That might be a good place to start, actually</a:t>
            </a:r>
            <a:r>
              <a:rPr lang="en-US" altLang="zh-CN" b="1" dirty="0">
                <a:solidFill>
                  <a:schemeClr val="accent5">
                    <a:lumMod val="75000"/>
                  </a:schemeClr>
                </a:solidFill>
              </a:rPr>
              <a:t>. </a:t>
            </a:r>
            <a:endParaRPr kumimoji="1" lang="zh-CN" altLang="en-US" dirty="0">
              <a:solidFill>
                <a:schemeClr val="accent5">
                  <a:lumMod val="75000"/>
                </a:schemeClr>
              </a:solidFill>
            </a:endParaRPr>
          </a:p>
        </p:txBody>
      </p:sp>
    </p:spTree>
    <p:extLst>
      <p:ext uri="{BB962C8B-B14F-4D97-AF65-F5344CB8AC3E}">
        <p14:creationId xmlns:p14="http://schemas.microsoft.com/office/powerpoint/2010/main" val="4274915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82329" y="312670"/>
            <a:ext cx="3064172"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 00:00 – 00:30</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37</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5" name="TextBox 4">
            <a:extLst>
              <a:ext uri="{FF2B5EF4-FFF2-40B4-BE49-F238E27FC236}">
                <a16:creationId xmlns:a16="http://schemas.microsoft.com/office/drawing/2014/main" id="{4BE1C27F-F28E-4047-9C05-3C18969DA35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250549"/>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F64DE22-CFC2-5748-BFF2-65FB94ECC1B3}"/>
              </a:ext>
            </a:extLst>
          </p:cNvPr>
          <p:cNvSpPr txBox="1"/>
          <p:nvPr/>
        </p:nvSpPr>
        <p:spPr>
          <a:xfrm>
            <a:off x="416560" y="2260600"/>
            <a:ext cx="6047740" cy="3477875"/>
          </a:xfrm>
          <a:prstGeom prst="rect">
            <a:avLst/>
          </a:prstGeom>
          <a:noFill/>
        </p:spPr>
        <p:txBody>
          <a:bodyPr wrap="square" rtlCol="0">
            <a:spAutoFit/>
          </a:bodyPr>
          <a:lstStyle/>
          <a:p>
            <a:r>
              <a:rPr lang="en-US" altLang="zh-CN" sz="2000" b="1" u="sng" dirty="0">
                <a:solidFill>
                  <a:schemeClr val="accent5">
                    <a:lumMod val="75000"/>
                  </a:schemeClr>
                </a:solidFill>
                <a:latin typeface="+mn-ea"/>
              </a:rPr>
              <a:t>MALE PROFESSOR: </a:t>
            </a:r>
            <a:r>
              <a:rPr lang="en-US" altLang="zh-CN" sz="2000" dirty="0">
                <a:solidFill>
                  <a:schemeClr val="accent5">
                    <a:lumMod val="75000"/>
                  </a:schemeClr>
                </a:solidFill>
                <a:latin typeface="+mn-ea"/>
              </a:rPr>
              <a:t>So are there are any questions before we continue our discussion of different types of electromagnetic waves? Um, today we'll focus on radio waves, and specifically, very low frequency</a:t>
            </a:r>
            <a:r>
              <a:rPr lang="zh-CN" altLang="zh-CN" sz="2000" dirty="0">
                <a:solidFill>
                  <a:schemeClr val="accent5">
                    <a:lumMod val="75000"/>
                  </a:schemeClr>
                </a:solidFill>
                <a:latin typeface="+mn-ea"/>
              </a:rPr>
              <a:t> </a:t>
            </a:r>
            <a:r>
              <a:rPr lang="en-US" altLang="zh-CN" sz="2000" dirty="0">
                <a:solidFill>
                  <a:schemeClr val="accent5">
                    <a:lumMod val="75000"/>
                  </a:schemeClr>
                </a:solidFill>
                <a:latin typeface="+mn-ea"/>
              </a:rPr>
              <a:t>radio waves. Ah Yes, Tim?</a:t>
            </a:r>
          </a:p>
          <a:p>
            <a:br>
              <a:rPr lang="en-US" altLang="zh-CN" sz="2000" dirty="0">
                <a:latin typeface="+mn-ea"/>
              </a:rPr>
            </a:br>
            <a:r>
              <a:rPr lang="en-US" altLang="zh-CN" sz="2000" b="1" u="sng" dirty="0">
                <a:latin typeface="+mn-ea"/>
              </a:rPr>
              <a:t>MALE STUDENT</a:t>
            </a:r>
            <a:r>
              <a:rPr lang="en-US" altLang="zh-CN" sz="2000" dirty="0">
                <a:latin typeface="+mn-ea"/>
              </a:rPr>
              <a:t>: Are you going to talk at all about the difference between radio waves and sound waves?</a:t>
            </a:r>
          </a:p>
          <a:p>
            <a:br>
              <a:rPr lang="en-US" altLang="zh-CN" sz="2000" b="1" u="sng" dirty="0">
                <a:latin typeface="+mn-ea"/>
              </a:rPr>
            </a:br>
            <a:r>
              <a:rPr lang="en-US" altLang="zh-CN" sz="2000" b="1" u="sng" dirty="0">
                <a:latin typeface="+mn-ea"/>
              </a:rPr>
              <a:t>MALE PROFESSOR:</a:t>
            </a:r>
            <a:r>
              <a:rPr lang="en-US" altLang="zh-CN" sz="2000" dirty="0">
                <a:latin typeface="+mn-ea"/>
              </a:rPr>
              <a:t> Um, OK. That might be a good place to start, actually</a:t>
            </a:r>
            <a:r>
              <a:rPr lang="en-US" altLang="zh-CN" b="1" dirty="0"/>
              <a:t>. </a:t>
            </a:r>
            <a:endParaRPr kumimoji="1" lang="zh-CN" altLang="en-US" dirty="0"/>
          </a:p>
        </p:txBody>
      </p:sp>
      <p:sp>
        <p:nvSpPr>
          <p:cNvPr id="8" name="矩形 7">
            <a:extLst>
              <a:ext uri="{FF2B5EF4-FFF2-40B4-BE49-F238E27FC236}">
                <a16:creationId xmlns:a16="http://schemas.microsoft.com/office/drawing/2014/main" id="{54ECC13D-7DF8-A247-8EF6-991BA49265D2}"/>
              </a:ext>
            </a:extLst>
          </p:cNvPr>
          <p:cNvSpPr/>
          <p:nvPr/>
        </p:nvSpPr>
        <p:spPr>
          <a:xfrm>
            <a:off x="416560" y="2260600"/>
            <a:ext cx="6263640" cy="1625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u="sng" dirty="0">
                <a:solidFill>
                  <a:srgbClr val="5B9BD5">
                    <a:lumMod val="75000"/>
                  </a:srgbClr>
                </a:solidFill>
                <a:latin typeface="等线" panose="02010600030101010101" pitchFamily="2" charset="-122"/>
              </a:rPr>
              <a:t>MALE PROFESSOR: </a:t>
            </a:r>
            <a:r>
              <a:rPr lang="en-US" altLang="zh-CN" sz="2000" dirty="0">
                <a:solidFill>
                  <a:schemeClr val="accent5">
                    <a:lumMod val="75000"/>
                  </a:schemeClr>
                </a:solidFill>
                <a:latin typeface="等线" panose="02010600030101010101" pitchFamily="2" charset="-122"/>
              </a:rPr>
              <a:t>So</a:t>
            </a:r>
            <a:r>
              <a:rPr lang="en-US" altLang="zh-CN" sz="2000" dirty="0">
                <a:solidFill>
                  <a:srgbClr val="5B9BD5">
                    <a:lumMod val="75000"/>
                  </a:srgbClr>
                </a:solidFill>
                <a:latin typeface="等线" panose="02010600030101010101" pitchFamily="2" charset="-122"/>
              </a:rPr>
              <a:t> are there are any questions </a:t>
            </a:r>
            <a:r>
              <a:rPr lang="en-US" altLang="zh-CN" sz="2000" b="1" dirty="0">
                <a:solidFill>
                  <a:srgbClr val="FF0000"/>
                </a:solidFill>
                <a:latin typeface="等线" panose="02010600030101010101" pitchFamily="2" charset="-122"/>
              </a:rPr>
              <a:t>before </a:t>
            </a:r>
            <a:r>
              <a:rPr lang="en-US" altLang="zh-CN" sz="2000" dirty="0">
                <a:solidFill>
                  <a:srgbClr val="5B9BD5">
                    <a:lumMod val="75000"/>
                  </a:srgbClr>
                </a:solidFill>
                <a:latin typeface="等线" panose="02010600030101010101" pitchFamily="2" charset="-122"/>
              </a:rPr>
              <a:t>we continue our discussion of different types of electromagnetic waves? Um, </a:t>
            </a:r>
            <a:r>
              <a:rPr lang="en-US" altLang="zh-CN" sz="2000" b="1" u="sng" dirty="0">
                <a:solidFill>
                  <a:srgbClr val="FF0000"/>
                </a:solidFill>
                <a:latin typeface="等线" panose="02010600030101010101" pitchFamily="2" charset="-122"/>
              </a:rPr>
              <a:t>today</a:t>
            </a:r>
            <a:r>
              <a:rPr lang="en-US" altLang="zh-CN" sz="2000" u="sng" dirty="0">
                <a:solidFill>
                  <a:srgbClr val="5B9BD5">
                    <a:lumMod val="75000"/>
                  </a:srgbClr>
                </a:solidFill>
                <a:latin typeface="等线" panose="02010600030101010101" pitchFamily="2" charset="-122"/>
              </a:rPr>
              <a:t> we'll focus on radio waves, and </a:t>
            </a:r>
            <a:r>
              <a:rPr lang="en-US" altLang="zh-CN" sz="2000" b="1" u="sng" dirty="0">
                <a:solidFill>
                  <a:srgbClr val="FF0000"/>
                </a:solidFill>
                <a:latin typeface="等线" panose="02010600030101010101" pitchFamily="2" charset="-122"/>
              </a:rPr>
              <a:t>specifically,</a:t>
            </a:r>
            <a:r>
              <a:rPr lang="en-US" altLang="zh-CN" sz="2000" u="sng" dirty="0">
                <a:solidFill>
                  <a:srgbClr val="5B9BD5">
                    <a:lumMod val="75000"/>
                  </a:srgbClr>
                </a:solidFill>
                <a:latin typeface="等线" panose="02010600030101010101" pitchFamily="2" charset="-122"/>
              </a:rPr>
              <a:t> very low frequency</a:t>
            </a:r>
            <a:r>
              <a:rPr lang="zh-CN" altLang="zh-CN" sz="2000" u="sng" dirty="0">
                <a:solidFill>
                  <a:srgbClr val="5B9BD5">
                    <a:lumMod val="75000"/>
                  </a:srgbClr>
                </a:solidFill>
                <a:latin typeface="等线" panose="02010600030101010101" pitchFamily="2" charset="-122"/>
              </a:rPr>
              <a:t> </a:t>
            </a:r>
            <a:r>
              <a:rPr lang="en-US" altLang="zh-CN" sz="2000" u="sng" dirty="0">
                <a:solidFill>
                  <a:srgbClr val="5B9BD5">
                    <a:lumMod val="75000"/>
                  </a:srgbClr>
                </a:solidFill>
                <a:latin typeface="等线" panose="02010600030101010101" pitchFamily="2" charset="-122"/>
              </a:rPr>
              <a:t>radio waves</a:t>
            </a:r>
            <a:r>
              <a:rPr lang="en-US" altLang="zh-CN" sz="2000" dirty="0">
                <a:solidFill>
                  <a:srgbClr val="5B9BD5">
                    <a:lumMod val="75000"/>
                  </a:srgbClr>
                </a:solidFill>
                <a:latin typeface="等线" panose="02010600030101010101" pitchFamily="2" charset="-122"/>
              </a:rPr>
              <a:t>. Ah Yes, Tim?</a:t>
            </a:r>
          </a:p>
        </p:txBody>
      </p:sp>
      <p:sp>
        <p:nvSpPr>
          <p:cNvPr id="10" name="矩形 9">
            <a:extLst>
              <a:ext uri="{FF2B5EF4-FFF2-40B4-BE49-F238E27FC236}">
                <a16:creationId xmlns:a16="http://schemas.microsoft.com/office/drawing/2014/main" id="{418DEFAB-523C-0240-BD19-46031E662D57}"/>
              </a:ext>
            </a:extLst>
          </p:cNvPr>
          <p:cNvSpPr/>
          <p:nvPr/>
        </p:nvSpPr>
        <p:spPr>
          <a:xfrm>
            <a:off x="416560" y="3999537"/>
            <a:ext cx="6263640" cy="208376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u="sng" dirty="0">
                <a:solidFill>
                  <a:prstClr val="black"/>
                </a:solidFill>
                <a:latin typeface="等线" panose="02010600030101010101" pitchFamily="2" charset="-122"/>
              </a:rPr>
              <a:t>MALE STUDENT</a:t>
            </a:r>
            <a:r>
              <a:rPr lang="en-US" altLang="zh-CN" sz="2000" dirty="0">
                <a:solidFill>
                  <a:prstClr val="black"/>
                </a:solidFill>
                <a:latin typeface="等线" panose="02010600030101010101" pitchFamily="2" charset="-122"/>
              </a:rPr>
              <a:t>: Are you going to talk at all about the </a:t>
            </a:r>
            <a:r>
              <a:rPr lang="en-US" altLang="zh-CN" sz="2000" u="sng" dirty="0">
                <a:solidFill>
                  <a:prstClr val="black"/>
                </a:solidFill>
                <a:latin typeface="等线" panose="02010600030101010101" pitchFamily="2" charset="-122"/>
              </a:rPr>
              <a:t>difference between radio waves and sound waves?</a:t>
            </a:r>
          </a:p>
          <a:p>
            <a:pPr lvl="0"/>
            <a:br>
              <a:rPr lang="en-US" altLang="zh-CN" sz="2000" b="1" u="sng" dirty="0">
                <a:solidFill>
                  <a:prstClr val="black"/>
                </a:solidFill>
                <a:latin typeface="等线" panose="02010600030101010101" pitchFamily="2" charset="-122"/>
              </a:rPr>
            </a:br>
            <a:r>
              <a:rPr lang="en-US" altLang="zh-CN" sz="2000" b="1" u="sng" dirty="0">
                <a:solidFill>
                  <a:srgbClr val="5B9BD5">
                    <a:lumMod val="75000"/>
                  </a:srgbClr>
                </a:solidFill>
                <a:latin typeface="等线" panose="02010600030101010101" pitchFamily="2" charset="-122"/>
              </a:rPr>
              <a:t>MALE PROFESSOR:</a:t>
            </a:r>
            <a:r>
              <a:rPr lang="en-US" altLang="zh-CN" sz="2000" dirty="0">
                <a:solidFill>
                  <a:srgbClr val="5B9BD5">
                    <a:lumMod val="75000"/>
                  </a:srgbClr>
                </a:solidFill>
                <a:latin typeface="等线" panose="02010600030101010101" pitchFamily="2" charset="-122"/>
              </a:rPr>
              <a:t> Um, </a:t>
            </a:r>
            <a:r>
              <a:rPr lang="en-US" altLang="zh-CN" sz="2000" b="1" dirty="0">
                <a:solidFill>
                  <a:srgbClr val="FF0000"/>
                </a:solidFill>
                <a:latin typeface="等线" panose="02010600030101010101" pitchFamily="2" charset="-122"/>
              </a:rPr>
              <a:t>OK.</a:t>
            </a:r>
            <a:r>
              <a:rPr lang="en-US" altLang="zh-CN" sz="2000" dirty="0">
                <a:solidFill>
                  <a:srgbClr val="5B9BD5">
                    <a:lumMod val="75000"/>
                  </a:srgbClr>
                </a:solidFill>
                <a:latin typeface="等线" panose="02010600030101010101" pitchFamily="2" charset="-122"/>
              </a:rPr>
              <a:t> That might be a good place to start, actually</a:t>
            </a:r>
            <a:r>
              <a:rPr lang="en-US" altLang="zh-CN" b="1" dirty="0">
                <a:solidFill>
                  <a:srgbClr val="5B9BD5">
                    <a:lumMod val="75000"/>
                  </a:srgbClr>
                </a:solidFill>
              </a:rPr>
              <a:t>. </a:t>
            </a:r>
            <a:endParaRPr kumimoji="1" lang="zh-CN" altLang="en-US" dirty="0">
              <a:solidFill>
                <a:srgbClr val="5B9BD5">
                  <a:lumMod val="75000"/>
                </a:srgbClr>
              </a:solidFill>
            </a:endParaRPr>
          </a:p>
        </p:txBody>
      </p:sp>
      <p:sp>
        <p:nvSpPr>
          <p:cNvPr id="11" name="文本框 10">
            <a:extLst>
              <a:ext uri="{FF2B5EF4-FFF2-40B4-BE49-F238E27FC236}">
                <a16:creationId xmlns:a16="http://schemas.microsoft.com/office/drawing/2014/main" id="{7EB56207-A139-8543-9846-DC1C6E690804}"/>
              </a:ext>
            </a:extLst>
          </p:cNvPr>
          <p:cNvSpPr txBox="1"/>
          <p:nvPr/>
        </p:nvSpPr>
        <p:spPr>
          <a:xfrm>
            <a:off x="7912332" y="2704068"/>
            <a:ext cx="1396536" cy="369332"/>
          </a:xfrm>
          <a:prstGeom prst="rect">
            <a:avLst/>
          </a:prstGeom>
          <a:noFill/>
        </p:spPr>
        <p:txBody>
          <a:bodyPr wrap="none" rtlCol="0">
            <a:spAutoFit/>
          </a:bodyPr>
          <a:lstStyle/>
          <a:p>
            <a:r>
              <a:rPr kumimoji="1" lang="en-US" altLang="zh-CN" dirty="0"/>
              <a:t>introduction</a:t>
            </a:r>
            <a:endParaRPr kumimoji="1" lang="zh-CN" altLang="en-US" dirty="0"/>
          </a:p>
        </p:txBody>
      </p:sp>
      <p:sp>
        <p:nvSpPr>
          <p:cNvPr id="12" name="文本框 11">
            <a:extLst>
              <a:ext uri="{FF2B5EF4-FFF2-40B4-BE49-F238E27FC236}">
                <a16:creationId xmlns:a16="http://schemas.microsoft.com/office/drawing/2014/main" id="{543EA56F-1450-B146-A699-7BC99E69586E}"/>
              </a:ext>
            </a:extLst>
          </p:cNvPr>
          <p:cNvSpPr txBox="1"/>
          <p:nvPr/>
        </p:nvSpPr>
        <p:spPr>
          <a:xfrm>
            <a:off x="8300258" y="4672086"/>
            <a:ext cx="620683" cy="369332"/>
          </a:xfrm>
          <a:prstGeom prst="rect">
            <a:avLst/>
          </a:prstGeom>
          <a:noFill/>
        </p:spPr>
        <p:txBody>
          <a:bodyPr wrap="none" rtlCol="0">
            <a:spAutoFit/>
          </a:bodyPr>
          <a:lstStyle/>
          <a:p>
            <a:r>
              <a:rPr kumimoji="1" lang="en-US" altLang="zh-CN" dirty="0"/>
              <a:t>start</a:t>
            </a:r>
            <a:endParaRPr kumimoji="1" lang="zh-CN" altLang="en-US" dirty="0"/>
          </a:p>
        </p:txBody>
      </p:sp>
    </p:spTree>
    <p:extLst>
      <p:ext uri="{BB962C8B-B14F-4D97-AF65-F5344CB8AC3E}">
        <p14:creationId xmlns:p14="http://schemas.microsoft.com/office/powerpoint/2010/main" val="113381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82329" y="312670"/>
            <a:ext cx="3064172"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 00:00 – 00:30</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38</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5" name="TextBox 4">
            <a:extLst>
              <a:ext uri="{FF2B5EF4-FFF2-40B4-BE49-F238E27FC236}">
                <a16:creationId xmlns:a16="http://schemas.microsoft.com/office/drawing/2014/main" id="{4BE1C27F-F28E-4047-9C05-3C18969DA35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250549"/>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F64DE22-CFC2-5748-BFF2-65FB94ECC1B3}"/>
              </a:ext>
            </a:extLst>
          </p:cNvPr>
          <p:cNvSpPr txBox="1"/>
          <p:nvPr/>
        </p:nvSpPr>
        <p:spPr>
          <a:xfrm>
            <a:off x="416560" y="2260600"/>
            <a:ext cx="6047740" cy="3477875"/>
          </a:xfrm>
          <a:prstGeom prst="rect">
            <a:avLst/>
          </a:prstGeom>
          <a:noFill/>
        </p:spPr>
        <p:txBody>
          <a:bodyPr wrap="square" rtlCol="0">
            <a:spAutoFit/>
          </a:bodyPr>
          <a:lstStyle/>
          <a:p>
            <a:r>
              <a:rPr lang="en-US" altLang="zh-CN" sz="2000" b="1" u="sng" dirty="0">
                <a:solidFill>
                  <a:schemeClr val="accent5">
                    <a:lumMod val="75000"/>
                  </a:schemeClr>
                </a:solidFill>
                <a:latin typeface="+mn-ea"/>
              </a:rPr>
              <a:t>MALE PROFESSOR: </a:t>
            </a:r>
            <a:r>
              <a:rPr lang="en-US" altLang="zh-CN" sz="2000" dirty="0">
                <a:solidFill>
                  <a:schemeClr val="accent5">
                    <a:lumMod val="75000"/>
                  </a:schemeClr>
                </a:solidFill>
                <a:latin typeface="+mn-ea"/>
              </a:rPr>
              <a:t>So are there are any questions before we continue our discussion of different types of electromagnetic waves? Um, today we'll focus on radio waves, and specifically, very low frequency</a:t>
            </a:r>
            <a:r>
              <a:rPr lang="zh-CN" altLang="zh-CN" sz="2000" dirty="0">
                <a:solidFill>
                  <a:schemeClr val="accent5">
                    <a:lumMod val="75000"/>
                  </a:schemeClr>
                </a:solidFill>
                <a:latin typeface="+mn-ea"/>
              </a:rPr>
              <a:t> </a:t>
            </a:r>
            <a:r>
              <a:rPr lang="en-US" altLang="zh-CN" sz="2000" dirty="0">
                <a:solidFill>
                  <a:schemeClr val="accent5">
                    <a:lumMod val="75000"/>
                  </a:schemeClr>
                </a:solidFill>
                <a:latin typeface="+mn-ea"/>
              </a:rPr>
              <a:t>radio waves. Ah Yes, Tim?</a:t>
            </a:r>
          </a:p>
          <a:p>
            <a:br>
              <a:rPr lang="en-US" altLang="zh-CN" sz="2000" dirty="0">
                <a:latin typeface="+mn-ea"/>
              </a:rPr>
            </a:br>
            <a:r>
              <a:rPr lang="en-US" altLang="zh-CN" sz="2000" b="1" u="sng" dirty="0">
                <a:latin typeface="+mn-ea"/>
              </a:rPr>
              <a:t>MALE STUDENT</a:t>
            </a:r>
            <a:r>
              <a:rPr lang="en-US" altLang="zh-CN" sz="2000" dirty="0">
                <a:latin typeface="+mn-ea"/>
              </a:rPr>
              <a:t>: Are you going to talk at all about the difference between radio waves and sound waves?</a:t>
            </a:r>
          </a:p>
          <a:p>
            <a:br>
              <a:rPr lang="en-US" altLang="zh-CN" sz="2000" b="1" u="sng" dirty="0">
                <a:latin typeface="+mn-ea"/>
              </a:rPr>
            </a:br>
            <a:r>
              <a:rPr lang="en-US" altLang="zh-CN" sz="2000" b="1" u="sng" dirty="0">
                <a:latin typeface="+mn-ea"/>
              </a:rPr>
              <a:t>MALE PROFESSOR:</a:t>
            </a:r>
            <a:r>
              <a:rPr lang="en-US" altLang="zh-CN" sz="2000" dirty="0">
                <a:latin typeface="+mn-ea"/>
              </a:rPr>
              <a:t> Um, OK. That might be a good place to start, actually</a:t>
            </a:r>
            <a:r>
              <a:rPr lang="en-US" altLang="zh-CN" b="1" dirty="0"/>
              <a:t>. </a:t>
            </a:r>
            <a:endParaRPr kumimoji="1" lang="zh-CN" altLang="en-US" dirty="0"/>
          </a:p>
        </p:txBody>
      </p:sp>
      <p:sp>
        <p:nvSpPr>
          <p:cNvPr id="8" name="矩形 7">
            <a:extLst>
              <a:ext uri="{FF2B5EF4-FFF2-40B4-BE49-F238E27FC236}">
                <a16:creationId xmlns:a16="http://schemas.microsoft.com/office/drawing/2014/main" id="{54ECC13D-7DF8-A247-8EF6-991BA49265D2}"/>
              </a:ext>
            </a:extLst>
          </p:cNvPr>
          <p:cNvSpPr/>
          <p:nvPr/>
        </p:nvSpPr>
        <p:spPr>
          <a:xfrm>
            <a:off x="416560" y="2260600"/>
            <a:ext cx="6263640" cy="1625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u="sng" dirty="0">
                <a:solidFill>
                  <a:srgbClr val="5B9BD5">
                    <a:lumMod val="75000"/>
                  </a:srgbClr>
                </a:solidFill>
                <a:latin typeface="等线" panose="02010600030101010101" pitchFamily="2" charset="-122"/>
              </a:rPr>
              <a:t>MALE PROFESSOR: </a:t>
            </a:r>
            <a:r>
              <a:rPr lang="en-US" altLang="zh-CN" sz="2000" dirty="0">
                <a:solidFill>
                  <a:srgbClr val="5B9BD5">
                    <a:lumMod val="75000"/>
                  </a:srgbClr>
                </a:solidFill>
                <a:latin typeface="等线" panose="02010600030101010101" pitchFamily="2" charset="-122"/>
              </a:rPr>
              <a:t>So are there are any questions </a:t>
            </a:r>
            <a:r>
              <a:rPr lang="en-US" altLang="zh-CN" sz="2000" b="1" dirty="0">
                <a:solidFill>
                  <a:srgbClr val="FF0000"/>
                </a:solidFill>
                <a:latin typeface="等线" panose="02010600030101010101" pitchFamily="2" charset="-122"/>
              </a:rPr>
              <a:t>before</a:t>
            </a:r>
            <a:r>
              <a:rPr lang="en-US" altLang="zh-CN" sz="2000" dirty="0">
                <a:solidFill>
                  <a:srgbClr val="5B9BD5">
                    <a:lumMod val="75000"/>
                  </a:srgbClr>
                </a:solidFill>
                <a:latin typeface="等线" panose="02010600030101010101" pitchFamily="2" charset="-122"/>
              </a:rPr>
              <a:t> we continue our discussion of different types of electromagnetic waves? Um, </a:t>
            </a:r>
            <a:r>
              <a:rPr lang="en-US" altLang="zh-CN" sz="2000" b="1" u="sng" dirty="0">
                <a:solidFill>
                  <a:srgbClr val="FF0000"/>
                </a:solidFill>
                <a:latin typeface="等线" panose="02010600030101010101" pitchFamily="2" charset="-122"/>
              </a:rPr>
              <a:t>today</a:t>
            </a:r>
            <a:r>
              <a:rPr lang="en-US" altLang="zh-CN" sz="2000" u="sng" dirty="0">
                <a:solidFill>
                  <a:srgbClr val="5B9BD5">
                    <a:lumMod val="75000"/>
                  </a:srgbClr>
                </a:solidFill>
                <a:latin typeface="等线" panose="02010600030101010101" pitchFamily="2" charset="-122"/>
              </a:rPr>
              <a:t> we'll focus on radio waves, and </a:t>
            </a:r>
            <a:r>
              <a:rPr lang="en-US" altLang="zh-CN" sz="2000" b="1" u="sng" dirty="0">
                <a:solidFill>
                  <a:srgbClr val="FF0000"/>
                </a:solidFill>
                <a:latin typeface="等线" panose="02010600030101010101" pitchFamily="2" charset="-122"/>
              </a:rPr>
              <a:t>specifically</a:t>
            </a:r>
            <a:r>
              <a:rPr lang="en-US" altLang="zh-CN" sz="2000" u="sng" dirty="0">
                <a:solidFill>
                  <a:srgbClr val="5B9BD5">
                    <a:lumMod val="75000"/>
                  </a:srgbClr>
                </a:solidFill>
                <a:latin typeface="等线" panose="02010600030101010101" pitchFamily="2" charset="-122"/>
              </a:rPr>
              <a:t>, very low frequency</a:t>
            </a:r>
            <a:r>
              <a:rPr lang="zh-CN" altLang="zh-CN" sz="2000" u="sng" dirty="0">
                <a:solidFill>
                  <a:srgbClr val="5B9BD5">
                    <a:lumMod val="75000"/>
                  </a:srgbClr>
                </a:solidFill>
                <a:latin typeface="等线" panose="02010600030101010101" pitchFamily="2" charset="-122"/>
              </a:rPr>
              <a:t> </a:t>
            </a:r>
            <a:r>
              <a:rPr lang="en-US" altLang="zh-CN" sz="2000" u="sng" dirty="0">
                <a:solidFill>
                  <a:srgbClr val="5B9BD5">
                    <a:lumMod val="75000"/>
                  </a:srgbClr>
                </a:solidFill>
                <a:latin typeface="等线" panose="02010600030101010101" pitchFamily="2" charset="-122"/>
              </a:rPr>
              <a:t>radio waves. </a:t>
            </a:r>
            <a:r>
              <a:rPr lang="en-US" altLang="zh-CN" sz="2000" dirty="0">
                <a:solidFill>
                  <a:srgbClr val="5B9BD5">
                    <a:lumMod val="75000"/>
                  </a:srgbClr>
                </a:solidFill>
                <a:latin typeface="等线" panose="02010600030101010101" pitchFamily="2" charset="-122"/>
              </a:rPr>
              <a:t>Ah Yes, Tim?</a:t>
            </a:r>
          </a:p>
        </p:txBody>
      </p:sp>
      <p:sp>
        <p:nvSpPr>
          <p:cNvPr id="10" name="矩形 9">
            <a:extLst>
              <a:ext uri="{FF2B5EF4-FFF2-40B4-BE49-F238E27FC236}">
                <a16:creationId xmlns:a16="http://schemas.microsoft.com/office/drawing/2014/main" id="{418DEFAB-523C-0240-BD19-46031E662D57}"/>
              </a:ext>
            </a:extLst>
          </p:cNvPr>
          <p:cNvSpPr/>
          <p:nvPr/>
        </p:nvSpPr>
        <p:spPr>
          <a:xfrm>
            <a:off x="416560" y="3999537"/>
            <a:ext cx="6263640" cy="208376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u="sng" dirty="0">
                <a:solidFill>
                  <a:prstClr val="black"/>
                </a:solidFill>
                <a:latin typeface="等线" panose="02010600030101010101" pitchFamily="2" charset="-122"/>
              </a:rPr>
              <a:t>MALE STUDENT</a:t>
            </a:r>
            <a:r>
              <a:rPr lang="en-US" altLang="zh-CN" sz="2000" dirty="0">
                <a:solidFill>
                  <a:prstClr val="black"/>
                </a:solidFill>
                <a:latin typeface="等线" panose="02010600030101010101" pitchFamily="2" charset="-122"/>
              </a:rPr>
              <a:t>: Are you going to talk at all about the </a:t>
            </a:r>
            <a:r>
              <a:rPr lang="en-US" altLang="zh-CN" sz="2000" u="sng" dirty="0">
                <a:solidFill>
                  <a:prstClr val="black"/>
                </a:solidFill>
                <a:latin typeface="等线" panose="02010600030101010101" pitchFamily="2" charset="-122"/>
              </a:rPr>
              <a:t>difference between radio waves and sound waves?</a:t>
            </a:r>
          </a:p>
          <a:p>
            <a:pPr lvl="0"/>
            <a:br>
              <a:rPr lang="en-US" altLang="zh-CN" sz="2000" b="1" u="sng" dirty="0">
                <a:solidFill>
                  <a:prstClr val="black"/>
                </a:solidFill>
                <a:latin typeface="等线" panose="02010600030101010101" pitchFamily="2" charset="-122"/>
              </a:rPr>
            </a:br>
            <a:r>
              <a:rPr lang="en-US" altLang="zh-CN" sz="2000" b="1" u="sng" dirty="0">
                <a:solidFill>
                  <a:srgbClr val="5B9BD5">
                    <a:lumMod val="75000"/>
                  </a:srgbClr>
                </a:solidFill>
                <a:latin typeface="等线" panose="02010600030101010101" pitchFamily="2" charset="-122"/>
              </a:rPr>
              <a:t>MALE PROFESSOR:</a:t>
            </a:r>
            <a:r>
              <a:rPr lang="en-US" altLang="zh-CN" sz="2000" dirty="0">
                <a:solidFill>
                  <a:srgbClr val="5B9BD5">
                    <a:lumMod val="75000"/>
                  </a:srgbClr>
                </a:solidFill>
                <a:latin typeface="等线" panose="02010600030101010101" pitchFamily="2" charset="-122"/>
              </a:rPr>
              <a:t> Um, </a:t>
            </a:r>
            <a:r>
              <a:rPr lang="en-US" altLang="zh-CN" sz="2000" b="1" dirty="0">
                <a:solidFill>
                  <a:srgbClr val="FF0000"/>
                </a:solidFill>
                <a:latin typeface="等线" panose="02010600030101010101" pitchFamily="2" charset="-122"/>
              </a:rPr>
              <a:t>OK</a:t>
            </a:r>
            <a:r>
              <a:rPr lang="en-US" altLang="zh-CN" sz="2000" dirty="0">
                <a:solidFill>
                  <a:srgbClr val="5B9BD5">
                    <a:lumMod val="75000"/>
                  </a:srgbClr>
                </a:solidFill>
                <a:latin typeface="等线" panose="02010600030101010101" pitchFamily="2" charset="-122"/>
              </a:rPr>
              <a:t>. That might be a good place to start, actually</a:t>
            </a:r>
            <a:r>
              <a:rPr lang="en-US" altLang="zh-CN" b="1" dirty="0">
                <a:solidFill>
                  <a:srgbClr val="5B9BD5">
                    <a:lumMod val="75000"/>
                  </a:srgbClr>
                </a:solidFill>
              </a:rPr>
              <a:t>. </a:t>
            </a:r>
            <a:endParaRPr kumimoji="1" lang="zh-CN" altLang="en-US" dirty="0">
              <a:solidFill>
                <a:srgbClr val="5B9BD5">
                  <a:lumMod val="75000"/>
                </a:srgbClr>
              </a:solidFill>
            </a:endParaRPr>
          </a:p>
        </p:txBody>
      </p:sp>
      <p:sp>
        <p:nvSpPr>
          <p:cNvPr id="11" name="文本框 10">
            <a:extLst>
              <a:ext uri="{FF2B5EF4-FFF2-40B4-BE49-F238E27FC236}">
                <a16:creationId xmlns:a16="http://schemas.microsoft.com/office/drawing/2014/main" id="{7EB56207-A139-8543-9846-DC1C6E690804}"/>
              </a:ext>
            </a:extLst>
          </p:cNvPr>
          <p:cNvSpPr txBox="1"/>
          <p:nvPr/>
        </p:nvSpPr>
        <p:spPr>
          <a:xfrm>
            <a:off x="7912332" y="2704068"/>
            <a:ext cx="1418978" cy="646331"/>
          </a:xfrm>
          <a:prstGeom prst="rect">
            <a:avLst/>
          </a:prstGeom>
          <a:noFill/>
        </p:spPr>
        <p:txBody>
          <a:bodyPr wrap="none" rtlCol="0">
            <a:spAutoFit/>
          </a:bodyPr>
          <a:lstStyle/>
          <a:p>
            <a:r>
              <a:rPr kumimoji="1" lang="en-US" altLang="zh-CN" dirty="0"/>
              <a:t>introduction</a:t>
            </a:r>
          </a:p>
          <a:p>
            <a:r>
              <a:rPr kumimoji="1" lang="en-US" altLang="zh-CN" dirty="0"/>
              <a:t> </a:t>
            </a:r>
            <a:r>
              <a:rPr kumimoji="1" lang="en-US" altLang="zh-CN" dirty="0">
                <a:solidFill>
                  <a:schemeClr val="accent5">
                    <a:lumMod val="75000"/>
                  </a:schemeClr>
                </a:solidFill>
              </a:rPr>
              <a:t>radio waves</a:t>
            </a:r>
            <a:endParaRPr kumimoji="1" lang="zh-CN" altLang="en-US" dirty="0">
              <a:solidFill>
                <a:schemeClr val="accent5">
                  <a:lumMod val="75000"/>
                </a:schemeClr>
              </a:solidFill>
            </a:endParaRPr>
          </a:p>
        </p:txBody>
      </p:sp>
      <p:sp>
        <p:nvSpPr>
          <p:cNvPr id="12" name="文本框 11">
            <a:extLst>
              <a:ext uri="{FF2B5EF4-FFF2-40B4-BE49-F238E27FC236}">
                <a16:creationId xmlns:a16="http://schemas.microsoft.com/office/drawing/2014/main" id="{543EA56F-1450-B146-A699-7BC99E69586E}"/>
              </a:ext>
            </a:extLst>
          </p:cNvPr>
          <p:cNvSpPr txBox="1"/>
          <p:nvPr/>
        </p:nvSpPr>
        <p:spPr>
          <a:xfrm>
            <a:off x="7912332" y="4718252"/>
            <a:ext cx="1168910" cy="646331"/>
          </a:xfrm>
          <a:prstGeom prst="rect">
            <a:avLst/>
          </a:prstGeom>
          <a:noFill/>
        </p:spPr>
        <p:txBody>
          <a:bodyPr wrap="none" rtlCol="0">
            <a:spAutoFit/>
          </a:bodyPr>
          <a:lstStyle/>
          <a:p>
            <a:r>
              <a:rPr kumimoji="1" lang="en-US" altLang="zh-CN" dirty="0"/>
              <a:t>     start</a:t>
            </a:r>
          </a:p>
          <a:p>
            <a:r>
              <a:rPr kumimoji="1" lang="en-US" altLang="zh-CN" dirty="0">
                <a:solidFill>
                  <a:schemeClr val="accent5">
                    <a:lumMod val="75000"/>
                  </a:schemeClr>
                </a:solidFill>
              </a:rPr>
              <a:t>difference</a:t>
            </a:r>
            <a:endParaRPr kumimoji="1" lang="zh-CN" altLang="en-US" dirty="0">
              <a:solidFill>
                <a:schemeClr val="accent5">
                  <a:lumMod val="75000"/>
                </a:schemeClr>
              </a:solidFill>
            </a:endParaRPr>
          </a:p>
        </p:txBody>
      </p:sp>
    </p:spTree>
    <p:extLst>
      <p:ext uri="{BB962C8B-B14F-4D97-AF65-F5344CB8AC3E}">
        <p14:creationId xmlns:p14="http://schemas.microsoft.com/office/powerpoint/2010/main" val="157424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39</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6099852" y="369720"/>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7082113" y="68360"/>
            <a:ext cx="3353010" cy="2071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22316D5-7FCB-F54F-B25B-3181E3B740CB}"/>
              </a:ext>
            </a:extLst>
          </p:cNvPr>
          <p:cNvSpPr txBox="1"/>
          <p:nvPr/>
        </p:nvSpPr>
        <p:spPr>
          <a:xfrm>
            <a:off x="7946337" y="190327"/>
            <a:ext cx="1418978" cy="646331"/>
          </a:xfrm>
          <a:prstGeom prst="rect">
            <a:avLst/>
          </a:prstGeom>
          <a:noFill/>
        </p:spPr>
        <p:txBody>
          <a:bodyPr wrap="none" rtlCol="0">
            <a:spAutoFit/>
          </a:bodyPr>
          <a:lstStyle/>
          <a:p>
            <a:r>
              <a:rPr kumimoji="1" lang="en-US" altLang="zh-CN" dirty="0"/>
              <a:t>introduction</a:t>
            </a:r>
          </a:p>
          <a:p>
            <a:r>
              <a:rPr kumimoji="1" lang="en-US" altLang="zh-CN" dirty="0"/>
              <a:t> </a:t>
            </a:r>
            <a:r>
              <a:rPr kumimoji="1" lang="en-US" altLang="zh-CN" dirty="0">
                <a:solidFill>
                  <a:schemeClr val="accent5">
                    <a:lumMod val="75000"/>
                  </a:schemeClr>
                </a:solidFill>
              </a:rPr>
              <a:t>radio waves</a:t>
            </a:r>
            <a:endParaRPr kumimoji="1" lang="zh-CN" altLang="en-US" dirty="0">
              <a:solidFill>
                <a:schemeClr val="accent5">
                  <a:lumMod val="75000"/>
                </a:schemeClr>
              </a:solidFill>
            </a:endParaRPr>
          </a:p>
        </p:txBody>
      </p:sp>
      <p:sp>
        <p:nvSpPr>
          <p:cNvPr id="33" name="文本框 32">
            <a:extLst>
              <a:ext uri="{FF2B5EF4-FFF2-40B4-BE49-F238E27FC236}">
                <a16:creationId xmlns:a16="http://schemas.microsoft.com/office/drawing/2014/main" id="{EFB8FAC5-5715-584A-850B-33398BB2BE49}"/>
              </a:ext>
            </a:extLst>
          </p:cNvPr>
          <p:cNvSpPr txBox="1"/>
          <p:nvPr/>
        </p:nvSpPr>
        <p:spPr>
          <a:xfrm>
            <a:off x="8022327" y="1257360"/>
            <a:ext cx="1168910" cy="646331"/>
          </a:xfrm>
          <a:prstGeom prst="rect">
            <a:avLst/>
          </a:prstGeom>
          <a:noFill/>
        </p:spPr>
        <p:txBody>
          <a:bodyPr wrap="none" rtlCol="0">
            <a:spAutoFit/>
          </a:bodyPr>
          <a:lstStyle/>
          <a:p>
            <a:r>
              <a:rPr kumimoji="1" lang="en-US" altLang="zh-CN" dirty="0"/>
              <a:t>     start</a:t>
            </a:r>
          </a:p>
          <a:p>
            <a:r>
              <a:rPr kumimoji="1" lang="en-US" altLang="zh-CN" dirty="0">
                <a:solidFill>
                  <a:schemeClr val="accent5">
                    <a:lumMod val="75000"/>
                  </a:schemeClr>
                </a:solidFill>
              </a:rPr>
              <a:t>difference</a:t>
            </a:r>
            <a:endParaRPr kumimoji="1" lang="zh-CN" altLang="en-US" dirty="0">
              <a:solidFill>
                <a:schemeClr val="accent5">
                  <a:lumMod val="75000"/>
                </a:schemeClr>
              </a:solidFill>
            </a:endParaRPr>
          </a:p>
        </p:txBody>
      </p:sp>
      <p:sp>
        <p:nvSpPr>
          <p:cNvPr id="35" name="TextBox 32">
            <a:extLst>
              <a:ext uri="{FF2B5EF4-FFF2-40B4-BE49-F238E27FC236}">
                <a16:creationId xmlns:a16="http://schemas.microsoft.com/office/drawing/2014/main" id="{2E76AAB8-294D-2A45-8E40-4A1D2E3BFB55}"/>
              </a:ext>
            </a:extLst>
          </p:cNvPr>
          <p:cNvSpPr txBox="1"/>
          <p:nvPr/>
        </p:nvSpPr>
        <p:spPr>
          <a:xfrm>
            <a:off x="6795249" y="2306215"/>
            <a:ext cx="4904242" cy="707886"/>
          </a:xfrm>
          <a:prstGeom prst="rect">
            <a:avLst/>
          </a:prstGeom>
          <a:noFill/>
        </p:spPr>
        <p:txBody>
          <a:bodyPr wrap="square">
            <a:spAutoFit/>
          </a:bodyPr>
          <a:lstStyle/>
          <a:p>
            <a:r>
              <a:rPr lang="en-US" altLang="zh-CN" sz="2000" b="1" dirty="0">
                <a:solidFill>
                  <a:schemeClr val="accent5">
                    <a:lumMod val="75000"/>
                  </a:schemeClr>
                </a:solidFill>
                <a:latin typeface="+mn-ea"/>
              </a:rPr>
              <a:t>Again, please try to summarize the introduction with 2-4 sentences.</a:t>
            </a:r>
            <a:endParaRPr lang="zh-CN" altLang="en-US" sz="2000" b="1" dirty="0">
              <a:solidFill>
                <a:schemeClr val="accent5">
                  <a:lumMod val="75000"/>
                </a:schemeClr>
              </a:solidFill>
              <a:latin typeface="+mn-ea"/>
            </a:endParaRPr>
          </a:p>
        </p:txBody>
      </p:sp>
      <p:sp>
        <p:nvSpPr>
          <p:cNvPr id="36" name="TextBox 15">
            <a:extLst>
              <a:ext uri="{FF2B5EF4-FFF2-40B4-BE49-F238E27FC236}">
                <a16:creationId xmlns:a16="http://schemas.microsoft.com/office/drawing/2014/main" id="{DFBE75C0-D621-FC4C-8C85-852E99EEDA6B}"/>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32352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C2EFA5-249F-D141-AEF8-A36BAC0D9625}"/>
              </a:ext>
            </a:extLst>
          </p:cNvPr>
          <p:cNvSpPr txBox="1"/>
          <p:nvPr/>
        </p:nvSpPr>
        <p:spPr>
          <a:xfrm>
            <a:off x="111210" y="135925"/>
            <a:ext cx="1689886" cy="830997"/>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p:txBody>
      </p:sp>
      <p:sp>
        <p:nvSpPr>
          <p:cNvPr id="3" name="文本框 2">
            <a:extLst>
              <a:ext uri="{FF2B5EF4-FFF2-40B4-BE49-F238E27FC236}">
                <a16:creationId xmlns:a16="http://schemas.microsoft.com/office/drawing/2014/main" id="{C6768A63-9311-5147-8107-085D229FDB7A}"/>
              </a:ext>
            </a:extLst>
          </p:cNvPr>
          <p:cNvSpPr txBox="1"/>
          <p:nvPr/>
        </p:nvSpPr>
        <p:spPr>
          <a:xfrm>
            <a:off x="2519384" y="2458570"/>
            <a:ext cx="6580165" cy="1938992"/>
          </a:xfrm>
          <a:prstGeom prst="rect">
            <a:avLst/>
          </a:prstGeom>
          <a:noFill/>
        </p:spPr>
        <p:txBody>
          <a:bodyPr wrap="square" rtlCol="0">
            <a:spAutoFit/>
          </a:bodyPr>
          <a:lstStyle/>
          <a:p>
            <a:pPr algn="ctr"/>
            <a:r>
              <a:rPr kumimoji="1" lang="zh-CN" altLang="en-US" sz="6000" b="1" dirty="0">
                <a:latin typeface="Agency FB" panose="020B0503020202020204" pitchFamily="34" charset="0"/>
              </a:rPr>
              <a:t>完成听力相关题目并关注错题</a:t>
            </a:r>
          </a:p>
        </p:txBody>
      </p:sp>
      <p:sp>
        <p:nvSpPr>
          <p:cNvPr id="4" name="TextBox 3">
            <a:extLst>
              <a:ext uri="{FF2B5EF4-FFF2-40B4-BE49-F238E27FC236}">
                <a16:creationId xmlns:a16="http://schemas.microsoft.com/office/drawing/2014/main" id="{7BECBD8E-7F4E-47DD-9CDF-5ECB14BDDC94}"/>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5" name="右箭头 2">
            <a:extLst>
              <a:ext uri="{FF2B5EF4-FFF2-40B4-BE49-F238E27FC236}">
                <a16:creationId xmlns:a16="http://schemas.microsoft.com/office/drawing/2014/main" id="{14D533C4-E0AB-479E-A70E-E979B487079F}"/>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Slide Number Placeholder 5">
            <a:extLst>
              <a:ext uri="{FF2B5EF4-FFF2-40B4-BE49-F238E27FC236}">
                <a16:creationId xmlns:a16="http://schemas.microsoft.com/office/drawing/2014/main" id="{E5145F4A-313F-4337-8933-96C3BB855A8C}"/>
              </a:ext>
            </a:extLst>
          </p:cNvPr>
          <p:cNvSpPr>
            <a:spLocks noGrp="1"/>
          </p:cNvSpPr>
          <p:nvPr>
            <p:ph type="sldNum" sz="quarter" idx="12"/>
          </p:nvPr>
        </p:nvSpPr>
        <p:spPr/>
        <p:txBody>
          <a:bodyPr/>
          <a:lstStyle/>
          <a:p>
            <a:fld id="{C08B5AC8-6787-8449-BC40-4D381A3FE36A}" type="slidenum">
              <a:rPr kumimoji="1" lang="zh-CN" altLang="en-US" smtClean="0"/>
              <a:t>4</a:t>
            </a:fld>
            <a:endParaRPr kumimoji="1" lang="zh-CN" altLang="en-US"/>
          </a:p>
        </p:txBody>
      </p:sp>
    </p:spTree>
    <p:extLst>
      <p:ext uri="{BB962C8B-B14F-4D97-AF65-F5344CB8AC3E}">
        <p14:creationId xmlns:p14="http://schemas.microsoft.com/office/powerpoint/2010/main" val="4259689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40</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6099852" y="369720"/>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7082113" y="68360"/>
            <a:ext cx="3353010" cy="2071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22316D5-7FCB-F54F-B25B-3181E3B740CB}"/>
              </a:ext>
            </a:extLst>
          </p:cNvPr>
          <p:cNvSpPr txBox="1"/>
          <p:nvPr/>
        </p:nvSpPr>
        <p:spPr>
          <a:xfrm>
            <a:off x="7946337" y="190327"/>
            <a:ext cx="1418978" cy="646331"/>
          </a:xfrm>
          <a:prstGeom prst="rect">
            <a:avLst/>
          </a:prstGeom>
          <a:noFill/>
        </p:spPr>
        <p:txBody>
          <a:bodyPr wrap="none" rtlCol="0">
            <a:spAutoFit/>
          </a:bodyPr>
          <a:lstStyle/>
          <a:p>
            <a:r>
              <a:rPr kumimoji="1" lang="en-US" altLang="zh-CN" dirty="0"/>
              <a:t>introduction</a:t>
            </a:r>
          </a:p>
          <a:p>
            <a:r>
              <a:rPr kumimoji="1" lang="en-US" altLang="zh-CN" dirty="0"/>
              <a:t> </a:t>
            </a:r>
            <a:r>
              <a:rPr kumimoji="1" lang="en-US" altLang="zh-CN" dirty="0">
                <a:solidFill>
                  <a:schemeClr val="accent5">
                    <a:lumMod val="75000"/>
                  </a:schemeClr>
                </a:solidFill>
              </a:rPr>
              <a:t>radio waves</a:t>
            </a:r>
            <a:endParaRPr kumimoji="1" lang="zh-CN" altLang="en-US" dirty="0">
              <a:solidFill>
                <a:schemeClr val="accent5">
                  <a:lumMod val="75000"/>
                </a:schemeClr>
              </a:solidFill>
            </a:endParaRPr>
          </a:p>
        </p:txBody>
      </p:sp>
      <p:sp>
        <p:nvSpPr>
          <p:cNvPr id="33" name="文本框 32">
            <a:extLst>
              <a:ext uri="{FF2B5EF4-FFF2-40B4-BE49-F238E27FC236}">
                <a16:creationId xmlns:a16="http://schemas.microsoft.com/office/drawing/2014/main" id="{EFB8FAC5-5715-584A-850B-33398BB2BE49}"/>
              </a:ext>
            </a:extLst>
          </p:cNvPr>
          <p:cNvSpPr txBox="1"/>
          <p:nvPr/>
        </p:nvSpPr>
        <p:spPr>
          <a:xfrm>
            <a:off x="8022327" y="1257360"/>
            <a:ext cx="1168910" cy="646331"/>
          </a:xfrm>
          <a:prstGeom prst="rect">
            <a:avLst/>
          </a:prstGeom>
          <a:noFill/>
        </p:spPr>
        <p:txBody>
          <a:bodyPr wrap="none" rtlCol="0">
            <a:spAutoFit/>
          </a:bodyPr>
          <a:lstStyle/>
          <a:p>
            <a:r>
              <a:rPr kumimoji="1" lang="en-US" altLang="zh-CN" dirty="0"/>
              <a:t>     start</a:t>
            </a:r>
          </a:p>
          <a:p>
            <a:r>
              <a:rPr kumimoji="1" lang="en-US" altLang="zh-CN" dirty="0">
                <a:solidFill>
                  <a:schemeClr val="accent5">
                    <a:lumMod val="75000"/>
                  </a:schemeClr>
                </a:solidFill>
              </a:rPr>
              <a:t>difference</a:t>
            </a:r>
            <a:endParaRPr kumimoji="1" lang="zh-CN" altLang="en-US" dirty="0">
              <a:solidFill>
                <a:schemeClr val="accent5">
                  <a:lumMod val="75000"/>
                </a:schemeClr>
              </a:solidFill>
            </a:endParaRPr>
          </a:p>
        </p:txBody>
      </p:sp>
      <p:sp>
        <p:nvSpPr>
          <p:cNvPr id="26" name="文本框 25">
            <a:extLst>
              <a:ext uri="{FF2B5EF4-FFF2-40B4-BE49-F238E27FC236}">
                <a16:creationId xmlns:a16="http://schemas.microsoft.com/office/drawing/2014/main" id="{6DE954EC-4AA5-C040-B156-5AA01D56A3C5}"/>
              </a:ext>
            </a:extLst>
          </p:cNvPr>
          <p:cNvSpPr txBox="1"/>
          <p:nvPr/>
        </p:nvSpPr>
        <p:spPr>
          <a:xfrm>
            <a:off x="6560717" y="2441108"/>
            <a:ext cx="5029200" cy="1754326"/>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dirty="0"/>
              <a:t>The professor talks about electromagnetic waves, especially the very low frequency waves, and he will start by talking about the difference between radio waves and sound waves.</a:t>
            </a:r>
          </a:p>
        </p:txBody>
      </p:sp>
      <p:sp>
        <p:nvSpPr>
          <p:cNvPr id="36" name="TextBox 15">
            <a:extLst>
              <a:ext uri="{FF2B5EF4-FFF2-40B4-BE49-F238E27FC236}">
                <a16:creationId xmlns:a16="http://schemas.microsoft.com/office/drawing/2014/main" id="{3C933A3E-C59E-944C-A70C-D75FAB2FA411}"/>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447970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41</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1910BB94-87E3-6648-84F0-7995F4347D21}"/>
              </a:ext>
            </a:extLst>
          </p:cNvPr>
          <p:cNvSpPr/>
          <p:nvPr/>
        </p:nvSpPr>
        <p:spPr>
          <a:xfrm rot="10800000">
            <a:off x="6096000" y="1778083"/>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15">
            <a:extLst>
              <a:ext uri="{FF2B5EF4-FFF2-40B4-BE49-F238E27FC236}">
                <a16:creationId xmlns:a16="http://schemas.microsoft.com/office/drawing/2014/main" id="{DA0F9C2E-365F-034B-816B-8E7E908B9258}"/>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800108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27859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 : 00:31 – 1:21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5" name="Rectangle 2">
            <a:extLst>
              <a:ext uri="{FF2B5EF4-FFF2-40B4-BE49-F238E27FC236}">
                <a16:creationId xmlns:a16="http://schemas.microsoft.com/office/drawing/2014/main" id="{E93B9CF0-A7A3-6247-A644-D58C1E432EDE}"/>
              </a:ext>
            </a:extLst>
          </p:cNvPr>
          <p:cNvSpPr/>
          <p:nvPr/>
        </p:nvSpPr>
        <p:spPr>
          <a:xfrm>
            <a:off x="594360" y="1943512"/>
            <a:ext cx="7687491" cy="429270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3-5 sentences, with more details than the brief summary.</a:t>
            </a:r>
            <a:endParaRPr lang="zh-CN" altLang="en-US" sz="2800" dirty="0">
              <a:solidFill>
                <a:schemeClr val="tx1"/>
              </a:solidFill>
            </a:endParaRPr>
          </a:p>
        </p:txBody>
      </p:sp>
      <p:sp>
        <p:nvSpPr>
          <p:cNvPr id="6" name="灯片编号占位符 5">
            <a:extLst>
              <a:ext uri="{FF2B5EF4-FFF2-40B4-BE49-F238E27FC236}">
                <a16:creationId xmlns:a16="http://schemas.microsoft.com/office/drawing/2014/main" id="{FBF2EA53-89CC-5B47-BB9A-EAF221244627}"/>
              </a:ext>
            </a:extLst>
          </p:cNvPr>
          <p:cNvSpPr>
            <a:spLocks noGrp="1"/>
          </p:cNvSpPr>
          <p:nvPr>
            <p:ph type="sldNum" sz="quarter" idx="12"/>
          </p:nvPr>
        </p:nvSpPr>
        <p:spPr/>
        <p:txBody>
          <a:bodyPr/>
          <a:lstStyle/>
          <a:p>
            <a:fld id="{339F675D-CCB8-1E44-8B99-D1C31FDA93BF}" type="slidenum">
              <a:rPr kumimoji="1" lang="zh-CN" altLang="en-US" smtClean="0"/>
              <a:t>42</a:t>
            </a:fld>
            <a:endParaRPr kumimoji="1" lang="zh-CN" altLang="en-US"/>
          </a:p>
        </p:txBody>
      </p:sp>
      <p:sp>
        <p:nvSpPr>
          <p:cNvPr id="7" name="TextBox 15">
            <a:extLst>
              <a:ext uri="{FF2B5EF4-FFF2-40B4-BE49-F238E27FC236}">
                <a16:creationId xmlns:a16="http://schemas.microsoft.com/office/drawing/2014/main" id="{5BC74EF5-2BCA-3141-8BA8-6AE92DD36053}"/>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237387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27859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 : 00:31 – 1:21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1B92B4A4-AA0E-074E-9F59-B890A90E3E6D}"/>
              </a:ext>
            </a:extLst>
          </p:cNvPr>
          <p:cNvSpPr txBox="1"/>
          <p:nvPr/>
        </p:nvSpPr>
        <p:spPr>
          <a:xfrm>
            <a:off x="444500" y="1920367"/>
            <a:ext cx="6883400" cy="4708981"/>
          </a:xfrm>
          <a:prstGeom prst="rect">
            <a:avLst/>
          </a:prstGeom>
          <a:noFill/>
        </p:spPr>
        <p:txBody>
          <a:bodyPr wrap="square">
            <a:spAutoFit/>
          </a:bodyPr>
          <a:lstStyle/>
          <a:p>
            <a:r>
              <a:rPr lang="en-US" altLang="zh-CN" sz="2000" b="1" u="sng" kern="0" spc="30" dirty="0">
                <a:solidFill>
                  <a:schemeClr val="accent5">
                    <a:lumMod val="75000"/>
                  </a:schemeClr>
                </a:solidFill>
                <a:effectLst/>
                <a:cs typeface="宋体" panose="02010600030101010101" pitchFamily="2" charset="-122"/>
              </a:rPr>
              <a:t>MALE PROFESSOR: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are </a:t>
            </a:r>
            <a:r>
              <a:rPr lang="en-US" altLang="zh-CN" sz="2000" kern="0" spc="30" dirty="0">
                <a:solidFill>
                  <a:schemeClr val="accent5">
                    <a:lumMod val="75000"/>
                  </a:schemeClr>
                </a:solidFill>
                <a:effectLst/>
                <a:cs typeface="宋体" panose="02010600030101010101" pitchFamily="2" charset="-122"/>
              </a:rPr>
              <a:t>mechanical </a:t>
            </a:r>
            <a:r>
              <a:rPr lang="en-US" altLang="zh-CN" sz="2000" kern="0" dirty="0">
                <a:solidFill>
                  <a:schemeClr val="accent5">
                    <a:lumMod val="75000"/>
                  </a:schemeClr>
                </a:solidFill>
                <a:effectLst/>
                <a:cs typeface="宋体" panose="02010600030101010101" pitchFamily="2" charset="-122"/>
              </a:rPr>
              <a:t>in nature, right? Ah, they </a:t>
            </a:r>
            <a:r>
              <a:rPr lang="en-US" altLang="zh-CN" sz="2000" kern="0" dirty="0">
                <a:solidFill>
                  <a:schemeClr val="accent5">
                    <a:lumMod val="75000"/>
                  </a:schemeClr>
                </a:solidFill>
                <a:cs typeface="宋体" panose="02010600030101010101" pitchFamily="2" charset="-122"/>
              </a:rPr>
              <a:t>can </a:t>
            </a:r>
            <a:r>
              <a:rPr lang="en-US" altLang="zh-CN" sz="2000" kern="0" dirty="0">
                <a:solidFill>
                  <a:schemeClr val="accent5">
                    <a:lumMod val="75000"/>
                  </a:schemeClr>
                </a:solidFill>
                <a:effectLst/>
                <a:cs typeface="宋体" panose="02010600030101010101" pitchFamily="2" charset="-122"/>
              </a:rPr>
              <a:t>only </a:t>
            </a:r>
            <a:r>
              <a:rPr lang="en-US" altLang="zh-CN" sz="2000" kern="0" spc="30" dirty="0">
                <a:solidFill>
                  <a:schemeClr val="accent5">
                    <a:lumMod val="75000"/>
                  </a:schemeClr>
                </a:solidFill>
                <a:effectLst/>
                <a:cs typeface="宋体" panose="02010600030101010101" pitchFamily="2" charset="-122"/>
              </a:rPr>
              <a:t>originate</a:t>
            </a:r>
            <a:r>
              <a:rPr lang="en-US" altLang="zh-CN" sz="2000" kern="0" dirty="0">
                <a:solidFill>
                  <a:schemeClr val="accent5">
                    <a:lumMod val="75000"/>
                  </a:schemeClr>
                </a:solidFill>
                <a:effectLst/>
                <a:cs typeface="宋体" panose="02010600030101010101" pitchFamily="2" charset="-122"/>
              </a:rPr>
              <a:t> and </a:t>
            </a:r>
            <a:r>
              <a:rPr lang="en-US" altLang="zh-CN" sz="2000" kern="0" spc="30" dirty="0">
                <a:solidFill>
                  <a:schemeClr val="accent5">
                    <a:lumMod val="75000"/>
                  </a:schemeClr>
                </a:solidFill>
                <a:effectLst/>
                <a:cs typeface="宋体" panose="02010600030101010101" pitchFamily="2" charset="-122"/>
              </a:rPr>
              <a:t>spread</a:t>
            </a:r>
            <a:r>
              <a:rPr lang="en-US" altLang="zh-CN" sz="2000" kern="0" dirty="0">
                <a:solidFill>
                  <a:schemeClr val="accent5">
                    <a:lumMod val="75000"/>
                  </a:schemeClr>
                </a:solidFill>
                <a:effectLst/>
                <a:cs typeface="宋体" panose="02010600030101010101" pitchFamily="2" charset="-122"/>
              </a:rPr>
              <a:t> in places where there is some </a:t>
            </a:r>
            <a:r>
              <a:rPr lang="en-US" altLang="zh-CN" sz="2000" kern="0" spc="30" dirty="0">
                <a:solidFill>
                  <a:schemeClr val="accent5">
                    <a:lumMod val="75000"/>
                  </a:schemeClr>
                </a:solidFill>
                <a:effectLst/>
                <a:cs typeface="宋体" panose="02010600030101010101" pitchFamily="2" charset="-122"/>
              </a:rPr>
              <a:t>dense </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 Ah, they result from changes in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in that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changes in </a:t>
            </a:r>
            <a:r>
              <a:rPr lang="en-US" altLang="zh-CN" sz="2000" kern="0" spc="30" dirty="0">
                <a:solidFill>
                  <a:schemeClr val="accent5">
                    <a:lumMod val="75000"/>
                  </a:schemeClr>
                </a:solidFill>
                <a:effectLst/>
                <a:cs typeface="宋体" panose="02010600030101010101" pitchFamily="2" charset="-122"/>
              </a:rPr>
              <a:t>air</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So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where there's no </a:t>
            </a:r>
            <a:r>
              <a:rPr lang="en-US" altLang="zh-CN" sz="2000" kern="0" spc="30" dirty="0">
                <a:solidFill>
                  <a:schemeClr val="accent5">
                    <a:lumMod val="75000"/>
                  </a:schemeClr>
                </a:solidFill>
                <a:effectLst/>
                <a:cs typeface="宋体" panose="02010600030101010101" pitchFamily="2" charset="-122"/>
              </a:rPr>
              <a:t>dense </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Which is why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interplanetary</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space</a:t>
            </a:r>
            <a:r>
              <a:rPr lang="en-US" altLang="zh-CN" sz="2000" kern="0" dirty="0">
                <a:solidFill>
                  <a:schemeClr val="accent5">
                    <a:lumMod val="75000"/>
                  </a:schemeClr>
                </a:solidFill>
                <a:effectLst/>
                <a:cs typeface="宋体" panose="02010600030101010101" pitchFamily="2" charset="-122"/>
              </a:rPr>
              <a:t>. Radio waves, on the other hand, are fundamentally different from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They are electromagnetic: they result from oscillations of the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field</a:t>
            </a:r>
            <a:r>
              <a:rPr lang="en-US" altLang="zh-CN" sz="2000" kern="0" dirty="0">
                <a:solidFill>
                  <a:schemeClr val="accent5">
                    <a:lumMod val="75000"/>
                  </a:schemeClr>
                </a:solidFill>
                <a:effectLst/>
                <a:cs typeface="宋体" panose="02010600030101010101" pitchFamily="2" charset="-122"/>
              </a:rPr>
              <a:t> and don't need a </a:t>
            </a:r>
            <a:r>
              <a:rPr lang="en-US" altLang="zh-CN" sz="2000" kern="0" spc="30" dirty="0">
                <a:solidFill>
                  <a:schemeClr val="accent5">
                    <a:lumMod val="75000"/>
                  </a:schemeClr>
                </a:solidFill>
                <a:effectLst/>
                <a:cs typeface="宋体" panose="02010600030101010101" pitchFamily="2" charset="-122"/>
              </a:rPr>
              <a:t>physical </a:t>
            </a:r>
            <a:r>
              <a:rPr lang="en-US" altLang="zh-CN" sz="2000" kern="0" dirty="0">
                <a:solidFill>
                  <a:schemeClr val="accent5">
                    <a:lumMod val="75000"/>
                  </a:schemeClr>
                </a:solidFill>
                <a:effectLst/>
                <a:cs typeface="宋体" panose="02010600030101010101" pitchFamily="2" charset="-122"/>
              </a:rPr>
              <a:t>medium. So they, like other types of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wave, can travel basically anywhere-</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or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8" name="文本框 7">
            <a:extLst>
              <a:ext uri="{FF2B5EF4-FFF2-40B4-BE49-F238E27FC236}">
                <a16:creationId xmlns:a16="http://schemas.microsoft.com/office/drawing/2014/main" id="{BDEE74FD-121A-C64C-91EE-76B4EF8AE1EE}"/>
              </a:ext>
            </a:extLst>
          </p:cNvPr>
          <p:cNvSpPr txBox="1"/>
          <p:nvPr/>
        </p:nvSpPr>
        <p:spPr>
          <a:xfrm>
            <a:off x="7785100" y="2844800"/>
            <a:ext cx="3962400" cy="2585323"/>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dirty="0"/>
              <a:t>The professor explains that sound waves are mechanical, so they can only travel, spread and change in </a:t>
            </a:r>
          </a:p>
          <a:p>
            <a:r>
              <a:rPr kumimoji="1" lang="en-US" altLang="zh-CN" dirty="0"/>
              <a:t>physical medium. However, radio waves are electromagnetic,</a:t>
            </a:r>
          </a:p>
          <a:p>
            <a:r>
              <a:rPr kumimoji="1" lang="en-US" altLang="zh-CN" dirty="0"/>
              <a:t>so they can travel anywhere, including a vacuum, atmosphere or water.</a:t>
            </a:r>
            <a:endParaRPr kumimoji="1" lang="zh-CN" altLang="en-US" dirty="0"/>
          </a:p>
        </p:txBody>
      </p:sp>
      <p:sp>
        <p:nvSpPr>
          <p:cNvPr id="9" name="灯片编号占位符 8">
            <a:extLst>
              <a:ext uri="{FF2B5EF4-FFF2-40B4-BE49-F238E27FC236}">
                <a16:creationId xmlns:a16="http://schemas.microsoft.com/office/drawing/2014/main" id="{30ED6F62-D880-F84B-AACD-72875F88C9E1}"/>
              </a:ext>
            </a:extLst>
          </p:cNvPr>
          <p:cNvSpPr>
            <a:spLocks noGrp="1"/>
          </p:cNvSpPr>
          <p:nvPr>
            <p:ph type="sldNum" sz="quarter" idx="12"/>
          </p:nvPr>
        </p:nvSpPr>
        <p:spPr/>
        <p:txBody>
          <a:bodyPr/>
          <a:lstStyle/>
          <a:p>
            <a:fld id="{339F675D-CCB8-1E44-8B99-D1C31FDA93BF}" type="slidenum">
              <a:rPr kumimoji="1" lang="zh-CN" altLang="en-US" smtClean="0"/>
              <a:t>43</a:t>
            </a:fld>
            <a:endParaRPr kumimoji="1" lang="zh-CN" altLang="en-US"/>
          </a:p>
        </p:txBody>
      </p:sp>
      <p:sp>
        <p:nvSpPr>
          <p:cNvPr id="10" name="TextBox 15">
            <a:extLst>
              <a:ext uri="{FF2B5EF4-FFF2-40B4-BE49-F238E27FC236}">
                <a16:creationId xmlns:a16="http://schemas.microsoft.com/office/drawing/2014/main" id="{9422623E-A9F4-4C49-9F1A-BC0CADBE20B1}"/>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982568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27859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 : 00:31 – 1:21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1B92B4A4-AA0E-074E-9F59-B890A90E3E6D}"/>
              </a:ext>
            </a:extLst>
          </p:cNvPr>
          <p:cNvSpPr txBox="1"/>
          <p:nvPr/>
        </p:nvSpPr>
        <p:spPr>
          <a:xfrm>
            <a:off x="304800" y="1832487"/>
            <a:ext cx="6883400" cy="4708981"/>
          </a:xfrm>
          <a:prstGeom prst="rect">
            <a:avLst/>
          </a:prstGeom>
          <a:noFill/>
        </p:spPr>
        <p:txBody>
          <a:bodyPr wrap="square">
            <a:spAutoFit/>
          </a:bodyPr>
          <a:lstStyle/>
          <a:p>
            <a:r>
              <a:rPr lang="en-US" altLang="zh-CN" sz="2000" b="1" u="sng" kern="0" spc="30" dirty="0">
                <a:solidFill>
                  <a:schemeClr val="accent5">
                    <a:lumMod val="75000"/>
                  </a:schemeClr>
                </a:solidFill>
                <a:effectLst/>
                <a:cs typeface="宋体" panose="02010600030101010101" pitchFamily="2" charset="-122"/>
              </a:rPr>
              <a:t>MALE PROFESSOR: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are </a:t>
            </a:r>
            <a:r>
              <a:rPr lang="en-US" altLang="zh-CN" sz="2000" kern="0" spc="30" dirty="0">
                <a:solidFill>
                  <a:schemeClr val="accent5">
                    <a:lumMod val="75000"/>
                  </a:schemeClr>
                </a:solidFill>
                <a:effectLst/>
                <a:cs typeface="宋体" panose="02010600030101010101" pitchFamily="2" charset="-122"/>
              </a:rPr>
              <a:t>mechanical </a:t>
            </a:r>
            <a:r>
              <a:rPr lang="en-US" altLang="zh-CN" sz="2000" kern="0" dirty="0">
                <a:solidFill>
                  <a:schemeClr val="accent5">
                    <a:lumMod val="75000"/>
                  </a:schemeClr>
                </a:solidFill>
                <a:effectLst/>
                <a:cs typeface="宋体" panose="02010600030101010101" pitchFamily="2" charset="-122"/>
              </a:rPr>
              <a:t>in nature, right? Ah, they </a:t>
            </a:r>
            <a:r>
              <a:rPr lang="en-US" altLang="zh-CN" sz="2000" kern="0" dirty="0">
                <a:solidFill>
                  <a:schemeClr val="accent5">
                    <a:lumMod val="75000"/>
                  </a:schemeClr>
                </a:solidFill>
                <a:cs typeface="宋体" panose="02010600030101010101" pitchFamily="2" charset="-122"/>
              </a:rPr>
              <a:t>can </a:t>
            </a:r>
            <a:r>
              <a:rPr lang="en-US" altLang="zh-CN" sz="2000" kern="0" dirty="0">
                <a:solidFill>
                  <a:schemeClr val="accent5">
                    <a:lumMod val="75000"/>
                  </a:schemeClr>
                </a:solidFill>
                <a:effectLst/>
                <a:cs typeface="宋体" panose="02010600030101010101" pitchFamily="2" charset="-122"/>
              </a:rPr>
              <a:t>only </a:t>
            </a:r>
            <a:r>
              <a:rPr lang="en-US" altLang="zh-CN" sz="2000" kern="0" spc="30" dirty="0">
                <a:solidFill>
                  <a:schemeClr val="accent5">
                    <a:lumMod val="75000"/>
                  </a:schemeClr>
                </a:solidFill>
                <a:effectLst/>
                <a:cs typeface="宋体" panose="02010600030101010101" pitchFamily="2" charset="-122"/>
              </a:rPr>
              <a:t>originate</a:t>
            </a:r>
            <a:r>
              <a:rPr lang="en-US" altLang="zh-CN" sz="2000" kern="0" dirty="0">
                <a:solidFill>
                  <a:schemeClr val="accent5">
                    <a:lumMod val="75000"/>
                  </a:schemeClr>
                </a:solidFill>
                <a:effectLst/>
                <a:cs typeface="宋体" panose="02010600030101010101" pitchFamily="2" charset="-122"/>
              </a:rPr>
              <a:t> and </a:t>
            </a:r>
            <a:r>
              <a:rPr lang="en-US" altLang="zh-CN" sz="2000" kern="0" spc="30" dirty="0">
                <a:solidFill>
                  <a:schemeClr val="accent5">
                    <a:lumMod val="75000"/>
                  </a:schemeClr>
                </a:solidFill>
                <a:effectLst/>
                <a:cs typeface="宋体" panose="02010600030101010101" pitchFamily="2" charset="-122"/>
              </a:rPr>
              <a:t>spread</a:t>
            </a:r>
            <a:r>
              <a:rPr lang="en-US" altLang="zh-CN" sz="2000" kern="0" dirty="0">
                <a:solidFill>
                  <a:schemeClr val="accent5">
                    <a:lumMod val="75000"/>
                  </a:schemeClr>
                </a:solidFill>
                <a:effectLst/>
                <a:cs typeface="宋体" panose="02010600030101010101" pitchFamily="2" charset="-122"/>
              </a:rPr>
              <a:t> in places where there is some </a:t>
            </a:r>
            <a:r>
              <a:rPr lang="en-US" altLang="zh-CN" sz="2000" kern="0" spc="30" dirty="0">
                <a:solidFill>
                  <a:schemeClr val="accent5">
                    <a:lumMod val="75000"/>
                  </a:schemeClr>
                </a:solidFill>
                <a:effectLst/>
                <a:cs typeface="宋体" panose="02010600030101010101" pitchFamily="2" charset="-122"/>
              </a:rPr>
              <a:t>dense</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 Ah, they result from changes in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in that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changes in </a:t>
            </a:r>
            <a:r>
              <a:rPr lang="en-US" altLang="zh-CN" sz="2000" kern="0" spc="30" dirty="0">
                <a:solidFill>
                  <a:schemeClr val="accent5">
                    <a:lumMod val="75000"/>
                  </a:schemeClr>
                </a:solidFill>
                <a:effectLst/>
                <a:cs typeface="宋体" panose="02010600030101010101" pitchFamily="2" charset="-122"/>
              </a:rPr>
              <a:t>air</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So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where there's no </a:t>
            </a:r>
            <a:r>
              <a:rPr lang="en-US" altLang="zh-CN" sz="2000" kern="0" spc="30" dirty="0">
                <a:solidFill>
                  <a:schemeClr val="accent5">
                    <a:lumMod val="75000"/>
                  </a:schemeClr>
                </a:solidFill>
                <a:effectLst/>
                <a:cs typeface="宋体" panose="02010600030101010101" pitchFamily="2" charset="-122"/>
              </a:rPr>
              <a:t>dense</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Which is why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interplanetary</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space</a:t>
            </a:r>
            <a:r>
              <a:rPr lang="en-US" altLang="zh-CN" sz="2000" kern="0" dirty="0">
                <a:solidFill>
                  <a:schemeClr val="accent5">
                    <a:lumMod val="75000"/>
                  </a:schemeClr>
                </a:solidFill>
                <a:effectLst/>
                <a:cs typeface="宋体" panose="02010600030101010101" pitchFamily="2" charset="-122"/>
              </a:rPr>
              <a:t>. Radio waves, on the other hand, are fundamentally different from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They are electromagnetic: they result from oscillations of the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field</a:t>
            </a:r>
            <a:r>
              <a:rPr lang="en-US" altLang="zh-CN" sz="2000" kern="0" dirty="0">
                <a:solidFill>
                  <a:schemeClr val="accent5">
                    <a:lumMod val="75000"/>
                  </a:schemeClr>
                </a:solidFill>
                <a:effectLst/>
                <a:cs typeface="宋体" panose="02010600030101010101" pitchFamily="2" charset="-122"/>
              </a:rPr>
              <a:t> and don't need a </a:t>
            </a:r>
            <a:r>
              <a:rPr lang="en-US" altLang="zh-CN" sz="2000" kern="0" spc="30" dirty="0">
                <a:solidFill>
                  <a:schemeClr val="accent5">
                    <a:lumMod val="75000"/>
                  </a:schemeClr>
                </a:solidFill>
                <a:effectLst/>
                <a:cs typeface="宋体" panose="02010600030101010101" pitchFamily="2" charset="-122"/>
              </a:rPr>
              <a:t>physical </a:t>
            </a:r>
            <a:r>
              <a:rPr lang="en-US" altLang="zh-CN" sz="2000" kern="0" dirty="0">
                <a:solidFill>
                  <a:schemeClr val="accent5">
                    <a:lumMod val="75000"/>
                  </a:schemeClr>
                </a:solidFill>
                <a:effectLst/>
                <a:cs typeface="宋体" panose="02010600030101010101" pitchFamily="2" charset="-122"/>
              </a:rPr>
              <a:t>medium. So they, like other types of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wave, can travel basically anywhere-</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or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5" name="矩形 4">
            <a:extLst>
              <a:ext uri="{FF2B5EF4-FFF2-40B4-BE49-F238E27FC236}">
                <a16:creationId xmlns:a16="http://schemas.microsoft.com/office/drawing/2014/main" id="{185B6B7C-F1E2-CB47-B9E5-1D3FFC3BB622}"/>
              </a:ext>
            </a:extLst>
          </p:cNvPr>
          <p:cNvSpPr/>
          <p:nvPr/>
        </p:nvSpPr>
        <p:spPr>
          <a:xfrm>
            <a:off x="304800" y="1943100"/>
            <a:ext cx="6883400" cy="20955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u="sng" kern="0" spc="30" dirty="0">
                <a:solidFill>
                  <a:srgbClr val="5B9BD5">
                    <a:lumMod val="75000"/>
                  </a:srgbClr>
                </a:solidFill>
                <a:cs typeface="宋体" panose="02010600030101010101" pitchFamily="2" charset="-122"/>
              </a:rPr>
              <a:t>MALE PROFESSOR: </a:t>
            </a:r>
            <a:r>
              <a:rPr lang="en-US" altLang="zh-CN" sz="2000" kern="0" spc="30" dirty="0">
                <a:solidFill>
                  <a:srgbClr val="5B9BD5">
                    <a:lumMod val="75000"/>
                  </a:srgbClr>
                </a:solidFill>
                <a:cs typeface="宋体" panose="02010600030101010101" pitchFamily="2" charset="-122"/>
              </a:rPr>
              <a:t>Sound</a:t>
            </a:r>
            <a:r>
              <a:rPr lang="en-US" altLang="zh-CN" sz="2000" kern="0" dirty="0">
                <a:solidFill>
                  <a:srgbClr val="5B9BD5">
                    <a:lumMod val="75000"/>
                  </a:srgbClr>
                </a:solidFill>
                <a:cs typeface="宋体" panose="02010600030101010101" pitchFamily="2" charset="-122"/>
              </a:rPr>
              <a:t> waves are </a:t>
            </a:r>
            <a:r>
              <a:rPr lang="en-US" altLang="zh-CN" sz="2000" kern="0" spc="30" dirty="0">
                <a:solidFill>
                  <a:srgbClr val="5B9BD5">
                    <a:lumMod val="75000"/>
                  </a:srgbClr>
                </a:solidFill>
                <a:cs typeface="宋体" panose="02010600030101010101" pitchFamily="2" charset="-122"/>
              </a:rPr>
              <a:t>mechanical </a:t>
            </a:r>
            <a:r>
              <a:rPr lang="en-US" altLang="zh-CN" sz="2000" kern="0" dirty="0">
                <a:solidFill>
                  <a:srgbClr val="5B9BD5">
                    <a:lumMod val="75000"/>
                  </a:srgbClr>
                </a:solidFill>
                <a:cs typeface="宋体" panose="02010600030101010101" pitchFamily="2" charset="-122"/>
              </a:rPr>
              <a:t>in nature, right? Ah, </a:t>
            </a:r>
            <a:r>
              <a:rPr lang="en-US" altLang="zh-CN" sz="2000" u="sng" kern="0" dirty="0">
                <a:solidFill>
                  <a:srgbClr val="5B9BD5">
                    <a:lumMod val="75000"/>
                  </a:srgbClr>
                </a:solidFill>
                <a:cs typeface="宋体" panose="02010600030101010101" pitchFamily="2" charset="-122"/>
              </a:rPr>
              <a:t>they can only </a:t>
            </a:r>
            <a:r>
              <a:rPr lang="en-US" altLang="zh-CN" sz="2000" u="sng" kern="0" spc="30" dirty="0">
                <a:solidFill>
                  <a:srgbClr val="5B9BD5">
                    <a:lumMod val="75000"/>
                  </a:srgbClr>
                </a:solidFill>
                <a:cs typeface="宋体" panose="02010600030101010101" pitchFamily="2" charset="-122"/>
              </a:rPr>
              <a:t>originate</a:t>
            </a:r>
            <a:r>
              <a:rPr lang="en-US" altLang="zh-CN" sz="2000" u="sng" kern="0" dirty="0">
                <a:solidFill>
                  <a:srgbClr val="5B9BD5">
                    <a:lumMod val="75000"/>
                  </a:srgbClr>
                </a:solidFill>
                <a:cs typeface="宋体" panose="02010600030101010101" pitchFamily="2" charset="-122"/>
              </a:rPr>
              <a:t> and </a:t>
            </a:r>
            <a:r>
              <a:rPr lang="en-US" altLang="zh-CN" sz="2000" u="sng" kern="0" spc="30" dirty="0">
                <a:solidFill>
                  <a:srgbClr val="5B9BD5">
                    <a:lumMod val="75000"/>
                  </a:srgbClr>
                </a:solidFill>
                <a:cs typeface="宋体" panose="02010600030101010101" pitchFamily="2" charset="-122"/>
              </a:rPr>
              <a:t>spread</a:t>
            </a:r>
            <a:r>
              <a:rPr lang="en-US" altLang="zh-CN" sz="2000" u="sng" kern="0" dirty="0">
                <a:solidFill>
                  <a:srgbClr val="5B9BD5">
                    <a:lumMod val="75000"/>
                  </a:srgbClr>
                </a:solidFill>
                <a:cs typeface="宋体" panose="02010600030101010101" pitchFamily="2" charset="-122"/>
              </a:rPr>
              <a:t> in places where there is some </a:t>
            </a:r>
            <a:r>
              <a:rPr lang="en-US" altLang="zh-CN" sz="2000" u="sng" kern="0" spc="30" dirty="0">
                <a:solidFill>
                  <a:srgbClr val="5B9BD5">
                    <a:lumMod val="75000"/>
                  </a:srgbClr>
                </a:solidFill>
                <a:cs typeface="宋体" panose="02010600030101010101" pitchFamily="2" charset="-122"/>
              </a:rPr>
              <a:t>dense</a:t>
            </a:r>
            <a:r>
              <a:rPr lang="zh-CN" altLang="zh-CN" sz="2000" u="sng" dirty="0">
                <a:solidFill>
                  <a:srgbClr val="5B9BD5">
                    <a:lumMod val="75000"/>
                  </a:srgbClr>
                </a:solidFill>
              </a:rPr>
              <a:t>physical</a:t>
            </a:r>
            <a:r>
              <a:rPr lang="en-US" altLang="zh-CN" sz="2000" u="sng" kern="0" dirty="0">
                <a:solidFill>
                  <a:srgbClr val="5B9BD5">
                    <a:lumMod val="75000"/>
                  </a:srgbClr>
                </a:solidFill>
                <a:cs typeface="宋体" panose="02010600030101010101" pitchFamily="2" charset="-122"/>
              </a:rPr>
              <a:t> </a:t>
            </a:r>
            <a:r>
              <a:rPr lang="en-US" altLang="zh-CN" sz="2000" u="sng" kern="0" spc="30" dirty="0">
                <a:solidFill>
                  <a:srgbClr val="5B9BD5">
                    <a:lumMod val="75000"/>
                  </a:srgbClr>
                </a:solidFill>
                <a:cs typeface="宋体" panose="02010600030101010101" pitchFamily="2" charset="-122"/>
              </a:rPr>
              <a:t>medium</a:t>
            </a:r>
            <a:r>
              <a:rPr lang="en-US" altLang="zh-CN" sz="2000" u="sng" kern="0" dirty="0">
                <a:solidFill>
                  <a:srgbClr val="5B9BD5">
                    <a:lumMod val="75000"/>
                  </a:srgbClr>
                </a:solidFill>
                <a:cs typeface="宋体" panose="02010600030101010101" pitchFamily="2" charset="-122"/>
              </a:rPr>
              <a:t>,</a:t>
            </a:r>
            <a:r>
              <a:rPr lang="en-US" altLang="zh-CN" sz="2000" kern="0" dirty="0">
                <a:solidFill>
                  <a:srgbClr val="5B9BD5">
                    <a:lumMod val="75000"/>
                  </a:srgbClr>
                </a:solidFill>
                <a:cs typeface="宋体" panose="02010600030101010101" pitchFamily="2" charset="-122"/>
              </a:rPr>
              <a:t> like </a:t>
            </a:r>
            <a:r>
              <a:rPr lang="en-US" altLang="zh-CN" sz="2000" kern="0" spc="30" dirty="0">
                <a:solidFill>
                  <a:srgbClr val="5B9BD5">
                    <a:lumMod val="75000"/>
                  </a:srgbClr>
                </a:solidFill>
                <a:cs typeface="宋体" panose="02010600030101010101" pitchFamily="2" charset="-122"/>
              </a:rPr>
              <a:t>atmosphere</a:t>
            </a:r>
            <a:r>
              <a:rPr lang="en-US" altLang="zh-CN" sz="2000" kern="0" dirty="0">
                <a:solidFill>
                  <a:srgbClr val="5B9BD5">
                    <a:lumMod val="75000"/>
                  </a:srgbClr>
                </a:solidFill>
                <a:cs typeface="宋体" panose="02010600030101010101" pitchFamily="2" charset="-122"/>
              </a:rPr>
              <a:t>, or water. Ah, they </a:t>
            </a:r>
            <a:r>
              <a:rPr lang="en-US" altLang="zh-CN" sz="2000" u="sng" kern="0" dirty="0">
                <a:solidFill>
                  <a:srgbClr val="5B9BD5">
                    <a:lumMod val="75000"/>
                  </a:srgbClr>
                </a:solidFill>
                <a:cs typeface="宋体" panose="02010600030101010101" pitchFamily="2" charset="-122"/>
              </a:rPr>
              <a:t>result from changes in </a:t>
            </a:r>
            <a:r>
              <a:rPr lang="en-US" altLang="zh-CN" sz="2000" u="sng" kern="0" spc="30" dirty="0">
                <a:solidFill>
                  <a:srgbClr val="5B9BD5">
                    <a:lumMod val="75000"/>
                  </a:srgbClr>
                </a:solidFill>
                <a:cs typeface="宋体" panose="02010600030101010101" pitchFamily="2" charset="-122"/>
              </a:rPr>
              <a:t>pressure</a:t>
            </a:r>
            <a:r>
              <a:rPr lang="en-US" altLang="zh-CN" sz="2000" u="sng" kern="0" dirty="0">
                <a:solidFill>
                  <a:srgbClr val="5B9BD5">
                    <a:lumMod val="75000"/>
                  </a:srgbClr>
                </a:solidFill>
                <a:cs typeface="宋体" panose="02010600030101010101" pitchFamily="2" charset="-122"/>
              </a:rPr>
              <a:t> in that </a:t>
            </a:r>
            <a:r>
              <a:rPr lang="en-US" altLang="zh-CN" sz="2000" u="sng" kern="0" spc="30" dirty="0">
                <a:solidFill>
                  <a:srgbClr val="5B9BD5">
                    <a:lumMod val="75000"/>
                  </a:srgbClr>
                </a:solidFill>
                <a:cs typeface="宋体" panose="02010600030101010101" pitchFamily="2" charset="-122"/>
              </a:rPr>
              <a:t>medium</a:t>
            </a:r>
            <a:r>
              <a:rPr lang="en-US" altLang="zh-CN" sz="2000" u="sng" kern="0" dirty="0">
                <a:solidFill>
                  <a:srgbClr val="5B9BD5">
                    <a:lumMod val="75000"/>
                  </a:srgbClr>
                </a:solidFill>
                <a:cs typeface="宋体" panose="02010600030101010101" pitchFamily="2" charset="-122"/>
              </a:rPr>
              <a:t>, </a:t>
            </a:r>
            <a:r>
              <a:rPr lang="en-US" altLang="zh-CN" sz="2000" kern="0" dirty="0">
                <a:solidFill>
                  <a:srgbClr val="5B9BD5">
                    <a:lumMod val="75000"/>
                  </a:srgbClr>
                </a:solidFill>
                <a:cs typeface="宋体" panose="02010600030101010101" pitchFamily="2" charset="-122"/>
              </a:rPr>
              <a:t>like changes in </a:t>
            </a:r>
            <a:r>
              <a:rPr lang="en-US" altLang="zh-CN" sz="2000" kern="0" spc="30" dirty="0">
                <a:solidFill>
                  <a:srgbClr val="5B9BD5">
                    <a:lumMod val="75000"/>
                  </a:srgbClr>
                </a:solidFill>
                <a:cs typeface="宋体" panose="02010600030101010101" pitchFamily="2" charset="-122"/>
              </a:rPr>
              <a:t>air</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pressure</a:t>
            </a:r>
            <a:r>
              <a:rPr lang="en-US" altLang="zh-CN" sz="2000" kern="0" dirty="0">
                <a:solidFill>
                  <a:srgbClr val="5B9BD5">
                    <a:lumMod val="75000"/>
                  </a:srgbClr>
                </a:solidFill>
                <a:cs typeface="宋体" panose="02010600030101010101" pitchFamily="2" charset="-122"/>
              </a:rPr>
              <a:t>. </a:t>
            </a:r>
            <a:r>
              <a:rPr lang="en-US" altLang="zh-CN" sz="2000" b="1" kern="0" dirty="0">
                <a:solidFill>
                  <a:srgbClr val="FF0000"/>
                </a:solidFill>
                <a:cs typeface="宋体" panose="02010600030101010101" pitchFamily="2" charset="-122"/>
              </a:rPr>
              <a:t>So </a:t>
            </a:r>
            <a:r>
              <a:rPr lang="en-US" altLang="zh-CN" sz="2000" kern="0" dirty="0">
                <a:solidFill>
                  <a:srgbClr val="5B9BD5">
                    <a:lumMod val="75000"/>
                  </a:srgbClr>
                </a:solidFill>
                <a:cs typeface="宋体" panose="02010600030101010101" pitchFamily="2" charset="-122"/>
              </a:rPr>
              <a:t>they can’t travel </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 </a:t>
            </a:r>
            <a:r>
              <a:rPr lang="en-US" altLang="zh-CN" sz="2000" kern="0" spc="30" dirty="0">
                <a:solidFill>
                  <a:srgbClr val="5B9BD5">
                    <a:lumMod val="75000"/>
                  </a:srgbClr>
                </a:solidFill>
                <a:cs typeface="宋体" panose="02010600030101010101" pitchFamily="2" charset="-122"/>
              </a:rPr>
              <a:t>vacuum</a:t>
            </a:r>
            <a:r>
              <a:rPr lang="en-US" altLang="zh-CN" sz="2000" kern="0" dirty="0">
                <a:solidFill>
                  <a:srgbClr val="5B9BD5">
                    <a:lumMod val="75000"/>
                  </a:srgbClr>
                </a:solidFill>
                <a:cs typeface="宋体" panose="02010600030101010101" pitchFamily="2" charset="-122"/>
              </a:rPr>
              <a:t>, where there's no </a:t>
            </a:r>
            <a:r>
              <a:rPr lang="en-US" altLang="zh-CN" sz="2000" kern="0" spc="30" dirty="0">
                <a:solidFill>
                  <a:srgbClr val="5B9BD5">
                    <a:lumMod val="75000"/>
                  </a:srgbClr>
                </a:solidFill>
                <a:cs typeface="宋体" panose="02010600030101010101" pitchFamily="2" charset="-122"/>
              </a:rPr>
              <a:t>dense</a:t>
            </a:r>
            <a:r>
              <a:rPr lang="zh-CN" altLang="zh-CN" sz="2000" dirty="0">
                <a:solidFill>
                  <a:srgbClr val="5B9BD5">
                    <a:lumMod val="75000"/>
                  </a:srgbClr>
                </a:solidFill>
              </a:rPr>
              <a:t>physical</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medium</a:t>
            </a:r>
            <a:r>
              <a:rPr lang="en-US" altLang="zh-CN" sz="2000" kern="0" dirty="0">
                <a:solidFill>
                  <a:srgbClr val="5B9BD5">
                    <a:lumMod val="75000"/>
                  </a:srgbClr>
                </a:solidFill>
                <a:cs typeface="宋体" panose="02010600030101010101" pitchFamily="2" charset="-122"/>
              </a:rPr>
              <a:t>. Which is why they can't</a:t>
            </a:r>
            <a:endParaRPr kumimoji="1" lang="zh-CN" altLang="en-US" dirty="0"/>
          </a:p>
        </p:txBody>
      </p:sp>
      <p:sp>
        <p:nvSpPr>
          <p:cNvPr id="6" name="矩形 5">
            <a:extLst>
              <a:ext uri="{FF2B5EF4-FFF2-40B4-BE49-F238E27FC236}">
                <a16:creationId xmlns:a16="http://schemas.microsoft.com/office/drawing/2014/main" id="{79F0AB5A-166B-524D-B2FE-4CE2F4CF2797}"/>
              </a:ext>
            </a:extLst>
          </p:cNvPr>
          <p:cNvSpPr/>
          <p:nvPr/>
        </p:nvSpPr>
        <p:spPr>
          <a:xfrm>
            <a:off x="304800" y="4064000"/>
            <a:ext cx="4102101" cy="558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kern="0" dirty="0">
                <a:solidFill>
                  <a:srgbClr val="5B9BD5">
                    <a:lumMod val="75000"/>
                  </a:srgbClr>
                </a:solidFill>
                <a:cs typeface="宋体" panose="02010600030101010101" pitchFamily="2" charset="-122"/>
              </a:rPr>
              <a:t>travel </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interplanetary</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space</a:t>
            </a:r>
            <a:r>
              <a:rPr lang="en-US" altLang="zh-CN" sz="2000" kern="0" dirty="0">
                <a:solidFill>
                  <a:srgbClr val="5B9BD5">
                    <a:lumMod val="75000"/>
                  </a:srgbClr>
                </a:solidFill>
                <a:cs typeface="宋体" panose="02010600030101010101" pitchFamily="2" charset="-122"/>
              </a:rPr>
              <a:t>. </a:t>
            </a:r>
            <a:endParaRPr kumimoji="1" lang="zh-CN" altLang="en-US" dirty="0"/>
          </a:p>
        </p:txBody>
      </p:sp>
      <p:sp>
        <p:nvSpPr>
          <p:cNvPr id="9" name="矩形 8">
            <a:extLst>
              <a:ext uri="{FF2B5EF4-FFF2-40B4-BE49-F238E27FC236}">
                <a16:creationId xmlns:a16="http://schemas.microsoft.com/office/drawing/2014/main" id="{33B4E057-A29E-B146-8242-BA10B6C404FE}"/>
              </a:ext>
            </a:extLst>
          </p:cNvPr>
          <p:cNvSpPr/>
          <p:nvPr/>
        </p:nvSpPr>
        <p:spPr>
          <a:xfrm>
            <a:off x="304800" y="4419600"/>
            <a:ext cx="6883400" cy="19939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kern="0" dirty="0">
                <a:solidFill>
                  <a:srgbClr val="FF0000"/>
                </a:solidFill>
                <a:cs typeface="宋体" panose="02010600030101010101" pitchFamily="2" charset="-122"/>
              </a:rPr>
              <a:t>other hand</a:t>
            </a:r>
            <a:r>
              <a:rPr lang="en-US" altLang="zh-CN" sz="2000" kern="0" dirty="0">
                <a:solidFill>
                  <a:srgbClr val="5B9BD5">
                    <a:lumMod val="75000"/>
                  </a:srgbClr>
                </a:solidFill>
                <a:cs typeface="宋体" panose="02010600030101010101" pitchFamily="2" charset="-122"/>
              </a:rPr>
              <a:t>, are fundamentally different from </a:t>
            </a:r>
            <a:r>
              <a:rPr lang="en-US" altLang="zh-CN" sz="2000" kern="0" spc="30" dirty="0">
                <a:solidFill>
                  <a:srgbClr val="5B9BD5">
                    <a:lumMod val="75000"/>
                  </a:srgbClr>
                </a:solidFill>
                <a:cs typeface="宋体" panose="02010600030101010101" pitchFamily="2" charset="-122"/>
              </a:rPr>
              <a:t>sound</a:t>
            </a:r>
            <a:r>
              <a:rPr lang="en-US" altLang="zh-CN" sz="2000" kern="0" dirty="0">
                <a:solidFill>
                  <a:srgbClr val="5B9BD5">
                    <a:lumMod val="75000"/>
                  </a:srgbClr>
                </a:solidFill>
                <a:cs typeface="宋体" panose="02010600030101010101" pitchFamily="2" charset="-122"/>
              </a:rPr>
              <a:t> waves. </a:t>
            </a:r>
            <a:r>
              <a:rPr lang="en-US" altLang="zh-CN" sz="2000" u="sng" kern="0" dirty="0">
                <a:solidFill>
                  <a:srgbClr val="5B9BD5">
                    <a:lumMod val="75000"/>
                  </a:srgbClr>
                </a:solidFill>
                <a:cs typeface="宋体" panose="02010600030101010101" pitchFamily="2" charset="-122"/>
              </a:rPr>
              <a:t>They are electromagnetic: they result from oscillations of the </a:t>
            </a:r>
            <a:r>
              <a:rPr lang="en-US" altLang="zh-CN" sz="2000" u="sng" kern="0" spc="30" dirty="0">
                <a:solidFill>
                  <a:srgbClr val="5B9BD5">
                    <a:lumMod val="75000"/>
                  </a:srgbClr>
                </a:solidFill>
                <a:cs typeface="宋体" panose="02010600030101010101" pitchFamily="2" charset="-122"/>
              </a:rPr>
              <a:t>electromagnetic</a:t>
            </a:r>
            <a:r>
              <a:rPr lang="en-US" altLang="zh-CN" sz="2000" u="sng" kern="0" dirty="0">
                <a:solidFill>
                  <a:srgbClr val="5B9BD5">
                    <a:lumMod val="75000"/>
                  </a:srgbClr>
                </a:solidFill>
                <a:cs typeface="宋体" panose="02010600030101010101" pitchFamily="2" charset="-122"/>
              </a:rPr>
              <a:t> </a:t>
            </a:r>
            <a:r>
              <a:rPr lang="en-US" altLang="zh-CN" sz="2000" u="sng" kern="0" spc="30" dirty="0">
                <a:solidFill>
                  <a:srgbClr val="5B9BD5">
                    <a:lumMod val="75000"/>
                  </a:srgbClr>
                </a:solidFill>
                <a:cs typeface="宋体" panose="02010600030101010101" pitchFamily="2" charset="-122"/>
              </a:rPr>
              <a:t>field</a:t>
            </a:r>
            <a:r>
              <a:rPr lang="en-US" altLang="zh-CN" sz="2000" u="sng" kern="0" dirty="0">
                <a:solidFill>
                  <a:srgbClr val="5B9BD5">
                    <a:lumMod val="75000"/>
                  </a:srgbClr>
                </a:solidFill>
                <a:cs typeface="宋体" panose="02010600030101010101" pitchFamily="2" charset="-122"/>
              </a:rPr>
              <a:t> and don't need a </a:t>
            </a:r>
            <a:r>
              <a:rPr lang="en-US" altLang="zh-CN" sz="2000" u="sng" kern="0" spc="30" dirty="0">
                <a:solidFill>
                  <a:srgbClr val="5B9BD5">
                    <a:lumMod val="75000"/>
                  </a:srgbClr>
                </a:solidFill>
                <a:cs typeface="宋体" panose="02010600030101010101" pitchFamily="2" charset="-122"/>
              </a:rPr>
              <a:t>physical </a:t>
            </a:r>
            <a:r>
              <a:rPr lang="en-US" altLang="zh-CN" sz="2000" u="sng" kern="0" dirty="0">
                <a:solidFill>
                  <a:srgbClr val="5B9BD5">
                    <a:lumMod val="75000"/>
                  </a:srgbClr>
                </a:solidFill>
                <a:cs typeface="宋体" panose="02010600030101010101" pitchFamily="2" charset="-122"/>
              </a:rPr>
              <a:t>medium</a:t>
            </a:r>
            <a:r>
              <a:rPr lang="en-US" altLang="zh-CN" sz="2000" kern="0" dirty="0">
                <a:solidFill>
                  <a:srgbClr val="5B9BD5">
                    <a:lumMod val="75000"/>
                  </a:srgbClr>
                </a:solidFill>
                <a:cs typeface="宋体" panose="02010600030101010101" pitchFamily="2" charset="-122"/>
              </a:rPr>
              <a:t>. So they, like other types of </a:t>
            </a:r>
            <a:r>
              <a:rPr lang="en-US" altLang="zh-CN" sz="2000" kern="0" spc="30" dirty="0">
                <a:solidFill>
                  <a:srgbClr val="5B9BD5">
                    <a:lumMod val="75000"/>
                  </a:srgbClr>
                </a:solidFill>
                <a:cs typeface="宋体" panose="02010600030101010101" pitchFamily="2" charset="-122"/>
              </a:rPr>
              <a:t>electromagnetic</a:t>
            </a:r>
            <a:r>
              <a:rPr lang="en-US" altLang="zh-CN" sz="2000" kern="0" dirty="0">
                <a:solidFill>
                  <a:srgbClr val="5B9BD5">
                    <a:lumMod val="75000"/>
                  </a:srgbClr>
                </a:solidFill>
                <a:cs typeface="宋体" panose="02010600030101010101" pitchFamily="2" charset="-122"/>
              </a:rPr>
              <a:t> wave, can travel basically anywhere-</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 </a:t>
            </a:r>
            <a:r>
              <a:rPr lang="en-US" altLang="zh-CN" sz="2000" kern="0" spc="30" dirty="0">
                <a:solidFill>
                  <a:srgbClr val="5B9BD5">
                    <a:lumMod val="75000"/>
                  </a:srgbClr>
                </a:solidFill>
                <a:cs typeface="宋体" panose="02010600030101010101" pitchFamily="2" charset="-122"/>
              </a:rPr>
              <a:t>vacuum</a:t>
            </a:r>
            <a:r>
              <a:rPr lang="en-US" altLang="zh-CN" sz="2000" kern="0" dirty="0">
                <a:solidFill>
                  <a:srgbClr val="5B9BD5">
                    <a:lumMod val="75000"/>
                  </a:srgbClr>
                </a:solidFill>
                <a:cs typeface="宋体" panose="02010600030101010101" pitchFamily="2" charset="-122"/>
              </a:rPr>
              <a:t> or </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atmosphere</a:t>
            </a:r>
            <a:r>
              <a:rPr lang="en-US" altLang="zh-CN" sz="2000" kern="0" dirty="0">
                <a:solidFill>
                  <a:srgbClr val="5B9BD5">
                    <a:lumMod val="75000"/>
                  </a:srgbClr>
                </a:solidFill>
                <a:cs typeface="宋体" panose="02010600030101010101" pitchFamily="2" charset="-122"/>
              </a:rPr>
              <a:t> or water.</a:t>
            </a:r>
            <a:br>
              <a:rPr lang="en-US" altLang="zh-CN" sz="2000" kern="0" dirty="0">
                <a:solidFill>
                  <a:srgbClr val="5B9BD5">
                    <a:lumMod val="75000"/>
                  </a:srgbClr>
                </a:solidFill>
                <a:cs typeface="宋体" panose="02010600030101010101" pitchFamily="2" charset="-122"/>
              </a:rPr>
            </a:br>
            <a:endParaRPr kumimoji="1" lang="zh-CN" altLang="en-US" dirty="0"/>
          </a:p>
        </p:txBody>
      </p:sp>
      <p:sp>
        <p:nvSpPr>
          <p:cNvPr id="10" name="矩形 9">
            <a:extLst>
              <a:ext uri="{FF2B5EF4-FFF2-40B4-BE49-F238E27FC236}">
                <a16:creationId xmlns:a16="http://schemas.microsoft.com/office/drawing/2014/main" id="{42E1F119-EB98-3F4F-90ED-F44B1D5D9BCE}"/>
              </a:ext>
            </a:extLst>
          </p:cNvPr>
          <p:cNvSpPr/>
          <p:nvPr/>
        </p:nvSpPr>
        <p:spPr>
          <a:xfrm>
            <a:off x="4406901" y="4064000"/>
            <a:ext cx="2781299" cy="355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kern="0" dirty="0">
                <a:solidFill>
                  <a:srgbClr val="5B9BD5">
                    <a:lumMod val="75000"/>
                  </a:srgbClr>
                </a:solidFill>
                <a:cs typeface="宋体" panose="02010600030101010101" pitchFamily="2" charset="-122"/>
              </a:rPr>
              <a:t>Radio waves, </a:t>
            </a:r>
            <a:r>
              <a:rPr lang="en-US" altLang="zh-CN" sz="2000" b="1" kern="0" dirty="0">
                <a:solidFill>
                  <a:srgbClr val="FF0000"/>
                </a:solidFill>
                <a:cs typeface="宋体" panose="02010600030101010101" pitchFamily="2" charset="-122"/>
              </a:rPr>
              <a:t>on the</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32AB71F2-D135-F24C-9984-800C53F3D4A4}"/>
              </a:ext>
            </a:extLst>
          </p:cNvPr>
          <p:cNvSpPr txBox="1"/>
          <p:nvPr/>
        </p:nvSpPr>
        <p:spPr>
          <a:xfrm>
            <a:off x="8204200" y="2781300"/>
            <a:ext cx="1459054" cy="369332"/>
          </a:xfrm>
          <a:prstGeom prst="rect">
            <a:avLst/>
          </a:prstGeom>
          <a:noFill/>
        </p:spPr>
        <p:txBody>
          <a:bodyPr wrap="none" rtlCol="0">
            <a:spAutoFit/>
          </a:bodyPr>
          <a:lstStyle/>
          <a:p>
            <a:r>
              <a:rPr kumimoji="1" lang="en-US" altLang="zh-CN" dirty="0"/>
              <a:t>sound waves</a:t>
            </a:r>
            <a:endParaRPr kumimoji="1" lang="zh-CN" altLang="en-US" dirty="0"/>
          </a:p>
        </p:txBody>
      </p:sp>
      <p:sp>
        <p:nvSpPr>
          <p:cNvPr id="12" name="文本框 11">
            <a:extLst>
              <a:ext uri="{FF2B5EF4-FFF2-40B4-BE49-F238E27FC236}">
                <a16:creationId xmlns:a16="http://schemas.microsoft.com/office/drawing/2014/main" id="{DBB760B3-65FE-2E4A-A39B-80A20FEDCA09}"/>
              </a:ext>
            </a:extLst>
          </p:cNvPr>
          <p:cNvSpPr txBox="1"/>
          <p:nvPr/>
        </p:nvSpPr>
        <p:spPr>
          <a:xfrm>
            <a:off x="8229600" y="5118100"/>
            <a:ext cx="1356462" cy="369332"/>
          </a:xfrm>
          <a:prstGeom prst="rect">
            <a:avLst/>
          </a:prstGeom>
          <a:noFill/>
        </p:spPr>
        <p:txBody>
          <a:bodyPr wrap="none" rtlCol="0">
            <a:spAutoFit/>
          </a:bodyPr>
          <a:lstStyle/>
          <a:p>
            <a:r>
              <a:rPr kumimoji="1" lang="en-US" altLang="zh-CN" dirty="0"/>
              <a:t>radio waves</a:t>
            </a:r>
            <a:endParaRPr kumimoji="1" lang="zh-CN" altLang="en-US" dirty="0"/>
          </a:p>
        </p:txBody>
      </p:sp>
      <p:sp>
        <p:nvSpPr>
          <p:cNvPr id="13" name="灯片编号占位符 12">
            <a:extLst>
              <a:ext uri="{FF2B5EF4-FFF2-40B4-BE49-F238E27FC236}">
                <a16:creationId xmlns:a16="http://schemas.microsoft.com/office/drawing/2014/main" id="{D64964FB-6C9B-1541-AAB8-92F9C4B6C5FD}"/>
              </a:ext>
            </a:extLst>
          </p:cNvPr>
          <p:cNvSpPr>
            <a:spLocks noGrp="1"/>
          </p:cNvSpPr>
          <p:nvPr>
            <p:ph type="sldNum" sz="quarter" idx="12"/>
          </p:nvPr>
        </p:nvSpPr>
        <p:spPr/>
        <p:txBody>
          <a:bodyPr/>
          <a:lstStyle/>
          <a:p>
            <a:fld id="{339F675D-CCB8-1E44-8B99-D1C31FDA93BF}" type="slidenum">
              <a:rPr kumimoji="1" lang="zh-CN" altLang="en-US" smtClean="0"/>
              <a:t>44</a:t>
            </a:fld>
            <a:endParaRPr kumimoji="1" lang="zh-CN" altLang="en-US"/>
          </a:p>
        </p:txBody>
      </p:sp>
      <p:sp>
        <p:nvSpPr>
          <p:cNvPr id="14" name="TextBox 15">
            <a:extLst>
              <a:ext uri="{FF2B5EF4-FFF2-40B4-BE49-F238E27FC236}">
                <a16:creationId xmlns:a16="http://schemas.microsoft.com/office/drawing/2014/main" id="{BDB2C1EB-315A-9B46-ABCB-88E73243AC2E}"/>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879745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27859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 : 00:31 – 1:21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1B92B4A4-AA0E-074E-9F59-B890A90E3E6D}"/>
              </a:ext>
            </a:extLst>
          </p:cNvPr>
          <p:cNvSpPr txBox="1"/>
          <p:nvPr/>
        </p:nvSpPr>
        <p:spPr>
          <a:xfrm>
            <a:off x="304800" y="1832487"/>
            <a:ext cx="6883400" cy="4708981"/>
          </a:xfrm>
          <a:prstGeom prst="rect">
            <a:avLst/>
          </a:prstGeom>
          <a:noFill/>
        </p:spPr>
        <p:txBody>
          <a:bodyPr wrap="square">
            <a:spAutoFit/>
          </a:bodyPr>
          <a:lstStyle/>
          <a:p>
            <a:r>
              <a:rPr lang="en-US" altLang="zh-CN" sz="2000" b="1" u="sng" kern="0" spc="30" dirty="0">
                <a:solidFill>
                  <a:schemeClr val="accent5">
                    <a:lumMod val="75000"/>
                  </a:schemeClr>
                </a:solidFill>
                <a:effectLst/>
                <a:cs typeface="宋体" panose="02010600030101010101" pitchFamily="2" charset="-122"/>
              </a:rPr>
              <a:t>MALE PROFESSOR: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are </a:t>
            </a:r>
            <a:r>
              <a:rPr lang="en-US" altLang="zh-CN" sz="2000" kern="0" spc="30" dirty="0">
                <a:solidFill>
                  <a:schemeClr val="accent5">
                    <a:lumMod val="75000"/>
                  </a:schemeClr>
                </a:solidFill>
                <a:effectLst/>
                <a:cs typeface="宋体" panose="02010600030101010101" pitchFamily="2" charset="-122"/>
              </a:rPr>
              <a:t>mechanical </a:t>
            </a:r>
            <a:r>
              <a:rPr lang="en-US" altLang="zh-CN" sz="2000" kern="0" dirty="0">
                <a:solidFill>
                  <a:schemeClr val="accent5">
                    <a:lumMod val="75000"/>
                  </a:schemeClr>
                </a:solidFill>
                <a:effectLst/>
                <a:cs typeface="宋体" panose="02010600030101010101" pitchFamily="2" charset="-122"/>
              </a:rPr>
              <a:t>in nature, right? Ah, they </a:t>
            </a:r>
            <a:r>
              <a:rPr lang="en-US" altLang="zh-CN" sz="2000" kern="0" dirty="0">
                <a:solidFill>
                  <a:schemeClr val="accent5">
                    <a:lumMod val="75000"/>
                  </a:schemeClr>
                </a:solidFill>
                <a:cs typeface="宋体" panose="02010600030101010101" pitchFamily="2" charset="-122"/>
              </a:rPr>
              <a:t>can </a:t>
            </a:r>
            <a:r>
              <a:rPr lang="en-US" altLang="zh-CN" sz="2000" kern="0" dirty="0">
                <a:solidFill>
                  <a:schemeClr val="accent5">
                    <a:lumMod val="75000"/>
                  </a:schemeClr>
                </a:solidFill>
                <a:effectLst/>
                <a:cs typeface="宋体" panose="02010600030101010101" pitchFamily="2" charset="-122"/>
              </a:rPr>
              <a:t>only </a:t>
            </a:r>
            <a:r>
              <a:rPr lang="en-US" altLang="zh-CN" sz="2000" kern="0" spc="30" dirty="0">
                <a:solidFill>
                  <a:schemeClr val="accent5">
                    <a:lumMod val="75000"/>
                  </a:schemeClr>
                </a:solidFill>
                <a:effectLst/>
                <a:cs typeface="宋体" panose="02010600030101010101" pitchFamily="2" charset="-122"/>
              </a:rPr>
              <a:t>originate</a:t>
            </a:r>
            <a:r>
              <a:rPr lang="en-US" altLang="zh-CN" sz="2000" kern="0" dirty="0">
                <a:solidFill>
                  <a:schemeClr val="accent5">
                    <a:lumMod val="75000"/>
                  </a:schemeClr>
                </a:solidFill>
                <a:effectLst/>
                <a:cs typeface="宋体" panose="02010600030101010101" pitchFamily="2" charset="-122"/>
              </a:rPr>
              <a:t> and </a:t>
            </a:r>
            <a:r>
              <a:rPr lang="en-US" altLang="zh-CN" sz="2000" kern="0" spc="30" dirty="0">
                <a:solidFill>
                  <a:schemeClr val="accent5">
                    <a:lumMod val="75000"/>
                  </a:schemeClr>
                </a:solidFill>
                <a:effectLst/>
                <a:cs typeface="宋体" panose="02010600030101010101" pitchFamily="2" charset="-122"/>
              </a:rPr>
              <a:t>spread</a:t>
            </a:r>
            <a:r>
              <a:rPr lang="en-US" altLang="zh-CN" sz="2000" kern="0" dirty="0">
                <a:solidFill>
                  <a:schemeClr val="accent5">
                    <a:lumMod val="75000"/>
                  </a:schemeClr>
                </a:solidFill>
                <a:effectLst/>
                <a:cs typeface="宋体" panose="02010600030101010101" pitchFamily="2" charset="-122"/>
              </a:rPr>
              <a:t> in places where there is some </a:t>
            </a:r>
            <a:r>
              <a:rPr lang="en-US" altLang="zh-CN" sz="2000" kern="0" spc="30" dirty="0">
                <a:solidFill>
                  <a:schemeClr val="accent5">
                    <a:lumMod val="75000"/>
                  </a:schemeClr>
                </a:solidFill>
                <a:effectLst/>
                <a:cs typeface="宋体" panose="02010600030101010101" pitchFamily="2" charset="-122"/>
              </a:rPr>
              <a:t>dense</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 Ah, they result from changes in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in that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changes in </a:t>
            </a:r>
            <a:r>
              <a:rPr lang="en-US" altLang="zh-CN" sz="2000" kern="0" spc="30" dirty="0">
                <a:solidFill>
                  <a:schemeClr val="accent5">
                    <a:lumMod val="75000"/>
                  </a:schemeClr>
                </a:solidFill>
                <a:effectLst/>
                <a:cs typeface="宋体" panose="02010600030101010101" pitchFamily="2" charset="-122"/>
              </a:rPr>
              <a:t>air</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So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where there's no </a:t>
            </a:r>
            <a:r>
              <a:rPr lang="en-US" altLang="zh-CN" sz="2000" kern="0" spc="30" dirty="0">
                <a:solidFill>
                  <a:schemeClr val="accent5">
                    <a:lumMod val="75000"/>
                  </a:schemeClr>
                </a:solidFill>
                <a:effectLst/>
                <a:cs typeface="宋体" panose="02010600030101010101" pitchFamily="2" charset="-122"/>
              </a:rPr>
              <a:t>dense</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Which is why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interplanetary</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space</a:t>
            </a:r>
            <a:r>
              <a:rPr lang="en-US" altLang="zh-CN" sz="2000" kern="0" dirty="0">
                <a:solidFill>
                  <a:schemeClr val="accent5">
                    <a:lumMod val="75000"/>
                  </a:schemeClr>
                </a:solidFill>
                <a:effectLst/>
                <a:cs typeface="宋体" panose="02010600030101010101" pitchFamily="2" charset="-122"/>
              </a:rPr>
              <a:t>. Radio waves, on the other hand, are fundamentally different from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They are electromagnetic: they result from oscillations of the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field</a:t>
            </a:r>
            <a:r>
              <a:rPr lang="en-US" altLang="zh-CN" sz="2000" kern="0" dirty="0">
                <a:solidFill>
                  <a:schemeClr val="accent5">
                    <a:lumMod val="75000"/>
                  </a:schemeClr>
                </a:solidFill>
                <a:effectLst/>
                <a:cs typeface="宋体" panose="02010600030101010101" pitchFamily="2" charset="-122"/>
              </a:rPr>
              <a:t> and don't need a </a:t>
            </a:r>
            <a:r>
              <a:rPr lang="en-US" altLang="zh-CN" sz="2000" kern="0" spc="30" dirty="0">
                <a:solidFill>
                  <a:schemeClr val="accent5">
                    <a:lumMod val="75000"/>
                  </a:schemeClr>
                </a:solidFill>
                <a:effectLst/>
                <a:cs typeface="宋体" panose="02010600030101010101" pitchFamily="2" charset="-122"/>
              </a:rPr>
              <a:t>physical </a:t>
            </a:r>
            <a:r>
              <a:rPr lang="en-US" altLang="zh-CN" sz="2000" kern="0" dirty="0">
                <a:solidFill>
                  <a:schemeClr val="accent5">
                    <a:lumMod val="75000"/>
                  </a:schemeClr>
                </a:solidFill>
                <a:effectLst/>
                <a:cs typeface="宋体" panose="02010600030101010101" pitchFamily="2" charset="-122"/>
              </a:rPr>
              <a:t>medium. So they, like other types of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wave, can travel basically anywhere-</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or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5" name="矩形 4">
            <a:extLst>
              <a:ext uri="{FF2B5EF4-FFF2-40B4-BE49-F238E27FC236}">
                <a16:creationId xmlns:a16="http://schemas.microsoft.com/office/drawing/2014/main" id="{185B6B7C-F1E2-CB47-B9E5-1D3FFC3BB622}"/>
              </a:ext>
            </a:extLst>
          </p:cNvPr>
          <p:cNvSpPr/>
          <p:nvPr/>
        </p:nvSpPr>
        <p:spPr>
          <a:xfrm>
            <a:off x="304800" y="1943100"/>
            <a:ext cx="6883400" cy="20955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u="sng" kern="0" spc="30" dirty="0">
                <a:solidFill>
                  <a:srgbClr val="5B9BD5">
                    <a:lumMod val="75000"/>
                  </a:srgbClr>
                </a:solidFill>
                <a:cs typeface="宋体" panose="02010600030101010101" pitchFamily="2" charset="-122"/>
              </a:rPr>
              <a:t>MALE PROFESSOR: </a:t>
            </a:r>
            <a:r>
              <a:rPr lang="en-US" altLang="zh-CN" sz="2000" kern="0" spc="30" dirty="0">
                <a:solidFill>
                  <a:srgbClr val="5B9BD5">
                    <a:lumMod val="75000"/>
                  </a:srgbClr>
                </a:solidFill>
                <a:cs typeface="宋体" panose="02010600030101010101" pitchFamily="2" charset="-122"/>
              </a:rPr>
              <a:t>Sound</a:t>
            </a:r>
            <a:r>
              <a:rPr lang="en-US" altLang="zh-CN" sz="2000" kern="0" dirty="0">
                <a:solidFill>
                  <a:srgbClr val="5B9BD5">
                    <a:lumMod val="75000"/>
                  </a:srgbClr>
                </a:solidFill>
                <a:cs typeface="宋体" panose="02010600030101010101" pitchFamily="2" charset="-122"/>
              </a:rPr>
              <a:t> waves are </a:t>
            </a:r>
            <a:r>
              <a:rPr lang="en-US" altLang="zh-CN" sz="2000" kern="0" spc="30" dirty="0">
                <a:solidFill>
                  <a:srgbClr val="5B9BD5">
                    <a:lumMod val="75000"/>
                  </a:srgbClr>
                </a:solidFill>
                <a:cs typeface="宋体" panose="02010600030101010101" pitchFamily="2" charset="-122"/>
              </a:rPr>
              <a:t>mechanical </a:t>
            </a:r>
            <a:r>
              <a:rPr lang="en-US" altLang="zh-CN" sz="2000" kern="0" dirty="0">
                <a:solidFill>
                  <a:srgbClr val="5B9BD5">
                    <a:lumMod val="75000"/>
                  </a:srgbClr>
                </a:solidFill>
                <a:cs typeface="宋体" panose="02010600030101010101" pitchFamily="2" charset="-122"/>
              </a:rPr>
              <a:t>in nature, right? Ah, </a:t>
            </a:r>
            <a:r>
              <a:rPr lang="en-US" altLang="zh-CN" sz="2000" u="sng" kern="0" dirty="0">
                <a:solidFill>
                  <a:srgbClr val="5B9BD5">
                    <a:lumMod val="75000"/>
                  </a:srgbClr>
                </a:solidFill>
                <a:cs typeface="宋体" panose="02010600030101010101" pitchFamily="2" charset="-122"/>
              </a:rPr>
              <a:t>they can only </a:t>
            </a:r>
            <a:r>
              <a:rPr lang="en-US" altLang="zh-CN" sz="2000" u="sng" kern="0" spc="30" dirty="0">
                <a:solidFill>
                  <a:srgbClr val="5B9BD5">
                    <a:lumMod val="75000"/>
                  </a:srgbClr>
                </a:solidFill>
                <a:cs typeface="宋体" panose="02010600030101010101" pitchFamily="2" charset="-122"/>
              </a:rPr>
              <a:t>originate</a:t>
            </a:r>
            <a:r>
              <a:rPr lang="en-US" altLang="zh-CN" sz="2000" u="sng" kern="0" dirty="0">
                <a:solidFill>
                  <a:srgbClr val="5B9BD5">
                    <a:lumMod val="75000"/>
                  </a:srgbClr>
                </a:solidFill>
                <a:cs typeface="宋体" panose="02010600030101010101" pitchFamily="2" charset="-122"/>
              </a:rPr>
              <a:t> and </a:t>
            </a:r>
            <a:r>
              <a:rPr lang="en-US" altLang="zh-CN" sz="2000" u="sng" kern="0" spc="30" dirty="0">
                <a:solidFill>
                  <a:srgbClr val="5B9BD5">
                    <a:lumMod val="75000"/>
                  </a:srgbClr>
                </a:solidFill>
                <a:cs typeface="宋体" panose="02010600030101010101" pitchFamily="2" charset="-122"/>
              </a:rPr>
              <a:t>spread</a:t>
            </a:r>
            <a:r>
              <a:rPr lang="en-US" altLang="zh-CN" sz="2000" u="sng" kern="0" dirty="0">
                <a:solidFill>
                  <a:srgbClr val="5B9BD5">
                    <a:lumMod val="75000"/>
                  </a:srgbClr>
                </a:solidFill>
                <a:cs typeface="宋体" panose="02010600030101010101" pitchFamily="2" charset="-122"/>
              </a:rPr>
              <a:t> in places where there is some </a:t>
            </a:r>
            <a:r>
              <a:rPr lang="en-US" altLang="zh-CN" sz="2000" u="sng" kern="0" spc="30" dirty="0">
                <a:solidFill>
                  <a:srgbClr val="5B9BD5">
                    <a:lumMod val="75000"/>
                  </a:srgbClr>
                </a:solidFill>
                <a:cs typeface="宋体" panose="02010600030101010101" pitchFamily="2" charset="-122"/>
              </a:rPr>
              <a:t>dense</a:t>
            </a:r>
            <a:r>
              <a:rPr lang="zh-CN" altLang="zh-CN" sz="2000" u="sng" dirty="0">
                <a:solidFill>
                  <a:srgbClr val="5B9BD5">
                    <a:lumMod val="75000"/>
                  </a:srgbClr>
                </a:solidFill>
              </a:rPr>
              <a:t>physical</a:t>
            </a:r>
            <a:r>
              <a:rPr lang="en-US" altLang="zh-CN" sz="2000" u="sng" kern="0" dirty="0">
                <a:solidFill>
                  <a:srgbClr val="5B9BD5">
                    <a:lumMod val="75000"/>
                  </a:srgbClr>
                </a:solidFill>
                <a:cs typeface="宋体" panose="02010600030101010101" pitchFamily="2" charset="-122"/>
              </a:rPr>
              <a:t> </a:t>
            </a:r>
            <a:r>
              <a:rPr lang="en-US" altLang="zh-CN" sz="2000" u="sng" kern="0" spc="30" dirty="0">
                <a:solidFill>
                  <a:srgbClr val="5B9BD5">
                    <a:lumMod val="75000"/>
                  </a:srgbClr>
                </a:solidFill>
                <a:cs typeface="宋体" panose="02010600030101010101" pitchFamily="2" charset="-122"/>
              </a:rPr>
              <a:t>medium</a:t>
            </a:r>
            <a:r>
              <a:rPr lang="en-US" altLang="zh-CN" sz="2000" kern="0" dirty="0">
                <a:solidFill>
                  <a:srgbClr val="5B9BD5">
                    <a:lumMod val="75000"/>
                  </a:srgbClr>
                </a:solidFill>
                <a:cs typeface="宋体" panose="02010600030101010101" pitchFamily="2" charset="-122"/>
              </a:rPr>
              <a:t>, like </a:t>
            </a:r>
            <a:r>
              <a:rPr lang="en-US" altLang="zh-CN" sz="2000" kern="0" spc="30" dirty="0">
                <a:solidFill>
                  <a:srgbClr val="5B9BD5">
                    <a:lumMod val="75000"/>
                  </a:srgbClr>
                </a:solidFill>
                <a:cs typeface="宋体" panose="02010600030101010101" pitchFamily="2" charset="-122"/>
              </a:rPr>
              <a:t>atmosphere</a:t>
            </a:r>
            <a:r>
              <a:rPr lang="en-US" altLang="zh-CN" sz="2000" kern="0" dirty="0">
                <a:solidFill>
                  <a:srgbClr val="5B9BD5">
                    <a:lumMod val="75000"/>
                  </a:srgbClr>
                </a:solidFill>
                <a:cs typeface="宋体" panose="02010600030101010101" pitchFamily="2" charset="-122"/>
              </a:rPr>
              <a:t>, or water. Ah, </a:t>
            </a:r>
            <a:r>
              <a:rPr lang="en-US" altLang="zh-CN" sz="2000" u="sng" kern="0" dirty="0">
                <a:solidFill>
                  <a:srgbClr val="5B9BD5">
                    <a:lumMod val="75000"/>
                  </a:srgbClr>
                </a:solidFill>
                <a:cs typeface="宋体" panose="02010600030101010101" pitchFamily="2" charset="-122"/>
              </a:rPr>
              <a:t>they result from changes in </a:t>
            </a:r>
            <a:r>
              <a:rPr lang="en-US" altLang="zh-CN" sz="2000" u="sng" kern="0" spc="30" dirty="0">
                <a:solidFill>
                  <a:srgbClr val="5B9BD5">
                    <a:lumMod val="75000"/>
                  </a:srgbClr>
                </a:solidFill>
                <a:cs typeface="宋体" panose="02010600030101010101" pitchFamily="2" charset="-122"/>
              </a:rPr>
              <a:t>pressure</a:t>
            </a:r>
            <a:r>
              <a:rPr lang="en-US" altLang="zh-CN" sz="2000" u="sng" kern="0" dirty="0">
                <a:solidFill>
                  <a:srgbClr val="5B9BD5">
                    <a:lumMod val="75000"/>
                  </a:srgbClr>
                </a:solidFill>
                <a:cs typeface="宋体" panose="02010600030101010101" pitchFamily="2" charset="-122"/>
              </a:rPr>
              <a:t> in that </a:t>
            </a:r>
            <a:r>
              <a:rPr lang="en-US" altLang="zh-CN" sz="2000" u="sng" kern="0" spc="30" dirty="0">
                <a:solidFill>
                  <a:srgbClr val="5B9BD5">
                    <a:lumMod val="75000"/>
                  </a:srgbClr>
                </a:solidFill>
                <a:cs typeface="宋体" panose="02010600030101010101" pitchFamily="2" charset="-122"/>
              </a:rPr>
              <a:t>medium</a:t>
            </a:r>
            <a:r>
              <a:rPr lang="en-US" altLang="zh-CN" sz="2000" u="sng" kern="0" dirty="0">
                <a:solidFill>
                  <a:srgbClr val="5B9BD5">
                    <a:lumMod val="75000"/>
                  </a:srgbClr>
                </a:solidFill>
                <a:cs typeface="宋体" panose="02010600030101010101" pitchFamily="2" charset="-122"/>
              </a:rPr>
              <a:t>,</a:t>
            </a:r>
            <a:r>
              <a:rPr lang="en-US" altLang="zh-CN" sz="2000" kern="0" dirty="0">
                <a:solidFill>
                  <a:srgbClr val="5B9BD5">
                    <a:lumMod val="75000"/>
                  </a:srgbClr>
                </a:solidFill>
                <a:cs typeface="宋体" panose="02010600030101010101" pitchFamily="2" charset="-122"/>
              </a:rPr>
              <a:t> like changes in </a:t>
            </a:r>
            <a:r>
              <a:rPr lang="en-US" altLang="zh-CN" sz="2000" kern="0" spc="30" dirty="0">
                <a:solidFill>
                  <a:srgbClr val="5B9BD5">
                    <a:lumMod val="75000"/>
                  </a:srgbClr>
                </a:solidFill>
                <a:cs typeface="宋体" panose="02010600030101010101" pitchFamily="2" charset="-122"/>
              </a:rPr>
              <a:t>air</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pressure</a:t>
            </a:r>
            <a:r>
              <a:rPr lang="en-US" altLang="zh-CN" sz="2000" kern="0" dirty="0">
                <a:solidFill>
                  <a:srgbClr val="5B9BD5">
                    <a:lumMod val="75000"/>
                  </a:srgbClr>
                </a:solidFill>
                <a:cs typeface="宋体" panose="02010600030101010101" pitchFamily="2" charset="-122"/>
              </a:rPr>
              <a:t>. </a:t>
            </a:r>
            <a:r>
              <a:rPr lang="en-US" altLang="zh-CN" sz="2000" b="1" kern="0" dirty="0">
                <a:solidFill>
                  <a:srgbClr val="FF0000"/>
                </a:solidFill>
                <a:cs typeface="宋体" panose="02010600030101010101" pitchFamily="2" charset="-122"/>
              </a:rPr>
              <a:t>So</a:t>
            </a:r>
            <a:r>
              <a:rPr lang="en-US" altLang="zh-CN" sz="2000" kern="0" dirty="0">
                <a:solidFill>
                  <a:srgbClr val="5B9BD5">
                    <a:lumMod val="75000"/>
                  </a:srgbClr>
                </a:solidFill>
                <a:cs typeface="宋体" panose="02010600030101010101" pitchFamily="2" charset="-122"/>
              </a:rPr>
              <a:t> they can’t travel </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 </a:t>
            </a:r>
            <a:r>
              <a:rPr lang="en-US" altLang="zh-CN" sz="2000" kern="0" spc="30" dirty="0">
                <a:solidFill>
                  <a:srgbClr val="5B9BD5">
                    <a:lumMod val="75000"/>
                  </a:srgbClr>
                </a:solidFill>
                <a:cs typeface="宋体" panose="02010600030101010101" pitchFamily="2" charset="-122"/>
              </a:rPr>
              <a:t>vacuum</a:t>
            </a:r>
            <a:r>
              <a:rPr lang="en-US" altLang="zh-CN" sz="2000" kern="0" dirty="0">
                <a:solidFill>
                  <a:srgbClr val="5B9BD5">
                    <a:lumMod val="75000"/>
                  </a:srgbClr>
                </a:solidFill>
                <a:cs typeface="宋体" panose="02010600030101010101" pitchFamily="2" charset="-122"/>
              </a:rPr>
              <a:t>, where there's no </a:t>
            </a:r>
            <a:r>
              <a:rPr lang="en-US" altLang="zh-CN" sz="2000" kern="0" spc="30" dirty="0">
                <a:solidFill>
                  <a:srgbClr val="5B9BD5">
                    <a:lumMod val="75000"/>
                  </a:srgbClr>
                </a:solidFill>
                <a:cs typeface="宋体" panose="02010600030101010101" pitchFamily="2" charset="-122"/>
              </a:rPr>
              <a:t>dense</a:t>
            </a:r>
            <a:r>
              <a:rPr lang="zh-CN" altLang="zh-CN" sz="2000" dirty="0">
                <a:solidFill>
                  <a:srgbClr val="5B9BD5">
                    <a:lumMod val="75000"/>
                  </a:srgbClr>
                </a:solidFill>
              </a:rPr>
              <a:t>physical</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medium</a:t>
            </a:r>
            <a:r>
              <a:rPr lang="en-US" altLang="zh-CN" sz="2000" kern="0" dirty="0">
                <a:solidFill>
                  <a:srgbClr val="5B9BD5">
                    <a:lumMod val="75000"/>
                  </a:srgbClr>
                </a:solidFill>
                <a:cs typeface="宋体" panose="02010600030101010101" pitchFamily="2" charset="-122"/>
              </a:rPr>
              <a:t>. Which is why they can't</a:t>
            </a:r>
            <a:endParaRPr kumimoji="1" lang="zh-CN" altLang="en-US" dirty="0"/>
          </a:p>
        </p:txBody>
      </p:sp>
      <p:sp>
        <p:nvSpPr>
          <p:cNvPr id="6" name="矩形 5">
            <a:extLst>
              <a:ext uri="{FF2B5EF4-FFF2-40B4-BE49-F238E27FC236}">
                <a16:creationId xmlns:a16="http://schemas.microsoft.com/office/drawing/2014/main" id="{79F0AB5A-166B-524D-B2FE-4CE2F4CF2797}"/>
              </a:ext>
            </a:extLst>
          </p:cNvPr>
          <p:cNvSpPr/>
          <p:nvPr/>
        </p:nvSpPr>
        <p:spPr>
          <a:xfrm>
            <a:off x="304800" y="4064000"/>
            <a:ext cx="4102101" cy="558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kern="0" dirty="0">
                <a:solidFill>
                  <a:srgbClr val="5B9BD5">
                    <a:lumMod val="75000"/>
                  </a:srgbClr>
                </a:solidFill>
                <a:cs typeface="宋体" panose="02010600030101010101" pitchFamily="2" charset="-122"/>
              </a:rPr>
              <a:t>travel </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interplanetary</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space</a:t>
            </a:r>
            <a:r>
              <a:rPr lang="en-US" altLang="zh-CN" sz="2000" kern="0" dirty="0">
                <a:solidFill>
                  <a:srgbClr val="5B9BD5">
                    <a:lumMod val="75000"/>
                  </a:srgbClr>
                </a:solidFill>
                <a:cs typeface="宋体" panose="02010600030101010101" pitchFamily="2" charset="-122"/>
              </a:rPr>
              <a:t>. </a:t>
            </a:r>
            <a:endParaRPr kumimoji="1" lang="zh-CN" altLang="en-US" dirty="0"/>
          </a:p>
        </p:txBody>
      </p:sp>
      <p:sp>
        <p:nvSpPr>
          <p:cNvPr id="9" name="矩形 8">
            <a:extLst>
              <a:ext uri="{FF2B5EF4-FFF2-40B4-BE49-F238E27FC236}">
                <a16:creationId xmlns:a16="http://schemas.microsoft.com/office/drawing/2014/main" id="{33B4E057-A29E-B146-8242-BA10B6C404FE}"/>
              </a:ext>
            </a:extLst>
          </p:cNvPr>
          <p:cNvSpPr/>
          <p:nvPr/>
        </p:nvSpPr>
        <p:spPr>
          <a:xfrm>
            <a:off x="304800" y="4419600"/>
            <a:ext cx="6883400" cy="19939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kern="0" dirty="0">
                <a:solidFill>
                  <a:srgbClr val="FF0000"/>
                </a:solidFill>
                <a:cs typeface="宋体" panose="02010600030101010101" pitchFamily="2" charset="-122"/>
              </a:rPr>
              <a:t>other hand, </a:t>
            </a:r>
            <a:r>
              <a:rPr lang="en-US" altLang="zh-CN" sz="2000" kern="0" dirty="0">
                <a:solidFill>
                  <a:srgbClr val="5B9BD5">
                    <a:lumMod val="75000"/>
                  </a:srgbClr>
                </a:solidFill>
                <a:cs typeface="宋体" panose="02010600030101010101" pitchFamily="2" charset="-122"/>
              </a:rPr>
              <a:t>are fundamentally different from </a:t>
            </a:r>
            <a:r>
              <a:rPr lang="en-US" altLang="zh-CN" sz="2000" kern="0" spc="30" dirty="0">
                <a:solidFill>
                  <a:srgbClr val="5B9BD5">
                    <a:lumMod val="75000"/>
                  </a:srgbClr>
                </a:solidFill>
                <a:cs typeface="宋体" panose="02010600030101010101" pitchFamily="2" charset="-122"/>
              </a:rPr>
              <a:t>sound</a:t>
            </a:r>
            <a:r>
              <a:rPr lang="en-US" altLang="zh-CN" sz="2000" kern="0" dirty="0">
                <a:solidFill>
                  <a:srgbClr val="5B9BD5">
                    <a:lumMod val="75000"/>
                  </a:srgbClr>
                </a:solidFill>
                <a:cs typeface="宋体" panose="02010600030101010101" pitchFamily="2" charset="-122"/>
              </a:rPr>
              <a:t> waves</a:t>
            </a:r>
            <a:r>
              <a:rPr lang="en-US" altLang="zh-CN" sz="2000" u="sng" kern="0" dirty="0">
                <a:solidFill>
                  <a:srgbClr val="5B9BD5">
                    <a:lumMod val="75000"/>
                  </a:srgbClr>
                </a:solidFill>
                <a:cs typeface="宋体" panose="02010600030101010101" pitchFamily="2" charset="-122"/>
              </a:rPr>
              <a:t>. They are electromagnetic: they result from oscillations of the </a:t>
            </a:r>
            <a:r>
              <a:rPr lang="en-US" altLang="zh-CN" sz="2000" u="sng" kern="0" spc="30" dirty="0">
                <a:solidFill>
                  <a:srgbClr val="5B9BD5">
                    <a:lumMod val="75000"/>
                  </a:srgbClr>
                </a:solidFill>
                <a:cs typeface="宋体" panose="02010600030101010101" pitchFamily="2" charset="-122"/>
              </a:rPr>
              <a:t>electromagnetic</a:t>
            </a:r>
            <a:r>
              <a:rPr lang="en-US" altLang="zh-CN" sz="2000" u="sng" kern="0" dirty="0">
                <a:solidFill>
                  <a:srgbClr val="5B9BD5">
                    <a:lumMod val="75000"/>
                  </a:srgbClr>
                </a:solidFill>
                <a:cs typeface="宋体" panose="02010600030101010101" pitchFamily="2" charset="-122"/>
              </a:rPr>
              <a:t> </a:t>
            </a:r>
            <a:r>
              <a:rPr lang="en-US" altLang="zh-CN" sz="2000" u="sng" kern="0" spc="30" dirty="0">
                <a:solidFill>
                  <a:srgbClr val="5B9BD5">
                    <a:lumMod val="75000"/>
                  </a:srgbClr>
                </a:solidFill>
                <a:cs typeface="宋体" panose="02010600030101010101" pitchFamily="2" charset="-122"/>
              </a:rPr>
              <a:t>field</a:t>
            </a:r>
            <a:r>
              <a:rPr lang="en-US" altLang="zh-CN" sz="2000" u="sng" kern="0" dirty="0">
                <a:solidFill>
                  <a:srgbClr val="5B9BD5">
                    <a:lumMod val="75000"/>
                  </a:srgbClr>
                </a:solidFill>
                <a:cs typeface="宋体" panose="02010600030101010101" pitchFamily="2" charset="-122"/>
              </a:rPr>
              <a:t> and don't need a </a:t>
            </a:r>
            <a:r>
              <a:rPr lang="en-US" altLang="zh-CN" sz="2000" u="sng" kern="0" spc="30" dirty="0">
                <a:solidFill>
                  <a:srgbClr val="5B9BD5">
                    <a:lumMod val="75000"/>
                  </a:srgbClr>
                </a:solidFill>
                <a:cs typeface="宋体" panose="02010600030101010101" pitchFamily="2" charset="-122"/>
              </a:rPr>
              <a:t>physical </a:t>
            </a:r>
            <a:r>
              <a:rPr lang="en-US" altLang="zh-CN" sz="2000" u="sng" kern="0" dirty="0">
                <a:solidFill>
                  <a:srgbClr val="5B9BD5">
                    <a:lumMod val="75000"/>
                  </a:srgbClr>
                </a:solidFill>
                <a:cs typeface="宋体" panose="02010600030101010101" pitchFamily="2" charset="-122"/>
              </a:rPr>
              <a:t>mediu</a:t>
            </a:r>
            <a:r>
              <a:rPr lang="en-US" altLang="zh-CN" sz="2000" kern="0" dirty="0">
                <a:solidFill>
                  <a:srgbClr val="5B9BD5">
                    <a:lumMod val="75000"/>
                  </a:srgbClr>
                </a:solidFill>
                <a:cs typeface="宋体" panose="02010600030101010101" pitchFamily="2" charset="-122"/>
              </a:rPr>
              <a:t>m. So they, like other types of </a:t>
            </a:r>
            <a:r>
              <a:rPr lang="en-US" altLang="zh-CN" sz="2000" kern="0" spc="30" dirty="0">
                <a:solidFill>
                  <a:srgbClr val="5B9BD5">
                    <a:lumMod val="75000"/>
                  </a:srgbClr>
                </a:solidFill>
                <a:cs typeface="宋体" panose="02010600030101010101" pitchFamily="2" charset="-122"/>
              </a:rPr>
              <a:t>electromagnetic</a:t>
            </a:r>
            <a:r>
              <a:rPr lang="en-US" altLang="zh-CN" sz="2000" kern="0" dirty="0">
                <a:solidFill>
                  <a:srgbClr val="5B9BD5">
                    <a:lumMod val="75000"/>
                  </a:srgbClr>
                </a:solidFill>
                <a:cs typeface="宋体" panose="02010600030101010101" pitchFamily="2" charset="-122"/>
              </a:rPr>
              <a:t> wave, can travel basically anywhere-</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 </a:t>
            </a:r>
            <a:r>
              <a:rPr lang="en-US" altLang="zh-CN" sz="2000" kern="0" spc="30" dirty="0">
                <a:solidFill>
                  <a:srgbClr val="5B9BD5">
                    <a:lumMod val="75000"/>
                  </a:srgbClr>
                </a:solidFill>
                <a:cs typeface="宋体" panose="02010600030101010101" pitchFamily="2" charset="-122"/>
              </a:rPr>
              <a:t>vacuum</a:t>
            </a:r>
            <a:r>
              <a:rPr lang="en-US" altLang="zh-CN" sz="2000" kern="0" dirty="0">
                <a:solidFill>
                  <a:srgbClr val="5B9BD5">
                    <a:lumMod val="75000"/>
                  </a:srgbClr>
                </a:solidFill>
                <a:cs typeface="宋体" panose="02010600030101010101" pitchFamily="2" charset="-122"/>
              </a:rPr>
              <a:t> or </a:t>
            </a:r>
            <a:r>
              <a:rPr lang="en-US" altLang="zh-CN" sz="2000" kern="0" spc="30" dirty="0">
                <a:solidFill>
                  <a:srgbClr val="5B9BD5">
                    <a:lumMod val="75000"/>
                  </a:srgbClr>
                </a:solidFill>
                <a:cs typeface="宋体" panose="02010600030101010101" pitchFamily="2" charset="-122"/>
              </a:rPr>
              <a:t>through</a:t>
            </a:r>
            <a:r>
              <a:rPr lang="en-US" altLang="zh-CN" sz="2000" kern="0" dirty="0">
                <a:solidFill>
                  <a:srgbClr val="5B9BD5">
                    <a:lumMod val="75000"/>
                  </a:srgbClr>
                </a:solidFill>
                <a:cs typeface="宋体" panose="02010600030101010101" pitchFamily="2" charset="-122"/>
              </a:rPr>
              <a:t> </a:t>
            </a:r>
            <a:r>
              <a:rPr lang="en-US" altLang="zh-CN" sz="2000" kern="0" spc="30" dirty="0">
                <a:solidFill>
                  <a:srgbClr val="5B9BD5">
                    <a:lumMod val="75000"/>
                  </a:srgbClr>
                </a:solidFill>
                <a:cs typeface="宋体" panose="02010600030101010101" pitchFamily="2" charset="-122"/>
              </a:rPr>
              <a:t>atmosphere</a:t>
            </a:r>
            <a:r>
              <a:rPr lang="en-US" altLang="zh-CN" sz="2000" kern="0" dirty="0">
                <a:solidFill>
                  <a:srgbClr val="5B9BD5">
                    <a:lumMod val="75000"/>
                  </a:srgbClr>
                </a:solidFill>
                <a:cs typeface="宋体" panose="02010600030101010101" pitchFamily="2" charset="-122"/>
              </a:rPr>
              <a:t> or water.</a:t>
            </a:r>
            <a:br>
              <a:rPr lang="en-US" altLang="zh-CN" sz="2000" kern="0" dirty="0">
                <a:solidFill>
                  <a:srgbClr val="5B9BD5">
                    <a:lumMod val="75000"/>
                  </a:srgbClr>
                </a:solidFill>
                <a:cs typeface="宋体" panose="02010600030101010101" pitchFamily="2" charset="-122"/>
              </a:rPr>
            </a:br>
            <a:endParaRPr kumimoji="1" lang="zh-CN" altLang="en-US" dirty="0"/>
          </a:p>
        </p:txBody>
      </p:sp>
      <p:sp>
        <p:nvSpPr>
          <p:cNvPr id="10" name="矩形 9">
            <a:extLst>
              <a:ext uri="{FF2B5EF4-FFF2-40B4-BE49-F238E27FC236}">
                <a16:creationId xmlns:a16="http://schemas.microsoft.com/office/drawing/2014/main" id="{42E1F119-EB98-3F4F-90ED-F44B1D5D9BCE}"/>
              </a:ext>
            </a:extLst>
          </p:cNvPr>
          <p:cNvSpPr/>
          <p:nvPr/>
        </p:nvSpPr>
        <p:spPr>
          <a:xfrm>
            <a:off x="4406901" y="4064000"/>
            <a:ext cx="2781299" cy="355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kern="0" dirty="0">
                <a:solidFill>
                  <a:srgbClr val="5B9BD5">
                    <a:lumMod val="75000"/>
                  </a:srgbClr>
                </a:solidFill>
                <a:cs typeface="宋体" panose="02010600030101010101" pitchFamily="2" charset="-122"/>
              </a:rPr>
              <a:t>Radio waves, </a:t>
            </a:r>
            <a:r>
              <a:rPr lang="en-US" altLang="zh-CN" sz="2000" b="1" kern="0" dirty="0">
                <a:solidFill>
                  <a:srgbClr val="FF0000"/>
                </a:solidFill>
                <a:cs typeface="宋体" panose="02010600030101010101" pitchFamily="2" charset="-122"/>
              </a:rPr>
              <a:t>on the</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32AB71F2-D135-F24C-9984-800C53F3D4A4}"/>
              </a:ext>
            </a:extLst>
          </p:cNvPr>
          <p:cNvSpPr txBox="1"/>
          <p:nvPr/>
        </p:nvSpPr>
        <p:spPr>
          <a:xfrm>
            <a:off x="8204200" y="2781300"/>
            <a:ext cx="2408032" cy="646331"/>
          </a:xfrm>
          <a:prstGeom prst="rect">
            <a:avLst/>
          </a:prstGeom>
          <a:noFill/>
        </p:spPr>
        <p:txBody>
          <a:bodyPr wrap="none" rtlCol="0">
            <a:spAutoFit/>
          </a:bodyPr>
          <a:lstStyle/>
          <a:p>
            <a:r>
              <a:rPr kumimoji="1" lang="en-US" altLang="zh-CN" dirty="0"/>
              <a:t>     sound waves</a:t>
            </a:r>
          </a:p>
          <a:p>
            <a:r>
              <a:rPr kumimoji="1" lang="en-US" altLang="zh-CN" dirty="0">
                <a:solidFill>
                  <a:schemeClr val="accent5">
                    <a:lumMod val="75000"/>
                  </a:schemeClr>
                </a:solidFill>
              </a:rPr>
              <a:t>need physical medium</a:t>
            </a:r>
            <a:endParaRPr kumimoji="1" lang="zh-CN" altLang="en-US" dirty="0">
              <a:solidFill>
                <a:schemeClr val="accent5">
                  <a:lumMod val="75000"/>
                </a:schemeClr>
              </a:solidFill>
            </a:endParaRPr>
          </a:p>
        </p:txBody>
      </p:sp>
      <p:sp>
        <p:nvSpPr>
          <p:cNvPr id="12" name="文本框 11">
            <a:extLst>
              <a:ext uri="{FF2B5EF4-FFF2-40B4-BE49-F238E27FC236}">
                <a16:creationId xmlns:a16="http://schemas.microsoft.com/office/drawing/2014/main" id="{DBB760B3-65FE-2E4A-A39B-80A20FEDCA09}"/>
              </a:ext>
            </a:extLst>
          </p:cNvPr>
          <p:cNvSpPr txBox="1"/>
          <p:nvPr/>
        </p:nvSpPr>
        <p:spPr>
          <a:xfrm>
            <a:off x="7824288" y="5093384"/>
            <a:ext cx="3167855" cy="646331"/>
          </a:xfrm>
          <a:prstGeom prst="rect">
            <a:avLst/>
          </a:prstGeom>
          <a:noFill/>
        </p:spPr>
        <p:txBody>
          <a:bodyPr wrap="none" rtlCol="0">
            <a:spAutoFit/>
          </a:bodyPr>
          <a:lstStyle/>
          <a:p>
            <a:r>
              <a:rPr kumimoji="1" lang="en-US" altLang="zh-CN" dirty="0"/>
              <a:t>            radio waves</a:t>
            </a:r>
          </a:p>
          <a:p>
            <a:r>
              <a:rPr kumimoji="1" lang="en-US" altLang="zh-CN" dirty="0">
                <a:solidFill>
                  <a:schemeClr val="accent5">
                    <a:lumMod val="75000"/>
                  </a:schemeClr>
                </a:solidFill>
              </a:rPr>
              <a:t>don’t need physical medium</a:t>
            </a:r>
            <a:endParaRPr kumimoji="1" lang="zh-CN" altLang="en-US" dirty="0">
              <a:solidFill>
                <a:schemeClr val="accent5">
                  <a:lumMod val="75000"/>
                </a:schemeClr>
              </a:solidFill>
            </a:endParaRPr>
          </a:p>
        </p:txBody>
      </p:sp>
      <p:sp>
        <p:nvSpPr>
          <p:cNvPr id="8" name="灯片编号占位符 7">
            <a:extLst>
              <a:ext uri="{FF2B5EF4-FFF2-40B4-BE49-F238E27FC236}">
                <a16:creationId xmlns:a16="http://schemas.microsoft.com/office/drawing/2014/main" id="{F6A81D5B-B8AB-1D41-AFAC-3DB6AE5A2777}"/>
              </a:ext>
            </a:extLst>
          </p:cNvPr>
          <p:cNvSpPr>
            <a:spLocks noGrp="1"/>
          </p:cNvSpPr>
          <p:nvPr>
            <p:ph type="sldNum" sz="quarter" idx="12"/>
          </p:nvPr>
        </p:nvSpPr>
        <p:spPr/>
        <p:txBody>
          <a:bodyPr/>
          <a:lstStyle/>
          <a:p>
            <a:fld id="{339F675D-CCB8-1E44-8B99-D1C31FDA93BF}" type="slidenum">
              <a:rPr kumimoji="1" lang="zh-CN" altLang="en-US" smtClean="0"/>
              <a:t>45</a:t>
            </a:fld>
            <a:endParaRPr kumimoji="1" lang="zh-CN" altLang="en-US"/>
          </a:p>
        </p:txBody>
      </p:sp>
      <p:sp>
        <p:nvSpPr>
          <p:cNvPr id="13" name="TextBox 15">
            <a:extLst>
              <a:ext uri="{FF2B5EF4-FFF2-40B4-BE49-F238E27FC236}">
                <a16:creationId xmlns:a16="http://schemas.microsoft.com/office/drawing/2014/main" id="{0DC5310A-824F-3D4A-B374-C33633FC4D58}"/>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720040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46</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5807752" y="1703864"/>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7074057" y="416255"/>
            <a:ext cx="3353010" cy="26571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2">
            <a:extLst>
              <a:ext uri="{FF2B5EF4-FFF2-40B4-BE49-F238E27FC236}">
                <a16:creationId xmlns:a16="http://schemas.microsoft.com/office/drawing/2014/main" id="{2E76AAB8-294D-2A45-8E40-4A1D2E3BFB55}"/>
              </a:ext>
            </a:extLst>
          </p:cNvPr>
          <p:cNvSpPr txBox="1"/>
          <p:nvPr/>
        </p:nvSpPr>
        <p:spPr>
          <a:xfrm>
            <a:off x="6739116" y="3278472"/>
            <a:ext cx="4904242" cy="707886"/>
          </a:xfrm>
          <a:prstGeom prst="rect">
            <a:avLst/>
          </a:prstGeom>
          <a:noFill/>
        </p:spPr>
        <p:txBody>
          <a:bodyPr wrap="square">
            <a:spAutoFit/>
          </a:bodyPr>
          <a:lstStyle/>
          <a:p>
            <a:r>
              <a:rPr lang="en-US" altLang="zh-CN" sz="2000" b="1" dirty="0">
                <a:solidFill>
                  <a:schemeClr val="accent5">
                    <a:lumMod val="75000"/>
                  </a:schemeClr>
                </a:solidFill>
                <a:latin typeface="+mn-ea"/>
              </a:rPr>
              <a:t>Again, please try to summarize the introduction with 3-5 sentences.</a:t>
            </a:r>
            <a:endParaRPr lang="zh-CN" altLang="en-US" sz="2000" b="1" dirty="0">
              <a:solidFill>
                <a:schemeClr val="accent5">
                  <a:lumMod val="75000"/>
                </a:schemeClr>
              </a:solidFill>
              <a:latin typeface="+mn-ea"/>
            </a:endParaRPr>
          </a:p>
        </p:txBody>
      </p:sp>
      <p:sp>
        <p:nvSpPr>
          <p:cNvPr id="26" name="文本框 25">
            <a:extLst>
              <a:ext uri="{FF2B5EF4-FFF2-40B4-BE49-F238E27FC236}">
                <a16:creationId xmlns:a16="http://schemas.microsoft.com/office/drawing/2014/main" id="{C5296C96-3BFD-DD41-91F3-A630F472001D}"/>
              </a:ext>
            </a:extLst>
          </p:cNvPr>
          <p:cNvSpPr txBox="1"/>
          <p:nvPr/>
        </p:nvSpPr>
        <p:spPr>
          <a:xfrm>
            <a:off x="7624796" y="732236"/>
            <a:ext cx="2408032" cy="646331"/>
          </a:xfrm>
          <a:prstGeom prst="rect">
            <a:avLst/>
          </a:prstGeom>
          <a:noFill/>
        </p:spPr>
        <p:txBody>
          <a:bodyPr wrap="none" rtlCol="0">
            <a:spAutoFit/>
          </a:bodyPr>
          <a:lstStyle/>
          <a:p>
            <a:r>
              <a:rPr kumimoji="1" lang="en-US" altLang="zh-CN" dirty="0"/>
              <a:t>     sound waves</a:t>
            </a:r>
          </a:p>
          <a:p>
            <a:r>
              <a:rPr kumimoji="1" lang="en-US" altLang="zh-CN" dirty="0">
                <a:solidFill>
                  <a:schemeClr val="accent5">
                    <a:lumMod val="75000"/>
                  </a:schemeClr>
                </a:solidFill>
              </a:rPr>
              <a:t>need physical medium</a:t>
            </a:r>
            <a:endParaRPr kumimoji="1" lang="zh-CN" altLang="en-US" dirty="0">
              <a:solidFill>
                <a:schemeClr val="accent5">
                  <a:lumMod val="75000"/>
                </a:schemeClr>
              </a:solidFill>
            </a:endParaRPr>
          </a:p>
        </p:txBody>
      </p:sp>
      <p:sp>
        <p:nvSpPr>
          <p:cNvPr id="36" name="文本框 35">
            <a:extLst>
              <a:ext uri="{FF2B5EF4-FFF2-40B4-BE49-F238E27FC236}">
                <a16:creationId xmlns:a16="http://schemas.microsoft.com/office/drawing/2014/main" id="{70290AA9-3CCD-4742-90A8-8D0B5C352036}"/>
              </a:ext>
            </a:extLst>
          </p:cNvPr>
          <p:cNvSpPr txBox="1"/>
          <p:nvPr/>
        </p:nvSpPr>
        <p:spPr>
          <a:xfrm>
            <a:off x="7259212" y="2017142"/>
            <a:ext cx="3167855" cy="646331"/>
          </a:xfrm>
          <a:prstGeom prst="rect">
            <a:avLst/>
          </a:prstGeom>
          <a:noFill/>
        </p:spPr>
        <p:txBody>
          <a:bodyPr wrap="none" rtlCol="0">
            <a:spAutoFit/>
          </a:bodyPr>
          <a:lstStyle/>
          <a:p>
            <a:r>
              <a:rPr kumimoji="1" lang="en-US" altLang="zh-CN" dirty="0"/>
              <a:t>            radio waves</a:t>
            </a:r>
          </a:p>
          <a:p>
            <a:r>
              <a:rPr kumimoji="1" lang="en-US" altLang="zh-CN" dirty="0">
                <a:solidFill>
                  <a:schemeClr val="accent5">
                    <a:lumMod val="75000"/>
                  </a:schemeClr>
                </a:solidFill>
              </a:rPr>
              <a:t>don’t need physical medium</a:t>
            </a:r>
            <a:endParaRPr kumimoji="1" lang="zh-CN" altLang="en-US" dirty="0">
              <a:solidFill>
                <a:schemeClr val="accent5">
                  <a:lumMod val="75000"/>
                </a:schemeClr>
              </a:solidFill>
            </a:endParaRPr>
          </a:p>
        </p:txBody>
      </p:sp>
      <p:sp>
        <p:nvSpPr>
          <p:cNvPr id="37" name="TextBox 15">
            <a:extLst>
              <a:ext uri="{FF2B5EF4-FFF2-40B4-BE49-F238E27FC236}">
                <a16:creationId xmlns:a16="http://schemas.microsoft.com/office/drawing/2014/main" id="{A4ADDA9D-D59B-2B42-99C0-0CFA7D9461F6}"/>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011634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47</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5807752" y="1703864"/>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7074057" y="416255"/>
            <a:ext cx="3353010" cy="26571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5296C96-3BFD-DD41-91F3-A630F472001D}"/>
              </a:ext>
            </a:extLst>
          </p:cNvPr>
          <p:cNvSpPr txBox="1"/>
          <p:nvPr/>
        </p:nvSpPr>
        <p:spPr>
          <a:xfrm>
            <a:off x="7624796" y="732236"/>
            <a:ext cx="2408032" cy="646331"/>
          </a:xfrm>
          <a:prstGeom prst="rect">
            <a:avLst/>
          </a:prstGeom>
          <a:noFill/>
        </p:spPr>
        <p:txBody>
          <a:bodyPr wrap="none" rtlCol="0">
            <a:spAutoFit/>
          </a:bodyPr>
          <a:lstStyle/>
          <a:p>
            <a:r>
              <a:rPr kumimoji="1" lang="en-US" altLang="zh-CN" dirty="0"/>
              <a:t>     sound waves</a:t>
            </a:r>
          </a:p>
          <a:p>
            <a:r>
              <a:rPr kumimoji="1" lang="en-US" altLang="zh-CN" dirty="0">
                <a:solidFill>
                  <a:schemeClr val="accent5">
                    <a:lumMod val="75000"/>
                  </a:schemeClr>
                </a:solidFill>
              </a:rPr>
              <a:t>need physical medium</a:t>
            </a:r>
            <a:endParaRPr kumimoji="1" lang="zh-CN" altLang="en-US" dirty="0">
              <a:solidFill>
                <a:schemeClr val="accent5">
                  <a:lumMod val="75000"/>
                </a:schemeClr>
              </a:solidFill>
            </a:endParaRPr>
          </a:p>
        </p:txBody>
      </p:sp>
      <p:sp>
        <p:nvSpPr>
          <p:cNvPr id="36" name="文本框 35">
            <a:extLst>
              <a:ext uri="{FF2B5EF4-FFF2-40B4-BE49-F238E27FC236}">
                <a16:creationId xmlns:a16="http://schemas.microsoft.com/office/drawing/2014/main" id="{70290AA9-3CCD-4742-90A8-8D0B5C352036}"/>
              </a:ext>
            </a:extLst>
          </p:cNvPr>
          <p:cNvSpPr txBox="1"/>
          <p:nvPr/>
        </p:nvSpPr>
        <p:spPr>
          <a:xfrm>
            <a:off x="7259212" y="2017142"/>
            <a:ext cx="3167855" cy="646331"/>
          </a:xfrm>
          <a:prstGeom prst="rect">
            <a:avLst/>
          </a:prstGeom>
          <a:noFill/>
        </p:spPr>
        <p:txBody>
          <a:bodyPr wrap="none" rtlCol="0">
            <a:spAutoFit/>
          </a:bodyPr>
          <a:lstStyle/>
          <a:p>
            <a:r>
              <a:rPr kumimoji="1" lang="en-US" altLang="zh-CN" dirty="0"/>
              <a:t>            radio waves</a:t>
            </a:r>
          </a:p>
          <a:p>
            <a:r>
              <a:rPr kumimoji="1" lang="en-US" altLang="zh-CN" dirty="0">
                <a:solidFill>
                  <a:schemeClr val="accent5">
                    <a:lumMod val="75000"/>
                  </a:schemeClr>
                </a:solidFill>
              </a:rPr>
              <a:t>don’t need physical medium</a:t>
            </a:r>
            <a:endParaRPr kumimoji="1" lang="zh-CN" altLang="en-US" dirty="0">
              <a:solidFill>
                <a:schemeClr val="accent5">
                  <a:lumMod val="75000"/>
                </a:schemeClr>
              </a:solidFill>
            </a:endParaRPr>
          </a:p>
        </p:txBody>
      </p:sp>
      <p:sp>
        <p:nvSpPr>
          <p:cNvPr id="32" name="文本框 31">
            <a:extLst>
              <a:ext uri="{FF2B5EF4-FFF2-40B4-BE49-F238E27FC236}">
                <a16:creationId xmlns:a16="http://schemas.microsoft.com/office/drawing/2014/main" id="{924B1E3E-1B15-3644-A7C5-EE7962350A1A}"/>
              </a:ext>
            </a:extLst>
          </p:cNvPr>
          <p:cNvSpPr txBox="1"/>
          <p:nvPr/>
        </p:nvSpPr>
        <p:spPr>
          <a:xfrm>
            <a:off x="7074056" y="3302048"/>
            <a:ext cx="4048031" cy="2585323"/>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dirty="0"/>
              <a:t>The professor explains that sound waves are mechanical, so they can only travel, spread and change in </a:t>
            </a:r>
          </a:p>
          <a:p>
            <a:r>
              <a:rPr kumimoji="1" lang="en-US" altLang="zh-CN" dirty="0"/>
              <a:t>physical medium. However, radio waves are electromagnetic,</a:t>
            </a:r>
          </a:p>
          <a:p>
            <a:r>
              <a:rPr kumimoji="1" lang="en-US" altLang="zh-CN" dirty="0"/>
              <a:t>so they can travel anywhere, including a vacuum, atmosphere or water.</a:t>
            </a:r>
            <a:endParaRPr kumimoji="1" lang="zh-CN" altLang="en-US" dirty="0"/>
          </a:p>
        </p:txBody>
      </p:sp>
      <p:sp>
        <p:nvSpPr>
          <p:cNvPr id="33" name="TextBox 15">
            <a:extLst>
              <a:ext uri="{FF2B5EF4-FFF2-40B4-BE49-F238E27FC236}">
                <a16:creationId xmlns:a16="http://schemas.microsoft.com/office/drawing/2014/main" id="{2433DB6B-129B-B94A-AF02-82481057F676}"/>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337940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48</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1910BB94-87E3-6648-84F0-7995F4347D21}"/>
              </a:ext>
            </a:extLst>
          </p:cNvPr>
          <p:cNvSpPr/>
          <p:nvPr/>
        </p:nvSpPr>
        <p:spPr>
          <a:xfrm rot="10800000">
            <a:off x="6096000" y="3072256"/>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5">
            <a:extLst>
              <a:ext uri="{FF2B5EF4-FFF2-40B4-BE49-F238E27FC236}">
                <a16:creationId xmlns:a16="http://schemas.microsoft.com/office/drawing/2014/main" id="{F70B674E-23D0-884D-8DE0-EBF3FF878475}"/>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663583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 : 1:21 – 1:53</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5" name="Rectangle 2">
            <a:extLst>
              <a:ext uri="{FF2B5EF4-FFF2-40B4-BE49-F238E27FC236}">
                <a16:creationId xmlns:a16="http://schemas.microsoft.com/office/drawing/2014/main" id="{E93B9CF0-A7A3-6247-A644-D58C1E432EDE}"/>
              </a:ext>
            </a:extLst>
          </p:cNvPr>
          <p:cNvSpPr/>
          <p:nvPr/>
        </p:nvSpPr>
        <p:spPr>
          <a:xfrm>
            <a:off x="594360" y="1943512"/>
            <a:ext cx="7687491" cy="429270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2-4 sentences, with more details than the brief summary.</a:t>
            </a:r>
            <a:endParaRPr lang="zh-CN" altLang="en-US" sz="2800" dirty="0">
              <a:solidFill>
                <a:schemeClr val="tx1"/>
              </a:solidFill>
            </a:endParaRPr>
          </a:p>
        </p:txBody>
      </p:sp>
      <p:sp>
        <p:nvSpPr>
          <p:cNvPr id="6" name="灯片编号占位符 5">
            <a:extLst>
              <a:ext uri="{FF2B5EF4-FFF2-40B4-BE49-F238E27FC236}">
                <a16:creationId xmlns:a16="http://schemas.microsoft.com/office/drawing/2014/main" id="{EC0A3BC9-EF70-F343-8D58-7F3E18EAC53A}"/>
              </a:ext>
            </a:extLst>
          </p:cNvPr>
          <p:cNvSpPr>
            <a:spLocks noGrp="1"/>
          </p:cNvSpPr>
          <p:nvPr>
            <p:ph type="sldNum" sz="quarter" idx="12"/>
          </p:nvPr>
        </p:nvSpPr>
        <p:spPr/>
        <p:txBody>
          <a:bodyPr/>
          <a:lstStyle/>
          <a:p>
            <a:fld id="{339F675D-CCB8-1E44-8B99-D1C31FDA93BF}" type="slidenum">
              <a:rPr kumimoji="1" lang="zh-CN" altLang="en-US" smtClean="0"/>
              <a:t>49</a:t>
            </a:fld>
            <a:endParaRPr kumimoji="1" lang="zh-CN" altLang="en-US"/>
          </a:p>
        </p:txBody>
      </p:sp>
      <p:sp>
        <p:nvSpPr>
          <p:cNvPr id="7" name="TextBox 15">
            <a:extLst>
              <a:ext uri="{FF2B5EF4-FFF2-40B4-BE49-F238E27FC236}">
                <a16:creationId xmlns:a16="http://schemas.microsoft.com/office/drawing/2014/main" id="{752D6C1B-49D4-5940-9A8D-F673DED0AC9F}"/>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408912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6CF810-9C46-2045-9462-21967547FB46}"/>
              </a:ext>
            </a:extLst>
          </p:cNvPr>
          <p:cNvSpPr>
            <a:spLocks noGrp="1"/>
          </p:cNvSpPr>
          <p:nvPr>
            <p:ph type="sldNum" sz="quarter" idx="12"/>
          </p:nvPr>
        </p:nvSpPr>
        <p:spPr/>
        <p:txBody>
          <a:bodyPr/>
          <a:lstStyle/>
          <a:p>
            <a:fld id="{C08B5AC8-6787-8449-BC40-4D381A3FE36A}" type="slidenum">
              <a:rPr kumimoji="1" lang="zh-CN" altLang="en-US" smtClean="0"/>
              <a:t>5</a:t>
            </a:fld>
            <a:endParaRPr kumimoji="1" lang="zh-CN" altLang="en-US"/>
          </a:p>
        </p:txBody>
      </p:sp>
      <p:sp>
        <p:nvSpPr>
          <p:cNvPr id="3" name="文本框 2">
            <a:extLst>
              <a:ext uri="{FF2B5EF4-FFF2-40B4-BE49-F238E27FC236}">
                <a16:creationId xmlns:a16="http://schemas.microsoft.com/office/drawing/2014/main" id="{9EAB6257-E0C0-5D4F-81AF-967240BD102B}"/>
              </a:ext>
            </a:extLst>
          </p:cNvPr>
          <p:cNvSpPr txBox="1"/>
          <p:nvPr/>
        </p:nvSpPr>
        <p:spPr>
          <a:xfrm>
            <a:off x="111210" y="135925"/>
            <a:ext cx="1689886" cy="830997"/>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p:txBody>
      </p:sp>
      <p:sp>
        <p:nvSpPr>
          <p:cNvPr id="5" name="文本框 4">
            <a:extLst>
              <a:ext uri="{FF2B5EF4-FFF2-40B4-BE49-F238E27FC236}">
                <a16:creationId xmlns:a16="http://schemas.microsoft.com/office/drawing/2014/main" id="{21997D4B-17DB-AE4A-A392-01A9DA983889}"/>
              </a:ext>
            </a:extLst>
          </p:cNvPr>
          <p:cNvSpPr txBox="1"/>
          <p:nvPr/>
        </p:nvSpPr>
        <p:spPr>
          <a:xfrm>
            <a:off x="111210" y="966922"/>
            <a:ext cx="5427441" cy="2031325"/>
          </a:xfrm>
          <a:prstGeom prst="rect">
            <a:avLst/>
          </a:prstGeom>
          <a:noFill/>
        </p:spPr>
        <p:txBody>
          <a:bodyPr wrap="square">
            <a:spAutoFit/>
          </a:bodyPr>
          <a:lstStyle/>
          <a:p>
            <a:pPr algn="l" fontAlgn="ctr"/>
            <a:r>
              <a:rPr lang="en" altLang="zh-CN" b="1" i="0" u="none" strike="noStrike" dirty="0">
                <a:solidFill>
                  <a:srgbClr val="333333"/>
                </a:solidFill>
                <a:effectLst/>
                <a:ea typeface="+mj-ea"/>
              </a:rPr>
              <a:t>1</a:t>
            </a:r>
            <a:r>
              <a:rPr lang="zh-CN" altLang="en-US" b="1" i="0" u="none" strike="noStrike" dirty="0">
                <a:solidFill>
                  <a:srgbClr val="333333"/>
                </a:solidFill>
                <a:effectLst/>
                <a:ea typeface="+mj-ea"/>
              </a:rPr>
              <a:t>、</a:t>
            </a:r>
            <a:r>
              <a:rPr lang="en" altLang="zh-CN" b="1" i="0" u="none" strike="noStrike" dirty="0">
                <a:solidFill>
                  <a:srgbClr val="333333"/>
                </a:solidFill>
                <a:effectLst/>
                <a:ea typeface="+mj-ea"/>
              </a:rPr>
              <a:t>Why does the student want to talk to the professor?</a:t>
            </a:r>
          </a:p>
          <a:p>
            <a:pPr algn="l"/>
            <a:r>
              <a:rPr lang="en" altLang="zh-CN" b="0" i="0" u="none" strike="noStrike" dirty="0">
                <a:solidFill>
                  <a:srgbClr val="333333"/>
                </a:solidFill>
                <a:effectLst/>
              </a:rPr>
              <a:t>A. To let him know that she has no background in art</a:t>
            </a:r>
          </a:p>
          <a:p>
            <a:pPr algn="l"/>
            <a:r>
              <a:rPr lang="en" altLang="zh-CN" b="0" i="0" u="none" strike="noStrike" dirty="0">
                <a:solidFill>
                  <a:srgbClr val="333333"/>
                </a:solidFill>
                <a:effectLst/>
              </a:rPr>
              <a:t>B. To discuss the topic of her art history paper</a:t>
            </a:r>
          </a:p>
          <a:p>
            <a:pPr algn="l"/>
            <a:r>
              <a:rPr lang="en" altLang="zh-CN" b="0" i="0" u="none" strike="noStrike" dirty="0">
                <a:solidFill>
                  <a:srgbClr val="333333"/>
                </a:solidFill>
                <a:effectLst/>
              </a:rPr>
              <a:t>C. To inform him that she is unable to print out the class syllabus at the computer lab</a:t>
            </a:r>
          </a:p>
          <a:p>
            <a:pPr algn="l"/>
            <a:r>
              <a:rPr lang="en" altLang="zh-CN" b="0" i="0" u="none" strike="noStrike" dirty="0">
                <a:solidFill>
                  <a:srgbClr val="333333"/>
                </a:solidFill>
                <a:effectLst/>
              </a:rPr>
              <a:t>D. To get another copy of the material from class</a:t>
            </a:r>
          </a:p>
        </p:txBody>
      </p:sp>
      <p:sp>
        <p:nvSpPr>
          <p:cNvPr id="7" name="文本框 6">
            <a:extLst>
              <a:ext uri="{FF2B5EF4-FFF2-40B4-BE49-F238E27FC236}">
                <a16:creationId xmlns:a16="http://schemas.microsoft.com/office/drawing/2014/main" id="{F5636E1E-F01F-1747-87AF-F809B5E661A6}"/>
              </a:ext>
            </a:extLst>
          </p:cNvPr>
          <p:cNvSpPr txBox="1"/>
          <p:nvPr/>
        </p:nvSpPr>
        <p:spPr>
          <a:xfrm>
            <a:off x="228599" y="3627052"/>
            <a:ext cx="5701938" cy="2585323"/>
          </a:xfrm>
          <a:prstGeom prst="rect">
            <a:avLst/>
          </a:prstGeom>
          <a:noFill/>
        </p:spPr>
        <p:txBody>
          <a:bodyPr wrap="square">
            <a:spAutoFit/>
          </a:bodyPr>
          <a:lstStyle/>
          <a:p>
            <a:pPr fontAlgn="ctr"/>
            <a:r>
              <a:rPr lang="en" altLang="zh-CN" b="1" i="0" dirty="0">
                <a:effectLst/>
              </a:rPr>
              <a:t>2</a:t>
            </a:r>
            <a:r>
              <a:rPr lang="zh-CN" altLang="en" b="1" i="0" dirty="0">
                <a:effectLst/>
              </a:rPr>
              <a:t>、</a:t>
            </a:r>
            <a:r>
              <a:rPr lang="en" altLang="zh-CN" b="1" i="0" dirty="0">
                <a:effectLst/>
              </a:rPr>
              <a:t>What point does the professor make about the early Bauhaus school?</a:t>
            </a:r>
          </a:p>
          <a:p>
            <a:r>
              <a:rPr lang="en" altLang="zh-CN" b="0" i="0" dirty="0">
                <a:effectLst/>
              </a:rPr>
              <a:t>A. Its intention was to create a distinctive artistic style.</a:t>
            </a:r>
          </a:p>
          <a:p>
            <a:r>
              <a:rPr lang="en" altLang="zh-CN" b="0" i="0" dirty="0">
                <a:effectLst/>
              </a:rPr>
              <a:t>B. It started out with a focus on architecture.</a:t>
            </a:r>
          </a:p>
          <a:p>
            <a:r>
              <a:rPr lang="en" altLang="zh-CN" b="0" i="0" dirty="0">
                <a:effectLst/>
              </a:rPr>
              <a:t>C. It was conceived as an experiment in education.</a:t>
            </a:r>
          </a:p>
          <a:p>
            <a:r>
              <a:rPr lang="en" altLang="zh-CN" b="0" i="0" dirty="0">
                <a:effectLst/>
              </a:rPr>
              <a:t>D. Its founding director supported traditional classroom teaching.</a:t>
            </a:r>
          </a:p>
          <a:p>
            <a:br>
              <a:rPr lang="en" altLang="zh-CN" b="0" i="0" dirty="0">
                <a:effectLst/>
              </a:rPr>
            </a:br>
            <a:endParaRPr lang="en" altLang="zh-CN" b="0" i="0" dirty="0">
              <a:effectLst/>
            </a:endParaRPr>
          </a:p>
        </p:txBody>
      </p:sp>
      <p:sp>
        <p:nvSpPr>
          <p:cNvPr id="9" name="文本框 8">
            <a:extLst>
              <a:ext uri="{FF2B5EF4-FFF2-40B4-BE49-F238E27FC236}">
                <a16:creationId xmlns:a16="http://schemas.microsoft.com/office/drawing/2014/main" id="{71BAD6CC-C9D4-5A47-AE12-FFCD4137E38C}"/>
              </a:ext>
            </a:extLst>
          </p:cNvPr>
          <p:cNvSpPr txBox="1"/>
          <p:nvPr/>
        </p:nvSpPr>
        <p:spPr>
          <a:xfrm>
            <a:off x="6091646" y="1992677"/>
            <a:ext cx="6100354" cy="2585323"/>
          </a:xfrm>
          <a:prstGeom prst="rect">
            <a:avLst/>
          </a:prstGeom>
          <a:noFill/>
        </p:spPr>
        <p:txBody>
          <a:bodyPr wrap="square">
            <a:spAutoFit/>
          </a:bodyPr>
          <a:lstStyle/>
          <a:p>
            <a:pPr fontAlgn="ctr"/>
            <a:r>
              <a:rPr lang="en" altLang="zh-CN" b="1" i="0" dirty="0">
                <a:effectLst/>
              </a:rPr>
              <a:t>3</a:t>
            </a:r>
            <a:r>
              <a:rPr lang="zh-CN" altLang="en" b="1" i="0" dirty="0">
                <a:effectLst/>
              </a:rPr>
              <a:t>、</a:t>
            </a:r>
            <a:r>
              <a:rPr lang="en" altLang="zh-CN" b="1" i="0" dirty="0">
                <a:effectLst/>
              </a:rPr>
              <a:t>Why does the student mention her German studies? </a:t>
            </a:r>
          </a:p>
          <a:p>
            <a:r>
              <a:rPr lang="en" altLang="zh-CN" b="0" i="0" dirty="0">
                <a:effectLst/>
              </a:rPr>
              <a:t>A. To indicate that she is interested in different fields of study</a:t>
            </a:r>
          </a:p>
          <a:p>
            <a:r>
              <a:rPr lang="en" altLang="zh-CN" b="0" i="0" dirty="0">
                <a:effectLst/>
              </a:rPr>
              <a:t>B. To indicate that she knows about the German art school</a:t>
            </a:r>
          </a:p>
          <a:p>
            <a:r>
              <a:rPr lang="en" altLang="zh-CN" b="0" i="0" dirty="0">
                <a:effectLst/>
              </a:rPr>
              <a:t>C. To explain why she is taking a class about Bauhaus</a:t>
            </a:r>
          </a:p>
          <a:p>
            <a:r>
              <a:rPr lang="en" altLang="zh-CN" b="0" i="0" dirty="0">
                <a:effectLst/>
              </a:rPr>
              <a:t>D. To explain why she thinks Bauhaus centered on architecture</a:t>
            </a:r>
          </a:p>
          <a:p>
            <a:br>
              <a:rPr lang="en" altLang="zh-CN" b="0" i="0" dirty="0">
                <a:effectLst/>
              </a:rPr>
            </a:br>
            <a:endParaRPr lang="en" altLang="zh-CN" b="0" i="0" dirty="0">
              <a:effectLst/>
            </a:endParaRPr>
          </a:p>
        </p:txBody>
      </p:sp>
      <p:sp>
        <p:nvSpPr>
          <p:cNvPr id="10" name="TextBox 3">
            <a:extLst>
              <a:ext uri="{FF2B5EF4-FFF2-40B4-BE49-F238E27FC236}">
                <a16:creationId xmlns:a16="http://schemas.microsoft.com/office/drawing/2014/main" id="{4B4A829C-2049-AE4A-B3EC-4B4FD8167D2B}"/>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11" name="右箭头 2">
            <a:extLst>
              <a:ext uri="{FF2B5EF4-FFF2-40B4-BE49-F238E27FC236}">
                <a16:creationId xmlns:a16="http://schemas.microsoft.com/office/drawing/2014/main" id="{FF5F26BA-2EFE-C341-9106-03EEA3B245B8}"/>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88813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 : 1:21 – 1:53</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67176128-B168-EA4B-A8A3-D4AD3E6F1F15}"/>
              </a:ext>
            </a:extLst>
          </p:cNvPr>
          <p:cNvSpPr txBox="1"/>
          <p:nvPr/>
        </p:nvSpPr>
        <p:spPr>
          <a:xfrm>
            <a:off x="594360" y="2340739"/>
            <a:ext cx="6096000" cy="3170099"/>
          </a:xfrm>
          <a:prstGeom prst="rect">
            <a:avLst/>
          </a:prstGeom>
          <a:noFill/>
        </p:spPr>
        <p:txBody>
          <a:bodyPr wrap="square">
            <a:spAutoFit/>
          </a:bodyPr>
          <a:lstStyle/>
          <a:p>
            <a:r>
              <a:rPr lang="en-US" altLang="zh-CN" sz="2000" b="1" u="sng" kern="0" dirty="0">
                <a:solidFill>
                  <a:schemeClr val="accent5">
                    <a:lumMod val="75000"/>
                  </a:schemeClr>
                </a:solidFill>
                <a:effectLst/>
                <a:cs typeface="宋体" panose="02010600030101010101" pitchFamily="2" charset="-122"/>
              </a:rPr>
              <a:t>MALE PROFESSOR: </a:t>
            </a:r>
            <a:r>
              <a:rPr lang="en-US" altLang="zh-CN" sz="2000" kern="0" dirty="0">
                <a:solidFill>
                  <a:schemeClr val="accent5">
                    <a:lumMod val="75000"/>
                  </a:schemeClr>
                </a:solidFill>
                <a:effectLst/>
                <a:cs typeface="宋体" panose="02010600030101010101" pitchFamily="2" charset="-122"/>
              </a:rPr>
              <a:t>Now, radio waves can be detected. For example, very low </a:t>
            </a:r>
            <a:r>
              <a:rPr lang="en-US" altLang="zh-CN" sz="2000" kern="0" spc="30" dirty="0">
                <a:solidFill>
                  <a:schemeClr val="accent5">
                    <a:lumMod val="75000"/>
                  </a:schemeClr>
                </a:solidFill>
                <a:effectLst/>
                <a:cs typeface="宋体" panose="02010600030101010101" pitchFamily="2" charset="-122"/>
              </a:rPr>
              <a:t>frequency</a:t>
            </a:r>
            <a:r>
              <a:rPr lang="en-US" altLang="zh-CN" sz="2000" kern="0" dirty="0">
                <a:solidFill>
                  <a:schemeClr val="accent5">
                    <a:lumMod val="75000"/>
                  </a:schemeClr>
                </a:solidFill>
                <a:effectLst/>
                <a:cs typeface="宋体" panose="02010600030101010101" pitchFamily="2" charset="-122"/>
              </a:rPr>
              <a:t> radio waves can be detected with a </a:t>
            </a:r>
            <a:r>
              <a:rPr lang="en-US" altLang="zh-CN" sz="2000" kern="0" spc="30" dirty="0">
                <a:solidFill>
                  <a:schemeClr val="accent5">
                    <a:lumMod val="75000"/>
                  </a:schemeClr>
                </a:solidFill>
                <a:effectLst/>
                <a:cs typeface="宋体" panose="02010600030101010101" pitchFamily="2" charset="-122"/>
              </a:rPr>
              <a:t>special</a:t>
            </a:r>
            <a:r>
              <a:rPr lang="en-US" altLang="zh-CN" sz="2000" kern="0" dirty="0">
                <a:solidFill>
                  <a:schemeClr val="accent5">
                    <a:lumMod val="75000"/>
                  </a:schemeClr>
                </a:solidFill>
                <a:effectLst/>
                <a:cs typeface="宋体" panose="02010600030101010101" pitchFamily="2" charset="-122"/>
              </a:rPr>
              <a:t> type of radio </a:t>
            </a:r>
            <a:r>
              <a:rPr lang="en-US" altLang="zh-CN" sz="2000" kern="0" spc="30" dirty="0">
                <a:solidFill>
                  <a:schemeClr val="accent5">
                    <a:lumMod val="75000"/>
                  </a:schemeClr>
                </a:solidFill>
                <a:effectLst/>
                <a:cs typeface="宋体" panose="02010600030101010101" pitchFamily="2" charset="-122"/>
              </a:rPr>
              <a:t>receiver</a:t>
            </a:r>
            <a:r>
              <a:rPr lang="en-US" altLang="zh-CN" sz="2000" kern="0" dirty="0">
                <a:solidFill>
                  <a:schemeClr val="accent5">
                    <a:lumMod val="75000"/>
                  </a:schemeClr>
                </a:solidFill>
                <a:effectLst/>
                <a:cs typeface="宋体" panose="02010600030101010101" pitchFamily="2" charset="-122"/>
              </a:rPr>
              <a:t> called a very low </a:t>
            </a:r>
            <a:r>
              <a:rPr lang="en-US" altLang="zh-CN" sz="2000" kern="0" spc="30" dirty="0">
                <a:solidFill>
                  <a:schemeClr val="accent5">
                    <a:lumMod val="75000"/>
                  </a:schemeClr>
                </a:solidFill>
                <a:effectLst/>
                <a:cs typeface="宋体" panose="02010600030101010101" pitchFamily="2" charset="-122"/>
              </a:rPr>
              <a:t>frequency</a:t>
            </a:r>
            <a:r>
              <a:rPr lang="en-US" altLang="zh-CN" sz="2000" kern="0" dirty="0">
                <a:solidFill>
                  <a:schemeClr val="accent5">
                    <a:lumMod val="75000"/>
                  </a:schemeClr>
                </a:solidFill>
                <a:effectLst/>
                <a:cs typeface="宋体" panose="02010600030101010101" pitchFamily="2" charset="-122"/>
              </a:rPr>
              <a:t>, radio, or VLF radio. Which can pick up radio waves with very low frequencies , from 3 to 30 kilohertz, which aren't really picked up by a </a:t>
            </a:r>
            <a:r>
              <a:rPr lang="en-US" altLang="zh-CN" sz="2000" kern="0" spc="30" dirty="0">
                <a:solidFill>
                  <a:schemeClr val="accent5">
                    <a:lumMod val="75000"/>
                  </a:schemeClr>
                </a:solidFill>
                <a:effectLst/>
                <a:cs typeface="宋体" panose="02010600030101010101" pitchFamily="2" charset="-122"/>
              </a:rPr>
              <a:t>regular </a:t>
            </a:r>
            <a:r>
              <a:rPr lang="zh-CN" altLang="zh-CN" sz="2000" dirty="0">
                <a:solidFill>
                  <a:schemeClr val="accent5">
                    <a:lumMod val="75000"/>
                  </a:schemeClr>
                </a:solidFill>
                <a:effectLst/>
              </a:rPr>
              <a:t>household</a:t>
            </a:r>
            <a:r>
              <a:rPr lang="en-US" altLang="zh-CN" sz="2000" kern="0" dirty="0">
                <a:solidFill>
                  <a:schemeClr val="accent5">
                    <a:lumMod val="75000"/>
                  </a:schemeClr>
                </a:solidFill>
                <a:effectLst/>
                <a:cs typeface="宋体" panose="02010600030101010101" pitchFamily="2" charset="-122"/>
              </a:rPr>
              <a:t> or car radio. So VLF radios pick up VLF radio waves and </a:t>
            </a:r>
            <a:r>
              <a:rPr lang="en-US" altLang="zh-CN" sz="2000" kern="0" spc="30" dirty="0">
                <a:solidFill>
                  <a:schemeClr val="accent5">
                    <a:lumMod val="75000"/>
                  </a:schemeClr>
                </a:solidFill>
                <a:effectLst/>
                <a:cs typeface="宋体" panose="02010600030101010101" pitchFamily="2" charset="-122"/>
              </a:rPr>
              <a:t>convert</a:t>
            </a:r>
            <a:r>
              <a:rPr lang="en-US" altLang="zh-CN" sz="2000" kern="0" dirty="0">
                <a:solidFill>
                  <a:schemeClr val="accent5">
                    <a:lumMod val="75000"/>
                  </a:schemeClr>
                </a:solidFill>
                <a:effectLst/>
                <a:cs typeface="宋体" panose="02010600030101010101" pitchFamily="2" charset="-122"/>
              </a:rPr>
              <a:t> them to sounds we can hear.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8" name="文本框 7">
            <a:extLst>
              <a:ext uri="{FF2B5EF4-FFF2-40B4-BE49-F238E27FC236}">
                <a16:creationId xmlns:a16="http://schemas.microsoft.com/office/drawing/2014/main" id="{7A874F86-B35B-C449-B6B7-E1E7CC805208}"/>
              </a:ext>
            </a:extLst>
          </p:cNvPr>
          <p:cNvSpPr txBox="1"/>
          <p:nvPr/>
        </p:nvSpPr>
        <p:spPr>
          <a:xfrm>
            <a:off x="6883401" y="2882900"/>
            <a:ext cx="4902200" cy="1754326"/>
          </a:xfrm>
          <a:prstGeom prst="rect">
            <a:avLst/>
          </a:prstGeom>
          <a:noFill/>
        </p:spPr>
        <p:txBody>
          <a:bodyPr wrap="square" rtlCol="0">
            <a:spAutoFit/>
          </a:bodyPr>
          <a:lstStyle/>
          <a:p>
            <a:r>
              <a:rPr kumimoji="1" lang="en-US" altLang="zh-CN" b="1" u="sng" dirty="0"/>
              <a:t>Answers:</a:t>
            </a:r>
          </a:p>
          <a:p>
            <a:endParaRPr kumimoji="1" lang="en-US" altLang="zh-CN" b="1" u="sng" dirty="0"/>
          </a:p>
          <a:p>
            <a:r>
              <a:rPr kumimoji="1" lang="en-US" altLang="zh-CN" dirty="0"/>
              <a:t>The the professor starts to demonstrate</a:t>
            </a:r>
          </a:p>
          <a:p>
            <a:r>
              <a:rPr kumimoji="1" lang="en-US" altLang="zh-CN" dirty="0"/>
              <a:t>that the very low frequency radio waves can be detected with a special type radio receiver called VLF radio.</a:t>
            </a:r>
            <a:endParaRPr kumimoji="1" lang="zh-CN" altLang="en-US" dirty="0"/>
          </a:p>
        </p:txBody>
      </p:sp>
      <p:sp>
        <p:nvSpPr>
          <p:cNvPr id="9" name="灯片编号占位符 8">
            <a:extLst>
              <a:ext uri="{FF2B5EF4-FFF2-40B4-BE49-F238E27FC236}">
                <a16:creationId xmlns:a16="http://schemas.microsoft.com/office/drawing/2014/main" id="{A6992041-19D3-AE4E-AF2B-0743B2BDA65D}"/>
              </a:ext>
            </a:extLst>
          </p:cNvPr>
          <p:cNvSpPr>
            <a:spLocks noGrp="1"/>
          </p:cNvSpPr>
          <p:nvPr>
            <p:ph type="sldNum" sz="quarter" idx="12"/>
          </p:nvPr>
        </p:nvSpPr>
        <p:spPr/>
        <p:txBody>
          <a:bodyPr/>
          <a:lstStyle/>
          <a:p>
            <a:fld id="{339F675D-CCB8-1E44-8B99-D1C31FDA93BF}" type="slidenum">
              <a:rPr kumimoji="1" lang="zh-CN" altLang="en-US" smtClean="0"/>
              <a:t>50</a:t>
            </a:fld>
            <a:endParaRPr kumimoji="1" lang="zh-CN" altLang="en-US"/>
          </a:p>
        </p:txBody>
      </p:sp>
      <p:sp>
        <p:nvSpPr>
          <p:cNvPr id="10" name="TextBox 15">
            <a:extLst>
              <a:ext uri="{FF2B5EF4-FFF2-40B4-BE49-F238E27FC236}">
                <a16:creationId xmlns:a16="http://schemas.microsoft.com/office/drawing/2014/main" id="{72037658-997D-524E-854B-6EC01D3F5E26}"/>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897513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 : 1:21 – 1:53</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67176128-B168-EA4B-A8A3-D4AD3E6F1F15}"/>
              </a:ext>
            </a:extLst>
          </p:cNvPr>
          <p:cNvSpPr txBox="1"/>
          <p:nvPr/>
        </p:nvSpPr>
        <p:spPr>
          <a:xfrm>
            <a:off x="594360" y="2340739"/>
            <a:ext cx="6096000" cy="3170099"/>
          </a:xfrm>
          <a:prstGeom prst="rect">
            <a:avLst/>
          </a:prstGeom>
          <a:noFill/>
        </p:spPr>
        <p:txBody>
          <a:bodyPr wrap="square">
            <a:spAutoFit/>
          </a:bodyPr>
          <a:lstStyle/>
          <a:p>
            <a:r>
              <a:rPr lang="en-US" altLang="zh-CN" sz="2000" b="1" u="sng" kern="0" dirty="0">
                <a:solidFill>
                  <a:schemeClr val="accent5">
                    <a:lumMod val="75000"/>
                  </a:schemeClr>
                </a:solidFill>
                <a:effectLst/>
                <a:cs typeface="宋体" panose="02010600030101010101" pitchFamily="2" charset="-122"/>
              </a:rPr>
              <a:t>MALE PROFESSOR: </a:t>
            </a:r>
            <a:r>
              <a:rPr lang="en-US" altLang="zh-CN" sz="2000" kern="0" dirty="0">
                <a:solidFill>
                  <a:schemeClr val="accent5">
                    <a:lumMod val="75000"/>
                  </a:schemeClr>
                </a:solidFill>
                <a:effectLst/>
                <a:cs typeface="宋体" panose="02010600030101010101" pitchFamily="2" charset="-122"/>
              </a:rPr>
              <a:t>Now, radio waves can be detected. For example, very low </a:t>
            </a:r>
            <a:r>
              <a:rPr lang="en-US" altLang="zh-CN" sz="2000" kern="0" spc="30" dirty="0">
                <a:solidFill>
                  <a:schemeClr val="accent5">
                    <a:lumMod val="75000"/>
                  </a:schemeClr>
                </a:solidFill>
                <a:effectLst/>
                <a:cs typeface="宋体" panose="02010600030101010101" pitchFamily="2" charset="-122"/>
              </a:rPr>
              <a:t>frequency</a:t>
            </a:r>
            <a:r>
              <a:rPr lang="en-US" altLang="zh-CN" sz="2000" kern="0" dirty="0">
                <a:solidFill>
                  <a:schemeClr val="accent5">
                    <a:lumMod val="75000"/>
                  </a:schemeClr>
                </a:solidFill>
                <a:effectLst/>
                <a:cs typeface="宋体" panose="02010600030101010101" pitchFamily="2" charset="-122"/>
              </a:rPr>
              <a:t> radio waves can be detected with a </a:t>
            </a:r>
            <a:r>
              <a:rPr lang="en-US" altLang="zh-CN" sz="2000" kern="0" spc="30" dirty="0">
                <a:solidFill>
                  <a:schemeClr val="accent5">
                    <a:lumMod val="75000"/>
                  </a:schemeClr>
                </a:solidFill>
                <a:effectLst/>
                <a:cs typeface="宋体" panose="02010600030101010101" pitchFamily="2" charset="-122"/>
              </a:rPr>
              <a:t>special</a:t>
            </a:r>
            <a:r>
              <a:rPr lang="en-US" altLang="zh-CN" sz="2000" kern="0" dirty="0">
                <a:solidFill>
                  <a:schemeClr val="accent5">
                    <a:lumMod val="75000"/>
                  </a:schemeClr>
                </a:solidFill>
                <a:effectLst/>
                <a:cs typeface="宋体" panose="02010600030101010101" pitchFamily="2" charset="-122"/>
              </a:rPr>
              <a:t> type of radio </a:t>
            </a:r>
            <a:r>
              <a:rPr lang="en-US" altLang="zh-CN" sz="2000" kern="0" spc="30" dirty="0">
                <a:solidFill>
                  <a:schemeClr val="accent5">
                    <a:lumMod val="75000"/>
                  </a:schemeClr>
                </a:solidFill>
                <a:effectLst/>
                <a:cs typeface="宋体" panose="02010600030101010101" pitchFamily="2" charset="-122"/>
              </a:rPr>
              <a:t>receiver</a:t>
            </a:r>
            <a:r>
              <a:rPr lang="en-US" altLang="zh-CN" sz="2000" kern="0" dirty="0">
                <a:solidFill>
                  <a:schemeClr val="accent5">
                    <a:lumMod val="75000"/>
                  </a:schemeClr>
                </a:solidFill>
                <a:effectLst/>
                <a:cs typeface="宋体" panose="02010600030101010101" pitchFamily="2" charset="-122"/>
              </a:rPr>
              <a:t> called a very low </a:t>
            </a:r>
            <a:r>
              <a:rPr lang="en-US" altLang="zh-CN" sz="2000" kern="0" spc="30" dirty="0">
                <a:solidFill>
                  <a:schemeClr val="accent5">
                    <a:lumMod val="75000"/>
                  </a:schemeClr>
                </a:solidFill>
                <a:effectLst/>
                <a:cs typeface="宋体" panose="02010600030101010101" pitchFamily="2" charset="-122"/>
              </a:rPr>
              <a:t>frequency</a:t>
            </a:r>
            <a:r>
              <a:rPr lang="en-US" altLang="zh-CN" sz="2000" kern="0" dirty="0">
                <a:solidFill>
                  <a:schemeClr val="accent5">
                    <a:lumMod val="75000"/>
                  </a:schemeClr>
                </a:solidFill>
                <a:effectLst/>
                <a:cs typeface="宋体" panose="02010600030101010101" pitchFamily="2" charset="-122"/>
              </a:rPr>
              <a:t>, radio, or VLF radio. Which can pick up radio waves with very low frequencies , from 3 to 30 kilohertz, which aren't really picked up by a </a:t>
            </a:r>
            <a:r>
              <a:rPr lang="en-US" altLang="zh-CN" sz="2000" kern="0" spc="30" dirty="0">
                <a:solidFill>
                  <a:schemeClr val="accent5">
                    <a:lumMod val="75000"/>
                  </a:schemeClr>
                </a:solidFill>
                <a:effectLst/>
                <a:cs typeface="宋体" panose="02010600030101010101" pitchFamily="2" charset="-122"/>
              </a:rPr>
              <a:t>regular</a:t>
            </a:r>
            <a:r>
              <a:rPr lang="zh-CN" altLang="zh-CN" sz="2000" dirty="0">
                <a:solidFill>
                  <a:schemeClr val="accent5">
                    <a:lumMod val="75000"/>
                  </a:schemeClr>
                </a:solidFill>
                <a:effectLst/>
              </a:rPr>
              <a:t>household</a:t>
            </a:r>
            <a:r>
              <a:rPr lang="en-US" altLang="zh-CN" sz="2000" kern="0" dirty="0">
                <a:solidFill>
                  <a:schemeClr val="accent5">
                    <a:lumMod val="75000"/>
                  </a:schemeClr>
                </a:solidFill>
                <a:effectLst/>
                <a:cs typeface="宋体" panose="02010600030101010101" pitchFamily="2" charset="-122"/>
              </a:rPr>
              <a:t> or car radio. So VLF radios pick up VLF radio waves and </a:t>
            </a:r>
            <a:r>
              <a:rPr lang="en-US" altLang="zh-CN" sz="2000" kern="0" spc="30" dirty="0">
                <a:solidFill>
                  <a:schemeClr val="accent5">
                    <a:lumMod val="75000"/>
                  </a:schemeClr>
                </a:solidFill>
                <a:effectLst/>
                <a:cs typeface="宋体" panose="02010600030101010101" pitchFamily="2" charset="-122"/>
              </a:rPr>
              <a:t>convert</a:t>
            </a:r>
            <a:r>
              <a:rPr lang="en-US" altLang="zh-CN" sz="2000" kern="0" dirty="0">
                <a:solidFill>
                  <a:schemeClr val="accent5">
                    <a:lumMod val="75000"/>
                  </a:schemeClr>
                </a:solidFill>
                <a:effectLst/>
                <a:cs typeface="宋体" panose="02010600030101010101" pitchFamily="2" charset="-122"/>
              </a:rPr>
              <a:t> them to sounds we can hear.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5" name="矩形 4">
            <a:extLst>
              <a:ext uri="{FF2B5EF4-FFF2-40B4-BE49-F238E27FC236}">
                <a16:creationId xmlns:a16="http://schemas.microsoft.com/office/drawing/2014/main" id="{9EA7FB7E-CB84-FC45-AD8C-9E1DD9BC61A4}"/>
              </a:ext>
            </a:extLst>
          </p:cNvPr>
          <p:cNvSpPr/>
          <p:nvPr/>
        </p:nvSpPr>
        <p:spPr>
          <a:xfrm>
            <a:off x="594360" y="2229714"/>
            <a:ext cx="5797232" cy="30597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u="sng" kern="0" dirty="0">
                <a:solidFill>
                  <a:srgbClr val="5B9BD5">
                    <a:lumMod val="75000"/>
                  </a:srgbClr>
                </a:solidFill>
                <a:cs typeface="宋体" panose="02010600030101010101" pitchFamily="2" charset="-122"/>
              </a:rPr>
              <a:t>MALE PROFESSOR: </a:t>
            </a:r>
            <a:r>
              <a:rPr lang="en-US" altLang="zh-CN" sz="2000" b="1" kern="0" dirty="0">
                <a:solidFill>
                  <a:srgbClr val="FF0000"/>
                </a:solidFill>
                <a:cs typeface="宋体" panose="02010600030101010101" pitchFamily="2" charset="-122"/>
              </a:rPr>
              <a:t>Now</a:t>
            </a:r>
            <a:r>
              <a:rPr lang="en-US" altLang="zh-CN" sz="2000" kern="0" dirty="0">
                <a:solidFill>
                  <a:srgbClr val="5B9BD5">
                    <a:lumMod val="75000"/>
                  </a:srgbClr>
                </a:solidFill>
                <a:cs typeface="宋体" panose="02010600030101010101" pitchFamily="2" charset="-122"/>
              </a:rPr>
              <a:t>, </a:t>
            </a:r>
            <a:r>
              <a:rPr lang="en-US" altLang="zh-CN" sz="2000" u="sng" kern="0" dirty="0">
                <a:solidFill>
                  <a:srgbClr val="5B9BD5">
                    <a:lumMod val="75000"/>
                  </a:srgbClr>
                </a:solidFill>
                <a:cs typeface="宋体" panose="02010600030101010101" pitchFamily="2" charset="-122"/>
              </a:rPr>
              <a:t>radio waves can be detected. </a:t>
            </a:r>
            <a:r>
              <a:rPr lang="en-US" altLang="zh-CN" sz="2000" b="1" kern="0" dirty="0">
                <a:solidFill>
                  <a:srgbClr val="FF0000"/>
                </a:solidFill>
                <a:cs typeface="宋体" panose="02010600030101010101" pitchFamily="2" charset="-122"/>
              </a:rPr>
              <a:t>For example</a:t>
            </a:r>
            <a:r>
              <a:rPr lang="en-US" altLang="zh-CN" sz="2000" kern="0" dirty="0">
                <a:solidFill>
                  <a:srgbClr val="5B9BD5">
                    <a:lumMod val="75000"/>
                  </a:srgbClr>
                </a:solidFill>
                <a:cs typeface="宋体" panose="02010600030101010101" pitchFamily="2" charset="-122"/>
              </a:rPr>
              <a:t>, </a:t>
            </a:r>
            <a:r>
              <a:rPr lang="en-US" altLang="zh-CN" sz="2000" u="sng" kern="0" dirty="0">
                <a:solidFill>
                  <a:srgbClr val="5B9BD5">
                    <a:lumMod val="75000"/>
                  </a:srgbClr>
                </a:solidFill>
                <a:cs typeface="宋体" panose="02010600030101010101" pitchFamily="2" charset="-122"/>
              </a:rPr>
              <a:t>very low </a:t>
            </a:r>
            <a:r>
              <a:rPr lang="en-US" altLang="zh-CN" sz="2000" u="sng" kern="0" spc="30" dirty="0">
                <a:solidFill>
                  <a:srgbClr val="5B9BD5">
                    <a:lumMod val="75000"/>
                  </a:srgbClr>
                </a:solidFill>
                <a:cs typeface="宋体" panose="02010600030101010101" pitchFamily="2" charset="-122"/>
              </a:rPr>
              <a:t>frequency</a:t>
            </a:r>
            <a:r>
              <a:rPr lang="en-US" altLang="zh-CN" sz="2000" u="sng" kern="0" dirty="0">
                <a:solidFill>
                  <a:srgbClr val="5B9BD5">
                    <a:lumMod val="75000"/>
                  </a:srgbClr>
                </a:solidFill>
                <a:cs typeface="宋体" panose="02010600030101010101" pitchFamily="2" charset="-122"/>
              </a:rPr>
              <a:t> radio waves can be detected with a </a:t>
            </a:r>
            <a:r>
              <a:rPr lang="en-US" altLang="zh-CN" sz="2000" u="sng" kern="0" spc="30" dirty="0">
                <a:solidFill>
                  <a:srgbClr val="5B9BD5">
                    <a:lumMod val="75000"/>
                  </a:srgbClr>
                </a:solidFill>
                <a:cs typeface="宋体" panose="02010600030101010101" pitchFamily="2" charset="-122"/>
              </a:rPr>
              <a:t>special</a:t>
            </a:r>
            <a:r>
              <a:rPr lang="en-US" altLang="zh-CN" sz="2000" u="sng" kern="0" dirty="0">
                <a:solidFill>
                  <a:srgbClr val="5B9BD5">
                    <a:lumMod val="75000"/>
                  </a:srgbClr>
                </a:solidFill>
                <a:cs typeface="宋体" panose="02010600030101010101" pitchFamily="2" charset="-122"/>
              </a:rPr>
              <a:t> type of radio </a:t>
            </a:r>
            <a:r>
              <a:rPr lang="en-US" altLang="zh-CN" sz="2000" u="sng" kern="0" spc="30" dirty="0">
                <a:solidFill>
                  <a:srgbClr val="5B9BD5">
                    <a:lumMod val="75000"/>
                  </a:srgbClr>
                </a:solidFill>
                <a:cs typeface="宋体" panose="02010600030101010101" pitchFamily="2" charset="-122"/>
              </a:rPr>
              <a:t>receiver</a:t>
            </a:r>
            <a:r>
              <a:rPr lang="en-US" altLang="zh-CN" sz="2000" u="sng" kern="0" dirty="0">
                <a:solidFill>
                  <a:srgbClr val="5B9BD5">
                    <a:lumMod val="75000"/>
                  </a:srgbClr>
                </a:solidFill>
                <a:cs typeface="宋体" panose="02010600030101010101" pitchFamily="2" charset="-122"/>
              </a:rPr>
              <a:t> called a very low </a:t>
            </a:r>
            <a:r>
              <a:rPr lang="en-US" altLang="zh-CN" sz="2000" u="sng" kern="0" spc="30" dirty="0">
                <a:solidFill>
                  <a:srgbClr val="5B9BD5">
                    <a:lumMod val="75000"/>
                  </a:srgbClr>
                </a:solidFill>
                <a:cs typeface="宋体" panose="02010600030101010101" pitchFamily="2" charset="-122"/>
              </a:rPr>
              <a:t>frequency</a:t>
            </a:r>
            <a:r>
              <a:rPr lang="en-US" altLang="zh-CN" sz="2000" u="sng" kern="0" dirty="0">
                <a:solidFill>
                  <a:srgbClr val="5B9BD5">
                    <a:lumMod val="75000"/>
                  </a:srgbClr>
                </a:solidFill>
                <a:cs typeface="宋体" panose="02010600030101010101" pitchFamily="2" charset="-122"/>
              </a:rPr>
              <a:t>, radio, or VLF radio. </a:t>
            </a:r>
            <a:r>
              <a:rPr lang="en-US" altLang="zh-CN" sz="2000" kern="0" dirty="0">
                <a:solidFill>
                  <a:srgbClr val="5B9BD5">
                    <a:lumMod val="75000"/>
                  </a:srgbClr>
                </a:solidFill>
                <a:cs typeface="宋体" panose="02010600030101010101" pitchFamily="2" charset="-122"/>
              </a:rPr>
              <a:t>Which can pick up radio waves with very low frequencies , from 3 to 30 kilohertz, which aren't really picked up by a </a:t>
            </a:r>
            <a:r>
              <a:rPr lang="en-US" altLang="zh-CN" sz="2000" kern="0" spc="30" dirty="0">
                <a:solidFill>
                  <a:srgbClr val="5B9BD5">
                    <a:lumMod val="75000"/>
                  </a:srgbClr>
                </a:solidFill>
                <a:cs typeface="宋体" panose="02010600030101010101" pitchFamily="2" charset="-122"/>
              </a:rPr>
              <a:t>regular</a:t>
            </a:r>
            <a:r>
              <a:rPr lang="zh-CN" altLang="zh-CN" sz="2000" dirty="0">
                <a:solidFill>
                  <a:srgbClr val="5B9BD5">
                    <a:lumMod val="75000"/>
                  </a:srgbClr>
                </a:solidFill>
              </a:rPr>
              <a:t>household</a:t>
            </a:r>
            <a:r>
              <a:rPr lang="en-US" altLang="zh-CN" sz="2000" kern="0" dirty="0">
                <a:solidFill>
                  <a:srgbClr val="5B9BD5">
                    <a:lumMod val="75000"/>
                  </a:srgbClr>
                </a:solidFill>
                <a:cs typeface="宋体" panose="02010600030101010101" pitchFamily="2" charset="-122"/>
              </a:rPr>
              <a:t> or car radio. </a:t>
            </a:r>
            <a:r>
              <a:rPr lang="en-US" altLang="zh-CN" sz="2000" b="1" kern="0" dirty="0">
                <a:solidFill>
                  <a:srgbClr val="FF0000"/>
                </a:solidFill>
                <a:cs typeface="宋体" panose="02010600030101010101" pitchFamily="2" charset="-122"/>
              </a:rPr>
              <a:t>So</a:t>
            </a:r>
            <a:r>
              <a:rPr lang="en-US" altLang="zh-CN" sz="2000" kern="0" dirty="0">
                <a:solidFill>
                  <a:srgbClr val="5B9BD5">
                    <a:lumMod val="75000"/>
                  </a:srgbClr>
                </a:solidFill>
                <a:cs typeface="宋体" panose="02010600030101010101" pitchFamily="2" charset="-122"/>
              </a:rPr>
              <a:t> VLF radios pick up VLF radio waves and </a:t>
            </a:r>
            <a:r>
              <a:rPr lang="en-US" altLang="zh-CN" sz="2000" kern="0" spc="30" dirty="0">
                <a:solidFill>
                  <a:srgbClr val="5B9BD5">
                    <a:lumMod val="75000"/>
                  </a:srgbClr>
                </a:solidFill>
                <a:cs typeface="宋体" panose="02010600030101010101" pitchFamily="2" charset="-122"/>
              </a:rPr>
              <a:t>convert</a:t>
            </a:r>
            <a:r>
              <a:rPr lang="en-US" altLang="zh-CN" sz="2000" kern="0" dirty="0">
                <a:solidFill>
                  <a:srgbClr val="5B9BD5">
                    <a:lumMod val="75000"/>
                  </a:srgbClr>
                </a:solidFill>
                <a:cs typeface="宋体" panose="02010600030101010101" pitchFamily="2" charset="-122"/>
              </a:rPr>
              <a:t> them to sounds we can hear.</a:t>
            </a:r>
            <a:br>
              <a:rPr lang="en-US" altLang="zh-CN" sz="2000" kern="0" dirty="0">
                <a:solidFill>
                  <a:srgbClr val="5B9BD5">
                    <a:lumMod val="75000"/>
                  </a:srgbClr>
                </a:solidFill>
                <a:cs typeface="宋体" panose="02010600030101010101" pitchFamily="2" charset="-122"/>
              </a:rPr>
            </a:br>
            <a:endParaRPr lang="zh-CN" altLang="en-US" sz="2000" dirty="0">
              <a:solidFill>
                <a:srgbClr val="5B9BD5">
                  <a:lumMod val="75000"/>
                </a:srgbClr>
              </a:solidFill>
            </a:endParaRPr>
          </a:p>
        </p:txBody>
      </p:sp>
      <p:sp>
        <p:nvSpPr>
          <p:cNvPr id="6" name="文本框 5">
            <a:extLst>
              <a:ext uri="{FF2B5EF4-FFF2-40B4-BE49-F238E27FC236}">
                <a16:creationId xmlns:a16="http://schemas.microsoft.com/office/drawing/2014/main" id="{9FC2A3F4-C531-B546-94B6-2E9BA7FFC4A3}"/>
              </a:ext>
            </a:extLst>
          </p:cNvPr>
          <p:cNvSpPr txBox="1"/>
          <p:nvPr/>
        </p:nvSpPr>
        <p:spPr>
          <a:xfrm>
            <a:off x="8077200" y="3244334"/>
            <a:ext cx="1117614" cy="369332"/>
          </a:xfrm>
          <a:prstGeom prst="rect">
            <a:avLst/>
          </a:prstGeom>
          <a:noFill/>
        </p:spPr>
        <p:txBody>
          <a:bodyPr wrap="none" rtlCol="0">
            <a:spAutoFit/>
          </a:bodyPr>
          <a:lstStyle/>
          <a:p>
            <a:r>
              <a:rPr kumimoji="1" lang="en-US" altLang="zh-CN" dirty="0"/>
              <a:t>detection</a:t>
            </a:r>
            <a:endParaRPr kumimoji="1" lang="zh-CN" altLang="en-US" dirty="0"/>
          </a:p>
        </p:txBody>
      </p:sp>
      <p:sp>
        <p:nvSpPr>
          <p:cNvPr id="9" name="灯片编号占位符 8">
            <a:extLst>
              <a:ext uri="{FF2B5EF4-FFF2-40B4-BE49-F238E27FC236}">
                <a16:creationId xmlns:a16="http://schemas.microsoft.com/office/drawing/2014/main" id="{7D232BB6-6DC1-2040-BCC6-38C95E4FB09D}"/>
              </a:ext>
            </a:extLst>
          </p:cNvPr>
          <p:cNvSpPr>
            <a:spLocks noGrp="1"/>
          </p:cNvSpPr>
          <p:nvPr>
            <p:ph type="sldNum" sz="quarter" idx="12"/>
          </p:nvPr>
        </p:nvSpPr>
        <p:spPr/>
        <p:txBody>
          <a:bodyPr/>
          <a:lstStyle/>
          <a:p>
            <a:fld id="{339F675D-CCB8-1E44-8B99-D1C31FDA93BF}" type="slidenum">
              <a:rPr kumimoji="1" lang="zh-CN" altLang="en-US" smtClean="0"/>
              <a:t>51</a:t>
            </a:fld>
            <a:endParaRPr kumimoji="1" lang="zh-CN" altLang="en-US"/>
          </a:p>
        </p:txBody>
      </p:sp>
      <p:sp>
        <p:nvSpPr>
          <p:cNvPr id="10" name="TextBox 15">
            <a:extLst>
              <a:ext uri="{FF2B5EF4-FFF2-40B4-BE49-F238E27FC236}">
                <a16:creationId xmlns:a16="http://schemas.microsoft.com/office/drawing/2014/main" id="{3A2E8E40-6AC5-6047-90E3-16EFDC0A436A}"/>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899956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 : 1:21 – 1:53</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67176128-B168-EA4B-A8A3-D4AD3E6F1F15}"/>
              </a:ext>
            </a:extLst>
          </p:cNvPr>
          <p:cNvSpPr txBox="1"/>
          <p:nvPr/>
        </p:nvSpPr>
        <p:spPr>
          <a:xfrm>
            <a:off x="594360" y="2340739"/>
            <a:ext cx="6096000" cy="3170099"/>
          </a:xfrm>
          <a:prstGeom prst="rect">
            <a:avLst/>
          </a:prstGeom>
          <a:noFill/>
        </p:spPr>
        <p:txBody>
          <a:bodyPr wrap="square">
            <a:spAutoFit/>
          </a:bodyPr>
          <a:lstStyle/>
          <a:p>
            <a:r>
              <a:rPr lang="en-US" altLang="zh-CN" sz="2000" b="1" u="sng" kern="0" dirty="0">
                <a:solidFill>
                  <a:schemeClr val="accent5">
                    <a:lumMod val="75000"/>
                  </a:schemeClr>
                </a:solidFill>
                <a:effectLst/>
                <a:cs typeface="宋体" panose="02010600030101010101" pitchFamily="2" charset="-122"/>
              </a:rPr>
              <a:t>MALE PROFESSOR: </a:t>
            </a:r>
            <a:r>
              <a:rPr lang="en-US" altLang="zh-CN" sz="2000" kern="0" dirty="0">
                <a:solidFill>
                  <a:schemeClr val="accent5">
                    <a:lumMod val="75000"/>
                  </a:schemeClr>
                </a:solidFill>
                <a:effectLst/>
                <a:cs typeface="宋体" panose="02010600030101010101" pitchFamily="2" charset="-122"/>
              </a:rPr>
              <a:t>Now, radio waves can be detected. For example, very low </a:t>
            </a:r>
            <a:r>
              <a:rPr lang="en-US" altLang="zh-CN" sz="2000" kern="0" spc="30" dirty="0">
                <a:solidFill>
                  <a:schemeClr val="accent5">
                    <a:lumMod val="75000"/>
                  </a:schemeClr>
                </a:solidFill>
                <a:effectLst/>
                <a:cs typeface="宋体" panose="02010600030101010101" pitchFamily="2" charset="-122"/>
              </a:rPr>
              <a:t>frequency</a:t>
            </a:r>
            <a:r>
              <a:rPr lang="en-US" altLang="zh-CN" sz="2000" kern="0" dirty="0">
                <a:solidFill>
                  <a:schemeClr val="accent5">
                    <a:lumMod val="75000"/>
                  </a:schemeClr>
                </a:solidFill>
                <a:effectLst/>
                <a:cs typeface="宋体" panose="02010600030101010101" pitchFamily="2" charset="-122"/>
              </a:rPr>
              <a:t> radio waves can be detected with a </a:t>
            </a:r>
            <a:r>
              <a:rPr lang="en-US" altLang="zh-CN" sz="2000" kern="0" spc="30" dirty="0">
                <a:solidFill>
                  <a:schemeClr val="accent5">
                    <a:lumMod val="75000"/>
                  </a:schemeClr>
                </a:solidFill>
                <a:effectLst/>
                <a:cs typeface="宋体" panose="02010600030101010101" pitchFamily="2" charset="-122"/>
              </a:rPr>
              <a:t>special</a:t>
            </a:r>
            <a:r>
              <a:rPr lang="en-US" altLang="zh-CN" sz="2000" kern="0" dirty="0">
                <a:solidFill>
                  <a:schemeClr val="accent5">
                    <a:lumMod val="75000"/>
                  </a:schemeClr>
                </a:solidFill>
                <a:effectLst/>
                <a:cs typeface="宋体" panose="02010600030101010101" pitchFamily="2" charset="-122"/>
              </a:rPr>
              <a:t> type of radio </a:t>
            </a:r>
            <a:r>
              <a:rPr lang="en-US" altLang="zh-CN" sz="2000" kern="0" spc="30" dirty="0">
                <a:solidFill>
                  <a:schemeClr val="accent5">
                    <a:lumMod val="75000"/>
                  </a:schemeClr>
                </a:solidFill>
                <a:effectLst/>
                <a:cs typeface="宋体" panose="02010600030101010101" pitchFamily="2" charset="-122"/>
              </a:rPr>
              <a:t>receiver</a:t>
            </a:r>
            <a:r>
              <a:rPr lang="en-US" altLang="zh-CN" sz="2000" kern="0" dirty="0">
                <a:solidFill>
                  <a:schemeClr val="accent5">
                    <a:lumMod val="75000"/>
                  </a:schemeClr>
                </a:solidFill>
                <a:effectLst/>
                <a:cs typeface="宋体" panose="02010600030101010101" pitchFamily="2" charset="-122"/>
              </a:rPr>
              <a:t> called a very low </a:t>
            </a:r>
            <a:r>
              <a:rPr lang="en-US" altLang="zh-CN" sz="2000" kern="0" spc="30" dirty="0">
                <a:solidFill>
                  <a:schemeClr val="accent5">
                    <a:lumMod val="75000"/>
                  </a:schemeClr>
                </a:solidFill>
                <a:effectLst/>
                <a:cs typeface="宋体" panose="02010600030101010101" pitchFamily="2" charset="-122"/>
              </a:rPr>
              <a:t>frequency</a:t>
            </a:r>
            <a:r>
              <a:rPr lang="en-US" altLang="zh-CN" sz="2000" kern="0" dirty="0">
                <a:solidFill>
                  <a:schemeClr val="accent5">
                    <a:lumMod val="75000"/>
                  </a:schemeClr>
                </a:solidFill>
                <a:effectLst/>
                <a:cs typeface="宋体" panose="02010600030101010101" pitchFamily="2" charset="-122"/>
              </a:rPr>
              <a:t>, radio, or VLF radio. Which can pick up radio waves with very low frequencies , from 3 to 30 kilohertz, which aren't really picked up by a </a:t>
            </a:r>
            <a:r>
              <a:rPr lang="en-US" altLang="zh-CN" sz="2000" kern="0" spc="30" dirty="0">
                <a:solidFill>
                  <a:schemeClr val="accent5">
                    <a:lumMod val="75000"/>
                  </a:schemeClr>
                </a:solidFill>
                <a:effectLst/>
                <a:cs typeface="宋体" panose="02010600030101010101" pitchFamily="2" charset="-122"/>
              </a:rPr>
              <a:t>regular</a:t>
            </a:r>
            <a:r>
              <a:rPr lang="zh-CN" altLang="zh-CN" sz="2000" dirty="0">
                <a:solidFill>
                  <a:schemeClr val="accent5">
                    <a:lumMod val="75000"/>
                  </a:schemeClr>
                </a:solidFill>
                <a:effectLst/>
              </a:rPr>
              <a:t>household</a:t>
            </a:r>
            <a:r>
              <a:rPr lang="en-US" altLang="zh-CN" sz="2000" kern="0" dirty="0">
                <a:solidFill>
                  <a:schemeClr val="accent5">
                    <a:lumMod val="75000"/>
                  </a:schemeClr>
                </a:solidFill>
                <a:effectLst/>
                <a:cs typeface="宋体" panose="02010600030101010101" pitchFamily="2" charset="-122"/>
              </a:rPr>
              <a:t> or car radio. So VLF radios pick up VLF radio waves and </a:t>
            </a:r>
            <a:r>
              <a:rPr lang="en-US" altLang="zh-CN" sz="2000" kern="0" spc="30" dirty="0">
                <a:solidFill>
                  <a:schemeClr val="accent5">
                    <a:lumMod val="75000"/>
                  </a:schemeClr>
                </a:solidFill>
                <a:effectLst/>
                <a:cs typeface="宋体" panose="02010600030101010101" pitchFamily="2" charset="-122"/>
              </a:rPr>
              <a:t>convert</a:t>
            </a:r>
            <a:r>
              <a:rPr lang="en-US" altLang="zh-CN" sz="2000" kern="0" dirty="0">
                <a:solidFill>
                  <a:schemeClr val="accent5">
                    <a:lumMod val="75000"/>
                  </a:schemeClr>
                </a:solidFill>
                <a:effectLst/>
                <a:cs typeface="宋体" panose="02010600030101010101" pitchFamily="2" charset="-122"/>
              </a:rPr>
              <a:t> them to sounds we can hear.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5" name="矩形 4">
            <a:extLst>
              <a:ext uri="{FF2B5EF4-FFF2-40B4-BE49-F238E27FC236}">
                <a16:creationId xmlns:a16="http://schemas.microsoft.com/office/drawing/2014/main" id="{9EA7FB7E-CB84-FC45-AD8C-9E1DD9BC61A4}"/>
              </a:ext>
            </a:extLst>
          </p:cNvPr>
          <p:cNvSpPr/>
          <p:nvPr/>
        </p:nvSpPr>
        <p:spPr>
          <a:xfrm>
            <a:off x="594360" y="2229714"/>
            <a:ext cx="5797232" cy="30597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u="sng" kern="0" dirty="0">
                <a:solidFill>
                  <a:srgbClr val="5B9BD5">
                    <a:lumMod val="75000"/>
                  </a:srgbClr>
                </a:solidFill>
                <a:cs typeface="宋体" panose="02010600030101010101" pitchFamily="2" charset="-122"/>
              </a:rPr>
              <a:t>MALE PROFESSOR: </a:t>
            </a:r>
            <a:r>
              <a:rPr lang="en-US" altLang="zh-CN" sz="2000" b="1" kern="0" dirty="0">
                <a:solidFill>
                  <a:srgbClr val="FF0000"/>
                </a:solidFill>
                <a:cs typeface="宋体" panose="02010600030101010101" pitchFamily="2" charset="-122"/>
              </a:rPr>
              <a:t>Now,</a:t>
            </a:r>
            <a:r>
              <a:rPr lang="en-US" altLang="zh-CN" sz="2000" kern="0" dirty="0">
                <a:solidFill>
                  <a:srgbClr val="5B9BD5">
                    <a:lumMod val="75000"/>
                  </a:srgbClr>
                </a:solidFill>
                <a:cs typeface="宋体" panose="02010600030101010101" pitchFamily="2" charset="-122"/>
              </a:rPr>
              <a:t> </a:t>
            </a:r>
            <a:r>
              <a:rPr lang="en-US" altLang="zh-CN" sz="2000" u="sng" kern="0" dirty="0">
                <a:solidFill>
                  <a:srgbClr val="5B9BD5">
                    <a:lumMod val="75000"/>
                  </a:srgbClr>
                </a:solidFill>
                <a:cs typeface="宋体" panose="02010600030101010101" pitchFamily="2" charset="-122"/>
              </a:rPr>
              <a:t>radio waves can be detected</a:t>
            </a:r>
            <a:r>
              <a:rPr lang="en-US" altLang="zh-CN" sz="2000" kern="0" dirty="0">
                <a:solidFill>
                  <a:srgbClr val="5B9BD5">
                    <a:lumMod val="75000"/>
                  </a:srgbClr>
                </a:solidFill>
                <a:cs typeface="宋体" panose="02010600030101010101" pitchFamily="2" charset="-122"/>
              </a:rPr>
              <a:t>. For example, </a:t>
            </a:r>
            <a:r>
              <a:rPr lang="en-US" altLang="zh-CN" sz="2000" u="sng" kern="0" dirty="0">
                <a:solidFill>
                  <a:srgbClr val="5B9BD5">
                    <a:lumMod val="75000"/>
                  </a:srgbClr>
                </a:solidFill>
                <a:cs typeface="宋体" panose="02010600030101010101" pitchFamily="2" charset="-122"/>
              </a:rPr>
              <a:t>very low </a:t>
            </a:r>
            <a:r>
              <a:rPr lang="en-US" altLang="zh-CN" sz="2000" u="sng" kern="0" spc="30" dirty="0">
                <a:solidFill>
                  <a:srgbClr val="5B9BD5">
                    <a:lumMod val="75000"/>
                  </a:srgbClr>
                </a:solidFill>
                <a:cs typeface="宋体" panose="02010600030101010101" pitchFamily="2" charset="-122"/>
              </a:rPr>
              <a:t>frequency</a:t>
            </a:r>
            <a:r>
              <a:rPr lang="en-US" altLang="zh-CN" sz="2000" u="sng" kern="0" dirty="0">
                <a:solidFill>
                  <a:srgbClr val="5B9BD5">
                    <a:lumMod val="75000"/>
                  </a:srgbClr>
                </a:solidFill>
                <a:cs typeface="宋体" panose="02010600030101010101" pitchFamily="2" charset="-122"/>
              </a:rPr>
              <a:t> radio waves can be detected with a </a:t>
            </a:r>
            <a:r>
              <a:rPr lang="en-US" altLang="zh-CN" sz="2000" u="sng" kern="0" spc="30" dirty="0">
                <a:solidFill>
                  <a:srgbClr val="5B9BD5">
                    <a:lumMod val="75000"/>
                  </a:srgbClr>
                </a:solidFill>
                <a:cs typeface="宋体" panose="02010600030101010101" pitchFamily="2" charset="-122"/>
              </a:rPr>
              <a:t>special</a:t>
            </a:r>
            <a:r>
              <a:rPr lang="en-US" altLang="zh-CN" sz="2000" u="sng" kern="0" dirty="0">
                <a:solidFill>
                  <a:srgbClr val="5B9BD5">
                    <a:lumMod val="75000"/>
                  </a:srgbClr>
                </a:solidFill>
                <a:cs typeface="宋体" panose="02010600030101010101" pitchFamily="2" charset="-122"/>
              </a:rPr>
              <a:t> type of radio </a:t>
            </a:r>
            <a:r>
              <a:rPr lang="en-US" altLang="zh-CN" sz="2000" u="sng" kern="0" spc="30" dirty="0">
                <a:solidFill>
                  <a:srgbClr val="5B9BD5">
                    <a:lumMod val="75000"/>
                  </a:srgbClr>
                </a:solidFill>
                <a:cs typeface="宋体" panose="02010600030101010101" pitchFamily="2" charset="-122"/>
              </a:rPr>
              <a:t>receiver</a:t>
            </a:r>
            <a:r>
              <a:rPr lang="en-US" altLang="zh-CN" sz="2000" u="sng" kern="0" dirty="0">
                <a:solidFill>
                  <a:srgbClr val="5B9BD5">
                    <a:lumMod val="75000"/>
                  </a:srgbClr>
                </a:solidFill>
                <a:cs typeface="宋体" panose="02010600030101010101" pitchFamily="2" charset="-122"/>
              </a:rPr>
              <a:t> called a very low </a:t>
            </a:r>
            <a:r>
              <a:rPr lang="en-US" altLang="zh-CN" sz="2000" u="sng" kern="0" spc="30" dirty="0">
                <a:solidFill>
                  <a:srgbClr val="5B9BD5">
                    <a:lumMod val="75000"/>
                  </a:srgbClr>
                </a:solidFill>
                <a:cs typeface="宋体" panose="02010600030101010101" pitchFamily="2" charset="-122"/>
              </a:rPr>
              <a:t>frequency</a:t>
            </a:r>
            <a:r>
              <a:rPr lang="en-US" altLang="zh-CN" sz="2000" u="sng" kern="0" dirty="0">
                <a:solidFill>
                  <a:srgbClr val="5B9BD5">
                    <a:lumMod val="75000"/>
                  </a:srgbClr>
                </a:solidFill>
                <a:cs typeface="宋体" panose="02010600030101010101" pitchFamily="2" charset="-122"/>
              </a:rPr>
              <a:t>, radio, or VLF radio</a:t>
            </a:r>
            <a:r>
              <a:rPr lang="en-US" altLang="zh-CN" sz="2000" kern="0" dirty="0">
                <a:solidFill>
                  <a:srgbClr val="5B9BD5">
                    <a:lumMod val="75000"/>
                  </a:srgbClr>
                </a:solidFill>
                <a:cs typeface="宋体" panose="02010600030101010101" pitchFamily="2" charset="-122"/>
              </a:rPr>
              <a:t>. Which can pick up radio waves with very low frequencies , from 3 to 30 kilohertz, which aren't really picked up by a </a:t>
            </a:r>
            <a:r>
              <a:rPr lang="en-US" altLang="zh-CN" sz="2000" kern="0" spc="30" dirty="0">
                <a:solidFill>
                  <a:srgbClr val="5B9BD5">
                    <a:lumMod val="75000"/>
                  </a:srgbClr>
                </a:solidFill>
                <a:cs typeface="宋体" panose="02010600030101010101" pitchFamily="2" charset="-122"/>
              </a:rPr>
              <a:t>regular</a:t>
            </a:r>
            <a:r>
              <a:rPr lang="zh-CN" altLang="zh-CN" sz="2000" dirty="0">
                <a:solidFill>
                  <a:srgbClr val="5B9BD5">
                    <a:lumMod val="75000"/>
                  </a:srgbClr>
                </a:solidFill>
              </a:rPr>
              <a:t>household</a:t>
            </a:r>
            <a:r>
              <a:rPr lang="en-US" altLang="zh-CN" sz="2000" kern="0" dirty="0">
                <a:solidFill>
                  <a:srgbClr val="5B9BD5">
                    <a:lumMod val="75000"/>
                  </a:srgbClr>
                </a:solidFill>
                <a:cs typeface="宋体" panose="02010600030101010101" pitchFamily="2" charset="-122"/>
              </a:rPr>
              <a:t> or car radio. </a:t>
            </a:r>
            <a:r>
              <a:rPr lang="en-US" altLang="zh-CN" sz="2000" b="1" kern="0" dirty="0">
                <a:solidFill>
                  <a:srgbClr val="FF0000"/>
                </a:solidFill>
                <a:cs typeface="宋体" panose="02010600030101010101" pitchFamily="2" charset="-122"/>
              </a:rPr>
              <a:t>So </a:t>
            </a:r>
            <a:r>
              <a:rPr lang="en-US" altLang="zh-CN" sz="2000" kern="0" dirty="0">
                <a:solidFill>
                  <a:srgbClr val="5B9BD5">
                    <a:lumMod val="75000"/>
                  </a:srgbClr>
                </a:solidFill>
                <a:cs typeface="宋体" panose="02010600030101010101" pitchFamily="2" charset="-122"/>
              </a:rPr>
              <a:t>VLF radios pick up VLF radio waves and </a:t>
            </a:r>
            <a:r>
              <a:rPr lang="en-US" altLang="zh-CN" sz="2000" kern="0" spc="30" dirty="0">
                <a:solidFill>
                  <a:srgbClr val="5B9BD5">
                    <a:lumMod val="75000"/>
                  </a:srgbClr>
                </a:solidFill>
                <a:cs typeface="宋体" panose="02010600030101010101" pitchFamily="2" charset="-122"/>
              </a:rPr>
              <a:t>convert</a:t>
            </a:r>
            <a:r>
              <a:rPr lang="en-US" altLang="zh-CN" sz="2000" kern="0" dirty="0">
                <a:solidFill>
                  <a:srgbClr val="5B9BD5">
                    <a:lumMod val="75000"/>
                  </a:srgbClr>
                </a:solidFill>
                <a:cs typeface="宋体" panose="02010600030101010101" pitchFamily="2" charset="-122"/>
              </a:rPr>
              <a:t> them to sounds we can hear.</a:t>
            </a:r>
            <a:br>
              <a:rPr lang="en-US" altLang="zh-CN" sz="2000" kern="0" dirty="0">
                <a:solidFill>
                  <a:srgbClr val="5B9BD5">
                    <a:lumMod val="75000"/>
                  </a:srgbClr>
                </a:solidFill>
                <a:cs typeface="宋体" panose="02010600030101010101" pitchFamily="2" charset="-122"/>
              </a:rPr>
            </a:br>
            <a:endParaRPr lang="zh-CN" altLang="en-US" sz="2000" dirty="0">
              <a:solidFill>
                <a:srgbClr val="5B9BD5">
                  <a:lumMod val="75000"/>
                </a:srgbClr>
              </a:solidFill>
            </a:endParaRPr>
          </a:p>
        </p:txBody>
      </p:sp>
      <p:sp>
        <p:nvSpPr>
          <p:cNvPr id="6" name="文本框 5">
            <a:extLst>
              <a:ext uri="{FF2B5EF4-FFF2-40B4-BE49-F238E27FC236}">
                <a16:creationId xmlns:a16="http://schemas.microsoft.com/office/drawing/2014/main" id="{9FC2A3F4-C531-B546-94B6-2E9BA7FFC4A3}"/>
              </a:ext>
            </a:extLst>
          </p:cNvPr>
          <p:cNvSpPr txBox="1"/>
          <p:nvPr/>
        </p:nvSpPr>
        <p:spPr>
          <a:xfrm>
            <a:off x="7658100" y="3279457"/>
            <a:ext cx="3158237" cy="646331"/>
          </a:xfrm>
          <a:prstGeom prst="rect">
            <a:avLst/>
          </a:prstGeom>
          <a:noFill/>
        </p:spPr>
        <p:txBody>
          <a:bodyPr wrap="none" rtlCol="0">
            <a:spAutoFit/>
          </a:bodyPr>
          <a:lstStyle/>
          <a:p>
            <a:r>
              <a:rPr kumimoji="1" lang="en-US" altLang="zh-CN" dirty="0"/>
              <a:t>                 detection</a:t>
            </a:r>
          </a:p>
          <a:p>
            <a:r>
              <a:rPr kumimoji="1" lang="en-US" altLang="zh-CN" dirty="0">
                <a:solidFill>
                  <a:schemeClr val="accent5">
                    <a:lumMod val="75000"/>
                  </a:schemeClr>
                </a:solidFill>
              </a:rPr>
              <a:t>a special type called VLF radio</a:t>
            </a:r>
            <a:endParaRPr kumimoji="1" lang="zh-CN" altLang="en-US" dirty="0">
              <a:solidFill>
                <a:schemeClr val="accent5">
                  <a:lumMod val="75000"/>
                </a:schemeClr>
              </a:solidFill>
            </a:endParaRPr>
          </a:p>
        </p:txBody>
      </p:sp>
      <p:sp>
        <p:nvSpPr>
          <p:cNvPr id="8" name="灯片编号占位符 7">
            <a:extLst>
              <a:ext uri="{FF2B5EF4-FFF2-40B4-BE49-F238E27FC236}">
                <a16:creationId xmlns:a16="http://schemas.microsoft.com/office/drawing/2014/main" id="{49379D9E-A686-564B-AFE8-E33E6674E966}"/>
              </a:ext>
            </a:extLst>
          </p:cNvPr>
          <p:cNvSpPr>
            <a:spLocks noGrp="1"/>
          </p:cNvSpPr>
          <p:nvPr>
            <p:ph type="sldNum" sz="quarter" idx="12"/>
          </p:nvPr>
        </p:nvSpPr>
        <p:spPr/>
        <p:txBody>
          <a:bodyPr/>
          <a:lstStyle/>
          <a:p>
            <a:fld id="{339F675D-CCB8-1E44-8B99-D1C31FDA93BF}" type="slidenum">
              <a:rPr kumimoji="1" lang="zh-CN" altLang="en-US" smtClean="0"/>
              <a:t>52</a:t>
            </a:fld>
            <a:endParaRPr kumimoji="1" lang="zh-CN" altLang="en-US"/>
          </a:p>
        </p:txBody>
      </p:sp>
      <p:sp>
        <p:nvSpPr>
          <p:cNvPr id="9" name="TextBox 15">
            <a:extLst>
              <a:ext uri="{FF2B5EF4-FFF2-40B4-BE49-F238E27FC236}">
                <a16:creationId xmlns:a16="http://schemas.microsoft.com/office/drawing/2014/main" id="{0A8A7FEC-DA5F-C246-B72A-218B73495FE2}"/>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647361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53</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5587488" y="2966851"/>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6990459" y="2152435"/>
            <a:ext cx="3353010" cy="1573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2">
            <a:extLst>
              <a:ext uri="{FF2B5EF4-FFF2-40B4-BE49-F238E27FC236}">
                <a16:creationId xmlns:a16="http://schemas.microsoft.com/office/drawing/2014/main" id="{2E76AAB8-294D-2A45-8E40-4A1D2E3BFB55}"/>
              </a:ext>
            </a:extLst>
          </p:cNvPr>
          <p:cNvSpPr txBox="1"/>
          <p:nvPr/>
        </p:nvSpPr>
        <p:spPr>
          <a:xfrm>
            <a:off x="6484306" y="3812396"/>
            <a:ext cx="4904242" cy="707886"/>
          </a:xfrm>
          <a:prstGeom prst="rect">
            <a:avLst/>
          </a:prstGeom>
          <a:noFill/>
        </p:spPr>
        <p:txBody>
          <a:bodyPr wrap="square">
            <a:spAutoFit/>
          </a:bodyPr>
          <a:lstStyle/>
          <a:p>
            <a:r>
              <a:rPr lang="en-US" altLang="zh-CN" sz="2000" b="1" dirty="0">
                <a:solidFill>
                  <a:schemeClr val="accent5">
                    <a:lumMod val="75000"/>
                  </a:schemeClr>
                </a:solidFill>
                <a:latin typeface="+mn-ea"/>
              </a:rPr>
              <a:t>Again, please try to summarize the introduction with 2-4 sentences.</a:t>
            </a:r>
            <a:endParaRPr lang="zh-CN" altLang="en-US" sz="2000" b="1" dirty="0">
              <a:solidFill>
                <a:schemeClr val="accent5">
                  <a:lumMod val="75000"/>
                </a:schemeClr>
              </a:solidFill>
              <a:latin typeface="+mn-ea"/>
            </a:endParaRPr>
          </a:p>
        </p:txBody>
      </p:sp>
      <p:sp>
        <p:nvSpPr>
          <p:cNvPr id="32" name="文本框 31">
            <a:extLst>
              <a:ext uri="{FF2B5EF4-FFF2-40B4-BE49-F238E27FC236}">
                <a16:creationId xmlns:a16="http://schemas.microsoft.com/office/drawing/2014/main" id="{3376BAA2-D1A9-6B4E-A104-14668BABC516}"/>
              </a:ext>
            </a:extLst>
          </p:cNvPr>
          <p:cNvSpPr txBox="1"/>
          <p:nvPr/>
        </p:nvSpPr>
        <p:spPr>
          <a:xfrm>
            <a:off x="7031481" y="2589011"/>
            <a:ext cx="3158237" cy="646331"/>
          </a:xfrm>
          <a:prstGeom prst="rect">
            <a:avLst/>
          </a:prstGeom>
          <a:noFill/>
        </p:spPr>
        <p:txBody>
          <a:bodyPr wrap="none" rtlCol="0">
            <a:spAutoFit/>
          </a:bodyPr>
          <a:lstStyle/>
          <a:p>
            <a:r>
              <a:rPr kumimoji="1" lang="en-US" altLang="zh-CN" dirty="0"/>
              <a:t>                 detection</a:t>
            </a:r>
          </a:p>
          <a:p>
            <a:r>
              <a:rPr kumimoji="1" lang="en-US" altLang="zh-CN" dirty="0">
                <a:solidFill>
                  <a:schemeClr val="accent5">
                    <a:lumMod val="75000"/>
                  </a:schemeClr>
                </a:solidFill>
              </a:rPr>
              <a:t>a special type called VLF radio</a:t>
            </a:r>
            <a:endParaRPr kumimoji="1" lang="zh-CN" altLang="en-US" dirty="0">
              <a:solidFill>
                <a:schemeClr val="accent5">
                  <a:lumMod val="75000"/>
                </a:schemeClr>
              </a:solidFill>
            </a:endParaRPr>
          </a:p>
        </p:txBody>
      </p:sp>
      <p:sp>
        <p:nvSpPr>
          <p:cNvPr id="33" name="TextBox 15">
            <a:extLst>
              <a:ext uri="{FF2B5EF4-FFF2-40B4-BE49-F238E27FC236}">
                <a16:creationId xmlns:a16="http://schemas.microsoft.com/office/drawing/2014/main" id="{A1E18A0A-15AE-7848-80FB-5AD33503DA4F}"/>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056740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54</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5587488" y="2966851"/>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6990459" y="2152435"/>
            <a:ext cx="3353010" cy="1573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376BAA2-D1A9-6B4E-A104-14668BABC516}"/>
              </a:ext>
            </a:extLst>
          </p:cNvPr>
          <p:cNvSpPr txBox="1"/>
          <p:nvPr/>
        </p:nvSpPr>
        <p:spPr>
          <a:xfrm>
            <a:off x="7031481" y="2589011"/>
            <a:ext cx="3158237" cy="646331"/>
          </a:xfrm>
          <a:prstGeom prst="rect">
            <a:avLst/>
          </a:prstGeom>
          <a:noFill/>
        </p:spPr>
        <p:txBody>
          <a:bodyPr wrap="none" rtlCol="0">
            <a:spAutoFit/>
          </a:bodyPr>
          <a:lstStyle/>
          <a:p>
            <a:r>
              <a:rPr kumimoji="1" lang="en-US" altLang="zh-CN" dirty="0"/>
              <a:t>                 detection</a:t>
            </a:r>
          </a:p>
          <a:p>
            <a:r>
              <a:rPr kumimoji="1" lang="en-US" altLang="zh-CN" dirty="0">
                <a:solidFill>
                  <a:schemeClr val="accent5">
                    <a:lumMod val="75000"/>
                  </a:schemeClr>
                </a:solidFill>
              </a:rPr>
              <a:t>a special type called VLF radio</a:t>
            </a:r>
            <a:endParaRPr kumimoji="1" lang="zh-CN" altLang="en-US" dirty="0">
              <a:solidFill>
                <a:schemeClr val="accent5">
                  <a:lumMod val="75000"/>
                </a:schemeClr>
              </a:solidFill>
            </a:endParaRPr>
          </a:p>
        </p:txBody>
      </p:sp>
      <p:sp>
        <p:nvSpPr>
          <p:cNvPr id="23" name="文本框 22">
            <a:extLst>
              <a:ext uri="{FF2B5EF4-FFF2-40B4-BE49-F238E27FC236}">
                <a16:creationId xmlns:a16="http://schemas.microsoft.com/office/drawing/2014/main" id="{3D1F2A5B-C8EF-B34D-A249-4AB909372D2F}"/>
              </a:ext>
            </a:extLst>
          </p:cNvPr>
          <p:cNvSpPr txBox="1"/>
          <p:nvPr/>
        </p:nvSpPr>
        <p:spPr>
          <a:xfrm>
            <a:off x="6826207" y="4007939"/>
            <a:ext cx="4902200" cy="1754326"/>
          </a:xfrm>
          <a:prstGeom prst="rect">
            <a:avLst/>
          </a:prstGeom>
          <a:noFill/>
        </p:spPr>
        <p:txBody>
          <a:bodyPr wrap="square" rtlCol="0">
            <a:spAutoFit/>
          </a:bodyPr>
          <a:lstStyle/>
          <a:p>
            <a:r>
              <a:rPr kumimoji="1" lang="en-US" altLang="zh-CN" b="1" u="sng" dirty="0"/>
              <a:t>Answers:</a:t>
            </a:r>
          </a:p>
          <a:p>
            <a:endParaRPr kumimoji="1" lang="en-US" altLang="zh-CN" b="1" u="sng" dirty="0"/>
          </a:p>
          <a:p>
            <a:r>
              <a:rPr kumimoji="1" lang="en-US" altLang="zh-CN" dirty="0"/>
              <a:t>The </a:t>
            </a:r>
            <a:r>
              <a:rPr kumimoji="1" lang="en-US" altLang="zh-CN" dirty="0" err="1"/>
              <a:t>the</a:t>
            </a:r>
            <a:r>
              <a:rPr kumimoji="1" lang="en-US" altLang="zh-CN" dirty="0"/>
              <a:t> professor starts to demonstrate</a:t>
            </a:r>
          </a:p>
          <a:p>
            <a:r>
              <a:rPr kumimoji="1" lang="en-US" altLang="zh-CN" dirty="0"/>
              <a:t>that the very low frequency radio waves can be detected with a special type radio receiver called VLF radio.</a:t>
            </a:r>
            <a:endParaRPr kumimoji="1" lang="zh-CN" altLang="en-US" dirty="0"/>
          </a:p>
        </p:txBody>
      </p:sp>
      <p:sp>
        <p:nvSpPr>
          <p:cNvPr id="26" name="TextBox 15">
            <a:extLst>
              <a:ext uri="{FF2B5EF4-FFF2-40B4-BE49-F238E27FC236}">
                <a16:creationId xmlns:a16="http://schemas.microsoft.com/office/drawing/2014/main" id="{237C266C-13A3-CD48-8E17-2BBE6125F6C1}"/>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4162454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55</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1910BB94-87E3-6648-84F0-7995F4347D21}"/>
              </a:ext>
            </a:extLst>
          </p:cNvPr>
          <p:cNvSpPr/>
          <p:nvPr/>
        </p:nvSpPr>
        <p:spPr>
          <a:xfrm rot="10800000">
            <a:off x="6096000" y="4206031"/>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5">
            <a:extLst>
              <a:ext uri="{FF2B5EF4-FFF2-40B4-BE49-F238E27FC236}">
                <a16:creationId xmlns:a16="http://schemas.microsoft.com/office/drawing/2014/main" id="{F396BCDA-044C-5543-A5EC-AB3823AE2FC8}"/>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611702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 : 1:54 – 3:41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4-6 sentences.</a:t>
            </a:r>
            <a:endParaRPr lang="zh-CN" altLang="en-US" sz="2000" dirty="0">
              <a:solidFill>
                <a:schemeClr val="accent5">
                  <a:lumMod val="75000"/>
                </a:schemeClr>
              </a:solidFill>
              <a:latin typeface="+mn-ea"/>
            </a:endParaRPr>
          </a:p>
        </p:txBody>
      </p:sp>
      <p:sp>
        <p:nvSpPr>
          <p:cNvPr id="5" name="Rectangle 2">
            <a:extLst>
              <a:ext uri="{FF2B5EF4-FFF2-40B4-BE49-F238E27FC236}">
                <a16:creationId xmlns:a16="http://schemas.microsoft.com/office/drawing/2014/main" id="{E93B9CF0-A7A3-6247-A644-D58C1E432EDE}"/>
              </a:ext>
            </a:extLst>
          </p:cNvPr>
          <p:cNvSpPr/>
          <p:nvPr/>
        </p:nvSpPr>
        <p:spPr>
          <a:xfrm>
            <a:off x="594360" y="1943512"/>
            <a:ext cx="7687491" cy="429270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4-6 sentences, with more details than the brief summary.</a:t>
            </a:r>
            <a:endParaRPr lang="zh-CN" altLang="en-US" sz="2800" dirty="0">
              <a:solidFill>
                <a:schemeClr val="tx1"/>
              </a:solidFill>
            </a:endParaRPr>
          </a:p>
        </p:txBody>
      </p:sp>
      <p:sp>
        <p:nvSpPr>
          <p:cNvPr id="6" name="灯片编号占位符 5">
            <a:extLst>
              <a:ext uri="{FF2B5EF4-FFF2-40B4-BE49-F238E27FC236}">
                <a16:creationId xmlns:a16="http://schemas.microsoft.com/office/drawing/2014/main" id="{901F7F6D-583C-A54B-A78E-C0DFDD46BBCD}"/>
              </a:ext>
            </a:extLst>
          </p:cNvPr>
          <p:cNvSpPr>
            <a:spLocks noGrp="1"/>
          </p:cNvSpPr>
          <p:nvPr>
            <p:ph type="sldNum" sz="quarter" idx="12"/>
          </p:nvPr>
        </p:nvSpPr>
        <p:spPr/>
        <p:txBody>
          <a:bodyPr/>
          <a:lstStyle/>
          <a:p>
            <a:fld id="{339F675D-CCB8-1E44-8B99-D1C31FDA93BF}" type="slidenum">
              <a:rPr kumimoji="1" lang="zh-CN" altLang="en-US" smtClean="0"/>
              <a:t>56</a:t>
            </a:fld>
            <a:endParaRPr kumimoji="1" lang="zh-CN" altLang="en-US"/>
          </a:p>
        </p:txBody>
      </p:sp>
      <p:sp>
        <p:nvSpPr>
          <p:cNvPr id="7" name="TextBox 15">
            <a:extLst>
              <a:ext uri="{FF2B5EF4-FFF2-40B4-BE49-F238E27FC236}">
                <a16:creationId xmlns:a16="http://schemas.microsoft.com/office/drawing/2014/main" id="{9F4409F2-6402-B042-B5C0-81414CE08323}"/>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733671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 : 1:54 – 3:41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4-6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7D3E6F7F-9F17-E34D-BD63-EB5884CA495E}"/>
              </a:ext>
            </a:extLst>
          </p:cNvPr>
          <p:cNvSpPr txBox="1"/>
          <p:nvPr/>
        </p:nvSpPr>
        <p:spPr>
          <a:xfrm>
            <a:off x="166280" y="1493414"/>
            <a:ext cx="8723720" cy="5586145"/>
          </a:xfrm>
          <a:prstGeom prst="rect">
            <a:avLst/>
          </a:prstGeom>
          <a:noFill/>
        </p:spPr>
        <p:txBody>
          <a:bodyPr wrap="square">
            <a:spAutoFit/>
          </a:bodyPr>
          <a:lstStyle/>
          <a:p>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Um, on Earth the main </a:t>
            </a:r>
            <a:r>
              <a:rPr lang="en-US" altLang="zh-CN" sz="1700" kern="0" spc="30" dirty="0">
                <a:solidFill>
                  <a:schemeClr val="accent5">
                    <a:lumMod val="75000"/>
                  </a:schemeClr>
                </a:solidFill>
                <a:effectLst/>
                <a:cs typeface="宋体" panose="02010600030101010101" pitchFamily="2" charset="-122"/>
              </a:rPr>
              <a:t>source</a:t>
            </a:r>
            <a:r>
              <a:rPr lang="en-US" altLang="zh-CN" sz="1700" kern="0" dirty="0">
                <a:solidFill>
                  <a:schemeClr val="accent5">
                    <a:lumMod val="75000"/>
                  </a:schemeClr>
                </a:solidFill>
                <a:effectLst/>
                <a:cs typeface="宋体" panose="02010600030101010101" pitchFamily="2" charset="-122"/>
              </a:rPr>
              <a:t> of naturally occurring VLF emissions is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which generates a </a:t>
            </a:r>
            <a:r>
              <a:rPr lang="en-US" altLang="zh-CN" sz="1700" kern="0" spc="30" dirty="0">
                <a:solidFill>
                  <a:schemeClr val="accent5">
                    <a:lumMod val="75000"/>
                  </a:schemeClr>
                </a:solidFill>
                <a:effectLst/>
                <a:cs typeface="宋体" panose="02010600030101010101" pitchFamily="2" charset="-122"/>
              </a:rPr>
              <a:t>pulse </a:t>
            </a:r>
            <a:r>
              <a:rPr lang="en-US" altLang="zh-CN" sz="1700" kern="0" dirty="0">
                <a:solidFill>
                  <a:schemeClr val="accent5">
                    <a:lumMod val="75000"/>
                  </a:schemeClr>
                </a:solidFill>
                <a:effectLst/>
                <a:cs typeface="宋体" panose="02010600030101010101" pitchFamily="2" charset="-122"/>
              </a:rPr>
              <a:t>of radio waves every time it flashes.  Ah yes, Laura?</a:t>
            </a:r>
            <a:br>
              <a:rPr lang="en-US" altLang="zh-CN" sz="1700" kern="0" dirty="0">
                <a:solidFill>
                  <a:schemeClr val="accent5">
                    <a:lumMod val="75000"/>
                  </a:schemeClr>
                </a:solidFill>
                <a:effectLst/>
                <a:cs typeface="宋体" panose="02010600030101010101" pitchFamily="2" charset="-122"/>
              </a:rPr>
            </a:br>
            <a:r>
              <a:rPr lang="en-US" altLang="zh-CN" sz="1700" b="1" u="sng" kern="0" dirty="0">
                <a:solidFill>
                  <a:srgbClr val="21242C"/>
                </a:solidFill>
                <a:effectLst/>
                <a:cs typeface="宋体" panose="02010600030101010101" pitchFamily="2" charset="-122"/>
              </a:rPr>
              <a:t>FEMALE STUDENT: </a:t>
            </a:r>
            <a:r>
              <a:rPr lang="en-US" altLang="zh-CN" sz="1700" kern="0" dirty="0">
                <a:solidFill>
                  <a:srgbClr val="21242C"/>
                </a:solidFill>
                <a:effectLst/>
                <a:cs typeface="宋体" panose="02010600030101010101" pitchFamily="2" charset="-122"/>
              </a:rPr>
              <a:t>Since you almost always get </a:t>
            </a:r>
            <a:r>
              <a:rPr lang="en-US" altLang="zh-CN" sz="1700" kern="0" spc="30" dirty="0">
                <a:solidFill>
                  <a:srgbClr val="21242C"/>
                </a:solidFill>
                <a:effectLst/>
                <a:cs typeface="宋体" panose="02010600030101010101" pitchFamily="2" charset="-122"/>
              </a:rPr>
              <a:t>lightning</a:t>
            </a:r>
            <a:r>
              <a:rPr lang="en-US" altLang="zh-CN" sz="1700" kern="0" dirty="0">
                <a:solidFill>
                  <a:srgbClr val="21242C"/>
                </a:solidFill>
                <a:effectLst/>
                <a:cs typeface="宋体" panose="02010600030101010101" pitchFamily="2" charset="-122"/>
              </a:rPr>
              <a:t> with thunderstorms, we can pick up VLF waves </a:t>
            </a:r>
            <a:r>
              <a:rPr lang="en-US" altLang="zh-CN" sz="1700" kern="0" spc="30" dirty="0">
                <a:solidFill>
                  <a:srgbClr val="21242C"/>
                </a:solidFill>
                <a:effectLst/>
                <a:cs typeface="宋体" panose="02010600030101010101" pitchFamily="2" charset="-122"/>
              </a:rPr>
              <a:t>pretty</a:t>
            </a:r>
            <a:r>
              <a:rPr lang="en-US" altLang="zh-CN" sz="1700" kern="0" dirty="0">
                <a:solidFill>
                  <a:srgbClr val="21242C"/>
                </a:solidFill>
                <a:effectLst/>
                <a:cs typeface="宋体" panose="02010600030101010101" pitchFamily="2" charset="-122"/>
              </a:rPr>
              <a:t> often, right? You just have to wait until there's a thunderstorm…</a:t>
            </a:r>
            <a:br>
              <a:rPr lang="en-US" altLang="zh-CN" sz="1700" kern="0" dirty="0">
                <a:solidFill>
                  <a:srgbClr val="21242C"/>
                </a:solidFill>
                <a:effectLst/>
                <a:cs typeface="宋体" panose="02010600030101010101" pitchFamily="2" charset="-122"/>
              </a:rPr>
            </a:br>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Ah, do you? Have to wait? VLF receivers are very </a:t>
            </a:r>
            <a:r>
              <a:rPr lang="en-US" altLang="zh-CN" sz="1700" kern="0" spc="30" dirty="0">
                <a:solidFill>
                  <a:schemeClr val="accent5">
                    <a:lumMod val="75000"/>
                  </a:schemeClr>
                </a:solidFill>
                <a:effectLst/>
                <a:cs typeface="宋体" panose="02010600030101010101" pitchFamily="2" charset="-122"/>
              </a:rPr>
              <a:t>sensitive</a:t>
            </a:r>
            <a:r>
              <a:rPr lang="en-US" altLang="zh-CN" sz="1700" kern="0" dirty="0">
                <a:solidFill>
                  <a:schemeClr val="accent5">
                    <a:lumMod val="75000"/>
                  </a:schemeClr>
                </a:solidFill>
                <a:effectLst/>
                <a:cs typeface="宋体" panose="02010600030101010101" pitchFamily="2" charset="-122"/>
              </a:rPr>
              <a:t> and VLF waves travel very far. So we can pick up emissions from </a:t>
            </a:r>
            <a:r>
              <a:rPr lang="en-US" altLang="zh-CN" sz="1700" kern="0" spc="30" dirty="0">
                <a:solidFill>
                  <a:schemeClr val="accent5">
                    <a:lumMod val="75000"/>
                  </a:schemeClr>
                </a:solidFill>
                <a:effectLst/>
                <a:cs typeface="宋体" panose="02010600030101010101" pitchFamily="2" charset="-122"/>
              </a:rPr>
              <a:t>lightning </a:t>
            </a:r>
            <a:r>
              <a:rPr lang="en-US" altLang="zh-CN" sz="1700" kern="0" dirty="0">
                <a:solidFill>
                  <a:schemeClr val="accent5">
                    <a:lumMod val="75000"/>
                  </a:schemeClr>
                </a:solidFill>
                <a:effectLst/>
                <a:cs typeface="宋体" panose="02010600030101010101" pitchFamily="2" charset="-122"/>
              </a:rPr>
              <a:t>that's far away. So, actually, you can </a:t>
            </a:r>
            <a:r>
              <a:rPr lang="en-US" altLang="zh-CN" sz="1700" kern="0" spc="30" dirty="0">
                <a:solidFill>
                  <a:schemeClr val="accent5">
                    <a:lumMod val="75000"/>
                  </a:schemeClr>
                </a:solidFill>
                <a:effectLst/>
                <a:cs typeface="宋体" panose="02010600030101010101" pitchFamily="2" charset="-122"/>
              </a:rPr>
              <a:t>pretty</a:t>
            </a:r>
            <a:r>
              <a:rPr lang="en-US" altLang="zh-CN" sz="1700" kern="0" dirty="0">
                <a:solidFill>
                  <a:schemeClr val="accent5">
                    <a:lumMod val="75000"/>
                  </a:schemeClr>
                </a:solidFill>
                <a:effectLst/>
                <a:cs typeface="宋体" panose="02010600030101010101" pitchFamily="2" charset="-122"/>
              </a:rPr>
              <a:t> much listen to them all the time, because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strikes Earth </a:t>
            </a:r>
            <a:r>
              <a:rPr lang="en-US" altLang="zh-CN" sz="1700" kern="0" spc="30" dirty="0">
                <a:solidFill>
                  <a:schemeClr val="accent5">
                    <a:lumMod val="75000"/>
                  </a:schemeClr>
                </a:solidFill>
                <a:effectLst/>
                <a:cs typeface="宋体" panose="02010600030101010101" pitchFamily="2" charset="-122"/>
              </a:rPr>
              <a:t>constantly</a:t>
            </a:r>
            <a:r>
              <a:rPr lang="en-US" altLang="zh-CN" sz="1700" kern="0" dirty="0">
                <a:solidFill>
                  <a:schemeClr val="accent5">
                    <a:lumMod val="75000"/>
                  </a:schemeClr>
                </a:solidFill>
                <a:effectLst/>
                <a:cs typeface="宋体" panose="02010600030101010101" pitchFamily="2" charset="-122"/>
              </a:rPr>
              <a:t>, about a hundred times per </a:t>
            </a:r>
            <a:r>
              <a:rPr lang="en-US" altLang="zh-CN" sz="1700" kern="0" spc="30" dirty="0">
                <a:solidFill>
                  <a:schemeClr val="accent5">
                    <a:lumMod val="75000"/>
                  </a:schemeClr>
                </a:solidFill>
                <a:effectLst/>
                <a:cs typeface="宋体" panose="02010600030101010101" pitchFamily="2" charset="-122"/>
              </a:rPr>
              <a:t>second</a:t>
            </a:r>
            <a:r>
              <a:rPr lang="en-US" altLang="zh-CN" sz="1700" kern="0" dirty="0">
                <a:solidFill>
                  <a:schemeClr val="accent5">
                    <a:lumMod val="75000"/>
                  </a:schemeClr>
                </a:solidFill>
                <a:effectLst/>
                <a:cs typeface="宋体" panose="02010600030101010101" pitchFamily="2" charset="-122"/>
              </a:rPr>
              <a:t>. </a:t>
            </a:r>
            <a:r>
              <a:rPr lang="en-US" altLang="zh-CN" sz="1700" kern="0" spc="30" dirty="0">
                <a:solidFill>
                  <a:schemeClr val="accent5">
                    <a:lumMod val="75000"/>
                  </a:schemeClr>
                </a:solidFill>
                <a:effectLst/>
                <a:cs typeface="宋体" panose="02010600030101010101" pitchFamily="2" charset="-122"/>
              </a:rPr>
              <a:t>Even</a:t>
            </a:r>
            <a:r>
              <a:rPr lang="en-US" altLang="zh-CN" sz="1700" kern="0" dirty="0">
                <a:solidFill>
                  <a:schemeClr val="accent5">
                    <a:lumMod val="75000"/>
                  </a:schemeClr>
                </a:solidFill>
                <a:effectLst/>
                <a:cs typeface="宋体" panose="02010600030101010101" pitchFamily="2" charset="-122"/>
              </a:rPr>
              <a:t> if there's no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where you are, with a VLF radio you can hear the crackling from storms that are thousands of kilometers away. </a:t>
            </a:r>
            <a:br>
              <a:rPr lang="en-US" altLang="zh-CN" sz="1700" kern="0" dirty="0">
                <a:solidFill>
                  <a:schemeClr val="accent5">
                    <a:lumMod val="75000"/>
                  </a:schemeClr>
                </a:solidFill>
                <a:effectLst/>
                <a:cs typeface="宋体" panose="02010600030101010101" pitchFamily="2" charset="-122"/>
              </a:rPr>
            </a:br>
            <a:r>
              <a:rPr lang="en-US" altLang="zh-CN" sz="1700" kern="0" dirty="0">
                <a:solidFill>
                  <a:schemeClr val="accent5">
                    <a:lumMod val="75000"/>
                  </a:schemeClr>
                </a:solidFill>
                <a:effectLst/>
                <a:cs typeface="宋体" panose="02010600030101010101" pitchFamily="2" charset="-122"/>
              </a:rPr>
              <a:t>However, some times of day are better than others for picking up VLF waves. Daytime isn't as good as nighttime, for example. And what’s more, my </a:t>
            </a:r>
            <a:r>
              <a:rPr lang="en-US" altLang="zh-CN" sz="1700" kern="0" spc="30" dirty="0">
                <a:solidFill>
                  <a:schemeClr val="accent5">
                    <a:lumMod val="75000"/>
                  </a:schemeClr>
                </a:solidFill>
                <a:effectLst/>
                <a:cs typeface="宋体" panose="02010600030101010101" pitchFamily="2" charset="-122"/>
              </a:rPr>
              <a:t>colleague</a:t>
            </a:r>
            <a:r>
              <a:rPr lang="en-US" altLang="zh-CN" sz="1700" kern="0" dirty="0">
                <a:solidFill>
                  <a:schemeClr val="accent5">
                    <a:lumMod val="75000"/>
                  </a:schemeClr>
                </a:solidFill>
                <a:effectLst/>
                <a:cs typeface="宋体" panose="02010600030101010101" pitchFamily="2" charset="-122"/>
              </a:rPr>
              <a:t> Dennis Gallagher says—and in my opinion, he's right—he says the best time to listen for them is around </a:t>
            </a:r>
            <a:r>
              <a:rPr lang="en-US" altLang="zh-CN" sz="1700" kern="0" spc="30" dirty="0">
                <a:solidFill>
                  <a:schemeClr val="accent5">
                    <a:lumMod val="75000"/>
                  </a:schemeClr>
                </a:solidFill>
                <a:effectLst/>
                <a:cs typeface="宋体" panose="02010600030101010101" pitchFamily="2" charset="-122"/>
              </a:rPr>
              <a:t>sunset</a:t>
            </a:r>
            <a:r>
              <a:rPr lang="en-US" altLang="zh-CN" sz="1700" kern="0" dirty="0">
                <a:solidFill>
                  <a:schemeClr val="accent5">
                    <a:lumMod val="75000"/>
                  </a:schemeClr>
                </a:solidFill>
                <a:effectLst/>
                <a:cs typeface="宋体" panose="02010600030101010101" pitchFamily="2" charset="-122"/>
              </a:rPr>
              <a:t> or sunrise. That's when there are natural waveguides in the </a:t>
            </a:r>
            <a:r>
              <a:rPr lang="en-US" altLang="zh-CN" sz="1700" kern="0" spc="30" dirty="0">
                <a:solidFill>
                  <a:schemeClr val="accent5">
                    <a:lumMod val="75000"/>
                  </a:schemeClr>
                </a:solidFill>
                <a:effectLst/>
                <a:cs typeface="宋体" panose="02010600030101010101" pitchFamily="2" charset="-122"/>
              </a:rPr>
              <a:t>local</a:t>
            </a:r>
            <a:r>
              <a:rPr lang="en-US" altLang="zh-CN" sz="1700" kern="0" dirty="0">
                <a:solidFill>
                  <a:schemeClr val="accent5">
                    <a:lumMod val="75000"/>
                  </a:schemeClr>
                </a:solidFill>
                <a:effectLst/>
                <a:cs typeface="宋体" panose="02010600030101010101" pitchFamily="2" charset="-122"/>
              </a:rPr>
              <a:t> </a:t>
            </a:r>
            <a:r>
              <a:rPr lang="en-US" altLang="zh-CN" sz="1700" kern="0" spc="30" dirty="0">
                <a:solidFill>
                  <a:schemeClr val="accent5">
                    <a:lumMod val="75000"/>
                  </a:schemeClr>
                </a:solidFill>
                <a:effectLst/>
                <a:cs typeface="宋体" panose="02010600030101010101" pitchFamily="2" charset="-122"/>
              </a:rPr>
              <a:t>atmosphere</a:t>
            </a:r>
            <a:r>
              <a:rPr lang="en-US" altLang="zh-CN" sz="1700" kern="0" dirty="0">
                <a:solidFill>
                  <a:schemeClr val="accent5">
                    <a:lumMod val="75000"/>
                  </a:schemeClr>
                </a:solidFill>
                <a:effectLst/>
                <a:cs typeface="宋体" panose="02010600030101010101" pitchFamily="2" charset="-122"/>
              </a:rPr>
              <a:t>.</a:t>
            </a:r>
            <a:br>
              <a:rPr lang="en-US" altLang="zh-CN" sz="1700" kern="0" dirty="0">
                <a:solidFill>
                  <a:schemeClr val="accent5">
                    <a:lumMod val="75000"/>
                  </a:schemeClr>
                </a:solidFill>
                <a:effectLst/>
                <a:cs typeface="宋体" panose="02010600030101010101" pitchFamily="2" charset="-122"/>
              </a:rPr>
            </a:br>
            <a:r>
              <a:rPr lang="en-US" altLang="zh-CN" sz="1700" b="1" u="sng" kern="0" dirty="0">
                <a:solidFill>
                  <a:srgbClr val="21242C"/>
                </a:solidFill>
                <a:effectLst/>
                <a:cs typeface="宋体" panose="02010600030101010101" pitchFamily="2" charset="-122"/>
              </a:rPr>
              <a:t>FEMALE STUDENT: </a:t>
            </a:r>
            <a:r>
              <a:rPr lang="en-US" altLang="zh-CN" sz="1700" kern="0" dirty="0">
                <a:solidFill>
                  <a:srgbClr val="21242C"/>
                </a:solidFill>
                <a:effectLst/>
                <a:cs typeface="宋体" panose="02010600030101010101" pitchFamily="2" charset="-122"/>
              </a:rPr>
              <a:t>Did you say waveguide?</a:t>
            </a:r>
            <a:br>
              <a:rPr lang="en-US" altLang="zh-CN" sz="1700" kern="0" dirty="0">
                <a:solidFill>
                  <a:srgbClr val="21242C"/>
                </a:solidFill>
                <a:effectLst/>
                <a:cs typeface="宋体" panose="02010600030101010101" pitchFamily="2" charset="-122"/>
              </a:rPr>
            </a:br>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Yes. A waveguide, usually it refers to a </a:t>
            </a:r>
            <a:r>
              <a:rPr lang="en-US" altLang="zh-CN" sz="1700" kern="0" spc="30" dirty="0">
                <a:solidFill>
                  <a:schemeClr val="accent5">
                    <a:lumMod val="75000"/>
                  </a:schemeClr>
                </a:solidFill>
                <a:effectLst/>
                <a:cs typeface="宋体" panose="02010600030101010101" pitchFamily="2" charset="-122"/>
              </a:rPr>
              <a:t>device</a:t>
            </a:r>
            <a:r>
              <a:rPr lang="en-US" altLang="zh-CN" sz="1700" kern="0" dirty="0">
                <a:solidFill>
                  <a:schemeClr val="accent5">
                    <a:lumMod val="75000"/>
                  </a:schemeClr>
                </a:solidFill>
                <a:effectLst/>
                <a:cs typeface="宋体" panose="02010600030101010101" pitchFamily="2" charset="-122"/>
              </a:rPr>
              <a:t>, like a metal </a:t>
            </a:r>
            <a:r>
              <a:rPr lang="en-US" altLang="zh-CN" sz="1700" kern="0" spc="30" dirty="0">
                <a:solidFill>
                  <a:schemeClr val="accent5">
                    <a:lumMod val="75000"/>
                  </a:schemeClr>
                </a:solidFill>
                <a:effectLst/>
                <a:cs typeface="宋体" panose="02010600030101010101" pitchFamily="2" charset="-122"/>
              </a:rPr>
              <a:t>conductor</a:t>
            </a:r>
            <a:r>
              <a:rPr lang="en-US" altLang="zh-CN" sz="1700" kern="0" dirty="0">
                <a:solidFill>
                  <a:schemeClr val="accent5">
                    <a:lumMod val="75000"/>
                  </a:schemeClr>
                </a:solidFill>
                <a:effectLst/>
                <a:cs typeface="宋体" panose="02010600030101010101" pitchFamily="2" charset="-122"/>
              </a:rPr>
              <a:t>, that's used to guide and direct waves. But waveguides also </a:t>
            </a:r>
            <a:r>
              <a:rPr lang="en-US" altLang="zh-CN" sz="1700" kern="0" spc="30" dirty="0">
                <a:solidFill>
                  <a:schemeClr val="accent5">
                    <a:lumMod val="75000"/>
                  </a:schemeClr>
                </a:solidFill>
                <a:effectLst/>
                <a:cs typeface="宋体" panose="02010600030101010101" pitchFamily="2" charset="-122"/>
              </a:rPr>
              <a:t>occur </a:t>
            </a:r>
            <a:r>
              <a:rPr lang="en-US" altLang="zh-CN" sz="1700" kern="0" dirty="0">
                <a:solidFill>
                  <a:schemeClr val="accent5">
                    <a:lumMod val="75000"/>
                  </a:schemeClr>
                </a:solidFill>
                <a:effectLst/>
                <a:cs typeface="宋体" panose="02010600030101010101" pitchFamily="2" charset="-122"/>
              </a:rPr>
              <a:t>naturally—they make a </a:t>
            </a:r>
            <a:r>
              <a:rPr lang="en-US" altLang="zh-CN" sz="1700" kern="0" spc="30" dirty="0">
                <a:solidFill>
                  <a:schemeClr val="accent5">
                    <a:lumMod val="75000"/>
                  </a:schemeClr>
                </a:solidFill>
                <a:effectLst/>
                <a:cs typeface="宋体" panose="02010600030101010101" pitchFamily="2" charset="-122"/>
              </a:rPr>
              <a:t>path</a:t>
            </a:r>
            <a:r>
              <a:rPr lang="en-US" altLang="zh-CN" sz="1700" kern="0" dirty="0">
                <a:solidFill>
                  <a:schemeClr val="accent5">
                    <a:lumMod val="75000"/>
                  </a:schemeClr>
                </a:solidFill>
                <a:effectLst/>
                <a:cs typeface="宋体" panose="02010600030101010101" pitchFamily="2" charset="-122"/>
              </a:rPr>
              <a:t> for radio waves to follow in our </a:t>
            </a:r>
            <a:r>
              <a:rPr lang="en-US" altLang="zh-CN" sz="1700" kern="0" spc="30" dirty="0">
                <a:solidFill>
                  <a:schemeClr val="accent5">
                    <a:lumMod val="75000"/>
                  </a:schemeClr>
                </a:solidFill>
                <a:effectLst/>
                <a:cs typeface="宋体" panose="02010600030101010101" pitchFamily="2" charset="-122"/>
              </a:rPr>
              <a:t>atmosphere</a:t>
            </a:r>
            <a:r>
              <a:rPr lang="en-US" altLang="zh-CN" sz="1700" kern="0" dirty="0">
                <a:solidFill>
                  <a:schemeClr val="accent5">
                    <a:lumMod val="75000"/>
                  </a:schemeClr>
                </a:solidFill>
                <a:effectLst/>
                <a:cs typeface="宋体" panose="02010600030101010101" pitchFamily="2" charset="-122"/>
              </a:rPr>
              <a:t>. These natural waveguides </a:t>
            </a:r>
            <a:r>
              <a:rPr lang="en-US" altLang="zh-CN" sz="1700" kern="0" spc="30" dirty="0">
                <a:solidFill>
                  <a:schemeClr val="accent5">
                    <a:lumMod val="75000"/>
                  </a:schemeClr>
                </a:solidFill>
                <a:effectLst/>
                <a:cs typeface="宋体" panose="02010600030101010101" pitchFamily="2" charset="-122"/>
              </a:rPr>
              <a:t>occur </a:t>
            </a:r>
            <a:r>
              <a:rPr lang="en-US" altLang="zh-CN" sz="1700" kern="0" dirty="0">
                <a:solidFill>
                  <a:schemeClr val="accent5">
                    <a:lumMod val="75000"/>
                  </a:schemeClr>
                </a:solidFill>
                <a:effectLst/>
                <a:cs typeface="宋体" panose="02010600030101010101" pitchFamily="2" charset="-122"/>
              </a:rPr>
              <a:t>when the Sun is rising or </a:t>
            </a:r>
            <a:r>
              <a:rPr lang="en-US" altLang="zh-CN" sz="1700" kern="0" spc="30" dirty="0">
                <a:solidFill>
                  <a:schemeClr val="accent5">
                    <a:lumMod val="75000"/>
                  </a:schemeClr>
                </a:solidFill>
                <a:effectLst/>
                <a:cs typeface="宋体" panose="02010600030101010101" pitchFamily="2" charset="-122"/>
              </a:rPr>
              <a:t>setting</a:t>
            </a:r>
            <a:r>
              <a:rPr lang="en-US" altLang="zh-CN" sz="1700" kern="0" dirty="0">
                <a:solidFill>
                  <a:schemeClr val="accent5">
                    <a:lumMod val="75000"/>
                  </a:schemeClr>
                </a:solidFill>
                <a:effectLst/>
                <a:cs typeface="宋体" panose="02010600030101010101" pitchFamily="2" charset="-122"/>
              </a:rPr>
              <a:t>, which makes sunrise and </a:t>
            </a:r>
            <a:r>
              <a:rPr lang="en-US" altLang="zh-CN" sz="1700" kern="0" spc="30" dirty="0">
                <a:solidFill>
                  <a:schemeClr val="accent5">
                    <a:lumMod val="75000"/>
                  </a:schemeClr>
                </a:solidFill>
                <a:effectLst/>
                <a:cs typeface="宋体" panose="02010600030101010101" pitchFamily="2" charset="-122"/>
              </a:rPr>
              <a:t>sunset</a:t>
            </a:r>
            <a:r>
              <a:rPr lang="en-US" altLang="zh-CN" sz="1700" kern="0" dirty="0">
                <a:solidFill>
                  <a:schemeClr val="accent5">
                    <a:lumMod val="75000"/>
                  </a:schemeClr>
                </a:solidFill>
                <a:effectLst/>
                <a:cs typeface="宋体" panose="02010600030101010101" pitchFamily="2" charset="-122"/>
              </a:rPr>
              <a:t> good times to pick up VLF emissions. </a:t>
            </a:r>
            <a:br>
              <a:rPr lang="en-US" altLang="zh-CN" sz="1700" kern="0" dirty="0">
                <a:solidFill>
                  <a:schemeClr val="accent5">
                    <a:lumMod val="75000"/>
                  </a:schemeClr>
                </a:solidFill>
                <a:effectLst/>
                <a:cs typeface="宋体" panose="02010600030101010101" pitchFamily="2" charset="-122"/>
              </a:rPr>
            </a:br>
            <a:endParaRPr lang="zh-CN" altLang="en-US" sz="1700" dirty="0">
              <a:solidFill>
                <a:schemeClr val="accent5">
                  <a:lumMod val="75000"/>
                </a:schemeClr>
              </a:solidFill>
            </a:endParaRPr>
          </a:p>
        </p:txBody>
      </p:sp>
      <p:sp>
        <p:nvSpPr>
          <p:cNvPr id="8" name="文本框 7">
            <a:extLst>
              <a:ext uri="{FF2B5EF4-FFF2-40B4-BE49-F238E27FC236}">
                <a16:creationId xmlns:a16="http://schemas.microsoft.com/office/drawing/2014/main" id="{AFFA7582-3CAE-B043-B522-9CDD1BE9E423}"/>
              </a:ext>
            </a:extLst>
          </p:cNvPr>
          <p:cNvSpPr txBox="1"/>
          <p:nvPr/>
        </p:nvSpPr>
        <p:spPr>
          <a:xfrm>
            <a:off x="8711020" y="904564"/>
            <a:ext cx="3480980" cy="5093702"/>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sz="1700" dirty="0"/>
              <a:t>The natural source of VLF emissions is lightning, and the student says that we could receive VLF emissions by waiting for thunderstorms. But the professor explains that we don’t have to wait, lightning happens all the time, so we could receive the VLF emissions all the time and we even could receive the VLF from a long distance. Moreover, the professor points out that the sunset and sunrise is the best time, because the waveguide will occur during the time, and the student wonders what waveguide is, so the professor explains it could direct the waves.</a:t>
            </a:r>
            <a:endParaRPr kumimoji="1" lang="en-US" altLang="zh-CN" dirty="0"/>
          </a:p>
        </p:txBody>
      </p:sp>
      <p:sp>
        <p:nvSpPr>
          <p:cNvPr id="9" name="灯片编号占位符 8">
            <a:extLst>
              <a:ext uri="{FF2B5EF4-FFF2-40B4-BE49-F238E27FC236}">
                <a16:creationId xmlns:a16="http://schemas.microsoft.com/office/drawing/2014/main" id="{78219376-14C0-5241-84FA-7423A1DF0553}"/>
              </a:ext>
            </a:extLst>
          </p:cNvPr>
          <p:cNvSpPr>
            <a:spLocks noGrp="1"/>
          </p:cNvSpPr>
          <p:nvPr>
            <p:ph type="sldNum" sz="quarter" idx="12"/>
          </p:nvPr>
        </p:nvSpPr>
        <p:spPr/>
        <p:txBody>
          <a:bodyPr/>
          <a:lstStyle/>
          <a:p>
            <a:fld id="{339F675D-CCB8-1E44-8B99-D1C31FDA93BF}" type="slidenum">
              <a:rPr kumimoji="1" lang="zh-CN" altLang="en-US" smtClean="0"/>
              <a:t>57</a:t>
            </a:fld>
            <a:endParaRPr kumimoji="1" lang="zh-CN" altLang="en-US"/>
          </a:p>
        </p:txBody>
      </p:sp>
      <p:sp>
        <p:nvSpPr>
          <p:cNvPr id="10" name="TextBox 15">
            <a:extLst>
              <a:ext uri="{FF2B5EF4-FFF2-40B4-BE49-F238E27FC236}">
                <a16:creationId xmlns:a16="http://schemas.microsoft.com/office/drawing/2014/main" id="{12028F57-0BDA-764D-AE52-4547A9C96E0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09470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 : 1:54 – 3:41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4-6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7D3E6F7F-9F17-E34D-BD63-EB5884CA495E}"/>
              </a:ext>
            </a:extLst>
          </p:cNvPr>
          <p:cNvSpPr txBox="1"/>
          <p:nvPr/>
        </p:nvSpPr>
        <p:spPr>
          <a:xfrm>
            <a:off x="166280" y="1493414"/>
            <a:ext cx="8723720" cy="5586145"/>
          </a:xfrm>
          <a:prstGeom prst="rect">
            <a:avLst/>
          </a:prstGeom>
          <a:noFill/>
        </p:spPr>
        <p:txBody>
          <a:bodyPr wrap="square">
            <a:spAutoFit/>
          </a:bodyPr>
          <a:lstStyle/>
          <a:p>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Um, on Earth the main </a:t>
            </a:r>
            <a:r>
              <a:rPr lang="en-US" altLang="zh-CN" sz="1700" kern="0" spc="30" dirty="0">
                <a:solidFill>
                  <a:schemeClr val="accent5">
                    <a:lumMod val="75000"/>
                  </a:schemeClr>
                </a:solidFill>
                <a:effectLst/>
                <a:cs typeface="宋体" panose="02010600030101010101" pitchFamily="2" charset="-122"/>
              </a:rPr>
              <a:t>source</a:t>
            </a:r>
            <a:r>
              <a:rPr lang="en-US" altLang="zh-CN" sz="1700" kern="0" dirty="0">
                <a:solidFill>
                  <a:schemeClr val="accent5">
                    <a:lumMod val="75000"/>
                  </a:schemeClr>
                </a:solidFill>
                <a:effectLst/>
                <a:cs typeface="宋体" panose="02010600030101010101" pitchFamily="2" charset="-122"/>
              </a:rPr>
              <a:t> of naturally occurring VLF emissions is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which generates a </a:t>
            </a:r>
            <a:r>
              <a:rPr lang="en-US" altLang="zh-CN" sz="1700" kern="0" spc="30" dirty="0">
                <a:solidFill>
                  <a:schemeClr val="accent5">
                    <a:lumMod val="75000"/>
                  </a:schemeClr>
                </a:solidFill>
                <a:effectLst/>
                <a:cs typeface="宋体" panose="02010600030101010101" pitchFamily="2" charset="-122"/>
              </a:rPr>
              <a:t>pulse </a:t>
            </a:r>
            <a:r>
              <a:rPr lang="en-US" altLang="zh-CN" sz="1700" kern="0" dirty="0">
                <a:solidFill>
                  <a:schemeClr val="accent5">
                    <a:lumMod val="75000"/>
                  </a:schemeClr>
                </a:solidFill>
                <a:effectLst/>
                <a:cs typeface="宋体" panose="02010600030101010101" pitchFamily="2" charset="-122"/>
              </a:rPr>
              <a:t>of radio waves every time it flashes.  Ah yes, Laura?</a:t>
            </a:r>
            <a:br>
              <a:rPr lang="en-US" altLang="zh-CN" sz="1700" kern="0" dirty="0">
                <a:solidFill>
                  <a:schemeClr val="accent5">
                    <a:lumMod val="75000"/>
                  </a:schemeClr>
                </a:solidFill>
                <a:effectLst/>
                <a:cs typeface="宋体" panose="02010600030101010101" pitchFamily="2" charset="-122"/>
              </a:rPr>
            </a:br>
            <a:r>
              <a:rPr lang="en-US" altLang="zh-CN" sz="1700" b="1" u="sng" kern="0" dirty="0">
                <a:solidFill>
                  <a:srgbClr val="21242C"/>
                </a:solidFill>
                <a:effectLst/>
                <a:cs typeface="宋体" panose="02010600030101010101" pitchFamily="2" charset="-122"/>
              </a:rPr>
              <a:t>FEMALE STUDENT: </a:t>
            </a:r>
            <a:r>
              <a:rPr lang="en-US" altLang="zh-CN" sz="1700" kern="0" dirty="0">
                <a:solidFill>
                  <a:srgbClr val="21242C"/>
                </a:solidFill>
                <a:effectLst/>
                <a:cs typeface="宋体" panose="02010600030101010101" pitchFamily="2" charset="-122"/>
              </a:rPr>
              <a:t>Since you almost always get </a:t>
            </a:r>
            <a:r>
              <a:rPr lang="en-US" altLang="zh-CN" sz="1700" kern="0" spc="30" dirty="0">
                <a:solidFill>
                  <a:srgbClr val="21242C"/>
                </a:solidFill>
                <a:effectLst/>
                <a:cs typeface="宋体" panose="02010600030101010101" pitchFamily="2" charset="-122"/>
              </a:rPr>
              <a:t>lightning</a:t>
            </a:r>
            <a:r>
              <a:rPr lang="en-US" altLang="zh-CN" sz="1700" kern="0" dirty="0">
                <a:solidFill>
                  <a:srgbClr val="21242C"/>
                </a:solidFill>
                <a:effectLst/>
                <a:cs typeface="宋体" panose="02010600030101010101" pitchFamily="2" charset="-122"/>
              </a:rPr>
              <a:t> with thunderstorms, we can pick up VLF waves </a:t>
            </a:r>
            <a:r>
              <a:rPr lang="en-US" altLang="zh-CN" sz="1700" kern="0" spc="30" dirty="0">
                <a:solidFill>
                  <a:srgbClr val="21242C"/>
                </a:solidFill>
                <a:effectLst/>
                <a:cs typeface="宋体" panose="02010600030101010101" pitchFamily="2" charset="-122"/>
              </a:rPr>
              <a:t>pretty</a:t>
            </a:r>
            <a:r>
              <a:rPr lang="en-US" altLang="zh-CN" sz="1700" kern="0" dirty="0">
                <a:solidFill>
                  <a:srgbClr val="21242C"/>
                </a:solidFill>
                <a:effectLst/>
                <a:cs typeface="宋体" panose="02010600030101010101" pitchFamily="2" charset="-122"/>
              </a:rPr>
              <a:t> often, right? You just have to wait until there's a thunderstorm…</a:t>
            </a:r>
            <a:br>
              <a:rPr lang="en-US" altLang="zh-CN" sz="1700" kern="0" dirty="0">
                <a:solidFill>
                  <a:srgbClr val="21242C"/>
                </a:solidFill>
                <a:effectLst/>
                <a:cs typeface="宋体" panose="02010600030101010101" pitchFamily="2" charset="-122"/>
              </a:rPr>
            </a:br>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Ah, do you? Have to wait? VLF receivers are very </a:t>
            </a:r>
            <a:r>
              <a:rPr lang="en-US" altLang="zh-CN" sz="1700" kern="0" spc="30" dirty="0">
                <a:solidFill>
                  <a:schemeClr val="accent5">
                    <a:lumMod val="75000"/>
                  </a:schemeClr>
                </a:solidFill>
                <a:effectLst/>
                <a:cs typeface="宋体" panose="02010600030101010101" pitchFamily="2" charset="-122"/>
              </a:rPr>
              <a:t>sensitive</a:t>
            </a:r>
            <a:r>
              <a:rPr lang="en-US" altLang="zh-CN" sz="1700" kern="0" dirty="0">
                <a:solidFill>
                  <a:schemeClr val="accent5">
                    <a:lumMod val="75000"/>
                  </a:schemeClr>
                </a:solidFill>
                <a:effectLst/>
                <a:cs typeface="宋体" panose="02010600030101010101" pitchFamily="2" charset="-122"/>
              </a:rPr>
              <a:t> and VLF waves travel very far. So we can pick up emissions from </a:t>
            </a:r>
            <a:r>
              <a:rPr lang="en-US" altLang="zh-CN" sz="1700" kern="0" spc="30" dirty="0">
                <a:solidFill>
                  <a:schemeClr val="accent5">
                    <a:lumMod val="75000"/>
                  </a:schemeClr>
                </a:solidFill>
                <a:effectLst/>
                <a:cs typeface="宋体" panose="02010600030101010101" pitchFamily="2" charset="-122"/>
              </a:rPr>
              <a:t>lightning </a:t>
            </a:r>
            <a:r>
              <a:rPr lang="en-US" altLang="zh-CN" sz="1700" kern="0" dirty="0">
                <a:solidFill>
                  <a:schemeClr val="accent5">
                    <a:lumMod val="75000"/>
                  </a:schemeClr>
                </a:solidFill>
                <a:effectLst/>
                <a:cs typeface="宋体" panose="02010600030101010101" pitchFamily="2" charset="-122"/>
              </a:rPr>
              <a:t>that's far away. So, actually, you can </a:t>
            </a:r>
            <a:r>
              <a:rPr lang="en-US" altLang="zh-CN" sz="1700" kern="0" spc="30" dirty="0">
                <a:solidFill>
                  <a:schemeClr val="accent5">
                    <a:lumMod val="75000"/>
                  </a:schemeClr>
                </a:solidFill>
                <a:effectLst/>
                <a:cs typeface="宋体" panose="02010600030101010101" pitchFamily="2" charset="-122"/>
              </a:rPr>
              <a:t>pretty</a:t>
            </a:r>
            <a:r>
              <a:rPr lang="en-US" altLang="zh-CN" sz="1700" kern="0" dirty="0">
                <a:solidFill>
                  <a:schemeClr val="accent5">
                    <a:lumMod val="75000"/>
                  </a:schemeClr>
                </a:solidFill>
                <a:effectLst/>
                <a:cs typeface="宋体" panose="02010600030101010101" pitchFamily="2" charset="-122"/>
              </a:rPr>
              <a:t> much listen to them all the time, because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strikes Earth </a:t>
            </a:r>
            <a:r>
              <a:rPr lang="en-US" altLang="zh-CN" sz="1700" kern="0" spc="30" dirty="0">
                <a:solidFill>
                  <a:schemeClr val="accent5">
                    <a:lumMod val="75000"/>
                  </a:schemeClr>
                </a:solidFill>
                <a:effectLst/>
                <a:cs typeface="宋体" panose="02010600030101010101" pitchFamily="2" charset="-122"/>
              </a:rPr>
              <a:t>constantly</a:t>
            </a:r>
            <a:r>
              <a:rPr lang="en-US" altLang="zh-CN" sz="1700" kern="0" dirty="0">
                <a:solidFill>
                  <a:schemeClr val="accent5">
                    <a:lumMod val="75000"/>
                  </a:schemeClr>
                </a:solidFill>
                <a:effectLst/>
                <a:cs typeface="宋体" panose="02010600030101010101" pitchFamily="2" charset="-122"/>
              </a:rPr>
              <a:t>, about a hundred times per </a:t>
            </a:r>
            <a:r>
              <a:rPr lang="en-US" altLang="zh-CN" sz="1700" kern="0" spc="30" dirty="0">
                <a:solidFill>
                  <a:schemeClr val="accent5">
                    <a:lumMod val="75000"/>
                  </a:schemeClr>
                </a:solidFill>
                <a:effectLst/>
                <a:cs typeface="宋体" panose="02010600030101010101" pitchFamily="2" charset="-122"/>
              </a:rPr>
              <a:t>second</a:t>
            </a:r>
            <a:r>
              <a:rPr lang="en-US" altLang="zh-CN" sz="1700" kern="0" dirty="0">
                <a:solidFill>
                  <a:schemeClr val="accent5">
                    <a:lumMod val="75000"/>
                  </a:schemeClr>
                </a:solidFill>
                <a:effectLst/>
                <a:cs typeface="宋体" panose="02010600030101010101" pitchFamily="2" charset="-122"/>
              </a:rPr>
              <a:t>. </a:t>
            </a:r>
            <a:r>
              <a:rPr lang="en-US" altLang="zh-CN" sz="1700" kern="0" spc="30" dirty="0">
                <a:solidFill>
                  <a:schemeClr val="accent5">
                    <a:lumMod val="75000"/>
                  </a:schemeClr>
                </a:solidFill>
                <a:effectLst/>
                <a:cs typeface="宋体" panose="02010600030101010101" pitchFamily="2" charset="-122"/>
              </a:rPr>
              <a:t>Even</a:t>
            </a:r>
            <a:r>
              <a:rPr lang="en-US" altLang="zh-CN" sz="1700" kern="0" dirty="0">
                <a:solidFill>
                  <a:schemeClr val="accent5">
                    <a:lumMod val="75000"/>
                  </a:schemeClr>
                </a:solidFill>
                <a:effectLst/>
                <a:cs typeface="宋体" panose="02010600030101010101" pitchFamily="2" charset="-122"/>
              </a:rPr>
              <a:t> if there's no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where you are, with a VLF radio you can hear the crackling from storms that are thousands of kilometers away. </a:t>
            </a:r>
            <a:br>
              <a:rPr lang="en-US" altLang="zh-CN" sz="1700" kern="0" dirty="0">
                <a:solidFill>
                  <a:schemeClr val="accent5">
                    <a:lumMod val="75000"/>
                  </a:schemeClr>
                </a:solidFill>
                <a:effectLst/>
                <a:cs typeface="宋体" panose="02010600030101010101" pitchFamily="2" charset="-122"/>
              </a:rPr>
            </a:br>
            <a:r>
              <a:rPr lang="en-US" altLang="zh-CN" sz="1700" kern="0" dirty="0">
                <a:solidFill>
                  <a:schemeClr val="accent5">
                    <a:lumMod val="75000"/>
                  </a:schemeClr>
                </a:solidFill>
                <a:effectLst/>
                <a:cs typeface="宋体" panose="02010600030101010101" pitchFamily="2" charset="-122"/>
              </a:rPr>
              <a:t>However, some times of day are better than others for picking up VLF waves. Daytime isn't as good as nighttime, for example. And what’s more, my </a:t>
            </a:r>
            <a:r>
              <a:rPr lang="en-US" altLang="zh-CN" sz="1700" kern="0" spc="30" dirty="0">
                <a:solidFill>
                  <a:schemeClr val="accent5">
                    <a:lumMod val="75000"/>
                  </a:schemeClr>
                </a:solidFill>
                <a:effectLst/>
                <a:cs typeface="宋体" panose="02010600030101010101" pitchFamily="2" charset="-122"/>
              </a:rPr>
              <a:t>colleague</a:t>
            </a:r>
            <a:r>
              <a:rPr lang="en-US" altLang="zh-CN" sz="1700" kern="0" dirty="0">
                <a:solidFill>
                  <a:schemeClr val="accent5">
                    <a:lumMod val="75000"/>
                  </a:schemeClr>
                </a:solidFill>
                <a:effectLst/>
                <a:cs typeface="宋体" panose="02010600030101010101" pitchFamily="2" charset="-122"/>
              </a:rPr>
              <a:t> Dennis Gallagher says—and in my opinion, he's right—he says the best time to listen for them is around </a:t>
            </a:r>
            <a:r>
              <a:rPr lang="en-US" altLang="zh-CN" sz="1700" kern="0" spc="30" dirty="0">
                <a:solidFill>
                  <a:schemeClr val="accent5">
                    <a:lumMod val="75000"/>
                  </a:schemeClr>
                </a:solidFill>
                <a:effectLst/>
                <a:cs typeface="宋体" panose="02010600030101010101" pitchFamily="2" charset="-122"/>
              </a:rPr>
              <a:t>sunset</a:t>
            </a:r>
            <a:r>
              <a:rPr lang="en-US" altLang="zh-CN" sz="1700" kern="0" dirty="0">
                <a:solidFill>
                  <a:schemeClr val="accent5">
                    <a:lumMod val="75000"/>
                  </a:schemeClr>
                </a:solidFill>
                <a:effectLst/>
                <a:cs typeface="宋体" panose="02010600030101010101" pitchFamily="2" charset="-122"/>
              </a:rPr>
              <a:t> or sunrise. That's when there are natural waveguides in the </a:t>
            </a:r>
            <a:r>
              <a:rPr lang="en-US" altLang="zh-CN" sz="1700" kern="0" spc="30" dirty="0">
                <a:solidFill>
                  <a:schemeClr val="accent5">
                    <a:lumMod val="75000"/>
                  </a:schemeClr>
                </a:solidFill>
                <a:effectLst/>
                <a:cs typeface="宋体" panose="02010600030101010101" pitchFamily="2" charset="-122"/>
              </a:rPr>
              <a:t>local</a:t>
            </a:r>
            <a:r>
              <a:rPr lang="en-US" altLang="zh-CN" sz="1700" kern="0" dirty="0">
                <a:solidFill>
                  <a:schemeClr val="accent5">
                    <a:lumMod val="75000"/>
                  </a:schemeClr>
                </a:solidFill>
                <a:effectLst/>
                <a:cs typeface="宋体" panose="02010600030101010101" pitchFamily="2" charset="-122"/>
              </a:rPr>
              <a:t> </a:t>
            </a:r>
            <a:r>
              <a:rPr lang="en-US" altLang="zh-CN" sz="1700" kern="0" spc="30" dirty="0">
                <a:solidFill>
                  <a:schemeClr val="accent5">
                    <a:lumMod val="75000"/>
                  </a:schemeClr>
                </a:solidFill>
                <a:effectLst/>
                <a:cs typeface="宋体" panose="02010600030101010101" pitchFamily="2" charset="-122"/>
              </a:rPr>
              <a:t>atmosphere</a:t>
            </a:r>
            <a:r>
              <a:rPr lang="en-US" altLang="zh-CN" sz="1700" kern="0" dirty="0">
                <a:solidFill>
                  <a:schemeClr val="accent5">
                    <a:lumMod val="75000"/>
                  </a:schemeClr>
                </a:solidFill>
                <a:effectLst/>
                <a:cs typeface="宋体" panose="02010600030101010101" pitchFamily="2" charset="-122"/>
              </a:rPr>
              <a:t>.</a:t>
            </a:r>
            <a:br>
              <a:rPr lang="en-US" altLang="zh-CN" sz="1700" kern="0" dirty="0">
                <a:solidFill>
                  <a:schemeClr val="accent5">
                    <a:lumMod val="75000"/>
                  </a:schemeClr>
                </a:solidFill>
                <a:effectLst/>
                <a:cs typeface="宋体" panose="02010600030101010101" pitchFamily="2" charset="-122"/>
              </a:rPr>
            </a:br>
            <a:r>
              <a:rPr lang="en-US" altLang="zh-CN" sz="1700" b="1" u="sng" kern="0" dirty="0">
                <a:solidFill>
                  <a:srgbClr val="21242C"/>
                </a:solidFill>
                <a:effectLst/>
                <a:cs typeface="宋体" panose="02010600030101010101" pitchFamily="2" charset="-122"/>
              </a:rPr>
              <a:t>FEMALE STUDENT: </a:t>
            </a:r>
            <a:r>
              <a:rPr lang="en-US" altLang="zh-CN" sz="1700" kern="0" dirty="0">
                <a:solidFill>
                  <a:srgbClr val="21242C"/>
                </a:solidFill>
                <a:effectLst/>
                <a:cs typeface="宋体" panose="02010600030101010101" pitchFamily="2" charset="-122"/>
              </a:rPr>
              <a:t>Did you say waveguide?</a:t>
            </a:r>
            <a:br>
              <a:rPr lang="en-US" altLang="zh-CN" sz="1700" kern="0" dirty="0">
                <a:solidFill>
                  <a:srgbClr val="21242C"/>
                </a:solidFill>
                <a:effectLst/>
                <a:cs typeface="宋体" panose="02010600030101010101" pitchFamily="2" charset="-122"/>
              </a:rPr>
            </a:br>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Yes. A waveguide, usually it refers to a </a:t>
            </a:r>
            <a:r>
              <a:rPr lang="en-US" altLang="zh-CN" sz="1700" kern="0" spc="30" dirty="0">
                <a:solidFill>
                  <a:schemeClr val="accent5">
                    <a:lumMod val="75000"/>
                  </a:schemeClr>
                </a:solidFill>
                <a:effectLst/>
                <a:cs typeface="宋体" panose="02010600030101010101" pitchFamily="2" charset="-122"/>
              </a:rPr>
              <a:t>device</a:t>
            </a:r>
            <a:r>
              <a:rPr lang="en-US" altLang="zh-CN" sz="1700" kern="0" dirty="0">
                <a:solidFill>
                  <a:schemeClr val="accent5">
                    <a:lumMod val="75000"/>
                  </a:schemeClr>
                </a:solidFill>
                <a:effectLst/>
                <a:cs typeface="宋体" panose="02010600030101010101" pitchFamily="2" charset="-122"/>
              </a:rPr>
              <a:t>, like a metal </a:t>
            </a:r>
            <a:r>
              <a:rPr lang="en-US" altLang="zh-CN" sz="1700" kern="0" spc="30" dirty="0">
                <a:solidFill>
                  <a:schemeClr val="accent5">
                    <a:lumMod val="75000"/>
                  </a:schemeClr>
                </a:solidFill>
                <a:effectLst/>
                <a:cs typeface="宋体" panose="02010600030101010101" pitchFamily="2" charset="-122"/>
              </a:rPr>
              <a:t>conductor</a:t>
            </a:r>
            <a:r>
              <a:rPr lang="en-US" altLang="zh-CN" sz="1700" kern="0" dirty="0">
                <a:solidFill>
                  <a:schemeClr val="accent5">
                    <a:lumMod val="75000"/>
                  </a:schemeClr>
                </a:solidFill>
                <a:effectLst/>
                <a:cs typeface="宋体" panose="02010600030101010101" pitchFamily="2" charset="-122"/>
              </a:rPr>
              <a:t>, that's used to guide and direct waves. But waveguides also </a:t>
            </a:r>
            <a:r>
              <a:rPr lang="en-US" altLang="zh-CN" sz="1700" kern="0" spc="30" dirty="0">
                <a:solidFill>
                  <a:schemeClr val="accent5">
                    <a:lumMod val="75000"/>
                  </a:schemeClr>
                </a:solidFill>
                <a:effectLst/>
                <a:cs typeface="宋体" panose="02010600030101010101" pitchFamily="2" charset="-122"/>
              </a:rPr>
              <a:t>occur </a:t>
            </a:r>
            <a:r>
              <a:rPr lang="en-US" altLang="zh-CN" sz="1700" kern="0" dirty="0">
                <a:solidFill>
                  <a:schemeClr val="accent5">
                    <a:lumMod val="75000"/>
                  </a:schemeClr>
                </a:solidFill>
                <a:effectLst/>
                <a:cs typeface="宋体" panose="02010600030101010101" pitchFamily="2" charset="-122"/>
              </a:rPr>
              <a:t>naturally—they make a </a:t>
            </a:r>
            <a:r>
              <a:rPr lang="en-US" altLang="zh-CN" sz="1700" kern="0" spc="30" dirty="0">
                <a:solidFill>
                  <a:schemeClr val="accent5">
                    <a:lumMod val="75000"/>
                  </a:schemeClr>
                </a:solidFill>
                <a:effectLst/>
                <a:cs typeface="宋体" panose="02010600030101010101" pitchFamily="2" charset="-122"/>
              </a:rPr>
              <a:t>path</a:t>
            </a:r>
            <a:r>
              <a:rPr lang="en-US" altLang="zh-CN" sz="1700" kern="0" dirty="0">
                <a:solidFill>
                  <a:schemeClr val="accent5">
                    <a:lumMod val="75000"/>
                  </a:schemeClr>
                </a:solidFill>
                <a:effectLst/>
                <a:cs typeface="宋体" panose="02010600030101010101" pitchFamily="2" charset="-122"/>
              </a:rPr>
              <a:t> for radio waves to follow in our </a:t>
            </a:r>
            <a:r>
              <a:rPr lang="en-US" altLang="zh-CN" sz="1700" kern="0" spc="30" dirty="0">
                <a:solidFill>
                  <a:schemeClr val="accent5">
                    <a:lumMod val="75000"/>
                  </a:schemeClr>
                </a:solidFill>
                <a:effectLst/>
                <a:cs typeface="宋体" panose="02010600030101010101" pitchFamily="2" charset="-122"/>
              </a:rPr>
              <a:t>atmosphere</a:t>
            </a:r>
            <a:r>
              <a:rPr lang="en-US" altLang="zh-CN" sz="1700" kern="0" dirty="0">
                <a:solidFill>
                  <a:schemeClr val="accent5">
                    <a:lumMod val="75000"/>
                  </a:schemeClr>
                </a:solidFill>
                <a:effectLst/>
                <a:cs typeface="宋体" panose="02010600030101010101" pitchFamily="2" charset="-122"/>
              </a:rPr>
              <a:t>. These natural waveguides </a:t>
            </a:r>
            <a:r>
              <a:rPr lang="en-US" altLang="zh-CN" sz="1700" kern="0" spc="30" dirty="0">
                <a:solidFill>
                  <a:schemeClr val="accent5">
                    <a:lumMod val="75000"/>
                  </a:schemeClr>
                </a:solidFill>
                <a:effectLst/>
                <a:cs typeface="宋体" panose="02010600030101010101" pitchFamily="2" charset="-122"/>
              </a:rPr>
              <a:t>occur </a:t>
            </a:r>
            <a:r>
              <a:rPr lang="en-US" altLang="zh-CN" sz="1700" kern="0" dirty="0">
                <a:solidFill>
                  <a:schemeClr val="accent5">
                    <a:lumMod val="75000"/>
                  </a:schemeClr>
                </a:solidFill>
                <a:effectLst/>
                <a:cs typeface="宋体" panose="02010600030101010101" pitchFamily="2" charset="-122"/>
              </a:rPr>
              <a:t>when the Sun is rising or </a:t>
            </a:r>
            <a:r>
              <a:rPr lang="en-US" altLang="zh-CN" sz="1700" kern="0" spc="30" dirty="0">
                <a:solidFill>
                  <a:schemeClr val="accent5">
                    <a:lumMod val="75000"/>
                  </a:schemeClr>
                </a:solidFill>
                <a:effectLst/>
                <a:cs typeface="宋体" panose="02010600030101010101" pitchFamily="2" charset="-122"/>
              </a:rPr>
              <a:t>setting</a:t>
            </a:r>
            <a:r>
              <a:rPr lang="en-US" altLang="zh-CN" sz="1700" kern="0" dirty="0">
                <a:solidFill>
                  <a:schemeClr val="accent5">
                    <a:lumMod val="75000"/>
                  </a:schemeClr>
                </a:solidFill>
                <a:effectLst/>
                <a:cs typeface="宋体" panose="02010600030101010101" pitchFamily="2" charset="-122"/>
              </a:rPr>
              <a:t>, which makes sunrise and </a:t>
            </a:r>
            <a:r>
              <a:rPr lang="en-US" altLang="zh-CN" sz="1700" kern="0" spc="30" dirty="0">
                <a:solidFill>
                  <a:schemeClr val="accent5">
                    <a:lumMod val="75000"/>
                  </a:schemeClr>
                </a:solidFill>
                <a:effectLst/>
                <a:cs typeface="宋体" panose="02010600030101010101" pitchFamily="2" charset="-122"/>
              </a:rPr>
              <a:t>sunset</a:t>
            </a:r>
            <a:r>
              <a:rPr lang="en-US" altLang="zh-CN" sz="1700" kern="0" dirty="0">
                <a:solidFill>
                  <a:schemeClr val="accent5">
                    <a:lumMod val="75000"/>
                  </a:schemeClr>
                </a:solidFill>
                <a:effectLst/>
                <a:cs typeface="宋体" panose="02010600030101010101" pitchFamily="2" charset="-122"/>
              </a:rPr>
              <a:t> good times to pick up VLF emissions. </a:t>
            </a:r>
            <a:br>
              <a:rPr lang="en-US" altLang="zh-CN" sz="1700" kern="0" dirty="0">
                <a:solidFill>
                  <a:schemeClr val="accent5">
                    <a:lumMod val="75000"/>
                  </a:schemeClr>
                </a:solidFill>
                <a:effectLst/>
                <a:cs typeface="宋体" panose="02010600030101010101" pitchFamily="2" charset="-122"/>
              </a:rPr>
            </a:br>
            <a:endParaRPr lang="zh-CN" altLang="en-US" sz="1700" dirty="0">
              <a:solidFill>
                <a:schemeClr val="accent5">
                  <a:lumMod val="75000"/>
                </a:schemeClr>
              </a:solidFill>
            </a:endParaRPr>
          </a:p>
        </p:txBody>
      </p:sp>
      <p:sp>
        <p:nvSpPr>
          <p:cNvPr id="5" name="矩形 4">
            <a:extLst>
              <a:ext uri="{FF2B5EF4-FFF2-40B4-BE49-F238E27FC236}">
                <a16:creationId xmlns:a16="http://schemas.microsoft.com/office/drawing/2014/main" id="{33FA6130-D946-3745-B0A7-8CFAF7558DCC}"/>
              </a:ext>
            </a:extLst>
          </p:cNvPr>
          <p:cNvSpPr/>
          <p:nvPr/>
        </p:nvSpPr>
        <p:spPr>
          <a:xfrm>
            <a:off x="166280" y="1581294"/>
            <a:ext cx="8723720" cy="378329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700" b="1" u="sng" kern="0" dirty="0">
                <a:solidFill>
                  <a:srgbClr val="5B9BD5">
                    <a:lumMod val="75000"/>
                  </a:srgbClr>
                </a:solidFill>
                <a:cs typeface="宋体" panose="02010600030101010101" pitchFamily="2" charset="-122"/>
              </a:rPr>
              <a:t>MALE PROFESSOR: </a:t>
            </a:r>
            <a:r>
              <a:rPr lang="en-US" altLang="zh-CN" sz="1700" kern="0" dirty="0">
                <a:solidFill>
                  <a:srgbClr val="5B9BD5">
                    <a:lumMod val="75000"/>
                  </a:srgbClr>
                </a:solidFill>
                <a:cs typeface="宋体" panose="02010600030101010101" pitchFamily="2" charset="-122"/>
              </a:rPr>
              <a:t>Um, on </a:t>
            </a:r>
            <a:r>
              <a:rPr lang="en-US" altLang="zh-CN" sz="1700" u="sng" kern="0" dirty="0">
                <a:solidFill>
                  <a:srgbClr val="5B9BD5">
                    <a:lumMod val="75000"/>
                  </a:srgbClr>
                </a:solidFill>
                <a:cs typeface="宋体" panose="02010600030101010101" pitchFamily="2" charset="-122"/>
              </a:rPr>
              <a:t>Earth the main </a:t>
            </a:r>
            <a:r>
              <a:rPr lang="en-US" altLang="zh-CN" sz="1700" u="sng" kern="0" spc="30" dirty="0">
                <a:solidFill>
                  <a:srgbClr val="5B9BD5">
                    <a:lumMod val="75000"/>
                  </a:srgbClr>
                </a:solidFill>
                <a:cs typeface="宋体" panose="02010600030101010101" pitchFamily="2" charset="-122"/>
              </a:rPr>
              <a:t>source</a:t>
            </a:r>
            <a:r>
              <a:rPr lang="en-US" altLang="zh-CN" sz="1700" u="sng" kern="0" dirty="0">
                <a:solidFill>
                  <a:srgbClr val="5B9BD5">
                    <a:lumMod val="75000"/>
                  </a:srgbClr>
                </a:solidFill>
                <a:cs typeface="宋体" panose="02010600030101010101" pitchFamily="2" charset="-122"/>
              </a:rPr>
              <a:t> of naturally occurring VLF emissions is </a:t>
            </a:r>
            <a:r>
              <a:rPr lang="en-US" altLang="zh-CN" sz="1700" u="sng" kern="0" spc="30" dirty="0">
                <a:solidFill>
                  <a:srgbClr val="5B9BD5">
                    <a:lumMod val="75000"/>
                  </a:srgbClr>
                </a:solidFill>
                <a:cs typeface="宋体" panose="02010600030101010101" pitchFamily="2" charset="-122"/>
              </a:rPr>
              <a:t>lightning</a:t>
            </a:r>
            <a:r>
              <a:rPr lang="en-US" altLang="zh-CN" sz="1700" u="sng" kern="0" dirty="0">
                <a:solidFill>
                  <a:srgbClr val="5B9BD5">
                    <a:lumMod val="75000"/>
                  </a:srgbClr>
                </a:solidFill>
                <a:cs typeface="宋体" panose="02010600030101010101" pitchFamily="2" charset="-122"/>
              </a:rPr>
              <a:t>, </a:t>
            </a:r>
            <a:r>
              <a:rPr lang="en-US" altLang="zh-CN" sz="1700" kern="0" dirty="0">
                <a:solidFill>
                  <a:srgbClr val="5B9BD5">
                    <a:lumMod val="75000"/>
                  </a:srgbClr>
                </a:solidFill>
                <a:cs typeface="宋体" panose="02010600030101010101" pitchFamily="2" charset="-122"/>
              </a:rPr>
              <a:t>which generates a </a:t>
            </a:r>
            <a:r>
              <a:rPr lang="en-US" altLang="zh-CN" sz="1700" kern="0" spc="30" dirty="0">
                <a:solidFill>
                  <a:srgbClr val="5B9BD5">
                    <a:lumMod val="75000"/>
                  </a:srgbClr>
                </a:solidFill>
                <a:cs typeface="宋体" panose="02010600030101010101" pitchFamily="2" charset="-122"/>
              </a:rPr>
              <a:t>pulse </a:t>
            </a:r>
            <a:r>
              <a:rPr lang="en-US" altLang="zh-CN" sz="1700" kern="0" dirty="0">
                <a:solidFill>
                  <a:srgbClr val="5B9BD5">
                    <a:lumMod val="75000"/>
                  </a:srgbClr>
                </a:solidFill>
                <a:cs typeface="宋体" panose="02010600030101010101" pitchFamily="2" charset="-122"/>
              </a:rPr>
              <a:t>of radio waves every time it flashes.  Ah yes, Laura?</a:t>
            </a:r>
            <a:br>
              <a:rPr lang="en-US" altLang="zh-CN" sz="1700" kern="0" dirty="0">
                <a:solidFill>
                  <a:srgbClr val="5B9BD5">
                    <a:lumMod val="75000"/>
                  </a:srgbClr>
                </a:solidFill>
                <a:cs typeface="宋体" panose="02010600030101010101" pitchFamily="2" charset="-122"/>
              </a:rPr>
            </a:br>
            <a:r>
              <a:rPr lang="en-US" altLang="zh-CN" sz="1700" b="1" u="sng" kern="0" dirty="0">
                <a:solidFill>
                  <a:srgbClr val="21242C"/>
                </a:solidFill>
                <a:cs typeface="宋体" panose="02010600030101010101" pitchFamily="2" charset="-122"/>
              </a:rPr>
              <a:t>FEMALE STUDENT: </a:t>
            </a:r>
            <a:r>
              <a:rPr lang="en-US" altLang="zh-CN" sz="1700" kern="0" dirty="0">
                <a:solidFill>
                  <a:srgbClr val="21242C"/>
                </a:solidFill>
                <a:cs typeface="宋体" panose="02010600030101010101" pitchFamily="2" charset="-122"/>
              </a:rPr>
              <a:t>Since you almost always get </a:t>
            </a:r>
            <a:r>
              <a:rPr lang="en-US" altLang="zh-CN" sz="1700" kern="0" spc="30" dirty="0">
                <a:solidFill>
                  <a:srgbClr val="21242C"/>
                </a:solidFill>
                <a:cs typeface="宋体" panose="02010600030101010101" pitchFamily="2" charset="-122"/>
              </a:rPr>
              <a:t>lightning</a:t>
            </a:r>
            <a:r>
              <a:rPr lang="en-US" altLang="zh-CN" sz="1700" kern="0" dirty="0">
                <a:solidFill>
                  <a:srgbClr val="21242C"/>
                </a:solidFill>
                <a:cs typeface="宋体" panose="02010600030101010101" pitchFamily="2" charset="-122"/>
              </a:rPr>
              <a:t> with thunderstorms, we can pick up VLF waves </a:t>
            </a:r>
            <a:r>
              <a:rPr lang="en-US" altLang="zh-CN" sz="1700" kern="0" spc="30" dirty="0">
                <a:solidFill>
                  <a:srgbClr val="21242C"/>
                </a:solidFill>
                <a:cs typeface="宋体" panose="02010600030101010101" pitchFamily="2" charset="-122"/>
              </a:rPr>
              <a:t>pretty</a:t>
            </a:r>
            <a:r>
              <a:rPr lang="en-US" altLang="zh-CN" sz="1700" kern="0" dirty="0">
                <a:solidFill>
                  <a:srgbClr val="21242C"/>
                </a:solidFill>
                <a:cs typeface="宋体" panose="02010600030101010101" pitchFamily="2" charset="-122"/>
              </a:rPr>
              <a:t> often, right? You just have to wait until there's a thunderstorm…</a:t>
            </a:r>
            <a:br>
              <a:rPr lang="en-US" altLang="zh-CN" sz="1700" kern="0" dirty="0">
                <a:solidFill>
                  <a:srgbClr val="21242C"/>
                </a:solidFill>
                <a:cs typeface="宋体" panose="02010600030101010101" pitchFamily="2" charset="-122"/>
              </a:rPr>
            </a:br>
            <a:r>
              <a:rPr lang="en-US" altLang="zh-CN" sz="1700" b="1" u="sng" kern="0" dirty="0">
                <a:solidFill>
                  <a:srgbClr val="5B9BD5">
                    <a:lumMod val="75000"/>
                  </a:srgbClr>
                </a:solidFill>
                <a:cs typeface="宋体" panose="02010600030101010101" pitchFamily="2" charset="-122"/>
              </a:rPr>
              <a:t>MALE PROFESSOR: </a:t>
            </a:r>
            <a:r>
              <a:rPr lang="en-US" altLang="zh-CN" sz="1700" b="1" kern="0" dirty="0">
                <a:solidFill>
                  <a:srgbClr val="FF0000"/>
                </a:solidFill>
                <a:cs typeface="宋体" panose="02010600030101010101" pitchFamily="2" charset="-122"/>
              </a:rPr>
              <a:t>Ah, do you? </a:t>
            </a:r>
            <a:r>
              <a:rPr lang="en-US" altLang="zh-CN" sz="1700" kern="0" dirty="0">
                <a:solidFill>
                  <a:srgbClr val="5B9BD5">
                    <a:lumMod val="75000"/>
                  </a:srgbClr>
                </a:solidFill>
                <a:cs typeface="宋体" panose="02010600030101010101" pitchFamily="2" charset="-122"/>
              </a:rPr>
              <a:t>Have to wait? VLF receivers are very </a:t>
            </a:r>
            <a:r>
              <a:rPr lang="en-US" altLang="zh-CN" sz="1700" kern="0" spc="30" dirty="0">
                <a:solidFill>
                  <a:srgbClr val="5B9BD5">
                    <a:lumMod val="75000"/>
                  </a:srgbClr>
                </a:solidFill>
                <a:cs typeface="宋体" panose="02010600030101010101" pitchFamily="2" charset="-122"/>
              </a:rPr>
              <a:t>sensitive</a:t>
            </a:r>
            <a:r>
              <a:rPr lang="en-US" altLang="zh-CN" sz="1700" kern="0" dirty="0">
                <a:solidFill>
                  <a:srgbClr val="5B9BD5">
                    <a:lumMod val="75000"/>
                  </a:srgbClr>
                </a:solidFill>
                <a:cs typeface="宋体" panose="02010600030101010101" pitchFamily="2" charset="-122"/>
              </a:rPr>
              <a:t> and VLF waves travel very far. So </a:t>
            </a:r>
            <a:r>
              <a:rPr lang="en-US" altLang="zh-CN" sz="1700" u="sng" kern="0" dirty="0">
                <a:solidFill>
                  <a:srgbClr val="5B9BD5">
                    <a:lumMod val="75000"/>
                  </a:srgbClr>
                </a:solidFill>
                <a:cs typeface="宋体" panose="02010600030101010101" pitchFamily="2" charset="-122"/>
              </a:rPr>
              <a:t>we can pick up emissions from </a:t>
            </a:r>
            <a:r>
              <a:rPr lang="en-US" altLang="zh-CN" sz="1700" u="sng" kern="0" spc="30" dirty="0">
                <a:solidFill>
                  <a:srgbClr val="5B9BD5">
                    <a:lumMod val="75000"/>
                  </a:srgbClr>
                </a:solidFill>
                <a:cs typeface="宋体" panose="02010600030101010101" pitchFamily="2" charset="-122"/>
              </a:rPr>
              <a:t>lightning </a:t>
            </a:r>
            <a:r>
              <a:rPr lang="en-US" altLang="zh-CN" sz="1700" u="sng" kern="0" dirty="0">
                <a:solidFill>
                  <a:srgbClr val="5B9BD5">
                    <a:lumMod val="75000"/>
                  </a:srgbClr>
                </a:solidFill>
                <a:cs typeface="宋体" panose="02010600030101010101" pitchFamily="2" charset="-122"/>
              </a:rPr>
              <a:t>that's far away. </a:t>
            </a:r>
            <a:r>
              <a:rPr lang="en-US" altLang="zh-CN" sz="1700" b="1" u="sng" kern="0" dirty="0">
                <a:solidFill>
                  <a:srgbClr val="FF0000"/>
                </a:solidFill>
                <a:cs typeface="宋体" panose="02010600030101010101" pitchFamily="2" charset="-122"/>
              </a:rPr>
              <a:t>So, actually</a:t>
            </a:r>
            <a:r>
              <a:rPr lang="en-US" altLang="zh-CN" sz="1700" u="sng" kern="0" dirty="0">
                <a:solidFill>
                  <a:srgbClr val="5B9BD5">
                    <a:lumMod val="75000"/>
                  </a:srgbClr>
                </a:solidFill>
                <a:cs typeface="宋体" panose="02010600030101010101" pitchFamily="2" charset="-122"/>
              </a:rPr>
              <a:t>, you can </a:t>
            </a:r>
            <a:r>
              <a:rPr lang="en-US" altLang="zh-CN" sz="1700" u="sng" kern="0" spc="30" dirty="0">
                <a:solidFill>
                  <a:srgbClr val="5B9BD5">
                    <a:lumMod val="75000"/>
                  </a:srgbClr>
                </a:solidFill>
                <a:cs typeface="宋体" panose="02010600030101010101" pitchFamily="2" charset="-122"/>
              </a:rPr>
              <a:t>pretty</a:t>
            </a:r>
            <a:r>
              <a:rPr lang="en-US" altLang="zh-CN" sz="1700" u="sng" kern="0" dirty="0">
                <a:solidFill>
                  <a:srgbClr val="5B9BD5">
                    <a:lumMod val="75000"/>
                  </a:srgbClr>
                </a:solidFill>
                <a:cs typeface="宋体" panose="02010600030101010101" pitchFamily="2" charset="-122"/>
              </a:rPr>
              <a:t> much listen to them all the time, because </a:t>
            </a:r>
            <a:r>
              <a:rPr lang="en-US" altLang="zh-CN" sz="1700" u="sng" kern="0" spc="30" dirty="0">
                <a:solidFill>
                  <a:srgbClr val="5B9BD5">
                    <a:lumMod val="75000"/>
                  </a:srgbClr>
                </a:solidFill>
                <a:cs typeface="宋体" panose="02010600030101010101" pitchFamily="2" charset="-122"/>
              </a:rPr>
              <a:t>lightning</a:t>
            </a:r>
            <a:r>
              <a:rPr lang="en-US" altLang="zh-CN" sz="1700" u="sng" kern="0" dirty="0">
                <a:solidFill>
                  <a:srgbClr val="5B9BD5">
                    <a:lumMod val="75000"/>
                  </a:srgbClr>
                </a:solidFill>
                <a:cs typeface="宋体" panose="02010600030101010101" pitchFamily="2" charset="-122"/>
              </a:rPr>
              <a:t> strikes Earth </a:t>
            </a:r>
            <a:r>
              <a:rPr lang="en-US" altLang="zh-CN" sz="1700" u="sng" kern="0" spc="30" dirty="0">
                <a:solidFill>
                  <a:srgbClr val="5B9BD5">
                    <a:lumMod val="75000"/>
                  </a:srgbClr>
                </a:solidFill>
                <a:cs typeface="宋体" panose="02010600030101010101" pitchFamily="2" charset="-122"/>
              </a:rPr>
              <a:t>constantly</a:t>
            </a:r>
            <a:r>
              <a:rPr lang="en-US" altLang="zh-CN" sz="1700" u="sng" kern="0" dirty="0">
                <a:solidFill>
                  <a:srgbClr val="5B9BD5">
                    <a:lumMod val="75000"/>
                  </a:srgbClr>
                </a:solidFill>
                <a:cs typeface="宋体" panose="02010600030101010101" pitchFamily="2" charset="-122"/>
              </a:rPr>
              <a:t>,</a:t>
            </a:r>
            <a:r>
              <a:rPr lang="en-US" altLang="zh-CN" sz="1700" kern="0" dirty="0">
                <a:solidFill>
                  <a:srgbClr val="5B9BD5">
                    <a:lumMod val="75000"/>
                  </a:srgbClr>
                </a:solidFill>
                <a:cs typeface="宋体" panose="02010600030101010101" pitchFamily="2" charset="-122"/>
              </a:rPr>
              <a:t> about a hundred times per </a:t>
            </a:r>
            <a:r>
              <a:rPr lang="en-US" altLang="zh-CN" sz="1700" kern="0" spc="30" dirty="0">
                <a:solidFill>
                  <a:srgbClr val="5B9BD5">
                    <a:lumMod val="75000"/>
                  </a:srgbClr>
                </a:solidFill>
                <a:cs typeface="宋体" panose="02010600030101010101" pitchFamily="2" charset="-122"/>
              </a:rPr>
              <a:t>second</a:t>
            </a:r>
            <a:r>
              <a:rPr lang="en-US" altLang="zh-CN" sz="1700" kern="0" dirty="0">
                <a:solidFill>
                  <a:srgbClr val="5B9BD5">
                    <a:lumMod val="75000"/>
                  </a:srgbClr>
                </a:solidFill>
                <a:cs typeface="宋体" panose="02010600030101010101" pitchFamily="2" charset="-122"/>
              </a:rPr>
              <a:t>. </a:t>
            </a:r>
            <a:r>
              <a:rPr lang="en-US" altLang="zh-CN" sz="1700" kern="0" spc="30" dirty="0">
                <a:solidFill>
                  <a:srgbClr val="5B9BD5">
                    <a:lumMod val="75000"/>
                  </a:srgbClr>
                </a:solidFill>
                <a:cs typeface="宋体" panose="02010600030101010101" pitchFamily="2" charset="-122"/>
              </a:rPr>
              <a:t>Even</a:t>
            </a:r>
            <a:r>
              <a:rPr lang="en-US" altLang="zh-CN" sz="1700" kern="0" dirty="0">
                <a:solidFill>
                  <a:srgbClr val="5B9BD5">
                    <a:lumMod val="75000"/>
                  </a:srgbClr>
                </a:solidFill>
                <a:cs typeface="宋体" panose="02010600030101010101" pitchFamily="2" charset="-122"/>
              </a:rPr>
              <a:t> if there's no </a:t>
            </a:r>
            <a:r>
              <a:rPr lang="en-US" altLang="zh-CN" sz="1700" kern="0" spc="30" dirty="0">
                <a:solidFill>
                  <a:srgbClr val="5B9BD5">
                    <a:lumMod val="75000"/>
                  </a:srgbClr>
                </a:solidFill>
                <a:cs typeface="宋体" panose="02010600030101010101" pitchFamily="2" charset="-122"/>
              </a:rPr>
              <a:t>lightning</a:t>
            </a:r>
            <a:r>
              <a:rPr lang="en-US" altLang="zh-CN" sz="1700" kern="0" dirty="0">
                <a:solidFill>
                  <a:srgbClr val="5B9BD5">
                    <a:lumMod val="75000"/>
                  </a:srgbClr>
                </a:solidFill>
                <a:cs typeface="宋体" panose="02010600030101010101" pitchFamily="2" charset="-122"/>
              </a:rPr>
              <a:t> where you are, with a VLF radio you can hear the crackling from storms that are thousands of kilometers away. </a:t>
            </a:r>
            <a:br>
              <a:rPr lang="en-US" altLang="zh-CN" sz="1700" kern="0" dirty="0">
                <a:solidFill>
                  <a:srgbClr val="5B9BD5">
                    <a:lumMod val="75000"/>
                  </a:srgbClr>
                </a:solidFill>
                <a:cs typeface="宋体" panose="02010600030101010101" pitchFamily="2" charset="-122"/>
              </a:rPr>
            </a:br>
            <a:r>
              <a:rPr lang="en-US" altLang="zh-CN" sz="1700" b="1" kern="0" dirty="0">
                <a:solidFill>
                  <a:srgbClr val="FF0000"/>
                </a:solidFill>
                <a:cs typeface="宋体" panose="02010600030101010101" pitchFamily="2" charset="-122"/>
              </a:rPr>
              <a:t>However, </a:t>
            </a:r>
            <a:r>
              <a:rPr lang="en-US" altLang="zh-CN" sz="1700" u="sng" kern="0" dirty="0">
                <a:solidFill>
                  <a:srgbClr val="5B9BD5">
                    <a:lumMod val="75000"/>
                  </a:srgbClr>
                </a:solidFill>
                <a:cs typeface="宋体" panose="02010600030101010101" pitchFamily="2" charset="-122"/>
              </a:rPr>
              <a:t>some times of day are better than others for picking up VLF waves. Daytime isn't as good as nighttime,</a:t>
            </a:r>
            <a:r>
              <a:rPr lang="en-US" altLang="zh-CN" sz="1700" kern="0" dirty="0">
                <a:solidFill>
                  <a:srgbClr val="5B9BD5">
                    <a:lumMod val="75000"/>
                  </a:srgbClr>
                </a:solidFill>
                <a:cs typeface="宋体" panose="02010600030101010101" pitchFamily="2" charset="-122"/>
              </a:rPr>
              <a:t> for example. And </a:t>
            </a:r>
            <a:r>
              <a:rPr lang="en-US" altLang="zh-CN" sz="1700" b="1" kern="0" dirty="0">
                <a:solidFill>
                  <a:srgbClr val="FF0000"/>
                </a:solidFill>
                <a:cs typeface="宋体" panose="02010600030101010101" pitchFamily="2" charset="-122"/>
              </a:rPr>
              <a:t>what’s more</a:t>
            </a:r>
            <a:r>
              <a:rPr lang="en-US" altLang="zh-CN" sz="1700" kern="0" dirty="0">
                <a:solidFill>
                  <a:srgbClr val="5B9BD5">
                    <a:lumMod val="75000"/>
                  </a:srgbClr>
                </a:solidFill>
                <a:cs typeface="宋体" panose="02010600030101010101" pitchFamily="2" charset="-122"/>
              </a:rPr>
              <a:t>, my </a:t>
            </a:r>
            <a:r>
              <a:rPr lang="en-US" altLang="zh-CN" sz="1700" kern="0" spc="30" dirty="0">
                <a:solidFill>
                  <a:srgbClr val="5B9BD5">
                    <a:lumMod val="75000"/>
                  </a:srgbClr>
                </a:solidFill>
                <a:cs typeface="宋体" panose="02010600030101010101" pitchFamily="2" charset="-122"/>
              </a:rPr>
              <a:t>colleague</a:t>
            </a:r>
            <a:r>
              <a:rPr lang="en-US" altLang="zh-CN" sz="1700" kern="0" dirty="0">
                <a:solidFill>
                  <a:srgbClr val="5B9BD5">
                    <a:lumMod val="75000"/>
                  </a:srgbClr>
                </a:solidFill>
                <a:cs typeface="宋体" panose="02010600030101010101" pitchFamily="2" charset="-122"/>
              </a:rPr>
              <a:t> Dennis Gallagher says—and in my opinion, he's right—</a:t>
            </a:r>
            <a:r>
              <a:rPr lang="en-US" altLang="zh-CN" sz="1700" u="sng" kern="0" dirty="0">
                <a:solidFill>
                  <a:srgbClr val="5B9BD5">
                    <a:lumMod val="75000"/>
                  </a:srgbClr>
                </a:solidFill>
                <a:cs typeface="宋体" panose="02010600030101010101" pitchFamily="2" charset="-122"/>
              </a:rPr>
              <a:t>he says the best time to listen for them is around </a:t>
            </a:r>
            <a:r>
              <a:rPr lang="en-US" altLang="zh-CN" sz="1700" u="sng" kern="0" spc="30" dirty="0">
                <a:solidFill>
                  <a:srgbClr val="5B9BD5">
                    <a:lumMod val="75000"/>
                  </a:srgbClr>
                </a:solidFill>
                <a:cs typeface="宋体" panose="02010600030101010101" pitchFamily="2" charset="-122"/>
              </a:rPr>
              <a:t>sunset</a:t>
            </a:r>
            <a:r>
              <a:rPr lang="en-US" altLang="zh-CN" sz="1700" u="sng" kern="0" dirty="0">
                <a:solidFill>
                  <a:srgbClr val="5B9BD5">
                    <a:lumMod val="75000"/>
                  </a:srgbClr>
                </a:solidFill>
                <a:cs typeface="宋体" panose="02010600030101010101" pitchFamily="2" charset="-122"/>
              </a:rPr>
              <a:t> or sunrise.</a:t>
            </a:r>
            <a:r>
              <a:rPr lang="en-US" altLang="zh-CN" sz="1700" kern="0" dirty="0">
                <a:solidFill>
                  <a:srgbClr val="5B9BD5">
                    <a:lumMod val="75000"/>
                  </a:srgbClr>
                </a:solidFill>
                <a:cs typeface="宋体" panose="02010600030101010101" pitchFamily="2" charset="-122"/>
              </a:rPr>
              <a:t> That's when there are natural waveguides in the </a:t>
            </a:r>
            <a:r>
              <a:rPr lang="en-US" altLang="zh-CN" sz="1700" kern="0" spc="30" dirty="0">
                <a:solidFill>
                  <a:srgbClr val="5B9BD5">
                    <a:lumMod val="75000"/>
                  </a:srgbClr>
                </a:solidFill>
                <a:cs typeface="宋体" panose="02010600030101010101" pitchFamily="2" charset="-122"/>
              </a:rPr>
              <a:t>local</a:t>
            </a:r>
            <a:r>
              <a:rPr lang="en-US" altLang="zh-CN" sz="1700" kern="0" dirty="0">
                <a:solidFill>
                  <a:srgbClr val="5B9BD5">
                    <a:lumMod val="75000"/>
                  </a:srgbClr>
                </a:solidFill>
                <a:cs typeface="宋体" panose="02010600030101010101" pitchFamily="2" charset="-122"/>
              </a:rPr>
              <a:t> </a:t>
            </a:r>
            <a:r>
              <a:rPr lang="en-US" altLang="zh-CN" sz="1700" kern="0" spc="30" dirty="0">
                <a:solidFill>
                  <a:srgbClr val="5B9BD5">
                    <a:lumMod val="75000"/>
                  </a:srgbClr>
                </a:solidFill>
                <a:cs typeface="宋体" panose="02010600030101010101" pitchFamily="2" charset="-122"/>
              </a:rPr>
              <a:t>atmosphere</a:t>
            </a:r>
            <a:r>
              <a:rPr lang="en-US" altLang="zh-CN" sz="1700" kern="0" dirty="0">
                <a:solidFill>
                  <a:srgbClr val="5B9BD5">
                    <a:lumMod val="75000"/>
                  </a:srgbClr>
                </a:solidFill>
                <a:cs typeface="宋体" panose="02010600030101010101" pitchFamily="2" charset="-122"/>
              </a:rPr>
              <a:t>.</a:t>
            </a:r>
            <a:br>
              <a:rPr lang="en-US" altLang="zh-CN" sz="1700" kern="0" dirty="0">
                <a:solidFill>
                  <a:srgbClr val="5B9BD5">
                    <a:lumMod val="75000"/>
                  </a:srgbClr>
                </a:solidFill>
                <a:cs typeface="宋体" panose="02010600030101010101" pitchFamily="2" charset="-122"/>
              </a:rPr>
            </a:br>
            <a:endParaRPr kumimoji="1" lang="zh-CN" altLang="en-US" dirty="0"/>
          </a:p>
        </p:txBody>
      </p:sp>
      <p:sp>
        <p:nvSpPr>
          <p:cNvPr id="6" name="矩形 5">
            <a:extLst>
              <a:ext uri="{FF2B5EF4-FFF2-40B4-BE49-F238E27FC236}">
                <a16:creationId xmlns:a16="http://schemas.microsoft.com/office/drawing/2014/main" id="{F10F4013-F93F-1941-80E5-8DC6634457C0}"/>
              </a:ext>
            </a:extLst>
          </p:cNvPr>
          <p:cNvSpPr/>
          <p:nvPr/>
        </p:nvSpPr>
        <p:spPr>
          <a:xfrm>
            <a:off x="166280" y="5130800"/>
            <a:ext cx="8723720" cy="1727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700" b="1" u="sng" kern="0" dirty="0">
                <a:solidFill>
                  <a:srgbClr val="21242C"/>
                </a:solidFill>
                <a:cs typeface="宋体" panose="02010600030101010101" pitchFamily="2" charset="-122"/>
              </a:rPr>
              <a:t>FEMALE STUDENT: </a:t>
            </a:r>
            <a:r>
              <a:rPr lang="en-US" altLang="zh-CN" sz="1700" kern="0" dirty="0">
                <a:solidFill>
                  <a:srgbClr val="21242C"/>
                </a:solidFill>
                <a:cs typeface="宋体" panose="02010600030101010101" pitchFamily="2" charset="-122"/>
              </a:rPr>
              <a:t>Did you say waveguide?</a:t>
            </a:r>
            <a:br>
              <a:rPr lang="en-US" altLang="zh-CN" sz="1700" kern="0" dirty="0">
                <a:solidFill>
                  <a:srgbClr val="21242C"/>
                </a:solidFill>
                <a:cs typeface="宋体" panose="02010600030101010101" pitchFamily="2" charset="-122"/>
              </a:rPr>
            </a:br>
            <a:r>
              <a:rPr lang="en-US" altLang="zh-CN" sz="1700" b="1" u="sng" kern="0" dirty="0">
                <a:solidFill>
                  <a:srgbClr val="5B9BD5">
                    <a:lumMod val="75000"/>
                  </a:srgbClr>
                </a:solidFill>
                <a:cs typeface="宋体" panose="02010600030101010101" pitchFamily="2" charset="-122"/>
              </a:rPr>
              <a:t>MALE PROFESSOR: </a:t>
            </a:r>
            <a:r>
              <a:rPr lang="en-US" altLang="zh-CN" sz="1700" kern="0" dirty="0">
                <a:solidFill>
                  <a:srgbClr val="5B9BD5">
                    <a:lumMod val="75000"/>
                  </a:srgbClr>
                </a:solidFill>
                <a:cs typeface="宋体" panose="02010600030101010101" pitchFamily="2" charset="-122"/>
              </a:rPr>
              <a:t>Yes. </a:t>
            </a:r>
            <a:r>
              <a:rPr lang="en-US" altLang="zh-CN" sz="1700" u="sng" kern="0" dirty="0">
                <a:solidFill>
                  <a:srgbClr val="5B9BD5">
                    <a:lumMod val="75000"/>
                  </a:srgbClr>
                </a:solidFill>
                <a:cs typeface="宋体" panose="02010600030101010101" pitchFamily="2" charset="-122"/>
              </a:rPr>
              <a:t>A waveguide, usually it refers to a </a:t>
            </a:r>
            <a:r>
              <a:rPr lang="en-US" altLang="zh-CN" sz="1700" u="sng" kern="0" spc="30" dirty="0">
                <a:solidFill>
                  <a:srgbClr val="5B9BD5">
                    <a:lumMod val="75000"/>
                  </a:srgbClr>
                </a:solidFill>
                <a:cs typeface="宋体" panose="02010600030101010101" pitchFamily="2" charset="-122"/>
              </a:rPr>
              <a:t>device</a:t>
            </a:r>
            <a:r>
              <a:rPr lang="en-US" altLang="zh-CN" sz="1700" u="sng" kern="0" dirty="0">
                <a:solidFill>
                  <a:srgbClr val="5B9BD5">
                    <a:lumMod val="75000"/>
                  </a:srgbClr>
                </a:solidFill>
                <a:cs typeface="宋体" panose="02010600030101010101" pitchFamily="2" charset="-122"/>
              </a:rPr>
              <a:t>, like a metal </a:t>
            </a:r>
            <a:r>
              <a:rPr lang="en-US" altLang="zh-CN" sz="1700" u="sng" kern="0" spc="30" dirty="0">
                <a:solidFill>
                  <a:srgbClr val="5B9BD5">
                    <a:lumMod val="75000"/>
                  </a:srgbClr>
                </a:solidFill>
                <a:cs typeface="宋体" panose="02010600030101010101" pitchFamily="2" charset="-122"/>
              </a:rPr>
              <a:t>conductor</a:t>
            </a:r>
            <a:r>
              <a:rPr lang="en-US" altLang="zh-CN" sz="1700" u="sng" kern="0" dirty="0">
                <a:solidFill>
                  <a:srgbClr val="5B9BD5">
                    <a:lumMod val="75000"/>
                  </a:srgbClr>
                </a:solidFill>
                <a:cs typeface="宋体" panose="02010600030101010101" pitchFamily="2" charset="-122"/>
              </a:rPr>
              <a:t>, that's used to guide and direct waves.</a:t>
            </a:r>
            <a:r>
              <a:rPr lang="en-US" altLang="zh-CN" sz="1700" kern="0" dirty="0">
                <a:solidFill>
                  <a:srgbClr val="5B9BD5">
                    <a:lumMod val="75000"/>
                  </a:srgbClr>
                </a:solidFill>
                <a:cs typeface="宋体" panose="02010600030101010101" pitchFamily="2" charset="-122"/>
              </a:rPr>
              <a:t> </a:t>
            </a:r>
            <a:r>
              <a:rPr lang="en-US" altLang="zh-CN" sz="1700" b="1" kern="0" dirty="0">
                <a:solidFill>
                  <a:srgbClr val="FF0000"/>
                </a:solidFill>
                <a:cs typeface="宋体" panose="02010600030101010101" pitchFamily="2" charset="-122"/>
              </a:rPr>
              <a:t>But</a:t>
            </a:r>
            <a:r>
              <a:rPr lang="en-US" altLang="zh-CN" sz="1700" kern="0" dirty="0">
                <a:solidFill>
                  <a:srgbClr val="5B9BD5">
                    <a:lumMod val="75000"/>
                  </a:srgbClr>
                </a:solidFill>
                <a:cs typeface="宋体" panose="02010600030101010101" pitchFamily="2" charset="-122"/>
              </a:rPr>
              <a:t> waveguides also </a:t>
            </a:r>
            <a:r>
              <a:rPr lang="en-US" altLang="zh-CN" sz="1700" kern="0" spc="30" dirty="0">
                <a:solidFill>
                  <a:srgbClr val="5B9BD5">
                    <a:lumMod val="75000"/>
                  </a:srgbClr>
                </a:solidFill>
                <a:cs typeface="宋体" panose="02010600030101010101" pitchFamily="2" charset="-122"/>
              </a:rPr>
              <a:t>occur </a:t>
            </a:r>
            <a:r>
              <a:rPr lang="en-US" altLang="zh-CN" sz="1700" kern="0" dirty="0">
                <a:solidFill>
                  <a:srgbClr val="5B9BD5">
                    <a:lumMod val="75000"/>
                  </a:srgbClr>
                </a:solidFill>
                <a:cs typeface="宋体" panose="02010600030101010101" pitchFamily="2" charset="-122"/>
              </a:rPr>
              <a:t>naturally—they make a </a:t>
            </a:r>
            <a:r>
              <a:rPr lang="en-US" altLang="zh-CN" sz="1700" kern="0" spc="30" dirty="0">
                <a:solidFill>
                  <a:srgbClr val="5B9BD5">
                    <a:lumMod val="75000"/>
                  </a:srgbClr>
                </a:solidFill>
                <a:cs typeface="宋体" panose="02010600030101010101" pitchFamily="2" charset="-122"/>
              </a:rPr>
              <a:t>path</a:t>
            </a:r>
            <a:r>
              <a:rPr lang="en-US" altLang="zh-CN" sz="1700" kern="0" dirty="0">
                <a:solidFill>
                  <a:srgbClr val="5B9BD5">
                    <a:lumMod val="75000"/>
                  </a:srgbClr>
                </a:solidFill>
                <a:cs typeface="宋体" panose="02010600030101010101" pitchFamily="2" charset="-122"/>
              </a:rPr>
              <a:t> for radio waves to follow in our </a:t>
            </a:r>
            <a:r>
              <a:rPr lang="en-US" altLang="zh-CN" sz="1700" kern="0" spc="30" dirty="0">
                <a:solidFill>
                  <a:srgbClr val="5B9BD5">
                    <a:lumMod val="75000"/>
                  </a:srgbClr>
                </a:solidFill>
                <a:cs typeface="宋体" panose="02010600030101010101" pitchFamily="2" charset="-122"/>
              </a:rPr>
              <a:t>atmosphere</a:t>
            </a:r>
            <a:r>
              <a:rPr lang="en-US" altLang="zh-CN" sz="1700" kern="0" dirty="0">
                <a:solidFill>
                  <a:srgbClr val="5B9BD5">
                    <a:lumMod val="75000"/>
                  </a:srgbClr>
                </a:solidFill>
                <a:cs typeface="宋体" panose="02010600030101010101" pitchFamily="2" charset="-122"/>
              </a:rPr>
              <a:t>. These </a:t>
            </a:r>
            <a:r>
              <a:rPr lang="en-US" altLang="zh-CN" sz="1700" u="sng" kern="0" dirty="0">
                <a:solidFill>
                  <a:srgbClr val="5B9BD5">
                    <a:lumMod val="75000"/>
                  </a:srgbClr>
                </a:solidFill>
                <a:cs typeface="宋体" panose="02010600030101010101" pitchFamily="2" charset="-122"/>
              </a:rPr>
              <a:t>natural waveguides </a:t>
            </a:r>
            <a:r>
              <a:rPr lang="en-US" altLang="zh-CN" sz="1700" u="sng" kern="0" spc="30" dirty="0">
                <a:solidFill>
                  <a:srgbClr val="5B9BD5">
                    <a:lumMod val="75000"/>
                  </a:srgbClr>
                </a:solidFill>
                <a:cs typeface="宋体" panose="02010600030101010101" pitchFamily="2" charset="-122"/>
              </a:rPr>
              <a:t>occur </a:t>
            </a:r>
            <a:r>
              <a:rPr lang="en-US" altLang="zh-CN" sz="1700" u="sng" kern="0" dirty="0">
                <a:solidFill>
                  <a:srgbClr val="5B9BD5">
                    <a:lumMod val="75000"/>
                  </a:srgbClr>
                </a:solidFill>
                <a:cs typeface="宋体" panose="02010600030101010101" pitchFamily="2" charset="-122"/>
              </a:rPr>
              <a:t>when the Sun is rising or </a:t>
            </a:r>
            <a:r>
              <a:rPr lang="en-US" altLang="zh-CN" sz="1700" u="sng" kern="0" spc="30" dirty="0">
                <a:solidFill>
                  <a:srgbClr val="5B9BD5">
                    <a:lumMod val="75000"/>
                  </a:srgbClr>
                </a:solidFill>
                <a:cs typeface="宋体" panose="02010600030101010101" pitchFamily="2" charset="-122"/>
              </a:rPr>
              <a:t>setting</a:t>
            </a:r>
            <a:r>
              <a:rPr lang="en-US" altLang="zh-CN" sz="1700" kern="0" dirty="0">
                <a:solidFill>
                  <a:srgbClr val="5B9BD5">
                    <a:lumMod val="75000"/>
                  </a:srgbClr>
                </a:solidFill>
                <a:cs typeface="宋体" panose="02010600030101010101" pitchFamily="2" charset="-122"/>
              </a:rPr>
              <a:t>, which makes sunrise and </a:t>
            </a:r>
            <a:r>
              <a:rPr lang="en-US" altLang="zh-CN" sz="1700" kern="0" spc="30" dirty="0">
                <a:solidFill>
                  <a:srgbClr val="5B9BD5">
                    <a:lumMod val="75000"/>
                  </a:srgbClr>
                </a:solidFill>
                <a:cs typeface="宋体" panose="02010600030101010101" pitchFamily="2" charset="-122"/>
              </a:rPr>
              <a:t>sunset</a:t>
            </a:r>
            <a:r>
              <a:rPr lang="en-US" altLang="zh-CN" sz="1700" kern="0" dirty="0">
                <a:solidFill>
                  <a:srgbClr val="5B9BD5">
                    <a:lumMod val="75000"/>
                  </a:srgbClr>
                </a:solidFill>
                <a:cs typeface="宋体" panose="02010600030101010101" pitchFamily="2" charset="-122"/>
              </a:rPr>
              <a:t> good times to pick up VLF emissions. </a:t>
            </a:r>
            <a:br>
              <a:rPr lang="en-US" altLang="zh-CN" sz="1700" kern="0" dirty="0">
                <a:solidFill>
                  <a:srgbClr val="5B9BD5">
                    <a:lumMod val="75000"/>
                  </a:srgbClr>
                </a:solidFill>
                <a:cs typeface="宋体" panose="02010600030101010101" pitchFamily="2" charset="-122"/>
              </a:rPr>
            </a:br>
            <a:endParaRPr kumimoji="1" lang="zh-CN" altLang="en-US" dirty="0"/>
          </a:p>
        </p:txBody>
      </p:sp>
      <p:sp>
        <p:nvSpPr>
          <p:cNvPr id="9" name="文本框 8">
            <a:extLst>
              <a:ext uri="{FF2B5EF4-FFF2-40B4-BE49-F238E27FC236}">
                <a16:creationId xmlns:a16="http://schemas.microsoft.com/office/drawing/2014/main" id="{F2191C46-0474-D444-9D7C-FEE2C4C4D7C7}"/>
              </a:ext>
            </a:extLst>
          </p:cNvPr>
          <p:cNvSpPr txBox="1"/>
          <p:nvPr/>
        </p:nvSpPr>
        <p:spPr>
          <a:xfrm>
            <a:off x="9575800" y="2826609"/>
            <a:ext cx="1590500" cy="646331"/>
          </a:xfrm>
          <a:prstGeom prst="rect">
            <a:avLst/>
          </a:prstGeom>
          <a:noFill/>
        </p:spPr>
        <p:txBody>
          <a:bodyPr wrap="none" rtlCol="0">
            <a:spAutoFit/>
          </a:bodyPr>
          <a:lstStyle/>
          <a:p>
            <a:r>
              <a:rPr kumimoji="1" lang="en-US" altLang="zh-CN" dirty="0"/>
              <a:t>natural source</a:t>
            </a:r>
          </a:p>
          <a:p>
            <a:r>
              <a:rPr kumimoji="1" lang="en-US" altLang="zh-CN" dirty="0"/>
              <a:t>    </a:t>
            </a:r>
            <a:endParaRPr kumimoji="1" lang="zh-CN" altLang="en-US" dirty="0"/>
          </a:p>
        </p:txBody>
      </p:sp>
      <p:sp>
        <p:nvSpPr>
          <p:cNvPr id="11" name="文本框 10">
            <a:extLst>
              <a:ext uri="{FF2B5EF4-FFF2-40B4-BE49-F238E27FC236}">
                <a16:creationId xmlns:a16="http://schemas.microsoft.com/office/drawing/2014/main" id="{1D18F515-7923-DF4D-8955-DCCE7EB66289}"/>
              </a:ext>
            </a:extLst>
          </p:cNvPr>
          <p:cNvSpPr txBox="1"/>
          <p:nvPr/>
        </p:nvSpPr>
        <p:spPr>
          <a:xfrm>
            <a:off x="10059907" y="4286486"/>
            <a:ext cx="622286" cy="369332"/>
          </a:xfrm>
          <a:prstGeom prst="rect">
            <a:avLst/>
          </a:prstGeom>
          <a:noFill/>
        </p:spPr>
        <p:txBody>
          <a:bodyPr wrap="none" rtlCol="0">
            <a:spAutoFit/>
          </a:bodyPr>
          <a:lstStyle/>
          <a:p>
            <a:r>
              <a:rPr kumimoji="1" lang="en-US" altLang="zh-CN" dirty="0"/>
              <a:t>time</a:t>
            </a:r>
            <a:endParaRPr kumimoji="1" lang="zh-CN" altLang="en-US" dirty="0"/>
          </a:p>
        </p:txBody>
      </p:sp>
      <p:sp>
        <p:nvSpPr>
          <p:cNvPr id="12" name="文本框 11">
            <a:extLst>
              <a:ext uri="{FF2B5EF4-FFF2-40B4-BE49-F238E27FC236}">
                <a16:creationId xmlns:a16="http://schemas.microsoft.com/office/drawing/2014/main" id="{B90823BF-6ECC-8E4E-969E-EB508F62D220}"/>
              </a:ext>
            </a:extLst>
          </p:cNvPr>
          <p:cNvSpPr txBox="1"/>
          <p:nvPr/>
        </p:nvSpPr>
        <p:spPr>
          <a:xfrm>
            <a:off x="9745718" y="5809734"/>
            <a:ext cx="1250663" cy="369332"/>
          </a:xfrm>
          <a:prstGeom prst="rect">
            <a:avLst/>
          </a:prstGeom>
          <a:noFill/>
        </p:spPr>
        <p:txBody>
          <a:bodyPr wrap="none" rtlCol="0">
            <a:spAutoFit/>
          </a:bodyPr>
          <a:lstStyle/>
          <a:p>
            <a:r>
              <a:rPr kumimoji="1" lang="en-US" altLang="zh-CN" dirty="0"/>
              <a:t>waveguide</a:t>
            </a:r>
            <a:endParaRPr kumimoji="1" lang="zh-CN" altLang="en-US" dirty="0"/>
          </a:p>
        </p:txBody>
      </p:sp>
      <p:sp>
        <p:nvSpPr>
          <p:cNvPr id="13" name="灯片编号占位符 12">
            <a:extLst>
              <a:ext uri="{FF2B5EF4-FFF2-40B4-BE49-F238E27FC236}">
                <a16:creationId xmlns:a16="http://schemas.microsoft.com/office/drawing/2014/main" id="{B0B263D7-4203-8C4C-8794-FEC657EC5C95}"/>
              </a:ext>
            </a:extLst>
          </p:cNvPr>
          <p:cNvSpPr>
            <a:spLocks noGrp="1"/>
          </p:cNvSpPr>
          <p:nvPr>
            <p:ph type="sldNum" sz="quarter" idx="12"/>
          </p:nvPr>
        </p:nvSpPr>
        <p:spPr/>
        <p:txBody>
          <a:bodyPr/>
          <a:lstStyle/>
          <a:p>
            <a:fld id="{339F675D-CCB8-1E44-8B99-D1C31FDA93BF}" type="slidenum">
              <a:rPr kumimoji="1" lang="zh-CN" altLang="en-US" smtClean="0"/>
              <a:t>58</a:t>
            </a:fld>
            <a:endParaRPr kumimoji="1" lang="zh-CN" altLang="en-US"/>
          </a:p>
        </p:txBody>
      </p:sp>
      <p:sp>
        <p:nvSpPr>
          <p:cNvPr id="14" name="TextBox 15">
            <a:extLst>
              <a:ext uri="{FF2B5EF4-FFF2-40B4-BE49-F238E27FC236}">
                <a16:creationId xmlns:a16="http://schemas.microsoft.com/office/drawing/2014/main" id="{CF5C34DF-6BD2-6145-853B-36725E4DB371}"/>
              </a:ext>
            </a:extLst>
          </p:cNvPr>
          <p:cNvSpPr txBox="1"/>
          <p:nvPr/>
        </p:nvSpPr>
        <p:spPr>
          <a:xfrm flipH="1">
            <a:off x="9626600" y="6277302"/>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933749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 : 1:54 – 3:41</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4-6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7D3E6F7F-9F17-E34D-BD63-EB5884CA495E}"/>
              </a:ext>
            </a:extLst>
          </p:cNvPr>
          <p:cNvSpPr txBox="1"/>
          <p:nvPr/>
        </p:nvSpPr>
        <p:spPr>
          <a:xfrm>
            <a:off x="166280" y="1493414"/>
            <a:ext cx="8723720" cy="5586145"/>
          </a:xfrm>
          <a:prstGeom prst="rect">
            <a:avLst/>
          </a:prstGeom>
          <a:noFill/>
        </p:spPr>
        <p:txBody>
          <a:bodyPr wrap="square">
            <a:spAutoFit/>
          </a:bodyPr>
          <a:lstStyle/>
          <a:p>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Um, on Earth the main </a:t>
            </a:r>
            <a:r>
              <a:rPr lang="en-US" altLang="zh-CN" sz="1700" kern="0" spc="30" dirty="0">
                <a:solidFill>
                  <a:schemeClr val="accent5">
                    <a:lumMod val="75000"/>
                  </a:schemeClr>
                </a:solidFill>
                <a:effectLst/>
                <a:cs typeface="宋体" panose="02010600030101010101" pitchFamily="2" charset="-122"/>
              </a:rPr>
              <a:t>source</a:t>
            </a:r>
            <a:r>
              <a:rPr lang="en-US" altLang="zh-CN" sz="1700" kern="0" dirty="0">
                <a:solidFill>
                  <a:schemeClr val="accent5">
                    <a:lumMod val="75000"/>
                  </a:schemeClr>
                </a:solidFill>
                <a:effectLst/>
                <a:cs typeface="宋体" panose="02010600030101010101" pitchFamily="2" charset="-122"/>
              </a:rPr>
              <a:t> of naturally occurring VLF emissions is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which generates a </a:t>
            </a:r>
            <a:r>
              <a:rPr lang="en-US" altLang="zh-CN" sz="1700" kern="0" spc="30" dirty="0">
                <a:solidFill>
                  <a:schemeClr val="accent5">
                    <a:lumMod val="75000"/>
                  </a:schemeClr>
                </a:solidFill>
                <a:effectLst/>
                <a:cs typeface="宋体" panose="02010600030101010101" pitchFamily="2" charset="-122"/>
              </a:rPr>
              <a:t>pulse </a:t>
            </a:r>
            <a:r>
              <a:rPr lang="en-US" altLang="zh-CN" sz="1700" kern="0" dirty="0">
                <a:solidFill>
                  <a:schemeClr val="accent5">
                    <a:lumMod val="75000"/>
                  </a:schemeClr>
                </a:solidFill>
                <a:effectLst/>
                <a:cs typeface="宋体" panose="02010600030101010101" pitchFamily="2" charset="-122"/>
              </a:rPr>
              <a:t>of radio waves every time it flashes.  Ah yes, Laura?</a:t>
            </a:r>
            <a:br>
              <a:rPr lang="en-US" altLang="zh-CN" sz="1700" kern="0" dirty="0">
                <a:solidFill>
                  <a:schemeClr val="accent5">
                    <a:lumMod val="75000"/>
                  </a:schemeClr>
                </a:solidFill>
                <a:effectLst/>
                <a:cs typeface="宋体" panose="02010600030101010101" pitchFamily="2" charset="-122"/>
              </a:rPr>
            </a:br>
            <a:r>
              <a:rPr lang="en-US" altLang="zh-CN" sz="1700" b="1" u="sng" kern="0" dirty="0">
                <a:solidFill>
                  <a:srgbClr val="21242C"/>
                </a:solidFill>
                <a:effectLst/>
                <a:cs typeface="宋体" panose="02010600030101010101" pitchFamily="2" charset="-122"/>
              </a:rPr>
              <a:t>FEMALE STUDENT: </a:t>
            </a:r>
            <a:r>
              <a:rPr lang="en-US" altLang="zh-CN" sz="1700" kern="0" dirty="0">
                <a:solidFill>
                  <a:srgbClr val="21242C"/>
                </a:solidFill>
                <a:effectLst/>
                <a:cs typeface="宋体" panose="02010600030101010101" pitchFamily="2" charset="-122"/>
              </a:rPr>
              <a:t>Since you almost always get </a:t>
            </a:r>
            <a:r>
              <a:rPr lang="en-US" altLang="zh-CN" sz="1700" kern="0" spc="30" dirty="0">
                <a:solidFill>
                  <a:srgbClr val="21242C"/>
                </a:solidFill>
                <a:effectLst/>
                <a:cs typeface="宋体" panose="02010600030101010101" pitchFamily="2" charset="-122"/>
              </a:rPr>
              <a:t>lightning</a:t>
            </a:r>
            <a:r>
              <a:rPr lang="en-US" altLang="zh-CN" sz="1700" kern="0" dirty="0">
                <a:solidFill>
                  <a:srgbClr val="21242C"/>
                </a:solidFill>
                <a:effectLst/>
                <a:cs typeface="宋体" panose="02010600030101010101" pitchFamily="2" charset="-122"/>
              </a:rPr>
              <a:t> with thunderstorms, we can pick up VLF waves </a:t>
            </a:r>
            <a:r>
              <a:rPr lang="en-US" altLang="zh-CN" sz="1700" kern="0" spc="30" dirty="0">
                <a:solidFill>
                  <a:srgbClr val="21242C"/>
                </a:solidFill>
                <a:effectLst/>
                <a:cs typeface="宋体" panose="02010600030101010101" pitchFamily="2" charset="-122"/>
              </a:rPr>
              <a:t>pretty</a:t>
            </a:r>
            <a:r>
              <a:rPr lang="en-US" altLang="zh-CN" sz="1700" kern="0" dirty="0">
                <a:solidFill>
                  <a:srgbClr val="21242C"/>
                </a:solidFill>
                <a:effectLst/>
                <a:cs typeface="宋体" panose="02010600030101010101" pitchFamily="2" charset="-122"/>
              </a:rPr>
              <a:t> often, right? You just have to wait until there's a thunderstorm…</a:t>
            </a:r>
            <a:br>
              <a:rPr lang="en-US" altLang="zh-CN" sz="1700" kern="0" dirty="0">
                <a:solidFill>
                  <a:srgbClr val="21242C"/>
                </a:solidFill>
                <a:effectLst/>
                <a:cs typeface="宋体" panose="02010600030101010101" pitchFamily="2" charset="-122"/>
              </a:rPr>
            </a:br>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Ah, do you? Have to wait? VLF receivers are very </a:t>
            </a:r>
            <a:r>
              <a:rPr lang="en-US" altLang="zh-CN" sz="1700" kern="0" spc="30" dirty="0">
                <a:solidFill>
                  <a:schemeClr val="accent5">
                    <a:lumMod val="75000"/>
                  </a:schemeClr>
                </a:solidFill>
                <a:effectLst/>
                <a:cs typeface="宋体" panose="02010600030101010101" pitchFamily="2" charset="-122"/>
              </a:rPr>
              <a:t>sensitive</a:t>
            </a:r>
            <a:r>
              <a:rPr lang="en-US" altLang="zh-CN" sz="1700" kern="0" dirty="0">
                <a:solidFill>
                  <a:schemeClr val="accent5">
                    <a:lumMod val="75000"/>
                  </a:schemeClr>
                </a:solidFill>
                <a:effectLst/>
                <a:cs typeface="宋体" panose="02010600030101010101" pitchFamily="2" charset="-122"/>
              </a:rPr>
              <a:t> and VLF waves travel very far. So we can pick up emissions from </a:t>
            </a:r>
            <a:r>
              <a:rPr lang="en-US" altLang="zh-CN" sz="1700" kern="0" spc="30" dirty="0">
                <a:solidFill>
                  <a:schemeClr val="accent5">
                    <a:lumMod val="75000"/>
                  </a:schemeClr>
                </a:solidFill>
                <a:effectLst/>
                <a:cs typeface="宋体" panose="02010600030101010101" pitchFamily="2" charset="-122"/>
              </a:rPr>
              <a:t>lightning </a:t>
            </a:r>
            <a:r>
              <a:rPr lang="en-US" altLang="zh-CN" sz="1700" kern="0" dirty="0">
                <a:solidFill>
                  <a:schemeClr val="accent5">
                    <a:lumMod val="75000"/>
                  </a:schemeClr>
                </a:solidFill>
                <a:effectLst/>
                <a:cs typeface="宋体" panose="02010600030101010101" pitchFamily="2" charset="-122"/>
              </a:rPr>
              <a:t>that's far away. So, actually, you can </a:t>
            </a:r>
            <a:r>
              <a:rPr lang="en-US" altLang="zh-CN" sz="1700" kern="0" spc="30" dirty="0">
                <a:solidFill>
                  <a:schemeClr val="accent5">
                    <a:lumMod val="75000"/>
                  </a:schemeClr>
                </a:solidFill>
                <a:effectLst/>
                <a:cs typeface="宋体" panose="02010600030101010101" pitchFamily="2" charset="-122"/>
              </a:rPr>
              <a:t>pretty</a:t>
            </a:r>
            <a:r>
              <a:rPr lang="en-US" altLang="zh-CN" sz="1700" kern="0" dirty="0">
                <a:solidFill>
                  <a:schemeClr val="accent5">
                    <a:lumMod val="75000"/>
                  </a:schemeClr>
                </a:solidFill>
                <a:effectLst/>
                <a:cs typeface="宋体" panose="02010600030101010101" pitchFamily="2" charset="-122"/>
              </a:rPr>
              <a:t> much listen to them all the time, because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strikes Earth </a:t>
            </a:r>
            <a:r>
              <a:rPr lang="en-US" altLang="zh-CN" sz="1700" kern="0" spc="30" dirty="0">
                <a:solidFill>
                  <a:schemeClr val="accent5">
                    <a:lumMod val="75000"/>
                  </a:schemeClr>
                </a:solidFill>
                <a:effectLst/>
                <a:cs typeface="宋体" panose="02010600030101010101" pitchFamily="2" charset="-122"/>
              </a:rPr>
              <a:t>constantly</a:t>
            </a:r>
            <a:r>
              <a:rPr lang="en-US" altLang="zh-CN" sz="1700" kern="0" dirty="0">
                <a:solidFill>
                  <a:schemeClr val="accent5">
                    <a:lumMod val="75000"/>
                  </a:schemeClr>
                </a:solidFill>
                <a:effectLst/>
                <a:cs typeface="宋体" panose="02010600030101010101" pitchFamily="2" charset="-122"/>
              </a:rPr>
              <a:t>, about a hundred times per </a:t>
            </a:r>
            <a:r>
              <a:rPr lang="en-US" altLang="zh-CN" sz="1700" kern="0" spc="30" dirty="0">
                <a:solidFill>
                  <a:schemeClr val="accent5">
                    <a:lumMod val="75000"/>
                  </a:schemeClr>
                </a:solidFill>
                <a:effectLst/>
                <a:cs typeface="宋体" panose="02010600030101010101" pitchFamily="2" charset="-122"/>
              </a:rPr>
              <a:t>second</a:t>
            </a:r>
            <a:r>
              <a:rPr lang="en-US" altLang="zh-CN" sz="1700" kern="0" dirty="0">
                <a:solidFill>
                  <a:schemeClr val="accent5">
                    <a:lumMod val="75000"/>
                  </a:schemeClr>
                </a:solidFill>
                <a:effectLst/>
                <a:cs typeface="宋体" panose="02010600030101010101" pitchFamily="2" charset="-122"/>
              </a:rPr>
              <a:t>. </a:t>
            </a:r>
            <a:r>
              <a:rPr lang="en-US" altLang="zh-CN" sz="1700" kern="0" spc="30" dirty="0">
                <a:solidFill>
                  <a:schemeClr val="accent5">
                    <a:lumMod val="75000"/>
                  </a:schemeClr>
                </a:solidFill>
                <a:effectLst/>
                <a:cs typeface="宋体" panose="02010600030101010101" pitchFamily="2" charset="-122"/>
              </a:rPr>
              <a:t>Even</a:t>
            </a:r>
            <a:r>
              <a:rPr lang="en-US" altLang="zh-CN" sz="1700" kern="0" dirty="0">
                <a:solidFill>
                  <a:schemeClr val="accent5">
                    <a:lumMod val="75000"/>
                  </a:schemeClr>
                </a:solidFill>
                <a:effectLst/>
                <a:cs typeface="宋体" panose="02010600030101010101" pitchFamily="2" charset="-122"/>
              </a:rPr>
              <a:t> if there's no </a:t>
            </a:r>
            <a:r>
              <a:rPr lang="en-US" altLang="zh-CN" sz="1700" kern="0" spc="30" dirty="0">
                <a:solidFill>
                  <a:schemeClr val="accent5">
                    <a:lumMod val="75000"/>
                  </a:schemeClr>
                </a:solidFill>
                <a:effectLst/>
                <a:cs typeface="宋体" panose="02010600030101010101" pitchFamily="2" charset="-122"/>
              </a:rPr>
              <a:t>lightning</a:t>
            </a:r>
            <a:r>
              <a:rPr lang="en-US" altLang="zh-CN" sz="1700" kern="0" dirty="0">
                <a:solidFill>
                  <a:schemeClr val="accent5">
                    <a:lumMod val="75000"/>
                  </a:schemeClr>
                </a:solidFill>
                <a:effectLst/>
                <a:cs typeface="宋体" panose="02010600030101010101" pitchFamily="2" charset="-122"/>
              </a:rPr>
              <a:t> where you are, with a VLF radio you can hear the crackling from storms that are thousands of kilometers away. </a:t>
            </a:r>
            <a:br>
              <a:rPr lang="en-US" altLang="zh-CN" sz="1700" kern="0" dirty="0">
                <a:solidFill>
                  <a:schemeClr val="accent5">
                    <a:lumMod val="75000"/>
                  </a:schemeClr>
                </a:solidFill>
                <a:effectLst/>
                <a:cs typeface="宋体" panose="02010600030101010101" pitchFamily="2" charset="-122"/>
              </a:rPr>
            </a:br>
            <a:r>
              <a:rPr lang="en-US" altLang="zh-CN" sz="1700" kern="0" dirty="0">
                <a:solidFill>
                  <a:schemeClr val="accent5">
                    <a:lumMod val="75000"/>
                  </a:schemeClr>
                </a:solidFill>
                <a:effectLst/>
                <a:cs typeface="宋体" panose="02010600030101010101" pitchFamily="2" charset="-122"/>
              </a:rPr>
              <a:t>However, some times of day are better than others for picking up VLF waves. Daytime isn't as good as nighttime, for example. And what’s more, my </a:t>
            </a:r>
            <a:r>
              <a:rPr lang="en-US" altLang="zh-CN" sz="1700" kern="0" spc="30" dirty="0">
                <a:solidFill>
                  <a:schemeClr val="accent5">
                    <a:lumMod val="75000"/>
                  </a:schemeClr>
                </a:solidFill>
                <a:effectLst/>
                <a:cs typeface="宋体" panose="02010600030101010101" pitchFamily="2" charset="-122"/>
              </a:rPr>
              <a:t>colleague</a:t>
            </a:r>
            <a:r>
              <a:rPr lang="en-US" altLang="zh-CN" sz="1700" kern="0" dirty="0">
                <a:solidFill>
                  <a:schemeClr val="accent5">
                    <a:lumMod val="75000"/>
                  </a:schemeClr>
                </a:solidFill>
                <a:effectLst/>
                <a:cs typeface="宋体" panose="02010600030101010101" pitchFamily="2" charset="-122"/>
              </a:rPr>
              <a:t> Dennis Gallagher says—and in my opinion, he's right—he says the best time to listen for them is around </a:t>
            </a:r>
            <a:r>
              <a:rPr lang="en-US" altLang="zh-CN" sz="1700" kern="0" spc="30" dirty="0">
                <a:solidFill>
                  <a:schemeClr val="accent5">
                    <a:lumMod val="75000"/>
                  </a:schemeClr>
                </a:solidFill>
                <a:effectLst/>
                <a:cs typeface="宋体" panose="02010600030101010101" pitchFamily="2" charset="-122"/>
              </a:rPr>
              <a:t>sunset</a:t>
            </a:r>
            <a:r>
              <a:rPr lang="en-US" altLang="zh-CN" sz="1700" kern="0" dirty="0">
                <a:solidFill>
                  <a:schemeClr val="accent5">
                    <a:lumMod val="75000"/>
                  </a:schemeClr>
                </a:solidFill>
                <a:effectLst/>
                <a:cs typeface="宋体" panose="02010600030101010101" pitchFamily="2" charset="-122"/>
              </a:rPr>
              <a:t> or sunrise. That's when there are natural waveguides in the </a:t>
            </a:r>
            <a:r>
              <a:rPr lang="en-US" altLang="zh-CN" sz="1700" kern="0" spc="30" dirty="0">
                <a:solidFill>
                  <a:schemeClr val="accent5">
                    <a:lumMod val="75000"/>
                  </a:schemeClr>
                </a:solidFill>
                <a:effectLst/>
                <a:cs typeface="宋体" panose="02010600030101010101" pitchFamily="2" charset="-122"/>
              </a:rPr>
              <a:t>local</a:t>
            </a:r>
            <a:r>
              <a:rPr lang="en-US" altLang="zh-CN" sz="1700" kern="0" dirty="0">
                <a:solidFill>
                  <a:schemeClr val="accent5">
                    <a:lumMod val="75000"/>
                  </a:schemeClr>
                </a:solidFill>
                <a:effectLst/>
                <a:cs typeface="宋体" panose="02010600030101010101" pitchFamily="2" charset="-122"/>
              </a:rPr>
              <a:t> </a:t>
            </a:r>
            <a:r>
              <a:rPr lang="en-US" altLang="zh-CN" sz="1700" kern="0" spc="30" dirty="0">
                <a:solidFill>
                  <a:schemeClr val="accent5">
                    <a:lumMod val="75000"/>
                  </a:schemeClr>
                </a:solidFill>
                <a:effectLst/>
                <a:cs typeface="宋体" panose="02010600030101010101" pitchFamily="2" charset="-122"/>
              </a:rPr>
              <a:t>atmosphere</a:t>
            </a:r>
            <a:r>
              <a:rPr lang="en-US" altLang="zh-CN" sz="1700" kern="0" dirty="0">
                <a:solidFill>
                  <a:schemeClr val="accent5">
                    <a:lumMod val="75000"/>
                  </a:schemeClr>
                </a:solidFill>
                <a:effectLst/>
                <a:cs typeface="宋体" panose="02010600030101010101" pitchFamily="2" charset="-122"/>
              </a:rPr>
              <a:t>.</a:t>
            </a:r>
            <a:br>
              <a:rPr lang="en-US" altLang="zh-CN" sz="1700" kern="0" dirty="0">
                <a:solidFill>
                  <a:schemeClr val="accent5">
                    <a:lumMod val="75000"/>
                  </a:schemeClr>
                </a:solidFill>
                <a:effectLst/>
                <a:cs typeface="宋体" panose="02010600030101010101" pitchFamily="2" charset="-122"/>
              </a:rPr>
            </a:br>
            <a:r>
              <a:rPr lang="en-US" altLang="zh-CN" sz="1700" b="1" u="sng" kern="0" dirty="0">
                <a:solidFill>
                  <a:srgbClr val="21242C"/>
                </a:solidFill>
                <a:effectLst/>
                <a:cs typeface="宋体" panose="02010600030101010101" pitchFamily="2" charset="-122"/>
              </a:rPr>
              <a:t>FEMALE STUDENT: </a:t>
            </a:r>
            <a:r>
              <a:rPr lang="en-US" altLang="zh-CN" sz="1700" kern="0" dirty="0">
                <a:solidFill>
                  <a:srgbClr val="21242C"/>
                </a:solidFill>
                <a:effectLst/>
                <a:cs typeface="宋体" panose="02010600030101010101" pitchFamily="2" charset="-122"/>
              </a:rPr>
              <a:t>Did you say waveguide?</a:t>
            </a:r>
            <a:br>
              <a:rPr lang="en-US" altLang="zh-CN" sz="1700" kern="0" dirty="0">
                <a:solidFill>
                  <a:srgbClr val="21242C"/>
                </a:solidFill>
                <a:effectLst/>
                <a:cs typeface="宋体" panose="02010600030101010101" pitchFamily="2" charset="-122"/>
              </a:rPr>
            </a:br>
            <a:r>
              <a:rPr lang="en-US" altLang="zh-CN" sz="1700" b="1" u="sng" kern="0" dirty="0">
                <a:solidFill>
                  <a:schemeClr val="accent5">
                    <a:lumMod val="75000"/>
                  </a:schemeClr>
                </a:solidFill>
                <a:effectLst/>
                <a:cs typeface="宋体" panose="02010600030101010101" pitchFamily="2" charset="-122"/>
              </a:rPr>
              <a:t>MALE PROFESSOR: </a:t>
            </a:r>
            <a:r>
              <a:rPr lang="en-US" altLang="zh-CN" sz="1700" kern="0" dirty="0">
                <a:solidFill>
                  <a:schemeClr val="accent5">
                    <a:lumMod val="75000"/>
                  </a:schemeClr>
                </a:solidFill>
                <a:effectLst/>
                <a:cs typeface="宋体" panose="02010600030101010101" pitchFamily="2" charset="-122"/>
              </a:rPr>
              <a:t>Yes. A waveguide, usually it refers to a </a:t>
            </a:r>
            <a:r>
              <a:rPr lang="en-US" altLang="zh-CN" sz="1700" kern="0" spc="30" dirty="0">
                <a:solidFill>
                  <a:schemeClr val="accent5">
                    <a:lumMod val="75000"/>
                  </a:schemeClr>
                </a:solidFill>
                <a:effectLst/>
                <a:cs typeface="宋体" panose="02010600030101010101" pitchFamily="2" charset="-122"/>
              </a:rPr>
              <a:t>device</a:t>
            </a:r>
            <a:r>
              <a:rPr lang="en-US" altLang="zh-CN" sz="1700" kern="0" dirty="0">
                <a:solidFill>
                  <a:schemeClr val="accent5">
                    <a:lumMod val="75000"/>
                  </a:schemeClr>
                </a:solidFill>
                <a:effectLst/>
                <a:cs typeface="宋体" panose="02010600030101010101" pitchFamily="2" charset="-122"/>
              </a:rPr>
              <a:t>, like a metal </a:t>
            </a:r>
            <a:r>
              <a:rPr lang="en-US" altLang="zh-CN" sz="1700" kern="0" spc="30" dirty="0">
                <a:solidFill>
                  <a:schemeClr val="accent5">
                    <a:lumMod val="75000"/>
                  </a:schemeClr>
                </a:solidFill>
                <a:effectLst/>
                <a:cs typeface="宋体" panose="02010600030101010101" pitchFamily="2" charset="-122"/>
              </a:rPr>
              <a:t>conductor</a:t>
            </a:r>
            <a:r>
              <a:rPr lang="en-US" altLang="zh-CN" sz="1700" kern="0" dirty="0">
                <a:solidFill>
                  <a:schemeClr val="accent5">
                    <a:lumMod val="75000"/>
                  </a:schemeClr>
                </a:solidFill>
                <a:effectLst/>
                <a:cs typeface="宋体" panose="02010600030101010101" pitchFamily="2" charset="-122"/>
              </a:rPr>
              <a:t>, that's used to guide and direct waves. But waveguides also </a:t>
            </a:r>
            <a:r>
              <a:rPr lang="en-US" altLang="zh-CN" sz="1700" kern="0" spc="30" dirty="0">
                <a:solidFill>
                  <a:schemeClr val="accent5">
                    <a:lumMod val="75000"/>
                  </a:schemeClr>
                </a:solidFill>
                <a:effectLst/>
                <a:cs typeface="宋体" panose="02010600030101010101" pitchFamily="2" charset="-122"/>
              </a:rPr>
              <a:t>occur </a:t>
            </a:r>
            <a:r>
              <a:rPr lang="en-US" altLang="zh-CN" sz="1700" kern="0" dirty="0">
                <a:solidFill>
                  <a:schemeClr val="accent5">
                    <a:lumMod val="75000"/>
                  </a:schemeClr>
                </a:solidFill>
                <a:effectLst/>
                <a:cs typeface="宋体" panose="02010600030101010101" pitchFamily="2" charset="-122"/>
              </a:rPr>
              <a:t>naturally—they make a </a:t>
            </a:r>
            <a:r>
              <a:rPr lang="en-US" altLang="zh-CN" sz="1700" kern="0" spc="30" dirty="0">
                <a:solidFill>
                  <a:schemeClr val="accent5">
                    <a:lumMod val="75000"/>
                  </a:schemeClr>
                </a:solidFill>
                <a:effectLst/>
                <a:cs typeface="宋体" panose="02010600030101010101" pitchFamily="2" charset="-122"/>
              </a:rPr>
              <a:t>path</a:t>
            </a:r>
            <a:r>
              <a:rPr lang="en-US" altLang="zh-CN" sz="1700" kern="0" dirty="0">
                <a:solidFill>
                  <a:schemeClr val="accent5">
                    <a:lumMod val="75000"/>
                  </a:schemeClr>
                </a:solidFill>
                <a:effectLst/>
                <a:cs typeface="宋体" panose="02010600030101010101" pitchFamily="2" charset="-122"/>
              </a:rPr>
              <a:t> for radio waves to follow in our </a:t>
            </a:r>
            <a:r>
              <a:rPr lang="en-US" altLang="zh-CN" sz="1700" kern="0" spc="30" dirty="0">
                <a:solidFill>
                  <a:schemeClr val="accent5">
                    <a:lumMod val="75000"/>
                  </a:schemeClr>
                </a:solidFill>
                <a:effectLst/>
                <a:cs typeface="宋体" panose="02010600030101010101" pitchFamily="2" charset="-122"/>
              </a:rPr>
              <a:t>atmosphere</a:t>
            </a:r>
            <a:r>
              <a:rPr lang="en-US" altLang="zh-CN" sz="1700" kern="0" dirty="0">
                <a:solidFill>
                  <a:schemeClr val="accent5">
                    <a:lumMod val="75000"/>
                  </a:schemeClr>
                </a:solidFill>
                <a:effectLst/>
                <a:cs typeface="宋体" panose="02010600030101010101" pitchFamily="2" charset="-122"/>
              </a:rPr>
              <a:t>. These natural waveguides </a:t>
            </a:r>
            <a:r>
              <a:rPr lang="en-US" altLang="zh-CN" sz="1700" kern="0" spc="30" dirty="0">
                <a:solidFill>
                  <a:schemeClr val="accent5">
                    <a:lumMod val="75000"/>
                  </a:schemeClr>
                </a:solidFill>
                <a:effectLst/>
                <a:cs typeface="宋体" panose="02010600030101010101" pitchFamily="2" charset="-122"/>
              </a:rPr>
              <a:t>occur </a:t>
            </a:r>
            <a:r>
              <a:rPr lang="en-US" altLang="zh-CN" sz="1700" kern="0" dirty="0">
                <a:solidFill>
                  <a:schemeClr val="accent5">
                    <a:lumMod val="75000"/>
                  </a:schemeClr>
                </a:solidFill>
                <a:effectLst/>
                <a:cs typeface="宋体" panose="02010600030101010101" pitchFamily="2" charset="-122"/>
              </a:rPr>
              <a:t>when the Sun is rising or </a:t>
            </a:r>
            <a:r>
              <a:rPr lang="en-US" altLang="zh-CN" sz="1700" kern="0" spc="30" dirty="0">
                <a:solidFill>
                  <a:schemeClr val="accent5">
                    <a:lumMod val="75000"/>
                  </a:schemeClr>
                </a:solidFill>
                <a:effectLst/>
                <a:cs typeface="宋体" panose="02010600030101010101" pitchFamily="2" charset="-122"/>
              </a:rPr>
              <a:t>setting</a:t>
            </a:r>
            <a:r>
              <a:rPr lang="en-US" altLang="zh-CN" sz="1700" kern="0" dirty="0">
                <a:solidFill>
                  <a:schemeClr val="accent5">
                    <a:lumMod val="75000"/>
                  </a:schemeClr>
                </a:solidFill>
                <a:effectLst/>
                <a:cs typeface="宋体" panose="02010600030101010101" pitchFamily="2" charset="-122"/>
              </a:rPr>
              <a:t>, which makes sunrise and </a:t>
            </a:r>
            <a:r>
              <a:rPr lang="en-US" altLang="zh-CN" sz="1700" kern="0" spc="30" dirty="0">
                <a:solidFill>
                  <a:schemeClr val="accent5">
                    <a:lumMod val="75000"/>
                  </a:schemeClr>
                </a:solidFill>
                <a:effectLst/>
                <a:cs typeface="宋体" panose="02010600030101010101" pitchFamily="2" charset="-122"/>
              </a:rPr>
              <a:t>sunset</a:t>
            </a:r>
            <a:r>
              <a:rPr lang="en-US" altLang="zh-CN" sz="1700" kern="0" dirty="0">
                <a:solidFill>
                  <a:schemeClr val="accent5">
                    <a:lumMod val="75000"/>
                  </a:schemeClr>
                </a:solidFill>
                <a:effectLst/>
                <a:cs typeface="宋体" panose="02010600030101010101" pitchFamily="2" charset="-122"/>
              </a:rPr>
              <a:t> good times to pick up VLF emissions. </a:t>
            </a:r>
            <a:br>
              <a:rPr lang="en-US" altLang="zh-CN" sz="1700" kern="0" dirty="0">
                <a:solidFill>
                  <a:schemeClr val="accent5">
                    <a:lumMod val="75000"/>
                  </a:schemeClr>
                </a:solidFill>
                <a:effectLst/>
                <a:cs typeface="宋体" panose="02010600030101010101" pitchFamily="2" charset="-122"/>
              </a:rPr>
            </a:br>
            <a:endParaRPr lang="zh-CN" altLang="en-US" sz="1700" dirty="0">
              <a:solidFill>
                <a:schemeClr val="accent5">
                  <a:lumMod val="75000"/>
                </a:schemeClr>
              </a:solidFill>
            </a:endParaRPr>
          </a:p>
        </p:txBody>
      </p:sp>
      <p:sp>
        <p:nvSpPr>
          <p:cNvPr id="5" name="矩形 4">
            <a:extLst>
              <a:ext uri="{FF2B5EF4-FFF2-40B4-BE49-F238E27FC236}">
                <a16:creationId xmlns:a16="http://schemas.microsoft.com/office/drawing/2014/main" id="{33FA6130-D946-3745-B0A7-8CFAF7558DCC}"/>
              </a:ext>
            </a:extLst>
          </p:cNvPr>
          <p:cNvSpPr/>
          <p:nvPr/>
        </p:nvSpPr>
        <p:spPr>
          <a:xfrm>
            <a:off x="166280" y="1581294"/>
            <a:ext cx="8723720" cy="378329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700" b="1" u="sng" kern="0" dirty="0">
                <a:solidFill>
                  <a:srgbClr val="5B9BD5">
                    <a:lumMod val="75000"/>
                  </a:srgbClr>
                </a:solidFill>
                <a:cs typeface="宋体" panose="02010600030101010101" pitchFamily="2" charset="-122"/>
              </a:rPr>
              <a:t>MALE PROFESSOR: </a:t>
            </a:r>
            <a:r>
              <a:rPr lang="en-US" altLang="zh-CN" sz="1700" kern="0" dirty="0">
                <a:solidFill>
                  <a:srgbClr val="5B9BD5">
                    <a:lumMod val="75000"/>
                  </a:srgbClr>
                </a:solidFill>
                <a:cs typeface="宋体" panose="02010600030101010101" pitchFamily="2" charset="-122"/>
              </a:rPr>
              <a:t>Um, </a:t>
            </a:r>
            <a:r>
              <a:rPr lang="en-US" altLang="zh-CN" sz="1700" u="sng" kern="0" dirty="0">
                <a:solidFill>
                  <a:srgbClr val="5B9BD5">
                    <a:lumMod val="75000"/>
                  </a:srgbClr>
                </a:solidFill>
                <a:cs typeface="宋体" panose="02010600030101010101" pitchFamily="2" charset="-122"/>
              </a:rPr>
              <a:t>on Earth the main </a:t>
            </a:r>
            <a:r>
              <a:rPr lang="en-US" altLang="zh-CN" sz="1700" u="sng" kern="0" spc="30" dirty="0">
                <a:solidFill>
                  <a:srgbClr val="5B9BD5">
                    <a:lumMod val="75000"/>
                  </a:srgbClr>
                </a:solidFill>
                <a:cs typeface="宋体" panose="02010600030101010101" pitchFamily="2" charset="-122"/>
              </a:rPr>
              <a:t>source</a:t>
            </a:r>
            <a:r>
              <a:rPr lang="en-US" altLang="zh-CN" sz="1700" u="sng" kern="0" dirty="0">
                <a:solidFill>
                  <a:srgbClr val="5B9BD5">
                    <a:lumMod val="75000"/>
                  </a:srgbClr>
                </a:solidFill>
                <a:cs typeface="宋体" panose="02010600030101010101" pitchFamily="2" charset="-122"/>
              </a:rPr>
              <a:t> of naturally occurring VLF emissions is </a:t>
            </a:r>
            <a:r>
              <a:rPr lang="en-US" altLang="zh-CN" sz="1700" u="sng" kern="0" spc="30" dirty="0">
                <a:solidFill>
                  <a:srgbClr val="5B9BD5">
                    <a:lumMod val="75000"/>
                  </a:srgbClr>
                </a:solidFill>
                <a:cs typeface="宋体" panose="02010600030101010101" pitchFamily="2" charset="-122"/>
              </a:rPr>
              <a:t>lightning</a:t>
            </a:r>
            <a:r>
              <a:rPr lang="en-US" altLang="zh-CN" sz="1700" kern="0" dirty="0">
                <a:solidFill>
                  <a:srgbClr val="5B9BD5">
                    <a:lumMod val="75000"/>
                  </a:srgbClr>
                </a:solidFill>
                <a:cs typeface="宋体" panose="02010600030101010101" pitchFamily="2" charset="-122"/>
              </a:rPr>
              <a:t>, which generates a </a:t>
            </a:r>
            <a:r>
              <a:rPr lang="en-US" altLang="zh-CN" sz="1700" kern="0" spc="30" dirty="0">
                <a:solidFill>
                  <a:srgbClr val="5B9BD5">
                    <a:lumMod val="75000"/>
                  </a:srgbClr>
                </a:solidFill>
                <a:cs typeface="宋体" panose="02010600030101010101" pitchFamily="2" charset="-122"/>
              </a:rPr>
              <a:t>pulse </a:t>
            </a:r>
            <a:r>
              <a:rPr lang="en-US" altLang="zh-CN" sz="1700" kern="0" dirty="0">
                <a:solidFill>
                  <a:srgbClr val="5B9BD5">
                    <a:lumMod val="75000"/>
                  </a:srgbClr>
                </a:solidFill>
                <a:cs typeface="宋体" panose="02010600030101010101" pitchFamily="2" charset="-122"/>
              </a:rPr>
              <a:t>of radio waves every time it flashes.  Ah yes, Laura?</a:t>
            </a:r>
            <a:br>
              <a:rPr lang="en-US" altLang="zh-CN" sz="1700" kern="0" dirty="0">
                <a:solidFill>
                  <a:srgbClr val="5B9BD5">
                    <a:lumMod val="75000"/>
                  </a:srgbClr>
                </a:solidFill>
                <a:cs typeface="宋体" panose="02010600030101010101" pitchFamily="2" charset="-122"/>
              </a:rPr>
            </a:br>
            <a:r>
              <a:rPr lang="en-US" altLang="zh-CN" sz="1700" b="1" u="sng" kern="0" dirty="0">
                <a:solidFill>
                  <a:srgbClr val="21242C"/>
                </a:solidFill>
                <a:cs typeface="宋体" panose="02010600030101010101" pitchFamily="2" charset="-122"/>
              </a:rPr>
              <a:t>FEMALE STUDENT: </a:t>
            </a:r>
            <a:r>
              <a:rPr lang="en-US" altLang="zh-CN" sz="1700" kern="0" dirty="0">
                <a:solidFill>
                  <a:srgbClr val="21242C"/>
                </a:solidFill>
                <a:cs typeface="宋体" panose="02010600030101010101" pitchFamily="2" charset="-122"/>
              </a:rPr>
              <a:t>Since you almost always get </a:t>
            </a:r>
            <a:r>
              <a:rPr lang="en-US" altLang="zh-CN" sz="1700" kern="0" spc="30" dirty="0">
                <a:solidFill>
                  <a:srgbClr val="21242C"/>
                </a:solidFill>
                <a:cs typeface="宋体" panose="02010600030101010101" pitchFamily="2" charset="-122"/>
              </a:rPr>
              <a:t>lightning</a:t>
            </a:r>
            <a:r>
              <a:rPr lang="en-US" altLang="zh-CN" sz="1700" kern="0" dirty="0">
                <a:solidFill>
                  <a:srgbClr val="21242C"/>
                </a:solidFill>
                <a:cs typeface="宋体" panose="02010600030101010101" pitchFamily="2" charset="-122"/>
              </a:rPr>
              <a:t> with thunderstorms, we can pick up VLF waves </a:t>
            </a:r>
            <a:r>
              <a:rPr lang="en-US" altLang="zh-CN" sz="1700" kern="0" spc="30" dirty="0">
                <a:solidFill>
                  <a:srgbClr val="21242C"/>
                </a:solidFill>
                <a:cs typeface="宋体" panose="02010600030101010101" pitchFamily="2" charset="-122"/>
              </a:rPr>
              <a:t>pretty</a:t>
            </a:r>
            <a:r>
              <a:rPr lang="en-US" altLang="zh-CN" sz="1700" kern="0" dirty="0">
                <a:solidFill>
                  <a:srgbClr val="21242C"/>
                </a:solidFill>
                <a:cs typeface="宋体" panose="02010600030101010101" pitchFamily="2" charset="-122"/>
              </a:rPr>
              <a:t> often, right? You just have to wait until there's a thunderstorm…</a:t>
            </a:r>
            <a:br>
              <a:rPr lang="en-US" altLang="zh-CN" sz="1700" kern="0" dirty="0">
                <a:solidFill>
                  <a:srgbClr val="21242C"/>
                </a:solidFill>
                <a:cs typeface="宋体" panose="02010600030101010101" pitchFamily="2" charset="-122"/>
              </a:rPr>
            </a:br>
            <a:r>
              <a:rPr lang="en-US" altLang="zh-CN" sz="1700" b="1" u="sng" kern="0" dirty="0">
                <a:solidFill>
                  <a:srgbClr val="5B9BD5">
                    <a:lumMod val="75000"/>
                  </a:srgbClr>
                </a:solidFill>
                <a:cs typeface="宋体" panose="02010600030101010101" pitchFamily="2" charset="-122"/>
              </a:rPr>
              <a:t>MALE PROFESSOR: </a:t>
            </a:r>
            <a:r>
              <a:rPr lang="en-US" altLang="zh-CN" sz="1700" b="1" kern="0" dirty="0">
                <a:solidFill>
                  <a:srgbClr val="FF0000"/>
                </a:solidFill>
                <a:cs typeface="宋体" panose="02010600030101010101" pitchFamily="2" charset="-122"/>
              </a:rPr>
              <a:t>Ah, do you? </a:t>
            </a:r>
            <a:r>
              <a:rPr lang="en-US" altLang="zh-CN" sz="1700" kern="0" dirty="0">
                <a:solidFill>
                  <a:srgbClr val="5B9BD5">
                    <a:lumMod val="75000"/>
                  </a:srgbClr>
                </a:solidFill>
                <a:cs typeface="宋体" panose="02010600030101010101" pitchFamily="2" charset="-122"/>
              </a:rPr>
              <a:t>Have to wait? VLF receivers are very </a:t>
            </a:r>
            <a:r>
              <a:rPr lang="en-US" altLang="zh-CN" sz="1700" kern="0" spc="30" dirty="0">
                <a:solidFill>
                  <a:srgbClr val="5B9BD5">
                    <a:lumMod val="75000"/>
                  </a:srgbClr>
                </a:solidFill>
                <a:cs typeface="宋体" panose="02010600030101010101" pitchFamily="2" charset="-122"/>
              </a:rPr>
              <a:t>sensitive</a:t>
            </a:r>
            <a:r>
              <a:rPr lang="en-US" altLang="zh-CN" sz="1700" kern="0" dirty="0">
                <a:solidFill>
                  <a:srgbClr val="5B9BD5">
                    <a:lumMod val="75000"/>
                  </a:srgbClr>
                </a:solidFill>
                <a:cs typeface="宋体" panose="02010600030101010101" pitchFamily="2" charset="-122"/>
              </a:rPr>
              <a:t> and VLF waves travel very far. </a:t>
            </a:r>
            <a:r>
              <a:rPr lang="en-US" altLang="zh-CN" sz="1700" u="sng" kern="0" dirty="0">
                <a:solidFill>
                  <a:srgbClr val="5B9BD5">
                    <a:lumMod val="75000"/>
                  </a:srgbClr>
                </a:solidFill>
                <a:cs typeface="宋体" panose="02010600030101010101" pitchFamily="2" charset="-122"/>
              </a:rPr>
              <a:t>So we can pick up emissions from </a:t>
            </a:r>
            <a:r>
              <a:rPr lang="en-US" altLang="zh-CN" sz="1700" u="sng" kern="0" spc="30" dirty="0">
                <a:solidFill>
                  <a:srgbClr val="5B9BD5">
                    <a:lumMod val="75000"/>
                  </a:srgbClr>
                </a:solidFill>
                <a:cs typeface="宋体" panose="02010600030101010101" pitchFamily="2" charset="-122"/>
              </a:rPr>
              <a:t>lightning </a:t>
            </a:r>
            <a:r>
              <a:rPr lang="en-US" altLang="zh-CN" sz="1700" u="sng" kern="0" dirty="0">
                <a:solidFill>
                  <a:srgbClr val="5B9BD5">
                    <a:lumMod val="75000"/>
                  </a:srgbClr>
                </a:solidFill>
                <a:cs typeface="宋体" panose="02010600030101010101" pitchFamily="2" charset="-122"/>
              </a:rPr>
              <a:t>that's far away. </a:t>
            </a:r>
            <a:r>
              <a:rPr lang="en-US" altLang="zh-CN" sz="1700" b="1" u="sng" kern="0" dirty="0">
                <a:solidFill>
                  <a:srgbClr val="FF0000"/>
                </a:solidFill>
                <a:cs typeface="宋体" panose="02010600030101010101" pitchFamily="2" charset="-122"/>
              </a:rPr>
              <a:t>So, actually</a:t>
            </a:r>
            <a:r>
              <a:rPr lang="en-US" altLang="zh-CN" sz="1700" u="sng" kern="0" dirty="0">
                <a:solidFill>
                  <a:srgbClr val="5B9BD5">
                    <a:lumMod val="75000"/>
                  </a:srgbClr>
                </a:solidFill>
                <a:cs typeface="宋体" panose="02010600030101010101" pitchFamily="2" charset="-122"/>
              </a:rPr>
              <a:t>, you can </a:t>
            </a:r>
            <a:r>
              <a:rPr lang="en-US" altLang="zh-CN" sz="1700" u="sng" kern="0" spc="30" dirty="0">
                <a:solidFill>
                  <a:srgbClr val="5B9BD5">
                    <a:lumMod val="75000"/>
                  </a:srgbClr>
                </a:solidFill>
                <a:cs typeface="宋体" panose="02010600030101010101" pitchFamily="2" charset="-122"/>
              </a:rPr>
              <a:t>pretty</a:t>
            </a:r>
            <a:r>
              <a:rPr lang="en-US" altLang="zh-CN" sz="1700" u="sng" kern="0" dirty="0">
                <a:solidFill>
                  <a:srgbClr val="5B9BD5">
                    <a:lumMod val="75000"/>
                  </a:srgbClr>
                </a:solidFill>
                <a:cs typeface="宋体" panose="02010600030101010101" pitchFamily="2" charset="-122"/>
              </a:rPr>
              <a:t> much listen to them all the time, because </a:t>
            </a:r>
            <a:r>
              <a:rPr lang="en-US" altLang="zh-CN" sz="1700" u="sng" kern="0" spc="30" dirty="0">
                <a:solidFill>
                  <a:srgbClr val="5B9BD5">
                    <a:lumMod val="75000"/>
                  </a:srgbClr>
                </a:solidFill>
                <a:cs typeface="宋体" panose="02010600030101010101" pitchFamily="2" charset="-122"/>
              </a:rPr>
              <a:t>lightning</a:t>
            </a:r>
            <a:r>
              <a:rPr lang="en-US" altLang="zh-CN" sz="1700" u="sng" kern="0" dirty="0">
                <a:solidFill>
                  <a:srgbClr val="5B9BD5">
                    <a:lumMod val="75000"/>
                  </a:srgbClr>
                </a:solidFill>
                <a:cs typeface="宋体" panose="02010600030101010101" pitchFamily="2" charset="-122"/>
              </a:rPr>
              <a:t> strikes Earth </a:t>
            </a:r>
            <a:r>
              <a:rPr lang="en-US" altLang="zh-CN" sz="1700" u="sng" kern="0" spc="30" dirty="0">
                <a:solidFill>
                  <a:srgbClr val="5B9BD5">
                    <a:lumMod val="75000"/>
                  </a:srgbClr>
                </a:solidFill>
                <a:cs typeface="宋体" panose="02010600030101010101" pitchFamily="2" charset="-122"/>
              </a:rPr>
              <a:t>constantly</a:t>
            </a:r>
            <a:r>
              <a:rPr lang="en-US" altLang="zh-CN" sz="1700" kern="0" dirty="0">
                <a:solidFill>
                  <a:srgbClr val="5B9BD5">
                    <a:lumMod val="75000"/>
                  </a:srgbClr>
                </a:solidFill>
                <a:cs typeface="宋体" panose="02010600030101010101" pitchFamily="2" charset="-122"/>
              </a:rPr>
              <a:t>, about a hundred times per </a:t>
            </a:r>
            <a:r>
              <a:rPr lang="en-US" altLang="zh-CN" sz="1700" kern="0" spc="30" dirty="0">
                <a:solidFill>
                  <a:srgbClr val="5B9BD5">
                    <a:lumMod val="75000"/>
                  </a:srgbClr>
                </a:solidFill>
                <a:cs typeface="宋体" panose="02010600030101010101" pitchFamily="2" charset="-122"/>
              </a:rPr>
              <a:t>second</a:t>
            </a:r>
            <a:r>
              <a:rPr lang="en-US" altLang="zh-CN" sz="1700" kern="0" dirty="0">
                <a:solidFill>
                  <a:srgbClr val="5B9BD5">
                    <a:lumMod val="75000"/>
                  </a:srgbClr>
                </a:solidFill>
                <a:cs typeface="宋体" panose="02010600030101010101" pitchFamily="2" charset="-122"/>
              </a:rPr>
              <a:t>. </a:t>
            </a:r>
            <a:r>
              <a:rPr lang="en-US" altLang="zh-CN" sz="1700" kern="0" spc="30" dirty="0">
                <a:solidFill>
                  <a:srgbClr val="5B9BD5">
                    <a:lumMod val="75000"/>
                  </a:srgbClr>
                </a:solidFill>
                <a:cs typeface="宋体" panose="02010600030101010101" pitchFamily="2" charset="-122"/>
              </a:rPr>
              <a:t>Even</a:t>
            </a:r>
            <a:r>
              <a:rPr lang="en-US" altLang="zh-CN" sz="1700" kern="0" dirty="0">
                <a:solidFill>
                  <a:srgbClr val="5B9BD5">
                    <a:lumMod val="75000"/>
                  </a:srgbClr>
                </a:solidFill>
                <a:cs typeface="宋体" panose="02010600030101010101" pitchFamily="2" charset="-122"/>
              </a:rPr>
              <a:t> if there's no </a:t>
            </a:r>
            <a:r>
              <a:rPr lang="en-US" altLang="zh-CN" sz="1700" kern="0" spc="30" dirty="0">
                <a:solidFill>
                  <a:srgbClr val="5B9BD5">
                    <a:lumMod val="75000"/>
                  </a:srgbClr>
                </a:solidFill>
                <a:cs typeface="宋体" panose="02010600030101010101" pitchFamily="2" charset="-122"/>
              </a:rPr>
              <a:t>lightning</a:t>
            </a:r>
            <a:r>
              <a:rPr lang="en-US" altLang="zh-CN" sz="1700" kern="0" dirty="0">
                <a:solidFill>
                  <a:srgbClr val="5B9BD5">
                    <a:lumMod val="75000"/>
                  </a:srgbClr>
                </a:solidFill>
                <a:cs typeface="宋体" panose="02010600030101010101" pitchFamily="2" charset="-122"/>
              </a:rPr>
              <a:t> where you are, with a VLF radio you can hear the crackling from storms that are thousands of kilometers away. </a:t>
            </a:r>
            <a:br>
              <a:rPr lang="en-US" altLang="zh-CN" sz="1700" kern="0" dirty="0">
                <a:solidFill>
                  <a:srgbClr val="5B9BD5">
                    <a:lumMod val="75000"/>
                  </a:srgbClr>
                </a:solidFill>
                <a:cs typeface="宋体" panose="02010600030101010101" pitchFamily="2" charset="-122"/>
              </a:rPr>
            </a:br>
            <a:r>
              <a:rPr lang="en-US" altLang="zh-CN" sz="1700" b="1" kern="0" dirty="0">
                <a:solidFill>
                  <a:srgbClr val="FF0000"/>
                </a:solidFill>
                <a:cs typeface="宋体" panose="02010600030101010101" pitchFamily="2" charset="-122"/>
              </a:rPr>
              <a:t>However</a:t>
            </a:r>
            <a:r>
              <a:rPr lang="en-US" altLang="zh-CN" sz="1700" b="1" u="sng" kern="0" dirty="0">
                <a:solidFill>
                  <a:srgbClr val="FF0000"/>
                </a:solidFill>
                <a:cs typeface="宋体" panose="02010600030101010101" pitchFamily="2" charset="-122"/>
              </a:rPr>
              <a:t>, </a:t>
            </a:r>
            <a:r>
              <a:rPr lang="en-US" altLang="zh-CN" sz="1700" u="sng" kern="0" dirty="0">
                <a:solidFill>
                  <a:srgbClr val="5B9BD5">
                    <a:lumMod val="75000"/>
                  </a:srgbClr>
                </a:solidFill>
                <a:cs typeface="宋体" panose="02010600030101010101" pitchFamily="2" charset="-122"/>
              </a:rPr>
              <a:t>some times of day are better than others for picking up VLF waves. Daytime isn't as good as nighttime, </a:t>
            </a:r>
            <a:r>
              <a:rPr lang="en-US" altLang="zh-CN" sz="1700" kern="0" dirty="0">
                <a:solidFill>
                  <a:srgbClr val="5B9BD5">
                    <a:lumMod val="75000"/>
                  </a:srgbClr>
                </a:solidFill>
                <a:cs typeface="宋体" panose="02010600030101010101" pitchFamily="2" charset="-122"/>
              </a:rPr>
              <a:t>for example. And </a:t>
            </a:r>
            <a:r>
              <a:rPr lang="en-US" altLang="zh-CN" sz="1700" b="1" kern="0" dirty="0">
                <a:solidFill>
                  <a:srgbClr val="FF0000"/>
                </a:solidFill>
                <a:cs typeface="宋体" panose="02010600030101010101" pitchFamily="2" charset="-122"/>
              </a:rPr>
              <a:t>what’s more</a:t>
            </a:r>
            <a:r>
              <a:rPr lang="en-US" altLang="zh-CN" sz="1700" kern="0" dirty="0">
                <a:solidFill>
                  <a:srgbClr val="5B9BD5">
                    <a:lumMod val="75000"/>
                  </a:srgbClr>
                </a:solidFill>
                <a:cs typeface="宋体" panose="02010600030101010101" pitchFamily="2" charset="-122"/>
              </a:rPr>
              <a:t>, my </a:t>
            </a:r>
            <a:r>
              <a:rPr lang="en-US" altLang="zh-CN" sz="1700" kern="0" spc="30" dirty="0">
                <a:solidFill>
                  <a:srgbClr val="5B9BD5">
                    <a:lumMod val="75000"/>
                  </a:srgbClr>
                </a:solidFill>
                <a:cs typeface="宋体" panose="02010600030101010101" pitchFamily="2" charset="-122"/>
              </a:rPr>
              <a:t>colleague</a:t>
            </a:r>
            <a:r>
              <a:rPr lang="en-US" altLang="zh-CN" sz="1700" kern="0" dirty="0">
                <a:solidFill>
                  <a:srgbClr val="5B9BD5">
                    <a:lumMod val="75000"/>
                  </a:srgbClr>
                </a:solidFill>
                <a:cs typeface="宋体" panose="02010600030101010101" pitchFamily="2" charset="-122"/>
              </a:rPr>
              <a:t> Dennis Gallagher says—and in my opinion, he's right—</a:t>
            </a:r>
            <a:r>
              <a:rPr lang="en-US" altLang="zh-CN" sz="1700" u="sng" kern="0" dirty="0">
                <a:solidFill>
                  <a:srgbClr val="5B9BD5">
                    <a:lumMod val="75000"/>
                  </a:srgbClr>
                </a:solidFill>
                <a:cs typeface="宋体" panose="02010600030101010101" pitchFamily="2" charset="-122"/>
              </a:rPr>
              <a:t>he says the best time to listen for them is around </a:t>
            </a:r>
            <a:r>
              <a:rPr lang="en-US" altLang="zh-CN" sz="1700" u="sng" kern="0" spc="30" dirty="0">
                <a:solidFill>
                  <a:srgbClr val="5B9BD5">
                    <a:lumMod val="75000"/>
                  </a:srgbClr>
                </a:solidFill>
                <a:cs typeface="宋体" panose="02010600030101010101" pitchFamily="2" charset="-122"/>
              </a:rPr>
              <a:t>sunset</a:t>
            </a:r>
            <a:r>
              <a:rPr lang="en-US" altLang="zh-CN" sz="1700" u="sng" kern="0" dirty="0">
                <a:solidFill>
                  <a:srgbClr val="5B9BD5">
                    <a:lumMod val="75000"/>
                  </a:srgbClr>
                </a:solidFill>
                <a:cs typeface="宋体" panose="02010600030101010101" pitchFamily="2" charset="-122"/>
              </a:rPr>
              <a:t> or sunrise.</a:t>
            </a:r>
            <a:r>
              <a:rPr lang="en-US" altLang="zh-CN" sz="1700" kern="0" dirty="0">
                <a:solidFill>
                  <a:srgbClr val="5B9BD5">
                    <a:lumMod val="75000"/>
                  </a:srgbClr>
                </a:solidFill>
                <a:cs typeface="宋体" panose="02010600030101010101" pitchFamily="2" charset="-122"/>
              </a:rPr>
              <a:t> That's when there are natural waveguides in the </a:t>
            </a:r>
            <a:r>
              <a:rPr lang="en-US" altLang="zh-CN" sz="1700" kern="0" spc="30" dirty="0">
                <a:solidFill>
                  <a:srgbClr val="5B9BD5">
                    <a:lumMod val="75000"/>
                  </a:srgbClr>
                </a:solidFill>
                <a:cs typeface="宋体" panose="02010600030101010101" pitchFamily="2" charset="-122"/>
              </a:rPr>
              <a:t>local</a:t>
            </a:r>
            <a:r>
              <a:rPr lang="en-US" altLang="zh-CN" sz="1700" kern="0" dirty="0">
                <a:solidFill>
                  <a:srgbClr val="5B9BD5">
                    <a:lumMod val="75000"/>
                  </a:srgbClr>
                </a:solidFill>
                <a:cs typeface="宋体" panose="02010600030101010101" pitchFamily="2" charset="-122"/>
              </a:rPr>
              <a:t> </a:t>
            </a:r>
            <a:r>
              <a:rPr lang="en-US" altLang="zh-CN" sz="1700" kern="0" spc="30" dirty="0">
                <a:solidFill>
                  <a:srgbClr val="5B9BD5">
                    <a:lumMod val="75000"/>
                  </a:srgbClr>
                </a:solidFill>
                <a:cs typeface="宋体" panose="02010600030101010101" pitchFamily="2" charset="-122"/>
              </a:rPr>
              <a:t>atmosphere</a:t>
            </a:r>
            <a:r>
              <a:rPr lang="en-US" altLang="zh-CN" sz="1700" kern="0" dirty="0">
                <a:solidFill>
                  <a:srgbClr val="5B9BD5">
                    <a:lumMod val="75000"/>
                  </a:srgbClr>
                </a:solidFill>
                <a:cs typeface="宋体" panose="02010600030101010101" pitchFamily="2" charset="-122"/>
              </a:rPr>
              <a:t>.</a:t>
            </a:r>
            <a:br>
              <a:rPr lang="en-US" altLang="zh-CN" sz="1700" kern="0" dirty="0">
                <a:solidFill>
                  <a:srgbClr val="5B9BD5">
                    <a:lumMod val="75000"/>
                  </a:srgbClr>
                </a:solidFill>
                <a:cs typeface="宋体" panose="02010600030101010101" pitchFamily="2" charset="-122"/>
              </a:rPr>
            </a:br>
            <a:endParaRPr kumimoji="1" lang="zh-CN" altLang="en-US" dirty="0"/>
          </a:p>
        </p:txBody>
      </p:sp>
      <p:sp>
        <p:nvSpPr>
          <p:cNvPr id="6" name="矩形 5">
            <a:extLst>
              <a:ext uri="{FF2B5EF4-FFF2-40B4-BE49-F238E27FC236}">
                <a16:creationId xmlns:a16="http://schemas.microsoft.com/office/drawing/2014/main" id="{F10F4013-F93F-1941-80E5-8DC6634457C0}"/>
              </a:ext>
            </a:extLst>
          </p:cNvPr>
          <p:cNvSpPr/>
          <p:nvPr/>
        </p:nvSpPr>
        <p:spPr>
          <a:xfrm>
            <a:off x="166280" y="5130800"/>
            <a:ext cx="8723720" cy="1727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700" b="1" u="sng" kern="0" dirty="0">
                <a:solidFill>
                  <a:srgbClr val="21242C"/>
                </a:solidFill>
                <a:cs typeface="宋体" panose="02010600030101010101" pitchFamily="2" charset="-122"/>
              </a:rPr>
              <a:t>FEMALE STUDENT: </a:t>
            </a:r>
            <a:r>
              <a:rPr lang="en-US" altLang="zh-CN" sz="1700" kern="0" dirty="0">
                <a:solidFill>
                  <a:srgbClr val="21242C"/>
                </a:solidFill>
                <a:cs typeface="宋体" panose="02010600030101010101" pitchFamily="2" charset="-122"/>
              </a:rPr>
              <a:t>Did you say waveguide?</a:t>
            </a:r>
            <a:br>
              <a:rPr lang="en-US" altLang="zh-CN" sz="1700" kern="0" dirty="0">
                <a:solidFill>
                  <a:srgbClr val="21242C"/>
                </a:solidFill>
                <a:cs typeface="宋体" panose="02010600030101010101" pitchFamily="2" charset="-122"/>
              </a:rPr>
            </a:br>
            <a:r>
              <a:rPr lang="en-US" altLang="zh-CN" sz="1700" b="1" u="sng" kern="0" dirty="0">
                <a:solidFill>
                  <a:srgbClr val="5B9BD5">
                    <a:lumMod val="75000"/>
                  </a:srgbClr>
                </a:solidFill>
                <a:cs typeface="宋体" panose="02010600030101010101" pitchFamily="2" charset="-122"/>
              </a:rPr>
              <a:t>MALE PROFESSOR: </a:t>
            </a:r>
            <a:r>
              <a:rPr lang="en-US" altLang="zh-CN" sz="1700" kern="0" dirty="0">
                <a:solidFill>
                  <a:srgbClr val="5B9BD5">
                    <a:lumMod val="75000"/>
                  </a:srgbClr>
                </a:solidFill>
                <a:cs typeface="宋体" panose="02010600030101010101" pitchFamily="2" charset="-122"/>
              </a:rPr>
              <a:t>Yes. </a:t>
            </a:r>
            <a:r>
              <a:rPr lang="en-US" altLang="zh-CN" sz="1700" u="sng" kern="0" dirty="0">
                <a:solidFill>
                  <a:srgbClr val="5B9BD5">
                    <a:lumMod val="75000"/>
                  </a:srgbClr>
                </a:solidFill>
                <a:cs typeface="宋体" panose="02010600030101010101" pitchFamily="2" charset="-122"/>
              </a:rPr>
              <a:t>A waveguide, usually it refers to a </a:t>
            </a:r>
            <a:r>
              <a:rPr lang="en-US" altLang="zh-CN" sz="1700" u="sng" kern="0" spc="30" dirty="0">
                <a:solidFill>
                  <a:srgbClr val="5B9BD5">
                    <a:lumMod val="75000"/>
                  </a:srgbClr>
                </a:solidFill>
                <a:cs typeface="宋体" panose="02010600030101010101" pitchFamily="2" charset="-122"/>
              </a:rPr>
              <a:t>device</a:t>
            </a:r>
            <a:r>
              <a:rPr lang="en-US" altLang="zh-CN" sz="1700" u="sng" kern="0" dirty="0">
                <a:solidFill>
                  <a:srgbClr val="5B9BD5">
                    <a:lumMod val="75000"/>
                  </a:srgbClr>
                </a:solidFill>
                <a:cs typeface="宋体" panose="02010600030101010101" pitchFamily="2" charset="-122"/>
              </a:rPr>
              <a:t>, like a metal </a:t>
            </a:r>
            <a:r>
              <a:rPr lang="en-US" altLang="zh-CN" sz="1700" u="sng" kern="0" spc="30" dirty="0">
                <a:solidFill>
                  <a:srgbClr val="5B9BD5">
                    <a:lumMod val="75000"/>
                  </a:srgbClr>
                </a:solidFill>
                <a:cs typeface="宋体" panose="02010600030101010101" pitchFamily="2" charset="-122"/>
              </a:rPr>
              <a:t>conductor</a:t>
            </a:r>
            <a:r>
              <a:rPr lang="en-US" altLang="zh-CN" sz="1700" u="sng" kern="0" dirty="0">
                <a:solidFill>
                  <a:srgbClr val="5B9BD5">
                    <a:lumMod val="75000"/>
                  </a:srgbClr>
                </a:solidFill>
                <a:cs typeface="宋体" panose="02010600030101010101" pitchFamily="2" charset="-122"/>
              </a:rPr>
              <a:t>, that's used to guide and direct waves</a:t>
            </a:r>
            <a:r>
              <a:rPr lang="en-US" altLang="zh-CN" sz="1700" kern="0" dirty="0">
                <a:solidFill>
                  <a:srgbClr val="5B9BD5">
                    <a:lumMod val="75000"/>
                  </a:srgbClr>
                </a:solidFill>
                <a:cs typeface="宋体" panose="02010600030101010101" pitchFamily="2" charset="-122"/>
              </a:rPr>
              <a:t>. </a:t>
            </a:r>
            <a:r>
              <a:rPr lang="en-US" altLang="zh-CN" sz="1700" b="1" kern="0" dirty="0">
                <a:solidFill>
                  <a:srgbClr val="FF0000"/>
                </a:solidFill>
                <a:cs typeface="宋体" panose="02010600030101010101" pitchFamily="2" charset="-122"/>
              </a:rPr>
              <a:t>But </a:t>
            </a:r>
            <a:r>
              <a:rPr lang="en-US" altLang="zh-CN" sz="1700" kern="0" dirty="0">
                <a:solidFill>
                  <a:srgbClr val="5B9BD5">
                    <a:lumMod val="75000"/>
                  </a:srgbClr>
                </a:solidFill>
                <a:cs typeface="宋体" panose="02010600030101010101" pitchFamily="2" charset="-122"/>
              </a:rPr>
              <a:t>waveguides also </a:t>
            </a:r>
            <a:r>
              <a:rPr lang="en-US" altLang="zh-CN" sz="1700" kern="0" spc="30" dirty="0">
                <a:solidFill>
                  <a:srgbClr val="5B9BD5">
                    <a:lumMod val="75000"/>
                  </a:srgbClr>
                </a:solidFill>
                <a:cs typeface="宋体" panose="02010600030101010101" pitchFamily="2" charset="-122"/>
              </a:rPr>
              <a:t>occur </a:t>
            </a:r>
            <a:r>
              <a:rPr lang="en-US" altLang="zh-CN" sz="1700" kern="0" dirty="0">
                <a:solidFill>
                  <a:srgbClr val="5B9BD5">
                    <a:lumMod val="75000"/>
                  </a:srgbClr>
                </a:solidFill>
                <a:cs typeface="宋体" panose="02010600030101010101" pitchFamily="2" charset="-122"/>
              </a:rPr>
              <a:t>naturally—they make a </a:t>
            </a:r>
            <a:r>
              <a:rPr lang="en-US" altLang="zh-CN" sz="1700" kern="0" spc="30" dirty="0">
                <a:solidFill>
                  <a:srgbClr val="5B9BD5">
                    <a:lumMod val="75000"/>
                  </a:srgbClr>
                </a:solidFill>
                <a:cs typeface="宋体" panose="02010600030101010101" pitchFamily="2" charset="-122"/>
              </a:rPr>
              <a:t>path</a:t>
            </a:r>
            <a:r>
              <a:rPr lang="en-US" altLang="zh-CN" sz="1700" kern="0" dirty="0">
                <a:solidFill>
                  <a:srgbClr val="5B9BD5">
                    <a:lumMod val="75000"/>
                  </a:srgbClr>
                </a:solidFill>
                <a:cs typeface="宋体" panose="02010600030101010101" pitchFamily="2" charset="-122"/>
              </a:rPr>
              <a:t> for radio waves to follow in our </a:t>
            </a:r>
            <a:r>
              <a:rPr lang="en-US" altLang="zh-CN" sz="1700" kern="0" spc="30" dirty="0">
                <a:solidFill>
                  <a:srgbClr val="5B9BD5">
                    <a:lumMod val="75000"/>
                  </a:srgbClr>
                </a:solidFill>
                <a:cs typeface="宋体" panose="02010600030101010101" pitchFamily="2" charset="-122"/>
              </a:rPr>
              <a:t>atmosphere</a:t>
            </a:r>
            <a:r>
              <a:rPr lang="en-US" altLang="zh-CN" sz="1700" kern="0" dirty="0">
                <a:solidFill>
                  <a:srgbClr val="5B9BD5">
                    <a:lumMod val="75000"/>
                  </a:srgbClr>
                </a:solidFill>
                <a:cs typeface="宋体" panose="02010600030101010101" pitchFamily="2" charset="-122"/>
              </a:rPr>
              <a:t>. These </a:t>
            </a:r>
            <a:r>
              <a:rPr lang="en-US" altLang="zh-CN" sz="1700" u="sng" kern="0" dirty="0">
                <a:solidFill>
                  <a:srgbClr val="5B9BD5">
                    <a:lumMod val="75000"/>
                  </a:srgbClr>
                </a:solidFill>
                <a:cs typeface="宋体" panose="02010600030101010101" pitchFamily="2" charset="-122"/>
              </a:rPr>
              <a:t>natural waveguides </a:t>
            </a:r>
            <a:r>
              <a:rPr lang="en-US" altLang="zh-CN" sz="1700" u="sng" kern="0" spc="30" dirty="0">
                <a:solidFill>
                  <a:srgbClr val="5B9BD5">
                    <a:lumMod val="75000"/>
                  </a:srgbClr>
                </a:solidFill>
                <a:cs typeface="宋体" panose="02010600030101010101" pitchFamily="2" charset="-122"/>
              </a:rPr>
              <a:t>occur </a:t>
            </a:r>
            <a:r>
              <a:rPr lang="en-US" altLang="zh-CN" sz="1700" u="sng" kern="0" dirty="0">
                <a:solidFill>
                  <a:srgbClr val="5B9BD5">
                    <a:lumMod val="75000"/>
                  </a:srgbClr>
                </a:solidFill>
                <a:cs typeface="宋体" panose="02010600030101010101" pitchFamily="2" charset="-122"/>
              </a:rPr>
              <a:t>when the Sun is rising or </a:t>
            </a:r>
            <a:r>
              <a:rPr lang="en-US" altLang="zh-CN" sz="1700" u="sng" kern="0" spc="30" dirty="0">
                <a:solidFill>
                  <a:srgbClr val="5B9BD5">
                    <a:lumMod val="75000"/>
                  </a:srgbClr>
                </a:solidFill>
                <a:cs typeface="宋体" panose="02010600030101010101" pitchFamily="2" charset="-122"/>
              </a:rPr>
              <a:t>setting</a:t>
            </a:r>
            <a:r>
              <a:rPr lang="en-US" altLang="zh-CN" sz="1700" u="sng" kern="0" dirty="0">
                <a:solidFill>
                  <a:srgbClr val="5B9BD5">
                    <a:lumMod val="75000"/>
                  </a:srgbClr>
                </a:solidFill>
                <a:cs typeface="宋体" panose="02010600030101010101" pitchFamily="2" charset="-122"/>
              </a:rPr>
              <a:t>, </a:t>
            </a:r>
            <a:r>
              <a:rPr lang="en-US" altLang="zh-CN" sz="1700" kern="0" dirty="0">
                <a:solidFill>
                  <a:srgbClr val="5B9BD5">
                    <a:lumMod val="75000"/>
                  </a:srgbClr>
                </a:solidFill>
                <a:cs typeface="宋体" panose="02010600030101010101" pitchFamily="2" charset="-122"/>
              </a:rPr>
              <a:t>which makes sunrise and </a:t>
            </a:r>
            <a:r>
              <a:rPr lang="en-US" altLang="zh-CN" sz="1700" kern="0" spc="30" dirty="0">
                <a:solidFill>
                  <a:srgbClr val="5B9BD5">
                    <a:lumMod val="75000"/>
                  </a:srgbClr>
                </a:solidFill>
                <a:cs typeface="宋体" panose="02010600030101010101" pitchFamily="2" charset="-122"/>
              </a:rPr>
              <a:t>sunset</a:t>
            </a:r>
            <a:r>
              <a:rPr lang="en-US" altLang="zh-CN" sz="1700" kern="0" dirty="0">
                <a:solidFill>
                  <a:srgbClr val="5B9BD5">
                    <a:lumMod val="75000"/>
                  </a:srgbClr>
                </a:solidFill>
                <a:cs typeface="宋体" panose="02010600030101010101" pitchFamily="2" charset="-122"/>
              </a:rPr>
              <a:t> good times to pick up VLF emissions. </a:t>
            </a:r>
            <a:br>
              <a:rPr lang="en-US" altLang="zh-CN" sz="1700" kern="0" dirty="0">
                <a:solidFill>
                  <a:srgbClr val="5B9BD5">
                    <a:lumMod val="75000"/>
                  </a:srgbClr>
                </a:solidFill>
                <a:cs typeface="宋体" panose="02010600030101010101" pitchFamily="2" charset="-122"/>
              </a:rPr>
            </a:br>
            <a:endParaRPr kumimoji="1" lang="zh-CN" altLang="en-US" dirty="0"/>
          </a:p>
        </p:txBody>
      </p:sp>
      <p:sp>
        <p:nvSpPr>
          <p:cNvPr id="9" name="文本框 8">
            <a:extLst>
              <a:ext uri="{FF2B5EF4-FFF2-40B4-BE49-F238E27FC236}">
                <a16:creationId xmlns:a16="http://schemas.microsoft.com/office/drawing/2014/main" id="{F2191C46-0474-D444-9D7C-FEE2C4C4D7C7}"/>
              </a:ext>
            </a:extLst>
          </p:cNvPr>
          <p:cNvSpPr txBox="1"/>
          <p:nvPr/>
        </p:nvSpPr>
        <p:spPr>
          <a:xfrm>
            <a:off x="9575800" y="2826609"/>
            <a:ext cx="1590500" cy="646331"/>
          </a:xfrm>
          <a:prstGeom prst="rect">
            <a:avLst/>
          </a:prstGeom>
          <a:noFill/>
        </p:spPr>
        <p:txBody>
          <a:bodyPr wrap="none" rtlCol="0">
            <a:spAutoFit/>
          </a:bodyPr>
          <a:lstStyle/>
          <a:p>
            <a:r>
              <a:rPr kumimoji="1" lang="en-US" altLang="zh-CN" dirty="0"/>
              <a:t>natural source</a:t>
            </a:r>
          </a:p>
          <a:p>
            <a:r>
              <a:rPr kumimoji="1" lang="en-US" altLang="zh-CN" dirty="0"/>
              <a:t>    </a:t>
            </a:r>
            <a:r>
              <a:rPr kumimoji="1" lang="en-US" altLang="zh-CN" dirty="0">
                <a:solidFill>
                  <a:schemeClr val="accent5">
                    <a:lumMod val="75000"/>
                  </a:schemeClr>
                </a:solidFill>
              </a:rPr>
              <a:t>lightning</a:t>
            </a:r>
            <a:endParaRPr kumimoji="1" lang="zh-CN" altLang="en-US" dirty="0">
              <a:solidFill>
                <a:schemeClr val="accent5">
                  <a:lumMod val="75000"/>
                </a:schemeClr>
              </a:solidFill>
            </a:endParaRPr>
          </a:p>
        </p:txBody>
      </p:sp>
      <p:sp>
        <p:nvSpPr>
          <p:cNvPr id="11" name="文本框 10">
            <a:extLst>
              <a:ext uri="{FF2B5EF4-FFF2-40B4-BE49-F238E27FC236}">
                <a16:creationId xmlns:a16="http://schemas.microsoft.com/office/drawing/2014/main" id="{1D18F515-7923-DF4D-8955-DCCE7EB66289}"/>
              </a:ext>
            </a:extLst>
          </p:cNvPr>
          <p:cNvSpPr txBox="1"/>
          <p:nvPr/>
        </p:nvSpPr>
        <p:spPr>
          <a:xfrm>
            <a:off x="9463007" y="4286486"/>
            <a:ext cx="2010487" cy="646331"/>
          </a:xfrm>
          <a:prstGeom prst="rect">
            <a:avLst/>
          </a:prstGeom>
          <a:noFill/>
        </p:spPr>
        <p:txBody>
          <a:bodyPr wrap="none" rtlCol="0">
            <a:spAutoFit/>
          </a:bodyPr>
          <a:lstStyle/>
          <a:p>
            <a:r>
              <a:rPr kumimoji="1" lang="en-US" altLang="zh-CN" dirty="0"/>
              <a:t>            time</a:t>
            </a:r>
          </a:p>
          <a:p>
            <a:r>
              <a:rPr kumimoji="1" lang="en-US" altLang="zh-CN" dirty="0">
                <a:solidFill>
                  <a:schemeClr val="accent5">
                    <a:lumMod val="75000"/>
                  </a:schemeClr>
                </a:solidFill>
              </a:rPr>
              <a:t>sunset and sunrise</a:t>
            </a:r>
            <a:endParaRPr kumimoji="1" lang="zh-CN" altLang="en-US" dirty="0">
              <a:solidFill>
                <a:schemeClr val="accent5">
                  <a:lumMod val="75000"/>
                </a:schemeClr>
              </a:solidFill>
            </a:endParaRPr>
          </a:p>
        </p:txBody>
      </p:sp>
      <p:sp>
        <p:nvSpPr>
          <p:cNvPr id="12" name="文本框 11">
            <a:extLst>
              <a:ext uri="{FF2B5EF4-FFF2-40B4-BE49-F238E27FC236}">
                <a16:creationId xmlns:a16="http://schemas.microsoft.com/office/drawing/2014/main" id="{B90823BF-6ECC-8E4E-969E-EB508F62D220}"/>
              </a:ext>
            </a:extLst>
          </p:cNvPr>
          <p:cNvSpPr txBox="1"/>
          <p:nvPr/>
        </p:nvSpPr>
        <p:spPr>
          <a:xfrm>
            <a:off x="9745718" y="5809734"/>
            <a:ext cx="1250663" cy="646331"/>
          </a:xfrm>
          <a:prstGeom prst="rect">
            <a:avLst/>
          </a:prstGeom>
          <a:noFill/>
        </p:spPr>
        <p:txBody>
          <a:bodyPr wrap="none" rtlCol="0">
            <a:spAutoFit/>
          </a:bodyPr>
          <a:lstStyle/>
          <a:p>
            <a:r>
              <a:rPr kumimoji="1" lang="en-US" altLang="zh-CN" dirty="0"/>
              <a:t>waveguide</a:t>
            </a:r>
          </a:p>
          <a:p>
            <a:r>
              <a:rPr kumimoji="1" lang="en-US" altLang="zh-CN" dirty="0"/>
              <a:t>   </a:t>
            </a:r>
            <a:r>
              <a:rPr kumimoji="1" lang="en-US" altLang="zh-CN" dirty="0">
                <a:solidFill>
                  <a:schemeClr val="accent5">
                    <a:lumMod val="75000"/>
                  </a:schemeClr>
                </a:solidFill>
              </a:rPr>
              <a:t>direct</a:t>
            </a:r>
            <a:endParaRPr kumimoji="1" lang="zh-CN" altLang="en-US" dirty="0">
              <a:solidFill>
                <a:schemeClr val="accent5">
                  <a:lumMod val="75000"/>
                </a:schemeClr>
              </a:solidFill>
            </a:endParaRPr>
          </a:p>
        </p:txBody>
      </p:sp>
      <p:sp>
        <p:nvSpPr>
          <p:cNvPr id="8" name="灯片编号占位符 7">
            <a:extLst>
              <a:ext uri="{FF2B5EF4-FFF2-40B4-BE49-F238E27FC236}">
                <a16:creationId xmlns:a16="http://schemas.microsoft.com/office/drawing/2014/main" id="{46C9C1CE-504B-C44C-BD41-B1A46ACBD796}"/>
              </a:ext>
            </a:extLst>
          </p:cNvPr>
          <p:cNvSpPr>
            <a:spLocks noGrp="1"/>
          </p:cNvSpPr>
          <p:nvPr>
            <p:ph type="sldNum" sz="quarter" idx="12"/>
          </p:nvPr>
        </p:nvSpPr>
        <p:spPr/>
        <p:txBody>
          <a:bodyPr/>
          <a:lstStyle/>
          <a:p>
            <a:fld id="{339F675D-CCB8-1E44-8B99-D1C31FDA93BF}" type="slidenum">
              <a:rPr kumimoji="1" lang="zh-CN" altLang="en-US" smtClean="0"/>
              <a:t>59</a:t>
            </a:fld>
            <a:endParaRPr kumimoji="1" lang="zh-CN" altLang="en-US"/>
          </a:p>
        </p:txBody>
      </p:sp>
      <p:sp>
        <p:nvSpPr>
          <p:cNvPr id="13" name="TextBox 15">
            <a:extLst>
              <a:ext uri="{FF2B5EF4-FFF2-40B4-BE49-F238E27FC236}">
                <a16:creationId xmlns:a16="http://schemas.microsoft.com/office/drawing/2014/main" id="{86500363-D247-D346-8E6E-1D9AC8DF6AD2}"/>
              </a:ext>
            </a:extLst>
          </p:cNvPr>
          <p:cNvSpPr txBox="1"/>
          <p:nvPr/>
        </p:nvSpPr>
        <p:spPr>
          <a:xfrm flipH="1">
            <a:off x="9613900" y="6356350"/>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32485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6CF810-9C46-2045-9462-21967547FB46}"/>
              </a:ext>
            </a:extLst>
          </p:cNvPr>
          <p:cNvSpPr>
            <a:spLocks noGrp="1"/>
          </p:cNvSpPr>
          <p:nvPr>
            <p:ph type="sldNum" sz="quarter" idx="12"/>
          </p:nvPr>
        </p:nvSpPr>
        <p:spPr/>
        <p:txBody>
          <a:bodyPr/>
          <a:lstStyle/>
          <a:p>
            <a:fld id="{C08B5AC8-6787-8449-BC40-4D381A3FE36A}" type="slidenum">
              <a:rPr kumimoji="1" lang="zh-CN" altLang="en-US" smtClean="0"/>
              <a:t>6</a:t>
            </a:fld>
            <a:endParaRPr kumimoji="1" lang="zh-CN" altLang="en-US"/>
          </a:p>
        </p:txBody>
      </p:sp>
      <p:sp>
        <p:nvSpPr>
          <p:cNvPr id="3" name="文本框 2">
            <a:extLst>
              <a:ext uri="{FF2B5EF4-FFF2-40B4-BE49-F238E27FC236}">
                <a16:creationId xmlns:a16="http://schemas.microsoft.com/office/drawing/2014/main" id="{9EAB6257-E0C0-5D4F-81AF-967240BD102B}"/>
              </a:ext>
            </a:extLst>
          </p:cNvPr>
          <p:cNvSpPr txBox="1"/>
          <p:nvPr/>
        </p:nvSpPr>
        <p:spPr>
          <a:xfrm>
            <a:off x="111210" y="135925"/>
            <a:ext cx="1689886" cy="830997"/>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p:txBody>
      </p:sp>
      <p:sp>
        <p:nvSpPr>
          <p:cNvPr id="5" name="文本框 4">
            <a:extLst>
              <a:ext uri="{FF2B5EF4-FFF2-40B4-BE49-F238E27FC236}">
                <a16:creationId xmlns:a16="http://schemas.microsoft.com/office/drawing/2014/main" id="{21997D4B-17DB-AE4A-A392-01A9DA983889}"/>
              </a:ext>
            </a:extLst>
          </p:cNvPr>
          <p:cNvSpPr txBox="1"/>
          <p:nvPr/>
        </p:nvSpPr>
        <p:spPr>
          <a:xfrm>
            <a:off x="111210" y="966922"/>
            <a:ext cx="5427441" cy="2031325"/>
          </a:xfrm>
          <a:prstGeom prst="rect">
            <a:avLst/>
          </a:prstGeom>
          <a:noFill/>
        </p:spPr>
        <p:txBody>
          <a:bodyPr wrap="square">
            <a:spAutoFit/>
          </a:bodyPr>
          <a:lstStyle/>
          <a:p>
            <a:pPr algn="l" fontAlgn="ctr"/>
            <a:r>
              <a:rPr lang="en" altLang="zh-CN" b="1" i="0" u="none" strike="noStrike" dirty="0">
                <a:solidFill>
                  <a:srgbClr val="333333"/>
                </a:solidFill>
                <a:effectLst/>
                <a:ea typeface="+mj-ea"/>
              </a:rPr>
              <a:t>1</a:t>
            </a:r>
            <a:r>
              <a:rPr lang="zh-CN" altLang="en-US" b="1" i="0" u="none" strike="noStrike" dirty="0">
                <a:solidFill>
                  <a:srgbClr val="333333"/>
                </a:solidFill>
                <a:effectLst/>
                <a:ea typeface="+mj-ea"/>
              </a:rPr>
              <a:t>、</a:t>
            </a:r>
            <a:r>
              <a:rPr lang="en" altLang="zh-CN" b="1" i="0" u="none" strike="noStrike" dirty="0">
                <a:solidFill>
                  <a:srgbClr val="333333"/>
                </a:solidFill>
                <a:effectLst/>
                <a:ea typeface="+mj-ea"/>
              </a:rPr>
              <a:t>Why does the student want to talk to the professor?</a:t>
            </a:r>
          </a:p>
          <a:p>
            <a:pPr algn="l"/>
            <a:r>
              <a:rPr lang="en" altLang="zh-CN" b="0" i="0" u="none" strike="noStrike" dirty="0">
                <a:solidFill>
                  <a:srgbClr val="333333"/>
                </a:solidFill>
                <a:effectLst/>
              </a:rPr>
              <a:t>A. To let him know that she has no background in art</a:t>
            </a:r>
          </a:p>
          <a:p>
            <a:pPr algn="l"/>
            <a:r>
              <a:rPr lang="en" altLang="zh-CN" b="0" i="0" u="none" strike="noStrike" dirty="0">
                <a:solidFill>
                  <a:srgbClr val="333333"/>
                </a:solidFill>
                <a:effectLst/>
              </a:rPr>
              <a:t>B. To discuss the topic of her art history paper</a:t>
            </a:r>
          </a:p>
          <a:p>
            <a:pPr algn="l"/>
            <a:r>
              <a:rPr lang="en" altLang="zh-CN" b="0" i="0" u="none" strike="noStrike" dirty="0">
                <a:solidFill>
                  <a:srgbClr val="333333"/>
                </a:solidFill>
                <a:effectLst/>
              </a:rPr>
              <a:t>C. To inform him that she is unable to print out the class syllabus at the computer lab</a:t>
            </a:r>
          </a:p>
          <a:p>
            <a:pPr algn="l"/>
            <a:r>
              <a:rPr lang="en" altLang="zh-CN" b="0" i="0" u="none" strike="noStrike" dirty="0">
                <a:solidFill>
                  <a:srgbClr val="00B0F0"/>
                </a:solidFill>
                <a:effectLst/>
              </a:rPr>
              <a:t>D. To get another copy of the material from class</a:t>
            </a:r>
          </a:p>
        </p:txBody>
      </p:sp>
      <p:sp>
        <p:nvSpPr>
          <p:cNvPr id="7" name="文本框 6">
            <a:extLst>
              <a:ext uri="{FF2B5EF4-FFF2-40B4-BE49-F238E27FC236}">
                <a16:creationId xmlns:a16="http://schemas.microsoft.com/office/drawing/2014/main" id="{F5636E1E-F01F-1747-87AF-F809B5E661A6}"/>
              </a:ext>
            </a:extLst>
          </p:cNvPr>
          <p:cNvSpPr txBox="1"/>
          <p:nvPr/>
        </p:nvSpPr>
        <p:spPr>
          <a:xfrm>
            <a:off x="228599" y="3627052"/>
            <a:ext cx="5701938" cy="2585323"/>
          </a:xfrm>
          <a:prstGeom prst="rect">
            <a:avLst/>
          </a:prstGeom>
          <a:noFill/>
        </p:spPr>
        <p:txBody>
          <a:bodyPr wrap="square">
            <a:spAutoFit/>
          </a:bodyPr>
          <a:lstStyle/>
          <a:p>
            <a:pPr fontAlgn="ctr"/>
            <a:r>
              <a:rPr lang="en" altLang="zh-CN" b="1" i="0" dirty="0">
                <a:effectLst/>
              </a:rPr>
              <a:t>2</a:t>
            </a:r>
            <a:r>
              <a:rPr lang="zh-CN" altLang="en" b="1" i="0" dirty="0">
                <a:effectLst/>
              </a:rPr>
              <a:t>、</a:t>
            </a:r>
            <a:r>
              <a:rPr lang="en" altLang="zh-CN" b="1" i="0" dirty="0">
                <a:effectLst/>
              </a:rPr>
              <a:t>What point does the professor make about the early Bauhaus school?</a:t>
            </a:r>
          </a:p>
          <a:p>
            <a:r>
              <a:rPr lang="en" altLang="zh-CN" b="0" i="0" dirty="0">
                <a:effectLst/>
              </a:rPr>
              <a:t>A. Its intention was to create a distinctive artistic style.</a:t>
            </a:r>
          </a:p>
          <a:p>
            <a:r>
              <a:rPr lang="en" altLang="zh-CN" b="0" i="0" dirty="0">
                <a:effectLst/>
              </a:rPr>
              <a:t>B. It started out with a focus on architecture.</a:t>
            </a:r>
          </a:p>
          <a:p>
            <a:r>
              <a:rPr lang="en" altLang="zh-CN" b="0" i="0" dirty="0">
                <a:solidFill>
                  <a:schemeClr val="accent5"/>
                </a:solidFill>
                <a:effectLst/>
              </a:rPr>
              <a:t>C. It was conceived as an experiment in education</a:t>
            </a:r>
            <a:r>
              <a:rPr lang="en" altLang="zh-CN" b="0" i="0" dirty="0">
                <a:effectLst/>
              </a:rPr>
              <a:t>.</a:t>
            </a:r>
          </a:p>
          <a:p>
            <a:r>
              <a:rPr lang="en" altLang="zh-CN" b="0" i="0" dirty="0">
                <a:effectLst/>
              </a:rPr>
              <a:t>D. Its founding director supported traditional classroom teaching.</a:t>
            </a:r>
          </a:p>
          <a:p>
            <a:br>
              <a:rPr lang="en" altLang="zh-CN" b="0" i="0" dirty="0">
                <a:effectLst/>
              </a:rPr>
            </a:br>
            <a:endParaRPr lang="en" altLang="zh-CN" b="0" i="0" dirty="0">
              <a:effectLst/>
            </a:endParaRPr>
          </a:p>
        </p:txBody>
      </p:sp>
      <p:sp>
        <p:nvSpPr>
          <p:cNvPr id="9" name="文本框 8">
            <a:extLst>
              <a:ext uri="{FF2B5EF4-FFF2-40B4-BE49-F238E27FC236}">
                <a16:creationId xmlns:a16="http://schemas.microsoft.com/office/drawing/2014/main" id="{71BAD6CC-C9D4-5A47-AE12-FFCD4137E38C}"/>
              </a:ext>
            </a:extLst>
          </p:cNvPr>
          <p:cNvSpPr txBox="1"/>
          <p:nvPr/>
        </p:nvSpPr>
        <p:spPr>
          <a:xfrm>
            <a:off x="6091646" y="1992677"/>
            <a:ext cx="6100354" cy="2585323"/>
          </a:xfrm>
          <a:prstGeom prst="rect">
            <a:avLst/>
          </a:prstGeom>
          <a:noFill/>
        </p:spPr>
        <p:txBody>
          <a:bodyPr wrap="square">
            <a:spAutoFit/>
          </a:bodyPr>
          <a:lstStyle/>
          <a:p>
            <a:pPr fontAlgn="ctr"/>
            <a:r>
              <a:rPr lang="en" altLang="zh-CN" b="1" i="0" dirty="0">
                <a:effectLst/>
              </a:rPr>
              <a:t>3</a:t>
            </a:r>
            <a:r>
              <a:rPr lang="zh-CN" altLang="en" b="1" i="0" dirty="0">
                <a:effectLst/>
              </a:rPr>
              <a:t>、</a:t>
            </a:r>
            <a:r>
              <a:rPr lang="en" altLang="zh-CN" b="1" i="0" dirty="0">
                <a:effectLst/>
              </a:rPr>
              <a:t>Why does the student mention her German studies? </a:t>
            </a:r>
          </a:p>
          <a:p>
            <a:r>
              <a:rPr lang="en" altLang="zh-CN" b="0" i="0" dirty="0">
                <a:effectLst/>
              </a:rPr>
              <a:t>A. To indicate that she is interested in different fields of study</a:t>
            </a:r>
          </a:p>
          <a:p>
            <a:r>
              <a:rPr lang="en" altLang="zh-CN" b="0" i="0" dirty="0">
                <a:effectLst/>
              </a:rPr>
              <a:t>B. To indicate that she knows about the German art school</a:t>
            </a:r>
          </a:p>
          <a:p>
            <a:r>
              <a:rPr lang="en" altLang="zh-CN" b="0" i="0" dirty="0">
                <a:effectLst/>
              </a:rPr>
              <a:t>C. To explain why she is taking a class about Bauhaus</a:t>
            </a:r>
          </a:p>
          <a:p>
            <a:r>
              <a:rPr lang="en" altLang="zh-CN" b="0" i="0" dirty="0">
                <a:solidFill>
                  <a:srgbClr val="00B0F0"/>
                </a:solidFill>
                <a:effectLst/>
              </a:rPr>
              <a:t>D. To explain why she thinks Bauhaus centered on architecture</a:t>
            </a:r>
          </a:p>
          <a:p>
            <a:br>
              <a:rPr lang="en" altLang="zh-CN" b="0" i="0" dirty="0">
                <a:effectLst/>
              </a:rPr>
            </a:br>
            <a:endParaRPr lang="en" altLang="zh-CN" b="0" i="0" dirty="0">
              <a:effectLst/>
            </a:endParaRPr>
          </a:p>
        </p:txBody>
      </p:sp>
      <p:sp>
        <p:nvSpPr>
          <p:cNvPr id="10" name="TextBox 3">
            <a:extLst>
              <a:ext uri="{FF2B5EF4-FFF2-40B4-BE49-F238E27FC236}">
                <a16:creationId xmlns:a16="http://schemas.microsoft.com/office/drawing/2014/main" id="{4B4A829C-2049-AE4A-B3EC-4B4FD8167D2B}"/>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11" name="右箭头 2">
            <a:extLst>
              <a:ext uri="{FF2B5EF4-FFF2-40B4-BE49-F238E27FC236}">
                <a16:creationId xmlns:a16="http://schemas.microsoft.com/office/drawing/2014/main" id="{FF5F26BA-2EFE-C341-9106-03EEA3B245B8}"/>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735867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60</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5694317" y="4206031"/>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7022650" y="2233573"/>
            <a:ext cx="3353010" cy="32363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2">
            <a:extLst>
              <a:ext uri="{FF2B5EF4-FFF2-40B4-BE49-F238E27FC236}">
                <a16:creationId xmlns:a16="http://schemas.microsoft.com/office/drawing/2014/main" id="{2E76AAB8-294D-2A45-8E40-4A1D2E3BFB55}"/>
              </a:ext>
            </a:extLst>
          </p:cNvPr>
          <p:cNvSpPr txBox="1"/>
          <p:nvPr/>
        </p:nvSpPr>
        <p:spPr>
          <a:xfrm>
            <a:off x="6990459" y="5469878"/>
            <a:ext cx="4904242" cy="707886"/>
          </a:xfrm>
          <a:prstGeom prst="rect">
            <a:avLst/>
          </a:prstGeom>
          <a:noFill/>
        </p:spPr>
        <p:txBody>
          <a:bodyPr wrap="square">
            <a:spAutoFit/>
          </a:bodyPr>
          <a:lstStyle/>
          <a:p>
            <a:r>
              <a:rPr lang="en-US" altLang="zh-CN" sz="2000" b="1" dirty="0">
                <a:solidFill>
                  <a:schemeClr val="accent5">
                    <a:lumMod val="75000"/>
                  </a:schemeClr>
                </a:solidFill>
                <a:latin typeface="+mn-ea"/>
              </a:rPr>
              <a:t>Again, please try to summarize the introduction with 4-6 sentences.</a:t>
            </a:r>
            <a:endParaRPr lang="zh-CN" altLang="en-US" sz="2000" b="1" dirty="0">
              <a:solidFill>
                <a:schemeClr val="accent5">
                  <a:lumMod val="75000"/>
                </a:schemeClr>
              </a:solidFill>
              <a:latin typeface="+mn-ea"/>
            </a:endParaRPr>
          </a:p>
        </p:txBody>
      </p:sp>
      <p:sp>
        <p:nvSpPr>
          <p:cNvPr id="23" name="文本框 22">
            <a:extLst>
              <a:ext uri="{FF2B5EF4-FFF2-40B4-BE49-F238E27FC236}">
                <a16:creationId xmlns:a16="http://schemas.microsoft.com/office/drawing/2014/main" id="{EC6B8C76-9882-3349-830E-4F9199860913}"/>
              </a:ext>
            </a:extLst>
          </p:cNvPr>
          <p:cNvSpPr txBox="1"/>
          <p:nvPr/>
        </p:nvSpPr>
        <p:spPr>
          <a:xfrm>
            <a:off x="7701795" y="2412152"/>
            <a:ext cx="1590500" cy="646331"/>
          </a:xfrm>
          <a:prstGeom prst="rect">
            <a:avLst/>
          </a:prstGeom>
          <a:noFill/>
        </p:spPr>
        <p:txBody>
          <a:bodyPr wrap="none" rtlCol="0">
            <a:spAutoFit/>
          </a:bodyPr>
          <a:lstStyle/>
          <a:p>
            <a:r>
              <a:rPr kumimoji="1" lang="en-US" altLang="zh-CN" dirty="0"/>
              <a:t>natural source</a:t>
            </a:r>
          </a:p>
          <a:p>
            <a:r>
              <a:rPr kumimoji="1" lang="en-US" altLang="zh-CN" dirty="0"/>
              <a:t>    </a:t>
            </a:r>
            <a:r>
              <a:rPr kumimoji="1" lang="en-US" altLang="zh-CN" dirty="0">
                <a:solidFill>
                  <a:schemeClr val="accent5">
                    <a:lumMod val="75000"/>
                  </a:schemeClr>
                </a:solidFill>
              </a:rPr>
              <a:t>lightning</a:t>
            </a:r>
            <a:endParaRPr kumimoji="1" lang="zh-CN" altLang="en-US" dirty="0">
              <a:solidFill>
                <a:schemeClr val="accent5">
                  <a:lumMod val="75000"/>
                </a:schemeClr>
              </a:solidFill>
            </a:endParaRPr>
          </a:p>
        </p:txBody>
      </p:sp>
      <p:sp>
        <p:nvSpPr>
          <p:cNvPr id="26" name="文本框 25">
            <a:extLst>
              <a:ext uri="{FF2B5EF4-FFF2-40B4-BE49-F238E27FC236}">
                <a16:creationId xmlns:a16="http://schemas.microsoft.com/office/drawing/2014/main" id="{D47838C2-E527-BB41-942F-858ACE47AF37}"/>
              </a:ext>
            </a:extLst>
          </p:cNvPr>
          <p:cNvSpPr txBox="1"/>
          <p:nvPr/>
        </p:nvSpPr>
        <p:spPr>
          <a:xfrm>
            <a:off x="7509884" y="3520585"/>
            <a:ext cx="2010487" cy="646331"/>
          </a:xfrm>
          <a:prstGeom prst="rect">
            <a:avLst/>
          </a:prstGeom>
          <a:noFill/>
        </p:spPr>
        <p:txBody>
          <a:bodyPr wrap="none" rtlCol="0">
            <a:spAutoFit/>
          </a:bodyPr>
          <a:lstStyle/>
          <a:p>
            <a:r>
              <a:rPr kumimoji="1" lang="en-US" altLang="zh-CN" dirty="0"/>
              <a:t>            time</a:t>
            </a:r>
          </a:p>
          <a:p>
            <a:r>
              <a:rPr kumimoji="1" lang="en-US" altLang="zh-CN" dirty="0">
                <a:solidFill>
                  <a:schemeClr val="accent5">
                    <a:lumMod val="75000"/>
                  </a:schemeClr>
                </a:solidFill>
              </a:rPr>
              <a:t>sunset and sunrise</a:t>
            </a:r>
            <a:endParaRPr kumimoji="1" lang="zh-CN" altLang="en-US" dirty="0">
              <a:solidFill>
                <a:schemeClr val="accent5">
                  <a:lumMod val="75000"/>
                </a:schemeClr>
              </a:solidFill>
            </a:endParaRPr>
          </a:p>
        </p:txBody>
      </p:sp>
      <p:sp>
        <p:nvSpPr>
          <p:cNvPr id="33" name="文本框 32">
            <a:extLst>
              <a:ext uri="{FF2B5EF4-FFF2-40B4-BE49-F238E27FC236}">
                <a16:creationId xmlns:a16="http://schemas.microsoft.com/office/drawing/2014/main" id="{6DE921F4-F1CB-014C-8BB8-EFCB035A1201}"/>
              </a:ext>
            </a:extLst>
          </p:cNvPr>
          <p:cNvSpPr txBox="1"/>
          <p:nvPr/>
        </p:nvSpPr>
        <p:spPr>
          <a:xfrm>
            <a:off x="8041632" y="4772849"/>
            <a:ext cx="1250663" cy="646331"/>
          </a:xfrm>
          <a:prstGeom prst="rect">
            <a:avLst/>
          </a:prstGeom>
          <a:noFill/>
        </p:spPr>
        <p:txBody>
          <a:bodyPr wrap="none" rtlCol="0">
            <a:spAutoFit/>
          </a:bodyPr>
          <a:lstStyle/>
          <a:p>
            <a:r>
              <a:rPr kumimoji="1" lang="en-US" altLang="zh-CN" dirty="0"/>
              <a:t>waveguide</a:t>
            </a:r>
          </a:p>
          <a:p>
            <a:r>
              <a:rPr kumimoji="1" lang="en-US" altLang="zh-CN" dirty="0"/>
              <a:t>   </a:t>
            </a:r>
            <a:r>
              <a:rPr kumimoji="1" lang="en-US" altLang="zh-CN" dirty="0">
                <a:solidFill>
                  <a:schemeClr val="accent5">
                    <a:lumMod val="75000"/>
                  </a:schemeClr>
                </a:solidFill>
              </a:rPr>
              <a:t>direct</a:t>
            </a:r>
            <a:endParaRPr kumimoji="1" lang="zh-CN" altLang="en-US" dirty="0">
              <a:solidFill>
                <a:schemeClr val="accent5">
                  <a:lumMod val="75000"/>
                </a:schemeClr>
              </a:solidFill>
            </a:endParaRPr>
          </a:p>
        </p:txBody>
      </p:sp>
      <p:sp>
        <p:nvSpPr>
          <p:cNvPr id="36" name="TextBox 15">
            <a:extLst>
              <a:ext uri="{FF2B5EF4-FFF2-40B4-BE49-F238E27FC236}">
                <a16:creationId xmlns:a16="http://schemas.microsoft.com/office/drawing/2014/main" id="{FD67395D-05F1-FB46-A7D3-0B882EFDB32A}"/>
              </a:ext>
            </a:extLst>
          </p:cNvPr>
          <p:cNvSpPr txBox="1"/>
          <p:nvPr/>
        </p:nvSpPr>
        <p:spPr>
          <a:xfrm flipH="1">
            <a:off x="9746527" y="601902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4110088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61</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099B46C5-076D-054E-B0A7-3AEF4D327F34}"/>
              </a:ext>
            </a:extLst>
          </p:cNvPr>
          <p:cNvSpPr/>
          <p:nvPr/>
        </p:nvSpPr>
        <p:spPr>
          <a:xfrm rot="10800000">
            <a:off x="5694317" y="4206031"/>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31">
            <a:extLst>
              <a:ext uri="{FF2B5EF4-FFF2-40B4-BE49-F238E27FC236}">
                <a16:creationId xmlns:a16="http://schemas.microsoft.com/office/drawing/2014/main" id="{310F5130-EDEE-0F43-BA3A-8A9E73074407}"/>
              </a:ext>
            </a:extLst>
          </p:cNvPr>
          <p:cNvSpPr/>
          <p:nvPr/>
        </p:nvSpPr>
        <p:spPr>
          <a:xfrm>
            <a:off x="6446068" y="0"/>
            <a:ext cx="3353010" cy="24516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C6B8C76-9882-3349-830E-4F9199860913}"/>
              </a:ext>
            </a:extLst>
          </p:cNvPr>
          <p:cNvSpPr txBox="1"/>
          <p:nvPr/>
        </p:nvSpPr>
        <p:spPr>
          <a:xfrm>
            <a:off x="7076463" y="93090"/>
            <a:ext cx="1590500" cy="646331"/>
          </a:xfrm>
          <a:prstGeom prst="rect">
            <a:avLst/>
          </a:prstGeom>
          <a:noFill/>
        </p:spPr>
        <p:txBody>
          <a:bodyPr wrap="none" rtlCol="0">
            <a:spAutoFit/>
          </a:bodyPr>
          <a:lstStyle/>
          <a:p>
            <a:r>
              <a:rPr kumimoji="1" lang="en-US" altLang="zh-CN" dirty="0"/>
              <a:t>natural source</a:t>
            </a:r>
          </a:p>
          <a:p>
            <a:r>
              <a:rPr kumimoji="1" lang="en-US" altLang="zh-CN" dirty="0"/>
              <a:t>    </a:t>
            </a:r>
            <a:r>
              <a:rPr kumimoji="1" lang="en-US" altLang="zh-CN" dirty="0">
                <a:solidFill>
                  <a:schemeClr val="accent5">
                    <a:lumMod val="75000"/>
                  </a:schemeClr>
                </a:solidFill>
              </a:rPr>
              <a:t>lightning</a:t>
            </a:r>
            <a:endParaRPr kumimoji="1" lang="zh-CN" altLang="en-US" dirty="0">
              <a:solidFill>
                <a:schemeClr val="accent5">
                  <a:lumMod val="75000"/>
                </a:schemeClr>
              </a:solidFill>
            </a:endParaRPr>
          </a:p>
        </p:txBody>
      </p:sp>
      <p:sp>
        <p:nvSpPr>
          <p:cNvPr id="26" name="文本框 25">
            <a:extLst>
              <a:ext uri="{FF2B5EF4-FFF2-40B4-BE49-F238E27FC236}">
                <a16:creationId xmlns:a16="http://schemas.microsoft.com/office/drawing/2014/main" id="{D47838C2-E527-BB41-942F-858ACE47AF37}"/>
              </a:ext>
            </a:extLst>
          </p:cNvPr>
          <p:cNvSpPr txBox="1"/>
          <p:nvPr/>
        </p:nvSpPr>
        <p:spPr>
          <a:xfrm>
            <a:off x="6970730" y="841862"/>
            <a:ext cx="2010487" cy="646331"/>
          </a:xfrm>
          <a:prstGeom prst="rect">
            <a:avLst/>
          </a:prstGeom>
          <a:noFill/>
        </p:spPr>
        <p:txBody>
          <a:bodyPr wrap="none" rtlCol="0">
            <a:spAutoFit/>
          </a:bodyPr>
          <a:lstStyle/>
          <a:p>
            <a:r>
              <a:rPr kumimoji="1" lang="en-US" altLang="zh-CN" dirty="0"/>
              <a:t>            time</a:t>
            </a:r>
          </a:p>
          <a:p>
            <a:r>
              <a:rPr kumimoji="1" lang="en-US" altLang="zh-CN" dirty="0">
                <a:solidFill>
                  <a:schemeClr val="accent5">
                    <a:lumMod val="75000"/>
                  </a:schemeClr>
                </a:solidFill>
              </a:rPr>
              <a:t>sunset and sunrise</a:t>
            </a:r>
            <a:endParaRPr kumimoji="1" lang="zh-CN" altLang="en-US" dirty="0">
              <a:solidFill>
                <a:schemeClr val="accent5">
                  <a:lumMod val="75000"/>
                </a:schemeClr>
              </a:solidFill>
            </a:endParaRPr>
          </a:p>
        </p:txBody>
      </p:sp>
      <p:sp>
        <p:nvSpPr>
          <p:cNvPr id="33" name="文本框 32">
            <a:extLst>
              <a:ext uri="{FF2B5EF4-FFF2-40B4-BE49-F238E27FC236}">
                <a16:creationId xmlns:a16="http://schemas.microsoft.com/office/drawing/2014/main" id="{6DE921F4-F1CB-014C-8BB8-EFCB035A1201}"/>
              </a:ext>
            </a:extLst>
          </p:cNvPr>
          <p:cNvSpPr txBox="1"/>
          <p:nvPr/>
        </p:nvSpPr>
        <p:spPr>
          <a:xfrm>
            <a:off x="7345405" y="1622370"/>
            <a:ext cx="1250663" cy="646331"/>
          </a:xfrm>
          <a:prstGeom prst="rect">
            <a:avLst/>
          </a:prstGeom>
          <a:noFill/>
        </p:spPr>
        <p:txBody>
          <a:bodyPr wrap="none" rtlCol="0">
            <a:spAutoFit/>
          </a:bodyPr>
          <a:lstStyle/>
          <a:p>
            <a:r>
              <a:rPr kumimoji="1" lang="en-US" altLang="zh-CN" dirty="0"/>
              <a:t>waveguide</a:t>
            </a:r>
          </a:p>
          <a:p>
            <a:r>
              <a:rPr kumimoji="1" lang="en-US" altLang="zh-CN" dirty="0"/>
              <a:t>   </a:t>
            </a:r>
            <a:r>
              <a:rPr kumimoji="1" lang="en-US" altLang="zh-CN" dirty="0">
                <a:solidFill>
                  <a:schemeClr val="accent5">
                    <a:lumMod val="75000"/>
                  </a:schemeClr>
                </a:solidFill>
              </a:rPr>
              <a:t>direct</a:t>
            </a:r>
            <a:endParaRPr kumimoji="1" lang="zh-CN" altLang="en-US" dirty="0">
              <a:solidFill>
                <a:schemeClr val="accent5">
                  <a:lumMod val="75000"/>
                </a:schemeClr>
              </a:solidFill>
            </a:endParaRPr>
          </a:p>
        </p:txBody>
      </p:sp>
      <p:sp>
        <p:nvSpPr>
          <p:cNvPr id="32" name="文本框 31">
            <a:extLst>
              <a:ext uri="{FF2B5EF4-FFF2-40B4-BE49-F238E27FC236}">
                <a16:creationId xmlns:a16="http://schemas.microsoft.com/office/drawing/2014/main" id="{783FD5B7-F1F7-CA40-9296-18BB212D7BB0}"/>
              </a:ext>
            </a:extLst>
          </p:cNvPr>
          <p:cNvSpPr txBox="1"/>
          <p:nvPr/>
        </p:nvSpPr>
        <p:spPr>
          <a:xfrm>
            <a:off x="6537881" y="2721805"/>
            <a:ext cx="5491580" cy="3524042"/>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sz="1700" dirty="0"/>
              <a:t>The natural source of VLF emissions is lightning, and the student says that we could receive VLF emissions by waiting for thunderstorms. But the professor explains that we don’t have to wait, lightning happens all the time, so we could receive the VLF emissions all the time and we even could receive the VLF from a long distance. Moreover, the professor points out that the sunset and sunrise is the best time, because the waveguide will occur during the time, and the student wonders what waveguide is, so the professor explains it could direct the waves.</a:t>
            </a:r>
            <a:endParaRPr kumimoji="1" lang="en-US" altLang="zh-CN" sz="1600" dirty="0"/>
          </a:p>
        </p:txBody>
      </p:sp>
      <p:sp>
        <p:nvSpPr>
          <p:cNvPr id="36" name="TextBox 15">
            <a:extLst>
              <a:ext uri="{FF2B5EF4-FFF2-40B4-BE49-F238E27FC236}">
                <a16:creationId xmlns:a16="http://schemas.microsoft.com/office/drawing/2014/main" id="{28F991B7-9AF6-F547-AE65-10D97DF6254C}"/>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817370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62</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1910BB94-87E3-6648-84F0-7995F4347D21}"/>
              </a:ext>
            </a:extLst>
          </p:cNvPr>
          <p:cNvSpPr/>
          <p:nvPr/>
        </p:nvSpPr>
        <p:spPr>
          <a:xfrm rot="10800000">
            <a:off x="6184900" y="5577599"/>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5">
            <a:extLst>
              <a:ext uri="{FF2B5EF4-FFF2-40B4-BE49-F238E27FC236}">
                <a16:creationId xmlns:a16="http://schemas.microsoft.com/office/drawing/2014/main" id="{CC9038A6-AFAF-8144-B47F-8FBC0E2BF61D}"/>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443656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 : 3:42 – 4:55</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5" name="Rectangle 2">
            <a:extLst>
              <a:ext uri="{FF2B5EF4-FFF2-40B4-BE49-F238E27FC236}">
                <a16:creationId xmlns:a16="http://schemas.microsoft.com/office/drawing/2014/main" id="{E93B9CF0-A7A3-6247-A644-D58C1E432EDE}"/>
              </a:ext>
            </a:extLst>
          </p:cNvPr>
          <p:cNvSpPr/>
          <p:nvPr/>
        </p:nvSpPr>
        <p:spPr>
          <a:xfrm>
            <a:off x="594360" y="1943512"/>
            <a:ext cx="7687491" cy="429270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3-5 sentences, with more details than the brief summary.</a:t>
            </a:r>
            <a:endParaRPr lang="zh-CN" altLang="en-US" sz="2800" dirty="0">
              <a:solidFill>
                <a:schemeClr val="tx1"/>
              </a:solidFill>
            </a:endParaRPr>
          </a:p>
        </p:txBody>
      </p:sp>
      <p:sp>
        <p:nvSpPr>
          <p:cNvPr id="6" name="灯片编号占位符 5">
            <a:extLst>
              <a:ext uri="{FF2B5EF4-FFF2-40B4-BE49-F238E27FC236}">
                <a16:creationId xmlns:a16="http://schemas.microsoft.com/office/drawing/2014/main" id="{CC5C8803-445A-9A46-B91B-58258F9C360F}"/>
              </a:ext>
            </a:extLst>
          </p:cNvPr>
          <p:cNvSpPr>
            <a:spLocks noGrp="1"/>
          </p:cNvSpPr>
          <p:nvPr>
            <p:ph type="sldNum" sz="quarter" idx="12"/>
          </p:nvPr>
        </p:nvSpPr>
        <p:spPr/>
        <p:txBody>
          <a:bodyPr/>
          <a:lstStyle/>
          <a:p>
            <a:fld id="{339F675D-CCB8-1E44-8B99-D1C31FDA93BF}" type="slidenum">
              <a:rPr kumimoji="1" lang="zh-CN" altLang="en-US" smtClean="0"/>
              <a:t>63</a:t>
            </a:fld>
            <a:endParaRPr kumimoji="1" lang="zh-CN" altLang="en-US"/>
          </a:p>
        </p:txBody>
      </p:sp>
      <p:sp>
        <p:nvSpPr>
          <p:cNvPr id="7" name="TextBox 15">
            <a:extLst>
              <a:ext uri="{FF2B5EF4-FFF2-40B4-BE49-F238E27FC236}">
                <a16:creationId xmlns:a16="http://schemas.microsoft.com/office/drawing/2014/main" id="{1A7EE069-5BDD-0446-92B4-7D30DC261480}"/>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873437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 : 3:42 – 4:55</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ABBD8108-B798-C848-A521-25E8FB772FAE}"/>
              </a:ext>
            </a:extLst>
          </p:cNvPr>
          <p:cNvSpPr txBox="1"/>
          <p:nvPr/>
        </p:nvSpPr>
        <p:spPr>
          <a:xfrm>
            <a:off x="342900" y="1581294"/>
            <a:ext cx="7759700" cy="5324535"/>
          </a:xfrm>
          <a:prstGeom prst="rect">
            <a:avLst/>
          </a:prstGeom>
          <a:noFill/>
        </p:spPr>
        <p:txBody>
          <a:bodyPr wrap="square">
            <a:spAutoFit/>
          </a:bodyPr>
          <a:lstStyle/>
          <a:p>
            <a:r>
              <a:rPr lang="en-US" altLang="zh-CN" sz="2000" b="1" u="sng" dirty="0">
                <a:solidFill>
                  <a:schemeClr val="accent5">
                    <a:lumMod val="75000"/>
                  </a:schemeClr>
                </a:solidFill>
                <a:effectLst/>
                <a:ea typeface="宋体" panose="02010600030101010101" pitchFamily="2" charset="-122"/>
                <a:cs typeface="宋体" panose="02010600030101010101" pitchFamily="2" charset="-122"/>
              </a:rPr>
              <a:t>MALE PRPFESSOR: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Now, there are a few different sounds that you can hear on a VLF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because when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lightning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strikes, the radio waves travel different distances and in different ways before they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reach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Some really interesting ones are called “whistlers.” Whistlers come from lightning-generated radio waves that leave Earth's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atmosphere</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and travel into Earth's magnetosphere before bouncing back down. Not all radio waves do this. And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they make… well we call them “whistlers” because they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like slowly descending tone…and no two whistlers are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alike</a:t>
            </a:r>
            <a:r>
              <a:rPr lang="en-US" altLang="zh-CN" sz="2000" dirty="0">
                <a:solidFill>
                  <a:schemeClr val="accent5">
                    <a:lumMod val="75000"/>
                  </a:schemeClr>
                </a:solidFill>
                <a:effectLst/>
                <a:ea typeface="宋体" panose="02010600030101010101" pitchFamily="2" charset="-122"/>
                <a:cs typeface="宋体" panose="02010600030101010101" pitchFamily="2" charset="-122"/>
              </a:rPr>
              <a:t>—uh, to me they're the most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intriguing</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Ah, another interesting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is the “</a:t>
            </a:r>
            <a:r>
              <a:rPr lang="en-US" altLang="zh-CN" sz="2000" dirty="0" err="1">
                <a:solidFill>
                  <a:schemeClr val="accent5">
                    <a:lumMod val="75000"/>
                  </a:schemeClr>
                </a:solidFill>
                <a:effectLst/>
                <a:ea typeface="宋体" panose="02010600030101010101" pitchFamily="2" charset="-122"/>
                <a:cs typeface="宋体" panose="02010600030101010101" pitchFamily="2" charset="-122"/>
              </a:rPr>
              <a:t>tweek</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t>
            </a:r>
            <a:r>
              <a:rPr lang="en-US" altLang="zh-CN" sz="2000" dirty="0" err="1">
                <a:solidFill>
                  <a:schemeClr val="accent5">
                    <a:lumMod val="75000"/>
                  </a:schemeClr>
                </a:solidFill>
                <a:effectLst/>
                <a:ea typeface="宋体" panose="02010600030101010101" pitchFamily="2" charset="-122"/>
                <a:cs typeface="宋体" panose="02010600030101010101" pitchFamily="2" charset="-122"/>
              </a:rPr>
              <a:t>Tweeks</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are the result of VLF waves that have traveled a long distance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through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waveguides. They produce </a:t>
            </a:r>
            <a:r>
              <a:rPr lang="en-US" altLang="zh-CN" sz="2000" dirty="0">
                <a:solidFill>
                  <a:schemeClr val="accent5">
                    <a:lumMod val="75000"/>
                  </a:schemeClr>
                </a:solidFill>
                <a:ea typeface="宋体" panose="02010600030101010101" pitchFamily="2" charset="-122"/>
                <a:cs typeface="宋体" panose="02010600030101010101" pitchFamily="2" charset="-122"/>
              </a:rPr>
              <a:t>a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chirpy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because the higher–</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parts of the wave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reach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radio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before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lower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parts. The entire wave is still considered very low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—it's just that some parts of the wave have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lower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frequencies than others. OK?</a:t>
            </a:r>
            <a:r>
              <a:rPr lang="zh-CN" altLang="zh-CN" sz="2000" dirty="0">
                <a:solidFill>
                  <a:schemeClr val="accent5">
                    <a:lumMod val="75000"/>
                  </a:schemeClr>
                </a:solidFill>
                <a:effectLst/>
                <a:ea typeface="宋体" panose="02010600030101010101" pitchFamily="2" charset="-122"/>
                <a:cs typeface="宋体" panose="02010600030101010101" pitchFamily="2" charset="-122"/>
              </a:rPr>
              <a:t>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t>
            </a:r>
            <a:endParaRPr lang="zh-CN" altLang="zh-CN" sz="2000" dirty="0">
              <a:solidFill>
                <a:schemeClr val="accent5">
                  <a:lumMod val="75000"/>
                </a:schemeClr>
              </a:solidFill>
              <a:effectLst/>
              <a:ea typeface="宋体" panose="02010600030101010101" pitchFamily="2" charset="-122"/>
              <a:cs typeface="宋体" panose="02010600030101010101" pitchFamily="2" charset="-122"/>
            </a:endParaRPr>
          </a:p>
        </p:txBody>
      </p:sp>
      <p:sp>
        <p:nvSpPr>
          <p:cNvPr id="8" name="文本框 7">
            <a:extLst>
              <a:ext uri="{FF2B5EF4-FFF2-40B4-BE49-F238E27FC236}">
                <a16:creationId xmlns:a16="http://schemas.microsoft.com/office/drawing/2014/main" id="{E8480A1F-DF71-FC41-874D-D1EB16B8AC2D}"/>
              </a:ext>
            </a:extLst>
          </p:cNvPr>
          <p:cNvSpPr txBox="1"/>
          <p:nvPr/>
        </p:nvSpPr>
        <p:spPr>
          <a:xfrm>
            <a:off x="8305800" y="2207889"/>
            <a:ext cx="3886200" cy="3970318"/>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dirty="0"/>
              <a:t>The professor then illustrates that </a:t>
            </a:r>
          </a:p>
          <a:p>
            <a:r>
              <a:rPr kumimoji="1" lang="en-US" altLang="zh-CN" dirty="0"/>
              <a:t>we can hear different types of sound on the radio because of the waves, and he introduces the whistlers and </a:t>
            </a:r>
            <a:r>
              <a:rPr kumimoji="1" lang="en-US" altLang="zh-CN" dirty="0" err="1"/>
              <a:t>tweek</a:t>
            </a:r>
            <a:r>
              <a:rPr kumimoji="1" lang="en-US" altLang="zh-CN" dirty="0"/>
              <a:t>. The whistlers would travel into magnetosphere before bouncing back and sound like slowly descending tone. If the wave travels a long distance, it can be converted to </a:t>
            </a:r>
            <a:r>
              <a:rPr kumimoji="1" lang="en-US" altLang="zh-CN" dirty="0" err="1"/>
              <a:t>tweek</a:t>
            </a:r>
            <a:r>
              <a:rPr kumimoji="1" lang="en-US" altLang="zh-CN" dirty="0"/>
              <a:t>, which has a chirpy sound because a part of the wave is higher than others.</a:t>
            </a:r>
          </a:p>
        </p:txBody>
      </p:sp>
      <p:sp>
        <p:nvSpPr>
          <p:cNvPr id="9" name="灯片编号占位符 8">
            <a:extLst>
              <a:ext uri="{FF2B5EF4-FFF2-40B4-BE49-F238E27FC236}">
                <a16:creationId xmlns:a16="http://schemas.microsoft.com/office/drawing/2014/main" id="{C5452585-B39D-C241-9806-E0355922D426}"/>
              </a:ext>
            </a:extLst>
          </p:cNvPr>
          <p:cNvSpPr>
            <a:spLocks noGrp="1"/>
          </p:cNvSpPr>
          <p:nvPr>
            <p:ph type="sldNum" sz="quarter" idx="12"/>
          </p:nvPr>
        </p:nvSpPr>
        <p:spPr/>
        <p:txBody>
          <a:bodyPr/>
          <a:lstStyle/>
          <a:p>
            <a:fld id="{339F675D-CCB8-1E44-8B99-D1C31FDA93BF}" type="slidenum">
              <a:rPr kumimoji="1" lang="zh-CN" altLang="en-US" smtClean="0"/>
              <a:t>64</a:t>
            </a:fld>
            <a:endParaRPr kumimoji="1" lang="zh-CN" altLang="en-US"/>
          </a:p>
        </p:txBody>
      </p:sp>
      <p:sp>
        <p:nvSpPr>
          <p:cNvPr id="10" name="TextBox 15">
            <a:extLst>
              <a:ext uri="{FF2B5EF4-FFF2-40B4-BE49-F238E27FC236}">
                <a16:creationId xmlns:a16="http://schemas.microsoft.com/office/drawing/2014/main" id="{3A1FA29D-67F9-B640-BEAF-5D97F54FD62B}"/>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314328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 : 3:42 – 4:55</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ABBD8108-B798-C848-A521-25E8FB772FAE}"/>
              </a:ext>
            </a:extLst>
          </p:cNvPr>
          <p:cNvSpPr txBox="1"/>
          <p:nvPr/>
        </p:nvSpPr>
        <p:spPr>
          <a:xfrm>
            <a:off x="342900" y="1581294"/>
            <a:ext cx="7759700" cy="5324535"/>
          </a:xfrm>
          <a:prstGeom prst="rect">
            <a:avLst/>
          </a:prstGeom>
          <a:noFill/>
        </p:spPr>
        <p:txBody>
          <a:bodyPr wrap="square">
            <a:spAutoFit/>
          </a:bodyPr>
          <a:lstStyle/>
          <a:p>
            <a:r>
              <a:rPr lang="en-US" altLang="zh-CN" sz="2000" b="1" u="sng" dirty="0">
                <a:solidFill>
                  <a:schemeClr val="accent5">
                    <a:lumMod val="75000"/>
                  </a:schemeClr>
                </a:solidFill>
                <a:effectLst/>
                <a:ea typeface="宋体" panose="02010600030101010101" pitchFamily="2" charset="-122"/>
                <a:cs typeface="宋体" panose="02010600030101010101" pitchFamily="2" charset="-122"/>
              </a:rPr>
              <a:t>MALE PRPFESSOR: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Now, there are a few different sounds that you can hear on a VLF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because when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lightning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strikes, the radio waves travel different distances and in different ways before they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reach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Some really interesting ones are called “whistlers.” Whistlers come from lightning-generated radio waves that leave Earth's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atmosphere</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and travel into Earth's magnetosphere before bouncing back down. Not all radio waves do this. And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they make… well we call them “whistlers” because they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like slowly descending tone…and no two whistlers are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alike</a:t>
            </a:r>
            <a:r>
              <a:rPr lang="en-US" altLang="zh-CN" sz="2000" dirty="0">
                <a:solidFill>
                  <a:schemeClr val="accent5">
                    <a:lumMod val="75000"/>
                  </a:schemeClr>
                </a:solidFill>
                <a:effectLst/>
                <a:ea typeface="宋体" panose="02010600030101010101" pitchFamily="2" charset="-122"/>
                <a:cs typeface="宋体" panose="02010600030101010101" pitchFamily="2" charset="-122"/>
              </a:rPr>
              <a:t>—uh, to me they're the most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intriguing</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Ah, another interesting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is the “</a:t>
            </a:r>
            <a:r>
              <a:rPr lang="en-US" altLang="zh-CN" sz="2000" dirty="0" err="1">
                <a:solidFill>
                  <a:schemeClr val="accent5">
                    <a:lumMod val="75000"/>
                  </a:schemeClr>
                </a:solidFill>
                <a:effectLst/>
                <a:ea typeface="宋体" panose="02010600030101010101" pitchFamily="2" charset="-122"/>
                <a:cs typeface="宋体" panose="02010600030101010101" pitchFamily="2" charset="-122"/>
              </a:rPr>
              <a:t>tweek</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t>
            </a:r>
            <a:r>
              <a:rPr lang="en-US" altLang="zh-CN" sz="2000" dirty="0" err="1">
                <a:solidFill>
                  <a:schemeClr val="accent5">
                    <a:lumMod val="75000"/>
                  </a:schemeClr>
                </a:solidFill>
                <a:effectLst/>
                <a:ea typeface="宋体" panose="02010600030101010101" pitchFamily="2" charset="-122"/>
                <a:cs typeface="宋体" panose="02010600030101010101" pitchFamily="2" charset="-122"/>
              </a:rPr>
              <a:t>Tweeks</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are the result of VLF waves that have traveled a long distance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through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waveguides. They produce </a:t>
            </a:r>
            <a:r>
              <a:rPr lang="en-US" altLang="zh-CN" sz="2000" dirty="0">
                <a:solidFill>
                  <a:schemeClr val="accent5">
                    <a:lumMod val="75000"/>
                  </a:schemeClr>
                </a:solidFill>
                <a:ea typeface="宋体" panose="02010600030101010101" pitchFamily="2" charset="-122"/>
                <a:cs typeface="宋体" panose="02010600030101010101" pitchFamily="2" charset="-122"/>
              </a:rPr>
              <a:t>a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chirpy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because the higher–</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parts of the wave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reach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radio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before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lower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parts. The entire wave is still considered very low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—it's just that some parts of the wave have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lower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frequencies than others. OK?</a:t>
            </a:r>
            <a:r>
              <a:rPr lang="zh-CN" altLang="zh-CN" sz="2000" dirty="0">
                <a:solidFill>
                  <a:schemeClr val="accent5">
                    <a:lumMod val="75000"/>
                  </a:schemeClr>
                </a:solidFill>
                <a:effectLst/>
                <a:ea typeface="宋体" panose="02010600030101010101" pitchFamily="2" charset="-122"/>
                <a:cs typeface="宋体" panose="02010600030101010101" pitchFamily="2" charset="-122"/>
              </a:rPr>
              <a:t>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t>
            </a:r>
            <a:endParaRPr lang="zh-CN" altLang="zh-CN" sz="2000" dirty="0">
              <a:solidFill>
                <a:schemeClr val="accent5">
                  <a:lumMod val="75000"/>
                </a:schemeClr>
              </a:solidFill>
              <a:effectLst/>
              <a:ea typeface="宋体" panose="02010600030101010101" pitchFamily="2" charset="-122"/>
              <a:cs typeface="宋体" panose="02010600030101010101" pitchFamily="2" charset="-122"/>
            </a:endParaRPr>
          </a:p>
        </p:txBody>
      </p:sp>
      <p:sp>
        <p:nvSpPr>
          <p:cNvPr id="6" name="文本框 5">
            <a:extLst>
              <a:ext uri="{FF2B5EF4-FFF2-40B4-BE49-F238E27FC236}">
                <a16:creationId xmlns:a16="http://schemas.microsoft.com/office/drawing/2014/main" id="{B30C9AD9-D75E-AB4B-843E-D0199A38EDEE}"/>
              </a:ext>
            </a:extLst>
          </p:cNvPr>
          <p:cNvSpPr txBox="1"/>
          <p:nvPr/>
        </p:nvSpPr>
        <p:spPr>
          <a:xfrm>
            <a:off x="9071265" y="3707369"/>
            <a:ext cx="1696298" cy="369332"/>
          </a:xfrm>
          <a:prstGeom prst="rect">
            <a:avLst/>
          </a:prstGeom>
          <a:noFill/>
        </p:spPr>
        <p:txBody>
          <a:bodyPr wrap="none" rtlCol="0">
            <a:spAutoFit/>
          </a:bodyPr>
          <a:lstStyle/>
          <a:p>
            <a:r>
              <a:rPr kumimoji="1" lang="en-US" altLang="zh-CN" dirty="0"/>
              <a:t>different sound</a:t>
            </a:r>
            <a:endParaRPr kumimoji="1" lang="zh-CN" altLang="en-US" dirty="0"/>
          </a:p>
        </p:txBody>
      </p:sp>
      <p:sp>
        <p:nvSpPr>
          <p:cNvPr id="10" name="矩形 9">
            <a:extLst>
              <a:ext uri="{FF2B5EF4-FFF2-40B4-BE49-F238E27FC236}">
                <a16:creationId xmlns:a16="http://schemas.microsoft.com/office/drawing/2014/main" id="{D8D70D1C-DA58-FF4C-B6DD-89AF08465A01}"/>
              </a:ext>
            </a:extLst>
          </p:cNvPr>
          <p:cNvSpPr/>
          <p:nvPr/>
        </p:nvSpPr>
        <p:spPr>
          <a:xfrm>
            <a:off x="419100" y="1470269"/>
            <a:ext cx="7620000" cy="30255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u="sng" dirty="0">
                <a:solidFill>
                  <a:srgbClr val="5B9BD5">
                    <a:lumMod val="75000"/>
                  </a:srgbClr>
                </a:solidFill>
                <a:ea typeface="宋体" panose="02010600030101010101" pitchFamily="2" charset="-122"/>
                <a:cs typeface="宋体" panose="02010600030101010101" pitchFamily="2" charset="-122"/>
              </a:rPr>
              <a:t>MALE PRPFESSOR: </a:t>
            </a:r>
            <a:r>
              <a:rPr lang="en-US" altLang="zh-CN" sz="2000" b="1" dirty="0">
                <a:solidFill>
                  <a:srgbClr val="FF0000"/>
                </a:solidFill>
                <a:ea typeface="宋体" panose="02010600030101010101" pitchFamily="2" charset="-122"/>
                <a:cs typeface="宋体" panose="02010600030101010101" pitchFamily="2" charset="-122"/>
              </a:rPr>
              <a:t>Now</a:t>
            </a:r>
            <a:r>
              <a:rPr lang="en-US" altLang="zh-CN" sz="2000" dirty="0">
                <a:solidFill>
                  <a:srgbClr val="5B9BD5">
                    <a:lumMod val="75000"/>
                  </a:srgbClr>
                </a:solidFill>
                <a:ea typeface="宋体" panose="02010600030101010101" pitchFamily="2" charset="-122"/>
                <a:cs typeface="宋体" panose="02010600030101010101" pitchFamily="2" charset="-122"/>
              </a:rPr>
              <a:t>, </a:t>
            </a:r>
            <a:r>
              <a:rPr lang="en-US" altLang="zh-CN" sz="2000" u="sng" dirty="0">
                <a:solidFill>
                  <a:srgbClr val="5B9BD5">
                    <a:lumMod val="75000"/>
                  </a:srgbClr>
                </a:solidFill>
                <a:ea typeface="宋体" panose="02010600030101010101" pitchFamily="2" charset="-122"/>
                <a:cs typeface="宋体" panose="02010600030101010101" pitchFamily="2" charset="-122"/>
              </a:rPr>
              <a:t>there are a few different sounds that you can hear on a VLF </a:t>
            </a:r>
            <a:r>
              <a:rPr lang="en-US" altLang="zh-CN" sz="2000" u="sng" spc="30" dirty="0">
                <a:solidFill>
                  <a:srgbClr val="5B9BD5">
                    <a:lumMod val="75000"/>
                  </a:srgbClr>
                </a:solidFill>
                <a:ea typeface="宋体" panose="02010600030101010101" pitchFamily="2" charset="-122"/>
                <a:cs typeface="宋体" panose="02010600030101010101" pitchFamily="2" charset="-122"/>
              </a:rPr>
              <a:t>receiver</a:t>
            </a:r>
            <a:r>
              <a:rPr lang="en-US" altLang="zh-CN" sz="2000" u="sng" dirty="0">
                <a:solidFill>
                  <a:srgbClr val="5B9BD5">
                    <a:lumMod val="75000"/>
                  </a:srgbClr>
                </a:solidFill>
                <a:ea typeface="宋体" panose="02010600030101010101" pitchFamily="2" charset="-122"/>
                <a:cs typeface="宋体" panose="02010600030101010101" pitchFamily="2" charset="-122"/>
              </a:rPr>
              <a:t>, </a:t>
            </a:r>
            <a:r>
              <a:rPr lang="en-US" altLang="zh-CN" sz="2000" dirty="0">
                <a:solidFill>
                  <a:srgbClr val="5B9BD5">
                    <a:lumMod val="75000"/>
                  </a:srgbClr>
                </a:solidFill>
                <a:ea typeface="宋体" panose="02010600030101010101" pitchFamily="2" charset="-122"/>
                <a:cs typeface="宋体" panose="02010600030101010101" pitchFamily="2" charset="-122"/>
              </a:rPr>
              <a:t>because when </a:t>
            </a:r>
            <a:r>
              <a:rPr lang="en-US" altLang="zh-CN" sz="2000" spc="30" dirty="0">
                <a:solidFill>
                  <a:srgbClr val="5B9BD5">
                    <a:lumMod val="75000"/>
                  </a:srgbClr>
                </a:solidFill>
                <a:ea typeface="宋体" panose="02010600030101010101" pitchFamily="2" charset="-122"/>
                <a:cs typeface="宋体" panose="02010600030101010101" pitchFamily="2" charset="-122"/>
              </a:rPr>
              <a:t>lightning </a:t>
            </a:r>
            <a:r>
              <a:rPr lang="en-US" altLang="zh-CN" sz="2000" dirty="0">
                <a:solidFill>
                  <a:srgbClr val="5B9BD5">
                    <a:lumMod val="75000"/>
                  </a:srgbClr>
                </a:solidFill>
                <a:ea typeface="宋体" panose="02010600030101010101" pitchFamily="2" charset="-122"/>
                <a:cs typeface="宋体" panose="02010600030101010101" pitchFamily="2" charset="-122"/>
              </a:rPr>
              <a:t>strikes, the radio waves travel different distances and in different ways before they </a:t>
            </a:r>
            <a:r>
              <a:rPr lang="en-US" altLang="zh-CN" sz="2000" spc="30" dirty="0">
                <a:solidFill>
                  <a:srgbClr val="5B9BD5">
                    <a:lumMod val="75000"/>
                  </a:srgbClr>
                </a:solidFill>
                <a:ea typeface="宋体" panose="02010600030101010101" pitchFamily="2" charset="-122"/>
                <a:cs typeface="宋体" panose="02010600030101010101" pitchFamily="2" charset="-122"/>
              </a:rPr>
              <a:t>reach</a:t>
            </a:r>
            <a:r>
              <a:rPr lang="en-US" altLang="zh-CN" sz="2000" dirty="0">
                <a:solidFill>
                  <a:srgbClr val="5B9BD5">
                    <a:lumMod val="75000"/>
                  </a:srgbClr>
                </a:solidFill>
                <a:ea typeface="宋体" panose="02010600030101010101" pitchFamily="2" charset="-122"/>
                <a:cs typeface="宋体" panose="02010600030101010101" pitchFamily="2" charset="-122"/>
              </a:rPr>
              <a:t> the </a:t>
            </a:r>
            <a:r>
              <a:rPr lang="en-US" altLang="zh-CN" sz="2000" spc="30" dirty="0">
                <a:solidFill>
                  <a:srgbClr val="5B9BD5">
                    <a:lumMod val="75000"/>
                  </a:srgbClr>
                </a:solidFill>
                <a:ea typeface="宋体" panose="02010600030101010101" pitchFamily="2" charset="-122"/>
                <a:cs typeface="宋体" panose="02010600030101010101" pitchFamily="2" charset="-122"/>
              </a:rPr>
              <a:t>receiver</a:t>
            </a:r>
            <a:r>
              <a:rPr lang="en-US" altLang="zh-CN" sz="2000" dirty="0">
                <a:solidFill>
                  <a:srgbClr val="5B9BD5">
                    <a:lumMod val="75000"/>
                  </a:srgbClr>
                </a:solidFill>
                <a:ea typeface="宋体" panose="02010600030101010101" pitchFamily="2" charset="-122"/>
                <a:cs typeface="宋体" panose="02010600030101010101" pitchFamily="2" charset="-122"/>
              </a:rPr>
              <a:t>. </a:t>
            </a:r>
            <a:r>
              <a:rPr lang="en-US" altLang="zh-CN" sz="2000" u="sng" dirty="0">
                <a:solidFill>
                  <a:srgbClr val="5B9BD5">
                    <a:lumMod val="75000"/>
                  </a:srgbClr>
                </a:solidFill>
                <a:ea typeface="宋体" panose="02010600030101010101" pitchFamily="2" charset="-122"/>
                <a:cs typeface="宋体" panose="02010600030101010101" pitchFamily="2" charset="-122"/>
              </a:rPr>
              <a:t>Some really interesting ones are called “whistlers.” Whistlers come from lightning-generated radio waves that leave Earth's </a:t>
            </a:r>
            <a:r>
              <a:rPr lang="en-US" altLang="zh-CN" sz="2000" u="sng" spc="30" dirty="0">
                <a:solidFill>
                  <a:srgbClr val="5B9BD5">
                    <a:lumMod val="75000"/>
                  </a:srgbClr>
                </a:solidFill>
                <a:ea typeface="宋体" panose="02010600030101010101" pitchFamily="2" charset="-122"/>
                <a:cs typeface="宋体" panose="02010600030101010101" pitchFamily="2" charset="-122"/>
              </a:rPr>
              <a:t>atmosphere</a:t>
            </a:r>
            <a:r>
              <a:rPr lang="en-US" altLang="zh-CN" sz="2000" u="sng" dirty="0">
                <a:solidFill>
                  <a:srgbClr val="5B9BD5">
                    <a:lumMod val="75000"/>
                  </a:srgbClr>
                </a:solidFill>
                <a:ea typeface="宋体" panose="02010600030101010101" pitchFamily="2" charset="-122"/>
                <a:cs typeface="宋体" panose="02010600030101010101" pitchFamily="2" charset="-122"/>
              </a:rPr>
              <a:t> and travel into Earth's magnetosphere before bouncing back down</a:t>
            </a:r>
            <a:r>
              <a:rPr lang="en-US" altLang="zh-CN" sz="2000" dirty="0">
                <a:solidFill>
                  <a:srgbClr val="5B9BD5">
                    <a:lumMod val="75000"/>
                  </a:srgbClr>
                </a:solidFill>
                <a:ea typeface="宋体" panose="02010600030101010101" pitchFamily="2" charset="-122"/>
                <a:cs typeface="宋体" panose="02010600030101010101" pitchFamily="2" charset="-122"/>
              </a:rPr>
              <a:t>. Not all radio waves do this. And the </a:t>
            </a:r>
            <a:r>
              <a:rPr lang="en-US" altLang="zh-CN" sz="2000" spc="30" dirty="0">
                <a:solidFill>
                  <a:srgbClr val="5B9BD5">
                    <a:lumMod val="75000"/>
                  </a:srgbClr>
                </a:solidFill>
                <a:ea typeface="宋体" panose="02010600030101010101" pitchFamily="2" charset="-122"/>
                <a:cs typeface="宋体" panose="02010600030101010101" pitchFamily="2" charset="-122"/>
              </a:rPr>
              <a:t>sound</a:t>
            </a:r>
            <a:r>
              <a:rPr lang="en-US" altLang="zh-CN" sz="2000" dirty="0">
                <a:solidFill>
                  <a:srgbClr val="5B9BD5">
                    <a:lumMod val="75000"/>
                  </a:srgbClr>
                </a:solidFill>
                <a:ea typeface="宋体" panose="02010600030101010101" pitchFamily="2" charset="-122"/>
                <a:cs typeface="宋体" panose="02010600030101010101" pitchFamily="2" charset="-122"/>
              </a:rPr>
              <a:t> they make… well we call them “whistlers” because </a:t>
            </a:r>
            <a:r>
              <a:rPr lang="en-US" altLang="zh-CN" sz="2000" u="sng" dirty="0">
                <a:solidFill>
                  <a:srgbClr val="5B9BD5">
                    <a:lumMod val="75000"/>
                  </a:srgbClr>
                </a:solidFill>
                <a:ea typeface="宋体" panose="02010600030101010101" pitchFamily="2" charset="-122"/>
                <a:cs typeface="宋体" panose="02010600030101010101" pitchFamily="2" charset="-122"/>
              </a:rPr>
              <a:t>they </a:t>
            </a:r>
            <a:r>
              <a:rPr lang="en-US" altLang="zh-CN" sz="2000" u="sng" spc="30" dirty="0">
                <a:solidFill>
                  <a:srgbClr val="5B9BD5">
                    <a:lumMod val="75000"/>
                  </a:srgbClr>
                </a:solidFill>
                <a:ea typeface="宋体" panose="02010600030101010101" pitchFamily="2" charset="-122"/>
                <a:cs typeface="宋体" panose="02010600030101010101" pitchFamily="2" charset="-122"/>
              </a:rPr>
              <a:t>sound</a:t>
            </a:r>
            <a:r>
              <a:rPr lang="en-US" altLang="zh-CN" sz="2000" u="sng" dirty="0">
                <a:solidFill>
                  <a:srgbClr val="5B9BD5">
                    <a:lumMod val="75000"/>
                  </a:srgbClr>
                </a:solidFill>
                <a:ea typeface="宋体" panose="02010600030101010101" pitchFamily="2" charset="-122"/>
                <a:cs typeface="宋体" panose="02010600030101010101" pitchFamily="2" charset="-122"/>
              </a:rPr>
              <a:t> like slowly descending tone</a:t>
            </a:r>
            <a:r>
              <a:rPr lang="en-US" altLang="zh-CN" sz="2000" dirty="0">
                <a:solidFill>
                  <a:srgbClr val="5B9BD5">
                    <a:lumMod val="75000"/>
                  </a:srgbClr>
                </a:solidFill>
                <a:ea typeface="宋体" panose="02010600030101010101" pitchFamily="2" charset="-122"/>
                <a:cs typeface="宋体" panose="02010600030101010101" pitchFamily="2" charset="-122"/>
              </a:rPr>
              <a:t>…and no two whistlers</a:t>
            </a:r>
            <a:endParaRPr kumimoji="1" lang="zh-CN" altLang="en-US" dirty="0"/>
          </a:p>
        </p:txBody>
      </p:sp>
      <p:sp>
        <p:nvSpPr>
          <p:cNvPr id="14" name="矩形 13">
            <a:extLst>
              <a:ext uri="{FF2B5EF4-FFF2-40B4-BE49-F238E27FC236}">
                <a16:creationId xmlns:a16="http://schemas.microsoft.com/office/drawing/2014/main" id="{BF03AA19-DEE9-5C4A-8264-96A70BB48D1D}"/>
              </a:ext>
            </a:extLst>
          </p:cNvPr>
          <p:cNvSpPr/>
          <p:nvPr/>
        </p:nvSpPr>
        <p:spPr>
          <a:xfrm>
            <a:off x="419100" y="4495800"/>
            <a:ext cx="7683500" cy="2362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5B9BD5">
                    <a:lumMod val="75000"/>
                  </a:srgbClr>
                </a:solidFill>
                <a:ea typeface="宋体" panose="02010600030101010101" pitchFamily="2" charset="-122"/>
                <a:cs typeface="宋体" panose="02010600030101010101" pitchFamily="2" charset="-122"/>
              </a:rPr>
              <a:t>are </a:t>
            </a:r>
            <a:r>
              <a:rPr lang="en-US" altLang="zh-CN" sz="2000" spc="30" dirty="0">
                <a:solidFill>
                  <a:srgbClr val="5B9BD5">
                    <a:lumMod val="75000"/>
                  </a:srgbClr>
                </a:solidFill>
                <a:ea typeface="宋体" panose="02010600030101010101" pitchFamily="2" charset="-122"/>
                <a:cs typeface="宋体" panose="02010600030101010101" pitchFamily="2" charset="-122"/>
              </a:rPr>
              <a:t>alike</a:t>
            </a:r>
            <a:r>
              <a:rPr lang="en-US" altLang="zh-CN" sz="2000" dirty="0">
                <a:solidFill>
                  <a:srgbClr val="5B9BD5">
                    <a:lumMod val="75000"/>
                  </a:srgbClr>
                </a:solidFill>
                <a:ea typeface="宋体" panose="02010600030101010101" pitchFamily="2" charset="-122"/>
                <a:cs typeface="宋体" panose="02010600030101010101" pitchFamily="2" charset="-122"/>
              </a:rPr>
              <a:t>—uh, to me they're the most </a:t>
            </a:r>
            <a:r>
              <a:rPr lang="en-US" altLang="zh-CN" sz="2000" spc="30" dirty="0">
                <a:solidFill>
                  <a:srgbClr val="5B9BD5">
                    <a:lumMod val="75000"/>
                  </a:srgbClr>
                </a:solidFill>
                <a:ea typeface="宋体" panose="02010600030101010101" pitchFamily="2" charset="-122"/>
                <a:cs typeface="宋体" panose="02010600030101010101" pitchFamily="2" charset="-122"/>
              </a:rPr>
              <a:t>intriguing</a:t>
            </a:r>
            <a:r>
              <a:rPr lang="en-US" altLang="zh-CN" sz="2000" dirty="0">
                <a:solidFill>
                  <a:srgbClr val="5B9BD5">
                    <a:lumMod val="75000"/>
                  </a:srgbClr>
                </a:solidFill>
                <a:ea typeface="宋体" panose="02010600030101010101" pitchFamily="2" charset="-122"/>
                <a:cs typeface="宋体" panose="02010600030101010101" pitchFamily="2" charset="-122"/>
              </a:rPr>
              <a:t>. Ah, </a:t>
            </a:r>
            <a:r>
              <a:rPr lang="en-US" altLang="zh-CN" sz="2000" b="1" u="sng" dirty="0">
                <a:solidFill>
                  <a:srgbClr val="FF0000"/>
                </a:solidFill>
                <a:ea typeface="宋体" panose="02010600030101010101" pitchFamily="2" charset="-122"/>
                <a:cs typeface="宋体" panose="02010600030101010101" pitchFamily="2" charset="-122"/>
              </a:rPr>
              <a:t>another </a:t>
            </a:r>
            <a:r>
              <a:rPr lang="en-US" altLang="zh-CN" sz="2000" u="sng" dirty="0">
                <a:solidFill>
                  <a:srgbClr val="5B9BD5">
                    <a:lumMod val="75000"/>
                  </a:srgbClr>
                </a:solidFill>
                <a:ea typeface="宋体" panose="02010600030101010101" pitchFamily="2" charset="-122"/>
                <a:cs typeface="宋体" panose="02010600030101010101" pitchFamily="2" charset="-122"/>
              </a:rPr>
              <a:t>interesting </a:t>
            </a:r>
            <a:r>
              <a:rPr lang="en-US" altLang="zh-CN" sz="2000" u="sng" spc="30" dirty="0">
                <a:solidFill>
                  <a:srgbClr val="5B9BD5">
                    <a:lumMod val="75000"/>
                  </a:srgbClr>
                </a:solidFill>
                <a:ea typeface="宋体" panose="02010600030101010101" pitchFamily="2" charset="-122"/>
                <a:cs typeface="宋体" panose="02010600030101010101" pitchFamily="2" charset="-122"/>
              </a:rPr>
              <a:t>sound</a:t>
            </a:r>
            <a:r>
              <a:rPr lang="en-US" altLang="zh-CN" sz="2000" u="sng" dirty="0">
                <a:solidFill>
                  <a:srgbClr val="5B9BD5">
                    <a:lumMod val="75000"/>
                  </a:srgbClr>
                </a:solidFill>
                <a:ea typeface="宋体" panose="02010600030101010101" pitchFamily="2" charset="-122"/>
                <a:cs typeface="宋体" panose="02010600030101010101" pitchFamily="2" charset="-122"/>
              </a:rPr>
              <a:t> is the “</a:t>
            </a:r>
            <a:r>
              <a:rPr lang="en-US" altLang="zh-CN" sz="2000" u="sng" dirty="0" err="1">
                <a:solidFill>
                  <a:srgbClr val="5B9BD5">
                    <a:lumMod val="75000"/>
                  </a:srgbClr>
                </a:solidFill>
                <a:ea typeface="宋体" panose="02010600030101010101" pitchFamily="2" charset="-122"/>
                <a:cs typeface="宋体" panose="02010600030101010101" pitchFamily="2" charset="-122"/>
              </a:rPr>
              <a:t>tweek</a:t>
            </a:r>
            <a:r>
              <a:rPr lang="en-US" altLang="zh-CN" sz="2000" u="sng" dirty="0">
                <a:solidFill>
                  <a:srgbClr val="5B9BD5">
                    <a:lumMod val="75000"/>
                  </a:srgbClr>
                </a:solidFill>
                <a:ea typeface="宋体" panose="02010600030101010101" pitchFamily="2" charset="-122"/>
                <a:cs typeface="宋体" panose="02010600030101010101" pitchFamily="2" charset="-122"/>
              </a:rPr>
              <a:t>.” </a:t>
            </a:r>
            <a:r>
              <a:rPr lang="en-US" altLang="zh-CN" sz="2000" u="sng" dirty="0" err="1">
                <a:solidFill>
                  <a:srgbClr val="5B9BD5">
                    <a:lumMod val="75000"/>
                  </a:srgbClr>
                </a:solidFill>
                <a:ea typeface="宋体" panose="02010600030101010101" pitchFamily="2" charset="-122"/>
                <a:cs typeface="宋体" panose="02010600030101010101" pitchFamily="2" charset="-122"/>
              </a:rPr>
              <a:t>Tweeks</a:t>
            </a:r>
            <a:r>
              <a:rPr lang="en-US" altLang="zh-CN" sz="2000" u="sng" dirty="0">
                <a:solidFill>
                  <a:srgbClr val="5B9BD5">
                    <a:lumMod val="75000"/>
                  </a:srgbClr>
                </a:solidFill>
                <a:ea typeface="宋体" panose="02010600030101010101" pitchFamily="2" charset="-122"/>
                <a:cs typeface="宋体" panose="02010600030101010101" pitchFamily="2" charset="-122"/>
              </a:rPr>
              <a:t> are the result of VLF waves that have traveled a long distance </a:t>
            </a:r>
            <a:r>
              <a:rPr lang="en-US" altLang="zh-CN" sz="2000" u="sng" spc="30" dirty="0">
                <a:solidFill>
                  <a:srgbClr val="5B9BD5">
                    <a:lumMod val="75000"/>
                  </a:srgbClr>
                </a:solidFill>
                <a:ea typeface="宋体" panose="02010600030101010101" pitchFamily="2" charset="-122"/>
                <a:cs typeface="宋体" panose="02010600030101010101" pitchFamily="2" charset="-122"/>
              </a:rPr>
              <a:t>through</a:t>
            </a:r>
            <a:r>
              <a:rPr lang="en-US" altLang="zh-CN" sz="2000" u="sng" dirty="0">
                <a:solidFill>
                  <a:srgbClr val="5B9BD5">
                    <a:lumMod val="75000"/>
                  </a:srgbClr>
                </a:solidFill>
                <a:ea typeface="宋体" panose="02010600030101010101" pitchFamily="2" charset="-122"/>
                <a:cs typeface="宋体" panose="02010600030101010101" pitchFamily="2" charset="-122"/>
              </a:rPr>
              <a:t> the waveguides. They produce a chirpy </a:t>
            </a:r>
            <a:r>
              <a:rPr lang="en-US" altLang="zh-CN" sz="2000" u="sng" spc="30" dirty="0">
                <a:solidFill>
                  <a:srgbClr val="5B9BD5">
                    <a:lumMod val="75000"/>
                  </a:srgbClr>
                </a:solidFill>
                <a:ea typeface="宋体" panose="02010600030101010101" pitchFamily="2" charset="-122"/>
                <a:cs typeface="宋体" panose="02010600030101010101" pitchFamily="2" charset="-122"/>
              </a:rPr>
              <a:t>sound</a:t>
            </a:r>
            <a:r>
              <a:rPr lang="en-US" altLang="zh-CN" sz="2000" u="sng" dirty="0">
                <a:solidFill>
                  <a:srgbClr val="5B9BD5">
                    <a:lumMod val="75000"/>
                  </a:srgbClr>
                </a:solidFill>
                <a:ea typeface="宋体" panose="02010600030101010101" pitchFamily="2" charset="-122"/>
                <a:cs typeface="宋体" panose="02010600030101010101" pitchFamily="2" charset="-122"/>
              </a:rPr>
              <a:t> because the higher–</a:t>
            </a:r>
            <a:r>
              <a:rPr lang="en-US" altLang="zh-CN" sz="2000" u="sng" spc="30" dirty="0">
                <a:solidFill>
                  <a:srgbClr val="5B9BD5">
                    <a:lumMod val="75000"/>
                  </a:srgbClr>
                </a:solidFill>
                <a:ea typeface="宋体" panose="02010600030101010101" pitchFamily="2" charset="-122"/>
                <a:cs typeface="宋体" panose="02010600030101010101" pitchFamily="2" charset="-122"/>
              </a:rPr>
              <a:t>frequency</a:t>
            </a:r>
            <a:r>
              <a:rPr lang="en-US" altLang="zh-CN" sz="2000" u="sng" dirty="0">
                <a:solidFill>
                  <a:srgbClr val="5B9BD5">
                    <a:lumMod val="75000"/>
                  </a:srgbClr>
                </a:solidFill>
                <a:ea typeface="宋体" panose="02010600030101010101" pitchFamily="2" charset="-122"/>
                <a:cs typeface="宋体" panose="02010600030101010101" pitchFamily="2" charset="-122"/>
              </a:rPr>
              <a:t> parts of the wave </a:t>
            </a:r>
            <a:r>
              <a:rPr lang="en-US" altLang="zh-CN" sz="2000" u="sng" spc="30" dirty="0">
                <a:solidFill>
                  <a:srgbClr val="5B9BD5">
                    <a:lumMod val="75000"/>
                  </a:srgbClr>
                </a:solidFill>
                <a:ea typeface="宋体" panose="02010600030101010101" pitchFamily="2" charset="-122"/>
                <a:cs typeface="宋体" panose="02010600030101010101" pitchFamily="2" charset="-122"/>
              </a:rPr>
              <a:t>reach</a:t>
            </a:r>
            <a:r>
              <a:rPr lang="en-US" altLang="zh-CN" sz="2000" u="sng" dirty="0">
                <a:solidFill>
                  <a:srgbClr val="5B9BD5">
                    <a:lumMod val="75000"/>
                  </a:srgbClr>
                </a:solidFill>
                <a:ea typeface="宋体" panose="02010600030101010101" pitchFamily="2" charset="-122"/>
                <a:cs typeface="宋体" panose="02010600030101010101" pitchFamily="2" charset="-122"/>
              </a:rPr>
              <a:t> the radio </a:t>
            </a:r>
            <a:r>
              <a:rPr lang="en-US" altLang="zh-CN" sz="2000" u="sng" spc="30" dirty="0">
                <a:solidFill>
                  <a:srgbClr val="5B9BD5">
                    <a:lumMod val="75000"/>
                  </a:srgbClr>
                </a:solidFill>
                <a:ea typeface="宋体" panose="02010600030101010101" pitchFamily="2" charset="-122"/>
                <a:cs typeface="宋体" panose="02010600030101010101" pitchFamily="2" charset="-122"/>
              </a:rPr>
              <a:t>receiver</a:t>
            </a:r>
            <a:r>
              <a:rPr lang="en-US" altLang="zh-CN" sz="2000" u="sng" dirty="0">
                <a:solidFill>
                  <a:srgbClr val="5B9BD5">
                    <a:lumMod val="75000"/>
                  </a:srgbClr>
                </a:solidFill>
                <a:ea typeface="宋体" panose="02010600030101010101" pitchFamily="2" charset="-122"/>
                <a:cs typeface="宋体" panose="02010600030101010101" pitchFamily="2" charset="-122"/>
              </a:rPr>
              <a:t> before the </a:t>
            </a:r>
            <a:r>
              <a:rPr lang="en-US" altLang="zh-CN" sz="2000" u="sng" spc="30" dirty="0">
                <a:solidFill>
                  <a:srgbClr val="5B9BD5">
                    <a:lumMod val="75000"/>
                  </a:srgbClr>
                </a:solidFill>
                <a:ea typeface="宋体" panose="02010600030101010101" pitchFamily="2" charset="-122"/>
                <a:cs typeface="宋体" panose="02010600030101010101" pitchFamily="2" charset="-122"/>
              </a:rPr>
              <a:t>lower</a:t>
            </a:r>
            <a:r>
              <a:rPr lang="en-US" altLang="zh-CN" sz="2000" u="sng" dirty="0">
                <a:solidFill>
                  <a:srgbClr val="5B9BD5">
                    <a:lumMod val="75000"/>
                  </a:srgbClr>
                </a:solidFill>
                <a:ea typeface="宋体" panose="02010600030101010101" pitchFamily="2" charset="-122"/>
                <a:cs typeface="宋体" panose="02010600030101010101" pitchFamily="2" charset="-122"/>
              </a:rPr>
              <a:t>–</a:t>
            </a:r>
            <a:r>
              <a:rPr lang="en-US" altLang="zh-CN" sz="2000" u="sng" spc="30" dirty="0">
                <a:solidFill>
                  <a:srgbClr val="5B9BD5">
                    <a:lumMod val="75000"/>
                  </a:srgbClr>
                </a:solidFill>
                <a:ea typeface="宋体" panose="02010600030101010101" pitchFamily="2" charset="-122"/>
                <a:cs typeface="宋体" panose="02010600030101010101" pitchFamily="2" charset="-122"/>
              </a:rPr>
              <a:t>frequency</a:t>
            </a:r>
            <a:r>
              <a:rPr lang="en-US" altLang="zh-CN" sz="2000" u="sng" dirty="0">
                <a:solidFill>
                  <a:srgbClr val="5B9BD5">
                    <a:lumMod val="75000"/>
                  </a:srgbClr>
                </a:solidFill>
                <a:ea typeface="宋体" panose="02010600030101010101" pitchFamily="2" charset="-122"/>
                <a:cs typeface="宋体" panose="02010600030101010101" pitchFamily="2" charset="-122"/>
              </a:rPr>
              <a:t> parts.</a:t>
            </a:r>
            <a:r>
              <a:rPr lang="en-US" altLang="zh-CN" sz="2000" dirty="0">
                <a:solidFill>
                  <a:srgbClr val="5B9BD5">
                    <a:lumMod val="75000"/>
                  </a:srgbClr>
                </a:solidFill>
                <a:ea typeface="宋体" panose="02010600030101010101" pitchFamily="2" charset="-122"/>
                <a:cs typeface="宋体" panose="02010600030101010101" pitchFamily="2" charset="-122"/>
              </a:rPr>
              <a:t> The entire wave is still considered very low </a:t>
            </a:r>
            <a:r>
              <a:rPr lang="en-US" altLang="zh-CN" sz="2000" spc="30" dirty="0">
                <a:solidFill>
                  <a:srgbClr val="5B9BD5">
                    <a:lumMod val="75000"/>
                  </a:srgbClr>
                </a:solidFill>
                <a:ea typeface="宋体" panose="02010600030101010101" pitchFamily="2" charset="-122"/>
                <a:cs typeface="宋体" panose="02010600030101010101" pitchFamily="2" charset="-122"/>
              </a:rPr>
              <a:t>frequency</a:t>
            </a:r>
            <a:r>
              <a:rPr lang="en-US" altLang="zh-CN" sz="2000" dirty="0">
                <a:solidFill>
                  <a:srgbClr val="5B9BD5">
                    <a:lumMod val="75000"/>
                  </a:srgbClr>
                </a:solidFill>
                <a:ea typeface="宋体" panose="02010600030101010101" pitchFamily="2" charset="-122"/>
                <a:cs typeface="宋体" panose="02010600030101010101" pitchFamily="2" charset="-122"/>
              </a:rPr>
              <a:t>—it's just that some parts of the wave have </a:t>
            </a:r>
            <a:r>
              <a:rPr lang="en-US" altLang="zh-CN" sz="2000" spc="30" dirty="0">
                <a:solidFill>
                  <a:srgbClr val="5B9BD5">
                    <a:lumMod val="75000"/>
                  </a:srgbClr>
                </a:solidFill>
                <a:ea typeface="宋体" panose="02010600030101010101" pitchFamily="2" charset="-122"/>
                <a:cs typeface="宋体" panose="02010600030101010101" pitchFamily="2" charset="-122"/>
              </a:rPr>
              <a:t>lower</a:t>
            </a:r>
            <a:r>
              <a:rPr lang="en-US" altLang="zh-CN" sz="2000" dirty="0">
                <a:solidFill>
                  <a:srgbClr val="5B9BD5">
                    <a:lumMod val="75000"/>
                  </a:srgbClr>
                </a:solidFill>
                <a:ea typeface="宋体" panose="02010600030101010101" pitchFamily="2" charset="-122"/>
                <a:cs typeface="宋体" panose="02010600030101010101" pitchFamily="2" charset="-122"/>
              </a:rPr>
              <a:t> frequencies than others. OK?</a:t>
            </a:r>
            <a:r>
              <a:rPr lang="zh-CN" altLang="zh-CN" sz="2000" dirty="0">
                <a:solidFill>
                  <a:srgbClr val="5B9BD5">
                    <a:lumMod val="75000"/>
                  </a:srgbClr>
                </a:solidFill>
                <a:ea typeface="宋体" panose="02010600030101010101" pitchFamily="2" charset="-122"/>
                <a:cs typeface="宋体" panose="02010600030101010101" pitchFamily="2" charset="-122"/>
              </a:rPr>
              <a:t> </a:t>
            </a:r>
            <a:r>
              <a:rPr lang="en-US" altLang="zh-CN" sz="2000" dirty="0">
                <a:solidFill>
                  <a:srgbClr val="5B9BD5">
                    <a:lumMod val="75000"/>
                  </a:srgbClr>
                </a:solidFill>
                <a:ea typeface="宋体" panose="02010600030101010101" pitchFamily="2" charset="-122"/>
                <a:cs typeface="宋体" panose="02010600030101010101" pitchFamily="2" charset="-122"/>
              </a:rPr>
              <a:t> </a:t>
            </a:r>
            <a:endParaRPr kumimoji="1" lang="zh-CN" altLang="en-US" dirty="0"/>
          </a:p>
        </p:txBody>
      </p:sp>
      <p:sp>
        <p:nvSpPr>
          <p:cNvPr id="15" name="灯片编号占位符 14">
            <a:extLst>
              <a:ext uri="{FF2B5EF4-FFF2-40B4-BE49-F238E27FC236}">
                <a16:creationId xmlns:a16="http://schemas.microsoft.com/office/drawing/2014/main" id="{EF4F9502-305D-A542-8379-518A4FA19474}"/>
              </a:ext>
            </a:extLst>
          </p:cNvPr>
          <p:cNvSpPr>
            <a:spLocks noGrp="1"/>
          </p:cNvSpPr>
          <p:nvPr>
            <p:ph type="sldNum" sz="quarter" idx="12"/>
          </p:nvPr>
        </p:nvSpPr>
        <p:spPr/>
        <p:txBody>
          <a:bodyPr/>
          <a:lstStyle/>
          <a:p>
            <a:fld id="{339F675D-CCB8-1E44-8B99-D1C31FDA93BF}" type="slidenum">
              <a:rPr kumimoji="1" lang="zh-CN" altLang="en-US" smtClean="0"/>
              <a:t>65</a:t>
            </a:fld>
            <a:endParaRPr kumimoji="1" lang="zh-CN" altLang="en-US"/>
          </a:p>
        </p:txBody>
      </p:sp>
      <p:sp>
        <p:nvSpPr>
          <p:cNvPr id="16" name="TextBox 15">
            <a:extLst>
              <a:ext uri="{FF2B5EF4-FFF2-40B4-BE49-F238E27FC236}">
                <a16:creationId xmlns:a16="http://schemas.microsoft.com/office/drawing/2014/main" id="{86EE1E3B-9CDA-8E48-98EA-944619A33845}"/>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52710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7922DBA-84DD-C44B-A942-7FED360306DC}"/>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3">
            <a:extLst>
              <a:ext uri="{FF2B5EF4-FFF2-40B4-BE49-F238E27FC236}">
                <a16:creationId xmlns:a16="http://schemas.microsoft.com/office/drawing/2014/main" id="{BBBB9EA1-9EF1-094F-A37D-C32B8DCE2CC2}"/>
              </a:ext>
            </a:extLst>
          </p:cNvPr>
          <p:cNvSpPr txBox="1"/>
          <p:nvPr/>
        </p:nvSpPr>
        <p:spPr>
          <a:xfrm>
            <a:off x="667068" y="224405"/>
            <a:ext cx="3095847"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 : 3:42 – 4:55</a:t>
            </a:r>
            <a:endParaRPr lang="zh-CN" altLang="en-US" sz="2800" dirty="0">
              <a:solidFill>
                <a:schemeClr val="accent5">
                  <a:lumMod val="75000"/>
                </a:schemeClr>
              </a:solidFill>
              <a:latin typeface="Indie Flower" panose="02000000000000000000" pitchFamily="2" charset="0"/>
            </a:endParaRPr>
          </a:p>
        </p:txBody>
      </p:sp>
      <p:sp>
        <p:nvSpPr>
          <p:cNvPr id="4" name="TextBox 13">
            <a:extLst>
              <a:ext uri="{FF2B5EF4-FFF2-40B4-BE49-F238E27FC236}">
                <a16:creationId xmlns:a16="http://schemas.microsoft.com/office/drawing/2014/main" id="{ACBDCB89-4FE9-9F47-BD63-C5BFAE2AA359}"/>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3-5 sentences.</a:t>
            </a:r>
            <a:endParaRPr lang="zh-CN" altLang="en-US" sz="2000" dirty="0">
              <a:solidFill>
                <a:schemeClr val="accent5">
                  <a:lumMod val="75000"/>
                </a:schemeClr>
              </a:solidFill>
              <a:latin typeface="+mn-ea"/>
            </a:endParaRPr>
          </a:p>
        </p:txBody>
      </p:sp>
      <p:sp>
        <p:nvSpPr>
          <p:cNvPr id="7" name="文本框 6">
            <a:extLst>
              <a:ext uri="{FF2B5EF4-FFF2-40B4-BE49-F238E27FC236}">
                <a16:creationId xmlns:a16="http://schemas.microsoft.com/office/drawing/2014/main" id="{ABBD8108-B798-C848-A521-25E8FB772FAE}"/>
              </a:ext>
            </a:extLst>
          </p:cNvPr>
          <p:cNvSpPr txBox="1"/>
          <p:nvPr/>
        </p:nvSpPr>
        <p:spPr>
          <a:xfrm>
            <a:off x="342900" y="1581294"/>
            <a:ext cx="7759700" cy="5324535"/>
          </a:xfrm>
          <a:prstGeom prst="rect">
            <a:avLst/>
          </a:prstGeom>
          <a:noFill/>
        </p:spPr>
        <p:txBody>
          <a:bodyPr wrap="square">
            <a:spAutoFit/>
          </a:bodyPr>
          <a:lstStyle/>
          <a:p>
            <a:r>
              <a:rPr lang="en-US" altLang="zh-CN" sz="2000" b="1" u="sng" dirty="0">
                <a:solidFill>
                  <a:schemeClr val="accent5">
                    <a:lumMod val="75000"/>
                  </a:schemeClr>
                </a:solidFill>
                <a:effectLst/>
                <a:ea typeface="宋体" panose="02010600030101010101" pitchFamily="2" charset="-122"/>
                <a:cs typeface="宋体" panose="02010600030101010101" pitchFamily="2" charset="-122"/>
              </a:rPr>
              <a:t>MALE PRPFESSOR: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Now, there are a few different sounds that you can hear on a VLF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because when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lightning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strikes, the radio waves travel different distances and in different ways before they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reach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Some really interesting ones are called “whistlers.” Whistlers come from lightning-generated radio waves that leave Earth's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atmosphere</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and travel into Earth's magnetosphere before bouncing back down. Not all radio waves do this. And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they make… well we call them “whistlers” because they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like slowly descending tone…and no two whistlers are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alike</a:t>
            </a:r>
            <a:r>
              <a:rPr lang="en-US" altLang="zh-CN" sz="2000" dirty="0">
                <a:solidFill>
                  <a:schemeClr val="accent5">
                    <a:lumMod val="75000"/>
                  </a:schemeClr>
                </a:solidFill>
                <a:effectLst/>
                <a:ea typeface="宋体" panose="02010600030101010101" pitchFamily="2" charset="-122"/>
                <a:cs typeface="宋体" panose="02010600030101010101" pitchFamily="2" charset="-122"/>
              </a:rPr>
              <a:t>—uh, to me they're the most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intriguing</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Ah, another interesting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is the “</a:t>
            </a:r>
            <a:r>
              <a:rPr lang="en-US" altLang="zh-CN" sz="2000" dirty="0" err="1">
                <a:solidFill>
                  <a:schemeClr val="accent5">
                    <a:lumMod val="75000"/>
                  </a:schemeClr>
                </a:solidFill>
                <a:effectLst/>
                <a:ea typeface="宋体" panose="02010600030101010101" pitchFamily="2" charset="-122"/>
                <a:cs typeface="宋体" panose="02010600030101010101" pitchFamily="2" charset="-122"/>
              </a:rPr>
              <a:t>tweek</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t>
            </a:r>
            <a:r>
              <a:rPr lang="en-US" altLang="zh-CN" sz="2000" dirty="0" err="1">
                <a:solidFill>
                  <a:schemeClr val="accent5">
                    <a:lumMod val="75000"/>
                  </a:schemeClr>
                </a:solidFill>
                <a:effectLst/>
                <a:ea typeface="宋体" panose="02010600030101010101" pitchFamily="2" charset="-122"/>
                <a:cs typeface="宋体" panose="02010600030101010101" pitchFamily="2" charset="-122"/>
              </a:rPr>
              <a:t>Tweeks</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are the result of VLF waves that have traveled a long distance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through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waveguides. They produce </a:t>
            </a:r>
            <a:r>
              <a:rPr lang="en-US" altLang="zh-CN" sz="2000" dirty="0">
                <a:solidFill>
                  <a:schemeClr val="accent5">
                    <a:lumMod val="75000"/>
                  </a:schemeClr>
                </a:solidFill>
                <a:ea typeface="宋体" panose="02010600030101010101" pitchFamily="2" charset="-122"/>
                <a:cs typeface="宋体" panose="02010600030101010101" pitchFamily="2" charset="-122"/>
              </a:rPr>
              <a:t>a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chirpy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sound</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because the higher–</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parts of the wave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reach</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the radio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receiver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before the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lower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parts. The entire wave is still considered very low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frequency</a:t>
            </a:r>
            <a:r>
              <a:rPr lang="en-US" altLang="zh-CN" sz="2000" dirty="0">
                <a:solidFill>
                  <a:schemeClr val="accent5">
                    <a:lumMod val="75000"/>
                  </a:schemeClr>
                </a:solidFill>
                <a:effectLst/>
                <a:ea typeface="宋体" panose="02010600030101010101" pitchFamily="2" charset="-122"/>
                <a:cs typeface="宋体" panose="02010600030101010101" pitchFamily="2" charset="-122"/>
              </a:rPr>
              <a:t>—it's just that some parts of the wave have </a:t>
            </a:r>
            <a:r>
              <a:rPr lang="en-US" altLang="zh-CN" sz="2000" spc="30" dirty="0">
                <a:solidFill>
                  <a:schemeClr val="accent5">
                    <a:lumMod val="75000"/>
                  </a:schemeClr>
                </a:solidFill>
                <a:effectLst/>
                <a:ea typeface="宋体" panose="02010600030101010101" pitchFamily="2" charset="-122"/>
                <a:cs typeface="宋体" panose="02010600030101010101" pitchFamily="2" charset="-122"/>
              </a:rPr>
              <a:t>lower</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frequencies than others. OK?</a:t>
            </a:r>
            <a:r>
              <a:rPr lang="zh-CN" altLang="zh-CN" sz="2000" dirty="0">
                <a:solidFill>
                  <a:schemeClr val="accent5">
                    <a:lumMod val="75000"/>
                  </a:schemeClr>
                </a:solidFill>
                <a:effectLst/>
                <a:ea typeface="宋体" panose="02010600030101010101" pitchFamily="2" charset="-122"/>
                <a:cs typeface="宋体" panose="02010600030101010101" pitchFamily="2" charset="-122"/>
              </a:rPr>
              <a:t> </a:t>
            </a:r>
            <a:r>
              <a:rPr lang="en-US" altLang="zh-CN" sz="2000" dirty="0">
                <a:solidFill>
                  <a:schemeClr val="accent5">
                    <a:lumMod val="75000"/>
                  </a:schemeClr>
                </a:solidFill>
                <a:effectLst/>
                <a:ea typeface="宋体" panose="02010600030101010101" pitchFamily="2" charset="-122"/>
                <a:cs typeface="宋体" panose="02010600030101010101" pitchFamily="2" charset="-122"/>
              </a:rPr>
              <a:t> </a:t>
            </a:r>
            <a:endParaRPr lang="zh-CN" altLang="zh-CN" sz="2000" dirty="0">
              <a:solidFill>
                <a:schemeClr val="accent5">
                  <a:lumMod val="75000"/>
                </a:schemeClr>
              </a:solidFill>
              <a:effectLst/>
              <a:ea typeface="宋体" panose="02010600030101010101" pitchFamily="2" charset="-122"/>
              <a:cs typeface="宋体" panose="02010600030101010101" pitchFamily="2" charset="-122"/>
            </a:endParaRPr>
          </a:p>
        </p:txBody>
      </p:sp>
      <p:sp>
        <p:nvSpPr>
          <p:cNvPr id="6" name="文本框 5">
            <a:extLst>
              <a:ext uri="{FF2B5EF4-FFF2-40B4-BE49-F238E27FC236}">
                <a16:creationId xmlns:a16="http://schemas.microsoft.com/office/drawing/2014/main" id="{B30C9AD9-D75E-AB4B-843E-D0199A38EDEE}"/>
              </a:ext>
            </a:extLst>
          </p:cNvPr>
          <p:cNvSpPr txBox="1"/>
          <p:nvPr/>
        </p:nvSpPr>
        <p:spPr>
          <a:xfrm>
            <a:off x="8855365" y="2659868"/>
            <a:ext cx="1696298" cy="646331"/>
          </a:xfrm>
          <a:prstGeom prst="rect">
            <a:avLst/>
          </a:prstGeom>
          <a:noFill/>
        </p:spPr>
        <p:txBody>
          <a:bodyPr wrap="none" rtlCol="0">
            <a:spAutoFit/>
          </a:bodyPr>
          <a:lstStyle/>
          <a:p>
            <a:r>
              <a:rPr kumimoji="1" lang="en-US" altLang="zh-CN" dirty="0"/>
              <a:t>different sound</a:t>
            </a:r>
          </a:p>
          <a:p>
            <a:r>
              <a:rPr kumimoji="1" lang="en-US" altLang="zh-CN" dirty="0"/>
              <a:t>     </a:t>
            </a:r>
            <a:r>
              <a:rPr kumimoji="1" lang="en-US" altLang="zh-CN" dirty="0">
                <a:solidFill>
                  <a:schemeClr val="accent5">
                    <a:lumMod val="75000"/>
                  </a:schemeClr>
                </a:solidFill>
              </a:rPr>
              <a:t>whistlers</a:t>
            </a:r>
          </a:p>
        </p:txBody>
      </p:sp>
      <p:sp>
        <p:nvSpPr>
          <p:cNvPr id="10" name="矩形 9">
            <a:extLst>
              <a:ext uri="{FF2B5EF4-FFF2-40B4-BE49-F238E27FC236}">
                <a16:creationId xmlns:a16="http://schemas.microsoft.com/office/drawing/2014/main" id="{D8D70D1C-DA58-FF4C-B6DD-89AF08465A01}"/>
              </a:ext>
            </a:extLst>
          </p:cNvPr>
          <p:cNvSpPr/>
          <p:nvPr/>
        </p:nvSpPr>
        <p:spPr>
          <a:xfrm>
            <a:off x="419100" y="1470269"/>
            <a:ext cx="7620000" cy="30255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u="sng" dirty="0">
                <a:solidFill>
                  <a:srgbClr val="5B9BD5">
                    <a:lumMod val="75000"/>
                  </a:srgbClr>
                </a:solidFill>
                <a:ea typeface="宋体" panose="02010600030101010101" pitchFamily="2" charset="-122"/>
                <a:cs typeface="宋体" panose="02010600030101010101" pitchFamily="2" charset="-122"/>
              </a:rPr>
              <a:t>MALE PRPFESSOR: </a:t>
            </a:r>
            <a:r>
              <a:rPr lang="en-US" altLang="zh-CN" sz="2000" b="1" dirty="0">
                <a:solidFill>
                  <a:srgbClr val="FF0000"/>
                </a:solidFill>
                <a:ea typeface="宋体" panose="02010600030101010101" pitchFamily="2" charset="-122"/>
                <a:cs typeface="宋体" panose="02010600030101010101" pitchFamily="2" charset="-122"/>
              </a:rPr>
              <a:t>Now, </a:t>
            </a:r>
            <a:r>
              <a:rPr lang="en-US" altLang="zh-CN" sz="2000" u="sng" dirty="0">
                <a:solidFill>
                  <a:srgbClr val="5B9BD5">
                    <a:lumMod val="75000"/>
                  </a:srgbClr>
                </a:solidFill>
                <a:ea typeface="宋体" panose="02010600030101010101" pitchFamily="2" charset="-122"/>
                <a:cs typeface="宋体" panose="02010600030101010101" pitchFamily="2" charset="-122"/>
              </a:rPr>
              <a:t>there are a few different sounds that you can hear on a VLF </a:t>
            </a:r>
            <a:r>
              <a:rPr lang="en-US" altLang="zh-CN" sz="2000" u="sng" spc="30" dirty="0">
                <a:solidFill>
                  <a:srgbClr val="5B9BD5">
                    <a:lumMod val="75000"/>
                  </a:srgbClr>
                </a:solidFill>
                <a:ea typeface="宋体" panose="02010600030101010101" pitchFamily="2" charset="-122"/>
                <a:cs typeface="宋体" panose="02010600030101010101" pitchFamily="2" charset="-122"/>
              </a:rPr>
              <a:t>receiver</a:t>
            </a:r>
            <a:r>
              <a:rPr lang="en-US" altLang="zh-CN" sz="2000" u="sng" dirty="0">
                <a:solidFill>
                  <a:srgbClr val="5B9BD5">
                    <a:lumMod val="75000"/>
                  </a:srgbClr>
                </a:solidFill>
                <a:ea typeface="宋体" panose="02010600030101010101" pitchFamily="2" charset="-122"/>
                <a:cs typeface="宋体" panose="02010600030101010101" pitchFamily="2" charset="-122"/>
              </a:rPr>
              <a:t>,</a:t>
            </a:r>
            <a:r>
              <a:rPr lang="en-US" altLang="zh-CN" sz="2000" dirty="0">
                <a:solidFill>
                  <a:srgbClr val="5B9BD5">
                    <a:lumMod val="75000"/>
                  </a:srgbClr>
                </a:solidFill>
                <a:ea typeface="宋体" panose="02010600030101010101" pitchFamily="2" charset="-122"/>
                <a:cs typeface="宋体" panose="02010600030101010101" pitchFamily="2" charset="-122"/>
              </a:rPr>
              <a:t> because when </a:t>
            </a:r>
            <a:r>
              <a:rPr lang="en-US" altLang="zh-CN" sz="2000" spc="30" dirty="0">
                <a:solidFill>
                  <a:srgbClr val="5B9BD5">
                    <a:lumMod val="75000"/>
                  </a:srgbClr>
                </a:solidFill>
                <a:ea typeface="宋体" panose="02010600030101010101" pitchFamily="2" charset="-122"/>
                <a:cs typeface="宋体" panose="02010600030101010101" pitchFamily="2" charset="-122"/>
              </a:rPr>
              <a:t>lightning </a:t>
            </a:r>
            <a:r>
              <a:rPr lang="en-US" altLang="zh-CN" sz="2000" dirty="0">
                <a:solidFill>
                  <a:srgbClr val="5B9BD5">
                    <a:lumMod val="75000"/>
                  </a:srgbClr>
                </a:solidFill>
                <a:ea typeface="宋体" panose="02010600030101010101" pitchFamily="2" charset="-122"/>
                <a:cs typeface="宋体" panose="02010600030101010101" pitchFamily="2" charset="-122"/>
              </a:rPr>
              <a:t>strikes, the radio waves travel different distances and in different ways before they </a:t>
            </a:r>
            <a:r>
              <a:rPr lang="en-US" altLang="zh-CN" sz="2000" spc="30" dirty="0">
                <a:solidFill>
                  <a:srgbClr val="5B9BD5">
                    <a:lumMod val="75000"/>
                  </a:srgbClr>
                </a:solidFill>
                <a:ea typeface="宋体" panose="02010600030101010101" pitchFamily="2" charset="-122"/>
                <a:cs typeface="宋体" panose="02010600030101010101" pitchFamily="2" charset="-122"/>
              </a:rPr>
              <a:t>reach</a:t>
            </a:r>
            <a:r>
              <a:rPr lang="en-US" altLang="zh-CN" sz="2000" dirty="0">
                <a:solidFill>
                  <a:srgbClr val="5B9BD5">
                    <a:lumMod val="75000"/>
                  </a:srgbClr>
                </a:solidFill>
                <a:ea typeface="宋体" panose="02010600030101010101" pitchFamily="2" charset="-122"/>
                <a:cs typeface="宋体" panose="02010600030101010101" pitchFamily="2" charset="-122"/>
              </a:rPr>
              <a:t> the </a:t>
            </a:r>
            <a:r>
              <a:rPr lang="en-US" altLang="zh-CN" sz="2000" spc="30" dirty="0">
                <a:solidFill>
                  <a:srgbClr val="5B9BD5">
                    <a:lumMod val="75000"/>
                  </a:srgbClr>
                </a:solidFill>
                <a:ea typeface="宋体" panose="02010600030101010101" pitchFamily="2" charset="-122"/>
                <a:cs typeface="宋体" panose="02010600030101010101" pitchFamily="2" charset="-122"/>
              </a:rPr>
              <a:t>receiver</a:t>
            </a:r>
            <a:r>
              <a:rPr lang="en-US" altLang="zh-CN" sz="2000" dirty="0">
                <a:solidFill>
                  <a:srgbClr val="5B9BD5">
                    <a:lumMod val="75000"/>
                  </a:srgbClr>
                </a:solidFill>
                <a:ea typeface="宋体" panose="02010600030101010101" pitchFamily="2" charset="-122"/>
                <a:cs typeface="宋体" panose="02010600030101010101" pitchFamily="2" charset="-122"/>
              </a:rPr>
              <a:t>. </a:t>
            </a:r>
            <a:r>
              <a:rPr lang="en-US" altLang="zh-CN" sz="2000" u="sng" dirty="0">
                <a:solidFill>
                  <a:srgbClr val="5B9BD5">
                    <a:lumMod val="75000"/>
                  </a:srgbClr>
                </a:solidFill>
                <a:ea typeface="宋体" panose="02010600030101010101" pitchFamily="2" charset="-122"/>
                <a:cs typeface="宋体" panose="02010600030101010101" pitchFamily="2" charset="-122"/>
              </a:rPr>
              <a:t>Some really interesting ones are called “whistlers.” Whistlers come from lightning-generated radio waves that leave Earth's </a:t>
            </a:r>
            <a:r>
              <a:rPr lang="en-US" altLang="zh-CN" sz="2000" u="sng" spc="30" dirty="0">
                <a:solidFill>
                  <a:srgbClr val="5B9BD5">
                    <a:lumMod val="75000"/>
                  </a:srgbClr>
                </a:solidFill>
                <a:ea typeface="宋体" panose="02010600030101010101" pitchFamily="2" charset="-122"/>
                <a:cs typeface="宋体" panose="02010600030101010101" pitchFamily="2" charset="-122"/>
              </a:rPr>
              <a:t>atmosphere</a:t>
            </a:r>
            <a:r>
              <a:rPr lang="en-US" altLang="zh-CN" sz="2000" u="sng" dirty="0">
                <a:solidFill>
                  <a:srgbClr val="5B9BD5">
                    <a:lumMod val="75000"/>
                  </a:srgbClr>
                </a:solidFill>
                <a:ea typeface="宋体" panose="02010600030101010101" pitchFamily="2" charset="-122"/>
                <a:cs typeface="宋体" panose="02010600030101010101" pitchFamily="2" charset="-122"/>
              </a:rPr>
              <a:t> and travel into Earth's magnetosphere before bouncing back down. </a:t>
            </a:r>
            <a:r>
              <a:rPr lang="en-US" altLang="zh-CN" sz="2000" dirty="0">
                <a:solidFill>
                  <a:srgbClr val="5B9BD5">
                    <a:lumMod val="75000"/>
                  </a:srgbClr>
                </a:solidFill>
                <a:ea typeface="宋体" panose="02010600030101010101" pitchFamily="2" charset="-122"/>
                <a:cs typeface="宋体" panose="02010600030101010101" pitchFamily="2" charset="-122"/>
              </a:rPr>
              <a:t>Not all radio waves do this. And the </a:t>
            </a:r>
            <a:r>
              <a:rPr lang="en-US" altLang="zh-CN" sz="2000" spc="30" dirty="0">
                <a:solidFill>
                  <a:srgbClr val="5B9BD5">
                    <a:lumMod val="75000"/>
                  </a:srgbClr>
                </a:solidFill>
                <a:ea typeface="宋体" panose="02010600030101010101" pitchFamily="2" charset="-122"/>
                <a:cs typeface="宋体" panose="02010600030101010101" pitchFamily="2" charset="-122"/>
              </a:rPr>
              <a:t>sound</a:t>
            </a:r>
            <a:r>
              <a:rPr lang="en-US" altLang="zh-CN" sz="2000" dirty="0">
                <a:solidFill>
                  <a:srgbClr val="5B9BD5">
                    <a:lumMod val="75000"/>
                  </a:srgbClr>
                </a:solidFill>
                <a:ea typeface="宋体" panose="02010600030101010101" pitchFamily="2" charset="-122"/>
                <a:cs typeface="宋体" panose="02010600030101010101" pitchFamily="2" charset="-122"/>
              </a:rPr>
              <a:t> they make… well we call them “whistlers” because </a:t>
            </a:r>
            <a:r>
              <a:rPr lang="en-US" altLang="zh-CN" sz="2000" u="sng" dirty="0">
                <a:solidFill>
                  <a:srgbClr val="5B9BD5">
                    <a:lumMod val="75000"/>
                  </a:srgbClr>
                </a:solidFill>
                <a:ea typeface="宋体" panose="02010600030101010101" pitchFamily="2" charset="-122"/>
                <a:cs typeface="宋体" panose="02010600030101010101" pitchFamily="2" charset="-122"/>
              </a:rPr>
              <a:t>they </a:t>
            </a:r>
            <a:r>
              <a:rPr lang="en-US" altLang="zh-CN" sz="2000" u="sng" spc="30" dirty="0">
                <a:solidFill>
                  <a:srgbClr val="5B9BD5">
                    <a:lumMod val="75000"/>
                  </a:srgbClr>
                </a:solidFill>
                <a:ea typeface="宋体" panose="02010600030101010101" pitchFamily="2" charset="-122"/>
                <a:cs typeface="宋体" panose="02010600030101010101" pitchFamily="2" charset="-122"/>
              </a:rPr>
              <a:t>sound</a:t>
            </a:r>
            <a:r>
              <a:rPr lang="en-US" altLang="zh-CN" sz="2000" u="sng" dirty="0">
                <a:solidFill>
                  <a:srgbClr val="5B9BD5">
                    <a:lumMod val="75000"/>
                  </a:srgbClr>
                </a:solidFill>
                <a:ea typeface="宋体" panose="02010600030101010101" pitchFamily="2" charset="-122"/>
                <a:cs typeface="宋体" panose="02010600030101010101" pitchFamily="2" charset="-122"/>
              </a:rPr>
              <a:t> like slowly descending tone</a:t>
            </a:r>
            <a:r>
              <a:rPr lang="en-US" altLang="zh-CN" sz="2000" dirty="0">
                <a:solidFill>
                  <a:srgbClr val="5B9BD5">
                    <a:lumMod val="75000"/>
                  </a:srgbClr>
                </a:solidFill>
                <a:ea typeface="宋体" panose="02010600030101010101" pitchFamily="2" charset="-122"/>
                <a:cs typeface="宋体" panose="02010600030101010101" pitchFamily="2" charset="-122"/>
              </a:rPr>
              <a:t>…and no two whistlers</a:t>
            </a:r>
            <a:endParaRPr kumimoji="1" lang="zh-CN" altLang="en-US" dirty="0"/>
          </a:p>
        </p:txBody>
      </p:sp>
      <p:sp>
        <p:nvSpPr>
          <p:cNvPr id="14" name="矩形 13">
            <a:extLst>
              <a:ext uri="{FF2B5EF4-FFF2-40B4-BE49-F238E27FC236}">
                <a16:creationId xmlns:a16="http://schemas.microsoft.com/office/drawing/2014/main" id="{BF03AA19-DEE9-5C4A-8264-96A70BB48D1D}"/>
              </a:ext>
            </a:extLst>
          </p:cNvPr>
          <p:cNvSpPr/>
          <p:nvPr/>
        </p:nvSpPr>
        <p:spPr>
          <a:xfrm>
            <a:off x="419100" y="4495800"/>
            <a:ext cx="7683500" cy="2362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5B9BD5">
                    <a:lumMod val="75000"/>
                  </a:srgbClr>
                </a:solidFill>
                <a:ea typeface="宋体" panose="02010600030101010101" pitchFamily="2" charset="-122"/>
                <a:cs typeface="宋体" panose="02010600030101010101" pitchFamily="2" charset="-122"/>
              </a:rPr>
              <a:t>are </a:t>
            </a:r>
            <a:r>
              <a:rPr lang="en-US" altLang="zh-CN" sz="2000" spc="30" dirty="0">
                <a:solidFill>
                  <a:srgbClr val="5B9BD5">
                    <a:lumMod val="75000"/>
                  </a:srgbClr>
                </a:solidFill>
                <a:ea typeface="宋体" panose="02010600030101010101" pitchFamily="2" charset="-122"/>
                <a:cs typeface="宋体" panose="02010600030101010101" pitchFamily="2" charset="-122"/>
              </a:rPr>
              <a:t>alike</a:t>
            </a:r>
            <a:r>
              <a:rPr lang="en-US" altLang="zh-CN" sz="2000" dirty="0">
                <a:solidFill>
                  <a:srgbClr val="5B9BD5">
                    <a:lumMod val="75000"/>
                  </a:srgbClr>
                </a:solidFill>
                <a:ea typeface="宋体" panose="02010600030101010101" pitchFamily="2" charset="-122"/>
                <a:cs typeface="宋体" panose="02010600030101010101" pitchFamily="2" charset="-122"/>
              </a:rPr>
              <a:t>—uh, to me they're the most </a:t>
            </a:r>
            <a:r>
              <a:rPr lang="en-US" altLang="zh-CN" sz="2000" spc="30" dirty="0">
                <a:solidFill>
                  <a:srgbClr val="5B9BD5">
                    <a:lumMod val="75000"/>
                  </a:srgbClr>
                </a:solidFill>
                <a:ea typeface="宋体" panose="02010600030101010101" pitchFamily="2" charset="-122"/>
                <a:cs typeface="宋体" panose="02010600030101010101" pitchFamily="2" charset="-122"/>
              </a:rPr>
              <a:t>intriguing</a:t>
            </a:r>
            <a:r>
              <a:rPr lang="en-US" altLang="zh-CN" sz="2000" dirty="0">
                <a:solidFill>
                  <a:srgbClr val="5B9BD5">
                    <a:lumMod val="75000"/>
                  </a:srgbClr>
                </a:solidFill>
                <a:ea typeface="宋体" panose="02010600030101010101" pitchFamily="2" charset="-122"/>
                <a:cs typeface="宋体" panose="02010600030101010101" pitchFamily="2" charset="-122"/>
              </a:rPr>
              <a:t>. Ah, </a:t>
            </a:r>
            <a:r>
              <a:rPr lang="en-US" altLang="zh-CN" sz="2000" b="1" u="sng" dirty="0">
                <a:solidFill>
                  <a:srgbClr val="FF0000"/>
                </a:solidFill>
                <a:ea typeface="宋体" panose="02010600030101010101" pitchFamily="2" charset="-122"/>
                <a:cs typeface="宋体" panose="02010600030101010101" pitchFamily="2" charset="-122"/>
              </a:rPr>
              <a:t>another</a:t>
            </a:r>
            <a:r>
              <a:rPr lang="en-US" altLang="zh-CN" sz="2000" u="sng" dirty="0">
                <a:solidFill>
                  <a:srgbClr val="5B9BD5">
                    <a:lumMod val="75000"/>
                  </a:srgbClr>
                </a:solidFill>
                <a:ea typeface="宋体" panose="02010600030101010101" pitchFamily="2" charset="-122"/>
                <a:cs typeface="宋体" panose="02010600030101010101" pitchFamily="2" charset="-122"/>
              </a:rPr>
              <a:t> interesting </a:t>
            </a:r>
            <a:r>
              <a:rPr lang="en-US" altLang="zh-CN" sz="2000" u="sng" spc="30" dirty="0">
                <a:solidFill>
                  <a:srgbClr val="5B9BD5">
                    <a:lumMod val="75000"/>
                  </a:srgbClr>
                </a:solidFill>
                <a:ea typeface="宋体" panose="02010600030101010101" pitchFamily="2" charset="-122"/>
                <a:cs typeface="宋体" panose="02010600030101010101" pitchFamily="2" charset="-122"/>
              </a:rPr>
              <a:t>sound</a:t>
            </a:r>
            <a:r>
              <a:rPr lang="en-US" altLang="zh-CN" sz="2000" u="sng" dirty="0">
                <a:solidFill>
                  <a:srgbClr val="5B9BD5">
                    <a:lumMod val="75000"/>
                  </a:srgbClr>
                </a:solidFill>
                <a:ea typeface="宋体" panose="02010600030101010101" pitchFamily="2" charset="-122"/>
                <a:cs typeface="宋体" panose="02010600030101010101" pitchFamily="2" charset="-122"/>
              </a:rPr>
              <a:t> is the “</a:t>
            </a:r>
            <a:r>
              <a:rPr lang="en-US" altLang="zh-CN" sz="2000" u="sng" dirty="0" err="1">
                <a:solidFill>
                  <a:srgbClr val="5B9BD5">
                    <a:lumMod val="75000"/>
                  </a:srgbClr>
                </a:solidFill>
                <a:ea typeface="宋体" panose="02010600030101010101" pitchFamily="2" charset="-122"/>
                <a:cs typeface="宋体" panose="02010600030101010101" pitchFamily="2" charset="-122"/>
              </a:rPr>
              <a:t>tweek</a:t>
            </a:r>
            <a:r>
              <a:rPr lang="en-US" altLang="zh-CN" sz="2000" u="sng" dirty="0">
                <a:solidFill>
                  <a:srgbClr val="5B9BD5">
                    <a:lumMod val="75000"/>
                  </a:srgbClr>
                </a:solidFill>
                <a:ea typeface="宋体" panose="02010600030101010101" pitchFamily="2" charset="-122"/>
                <a:cs typeface="宋体" panose="02010600030101010101" pitchFamily="2" charset="-122"/>
              </a:rPr>
              <a:t>.” </a:t>
            </a:r>
            <a:r>
              <a:rPr lang="en-US" altLang="zh-CN" sz="2000" u="sng" dirty="0" err="1">
                <a:solidFill>
                  <a:srgbClr val="5B9BD5">
                    <a:lumMod val="75000"/>
                  </a:srgbClr>
                </a:solidFill>
                <a:ea typeface="宋体" panose="02010600030101010101" pitchFamily="2" charset="-122"/>
                <a:cs typeface="宋体" panose="02010600030101010101" pitchFamily="2" charset="-122"/>
              </a:rPr>
              <a:t>Tweeks</a:t>
            </a:r>
            <a:r>
              <a:rPr lang="en-US" altLang="zh-CN" sz="2000" u="sng" dirty="0">
                <a:solidFill>
                  <a:srgbClr val="5B9BD5">
                    <a:lumMod val="75000"/>
                  </a:srgbClr>
                </a:solidFill>
                <a:ea typeface="宋体" panose="02010600030101010101" pitchFamily="2" charset="-122"/>
                <a:cs typeface="宋体" panose="02010600030101010101" pitchFamily="2" charset="-122"/>
              </a:rPr>
              <a:t> are the result of VLF waves that have traveled a long distance </a:t>
            </a:r>
            <a:r>
              <a:rPr lang="en-US" altLang="zh-CN" sz="2000" u="sng" spc="30" dirty="0">
                <a:solidFill>
                  <a:srgbClr val="5B9BD5">
                    <a:lumMod val="75000"/>
                  </a:srgbClr>
                </a:solidFill>
                <a:ea typeface="宋体" panose="02010600030101010101" pitchFamily="2" charset="-122"/>
                <a:cs typeface="宋体" panose="02010600030101010101" pitchFamily="2" charset="-122"/>
              </a:rPr>
              <a:t>through</a:t>
            </a:r>
            <a:r>
              <a:rPr lang="en-US" altLang="zh-CN" sz="2000" u="sng" dirty="0">
                <a:solidFill>
                  <a:srgbClr val="5B9BD5">
                    <a:lumMod val="75000"/>
                  </a:srgbClr>
                </a:solidFill>
                <a:ea typeface="宋体" panose="02010600030101010101" pitchFamily="2" charset="-122"/>
                <a:cs typeface="宋体" panose="02010600030101010101" pitchFamily="2" charset="-122"/>
              </a:rPr>
              <a:t> the waveguides. They produce a chirpy </a:t>
            </a:r>
            <a:r>
              <a:rPr lang="en-US" altLang="zh-CN" sz="2000" u="sng" spc="30" dirty="0">
                <a:solidFill>
                  <a:srgbClr val="5B9BD5">
                    <a:lumMod val="75000"/>
                  </a:srgbClr>
                </a:solidFill>
                <a:ea typeface="宋体" panose="02010600030101010101" pitchFamily="2" charset="-122"/>
                <a:cs typeface="宋体" panose="02010600030101010101" pitchFamily="2" charset="-122"/>
              </a:rPr>
              <a:t>sound</a:t>
            </a:r>
            <a:r>
              <a:rPr lang="en-US" altLang="zh-CN" sz="2000" u="sng" dirty="0">
                <a:solidFill>
                  <a:srgbClr val="5B9BD5">
                    <a:lumMod val="75000"/>
                  </a:srgbClr>
                </a:solidFill>
                <a:ea typeface="宋体" panose="02010600030101010101" pitchFamily="2" charset="-122"/>
                <a:cs typeface="宋体" panose="02010600030101010101" pitchFamily="2" charset="-122"/>
              </a:rPr>
              <a:t> because the higher–</a:t>
            </a:r>
            <a:r>
              <a:rPr lang="en-US" altLang="zh-CN" sz="2000" u="sng" spc="30" dirty="0">
                <a:solidFill>
                  <a:srgbClr val="5B9BD5">
                    <a:lumMod val="75000"/>
                  </a:srgbClr>
                </a:solidFill>
                <a:ea typeface="宋体" panose="02010600030101010101" pitchFamily="2" charset="-122"/>
                <a:cs typeface="宋体" panose="02010600030101010101" pitchFamily="2" charset="-122"/>
              </a:rPr>
              <a:t>frequency</a:t>
            </a:r>
            <a:r>
              <a:rPr lang="en-US" altLang="zh-CN" sz="2000" u="sng" dirty="0">
                <a:solidFill>
                  <a:srgbClr val="5B9BD5">
                    <a:lumMod val="75000"/>
                  </a:srgbClr>
                </a:solidFill>
                <a:ea typeface="宋体" panose="02010600030101010101" pitchFamily="2" charset="-122"/>
                <a:cs typeface="宋体" panose="02010600030101010101" pitchFamily="2" charset="-122"/>
              </a:rPr>
              <a:t> parts of the wave </a:t>
            </a:r>
            <a:r>
              <a:rPr lang="en-US" altLang="zh-CN" sz="2000" u="sng" spc="30" dirty="0">
                <a:solidFill>
                  <a:srgbClr val="5B9BD5">
                    <a:lumMod val="75000"/>
                  </a:srgbClr>
                </a:solidFill>
                <a:ea typeface="宋体" panose="02010600030101010101" pitchFamily="2" charset="-122"/>
                <a:cs typeface="宋体" panose="02010600030101010101" pitchFamily="2" charset="-122"/>
              </a:rPr>
              <a:t>reach</a:t>
            </a:r>
            <a:r>
              <a:rPr lang="en-US" altLang="zh-CN" sz="2000" u="sng" dirty="0">
                <a:solidFill>
                  <a:srgbClr val="5B9BD5">
                    <a:lumMod val="75000"/>
                  </a:srgbClr>
                </a:solidFill>
                <a:ea typeface="宋体" panose="02010600030101010101" pitchFamily="2" charset="-122"/>
                <a:cs typeface="宋体" panose="02010600030101010101" pitchFamily="2" charset="-122"/>
              </a:rPr>
              <a:t> the radio </a:t>
            </a:r>
            <a:r>
              <a:rPr lang="en-US" altLang="zh-CN" sz="2000" u="sng" spc="30" dirty="0">
                <a:solidFill>
                  <a:srgbClr val="5B9BD5">
                    <a:lumMod val="75000"/>
                  </a:srgbClr>
                </a:solidFill>
                <a:ea typeface="宋体" panose="02010600030101010101" pitchFamily="2" charset="-122"/>
                <a:cs typeface="宋体" panose="02010600030101010101" pitchFamily="2" charset="-122"/>
              </a:rPr>
              <a:t>receiver</a:t>
            </a:r>
            <a:r>
              <a:rPr lang="en-US" altLang="zh-CN" sz="2000" u="sng" dirty="0">
                <a:solidFill>
                  <a:srgbClr val="5B9BD5">
                    <a:lumMod val="75000"/>
                  </a:srgbClr>
                </a:solidFill>
                <a:ea typeface="宋体" panose="02010600030101010101" pitchFamily="2" charset="-122"/>
                <a:cs typeface="宋体" panose="02010600030101010101" pitchFamily="2" charset="-122"/>
              </a:rPr>
              <a:t> before the </a:t>
            </a:r>
            <a:r>
              <a:rPr lang="en-US" altLang="zh-CN" sz="2000" u="sng" spc="30" dirty="0">
                <a:solidFill>
                  <a:srgbClr val="5B9BD5">
                    <a:lumMod val="75000"/>
                  </a:srgbClr>
                </a:solidFill>
                <a:ea typeface="宋体" panose="02010600030101010101" pitchFamily="2" charset="-122"/>
                <a:cs typeface="宋体" panose="02010600030101010101" pitchFamily="2" charset="-122"/>
              </a:rPr>
              <a:t>lower</a:t>
            </a:r>
            <a:r>
              <a:rPr lang="en-US" altLang="zh-CN" sz="2000" u="sng" dirty="0">
                <a:solidFill>
                  <a:srgbClr val="5B9BD5">
                    <a:lumMod val="75000"/>
                  </a:srgbClr>
                </a:solidFill>
                <a:ea typeface="宋体" panose="02010600030101010101" pitchFamily="2" charset="-122"/>
                <a:cs typeface="宋体" panose="02010600030101010101" pitchFamily="2" charset="-122"/>
              </a:rPr>
              <a:t>–</a:t>
            </a:r>
            <a:r>
              <a:rPr lang="en-US" altLang="zh-CN" sz="2000" u="sng" spc="30" dirty="0">
                <a:solidFill>
                  <a:srgbClr val="5B9BD5">
                    <a:lumMod val="75000"/>
                  </a:srgbClr>
                </a:solidFill>
                <a:ea typeface="宋体" panose="02010600030101010101" pitchFamily="2" charset="-122"/>
                <a:cs typeface="宋体" panose="02010600030101010101" pitchFamily="2" charset="-122"/>
              </a:rPr>
              <a:t>frequency</a:t>
            </a:r>
            <a:r>
              <a:rPr lang="en-US" altLang="zh-CN" sz="2000" u="sng" dirty="0">
                <a:solidFill>
                  <a:srgbClr val="5B9BD5">
                    <a:lumMod val="75000"/>
                  </a:srgbClr>
                </a:solidFill>
                <a:ea typeface="宋体" panose="02010600030101010101" pitchFamily="2" charset="-122"/>
                <a:cs typeface="宋体" panose="02010600030101010101" pitchFamily="2" charset="-122"/>
              </a:rPr>
              <a:t> parts. </a:t>
            </a:r>
            <a:r>
              <a:rPr lang="en-US" altLang="zh-CN" sz="2000" dirty="0">
                <a:solidFill>
                  <a:srgbClr val="5B9BD5">
                    <a:lumMod val="75000"/>
                  </a:srgbClr>
                </a:solidFill>
                <a:ea typeface="宋体" panose="02010600030101010101" pitchFamily="2" charset="-122"/>
                <a:cs typeface="宋体" panose="02010600030101010101" pitchFamily="2" charset="-122"/>
              </a:rPr>
              <a:t>The entire wave is still considered very low </a:t>
            </a:r>
            <a:r>
              <a:rPr lang="en-US" altLang="zh-CN" sz="2000" spc="30" dirty="0">
                <a:solidFill>
                  <a:srgbClr val="5B9BD5">
                    <a:lumMod val="75000"/>
                  </a:srgbClr>
                </a:solidFill>
                <a:ea typeface="宋体" panose="02010600030101010101" pitchFamily="2" charset="-122"/>
                <a:cs typeface="宋体" panose="02010600030101010101" pitchFamily="2" charset="-122"/>
              </a:rPr>
              <a:t>frequency</a:t>
            </a:r>
            <a:r>
              <a:rPr lang="en-US" altLang="zh-CN" sz="2000" dirty="0">
                <a:solidFill>
                  <a:srgbClr val="5B9BD5">
                    <a:lumMod val="75000"/>
                  </a:srgbClr>
                </a:solidFill>
                <a:ea typeface="宋体" panose="02010600030101010101" pitchFamily="2" charset="-122"/>
                <a:cs typeface="宋体" panose="02010600030101010101" pitchFamily="2" charset="-122"/>
              </a:rPr>
              <a:t>—it's just that some parts of the wave have </a:t>
            </a:r>
            <a:r>
              <a:rPr lang="en-US" altLang="zh-CN" sz="2000" spc="30" dirty="0">
                <a:solidFill>
                  <a:srgbClr val="5B9BD5">
                    <a:lumMod val="75000"/>
                  </a:srgbClr>
                </a:solidFill>
                <a:ea typeface="宋体" panose="02010600030101010101" pitchFamily="2" charset="-122"/>
                <a:cs typeface="宋体" panose="02010600030101010101" pitchFamily="2" charset="-122"/>
              </a:rPr>
              <a:t>lower</a:t>
            </a:r>
            <a:r>
              <a:rPr lang="en-US" altLang="zh-CN" sz="2000" dirty="0">
                <a:solidFill>
                  <a:srgbClr val="5B9BD5">
                    <a:lumMod val="75000"/>
                  </a:srgbClr>
                </a:solidFill>
                <a:ea typeface="宋体" panose="02010600030101010101" pitchFamily="2" charset="-122"/>
                <a:cs typeface="宋体" panose="02010600030101010101" pitchFamily="2" charset="-122"/>
              </a:rPr>
              <a:t> frequencies than others. OK?</a:t>
            </a:r>
            <a:r>
              <a:rPr lang="zh-CN" altLang="zh-CN" sz="2000" dirty="0">
                <a:solidFill>
                  <a:srgbClr val="5B9BD5">
                    <a:lumMod val="75000"/>
                  </a:srgbClr>
                </a:solidFill>
                <a:ea typeface="宋体" panose="02010600030101010101" pitchFamily="2" charset="-122"/>
                <a:cs typeface="宋体" panose="02010600030101010101" pitchFamily="2" charset="-122"/>
              </a:rPr>
              <a:t> </a:t>
            </a:r>
            <a:r>
              <a:rPr lang="en-US" altLang="zh-CN" sz="2000" dirty="0">
                <a:solidFill>
                  <a:srgbClr val="5B9BD5">
                    <a:lumMod val="75000"/>
                  </a:srgbClr>
                </a:solidFill>
                <a:ea typeface="宋体" panose="02010600030101010101" pitchFamily="2" charset="-122"/>
                <a:cs typeface="宋体" panose="02010600030101010101" pitchFamily="2" charset="-122"/>
              </a:rPr>
              <a:t> </a:t>
            </a:r>
            <a:endParaRPr kumimoji="1" lang="zh-CN" altLang="en-US" dirty="0"/>
          </a:p>
        </p:txBody>
      </p:sp>
      <p:sp>
        <p:nvSpPr>
          <p:cNvPr id="5" name="文本框 4">
            <a:extLst>
              <a:ext uri="{FF2B5EF4-FFF2-40B4-BE49-F238E27FC236}">
                <a16:creationId xmlns:a16="http://schemas.microsoft.com/office/drawing/2014/main" id="{F5438D95-9EEF-F441-BA7F-5897E5399494}"/>
              </a:ext>
            </a:extLst>
          </p:cNvPr>
          <p:cNvSpPr txBox="1"/>
          <p:nvPr/>
        </p:nvSpPr>
        <p:spPr>
          <a:xfrm>
            <a:off x="9436100" y="5372100"/>
            <a:ext cx="766557" cy="369332"/>
          </a:xfrm>
          <a:prstGeom prst="rect">
            <a:avLst/>
          </a:prstGeom>
          <a:noFill/>
        </p:spPr>
        <p:txBody>
          <a:bodyPr wrap="none" rtlCol="0">
            <a:spAutoFit/>
          </a:bodyPr>
          <a:lstStyle/>
          <a:p>
            <a:r>
              <a:rPr kumimoji="1" lang="en-US" altLang="zh-CN" dirty="0" err="1">
                <a:solidFill>
                  <a:schemeClr val="accent5">
                    <a:lumMod val="75000"/>
                  </a:schemeClr>
                </a:solidFill>
              </a:rPr>
              <a:t>tweek</a:t>
            </a:r>
            <a:endParaRPr kumimoji="1" lang="zh-CN" altLang="en-US" dirty="0">
              <a:solidFill>
                <a:schemeClr val="accent5">
                  <a:lumMod val="75000"/>
                </a:schemeClr>
              </a:solidFill>
            </a:endParaRPr>
          </a:p>
        </p:txBody>
      </p:sp>
      <p:sp>
        <p:nvSpPr>
          <p:cNvPr id="8" name="灯片编号占位符 7">
            <a:extLst>
              <a:ext uri="{FF2B5EF4-FFF2-40B4-BE49-F238E27FC236}">
                <a16:creationId xmlns:a16="http://schemas.microsoft.com/office/drawing/2014/main" id="{875C2D1B-A223-264C-826A-563B0DD20AA9}"/>
              </a:ext>
            </a:extLst>
          </p:cNvPr>
          <p:cNvSpPr>
            <a:spLocks noGrp="1"/>
          </p:cNvSpPr>
          <p:nvPr>
            <p:ph type="sldNum" sz="quarter" idx="12"/>
          </p:nvPr>
        </p:nvSpPr>
        <p:spPr/>
        <p:txBody>
          <a:bodyPr/>
          <a:lstStyle/>
          <a:p>
            <a:fld id="{339F675D-CCB8-1E44-8B99-D1C31FDA93BF}" type="slidenum">
              <a:rPr kumimoji="1" lang="zh-CN" altLang="en-US" smtClean="0"/>
              <a:t>66</a:t>
            </a:fld>
            <a:endParaRPr kumimoji="1" lang="zh-CN" altLang="en-US"/>
          </a:p>
        </p:txBody>
      </p:sp>
      <p:sp>
        <p:nvSpPr>
          <p:cNvPr id="11" name="TextBox 15">
            <a:extLst>
              <a:ext uri="{FF2B5EF4-FFF2-40B4-BE49-F238E27FC236}">
                <a16:creationId xmlns:a16="http://schemas.microsoft.com/office/drawing/2014/main" id="{27E63332-92C7-8049-A08B-4E605E1DAA17}"/>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292197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67</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1910BB94-87E3-6648-84F0-7995F4347D21}"/>
              </a:ext>
            </a:extLst>
          </p:cNvPr>
          <p:cNvSpPr/>
          <p:nvPr/>
        </p:nvSpPr>
        <p:spPr>
          <a:xfrm rot="10800000">
            <a:off x="6184900" y="5577599"/>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31">
            <a:extLst>
              <a:ext uri="{FF2B5EF4-FFF2-40B4-BE49-F238E27FC236}">
                <a16:creationId xmlns:a16="http://schemas.microsoft.com/office/drawing/2014/main" id="{ACCAE629-9CB0-8F4E-9AEB-64B7B5E2F3EB}"/>
              </a:ext>
            </a:extLst>
          </p:cNvPr>
          <p:cNvSpPr/>
          <p:nvPr/>
        </p:nvSpPr>
        <p:spPr>
          <a:xfrm>
            <a:off x="7022650" y="2233573"/>
            <a:ext cx="3353010" cy="32363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7BA2EFF-C7DE-F84F-B5E7-1DD5BA201D75}"/>
              </a:ext>
            </a:extLst>
          </p:cNvPr>
          <p:cNvSpPr txBox="1"/>
          <p:nvPr/>
        </p:nvSpPr>
        <p:spPr>
          <a:xfrm>
            <a:off x="7714402" y="2576443"/>
            <a:ext cx="1696298" cy="646331"/>
          </a:xfrm>
          <a:prstGeom prst="rect">
            <a:avLst/>
          </a:prstGeom>
          <a:noFill/>
        </p:spPr>
        <p:txBody>
          <a:bodyPr wrap="none" rtlCol="0">
            <a:spAutoFit/>
          </a:bodyPr>
          <a:lstStyle/>
          <a:p>
            <a:r>
              <a:rPr kumimoji="1" lang="en-US" altLang="zh-CN" dirty="0"/>
              <a:t>different sound</a:t>
            </a:r>
          </a:p>
          <a:p>
            <a:r>
              <a:rPr kumimoji="1" lang="en-US" altLang="zh-CN" dirty="0"/>
              <a:t>     </a:t>
            </a:r>
            <a:r>
              <a:rPr kumimoji="1" lang="en-US" altLang="zh-CN" dirty="0">
                <a:solidFill>
                  <a:schemeClr val="accent5">
                    <a:lumMod val="75000"/>
                  </a:schemeClr>
                </a:solidFill>
              </a:rPr>
              <a:t>whistlers</a:t>
            </a:r>
          </a:p>
        </p:txBody>
      </p:sp>
      <p:sp>
        <p:nvSpPr>
          <p:cNvPr id="23" name="文本框 22">
            <a:extLst>
              <a:ext uri="{FF2B5EF4-FFF2-40B4-BE49-F238E27FC236}">
                <a16:creationId xmlns:a16="http://schemas.microsoft.com/office/drawing/2014/main" id="{2732A8AB-91B9-E549-8193-B672FDA4128F}"/>
              </a:ext>
            </a:extLst>
          </p:cNvPr>
          <p:cNvSpPr txBox="1"/>
          <p:nvPr/>
        </p:nvSpPr>
        <p:spPr>
          <a:xfrm>
            <a:off x="8089900" y="4654806"/>
            <a:ext cx="766557" cy="369332"/>
          </a:xfrm>
          <a:prstGeom prst="rect">
            <a:avLst/>
          </a:prstGeom>
          <a:noFill/>
        </p:spPr>
        <p:txBody>
          <a:bodyPr wrap="none" rtlCol="0">
            <a:spAutoFit/>
          </a:bodyPr>
          <a:lstStyle/>
          <a:p>
            <a:r>
              <a:rPr kumimoji="1" lang="en-US" altLang="zh-CN" dirty="0" err="1">
                <a:solidFill>
                  <a:schemeClr val="accent5">
                    <a:lumMod val="75000"/>
                  </a:schemeClr>
                </a:solidFill>
              </a:rPr>
              <a:t>tweek</a:t>
            </a:r>
            <a:endParaRPr kumimoji="1" lang="zh-CN" altLang="en-US" dirty="0">
              <a:solidFill>
                <a:schemeClr val="accent5">
                  <a:lumMod val="75000"/>
                </a:schemeClr>
              </a:solidFill>
            </a:endParaRPr>
          </a:p>
        </p:txBody>
      </p:sp>
      <p:sp>
        <p:nvSpPr>
          <p:cNvPr id="26" name="TextBox 32">
            <a:extLst>
              <a:ext uri="{FF2B5EF4-FFF2-40B4-BE49-F238E27FC236}">
                <a16:creationId xmlns:a16="http://schemas.microsoft.com/office/drawing/2014/main" id="{D8ABA958-6239-694F-9C72-CB6ADDEA5932}"/>
              </a:ext>
            </a:extLst>
          </p:cNvPr>
          <p:cNvSpPr txBox="1"/>
          <p:nvPr/>
        </p:nvSpPr>
        <p:spPr>
          <a:xfrm>
            <a:off x="6990459" y="5469878"/>
            <a:ext cx="4904242" cy="707886"/>
          </a:xfrm>
          <a:prstGeom prst="rect">
            <a:avLst/>
          </a:prstGeom>
          <a:noFill/>
        </p:spPr>
        <p:txBody>
          <a:bodyPr wrap="square">
            <a:spAutoFit/>
          </a:bodyPr>
          <a:lstStyle/>
          <a:p>
            <a:r>
              <a:rPr lang="en-US" altLang="zh-CN" sz="2000" b="1" dirty="0">
                <a:solidFill>
                  <a:schemeClr val="accent5">
                    <a:lumMod val="75000"/>
                  </a:schemeClr>
                </a:solidFill>
                <a:latin typeface="+mn-ea"/>
              </a:rPr>
              <a:t>Again, please try to summarize the introduction with 3-5 sentences.</a:t>
            </a:r>
            <a:endParaRPr lang="zh-CN" altLang="en-US" sz="2000" b="1" dirty="0">
              <a:solidFill>
                <a:schemeClr val="accent5">
                  <a:lumMod val="75000"/>
                </a:schemeClr>
              </a:solidFill>
              <a:latin typeface="+mn-ea"/>
            </a:endParaRPr>
          </a:p>
        </p:txBody>
      </p:sp>
      <p:sp>
        <p:nvSpPr>
          <p:cNvPr id="32" name="TextBox 15">
            <a:extLst>
              <a:ext uri="{FF2B5EF4-FFF2-40B4-BE49-F238E27FC236}">
                <a16:creationId xmlns:a16="http://schemas.microsoft.com/office/drawing/2014/main" id="{F5A7DDF8-01E3-3B45-B669-7DF891138B8E}"/>
              </a:ext>
            </a:extLst>
          </p:cNvPr>
          <p:cNvSpPr txBox="1"/>
          <p:nvPr/>
        </p:nvSpPr>
        <p:spPr>
          <a:xfrm flipH="1">
            <a:off x="9442580" y="6153437"/>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548873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055402"/>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660158"/>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37498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165028"/>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50s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732807" y="2801418"/>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04604" y="4008475"/>
            <a:ext cx="1515158"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dirty="0">
                <a:solidFill>
                  <a:schemeClr val="accent5">
                    <a:lumMod val="75000"/>
                  </a:schemeClr>
                </a:solidFill>
                <a:latin typeface="Agency FB" panose="020B0503020202020204" pitchFamily="34" charset="0"/>
              </a:rPr>
              <a:t>  over 1 min</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68</a:t>
            </a:fld>
            <a:endParaRPr lang="zh-CN" altLang="en-US"/>
          </a:p>
        </p:txBody>
      </p:sp>
      <p:sp>
        <p:nvSpPr>
          <p:cNvPr id="12" name="TextBox 11">
            <a:extLst>
              <a:ext uri="{FF2B5EF4-FFF2-40B4-BE49-F238E27FC236}">
                <a16:creationId xmlns:a16="http://schemas.microsoft.com/office/drawing/2014/main" id="{F9D895F9-5ABF-4529-AB0D-0AEFE25CD52B}"/>
              </a:ext>
            </a:extLst>
          </p:cNvPr>
          <p:cNvSpPr txBox="1"/>
          <p:nvPr/>
        </p:nvSpPr>
        <p:spPr>
          <a:xfrm>
            <a:off x="2159172" y="68359"/>
            <a:ext cx="3936828" cy="923330"/>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discussion of electromagnetic waves – low frequency waves – radio waves / sound waves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083656" y="4145313"/>
            <a:ext cx="3724096" cy="646331"/>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source of VLF emission – lightning –</a:t>
            </a:r>
          </a:p>
          <a:p>
            <a:r>
              <a:rPr lang="en-US" altLang="zh-CN" dirty="0">
                <a:solidFill>
                  <a:schemeClr val="accent5">
                    <a:lumMod val="75000"/>
                  </a:schemeClr>
                </a:solidFill>
                <a:latin typeface="Ink Free" panose="03080402000500000000" pitchFamily="66" charset="0"/>
              </a:rPr>
              <a:t>waveguide - suitable time to receive</a:t>
            </a:r>
          </a:p>
        </p:txBody>
      </p:sp>
      <p:sp>
        <p:nvSpPr>
          <p:cNvPr id="28" name="TextBox 27">
            <a:extLst>
              <a:ext uri="{FF2B5EF4-FFF2-40B4-BE49-F238E27FC236}">
                <a16:creationId xmlns:a16="http://schemas.microsoft.com/office/drawing/2014/main" id="{C8F38359-6A0C-4D25-9842-245043ABA021}"/>
              </a:ext>
            </a:extLst>
          </p:cNvPr>
          <p:cNvSpPr txBox="1"/>
          <p:nvPr/>
        </p:nvSpPr>
        <p:spPr>
          <a:xfrm>
            <a:off x="2240558" y="2879727"/>
            <a:ext cx="3390727" cy="646331"/>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radio waves be detected- VLF radio </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3" y="1182830"/>
            <a:ext cx="3485161" cy="1477328"/>
          </a:xfrm>
          <a:prstGeom prst="rect">
            <a:avLst/>
          </a:prstGeom>
          <a:noFill/>
        </p:spPr>
        <p:txBody>
          <a:bodyPr wrap="square" rtlCol="0">
            <a:spAutoFit/>
          </a:bodyPr>
          <a:lstStyle/>
          <a:p>
            <a:r>
              <a:rPr lang="en-US" altLang="zh-CN" dirty="0">
                <a:solidFill>
                  <a:schemeClr val="accent5">
                    <a:lumMod val="75000"/>
                  </a:schemeClr>
                </a:solidFill>
                <a:latin typeface="Ink Free" panose="03080402000500000000" pitchFamily="66" charset="0"/>
              </a:rPr>
              <a:t>difference: </a:t>
            </a:r>
          </a:p>
          <a:p>
            <a:r>
              <a:rPr lang="en-US" altLang="zh-CN" dirty="0">
                <a:solidFill>
                  <a:schemeClr val="accent5">
                    <a:lumMod val="75000"/>
                  </a:schemeClr>
                </a:solidFill>
                <a:latin typeface="Ink Free" panose="03080402000500000000" pitchFamily="66" charset="0"/>
              </a:rPr>
              <a:t>sound waves – physical medium – result from changes</a:t>
            </a:r>
          </a:p>
          <a:p>
            <a:r>
              <a:rPr lang="en-US" altLang="zh-CN" dirty="0">
                <a:solidFill>
                  <a:schemeClr val="accent5">
                    <a:lumMod val="75000"/>
                  </a:schemeClr>
                </a:solidFill>
                <a:latin typeface="Ink Free" panose="03080402000500000000" pitchFamily="66" charset="0"/>
              </a:rPr>
              <a:t> radio waves – no physical medium – result from electromagnetic </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247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43-6</a:t>
            </a:r>
          </a:p>
        </p:txBody>
      </p:sp>
      <p:cxnSp>
        <p:nvCxnSpPr>
          <p:cNvPr id="25" name="Straight Connector 37">
            <a:extLst>
              <a:ext uri="{FF2B5EF4-FFF2-40B4-BE49-F238E27FC236}">
                <a16:creationId xmlns:a16="http://schemas.microsoft.com/office/drawing/2014/main" id="{FB1E0D20-C2A2-A949-90AA-059A964DBCF7}"/>
              </a:ext>
            </a:extLst>
          </p:cNvPr>
          <p:cNvCxnSpPr>
            <a:cxnSpLocks/>
          </p:cNvCxnSpPr>
          <p:nvPr/>
        </p:nvCxnSpPr>
        <p:spPr>
          <a:xfrm>
            <a:off x="732807" y="5096015"/>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TextBox 42">
            <a:extLst>
              <a:ext uri="{FF2B5EF4-FFF2-40B4-BE49-F238E27FC236}">
                <a16:creationId xmlns:a16="http://schemas.microsoft.com/office/drawing/2014/main" id="{C533E110-B0A5-5842-8C71-125DB1B7C650}"/>
              </a:ext>
            </a:extLst>
          </p:cNvPr>
          <p:cNvSpPr txBox="1"/>
          <p:nvPr/>
        </p:nvSpPr>
        <p:spPr>
          <a:xfrm>
            <a:off x="461271" y="5346767"/>
            <a:ext cx="16979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   Topic Four</a:t>
            </a:r>
          </a:p>
          <a:p>
            <a:r>
              <a:rPr lang="en-US" altLang="zh-CN" sz="2400" dirty="0">
                <a:solidFill>
                  <a:schemeClr val="accent5">
                    <a:lumMod val="75000"/>
                  </a:schemeClr>
                </a:solidFill>
                <a:latin typeface="Agency FB" panose="020B0503020202020204" pitchFamily="34" charset="0"/>
              </a:rPr>
              <a:t>  about 50-60 s</a:t>
            </a:r>
          </a:p>
        </p:txBody>
      </p:sp>
      <p:sp>
        <p:nvSpPr>
          <p:cNvPr id="11" name="文本框 10">
            <a:extLst>
              <a:ext uri="{FF2B5EF4-FFF2-40B4-BE49-F238E27FC236}">
                <a16:creationId xmlns:a16="http://schemas.microsoft.com/office/drawing/2014/main" id="{895DE08F-5154-D149-A752-D28A577E5E71}"/>
              </a:ext>
            </a:extLst>
          </p:cNvPr>
          <p:cNvSpPr txBox="1"/>
          <p:nvPr/>
        </p:nvSpPr>
        <p:spPr>
          <a:xfrm>
            <a:off x="2234207" y="5577599"/>
            <a:ext cx="3541354" cy="369332"/>
          </a:xfrm>
          <a:prstGeom prst="rect">
            <a:avLst/>
          </a:prstGeom>
          <a:noFill/>
        </p:spPr>
        <p:txBody>
          <a:bodyPr wrap="none" rtlCol="0">
            <a:spAutoFit/>
          </a:bodyPr>
          <a:lstStyle/>
          <a:p>
            <a:r>
              <a:rPr kumimoji="1" lang="en-US" altLang="zh-CN" dirty="0">
                <a:solidFill>
                  <a:schemeClr val="accent5">
                    <a:lumMod val="75000"/>
                  </a:schemeClr>
                </a:solidFill>
                <a:latin typeface="Ink Free" panose="03080402000500000000" pitchFamily="66" charset="0"/>
              </a:rPr>
              <a:t>different sound – whistler / </a:t>
            </a:r>
            <a:r>
              <a:rPr kumimoji="1" lang="en-US" altLang="zh-CN" dirty="0" err="1">
                <a:solidFill>
                  <a:schemeClr val="accent5">
                    <a:lumMod val="75000"/>
                  </a:schemeClr>
                </a:solidFill>
                <a:latin typeface="Ink Free" panose="03080402000500000000" pitchFamily="66" charset="0"/>
              </a:rPr>
              <a:t>tweek</a:t>
            </a:r>
            <a:endParaRPr kumimoji="1" lang="zh-CN" altLang="en-US" dirty="0">
              <a:solidFill>
                <a:schemeClr val="accent5">
                  <a:lumMod val="75000"/>
                </a:schemeClr>
              </a:solidFill>
              <a:latin typeface="Ink Free" panose="03080402000500000000" pitchFamily="66" charset="0"/>
            </a:endParaRPr>
          </a:p>
        </p:txBody>
      </p:sp>
      <p:sp>
        <p:nvSpPr>
          <p:cNvPr id="21" name="Arrow: Right 22">
            <a:extLst>
              <a:ext uri="{FF2B5EF4-FFF2-40B4-BE49-F238E27FC236}">
                <a16:creationId xmlns:a16="http://schemas.microsoft.com/office/drawing/2014/main" id="{1910BB94-87E3-6648-84F0-7995F4347D21}"/>
              </a:ext>
            </a:extLst>
          </p:cNvPr>
          <p:cNvSpPr/>
          <p:nvPr/>
        </p:nvSpPr>
        <p:spPr>
          <a:xfrm rot="10800000">
            <a:off x="6184900" y="5577599"/>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31">
            <a:extLst>
              <a:ext uri="{FF2B5EF4-FFF2-40B4-BE49-F238E27FC236}">
                <a16:creationId xmlns:a16="http://schemas.microsoft.com/office/drawing/2014/main" id="{ACCAE629-9CB0-8F4E-9AEB-64B7B5E2F3EB}"/>
              </a:ext>
            </a:extLst>
          </p:cNvPr>
          <p:cNvSpPr/>
          <p:nvPr/>
        </p:nvSpPr>
        <p:spPr>
          <a:xfrm>
            <a:off x="6268129" y="134898"/>
            <a:ext cx="3353010" cy="2862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7BA2EFF-C7DE-F84F-B5E7-1DD5BA201D75}"/>
              </a:ext>
            </a:extLst>
          </p:cNvPr>
          <p:cNvSpPr txBox="1"/>
          <p:nvPr/>
        </p:nvSpPr>
        <p:spPr>
          <a:xfrm>
            <a:off x="7041531" y="732236"/>
            <a:ext cx="1696298" cy="646331"/>
          </a:xfrm>
          <a:prstGeom prst="rect">
            <a:avLst/>
          </a:prstGeom>
          <a:noFill/>
        </p:spPr>
        <p:txBody>
          <a:bodyPr wrap="none" rtlCol="0">
            <a:spAutoFit/>
          </a:bodyPr>
          <a:lstStyle/>
          <a:p>
            <a:r>
              <a:rPr kumimoji="1" lang="en-US" altLang="zh-CN" dirty="0"/>
              <a:t>different sound</a:t>
            </a:r>
          </a:p>
          <a:p>
            <a:r>
              <a:rPr kumimoji="1" lang="en-US" altLang="zh-CN" dirty="0"/>
              <a:t>     </a:t>
            </a:r>
            <a:r>
              <a:rPr kumimoji="1" lang="en-US" altLang="zh-CN" dirty="0">
                <a:solidFill>
                  <a:schemeClr val="accent5">
                    <a:lumMod val="75000"/>
                  </a:schemeClr>
                </a:solidFill>
              </a:rPr>
              <a:t>whistlers</a:t>
            </a:r>
          </a:p>
        </p:txBody>
      </p:sp>
      <p:sp>
        <p:nvSpPr>
          <p:cNvPr id="23" name="文本框 22">
            <a:extLst>
              <a:ext uri="{FF2B5EF4-FFF2-40B4-BE49-F238E27FC236}">
                <a16:creationId xmlns:a16="http://schemas.microsoft.com/office/drawing/2014/main" id="{2732A8AB-91B9-E549-8193-B672FDA4128F}"/>
              </a:ext>
            </a:extLst>
          </p:cNvPr>
          <p:cNvSpPr txBox="1"/>
          <p:nvPr/>
        </p:nvSpPr>
        <p:spPr>
          <a:xfrm>
            <a:off x="7403140" y="2290826"/>
            <a:ext cx="766557" cy="369332"/>
          </a:xfrm>
          <a:prstGeom prst="rect">
            <a:avLst/>
          </a:prstGeom>
          <a:noFill/>
        </p:spPr>
        <p:txBody>
          <a:bodyPr wrap="none" rtlCol="0">
            <a:spAutoFit/>
          </a:bodyPr>
          <a:lstStyle/>
          <a:p>
            <a:r>
              <a:rPr kumimoji="1" lang="en-US" altLang="zh-CN" dirty="0" err="1">
                <a:solidFill>
                  <a:schemeClr val="accent5">
                    <a:lumMod val="75000"/>
                  </a:schemeClr>
                </a:solidFill>
              </a:rPr>
              <a:t>tweek</a:t>
            </a:r>
            <a:endParaRPr kumimoji="1" lang="zh-CN" altLang="en-US" dirty="0">
              <a:solidFill>
                <a:schemeClr val="accent5">
                  <a:lumMod val="75000"/>
                </a:schemeClr>
              </a:solidFill>
            </a:endParaRPr>
          </a:p>
        </p:txBody>
      </p:sp>
      <p:sp>
        <p:nvSpPr>
          <p:cNvPr id="32" name="文本框 31">
            <a:extLst>
              <a:ext uri="{FF2B5EF4-FFF2-40B4-BE49-F238E27FC236}">
                <a16:creationId xmlns:a16="http://schemas.microsoft.com/office/drawing/2014/main" id="{A045951B-FDF4-0149-BB84-6E8803DC7C30}"/>
              </a:ext>
            </a:extLst>
          </p:cNvPr>
          <p:cNvSpPr txBox="1"/>
          <p:nvPr/>
        </p:nvSpPr>
        <p:spPr>
          <a:xfrm>
            <a:off x="7121690" y="3269811"/>
            <a:ext cx="4998898" cy="3139321"/>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dirty="0"/>
              <a:t>The professor then illustrates that </a:t>
            </a:r>
          </a:p>
          <a:p>
            <a:r>
              <a:rPr kumimoji="1" lang="en-US" altLang="zh-CN" dirty="0"/>
              <a:t>we can hear different types of sound on the radio because of the waves, and he introduces the whistlers and </a:t>
            </a:r>
            <a:r>
              <a:rPr kumimoji="1" lang="en-US" altLang="zh-CN" dirty="0" err="1"/>
              <a:t>tweek</a:t>
            </a:r>
            <a:r>
              <a:rPr kumimoji="1" lang="en-US" altLang="zh-CN" dirty="0"/>
              <a:t>. The whistlers would travel into magnetosphere before bouncing back and sound like slowly descending tone. If the wave travels a long distance, it can be converted to </a:t>
            </a:r>
            <a:r>
              <a:rPr kumimoji="1" lang="en-US" altLang="zh-CN" dirty="0" err="1"/>
              <a:t>tweek</a:t>
            </a:r>
            <a:r>
              <a:rPr kumimoji="1" lang="en-US" altLang="zh-CN" dirty="0"/>
              <a:t>, which has a chirpy sound because a part of the wave is higher than others.</a:t>
            </a:r>
          </a:p>
        </p:txBody>
      </p:sp>
      <p:sp>
        <p:nvSpPr>
          <p:cNvPr id="33" name="TextBox 15">
            <a:extLst>
              <a:ext uri="{FF2B5EF4-FFF2-40B4-BE49-F238E27FC236}">
                <a16:creationId xmlns:a16="http://schemas.microsoft.com/office/drawing/2014/main" id="{2ADA01FC-9284-F74B-8B31-AC8587907F11}"/>
              </a:ext>
            </a:extLst>
          </p:cNvPr>
          <p:cNvSpPr txBox="1"/>
          <p:nvPr/>
        </p:nvSpPr>
        <p:spPr>
          <a:xfrm flipH="1">
            <a:off x="9644362" y="6277302"/>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9008821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DB11DC-3406-3C4D-84C6-C5122B4E34A7}"/>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0578E92-C059-8D49-857B-B920A23B81CE}"/>
              </a:ext>
            </a:extLst>
          </p:cNvPr>
          <p:cNvSpPr txBox="1"/>
          <p:nvPr/>
        </p:nvSpPr>
        <p:spPr>
          <a:xfrm>
            <a:off x="838200" y="226487"/>
            <a:ext cx="3219151" cy="523220"/>
          </a:xfrm>
          <a:prstGeom prst="rect">
            <a:avLst/>
          </a:prstGeom>
          <a:noFill/>
        </p:spPr>
        <p:txBody>
          <a:bodyPr wrap="none" rtlCol="0">
            <a:spAutoFit/>
          </a:bodyPr>
          <a:lstStyle/>
          <a:p>
            <a:r>
              <a:rPr kumimoji="1" lang="en-US" altLang="zh-CN" sz="2800" b="1" dirty="0">
                <a:solidFill>
                  <a:schemeClr val="accent5">
                    <a:lumMod val="75000"/>
                  </a:schemeClr>
                </a:solidFill>
              </a:rPr>
              <a:t>Topic 1 00:31-1:21</a:t>
            </a:r>
            <a:endParaRPr kumimoji="1" lang="zh-CN" altLang="en-US" sz="2800" b="1" dirty="0">
              <a:solidFill>
                <a:schemeClr val="accent5">
                  <a:lumMod val="75000"/>
                </a:schemeClr>
              </a:solidFill>
            </a:endParaRPr>
          </a:p>
        </p:txBody>
      </p:sp>
      <p:sp>
        <p:nvSpPr>
          <p:cNvPr id="8" name="TextBox 13">
            <a:extLst>
              <a:ext uri="{FF2B5EF4-FFF2-40B4-BE49-F238E27FC236}">
                <a16:creationId xmlns:a16="http://schemas.microsoft.com/office/drawing/2014/main" id="{0290C8A5-F3CD-9C4D-936B-99CFE0E16D94}"/>
              </a:ext>
            </a:extLst>
          </p:cNvPr>
          <p:cNvSpPr txBox="1"/>
          <p:nvPr/>
        </p:nvSpPr>
        <p:spPr>
          <a:xfrm>
            <a:off x="667068" y="645271"/>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fill with the blanks with words</a:t>
            </a:r>
            <a:endParaRPr lang="zh-CN" altLang="en-US" sz="2000" dirty="0">
              <a:solidFill>
                <a:schemeClr val="accent5">
                  <a:lumMod val="75000"/>
                </a:schemeClr>
              </a:solidFill>
              <a:latin typeface="+mn-ea"/>
            </a:endParaRPr>
          </a:p>
        </p:txBody>
      </p:sp>
      <p:sp>
        <p:nvSpPr>
          <p:cNvPr id="15" name="文本框 14">
            <a:extLst>
              <a:ext uri="{FF2B5EF4-FFF2-40B4-BE49-F238E27FC236}">
                <a16:creationId xmlns:a16="http://schemas.microsoft.com/office/drawing/2014/main" id="{574B6344-FBDE-F540-A7AE-4F272911BFE3}"/>
              </a:ext>
            </a:extLst>
          </p:cNvPr>
          <p:cNvSpPr txBox="1"/>
          <p:nvPr/>
        </p:nvSpPr>
        <p:spPr>
          <a:xfrm>
            <a:off x="1047750" y="2002160"/>
            <a:ext cx="9391650" cy="3477875"/>
          </a:xfrm>
          <a:prstGeom prst="rect">
            <a:avLst/>
          </a:prstGeom>
          <a:noFill/>
        </p:spPr>
        <p:txBody>
          <a:bodyPr wrap="square">
            <a:spAutoFit/>
          </a:bodyPr>
          <a:lstStyle/>
          <a:p>
            <a:r>
              <a:rPr lang="en-US" altLang="zh-CN" sz="2000" b="1" u="sng" kern="0" spc="30" dirty="0">
                <a:solidFill>
                  <a:schemeClr val="accent5">
                    <a:lumMod val="75000"/>
                  </a:schemeClr>
                </a:solidFill>
                <a:effectLst/>
                <a:cs typeface="宋体" panose="02010600030101010101" pitchFamily="2" charset="-122"/>
              </a:rPr>
              <a:t>MALE PROFESSOR: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are </a:t>
            </a:r>
            <a:r>
              <a:rPr lang="en-US" altLang="zh-CN" sz="2000" kern="0" spc="30" dirty="0">
                <a:solidFill>
                  <a:schemeClr val="accent5">
                    <a:lumMod val="75000"/>
                  </a:schemeClr>
                </a:solidFill>
                <a:effectLst/>
                <a:cs typeface="宋体" panose="02010600030101010101" pitchFamily="2" charset="-122"/>
              </a:rPr>
              <a:t>mechanical </a:t>
            </a:r>
            <a:r>
              <a:rPr lang="en-US" altLang="zh-CN" sz="2000" kern="0" dirty="0">
                <a:solidFill>
                  <a:schemeClr val="accent5">
                    <a:lumMod val="75000"/>
                  </a:schemeClr>
                </a:solidFill>
                <a:effectLst/>
                <a:cs typeface="宋体" panose="02010600030101010101" pitchFamily="2" charset="-122"/>
              </a:rPr>
              <a:t>in nature, right? Ah, they </a:t>
            </a:r>
            <a:r>
              <a:rPr lang="en-US" altLang="zh-CN" sz="2000" kern="0" dirty="0">
                <a:solidFill>
                  <a:schemeClr val="accent5">
                    <a:lumMod val="75000"/>
                  </a:schemeClr>
                </a:solidFill>
                <a:cs typeface="宋体" panose="02010600030101010101" pitchFamily="2" charset="-122"/>
              </a:rPr>
              <a:t>can </a:t>
            </a:r>
            <a:r>
              <a:rPr lang="en-US" altLang="zh-CN" sz="2000" kern="0" dirty="0">
                <a:solidFill>
                  <a:schemeClr val="accent5">
                    <a:lumMod val="75000"/>
                  </a:schemeClr>
                </a:solidFill>
                <a:effectLst/>
                <a:cs typeface="宋体" panose="02010600030101010101" pitchFamily="2" charset="-122"/>
              </a:rPr>
              <a:t>only </a:t>
            </a:r>
            <a:r>
              <a:rPr lang="en-US" altLang="zh-CN" sz="2000" kern="0" spc="30" dirty="0">
                <a:solidFill>
                  <a:schemeClr val="accent5">
                    <a:lumMod val="75000"/>
                  </a:schemeClr>
                </a:solidFill>
                <a:effectLst/>
                <a:cs typeface="宋体" panose="02010600030101010101" pitchFamily="2" charset="-122"/>
              </a:rPr>
              <a:t>originate</a:t>
            </a:r>
            <a:r>
              <a:rPr lang="en-US" altLang="zh-CN" sz="2000" kern="0" dirty="0">
                <a:solidFill>
                  <a:schemeClr val="accent5">
                    <a:lumMod val="75000"/>
                  </a:schemeClr>
                </a:solidFill>
                <a:effectLst/>
                <a:cs typeface="宋体" panose="02010600030101010101" pitchFamily="2" charset="-122"/>
              </a:rPr>
              <a:t> and </a:t>
            </a:r>
            <a:r>
              <a:rPr lang="en-US" altLang="zh-CN" sz="2000" kern="0" spc="30" dirty="0">
                <a:solidFill>
                  <a:schemeClr val="accent5">
                    <a:lumMod val="75000"/>
                  </a:schemeClr>
                </a:solidFill>
                <a:effectLst/>
                <a:cs typeface="宋体" panose="02010600030101010101" pitchFamily="2" charset="-122"/>
              </a:rPr>
              <a:t>spread</a:t>
            </a:r>
            <a:r>
              <a:rPr lang="en-US" altLang="zh-CN" sz="2000" kern="0" dirty="0">
                <a:solidFill>
                  <a:schemeClr val="accent5">
                    <a:lumMod val="75000"/>
                  </a:schemeClr>
                </a:solidFill>
                <a:effectLst/>
                <a:cs typeface="宋体" panose="02010600030101010101" pitchFamily="2" charset="-122"/>
              </a:rPr>
              <a:t> in places where there is some </a:t>
            </a:r>
            <a:r>
              <a:rPr lang="en-US" altLang="zh-CN" sz="2000" kern="0" spc="30" dirty="0">
                <a:solidFill>
                  <a:schemeClr val="accent5">
                    <a:lumMod val="75000"/>
                  </a:schemeClr>
                </a:solidFill>
                <a:effectLst/>
                <a:cs typeface="宋体" panose="02010600030101010101" pitchFamily="2" charset="-122"/>
              </a:rPr>
              <a:t>dense </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 Ah, they result from changes in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in that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changes in </a:t>
            </a:r>
            <a:r>
              <a:rPr lang="en-US" altLang="zh-CN" sz="2000" kern="0" spc="30" dirty="0">
                <a:solidFill>
                  <a:schemeClr val="accent5">
                    <a:lumMod val="75000"/>
                  </a:schemeClr>
                </a:solidFill>
                <a:effectLst/>
                <a:cs typeface="宋体" panose="02010600030101010101" pitchFamily="2" charset="-122"/>
              </a:rPr>
              <a:t>air</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So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where there's no </a:t>
            </a:r>
            <a:r>
              <a:rPr lang="en-US" altLang="zh-CN" sz="2000" kern="0" spc="30" dirty="0">
                <a:solidFill>
                  <a:schemeClr val="accent5">
                    <a:lumMod val="75000"/>
                  </a:schemeClr>
                </a:solidFill>
                <a:effectLst/>
                <a:cs typeface="宋体" panose="02010600030101010101" pitchFamily="2" charset="-122"/>
              </a:rPr>
              <a:t>dense </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Which is why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interplanetary</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space</a:t>
            </a:r>
            <a:r>
              <a:rPr lang="en-US" altLang="zh-CN" sz="2000" kern="0" dirty="0">
                <a:solidFill>
                  <a:schemeClr val="accent5">
                    <a:lumMod val="75000"/>
                  </a:schemeClr>
                </a:solidFill>
                <a:effectLst/>
                <a:cs typeface="宋体" panose="02010600030101010101" pitchFamily="2" charset="-122"/>
              </a:rPr>
              <a:t>. Radio waves, on the other hand, are fundamentally different from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They are electromagnetic: they result from oscillations of the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field</a:t>
            </a:r>
            <a:r>
              <a:rPr lang="en-US" altLang="zh-CN" sz="2000" kern="0" dirty="0">
                <a:solidFill>
                  <a:schemeClr val="accent5">
                    <a:lumMod val="75000"/>
                  </a:schemeClr>
                </a:solidFill>
                <a:effectLst/>
                <a:cs typeface="宋体" panose="02010600030101010101" pitchFamily="2" charset="-122"/>
              </a:rPr>
              <a:t> and don't need a </a:t>
            </a:r>
            <a:r>
              <a:rPr lang="en-US" altLang="zh-CN" sz="2000" kern="0" spc="30" dirty="0">
                <a:solidFill>
                  <a:schemeClr val="accent5">
                    <a:lumMod val="75000"/>
                  </a:schemeClr>
                </a:solidFill>
                <a:effectLst/>
                <a:cs typeface="宋体" panose="02010600030101010101" pitchFamily="2" charset="-122"/>
              </a:rPr>
              <a:t>physical </a:t>
            </a:r>
            <a:r>
              <a:rPr lang="en-US" altLang="zh-CN" sz="2000" kern="0" dirty="0">
                <a:solidFill>
                  <a:schemeClr val="accent5">
                    <a:lumMod val="75000"/>
                  </a:schemeClr>
                </a:solidFill>
                <a:effectLst/>
                <a:cs typeface="宋体" panose="02010600030101010101" pitchFamily="2" charset="-122"/>
              </a:rPr>
              <a:t>medium. So they, like other types of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wave, can travel basically anywhere-</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or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2" name="矩形 1">
            <a:extLst>
              <a:ext uri="{FF2B5EF4-FFF2-40B4-BE49-F238E27FC236}">
                <a16:creationId xmlns:a16="http://schemas.microsoft.com/office/drawing/2014/main" id="{4969C8DB-BC7B-CC40-8CB2-12D00F1E338E}"/>
              </a:ext>
            </a:extLst>
          </p:cNvPr>
          <p:cNvSpPr/>
          <p:nvPr/>
        </p:nvSpPr>
        <p:spPr>
          <a:xfrm>
            <a:off x="5408023" y="2095500"/>
            <a:ext cx="1272177" cy="2794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FFE5AF3D-AE23-8D4D-80EC-763ACDCE236E}"/>
              </a:ext>
            </a:extLst>
          </p:cNvPr>
          <p:cNvSpPr/>
          <p:nvPr/>
        </p:nvSpPr>
        <p:spPr>
          <a:xfrm>
            <a:off x="1648823" y="2374900"/>
            <a:ext cx="2304751" cy="2667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22128613-71B2-FB40-993D-6A386DA112AB}"/>
              </a:ext>
            </a:extLst>
          </p:cNvPr>
          <p:cNvSpPr/>
          <p:nvPr/>
        </p:nvSpPr>
        <p:spPr>
          <a:xfrm>
            <a:off x="9029700" y="2374900"/>
            <a:ext cx="1079500" cy="2667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87E3B891-BAAC-964D-BBA4-93C4F037B9CA}"/>
              </a:ext>
            </a:extLst>
          </p:cNvPr>
          <p:cNvSpPr/>
          <p:nvPr/>
        </p:nvSpPr>
        <p:spPr>
          <a:xfrm>
            <a:off x="5016500" y="2641600"/>
            <a:ext cx="1231900" cy="355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34C8FF0C-BCCD-BE4A-AE45-5A216613249E}"/>
              </a:ext>
            </a:extLst>
          </p:cNvPr>
          <p:cNvSpPr/>
          <p:nvPr/>
        </p:nvSpPr>
        <p:spPr>
          <a:xfrm>
            <a:off x="7734300" y="3023903"/>
            <a:ext cx="965200" cy="2780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235B779A-82FB-664C-BF4C-3FF9D42FB9C1}"/>
              </a:ext>
            </a:extLst>
          </p:cNvPr>
          <p:cNvSpPr/>
          <p:nvPr/>
        </p:nvSpPr>
        <p:spPr>
          <a:xfrm>
            <a:off x="2801198" y="3594100"/>
            <a:ext cx="1567602" cy="3048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F7D0E864-C61B-774D-BC13-AE6024607AB9}"/>
              </a:ext>
            </a:extLst>
          </p:cNvPr>
          <p:cNvSpPr/>
          <p:nvPr/>
        </p:nvSpPr>
        <p:spPr>
          <a:xfrm>
            <a:off x="6908800" y="3914767"/>
            <a:ext cx="1790700" cy="3175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C29C1B57-D668-6041-8C48-5222392867B5}"/>
              </a:ext>
            </a:extLst>
          </p:cNvPr>
          <p:cNvSpPr/>
          <p:nvPr/>
        </p:nvSpPr>
        <p:spPr>
          <a:xfrm>
            <a:off x="1752600" y="4232267"/>
            <a:ext cx="1248591" cy="25083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灯片编号占位符 22">
            <a:extLst>
              <a:ext uri="{FF2B5EF4-FFF2-40B4-BE49-F238E27FC236}">
                <a16:creationId xmlns:a16="http://schemas.microsoft.com/office/drawing/2014/main" id="{48721B7E-3DF8-D04F-9765-08BEE9828531}"/>
              </a:ext>
            </a:extLst>
          </p:cNvPr>
          <p:cNvSpPr>
            <a:spLocks noGrp="1"/>
          </p:cNvSpPr>
          <p:nvPr>
            <p:ph type="sldNum" sz="quarter" idx="12"/>
          </p:nvPr>
        </p:nvSpPr>
        <p:spPr/>
        <p:txBody>
          <a:bodyPr/>
          <a:lstStyle/>
          <a:p>
            <a:fld id="{339F675D-CCB8-1E44-8B99-D1C31FDA93BF}" type="slidenum">
              <a:rPr kumimoji="1" lang="zh-CN" altLang="en-US" smtClean="0"/>
              <a:t>69</a:t>
            </a:fld>
            <a:endParaRPr kumimoji="1" lang="zh-CN" altLang="en-US"/>
          </a:p>
        </p:txBody>
      </p:sp>
      <p:sp>
        <p:nvSpPr>
          <p:cNvPr id="24" name="TextBox 15">
            <a:extLst>
              <a:ext uri="{FF2B5EF4-FFF2-40B4-BE49-F238E27FC236}">
                <a16:creationId xmlns:a16="http://schemas.microsoft.com/office/drawing/2014/main" id="{F236E2B5-67C4-1C4E-8B81-D93DF0A130A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92608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0355532-04AC-F445-8D97-AD84D556B543}"/>
              </a:ext>
            </a:extLst>
          </p:cNvPr>
          <p:cNvSpPr>
            <a:spLocks noGrp="1"/>
          </p:cNvSpPr>
          <p:nvPr>
            <p:ph type="sldNum" sz="quarter" idx="12"/>
          </p:nvPr>
        </p:nvSpPr>
        <p:spPr/>
        <p:txBody>
          <a:bodyPr/>
          <a:lstStyle/>
          <a:p>
            <a:fld id="{C08B5AC8-6787-8449-BC40-4D381A3FE36A}" type="slidenum">
              <a:rPr kumimoji="1" lang="zh-CN" altLang="en-US" smtClean="0"/>
              <a:t>7</a:t>
            </a:fld>
            <a:endParaRPr kumimoji="1" lang="zh-CN" altLang="en-US"/>
          </a:p>
        </p:txBody>
      </p:sp>
      <p:sp>
        <p:nvSpPr>
          <p:cNvPr id="3" name="文本框 2">
            <a:extLst>
              <a:ext uri="{FF2B5EF4-FFF2-40B4-BE49-F238E27FC236}">
                <a16:creationId xmlns:a16="http://schemas.microsoft.com/office/drawing/2014/main" id="{1260B35B-5521-7443-881C-0A5294BCD769}"/>
              </a:ext>
            </a:extLst>
          </p:cNvPr>
          <p:cNvSpPr txBox="1"/>
          <p:nvPr/>
        </p:nvSpPr>
        <p:spPr>
          <a:xfrm>
            <a:off x="111210" y="135925"/>
            <a:ext cx="1689886" cy="830997"/>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p:txBody>
      </p:sp>
      <p:sp>
        <p:nvSpPr>
          <p:cNvPr id="4" name="右箭头 2">
            <a:extLst>
              <a:ext uri="{FF2B5EF4-FFF2-40B4-BE49-F238E27FC236}">
                <a16:creationId xmlns:a16="http://schemas.microsoft.com/office/drawing/2014/main" id="{6AFB0627-0AD0-EF4B-9ACA-5CB2A1560B96}"/>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3">
            <a:extLst>
              <a:ext uri="{FF2B5EF4-FFF2-40B4-BE49-F238E27FC236}">
                <a16:creationId xmlns:a16="http://schemas.microsoft.com/office/drawing/2014/main" id="{FC899496-EADE-6D42-9FCA-19011E12786C}"/>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7" name="文本框 6">
            <a:extLst>
              <a:ext uri="{FF2B5EF4-FFF2-40B4-BE49-F238E27FC236}">
                <a16:creationId xmlns:a16="http://schemas.microsoft.com/office/drawing/2014/main" id="{01E7FAA9-676E-D046-8107-B4E42166FCFE}"/>
              </a:ext>
            </a:extLst>
          </p:cNvPr>
          <p:cNvSpPr txBox="1"/>
          <p:nvPr/>
        </p:nvSpPr>
        <p:spPr>
          <a:xfrm>
            <a:off x="329171" y="2034514"/>
            <a:ext cx="5244738" cy="2031325"/>
          </a:xfrm>
          <a:prstGeom prst="rect">
            <a:avLst/>
          </a:prstGeom>
          <a:noFill/>
        </p:spPr>
        <p:txBody>
          <a:bodyPr wrap="square">
            <a:spAutoFit/>
          </a:bodyPr>
          <a:lstStyle/>
          <a:p>
            <a:pPr algn="l" fontAlgn="ctr"/>
            <a:r>
              <a:rPr lang="en-US" altLang="zh-CN" b="1" i="0" u="none" strike="noStrike" dirty="0">
                <a:solidFill>
                  <a:srgbClr val="333333"/>
                </a:solidFill>
                <a:effectLst/>
              </a:rPr>
              <a:t>4</a:t>
            </a:r>
            <a:r>
              <a:rPr lang="zh-CN" altLang="en-US" b="1" i="0" u="none" strike="noStrike" dirty="0">
                <a:solidFill>
                  <a:srgbClr val="333333"/>
                </a:solidFill>
                <a:effectLst/>
              </a:rPr>
              <a:t>、</a:t>
            </a:r>
            <a:r>
              <a:rPr lang="en" altLang="zh-CN" b="1" i="0" u="none" strike="noStrike" dirty="0">
                <a:solidFill>
                  <a:srgbClr val="333333"/>
                </a:solidFill>
                <a:effectLst/>
              </a:rPr>
              <a:t>What is the professor's opinion about how Bauhaus works should be displayed? </a:t>
            </a:r>
          </a:p>
          <a:p>
            <a:pPr algn="l"/>
            <a:r>
              <a:rPr lang="en" altLang="zh-CN" b="0" i="0" u="none" strike="noStrike" dirty="0">
                <a:solidFill>
                  <a:srgbClr val="333333"/>
                </a:solidFill>
                <a:effectLst/>
              </a:rPr>
              <a:t>A. They should focus on a famous Bauhaus artist.</a:t>
            </a:r>
          </a:p>
          <a:p>
            <a:pPr algn="l"/>
            <a:r>
              <a:rPr lang="en" altLang="zh-CN" b="0" i="0" u="none" strike="noStrike" dirty="0">
                <a:solidFill>
                  <a:srgbClr val="333333"/>
                </a:solidFill>
                <a:effectLst/>
              </a:rPr>
              <a:t>B. They should reveal the diversity of the Bauhaus.</a:t>
            </a:r>
          </a:p>
          <a:p>
            <a:pPr algn="l"/>
            <a:r>
              <a:rPr lang="en" altLang="zh-CN" b="0" i="0" u="none" strike="noStrike" dirty="0">
                <a:solidFill>
                  <a:srgbClr val="333333"/>
                </a:solidFill>
                <a:effectLst/>
              </a:rPr>
              <a:t>C. They should be based on a single Bauhaus technique.</a:t>
            </a:r>
          </a:p>
          <a:p>
            <a:pPr algn="l"/>
            <a:r>
              <a:rPr lang="en" altLang="zh-CN" b="0" i="0" u="none" strike="noStrike" dirty="0">
                <a:solidFill>
                  <a:srgbClr val="333333"/>
                </a:solidFill>
                <a:effectLst/>
              </a:rPr>
              <a:t>D. They should be arranged by time period.</a:t>
            </a:r>
          </a:p>
        </p:txBody>
      </p:sp>
      <p:sp>
        <p:nvSpPr>
          <p:cNvPr id="9" name="文本框 8">
            <a:extLst>
              <a:ext uri="{FF2B5EF4-FFF2-40B4-BE49-F238E27FC236}">
                <a16:creationId xmlns:a16="http://schemas.microsoft.com/office/drawing/2014/main" id="{7866F474-C159-7C45-8548-CEE2EEDA2A18}"/>
              </a:ext>
            </a:extLst>
          </p:cNvPr>
          <p:cNvSpPr txBox="1"/>
          <p:nvPr/>
        </p:nvSpPr>
        <p:spPr>
          <a:xfrm>
            <a:off x="5897880" y="2044285"/>
            <a:ext cx="6100354" cy="2031325"/>
          </a:xfrm>
          <a:prstGeom prst="rect">
            <a:avLst/>
          </a:prstGeom>
          <a:noFill/>
        </p:spPr>
        <p:txBody>
          <a:bodyPr wrap="square">
            <a:spAutoFit/>
          </a:bodyPr>
          <a:lstStyle/>
          <a:p>
            <a:pPr algn="l" fontAlgn="ctr"/>
            <a:r>
              <a:rPr lang="en-US" altLang="zh-CN" b="1" i="0" u="none" strike="noStrike" dirty="0">
                <a:solidFill>
                  <a:srgbClr val="333333"/>
                </a:solidFill>
                <a:effectLst/>
              </a:rPr>
              <a:t>5</a:t>
            </a:r>
            <a:r>
              <a:rPr lang="zh-CN" altLang="en-US" b="1" i="0" u="none" strike="noStrike" dirty="0">
                <a:solidFill>
                  <a:srgbClr val="333333"/>
                </a:solidFill>
                <a:effectLst/>
              </a:rPr>
              <a:t>、</a:t>
            </a:r>
            <a:r>
              <a:rPr lang="en" altLang="zh-CN" b="1" i="0" u="none" strike="noStrike" dirty="0">
                <a:solidFill>
                  <a:srgbClr val="333333"/>
                </a:solidFill>
                <a:effectLst/>
              </a:rPr>
              <a:t>What does the professor say about the museum that the student is required to visit? </a:t>
            </a:r>
          </a:p>
          <a:p>
            <a:pPr algn="ctr"/>
            <a:r>
              <a:rPr lang="en" altLang="zh-CN" b="1" i="0" u="none" strike="noStrike" dirty="0">
                <a:solidFill>
                  <a:srgbClr val="333333"/>
                </a:solidFill>
                <a:effectLst/>
              </a:rPr>
              <a:t>Click on 2 answers</a:t>
            </a:r>
          </a:p>
          <a:p>
            <a:pPr algn="l"/>
            <a:r>
              <a:rPr lang="en" altLang="zh-CN" b="0" i="0" u="none" strike="noStrike" dirty="0">
                <a:solidFill>
                  <a:srgbClr val="333333"/>
                </a:solidFill>
                <a:effectLst/>
              </a:rPr>
              <a:t>A. Its Bauhaus exhibit is organized by themes.</a:t>
            </a:r>
          </a:p>
          <a:p>
            <a:pPr algn="l"/>
            <a:r>
              <a:rPr lang="en" altLang="zh-CN" b="0" i="0" u="none" strike="noStrike" dirty="0">
                <a:solidFill>
                  <a:srgbClr val="333333"/>
                </a:solidFill>
                <a:effectLst/>
              </a:rPr>
              <a:t>B. Its Bauhaus exhibit will not be there much longer.</a:t>
            </a:r>
          </a:p>
          <a:p>
            <a:pPr algn="l"/>
            <a:r>
              <a:rPr lang="en" altLang="zh-CN" b="0" i="0" u="none" strike="noStrike" dirty="0">
                <a:solidFill>
                  <a:srgbClr val="333333"/>
                </a:solidFill>
                <a:effectLst/>
              </a:rPr>
              <a:t>C. It offers students a price reduction on Thursday nights.</a:t>
            </a:r>
          </a:p>
          <a:p>
            <a:pPr algn="l"/>
            <a:r>
              <a:rPr lang="en" altLang="zh-CN" b="0" i="0" u="none" strike="noStrike" dirty="0">
                <a:solidFill>
                  <a:srgbClr val="333333"/>
                </a:solidFill>
                <a:effectLst/>
              </a:rPr>
              <a:t>D. It will probably be quite crowded next weekend.</a:t>
            </a:r>
          </a:p>
        </p:txBody>
      </p:sp>
    </p:spTree>
    <p:extLst>
      <p:ext uri="{BB962C8B-B14F-4D97-AF65-F5344CB8AC3E}">
        <p14:creationId xmlns:p14="http://schemas.microsoft.com/office/powerpoint/2010/main" val="29944183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DB11DC-3406-3C4D-84C6-C5122B4E34A7}"/>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0578E92-C059-8D49-857B-B920A23B81CE}"/>
              </a:ext>
            </a:extLst>
          </p:cNvPr>
          <p:cNvSpPr txBox="1"/>
          <p:nvPr/>
        </p:nvSpPr>
        <p:spPr>
          <a:xfrm>
            <a:off x="838200" y="226487"/>
            <a:ext cx="3219151" cy="523220"/>
          </a:xfrm>
          <a:prstGeom prst="rect">
            <a:avLst/>
          </a:prstGeom>
          <a:noFill/>
        </p:spPr>
        <p:txBody>
          <a:bodyPr wrap="none" rtlCol="0">
            <a:spAutoFit/>
          </a:bodyPr>
          <a:lstStyle/>
          <a:p>
            <a:r>
              <a:rPr kumimoji="1" lang="en-US" altLang="zh-CN" sz="2800" b="1" dirty="0">
                <a:solidFill>
                  <a:schemeClr val="accent5">
                    <a:lumMod val="75000"/>
                  </a:schemeClr>
                </a:solidFill>
              </a:rPr>
              <a:t>Topic 1 00:31-1:21</a:t>
            </a:r>
            <a:endParaRPr kumimoji="1" lang="zh-CN" altLang="en-US" sz="2800" b="1" dirty="0">
              <a:solidFill>
                <a:schemeClr val="accent5">
                  <a:lumMod val="75000"/>
                </a:schemeClr>
              </a:solidFill>
            </a:endParaRPr>
          </a:p>
        </p:txBody>
      </p:sp>
      <p:sp>
        <p:nvSpPr>
          <p:cNvPr id="8" name="TextBox 13">
            <a:extLst>
              <a:ext uri="{FF2B5EF4-FFF2-40B4-BE49-F238E27FC236}">
                <a16:creationId xmlns:a16="http://schemas.microsoft.com/office/drawing/2014/main" id="{0290C8A5-F3CD-9C4D-936B-99CFE0E16D94}"/>
              </a:ext>
            </a:extLst>
          </p:cNvPr>
          <p:cNvSpPr txBox="1"/>
          <p:nvPr/>
        </p:nvSpPr>
        <p:spPr>
          <a:xfrm>
            <a:off x="667068" y="645271"/>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fill with the blanks with words</a:t>
            </a:r>
            <a:endParaRPr lang="zh-CN" altLang="en-US" sz="2000" dirty="0">
              <a:solidFill>
                <a:schemeClr val="accent5">
                  <a:lumMod val="75000"/>
                </a:schemeClr>
              </a:solidFill>
              <a:latin typeface="+mn-ea"/>
            </a:endParaRPr>
          </a:p>
        </p:txBody>
      </p:sp>
      <p:sp>
        <p:nvSpPr>
          <p:cNvPr id="15" name="文本框 14">
            <a:extLst>
              <a:ext uri="{FF2B5EF4-FFF2-40B4-BE49-F238E27FC236}">
                <a16:creationId xmlns:a16="http://schemas.microsoft.com/office/drawing/2014/main" id="{574B6344-FBDE-F540-A7AE-4F272911BFE3}"/>
              </a:ext>
            </a:extLst>
          </p:cNvPr>
          <p:cNvSpPr txBox="1"/>
          <p:nvPr/>
        </p:nvSpPr>
        <p:spPr>
          <a:xfrm>
            <a:off x="1047750" y="2002160"/>
            <a:ext cx="9391650" cy="3477875"/>
          </a:xfrm>
          <a:prstGeom prst="rect">
            <a:avLst/>
          </a:prstGeom>
          <a:noFill/>
        </p:spPr>
        <p:txBody>
          <a:bodyPr wrap="square">
            <a:spAutoFit/>
          </a:bodyPr>
          <a:lstStyle/>
          <a:p>
            <a:r>
              <a:rPr lang="en-US" altLang="zh-CN" sz="2000" b="1" u="sng" kern="0" spc="30" dirty="0">
                <a:solidFill>
                  <a:schemeClr val="accent5">
                    <a:lumMod val="75000"/>
                  </a:schemeClr>
                </a:solidFill>
                <a:effectLst/>
                <a:cs typeface="宋体" panose="02010600030101010101" pitchFamily="2" charset="-122"/>
              </a:rPr>
              <a:t>MALE PROFESSOR: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are </a:t>
            </a:r>
            <a:r>
              <a:rPr lang="en-US" altLang="zh-CN" sz="2000" b="1" kern="0" spc="30" dirty="0">
                <a:solidFill>
                  <a:schemeClr val="accent2"/>
                </a:solidFill>
                <a:effectLst/>
                <a:cs typeface="宋体" panose="02010600030101010101" pitchFamily="2" charset="-122"/>
              </a:rPr>
              <a:t>mechanical</a:t>
            </a:r>
            <a:r>
              <a:rPr lang="en-US" altLang="zh-CN" sz="2000" kern="0" spc="30" dirty="0">
                <a:solidFill>
                  <a:schemeClr val="accent5">
                    <a:lumMod val="75000"/>
                  </a:schemeClr>
                </a:solidFill>
                <a:effectLst/>
                <a:cs typeface="宋体" panose="02010600030101010101" pitchFamily="2" charset="-122"/>
              </a:rPr>
              <a:t> </a:t>
            </a:r>
            <a:r>
              <a:rPr lang="en-US" altLang="zh-CN" sz="2000" kern="0" dirty="0">
                <a:solidFill>
                  <a:schemeClr val="accent5">
                    <a:lumMod val="75000"/>
                  </a:schemeClr>
                </a:solidFill>
                <a:effectLst/>
                <a:cs typeface="宋体" panose="02010600030101010101" pitchFamily="2" charset="-122"/>
              </a:rPr>
              <a:t>in nature, right? Ah, they </a:t>
            </a:r>
            <a:r>
              <a:rPr lang="en-US" altLang="zh-CN" sz="2000" kern="0" dirty="0">
                <a:solidFill>
                  <a:schemeClr val="accent5">
                    <a:lumMod val="75000"/>
                  </a:schemeClr>
                </a:solidFill>
                <a:cs typeface="宋体" panose="02010600030101010101" pitchFamily="2" charset="-122"/>
              </a:rPr>
              <a:t>can </a:t>
            </a:r>
            <a:r>
              <a:rPr lang="en-US" altLang="zh-CN" sz="2000" kern="0" dirty="0">
                <a:solidFill>
                  <a:schemeClr val="accent5">
                    <a:lumMod val="75000"/>
                  </a:schemeClr>
                </a:solidFill>
                <a:effectLst/>
                <a:cs typeface="宋体" panose="02010600030101010101" pitchFamily="2" charset="-122"/>
              </a:rPr>
              <a:t>only </a:t>
            </a:r>
            <a:r>
              <a:rPr lang="en-US" altLang="zh-CN" sz="2000" b="1" kern="0" spc="30" dirty="0">
                <a:solidFill>
                  <a:schemeClr val="accent2"/>
                </a:solidFill>
                <a:effectLst/>
                <a:cs typeface="宋体" panose="02010600030101010101" pitchFamily="2" charset="-122"/>
              </a:rPr>
              <a:t>originate</a:t>
            </a:r>
            <a:r>
              <a:rPr lang="en-US" altLang="zh-CN" sz="2000" b="1" kern="0" dirty="0">
                <a:solidFill>
                  <a:schemeClr val="accent2"/>
                </a:solidFill>
                <a:effectLst/>
                <a:cs typeface="宋体" panose="02010600030101010101" pitchFamily="2" charset="-122"/>
              </a:rPr>
              <a:t> and </a:t>
            </a:r>
            <a:r>
              <a:rPr lang="en-US" altLang="zh-CN" sz="2000" b="1" kern="0" spc="30" dirty="0">
                <a:solidFill>
                  <a:schemeClr val="accent2"/>
                </a:solidFill>
                <a:effectLst/>
                <a:cs typeface="宋体" panose="02010600030101010101" pitchFamily="2" charset="-122"/>
              </a:rPr>
              <a:t>spread</a:t>
            </a:r>
            <a:r>
              <a:rPr lang="en-US" altLang="zh-CN" sz="2000" b="1" kern="0" dirty="0">
                <a:solidFill>
                  <a:schemeClr val="accent2"/>
                </a:solidFill>
                <a:effectLst/>
                <a:cs typeface="宋体" panose="02010600030101010101" pitchFamily="2" charset="-122"/>
              </a:rPr>
              <a:t> </a:t>
            </a:r>
            <a:r>
              <a:rPr lang="en-US" altLang="zh-CN" sz="2000" kern="0" dirty="0">
                <a:solidFill>
                  <a:schemeClr val="accent5">
                    <a:lumMod val="75000"/>
                  </a:schemeClr>
                </a:solidFill>
                <a:effectLst/>
                <a:cs typeface="宋体" panose="02010600030101010101" pitchFamily="2" charset="-122"/>
              </a:rPr>
              <a:t>in places where there is some </a:t>
            </a:r>
            <a:r>
              <a:rPr lang="en-US" altLang="zh-CN" sz="2000" kern="0" spc="30" dirty="0">
                <a:solidFill>
                  <a:schemeClr val="accent5">
                    <a:lumMod val="75000"/>
                  </a:schemeClr>
                </a:solidFill>
                <a:effectLst/>
                <a:cs typeface="宋体" panose="02010600030101010101" pitchFamily="2" charset="-122"/>
              </a:rPr>
              <a:t>dense </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b="1" kern="0" spc="30" dirty="0">
                <a:solidFill>
                  <a:schemeClr val="accent2"/>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 Ah, they </a:t>
            </a:r>
            <a:r>
              <a:rPr lang="en-US" altLang="zh-CN" sz="2000" b="1" kern="0" dirty="0">
                <a:solidFill>
                  <a:schemeClr val="accent2"/>
                </a:solidFill>
                <a:effectLst/>
                <a:cs typeface="宋体" panose="02010600030101010101" pitchFamily="2" charset="-122"/>
              </a:rPr>
              <a:t>result from </a:t>
            </a:r>
            <a:r>
              <a:rPr lang="en-US" altLang="zh-CN" sz="2000" kern="0" dirty="0">
                <a:solidFill>
                  <a:schemeClr val="accent5">
                    <a:lumMod val="75000"/>
                  </a:schemeClr>
                </a:solidFill>
                <a:effectLst/>
                <a:cs typeface="宋体" panose="02010600030101010101" pitchFamily="2" charset="-122"/>
              </a:rPr>
              <a:t>changes in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in that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like changes in </a:t>
            </a:r>
            <a:r>
              <a:rPr lang="en-US" altLang="zh-CN" sz="2000" kern="0" spc="30" dirty="0">
                <a:solidFill>
                  <a:schemeClr val="accent5">
                    <a:lumMod val="75000"/>
                  </a:schemeClr>
                </a:solidFill>
                <a:effectLst/>
                <a:cs typeface="宋体" panose="02010600030101010101" pitchFamily="2" charset="-122"/>
              </a:rPr>
              <a:t>air</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pressure</a:t>
            </a:r>
            <a:r>
              <a:rPr lang="en-US" altLang="zh-CN" sz="2000" kern="0" dirty="0">
                <a:solidFill>
                  <a:schemeClr val="accent5">
                    <a:lumMod val="75000"/>
                  </a:schemeClr>
                </a:solidFill>
                <a:effectLst/>
                <a:cs typeface="宋体" panose="02010600030101010101" pitchFamily="2" charset="-122"/>
              </a:rPr>
              <a:t>. So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b="1" kern="0" spc="30" dirty="0">
                <a:solidFill>
                  <a:schemeClr val="accent2"/>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where there's no </a:t>
            </a:r>
            <a:r>
              <a:rPr lang="en-US" altLang="zh-CN" sz="2000" kern="0" spc="30" dirty="0">
                <a:solidFill>
                  <a:schemeClr val="accent5">
                    <a:lumMod val="75000"/>
                  </a:schemeClr>
                </a:solidFill>
                <a:effectLst/>
                <a:cs typeface="宋体" panose="02010600030101010101" pitchFamily="2" charset="-122"/>
              </a:rPr>
              <a:t>dense </a:t>
            </a:r>
            <a:r>
              <a:rPr lang="zh-CN" altLang="zh-CN" sz="2000" dirty="0">
                <a:solidFill>
                  <a:schemeClr val="accent5">
                    <a:lumMod val="75000"/>
                  </a:schemeClr>
                </a:solidFill>
                <a:effectLst/>
              </a:rPr>
              <a:t>physical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medium</a:t>
            </a:r>
            <a:r>
              <a:rPr lang="en-US" altLang="zh-CN" sz="2000" kern="0" dirty="0">
                <a:solidFill>
                  <a:schemeClr val="accent5">
                    <a:lumMod val="75000"/>
                  </a:schemeClr>
                </a:solidFill>
                <a:effectLst/>
                <a:cs typeface="宋体" panose="02010600030101010101" pitchFamily="2" charset="-122"/>
              </a:rPr>
              <a:t>. Which is why they can't travel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b="1" kern="0" spc="30" dirty="0">
                <a:solidFill>
                  <a:schemeClr val="accent2"/>
                </a:solidFill>
                <a:effectLst/>
                <a:cs typeface="宋体" panose="02010600030101010101" pitchFamily="2" charset="-122"/>
              </a:rPr>
              <a:t>interplanetary</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space</a:t>
            </a:r>
            <a:r>
              <a:rPr lang="en-US" altLang="zh-CN" sz="2000" kern="0" dirty="0">
                <a:solidFill>
                  <a:schemeClr val="accent5">
                    <a:lumMod val="75000"/>
                  </a:schemeClr>
                </a:solidFill>
                <a:effectLst/>
                <a:cs typeface="宋体" panose="02010600030101010101" pitchFamily="2" charset="-122"/>
              </a:rPr>
              <a:t>. Radio waves, on the other hand, are fundamentally different from </a:t>
            </a:r>
            <a:r>
              <a:rPr lang="en-US" altLang="zh-CN" sz="2000" kern="0" spc="30" dirty="0">
                <a:solidFill>
                  <a:schemeClr val="accent5">
                    <a:lumMod val="75000"/>
                  </a:schemeClr>
                </a:solidFill>
                <a:effectLst/>
                <a:cs typeface="宋体" panose="02010600030101010101" pitchFamily="2" charset="-122"/>
              </a:rPr>
              <a:t>sound</a:t>
            </a:r>
            <a:r>
              <a:rPr lang="en-US" altLang="zh-CN" sz="2000" kern="0" dirty="0">
                <a:solidFill>
                  <a:schemeClr val="accent5">
                    <a:lumMod val="75000"/>
                  </a:schemeClr>
                </a:solidFill>
                <a:effectLst/>
                <a:cs typeface="宋体" panose="02010600030101010101" pitchFamily="2" charset="-122"/>
              </a:rPr>
              <a:t> waves. They are electromagnetic: they result from </a:t>
            </a:r>
            <a:r>
              <a:rPr lang="en-US" altLang="zh-CN" sz="2000" b="1" kern="0" dirty="0">
                <a:solidFill>
                  <a:schemeClr val="accent2"/>
                </a:solidFill>
                <a:effectLst/>
                <a:cs typeface="宋体" panose="02010600030101010101" pitchFamily="2" charset="-122"/>
              </a:rPr>
              <a:t>oscillations</a:t>
            </a:r>
            <a:r>
              <a:rPr lang="en-US" altLang="zh-CN" sz="2000" kern="0" dirty="0">
                <a:solidFill>
                  <a:schemeClr val="accent5">
                    <a:lumMod val="75000"/>
                  </a:schemeClr>
                </a:solidFill>
                <a:effectLst/>
                <a:cs typeface="宋体" panose="02010600030101010101" pitchFamily="2" charset="-122"/>
              </a:rPr>
              <a:t> of the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field</a:t>
            </a:r>
            <a:r>
              <a:rPr lang="en-US" altLang="zh-CN" sz="2000" kern="0" dirty="0">
                <a:solidFill>
                  <a:schemeClr val="accent5">
                    <a:lumMod val="75000"/>
                  </a:schemeClr>
                </a:solidFill>
                <a:effectLst/>
                <a:cs typeface="宋体" panose="02010600030101010101" pitchFamily="2" charset="-122"/>
              </a:rPr>
              <a:t> and don't need a </a:t>
            </a:r>
            <a:r>
              <a:rPr lang="en-US" altLang="zh-CN" sz="2000" kern="0" spc="30" dirty="0">
                <a:solidFill>
                  <a:schemeClr val="accent5">
                    <a:lumMod val="75000"/>
                  </a:schemeClr>
                </a:solidFill>
                <a:effectLst/>
                <a:cs typeface="宋体" panose="02010600030101010101" pitchFamily="2" charset="-122"/>
              </a:rPr>
              <a:t>physical </a:t>
            </a:r>
            <a:r>
              <a:rPr lang="en-US" altLang="zh-CN" sz="2000" kern="0" dirty="0">
                <a:solidFill>
                  <a:schemeClr val="accent5">
                    <a:lumMod val="75000"/>
                  </a:schemeClr>
                </a:solidFill>
                <a:effectLst/>
                <a:cs typeface="宋体" panose="02010600030101010101" pitchFamily="2" charset="-122"/>
              </a:rPr>
              <a:t>medium. So they, like other types of </a:t>
            </a:r>
            <a:r>
              <a:rPr lang="en-US" altLang="zh-CN" sz="2000" kern="0" spc="30" dirty="0">
                <a:solidFill>
                  <a:schemeClr val="accent5">
                    <a:lumMod val="75000"/>
                  </a:schemeClr>
                </a:solidFill>
                <a:effectLst/>
                <a:cs typeface="宋体" panose="02010600030101010101" pitchFamily="2" charset="-122"/>
              </a:rPr>
              <a:t>electromagnetic</a:t>
            </a:r>
            <a:r>
              <a:rPr lang="en-US" altLang="zh-CN" sz="2000" kern="0" dirty="0">
                <a:solidFill>
                  <a:schemeClr val="accent5">
                    <a:lumMod val="75000"/>
                  </a:schemeClr>
                </a:solidFill>
                <a:effectLst/>
                <a:cs typeface="宋体" panose="02010600030101010101" pitchFamily="2" charset="-122"/>
              </a:rPr>
              <a:t> wave, can travel basically anywhere-</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vacuum</a:t>
            </a:r>
            <a:r>
              <a:rPr lang="en-US" altLang="zh-CN" sz="2000" kern="0" dirty="0">
                <a:solidFill>
                  <a:schemeClr val="accent5">
                    <a:lumMod val="75000"/>
                  </a:schemeClr>
                </a:solidFill>
                <a:effectLst/>
                <a:cs typeface="宋体" panose="02010600030101010101" pitchFamily="2" charset="-122"/>
              </a:rPr>
              <a:t> or </a:t>
            </a:r>
            <a:r>
              <a:rPr lang="en-US" altLang="zh-CN" sz="2000" kern="0" spc="30" dirty="0">
                <a:solidFill>
                  <a:schemeClr val="accent5">
                    <a:lumMod val="75000"/>
                  </a:schemeClr>
                </a:solidFill>
                <a:effectLst/>
                <a:cs typeface="宋体" panose="02010600030101010101" pitchFamily="2" charset="-122"/>
              </a:rPr>
              <a:t>through</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 or water.</a:t>
            </a:r>
            <a:br>
              <a:rPr lang="en-US" altLang="zh-CN" sz="2000" kern="0" dirty="0">
                <a:solidFill>
                  <a:schemeClr val="accent5">
                    <a:lumMod val="75000"/>
                  </a:schemeClr>
                </a:solidFill>
                <a:effectLst/>
                <a:cs typeface="宋体" panose="02010600030101010101" pitchFamily="2" charset="-122"/>
              </a:rPr>
            </a:br>
            <a:endParaRPr lang="zh-CN" altLang="en-US" sz="2000" dirty="0">
              <a:solidFill>
                <a:schemeClr val="accent5">
                  <a:lumMod val="75000"/>
                </a:schemeClr>
              </a:solidFill>
            </a:endParaRPr>
          </a:p>
        </p:txBody>
      </p:sp>
      <p:sp>
        <p:nvSpPr>
          <p:cNvPr id="2" name="灯片编号占位符 1">
            <a:extLst>
              <a:ext uri="{FF2B5EF4-FFF2-40B4-BE49-F238E27FC236}">
                <a16:creationId xmlns:a16="http://schemas.microsoft.com/office/drawing/2014/main" id="{A8A087EC-05C3-F447-AA82-60AB8783E51D}"/>
              </a:ext>
            </a:extLst>
          </p:cNvPr>
          <p:cNvSpPr>
            <a:spLocks noGrp="1"/>
          </p:cNvSpPr>
          <p:nvPr>
            <p:ph type="sldNum" sz="quarter" idx="12"/>
          </p:nvPr>
        </p:nvSpPr>
        <p:spPr/>
        <p:txBody>
          <a:bodyPr/>
          <a:lstStyle/>
          <a:p>
            <a:fld id="{339F675D-CCB8-1E44-8B99-D1C31FDA93BF}" type="slidenum">
              <a:rPr kumimoji="1" lang="zh-CN" altLang="en-US" smtClean="0"/>
              <a:t>70</a:t>
            </a:fld>
            <a:endParaRPr kumimoji="1" lang="zh-CN" altLang="en-US"/>
          </a:p>
        </p:txBody>
      </p:sp>
      <p:sp>
        <p:nvSpPr>
          <p:cNvPr id="9" name="TextBox 15">
            <a:extLst>
              <a:ext uri="{FF2B5EF4-FFF2-40B4-BE49-F238E27FC236}">
                <a16:creationId xmlns:a16="http://schemas.microsoft.com/office/drawing/2014/main" id="{8911D34C-28F6-3E49-9C88-246C3448A67E}"/>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835492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DB11DC-3406-3C4D-84C6-C5122B4E34A7}"/>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0578E92-C059-8D49-857B-B920A23B81CE}"/>
              </a:ext>
            </a:extLst>
          </p:cNvPr>
          <p:cNvSpPr txBox="1"/>
          <p:nvPr/>
        </p:nvSpPr>
        <p:spPr>
          <a:xfrm>
            <a:off x="838200" y="226487"/>
            <a:ext cx="3020379" cy="523220"/>
          </a:xfrm>
          <a:prstGeom prst="rect">
            <a:avLst/>
          </a:prstGeom>
          <a:noFill/>
        </p:spPr>
        <p:txBody>
          <a:bodyPr wrap="none" rtlCol="0">
            <a:spAutoFit/>
          </a:bodyPr>
          <a:lstStyle/>
          <a:p>
            <a:r>
              <a:rPr kumimoji="1" lang="en-US" altLang="zh-CN" sz="2800" b="1" dirty="0">
                <a:solidFill>
                  <a:schemeClr val="accent5">
                    <a:lumMod val="75000"/>
                  </a:schemeClr>
                </a:solidFill>
              </a:rPr>
              <a:t>Topic 3 1:53-3:14</a:t>
            </a:r>
            <a:endParaRPr kumimoji="1" lang="zh-CN" altLang="en-US" sz="2800" b="1" dirty="0">
              <a:solidFill>
                <a:schemeClr val="accent5">
                  <a:lumMod val="75000"/>
                </a:schemeClr>
              </a:solidFill>
            </a:endParaRPr>
          </a:p>
        </p:txBody>
      </p:sp>
      <p:sp>
        <p:nvSpPr>
          <p:cNvPr id="8" name="TextBox 13">
            <a:extLst>
              <a:ext uri="{FF2B5EF4-FFF2-40B4-BE49-F238E27FC236}">
                <a16:creationId xmlns:a16="http://schemas.microsoft.com/office/drawing/2014/main" id="{0290C8A5-F3CD-9C4D-936B-99CFE0E16D94}"/>
              </a:ext>
            </a:extLst>
          </p:cNvPr>
          <p:cNvSpPr txBox="1"/>
          <p:nvPr/>
        </p:nvSpPr>
        <p:spPr>
          <a:xfrm>
            <a:off x="667068" y="645271"/>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fill with the blanks with words</a:t>
            </a:r>
            <a:endParaRPr lang="zh-CN" altLang="en-US" sz="2000" dirty="0">
              <a:solidFill>
                <a:schemeClr val="accent5">
                  <a:lumMod val="75000"/>
                </a:schemeClr>
              </a:solidFill>
              <a:latin typeface="+mn-ea"/>
            </a:endParaRPr>
          </a:p>
        </p:txBody>
      </p:sp>
      <p:sp>
        <p:nvSpPr>
          <p:cNvPr id="22" name="文本框 21">
            <a:extLst>
              <a:ext uri="{FF2B5EF4-FFF2-40B4-BE49-F238E27FC236}">
                <a16:creationId xmlns:a16="http://schemas.microsoft.com/office/drawing/2014/main" id="{78373329-2497-FA49-A366-9A8910E3E681}"/>
              </a:ext>
            </a:extLst>
          </p:cNvPr>
          <p:cNvSpPr txBox="1"/>
          <p:nvPr/>
        </p:nvSpPr>
        <p:spPr>
          <a:xfrm>
            <a:off x="838200" y="1861903"/>
            <a:ext cx="10208577" cy="4955203"/>
          </a:xfrm>
          <a:prstGeom prst="rect">
            <a:avLst/>
          </a:prstGeom>
          <a:noFill/>
        </p:spPr>
        <p:txBody>
          <a:bodyPr wrap="square">
            <a:spAutoFit/>
          </a:bodyPr>
          <a:lstStyle/>
          <a:p>
            <a:r>
              <a:rPr lang="en-US" altLang="zh-CN" sz="2000" b="1" u="sng" kern="0" dirty="0">
                <a:solidFill>
                  <a:schemeClr val="accent5">
                    <a:lumMod val="75000"/>
                  </a:schemeClr>
                </a:solidFill>
                <a:effectLst/>
                <a:cs typeface="宋体" panose="02010600030101010101" pitchFamily="2" charset="-122"/>
              </a:rPr>
              <a:t>MALE PROFESSOR: </a:t>
            </a:r>
            <a:r>
              <a:rPr lang="en-US" altLang="zh-CN" sz="2000" kern="0" dirty="0">
                <a:solidFill>
                  <a:schemeClr val="accent5">
                    <a:lumMod val="75000"/>
                  </a:schemeClr>
                </a:solidFill>
                <a:effectLst/>
                <a:cs typeface="宋体" panose="02010600030101010101" pitchFamily="2" charset="-122"/>
              </a:rPr>
              <a:t>Um, on Earth the main </a:t>
            </a:r>
            <a:r>
              <a:rPr lang="en-US" altLang="zh-CN" sz="2000" kern="0" spc="30" dirty="0">
                <a:solidFill>
                  <a:schemeClr val="accent5">
                    <a:lumMod val="75000"/>
                  </a:schemeClr>
                </a:solidFill>
                <a:effectLst/>
                <a:cs typeface="宋体" panose="02010600030101010101" pitchFamily="2" charset="-122"/>
              </a:rPr>
              <a:t>source</a:t>
            </a:r>
            <a:r>
              <a:rPr lang="en-US" altLang="zh-CN" sz="2000" kern="0" dirty="0">
                <a:solidFill>
                  <a:schemeClr val="accent5">
                    <a:lumMod val="75000"/>
                  </a:schemeClr>
                </a:solidFill>
                <a:effectLst/>
                <a:cs typeface="宋体" panose="02010600030101010101" pitchFamily="2" charset="-122"/>
              </a:rPr>
              <a:t> of naturally occurring VLF emissions is </a:t>
            </a:r>
            <a:r>
              <a:rPr lang="en-US" altLang="zh-CN" sz="2000" kern="0" spc="30" dirty="0">
                <a:solidFill>
                  <a:schemeClr val="accent5">
                    <a:lumMod val="75000"/>
                  </a:schemeClr>
                </a:solidFill>
                <a:effectLst/>
                <a:cs typeface="宋体" panose="02010600030101010101" pitchFamily="2" charset="-122"/>
              </a:rPr>
              <a:t>lightning</a:t>
            </a:r>
            <a:r>
              <a:rPr lang="en-US" altLang="zh-CN" sz="2000" kern="0" dirty="0">
                <a:solidFill>
                  <a:schemeClr val="accent5">
                    <a:lumMod val="75000"/>
                  </a:schemeClr>
                </a:solidFill>
                <a:effectLst/>
                <a:cs typeface="宋体" panose="02010600030101010101" pitchFamily="2" charset="-122"/>
              </a:rPr>
              <a:t>, which generates a </a:t>
            </a:r>
            <a:r>
              <a:rPr lang="en-US" altLang="zh-CN" sz="2000" kern="0" spc="30" dirty="0">
                <a:solidFill>
                  <a:schemeClr val="accent5">
                    <a:lumMod val="75000"/>
                  </a:schemeClr>
                </a:solidFill>
                <a:effectLst/>
                <a:cs typeface="宋体" panose="02010600030101010101" pitchFamily="2" charset="-122"/>
              </a:rPr>
              <a:t>pulse </a:t>
            </a:r>
            <a:r>
              <a:rPr lang="en-US" altLang="zh-CN" sz="2000" kern="0" dirty="0">
                <a:solidFill>
                  <a:schemeClr val="accent5">
                    <a:lumMod val="75000"/>
                  </a:schemeClr>
                </a:solidFill>
                <a:effectLst/>
                <a:cs typeface="宋体" panose="02010600030101010101" pitchFamily="2" charset="-122"/>
              </a:rPr>
              <a:t>of radio waves every time it flashes.  Ah yes, Laura?</a:t>
            </a:r>
            <a:br>
              <a:rPr lang="en-US" altLang="zh-CN" sz="2000" kern="0" dirty="0">
                <a:solidFill>
                  <a:schemeClr val="accent5">
                    <a:lumMod val="75000"/>
                  </a:schemeClr>
                </a:solidFill>
                <a:effectLst/>
                <a:cs typeface="宋体" panose="02010600030101010101" pitchFamily="2" charset="-122"/>
              </a:rPr>
            </a:br>
            <a:r>
              <a:rPr lang="en-US" altLang="zh-CN" sz="2000" b="1" u="sng" kern="0" dirty="0">
                <a:solidFill>
                  <a:srgbClr val="21242C"/>
                </a:solidFill>
                <a:effectLst/>
                <a:cs typeface="宋体" panose="02010600030101010101" pitchFamily="2" charset="-122"/>
              </a:rPr>
              <a:t>FEMALE STUDENT: </a:t>
            </a:r>
            <a:r>
              <a:rPr lang="en-US" altLang="zh-CN" sz="2000" kern="0" dirty="0">
                <a:solidFill>
                  <a:srgbClr val="21242C"/>
                </a:solidFill>
                <a:effectLst/>
                <a:cs typeface="宋体" panose="02010600030101010101" pitchFamily="2" charset="-122"/>
              </a:rPr>
              <a:t>Since you almost always get </a:t>
            </a:r>
            <a:r>
              <a:rPr lang="en-US" altLang="zh-CN" sz="2000" kern="0" spc="30" dirty="0">
                <a:solidFill>
                  <a:srgbClr val="21242C"/>
                </a:solidFill>
                <a:effectLst/>
                <a:cs typeface="宋体" panose="02010600030101010101" pitchFamily="2" charset="-122"/>
              </a:rPr>
              <a:t>lightning</a:t>
            </a:r>
            <a:r>
              <a:rPr lang="en-US" altLang="zh-CN" sz="2000" kern="0" dirty="0">
                <a:solidFill>
                  <a:srgbClr val="21242C"/>
                </a:solidFill>
                <a:effectLst/>
                <a:cs typeface="宋体" panose="02010600030101010101" pitchFamily="2" charset="-122"/>
              </a:rPr>
              <a:t> with thunderstorms, we can pick up VLF waves </a:t>
            </a:r>
            <a:r>
              <a:rPr lang="en-US" altLang="zh-CN" sz="2000" kern="0" spc="30" dirty="0">
                <a:solidFill>
                  <a:srgbClr val="21242C"/>
                </a:solidFill>
                <a:effectLst/>
                <a:cs typeface="宋体" panose="02010600030101010101" pitchFamily="2" charset="-122"/>
              </a:rPr>
              <a:t>pretty</a:t>
            </a:r>
            <a:r>
              <a:rPr lang="en-US" altLang="zh-CN" sz="2000" kern="0" dirty="0">
                <a:solidFill>
                  <a:srgbClr val="21242C"/>
                </a:solidFill>
                <a:effectLst/>
                <a:cs typeface="宋体" panose="02010600030101010101" pitchFamily="2" charset="-122"/>
              </a:rPr>
              <a:t> often, right? You just have to wait until there's a thunderstorm…</a:t>
            </a:r>
            <a:br>
              <a:rPr lang="en-US" altLang="zh-CN" sz="2000" kern="0" dirty="0">
                <a:solidFill>
                  <a:srgbClr val="21242C"/>
                </a:solidFill>
                <a:effectLst/>
                <a:cs typeface="宋体" panose="02010600030101010101" pitchFamily="2" charset="-122"/>
              </a:rPr>
            </a:br>
            <a:r>
              <a:rPr lang="en-US" altLang="zh-CN" sz="2000" b="1" u="sng" kern="0" dirty="0">
                <a:solidFill>
                  <a:schemeClr val="accent5">
                    <a:lumMod val="75000"/>
                  </a:schemeClr>
                </a:solidFill>
                <a:effectLst/>
                <a:cs typeface="宋体" panose="02010600030101010101" pitchFamily="2" charset="-122"/>
              </a:rPr>
              <a:t>MALE PROFESSOR: </a:t>
            </a:r>
            <a:r>
              <a:rPr lang="en-US" altLang="zh-CN" sz="2000" kern="0" dirty="0">
                <a:solidFill>
                  <a:schemeClr val="accent5">
                    <a:lumMod val="75000"/>
                  </a:schemeClr>
                </a:solidFill>
                <a:effectLst/>
                <a:cs typeface="宋体" panose="02010600030101010101" pitchFamily="2" charset="-122"/>
              </a:rPr>
              <a:t>Ah, do you? Have to wait? VLF receivers are very </a:t>
            </a:r>
            <a:r>
              <a:rPr lang="en-US" altLang="zh-CN" sz="2000" kern="0" spc="30" dirty="0">
                <a:solidFill>
                  <a:schemeClr val="accent5">
                    <a:lumMod val="75000"/>
                  </a:schemeClr>
                </a:solidFill>
                <a:effectLst/>
                <a:cs typeface="宋体" panose="02010600030101010101" pitchFamily="2" charset="-122"/>
              </a:rPr>
              <a:t>sensitive</a:t>
            </a:r>
            <a:r>
              <a:rPr lang="en-US" altLang="zh-CN" sz="2000" kern="0" dirty="0">
                <a:solidFill>
                  <a:schemeClr val="accent5">
                    <a:lumMod val="75000"/>
                  </a:schemeClr>
                </a:solidFill>
                <a:effectLst/>
                <a:cs typeface="宋体" panose="02010600030101010101" pitchFamily="2" charset="-122"/>
              </a:rPr>
              <a:t> and VLF waves travel very far. So we can pick up emissions from </a:t>
            </a:r>
            <a:r>
              <a:rPr lang="en-US" altLang="zh-CN" sz="2000" kern="0" spc="30" dirty="0">
                <a:solidFill>
                  <a:schemeClr val="accent5">
                    <a:lumMod val="75000"/>
                  </a:schemeClr>
                </a:solidFill>
                <a:effectLst/>
                <a:cs typeface="宋体" panose="02010600030101010101" pitchFamily="2" charset="-122"/>
              </a:rPr>
              <a:t>lightning </a:t>
            </a:r>
            <a:r>
              <a:rPr lang="en-US" altLang="zh-CN" sz="2000" kern="0" dirty="0">
                <a:solidFill>
                  <a:schemeClr val="accent5">
                    <a:lumMod val="75000"/>
                  </a:schemeClr>
                </a:solidFill>
                <a:effectLst/>
                <a:cs typeface="宋体" panose="02010600030101010101" pitchFamily="2" charset="-122"/>
              </a:rPr>
              <a:t>that's far away. So, actually, you can </a:t>
            </a:r>
            <a:r>
              <a:rPr lang="en-US" altLang="zh-CN" sz="2000" kern="0" spc="30" dirty="0">
                <a:solidFill>
                  <a:schemeClr val="accent5">
                    <a:lumMod val="75000"/>
                  </a:schemeClr>
                </a:solidFill>
                <a:effectLst/>
                <a:cs typeface="宋体" panose="02010600030101010101" pitchFamily="2" charset="-122"/>
              </a:rPr>
              <a:t>pretty</a:t>
            </a:r>
            <a:r>
              <a:rPr lang="en-US" altLang="zh-CN" sz="2000" kern="0" dirty="0">
                <a:solidFill>
                  <a:schemeClr val="accent5">
                    <a:lumMod val="75000"/>
                  </a:schemeClr>
                </a:solidFill>
                <a:effectLst/>
                <a:cs typeface="宋体" panose="02010600030101010101" pitchFamily="2" charset="-122"/>
              </a:rPr>
              <a:t> much listen to them all the time, because </a:t>
            </a:r>
            <a:r>
              <a:rPr lang="en-US" altLang="zh-CN" sz="2000" kern="0" spc="30" dirty="0">
                <a:solidFill>
                  <a:schemeClr val="accent5">
                    <a:lumMod val="75000"/>
                  </a:schemeClr>
                </a:solidFill>
                <a:effectLst/>
                <a:cs typeface="宋体" panose="02010600030101010101" pitchFamily="2" charset="-122"/>
              </a:rPr>
              <a:t>lightning</a:t>
            </a:r>
            <a:r>
              <a:rPr lang="en-US" altLang="zh-CN" sz="2000" kern="0" dirty="0">
                <a:solidFill>
                  <a:schemeClr val="accent5">
                    <a:lumMod val="75000"/>
                  </a:schemeClr>
                </a:solidFill>
                <a:effectLst/>
                <a:cs typeface="宋体" panose="02010600030101010101" pitchFamily="2" charset="-122"/>
              </a:rPr>
              <a:t> strikes Earth </a:t>
            </a:r>
            <a:r>
              <a:rPr lang="en-US" altLang="zh-CN" sz="2000" kern="0" spc="30" dirty="0">
                <a:solidFill>
                  <a:schemeClr val="accent5">
                    <a:lumMod val="75000"/>
                  </a:schemeClr>
                </a:solidFill>
                <a:effectLst/>
                <a:cs typeface="宋体" panose="02010600030101010101" pitchFamily="2" charset="-122"/>
              </a:rPr>
              <a:t>constantly</a:t>
            </a:r>
            <a:r>
              <a:rPr lang="en-US" altLang="zh-CN" sz="2000" kern="0" dirty="0">
                <a:solidFill>
                  <a:schemeClr val="accent5">
                    <a:lumMod val="75000"/>
                  </a:schemeClr>
                </a:solidFill>
                <a:effectLst/>
                <a:cs typeface="宋体" panose="02010600030101010101" pitchFamily="2" charset="-122"/>
              </a:rPr>
              <a:t>, about a hundred times per </a:t>
            </a:r>
            <a:r>
              <a:rPr lang="en-US" altLang="zh-CN" sz="2000" kern="0" spc="30" dirty="0">
                <a:solidFill>
                  <a:schemeClr val="accent5">
                    <a:lumMod val="75000"/>
                  </a:schemeClr>
                </a:solidFill>
                <a:effectLst/>
                <a:cs typeface="宋体" panose="02010600030101010101" pitchFamily="2" charset="-122"/>
              </a:rPr>
              <a:t>second</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Even</a:t>
            </a:r>
            <a:r>
              <a:rPr lang="en-US" altLang="zh-CN" sz="2000" kern="0" dirty="0">
                <a:solidFill>
                  <a:schemeClr val="accent5">
                    <a:lumMod val="75000"/>
                  </a:schemeClr>
                </a:solidFill>
                <a:effectLst/>
                <a:cs typeface="宋体" panose="02010600030101010101" pitchFamily="2" charset="-122"/>
              </a:rPr>
              <a:t> if there's no </a:t>
            </a:r>
            <a:r>
              <a:rPr lang="en-US" altLang="zh-CN" sz="2000" kern="0" spc="30" dirty="0">
                <a:solidFill>
                  <a:schemeClr val="accent5">
                    <a:lumMod val="75000"/>
                  </a:schemeClr>
                </a:solidFill>
                <a:effectLst/>
                <a:cs typeface="宋体" panose="02010600030101010101" pitchFamily="2" charset="-122"/>
              </a:rPr>
              <a:t>lightning</a:t>
            </a:r>
            <a:r>
              <a:rPr lang="en-US" altLang="zh-CN" sz="2000" kern="0" dirty="0">
                <a:solidFill>
                  <a:schemeClr val="accent5">
                    <a:lumMod val="75000"/>
                  </a:schemeClr>
                </a:solidFill>
                <a:effectLst/>
                <a:cs typeface="宋体" panose="02010600030101010101" pitchFamily="2" charset="-122"/>
              </a:rPr>
              <a:t> where you are, with a VLF radio you can hear the crackling from storms that are thousands of kilometers away. However, some times of day are better than others for picking up VLF waves. Daytime isn't as good as nighttime, for example. And what’s more, my </a:t>
            </a:r>
            <a:r>
              <a:rPr lang="en-US" altLang="zh-CN" sz="2000" kern="0" spc="30" dirty="0">
                <a:solidFill>
                  <a:schemeClr val="accent5">
                    <a:lumMod val="75000"/>
                  </a:schemeClr>
                </a:solidFill>
                <a:effectLst/>
                <a:cs typeface="宋体" panose="02010600030101010101" pitchFamily="2" charset="-122"/>
              </a:rPr>
              <a:t>colleague</a:t>
            </a:r>
            <a:r>
              <a:rPr lang="en-US" altLang="zh-CN" sz="2000" kern="0" dirty="0">
                <a:solidFill>
                  <a:schemeClr val="accent5">
                    <a:lumMod val="75000"/>
                  </a:schemeClr>
                </a:solidFill>
                <a:effectLst/>
                <a:cs typeface="宋体" panose="02010600030101010101" pitchFamily="2" charset="-122"/>
              </a:rPr>
              <a:t> Dennis Gallagher says—and in my opinion, he's right—he says the best time to listen for them is around </a:t>
            </a:r>
            <a:r>
              <a:rPr lang="en-US" altLang="zh-CN" sz="2000" kern="0" spc="30" dirty="0">
                <a:solidFill>
                  <a:schemeClr val="accent5">
                    <a:lumMod val="75000"/>
                  </a:schemeClr>
                </a:solidFill>
                <a:effectLst/>
                <a:cs typeface="宋体" panose="02010600030101010101" pitchFamily="2" charset="-122"/>
              </a:rPr>
              <a:t>sunset</a:t>
            </a:r>
            <a:r>
              <a:rPr lang="en-US" altLang="zh-CN" sz="2000" kern="0" dirty="0">
                <a:solidFill>
                  <a:schemeClr val="accent5">
                    <a:lumMod val="75000"/>
                  </a:schemeClr>
                </a:solidFill>
                <a:effectLst/>
                <a:cs typeface="宋体" panose="02010600030101010101" pitchFamily="2" charset="-122"/>
              </a:rPr>
              <a:t> or sunrise. That's when there are natural waveguides in the </a:t>
            </a:r>
            <a:r>
              <a:rPr lang="en-US" altLang="zh-CN" sz="2000" kern="0" spc="30" dirty="0">
                <a:solidFill>
                  <a:schemeClr val="accent5">
                    <a:lumMod val="75000"/>
                  </a:schemeClr>
                </a:solidFill>
                <a:effectLst/>
                <a:cs typeface="宋体" panose="02010600030101010101" pitchFamily="2" charset="-122"/>
              </a:rPr>
              <a:t>local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a:t>
            </a:r>
            <a:br>
              <a:rPr lang="en-US" altLang="zh-CN" sz="2000" kern="0" dirty="0">
                <a:solidFill>
                  <a:schemeClr val="accent5">
                    <a:lumMod val="75000"/>
                  </a:schemeClr>
                </a:solidFill>
                <a:effectLst/>
                <a:cs typeface="宋体" panose="02010600030101010101" pitchFamily="2" charset="-122"/>
              </a:rPr>
            </a:br>
            <a:br>
              <a:rPr lang="en-US" altLang="zh-CN" sz="1800" kern="0" dirty="0">
                <a:solidFill>
                  <a:srgbClr val="21242C"/>
                </a:solidFill>
                <a:effectLst/>
                <a:cs typeface="宋体" panose="02010600030101010101" pitchFamily="2" charset="-122"/>
              </a:rPr>
            </a:br>
            <a:endParaRPr lang="zh-CN" altLang="en-US" dirty="0"/>
          </a:p>
        </p:txBody>
      </p:sp>
      <p:sp>
        <p:nvSpPr>
          <p:cNvPr id="9" name="矩形 8">
            <a:extLst>
              <a:ext uri="{FF2B5EF4-FFF2-40B4-BE49-F238E27FC236}">
                <a16:creationId xmlns:a16="http://schemas.microsoft.com/office/drawing/2014/main" id="{B921F7B0-986A-F743-BD1C-E84C7E5AF167}"/>
              </a:ext>
            </a:extLst>
          </p:cNvPr>
          <p:cNvSpPr/>
          <p:nvPr/>
        </p:nvSpPr>
        <p:spPr>
          <a:xfrm>
            <a:off x="2984500" y="2286000"/>
            <a:ext cx="1143000" cy="2413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6F522206-5DA8-704E-B1E2-F5AF92219A72}"/>
              </a:ext>
            </a:extLst>
          </p:cNvPr>
          <p:cNvSpPr/>
          <p:nvPr/>
        </p:nvSpPr>
        <p:spPr>
          <a:xfrm>
            <a:off x="8013700" y="2247900"/>
            <a:ext cx="889000" cy="2794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D543A55D-94F1-7943-9433-5990548BDD08}"/>
              </a:ext>
            </a:extLst>
          </p:cNvPr>
          <p:cNvSpPr/>
          <p:nvPr/>
        </p:nvSpPr>
        <p:spPr>
          <a:xfrm>
            <a:off x="4445000" y="3429000"/>
            <a:ext cx="825500" cy="355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1E9898A7-19B6-CC48-9288-B4CAE1BD2AE4}"/>
              </a:ext>
            </a:extLst>
          </p:cNvPr>
          <p:cNvSpPr/>
          <p:nvPr/>
        </p:nvSpPr>
        <p:spPr>
          <a:xfrm>
            <a:off x="9131300" y="3784600"/>
            <a:ext cx="812800" cy="2667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3F3D902D-EECB-F848-89F9-1C5119F733E0}"/>
              </a:ext>
            </a:extLst>
          </p:cNvPr>
          <p:cNvSpPr/>
          <p:nvPr/>
        </p:nvSpPr>
        <p:spPr>
          <a:xfrm>
            <a:off x="5080000" y="4381500"/>
            <a:ext cx="1016000" cy="3048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C8719946-A7AB-0046-A4AF-18F106C44188}"/>
              </a:ext>
            </a:extLst>
          </p:cNvPr>
          <p:cNvSpPr/>
          <p:nvPr/>
        </p:nvSpPr>
        <p:spPr>
          <a:xfrm>
            <a:off x="8343900" y="5613400"/>
            <a:ext cx="2146300" cy="355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灯片编号占位符 22">
            <a:extLst>
              <a:ext uri="{FF2B5EF4-FFF2-40B4-BE49-F238E27FC236}">
                <a16:creationId xmlns:a16="http://schemas.microsoft.com/office/drawing/2014/main" id="{6B8AB2A4-D107-2841-BA96-BE9739D35D70}"/>
              </a:ext>
            </a:extLst>
          </p:cNvPr>
          <p:cNvSpPr>
            <a:spLocks noGrp="1"/>
          </p:cNvSpPr>
          <p:nvPr>
            <p:ph type="sldNum" sz="quarter" idx="12"/>
          </p:nvPr>
        </p:nvSpPr>
        <p:spPr/>
        <p:txBody>
          <a:bodyPr/>
          <a:lstStyle/>
          <a:p>
            <a:fld id="{339F675D-CCB8-1E44-8B99-D1C31FDA93BF}" type="slidenum">
              <a:rPr kumimoji="1" lang="zh-CN" altLang="en-US" smtClean="0"/>
              <a:t>71</a:t>
            </a:fld>
            <a:endParaRPr kumimoji="1" lang="zh-CN" altLang="en-US"/>
          </a:p>
        </p:txBody>
      </p:sp>
      <p:sp>
        <p:nvSpPr>
          <p:cNvPr id="24" name="TextBox 15">
            <a:extLst>
              <a:ext uri="{FF2B5EF4-FFF2-40B4-BE49-F238E27FC236}">
                <a16:creationId xmlns:a16="http://schemas.microsoft.com/office/drawing/2014/main" id="{0A46F20A-E1A4-4C4F-A50A-6E4477254F23}"/>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738972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DB11DC-3406-3C4D-84C6-C5122B4E34A7}"/>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0578E92-C059-8D49-857B-B920A23B81CE}"/>
              </a:ext>
            </a:extLst>
          </p:cNvPr>
          <p:cNvSpPr txBox="1"/>
          <p:nvPr/>
        </p:nvSpPr>
        <p:spPr>
          <a:xfrm>
            <a:off x="838200" y="226487"/>
            <a:ext cx="3020379" cy="523220"/>
          </a:xfrm>
          <a:prstGeom prst="rect">
            <a:avLst/>
          </a:prstGeom>
          <a:noFill/>
        </p:spPr>
        <p:txBody>
          <a:bodyPr wrap="none" rtlCol="0">
            <a:spAutoFit/>
          </a:bodyPr>
          <a:lstStyle/>
          <a:p>
            <a:r>
              <a:rPr kumimoji="1" lang="en-US" altLang="zh-CN" sz="2800" b="1" dirty="0">
                <a:solidFill>
                  <a:schemeClr val="accent5">
                    <a:lumMod val="75000"/>
                  </a:schemeClr>
                </a:solidFill>
              </a:rPr>
              <a:t>Topic 3 1:53-3:14</a:t>
            </a:r>
            <a:endParaRPr kumimoji="1" lang="zh-CN" altLang="en-US" sz="2800" b="1" dirty="0">
              <a:solidFill>
                <a:schemeClr val="accent5">
                  <a:lumMod val="75000"/>
                </a:schemeClr>
              </a:solidFill>
            </a:endParaRPr>
          </a:p>
        </p:txBody>
      </p:sp>
      <p:sp>
        <p:nvSpPr>
          <p:cNvPr id="8" name="TextBox 13">
            <a:extLst>
              <a:ext uri="{FF2B5EF4-FFF2-40B4-BE49-F238E27FC236}">
                <a16:creationId xmlns:a16="http://schemas.microsoft.com/office/drawing/2014/main" id="{0290C8A5-F3CD-9C4D-936B-99CFE0E16D94}"/>
              </a:ext>
            </a:extLst>
          </p:cNvPr>
          <p:cNvSpPr txBox="1"/>
          <p:nvPr/>
        </p:nvSpPr>
        <p:spPr>
          <a:xfrm>
            <a:off x="667068" y="645271"/>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fill with the blanks with words</a:t>
            </a:r>
            <a:endParaRPr lang="zh-CN" altLang="en-US" sz="2000" dirty="0">
              <a:solidFill>
                <a:schemeClr val="accent5">
                  <a:lumMod val="75000"/>
                </a:schemeClr>
              </a:solidFill>
              <a:latin typeface="+mn-ea"/>
            </a:endParaRPr>
          </a:p>
        </p:txBody>
      </p:sp>
      <p:sp>
        <p:nvSpPr>
          <p:cNvPr id="22" name="文本框 21">
            <a:extLst>
              <a:ext uri="{FF2B5EF4-FFF2-40B4-BE49-F238E27FC236}">
                <a16:creationId xmlns:a16="http://schemas.microsoft.com/office/drawing/2014/main" id="{78373329-2497-FA49-A366-9A8910E3E681}"/>
              </a:ext>
            </a:extLst>
          </p:cNvPr>
          <p:cNvSpPr txBox="1"/>
          <p:nvPr/>
        </p:nvSpPr>
        <p:spPr>
          <a:xfrm>
            <a:off x="838200" y="1861903"/>
            <a:ext cx="10208577" cy="4955203"/>
          </a:xfrm>
          <a:prstGeom prst="rect">
            <a:avLst/>
          </a:prstGeom>
          <a:noFill/>
        </p:spPr>
        <p:txBody>
          <a:bodyPr wrap="square">
            <a:spAutoFit/>
          </a:bodyPr>
          <a:lstStyle/>
          <a:p>
            <a:r>
              <a:rPr lang="en-US" altLang="zh-CN" sz="2000" b="1" u="sng" kern="0" dirty="0">
                <a:solidFill>
                  <a:schemeClr val="accent5">
                    <a:lumMod val="75000"/>
                  </a:schemeClr>
                </a:solidFill>
                <a:effectLst/>
                <a:cs typeface="宋体" panose="02010600030101010101" pitchFamily="2" charset="-122"/>
              </a:rPr>
              <a:t>MALE PROFESSOR: </a:t>
            </a:r>
            <a:r>
              <a:rPr lang="en-US" altLang="zh-CN" sz="2000" kern="0" dirty="0">
                <a:solidFill>
                  <a:schemeClr val="accent5">
                    <a:lumMod val="75000"/>
                  </a:schemeClr>
                </a:solidFill>
                <a:effectLst/>
                <a:cs typeface="宋体" panose="02010600030101010101" pitchFamily="2" charset="-122"/>
              </a:rPr>
              <a:t>Um, on Earth the main </a:t>
            </a:r>
            <a:r>
              <a:rPr lang="en-US" altLang="zh-CN" sz="2000" kern="0" spc="30" dirty="0">
                <a:solidFill>
                  <a:schemeClr val="accent5">
                    <a:lumMod val="75000"/>
                  </a:schemeClr>
                </a:solidFill>
                <a:effectLst/>
                <a:cs typeface="宋体" panose="02010600030101010101" pitchFamily="2" charset="-122"/>
              </a:rPr>
              <a:t>source</a:t>
            </a:r>
            <a:r>
              <a:rPr lang="en-US" altLang="zh-CN" sz="2000" kern="0" dirty="0">
                <a:solidFill>
                  <a:schemeClr val="accent5">
                    <a:lumMod val="75000"/>
                  </a:schemeClr>
                </a:solidFill>
                <a:effectLst/>
                <a:cs typeface="宋体" panose="02010600030101010101" pitchFamily="2" charset="-122"/>
              </a:rPr>
              <a:t> of naturally occurring VLF emissions is </a:t>
            </a:r>
            <a:r>
              <a:rPr lang="en-US" altLang="zh-CN" sz="2000" kern="0" spc="30" dirty="0">
                <a:solidFill>
                  <a:schemeClr val="accent5">
                    <a:lumMod val="75000"/>
                  </a:schemeClr>
                </a:solidFill>
                <a:effectLst/>
                <a:cs typeface="宋体" panose="02010600030101010101" pitchFamily="2" charset="-122"/>
              </a:rPr>
              <a:t>lightning</a:t>
            </a:r>
            <a:r>
              <a:rPr lang="en-US" altLang="zh-CN" sz="2000" kern="0" dirty="0">
                <a:solidFill>
                  <a:schemeClr val="accent5">
                    <a:lumMod val="75000"/>
                  </a:schemeClr>
                </a:solidFill>
                <a:effectLst/>
                <a:cs typeface="宋体" panose="02010600030101010101" pitchFamily="2" charset="-122"/>
              </a:rPr>
              <a:t>, which </a:t>
            </a:r>
            <a:r>
              <a:rPr lang="en-US" altLang="zh-CN" sz="2000" b="1" kern="0" dirty="0">
                <a:solidFill>
                  <a:schemeClr val="accent2"/>
                </a:solidFill>
                <a:effectLst/>
                <a:cs typeface="宋体" panose="02010600030101010101" pitchFamily="2" charset="-122"/>
              </a:rPr>
              <a:t>generates</a:t>
            </a:r>
            <a:r>
              <a:rPr lang="en-US" altLang="zh-CN" sz="2000" kern="0" dirty="0">
                <a:solidFill>
                  <a:schemeClr val="accent5">
                    <a:lumMod val="75000"/>
                  </a:schemeClr>
                </a:solidFill>
                <a:effectLst/>
                <a:cs typeface="宋体" panose="02010600030101010101" pitchFamily="2" charset="-122"/>
              </a:rPr>
              <a:t> a </a:t>
            </a:r>
            <a:r>
              <a:rPr lang="en-US" altLang="zh-CN" sz="2000" kern="0" spc="30" dirty="0">
                <a:solidFill>
                  <a:schemeClr val="accent5">
                    <a:lumMod val="75000"/>
                  </a:schemeClr>
                </a:solidFill>
                <a:effectLst/>
                <a:cs typeface="宋体" panose="02010600030101010101" pitchFamily="2" charset="-122"/>
              </a:rPr>
              <a:t>pulse </a:t>
            </a:r>
            <a:r>
              <a:rPr lang="en-US" altLang="zh-CN" sz="2000" kern="0" dirty="0">
                <a:solidFill>
                  <a:schemeClr val="accent5">
                    <a:lumMod val="75000"/>
                  </a:schemeClr>
                </a:solidFill>
                <a:effectLst/>
                <a:cs typeface="宋体" panose="02010600030101010101" pitchFamily="2" charset="-122"/>
              </a:rPr>
              <a:t>of radio waves every time it </a:t>
            </a:r>
            <a:r>
              <a:rPr lang="en-US" altLang="zh-CN" sz="2000" b="1" kern="0" dirty="0">
                <a:solidFill>
                  <a:schemeClr val="accent2"/>
                </a:solidFill>
                <a:effectLst/>
                <a:cs typeface="宋体" panose="02010600030101010101" pitchFamily="2" charset="-122"/>
              </a:rPr>
              <a:t>flashes</a:t>
            </a:r>
            <a:r>
              <a:rPr lang="en-US" altLang="zh-CN" sz="2000" kern="0" dirty="0">
                <a:solidFill>
                  <a:schemeClr val="accent5">
                    <a:lumMod val="75000"/>
                  </a:schemeClr>
                </a:solidFill>
                <a:effectLst/>
                <a:cs typeface="宋体" panose="02010600030101010101" pitchFamily="2" charset="-122"/>
              </a:rPr>
              <a:t>.  Ah yes, Laura?</a:t>
            </a:r>
            <a:br>
              <a:rPr lang="en-US" altLang="zh-CN" sz="2000" kern="0" dirty="0">
                <a:solidFill>
                  <a:schemeClr val="accent5">
                    <a:lumMod val="75000"/>
                  </a:schemeClr>
                </a:solidFill>
                <a:effectLst/>
                <a:cs typeface="宋体" panose="02010600030101010101" pitchFamily="2" charset="-122"/>
              </a:rPr>
            </a:br>
            <a:r>
              <a:rPr lang="en-US" altLang="zh-CN" sz="2000" b="1" u="sng" kern="0" dirty="0">
                <a:solidFill>
                  <a:srgbClr val="21242C"/>
                </a:solidFill>
                <a:effectLst/>
                <a:cs typeface="宋体" panose="02010600030101010101" pitchFamily="2" charset="-122"/>
              </a:rPr>
              <a:t>FEMALE STUDENT: </a:t>
            </a:r>
            <a:r>
              <a:rPr lang="en-US" altLang="zh-CN" sz="2000" kern="0" dirty="0">
                <a:solidFill>
                  <a:srgbClr val="21242C"/>
                </a:solidFill>
                <a:effectLst/>
                <a:cs typeface="宋体" panose="02010600030101010101" pitchFamily="2" charset="-122"/>
              </a:rPr>
              <a:t>Since you almost always get </a:t>
            </a:r>
            <a:r>
              <a:rPr lang="en-US" altLang="zh-CN" sz="2000" kern="0" spc="30" dirty="0">
                <a:solidFill>
                  <a:srgbClr val="21242C"/>
                </a:solidFill>
                <a:effectLst/>
                <a:cs typeface="宋体" panose="02010600030101010101" pitchFamily="2" charset="-122"/>
              </a:rPr>
              <a:t>lightning</a:t>
            </a:r>
            <a:r>
              <a:rPr lang="en-US" altLang="zh-CN" sz="2000" kern="0" dirty="0">
                <a:solidFill>
                  <a:srgbClr val="21242C"/>
                </a:solidFill>
                <a:effectLst/>
                <a:cs typeface="宋体" panose="02010600030101010101" pitchFamily="2" charset="-122"/>
              </a:rPr>
              <a:t> with thunderstorms, we can pick up VLF waves </a:t>
            </a:r>
            <a:r>
              <a:rPr lang="en-US" altLang="zh-CN" sz="2000" kern="0" spc="30" dirty="0">
                <a:solidFill>
                  <a:srgbClr val="21242C"/>
                </a:solidFill>
                <a:effectLst/>
                <a:cs typeface="宋体" panose="02010600030101010101" pitchFamily="2" charset="-122"/>
              </a:rPr>
              <a:t>pretty</a:t>
            </a:r>
            <a:r>
              <a:rPr lang="en-US" altLang="zh-CN" sz="2000" kern="0" dirty="0">
                <a:solidFill>
                  <a:srgbClr val="21242C"/>
                </a:solidFill>
                <a:effectLst/>
                <a:cs typeface="宋体" panose="02010600030101010101" pitchFamily="2" charset="-122"/>
              </a:rPr>
              <a:t> often, right? You just have to wait until there's a thunderstorm…</a:t>
            </a:r>
            <a:br>
              <a:rPr lang="en-US" altLang="zh-CN" sz="2000" kern="0" dirty="0">
                <a:solidFill>
                  <a:srgbClr val="21242C"/>
                </a:solidFill>
                <a:effectLst/>
                <a:cs typeface="宋体" panose="02010600030101010101" pitchFamily="2" charset="-122"/>
              </a:rPr>
            </a:br>
            <a:r>
              <a:rPr lang="en-US" altLang="zh-CN" sz="2000" b="1" u="sng" kern="0" dirty="0">
                <a:solidFill>
                  <a:schemeClr val="accent5">
                    <a:lumMod val="75000"/>
                  </a:schemeClr>
                </a:solidFill>
                <a:effectLst/>
                <a:cs typeface="宋体" panose="02010600030101010101" pitchFamily="2" charset="-122"/>
              </a:rPr>
              <a:t>MALE PROFESSOR: </a:t>
            </a:r>
            <a:r>
              <a:rPr lang="en-US" altLang="zh-CN" sz="2000" kern="0" dirty="0">
                <a:solidFill>
                  <a:schemeClr val="accent5">
                    <a:lumMod val="75000"/>
                  </a:schemeClr>
                </a:solidFill>
                <a:effectLst/>
                <a:cs typeface="宋体" panose="02010600030101010101" pitchFamily="2" charset="-122"/>
              </a:rPr>
              <a:t>Ah, do you? Have to wait? VLF receivers are very </a:t>
            </a:r>
            <a:r>
              <a:rPr lang="en-US" altLang="zh-CN" sz="2000" kern="0" spc="30" dirty="0">
                <a:solidFill>
                  <a:schemeClr val="accent5">
                    <a:lumMod val="75000"/>
                  </a:schemeClr>
                </a:solidFill>
                <a:effectLst/>
                <a:cs typeface="宋体" panose="02010600030101010101" pitchFamily="2" charset="-122"/>
              </a:rPr>
              <a:t>sensitive</a:t>
            </a:r>
            <a:r>
              <a:rPr lang="en-US" altLang="zh-CN" sz="2000" kern="0" dirty="0">
                <a:solidFill>
                  <a:schemeClr val="accent5">
                    <a:lumMod val="75000"/>
                  </a:schemeClr>
                </a:solidFill>
                <a:effectLst/>
                <a:cs typeface="宋体" panose="02010600030101010101" pitchFamily="2" charset="-122"/>
              </a:rPr>
              <a:t> and VLF waves travel very far. So we can </a:t>
            </a:r>
            <a:r>
              <a:rPr lang="en-US" altLang="zh-CN" sz="2000" b="1" kern="0" dirty="0">
                <a:solidFill>
                  <a:schemeClr val="accent2"/>
                </a:solidFill>
                <a:effectLst/>
                <a:cs typeface="宋体" panose="02010600030101010101" pitchFamily="2" charset="-122"/>
              </a:rPr>
              <a:t>pick up </a:t>
            </a:r>
            <a:r>
              <a:rPr lang="en-US" altLang="zh-CN" sz="2000" kern="0" dirty="0">
                <a:solidFill>
                  <a:schemeClr val="accent5">
                    <a:lumMod val="75000"/>
                  </a:schemeClr>
                </a:solidFill>
                <a:effectLst/>
                <a:cs typeface="宋体" panose="02010600030101010101" pitchFamily="2" charset="-122"/>
              </a:rPr>
              <a:t>emissions from </a:t>
            </a:r>
            <a:r>
              <a:rPr lang="en-US" altLang="zh-CN" sz="2000" kern="0" spc="30" dirty="0">
                <a:solidFill>
                  <a:schemeClr val="accent5">
                    <a:lumMod val="75000"/>
                  </a:schemeClr>
                </a:solidFill>
                <a:effectLst/>
                <a:cs typeface="宋体" panose="02010600030101010101" pitchFamily="2" charset="-122"/>
              </a:rPr>
              <a:t>lightning </a:t>
            </a:r>
            <a:r>
              <a:rPr lang="en-US" altLang="zh-CN" sz="2000" kern="0" dirty="0">
                <a:solidFill>
                  <a:schemeClr val="accent5">
                    <a:lumMod val="75000"/>
                  </a:schemeClr>
                </a:solidFill>
                <a:effectLst/>
                <a:cs typeface="宋体" panose="02010600030101010101" pitchFamily="2" charset="-122"/>
              </a:rPr>
              <a:t>that's far away. So, actually, you can </a:t>
            </a:r>
            <a:r>
              <a:rPr lang="en-US" altLang="zh-CN" sz="2000" kern="0" spc="30" dirty="0">
                <a:solidFill>
                  <a:schemeClr val="accent5">
                    <a:lumMod val="75000"/>
                  </a:schemeClr>
                </a:solidFill>
                <a:effectLst/>
                <a:cs typeface="宋体" panose="02010600030101010101" pitchFamily="2" charset="-122"/>
              </a:rPr>
              <a:t>pretty</a:t>
            </a:r>
            <a:r>
              <a:rPr lang="en-US" altLang="zh-CN" sz="2000" kern="0" dirty="0">
                <a:solidFill>
                  <a:schemeClr val="accent5">
                    <a:lumMod val="75000"/>
                  </a:schemeClr>
                </a:solidFill>
                <a:effectLst/>
                <a:cs typeface="宋体" panose="02010600030101010101" pitchFamily="2" charset="-122"/>
              </a:rPr>
              <a:t> much listen to them all the time, because </a:t>
            </a:r>
            <a:r>
              <a:rPr lang="en-US" altLang="zh-CN" sz="2000" kern="0" spc="30" dirty="0">
                <a:solidFill>
                  <a:schemeClr val="accent5">
                    <a:lumMod val="75000"/>
                  </a:schemeClr>
                </a:solidFill>
                <a:effectLst/>
                <a:cs typeface="宋体" panose="02010600030101010101" pitchFamily="2" charset="-122"/>
              </a:rPr>
              <a:t>lightning</a:t>
            </a:r>
            <a:r>
              <a:rPr lang="en-US" altLang="zh-CN" sz="2000" kern="0" dirty="0">
                <a:solidFill>
                  <a:schemeClr val="accent5">
                    <a:lumMod val="75000"/>
                  </a:schemeClr>
                </a:solidFill>
                <a:effectLst/>
                <a:cs typeface="宋体" panose="02010600030101010101" pitchFamily="2" charset="-122"/>
              </a:rPr>
              <a:t> </a:t>
            </a:r>
            <a:r>
              <a:rPr lang="en-US" altLang="zh-CN" sz="2000" b="1" kern="0" dirty="0">
                <a:solidFill>
                  <a:schemeClr val="accent2"/>
                </a:solidFill>
                <a:effectLst/>
                <a:cs typeface="宋体" panose="02010600030101010101" pitchFamily="2" charset="-122"/>
              </a:rPr>
              <a:t>strikes </a:t>
            </a:r>
            <a:r>
              <a:rPr lang="en-US" altLang="zh-CN" sz="2000" kern="0" dirty="0">
                <a:solidFill>
                  <a:schemeClr val="accent5">
                    <a:lumMod val="75000"/>
                  </a:schemeClr>
                </a:solidFill>
                <a:effectLst/>
                <a:cs typeface="宋体" panose="02010600030101010101" pitchFamily="2" charset="-122"/>
              </a:rPr>
              <a:t>Earth </a:t>
            </a:r>
            <a:r>
              <a:rPr lang="en-US" altLang="zh-CN" sz="2000" kern="0" spc="30" dirty="0">
                <a:solidFill>
                  <a:schemeClr val="accent5">
                    <a:lumMod val="75000"/>
                  </a:schemeClr>
                </a:solidFill>
                <a:effectLst/>
                <a:cs typeface="宋体" panose="02010600030101010101" pitchFamily="2" charset="-122"/>
              </a:rPr>
              <a:t>constantly</a:t>
            </a:r>
            <a:r>
              <a:rPr lang="en-US" altLang="zh-CN" sz="2000" kern="0" dirty="0">
                <a:solidFill>
                  <a:schemeClr val="accent5">
                    <a:lumMod val="75000"/>
                  </a:schemeClr>
                </a:solidFill>
                <a:effectLst/>
                <a:cs typeface="宋体" panose="02010600030101010101" pitchFamily="2" charset="-122"/>
              </a:rPr>
              <a:t>, about a hundred times per </a:t>
            </a:r>
            <a:r>
              <a:rPr lang="en-US" altLang="zh-CN" sz="2000" kern="0" spc="30" dirty="0">
                <a:solidFill>
                  <a:schemeClr val="accent5">
                    <a:lumMod val="75000"/>
                  </a:schemeClr>
                </a:solidFill>
                <a:effectLst/>
                <a:cs typeface="宋体" panose="02010600030101010101" pitchFamily="2" charset="-122"/>
              </a:rPr>
              <a:t>second</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Even</a:t>
            </a:r>
            <a:r>
              <a:rPr lang="en-US" altLang="zh-CN" sz="2000" kern="0" dirty="0">
                <a:solidFill>
                  <a:schemeClr val="accent5">
                    <a:lumMod val="75000"/>
                  </a:schemeClr>
                </a:solidFill>
                <a:effectLst/>
                <a:cs typeface="宋体" panose="02010600030101010101" pitchFamily="2" charset="-122"/>
              </a:rPr>
              <a:t> if there's no </a:t>
            </a:r>
            <a:r>
              <a:rPr lang="en-US" altLang="zh-CN" sz="2000" kern="0" spc="30" dirty="0">
                <a:solidFill>
                  <a:schemeClr val="accent5">
                    <a:lumMod val="75000"/>
                  </a:schemeClr>
                </a:solidFill>
                <a:effectLst/>
                <a:cs typeface="宋体" panose="02010600030101010101" pitchFamily="2" charset="-122"/>
              </a:rPr>
              <a:t>lightning</a:t>
            </a:r>
            <a:r>
              <a:rPr lang="en-US" altLang="zh-CN" sz="2000" kern="0" dirty="0">
                <a:solidFill>
                  <a:schemeClr val="accent5">
                    <a:lumMod val="75000"/>
                  </a:schemeClr>
                </a:solidFill>
                <a:effectLst/>
                <a:cs typeface="宋体" panose="02010600030101010101" pitchFamily="2" charset="-122"/>
              </a:rPr>
              <a:t> where you are, with a VLF radio you can hear the </a:t>
            </a:r>
            <a:r>
              <a:rPr lang="en-US" altLang="zh-CN" sz="2000" b="1" kern="0" dirty="0">
                <a:solidFill>
                  <a:schemeClr val="accent2"/>
                </a:solidFill>
                <a:effectLst/>
                <a:cs typeface="宋体" panose="02010600030101010101" pitchFamily="2" charset="-122"/>
              </a:rPr>
              <a:t>crackling</a:t>
            </a:r>
            <a:r>
              <a:rPr lang="en-US" altLang="zh-CN" sz="2000" kern="0" dirty="0">
                <a:solidFill>
                  <a:schemeClr val="accent5">
                    <a:lumMod val="75000"/>
                  </a:schemeClr>
                </a:solidFill>
                <a:effectLst/>
                <a:cs typeface="宋体" panose="02010600030101010101" pitchFamily="2" charset="-122"/>
              </a:rPr>
              <a:t> from storms that are thousands of kilometers away. However, some times of day are better than others for picking up VLF waves. Daytime isn't as good as nighttime, for example. And what’s more, my </a:t>
            </a:r>
            <a:r>
              <a:rPr lang="en-US" altLang="zh-CN" sz="2000" kern="0" spc="30" dirty="0">
                <a:solidFill>
                  <a:schemeClr val="accent5">
                    <a:lumMod val="75000"/>
                  </a:schemeClr>
                </a:solidFill>
                <a:effectLst/>
                <a:cs typeface="宋体" panose="02010600030101010101" pitchFamily="2" charset="-122"/>
              </a:rPr>
              <a:t>colleague</a:t>
            </a:r>
            <a:r>
              <a:rPr lang="en-US" altLang="zh-CN" sz="2000" kern="0" dirty="0">
                <a:solidFill>
                  <a:schemeClr val="accent5">
                    <a:lumMod val="75000"/>
                  </a:schemeClr>
                </a:solidFill>
                <a:effectLst/>
                <a:cs typeface="宋体" panose="02010600030101010101" pitchFamily="2" charset="-122"/>
              </a:rPr>
              <a:t> Dennis Gallagher says—and in my opinion, he's right—he says the best time to listen for them is around </a:t>
            </a:r>
            <a:r>
              <a:rPr lang="en-US" altLang="zh-CN" sz="2000" kern="0" spc="30" dirty="0">
                <a:solidFill>
                  <a:schemeClr val="accent5">
                    <a:lumMod val="75000"/>
                  </a:schemeClr>
                </a:solidFill>
                <a:effectLst/>
                <a:cs typeface="宋体" panose="02010600030101010101" pitchFamily="2" charset="-122"/>
              </a:rPr>
              <a:t>sunset</a:t>
            </a:r>
            <a:r>
              <a:rPr lang="en-US" altLang="zh-CN" sz="2000" kern="0" dirty="0">
                <a:solidFill>
                  <a:schemeClr val="accent5">
                    <a:lumMod val="75000"/>
                  </a:schemeClr>
                </a:solidFill>
                <a:effectLst/>
                <a:cs typeface="宋体" panose="02010600030101010101" pitchFamily="2" charset="-122"/>
              </a:rPr>
              <a:t> or sunrise. That's when there are </a:t>
            </a:r>
            <a:r>
              <a:rPr lang="en-US" altLang="zh-CN" sz="2000" b="1" kern="0" dirty="0">
                <a:solidFill>
                  <a:schemeClr val="accent2"/>
                </a:solidFill>
                <a:effectLst/>
                <a:cs typeface="宋体" panose="02010600030101010101" pitchFamily="2" charset="-122"/>
              </a:rPr>
              <a:t>natural waveguides </a:t>
            </a:r>
            <a:r>
              <a:rPr lang="en-US" altLang="zh-CN" sz="2000" kern="0" dirty="0">
                <a:solidFill>
                  <a:schemeClr val="accent5">
                    <a:lumMod val="75000"/>
                  </a:schemeClr>
                </a:solidFill>
                <a:effectLst/>
                <a:cs typeface="宋体" panose="02010600030101010101" pitchFamily="2" charset="-122"/>
              </a:rPr>
              <a:t>in the </a:t>
            </a:r>
            <a:r>
              <a:rPr lang="en-US" altLang="zh-CN" sz="2000" kern="0" spc="30" dirty="0">
                <a:solidFill>
                  <a:schemeClr val="accent5">
                    <a:lumMod val="75000"/>
                  </a:schemeClr>
                </a:solidFill>
                <a:effectLst/>
                <a:cs typeface="宋体" panose="02010600030101010101" pitchFamily="2" charset="-122"/>
              </a:rPr>
              <a:t>local</a:t>
            </a:r>
            <a:r>
              <a:rPr lang="en-US" altLang="zh-CN" sz="2000" kern="0" dirty="0">
                <a:solidFill>
                  <a:schemeClr val="accent5">
                    <a:lumMod val="75000"/>
                  </a:schemeClr>
                </a:solidFill>
                <a:effectLst/>
                <a:cs typeface="宋体" panose="02010600030101010101" pitchFamily="2" charset="-122"/>
              </a:rPr>
              <a:t> </a:t>
            </a:r>
            <a:r>
              <a:rPr lang="en-US" altLang="zh-CN" sz="2000" kern="0" spc="30" dirty="0">
                <a:solidFill>
                  <a:schemeClr val="accent5">
                    <a:lumMod val="75000"/>
                  </a:schemeClr>
                </a:solidFill>
                <a:effectLst/>
                <a:cs typeface="宋体" panose="02010600030101010101" pitchFamily="2" charset="-122"/>
              </a:rPr>
              <a:t>atmosphere</a:t>
            </a:r>
            <a:r>
              <a:rPr lang="en-US" altLang="zh-CN" sz="2000" kern="0" dirty="0">
                <a:solidFill>
                  <a:schemeClr val="accent5">
                    <a:lumMod val="75000"/>
                  </a:schemeClr>
                </a:solidFill>
                <a:effectLst/>
                <a:cs typeface="宋体" panose="02010600030101010101" pitchFamily="2" charset="-122"/>
              </a:rPr>
              <a:t>.</a:t>
            </a:r>
            <a:br>
              <a:rPr lang="en-US" altLang="zh-CN" sz="2000" kern="0" dirty="0">
                <a:solidFill>
                  <a:schemeClr val="accent5">
                    <a:lumMod val="75000"/>
                  </a:schemeClr>
                </a:solidFill>
                <a:effectLst/>
                <a:cs typeface="宋体" panose="02010600030101010101" pitchFamily="2" charset="-122"/>
              </a:rPr>
            </a:br>
            <a:br>
              <a:rPr lang="en-US" altLang="zh-CN" sz="1800" kern="0" dirty="0">
                <a:solidFill>
                  <a:srgbClr val="21242C"/>
                </a:solidFill>
                <a:effectLst/>
                <a:cs typeface="宋体" panose="02010600030101010101" pitchFamily="2" charset="-122"/>
              </a:rPr>
            </a:br>
            <a:endParaRPr lang="zh-CN" altLang="en-US" dirty="0"/>
          </a:p>
        </p:txBody>
      </p:sp>
      <p:sp>
        <p:nvSpPr>
          <p:cNvPr id="6" name="文本框 5">
            <a:extLst>
              <a:ext uri="{FF2B5EF4-FFF2-40B4-BE49-F238E27FC236}">
                <a16:creationId xmlns:a16="http://schemas.microsoft.com/office/drawing/2014/main" id="{D81798D1-B026-3C4D-92B1-E45989118F72}"/>
              </a:ext>
            </a:extLst>
          </p:cNvPr>
          <p:cNvSpPr txBox="1"/>
          <p:nvPr/>
        </p:nvSpPr>
        <p:spPr>
          <a:xfrm>
            <a:off x="-2832100" y="4813300"/>
            <a:ext cx="184731" cy="369332"/>
          </a:xfrm>
          <a:prstGeom prst="rect">
            <a:avLst/>
          </a:prstGeom>
          <a:noFill/>
        </p:spPr>
        <p:txBody>
          <a:bodyPr wrap="none" rtlCol="0">
            <a:spAutoFit/>
          </a:bodyPr>
          <a:lstStyle/>
          <a:p>
            <a:endParaRPr kumimoji="1" lang="zh-CN" altLang="en-US" dirty="0"/>
          </a:p>
        </p:txBody>
      </p:sp>
      <p:sp>
        <p:nvSpPr>
          <p:cNvPr id="2" name="灯片编号占位符 1">
            <a:extLst>
              <a:ext uri="{FF2B5EF4-FFF2-40B4-BE49-F238E27FC236}">
                <a16:creationId xmlns:a16="http://schemas.microsoft.com/office/drawing/2014/main" id="{6D1F2F2F-5C87-F24F-B6F0-8FAC646AB224}"/>
              </a:ext>
            </a:extLst>
          </p:cNvPr>
          <p:cNvSpPr>
            <a:spLocks noGrp="1"/>
          </p:cNvSpPr>
          <p:nvPr>
            <p:ph type="sldNum" sz="quarter" idx="12"/>
          </p:nvPr>
        </p:nvSpPr>
        <p:spPr/>
        <p:txBody>
          <a:bodyPr/>
          <a:lstStyle/>
          <a:p>
            <a:fld id="{339F675D-CCB8-1E44-8B99-D1C31FDA93BF}" type="slidenum">
              <a:rPr kumimoji="1" lang="zh-CN" altLang="en-US" smtClean="0"/>
              <a:t>72</a:t>
            </a:fld>
            <a:endParaRPr kumimoji="1" lang="zh-CN" altLang="en-US"/>
          </a:p>
        </p:txBody>
      </p:sp>
      <p:sp>
        <p:nvSpPr>
          <p:cNvPr id="9" name="TextBox 15">
            <a:extLst>
              <a:ext uri="{FF2B5EF4-FFF2-40B4-BE49-F238E27FC236}">
                <a16:creationId xmlns:a16="http://schemas.microsoft.com/office/drawing/2014/main" id="{56F86423-6064-5B44-A882-90811AB50E06}"/>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846907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7D9A273-5510-7A49-8824-B2E28A7DC326}"/>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6FE4386-5A55-B144-92A8-1C328C51576F}"/>
              </a:ext>
            </a:extLst>
          </p:cNvPr>
          <p:cNvSpPr txBox="1"/>
          <p:nvPr/>
        </p:nvSpPr>
        <p:spPr>
          <a:xfrm>
            <a:off x="594360" y="136525"/>
            <a:ext cx="4296369" cy="523220"/>
          </a:xfrm>
          <a:prstGeom prst="rect">
            <a:avLst/>
          </a:prstGeom>
          <a:noFill/>
        </p:spPr>
        <p:txBody>
          <a:bodyPr wrap="none" rtlCol="0">
            <a:spAutoFit/>
          </a:bodyPr>
          <a:lstStyle/>
          <a:p>
            <a:r>
              <a:rPr kumimoji="1" lang="en-US" altLang="zh-CN" sz="2800" b="1" dirty="0">
                <a:solidFill>
                  <a:schemeClr val="accent5">
                    <a:lumMod val="75000"/>
                  </a:schemeClr>
                </a:solidFill>
              </a:rPr>
              <a:t>Sentence 8: 00:47 – 00:56</a:t>
            </a:r>
            <a:endParaRPr kumimoji="1" lang="zh-CN" altLang="en-US" sz="2800" b="1" dirty="0">
              <a:solidFill>
                <a:schemeClr val="accent5">
                  <a:lumMod val="75000"/>
                </a:schemeClr>
              </a:solidFill>
            </a:endParaRPr>
          </a:p>
        </p:txBody>
      </p:sp>
      <p:sp>
        <p:nvSpPr>
          <p:cNvPr id="4" name="TextBox 13">
            <a:extLst>
              <a:ext uri="{FF2B5EF4-FFF2-40B4-BE49-F238E27FC236}">
                <a16:creationId xmlns:a16="http://schemas.microsoft.com/office/drawing/2014/main" id="{F69B9C16-B3CF-704A-BDCC-63B01B9A1FB3}"/>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a:t>
            </a:r>
            <a:r>
              <a:rPr lang="en-US" altLang="zh-CN" sz="2000" b="1" u="sng" dirty="0">
                <a:solidFill>
                  <a:schemeClr val="accent5">
                    <a:lumMod val="75000"/>
                  </a:schemeClr>
                </a:solidFill>
                <a:latin typeface="+mn-ea"/>
              </a:rPr>
              <a:t>paraphrase</a:t>
            </a:r>
            <a:r>
              <a:rPr lang="en-US" altLang="zh-CN" sz="2000" dirty="0">
                <a:solidFill>
                  <a:schemeClr val="accent5">
                    <a:lumMod val="75000"/>
                  </a:schemeClr>
                </a:solidFill>
                <a:latin typeface="+mn-ea"/>
              </a:rPr>
              <a:t> the sentence.</a:t>
            </a:r>
            <a:endParaRPr lang="zh-CN" altLang="en-US" sz="2000" dirty="0">
              <a:solidFill>
                <a:schemeClr val="accent5">
                  <a:lumMod val="75000"/>
                </a:schemeClr>
              </a:solidFill>
              <a:latin typeface="+mn-ea"/>
            </a:endParaRPr>
          </a:p>
        </p:txBody>
      </p:sp>
      <p:sp>
        <p:nvSpPr>
          <p:cNvPr id="6" name="Rectangle 11">
            <a:extLst>
              <a:ext uri="{FF2B5EF4-FFF2-40B4-BE49-F238E27FC236}">
                <a16:creationId xmlns:a16="http://schemas.microsoft.com/office/drawing/2014/main" id="{E30B5AF1-A08A-4B4E-BF41-AD67C770A318}"/>
              </a:ext>
            </a:extLst>
          </p:cNvPr>
          <p:cNvSpPr/>
          <p:nvPr/>
        </p:nvSpPr>
        <p:spPr>
          <a:xfrm>
            <a:off x="1000760" y="2715260"/>
            <a:ext cx="7596051" cy="16916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Please listen to and then paraphrase sentence 8.</a:t>
            </a:r>
          </a:p>
          <a:p>
            <a:pPr algn="ctr"/>
            <a:r>
              <a:rPr lang="en-US" altLang="zh-CN" sz="2000" b="1" u="sng" dirty="0">
                <a:solidFill>
                  <a:schemeClr val="tx1"/>
                </a:solidFill>
              </a:rPr>
              <a:t>No need to be exactly the same, </a:t>
            </a:r>
          </a:p>
          <a:p>
            <a:pPr algn="ctr"/>
            <a:r>
              <a:rPr lang="en-US" altLang="zh-CN" sz="2000" b="1" u="sng" dirty="0">
                <a:solidFill>
                  <a:schemeClr val="tx1"/>
                </a:solidFill>
              </a:rPr>
              <a:t>but try to be structurally similar.</a:t>
            </a:r>
          </a:p>
        </p:txBody>
      </p:sp>
      <p:sp>
        <p:nvSpPr>
          <p:cNvPr id="5" name="灯片编号占位符 4">
            <a:extLst>
              <a:ext uri="{FF2B5EF4-FFF2-40B4-BE49-F238E27FC236}">
                <a16:creationId xmlns:a16="http://schemas.microsoft.com/office/drawing/2014/main" id="{8461AFE4-24DF-2D4F-A66A-9F2ABF4A48F4}"/>
              </a:ext>
            </a:extLst>
          </p:cNvPr>
          <p:cNvSpPr>
            <a:spLocks noGrp="1"/>
          </p:cNvSpPr>
          <p:nvPr>
            <p:ph type="sldNum" sz="quarter" idx="12"/>
          </p:nvPr>
        </p:nvSpPr>
        <p:spPr/>
        <p:txBody>
          <a:bodyPr/>
          <a:lstStyle/>
          <a:p>
            <a:fld id="{339F675D-CCB8-1E44-8B99-D1C31FDA93BF}" type="slidenum">
              <a:rPr kumimoji="1" lang="zh-CN" altLang="en-US" smtClean="0"/>
              <a:t>73</a:t>
            </a:fld>
            <a:endParaRPr kumimoji="1" lang="zh-CN" altLang="en-US"/>
          </a:p>
        </p:txBody>
      </p:sp>
      <p:sp>
        <p:nvSpPr>
          <p:cNvPr id="7" name="TextBox 15">
            <a:extLst>
              <a:ext uri="{FF2B5EF4-FFF2-40B4-BE49-F238E27FC236}">
                <a16:creationId xmlns:a16="http://schemas.microsoft.com/office/drawing/2014/main" id="{D4EB634D-7138-F64D-9C8B-6470B20861BD}"/>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1700338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7D9A273-5510-7A49-8824-B2E28A7DC326}"/>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6FE4386-5A55-B144-92A8-1C328C51576F}"/>
              </a:ext>
            </a:extLst>
          </p:cNvPr>
          <p:cNvSpPr txBox="1"/>
          <p:nvPr/>
        </p:nvSpPr>
        <p:spPr>
          <a:xfrm>
            <a:off x="594360" y="136525"/>
            <a:ext cx="4296369" cy="523220"/>
          </a:xfrm>
          <a:prstGeom prst="rect">
            <a:avLst/>
          </a:prstGeom>
          <a:noFill/>
        </p:spPr>
        <p:txBody>
          <a:bodyPr wrap="none" rtlCol="0">
            <a:spAutoFit/>
          </a:bodyPr>
          <a:lstStyle/>
          <a:p>
            <a:r>
              <a:rPr kumimoji="1" lang="en-US" altLang="zh-CN" sz="2800" b="1" dirty="0">
                <a:solidFill>
                  <a:schemeClr val="accent5">
                    <a:lumMod val="75000"/>
                  </a:schemeClr>
                </a:solidFill>
              </a:rPr>
              <a:t>Sentence 8: 00:47 – 00:56</a:t>
            </a:r>
            <a:endParaRPr kumimoji="1" lang="zh-CN" altLang="en-US" sz="2800" b="1" dirty="0">
              <a:solidFill>
                <a:schemeClr val="accent5">
                  <a:lumMod val="75000"/>
                </a:schemeClr>
              </a:solidFill>
            </a:endParaRPr>
          </a:p>
        </p:txBody>
      </p:sp>
      <p:sp>
        <p:nvSpPr>
          <p:cNvPr id="4" name="TextBox 13">
            <a:extLst>
              <a:ext uri="{FF2B5EF4-FFF2-40B4-BE49-F238E27FC236}">
                <a16:creationId xmlns:a16="http://schemas.microsoft.com/office/drawing/2014/main" id="{F69B9C16-B3CF-704A-BDCC-63B01B9A1FB3}"/>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a:t>
            </a:r>
            <a:r>
              <a:rPr lang="en-US" altLang="zh-CN" sz="2000" b="1" u="sng" dirty="0">
                <a:solidFill>
                  <a:schemeClr val="accent5">
                    <a:lumMod val="75000"/>
                  </a:schemeClr>
                </a:solidFill>
                <a:latin typeface="+mn-ea"/>
              </a:rPr>
              <a:t>paraphrase</a:t>
            </a:r>
            <a:r>
              <a:rPr lang="en-US" altLang="zh-CN" sz="2000" dirty="0">
                <a:solidFill>
                  <a:schemeClr val="accent5">
                    <a:lumMod val="75000"/>
                  </a:schemeClr>
                </a:solidFill>
                <a:latin typeface="+mn-ea"/>
              </a:rPr>
              <a:t> the sentence.</a:t>
            </a:r>
            <a:endParaRPr lang="zh-CN" altLang="en-US" sz="2000" dirty="0">
              <a:solidFill>
                <a:schemeClr val="accent5">
                  <a:lumMod val="75000"/>
                </a:schemeClr>
              </a:solidFill>
              <a:latin typeface="+mn-ea"/>
            </a:endParaRPr>
          </a:p>
        </p:txBody>
      </p:sp>
      <p:sp>
        <p:nvSpPr>
          <p:cNvPr id="5" name="矩形 4">
            <a:extLst>
              <a:ext uri="{FF2B5EF4-FFF2-40B4-BE49-F238E27FC236}">
                <a16:creationId xmlns:a16="http://schemas.microsoft.com/office/drawing/2014/main" id="{E27F4616-FE4E-F347-87EA-9BA2AD49A4A0}"/>
              </a:ext>
            </a:extLst>
          </p:cNvPr>
          <p:cNvSpPr/>
          <p:nvPr/>
        </p:nvSpPr>
        <p:spPr>
          <a:xfrm>
            <a:off x="434545" y="1917934"/>
            <a:ext cx="8489632" cy="1219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000" dirty="0">
                <a:solidFill>
                  <a:srgbClr val="333333"/>
                </a:solidFill>
              </a:rPr>
              <a:t>So they can't travel through a vacuum, where there's no dense physical medium. Which is why they can't travel through interplanetary space.</a:t>
            </a:r>
            <a:endParaRPr kumimoji="1" lang="zh-CN" altLang="en-US" sz="2000" dirty="0"/>
          </a:p>
        </p:txBody>
      </p:sp>
      <p:sp>
        <p:nvSpPr>
          <p:cNvPr id="7" name="文本框 6">
            <a:extLst>
              <a:ext uri="{FF2B5EF4-FFF2-40B4-BE49-F238E27FC236}">
                <a16:creationId xmlns:a16="http://schemas.microsoft.com/office/drawing/2014/main" id="{954B10F2-EEBD-434C-9453-7ACED6573270}"/>
              </a:ext>
            </a:extLst>
          </p:cNvPr>
          <p:cNvSpPr txBox="1"/>
          <p:nvPr/>
        </p:nvSpPr>
        <p:spPr>
          <a:xfrm>
            <a:off x="434545" y="3561654"/>
            <a:ext cx="8341155" cy="1631216"/>
          </a:xfrm>
          <a:prstGeom prst="rect">
            <a:avLst/>
          </a:prstGeom>
          <a:noFill/>
        </p:spPr>
        <p:txBody>
          <a:bodyPr wrap="square" rtlCol="0">
            <a:spAutoFit/>
          </a:bodyPr>
          <a:lstStyle/>
          <a:p>
            <a:r>
              <a:rPr kumimoji="1" lang="en-US" altLang="zh-CN" sz="2000" b="1" u="sng" dirty="0"/>
              <a:t>Answer:</a:t>
            </a:r>
          </a:p>
          <a:p>
            <a:endParaRPr kumimoji="1" lang="en-US" altLang="zh-CN" sz="2000" dirty="0"/>
          </a:p>
          <a:p>
            <a:r>
              <a:rPr kumimoji="1" lang="en-US" altLang="zh-CN" sz="2000" dirty="0"/>
              <a:t>So they can’t travel through a vacuum, because there’s no dense physical medium, and that’s why they can’t travel through interplanetary space</a:t>
            </a:r>
            <a:endParaRPr kumimoji="1" lang="zh-CN" altLang="en-US" sz="2000" dirty="0"/>
          </a:p>
        </p:txBody>
      </p:sp>
      <p:sp>
        <p:nvSpPr>
          <p:cNvPr id="8" name="TextBox 12">
            <a:extLst>
              <a:ext uri="{FF2B5EF4-FFF2-40B4-BE49-F238E27FC236}">
                <a16:creationId xmlns:a16="http://schemas.microsoft.com/office/drawing/2014/main" id="{7ED864AD-A8C3-FF4C-8775-2DA1517B288A}"/>
              </a:ext>
            </a:extLst>
          </p:cNvPr>
          <p:cNvSpPr txBox="1"/>
          <p:nvPr/>
        </p:nvSpPr>
        <p:spPr>
          <a:xfrm>
            <a:off x="8924177" y="3561654"/>
            <a:ext cx="3550342" cy="1400383"/>
          </a:xfrm>
          <a:prstGeom prst="rect">
            <a:avLst/>
          </a:prstGeom>
          <a:noFill/>
        </p:spPr>
        <p:txBody>
          <a:bodyPr wrap="square">
            <a:spAutoFit/>
          </a:bodyPr>
          <a:lstStyle/>
          <a:p>
            <a:pPr>
              <a:spcAft>
                <a:spcPts val="600"/>
              </a:spcAft>
            </a:pPr>
            <a:r>
              <a:rPr lang="en-US" altLang="zh-CN" sz="2000" b="1" u="sng" dirty="0">
                <a:latin typeface="Ink Free" panose="03080402000500000000" pitchFamily="66" charset="0"/>
              </a:rPr>
              <a:t>Notice:</a:t>
            </a:r>
          </a:p>
          <a:p>
            <a:pPr>
              <a:spcAft>
                <a:spcPts val="600"/>
              </a:spcAft>
            </a:pPr>
            <a:r>
              <a:rPr lang="en-US" altLang="zh-CN" sz="2000" dirty="0">
                <a:latin typeface="Ink Free" panose="03080402000500000000" pitchFamily="66" charset="0"/>
              </a:rPr>
              <a:t>No need to be word-to-word identical - </a:t>
            </a:r>
            <a:r>
              <a:rPr lang="en-US" altLang="zh-CN" sz="2000" b="1" dirty="0">
                <a:latin typeface="Ink Free" panose="03080402000500000000" pitchFamily="66" charset="0"/>
              </a:rPr>
              <a:t>structural accuracy matters the most!</a:t>
            </a:r>
          </a:p>
        </p:txBody>
      </p:sp>
      <p:sp>
        <p:nvSpPr>
          <p:cNvPr id="9" name="灯片编号占位符 8">
            <a:extLst>
              <a:ext uri="{FF2B5EF4-FFF2-40B4-BE49-F238E27FC236}">
                <a16:creationId xmlns:a16="http://schemas.microsoft.com/office/drawing/2014/main" id="{31E5E820-FC2D-9E44-B0EC-A456520F840A}"/>
              </a:ext>
            </a:extLst>
          </p:cNvPr>
          <p:cNvSpPr>
            <a:spLocks noGrp="1"/>
          </p:cNvSpPr>
          <p:nvPr>
            <p:ph type="sldNum" sz="quarter" idx="12"/>
          </p:nvPr>
        </p:nvSpPr>
        <p:spPr/>
        <p:txBody>
          <a:bodyPr/>
          <a:lstStyle/>
          <a:p>
            <a:fld id="{339F675D-CCB8-1E44-8B99-D1C31FDA93BF}" type="slidenum">
              <a:rPr kumimoji="1" lang="zh-CN" altLang="en-US" smtClean="0"/>
              <a:t>74</a:t>
            </a:fld>
            <a:endParaRPr kumimoji="1" lang="zh-CN" altLang="en-US"/>
          </a:p>
        </p:txBody>
      </p:sp>
      <p:sp>
        <p:nvSpPr>
          <p:cNvPr id="10" name="TextBox 15">
            <a:extLst>
              <a:ext uri="{FF2B5EF4-FFF2-40B4-BE49-F238E27FC236}">
                <a16:creationId xmlns:a16="http://schemas.microsoft.com/office/drawing/2014/main" id="{4B75F885-FA8D-C242-8FF4-F97F3ECC6A1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188367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7D9A273-5510-7A49-8824-B2E28A7DC326}"/>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6FE4386-5A55-B144-92A8-1C328C51576F}"/>
              </a:ext>
            </a:extLst>
          </p:cNvPr>
          <p:cNvSpPr txBox="1"/>
          <p:nvPr/>
        </p:nvSpPr>
        <p:spPr>
          <a:xfrm>
            <a:off x="594360" y="136525"/>
            <a:ext cx="4097597" cy="523220"/>
          </a:xfrm>
          <a:prstGeom prst="rect">
            <a:avLst/>
          </a:prstGeom>
          <a:noFill/>
        </p:spPr>
        <p:txBody>
          <a:bodyPr wrap="none" rtlCol="0">
            <a:spAutoFit/>
          </a:bodyPr>
          <a:lstStyle/>
          <a:p>
            <a:r>
              <a:rPr kumimoji="1" lang="en-US" altLang="zh-CN" sz="2800" b="1" dirty="0">
                <a:solidFill>
                  <a:schemeClr val="accent5">
                    <a:lumMod val="75000"/>
                  </a:schemeClr>
                </a:solidFill>
              </a:rPr>
              <a:t>Sentence 29: 3:41 – 3:56</a:t>
            </a:r>
            <a:endParaRPr kumimoji="1" lang="zh-CN" altLang="en-US" sz="2800" b="1" dirty="0">
              <a:solidFill>
                <a:schemeClr val="accent5">
                  <a:lumMod val="75000"/>
                </a:schemeClr>
              </a:solidFill>
            </a:endParaRPr>
          </a:p>
        </p:txBody>
      </p:sp>
      <p:sp>
        <p:nvSpPr>
          <p:cNvPr id="4" name="TextBox 13">
            <a:extLst>
              <a:ext uri="{FF2B5EF4-FFF2-40B4-BE49-F238E27FC236}">
                <a16:creationId xmlns:a16="http://schemas.microsoft.com/office/drawing/2014/main" id="{F69B9C16-B3CF-704A-BDCC-63B01B9A1FB3}"/>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a:t>
            </a:r>
            <a:r>
              <a:rPr lang="en-US" altLang="zh-CN" sz="2000" b="1" u="sng" dirty="0">
                <a:solidFill>
                  <a:schemeClr val="accent5">
                    <a:lumMod val="75000"/>
                  </a:schemeClr>
                </a:solidFill>
                <a:latin typeface="+mn-ea"/>
              </a:rPr>
              <a:t>paraphrase</a:t>
            </a:r>
            <a:r>
              <a:rPr lang="en-US" altLang="zh-CN" sz="2000" dirty="0">
                <a:solidFill>
                  <a:schemeClr val="accent5">
                    <a:lumMod val="75000"/>
                  </a:schemeClr>
                </a:solidFill>
                <a:latin typeface="+mn-ea"/>
              </a:rPr>
              <a:t> the sentence.</a:t>
            </a:r>
            <a:endParaRPr lang="zh-CN" altLang="en-US" sz="2000" dirty="0">
              <a:solidFill>
                <a:schemeClr val="accent5">
                  <a:lumMod val="75000"/>
                </a:schemeClr>
              </a:solidFill>
              <a:latin typeface="+mn-ea"/>
            </a:endParaRPr>
          </a:p>
        </p:txBody>
      </p:sp>
      <p:sp>
        <p:nvSpPr>
          <p:cNvPr id="6" name="Rectangle 11">
            <a:extLst>
              <a:ext uri="{FF2B5EF4-FFF2-40B4-BE49-F238E27FC236}">
                <a16:creationId xmlns:a16="http://schemas.microsoft.com/office/drawing/2014/main" id="{E30B5AF1-A08A-4B4E-BF41-AD67C770A318}"/>
              </a:ext>
            </a:extLst>
          </p:cNvPr>
          <p:cNvSpPr/>
          <p:nvPr/>
        </p:nvSpPr>
        <p:spPr>
          <a:xfrm>
            <a:off x="1000760" y="2715260"/>
            <a:ext cx="7596051" cy="16916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Please listen to and then paraphrase sentence 29.</a:t>
            </a:r>
          </a:p>
          <a:p>
            <a:pPr algn="ctr"/>
            <a:r>
              <a:rPr lang="en-US" altLang="zh-CN" sz="2000" b="1" u="sng" dirty="0">
                <a:solidFill>
                  <a:schemeClr val="tx1"/>
                </a:solidFill>
              </a:rPr>
              <a:t>No need to be exactly the same, </a:t>
            </a:r>
          </a:p>
          <a:p>
            <a:pPr algn="ctr"/>
            <a:r>
              <a:rPr lang="en-US" altLang="zh-CN" sz="2000" b="1" u="sng" dirty="0">
                <a:solidFill>
                  <a:schemeClr val="tx1"/>
                </a:solidFill>
              </a:rPr>
              <a:t>but try to be structurally similar.</a:t>
            </a:r>
          </a:p>
        </p:txBody>
      </p:sp>
      <p:sp>
        <p:nvSpPr>
          <p:cNvPr id="5" name="灯片编号占位符 4">
            <a:extLst>
              <a:ext uri="{FF2B5EF4-FFF2-40B4-BE49-F238E27FC236}">
                <a16:creationId xmlns:a16="http://schemas.microsoft.com/office/drawing/2014/main" id="{EE59C917-91B5-0C40-BBAF-558FE9B45BF2}"/>
              </a:ext>
            </a:extLst>
          </p:cNvPr>
          <p:cNvSpPr>
            <a:spLocks noGrp="1"/>
          </p:cNvSpPr>
          <p:nvPr>
            <p:ph type="sldNum" sz="quarter" idx="12"/>
          </p:nvPr>
        </p:nvSpPr>
        <p:spPr/>
        <p:txBody>
          <a:bodyPr/>
          <a:lstStyle/>
          <a:p>
            <a:fld id="{339F675D-CCB8-1E44-8B99-D1C31FDA93BF}" type="slidenum">
              <a:rPr kumimoji="1" lang="zh-CN" altLang="en-US" smtClean="0"/>
              <a:t>75</a:t>
            </a:fld>
            <a:endParaRPr kumimoji="1" lang="zh-CN" altLang="en-US"/>
          </a:p>
        </p:txBody>
      </p:sp>
      <p:sp>
        <p:nvSpPr>
          <p:cNvPr id="7" name="TextBox 15">
            <a:extLst>
              <a:ext uri="{FF2B5EF4-FFF2-40B4-BE49-F238E27FC236}">
                <a16:creationId xmlns:a16="http://schemas.microsoft.com/office/drawing/2014/main" id="{2EEB3546-B515-B143-9FFE-F2B9B49DD499}"/>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541809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7D9A273-5510-7A49-8824-B2E28A7DC326}"/>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6FE4386-5A55-B144-92A8-1C328C51576F}"/>
              </a:ext>
            </a:extLst>
          </p:cNvPr>
          <p:cNvSpPr txBox="1"/>
          <p:nvPr/>
        </p:nvSpPr>
        <p:spPr>
          <a:xfrm>
            <a:off x="594360" y="136525"/>
            <a:ext cx="4097597" cy="523220"/>
          </a:xfrm>
          <a:prstGeom prst="rect">
            <a:avLst/>
          </a:prstGeom>
          <a:noFill/>
        </p:spPr>
        <p:txBody>
          <a:bodyPr wrap="none" rtlCol="0">
            <a:spAutoFit/>
          </a:bodyPr>
          <a:lstStyle/>
          <a:p>
            <a:r>
              <a:rPr kumimoji="1" lang="en-US" altLang="zh-CN" sz="2800" b="1" dirty="0">
                <a:solidFill>
                  <a:schemeClr val="accent5">
                    <a:lumMod val="75000"/>
                  </a:schemeClr>
                </a:solidFill>
              </a:rPr>
              <a:t>Sentence 29: 3:41 – 3:56</a:t>
            </a:r>
            <a:endParaRPr kumimoji="1" lang="zh-CN" altLang="en-US" sz="2800" b="1" dirty="0">
              <a:solidFill>
                <a:schemeClr val="accent5">
                  <a:lumMod val="75000"/>
                </a:schemeClr>
              </a:solidFill>
            </a:endParaRPr>
          </a:p>
        </p:txBody>
      </p:sp>
      <p:sp>
        <p:nvSpPr>
          <p:cNvPr id="4" name="TextBox 13">
            <a:extLst>
              <a:ext uri="{FF2B5EF4-FFF2-40B4-BE49-F238E27FC236}">
                <a16:creationId xmlns:a16="http://schemas.microsoft.com/office/drawing/2014/main" id="{F69B9C16-B3CF-704A-BDCC-63B01B9A1FB3}"/>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a:t>
            </a:r>
            <a:r>
              <a:rPr lang="en-US" altLang="zh-CN" sz="2000" b="1" u="sng" dirty="0">
                <a:solidFill>
                  <a:schemeClr val="accent5">
                    <a:lumMod val="75000"/>
                  </a:schemeClr>
                </a:solidFill>
                <a:latin typeface="+mn-ea"/>
              </a:rPr>
              <a:t>paraphrase</a:t>
            </a:r>
            <a:r>
              <a:rPr lang="en-US" altLang="zh-CN" sz="2000" dirty="0">
                <a:solidFill>
                  <a:schemeClr val="accent5">
                    <a:lumMod val="75000"/>
                  </a:schemeClr>
                </a:solidFill>
                <a:latin typeface="+mn-ea"/>
              </a:rPr>
              <a:t> the sentence.</a:t>
            </a:r>
            <a:endParaRPr lang="zh-CN" altLang="en-US" sz="2000" dirty="0">
              <a:solidFill>
                <a:schemeClr val="accent5">
                  <a:lumMod val="75000"/>
                </a:schemeClr>
              </a:solidFill>
              <a:latin typeface="+mn-ea"/>
            </a:endParaRPr>
          </a:p>
        </p:txBody>
      </p:sp>
      <p:sp>
        <p:nvSpPr>
          <p:cNvPr id="5" name="矩形 4">
            <a:extLst>
              <a:ext uri="{FF2B5EF4-FFF2-40B4-BE49-F238E27FC236}">
                <a16:creationId xmlns:a16="http://schemas.microsoft.com/office/drawing/2014/main" id="{0D7281E4-4021-7646-934A-9A0550F4D2F5}"/>
              </a:ext>
            </a:extLst>
          </p:cNvPr>
          <p:cNvSpPr/>
          <p:nvPr/>
        </p:nvSpPr>
        <p:spPr>
          <a:xfrm>
            <a:off x="889000" y="1920367"/>
            <a:ext cx="6667500" cy="17653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000" dirty="0">
                <a:solidFill>
                  <a:schemeClr val="tx1"/>
                </a:solidFill>
              </a:rPr>
              <a:t>Now, there are a few different sounds that you can hear on a VLF receiver, because when lightning strikes, the radio waves travel different distances and in different ways before they reach the receiver.</a:t>
            </a:r>
            <a:endParaRPr kumimoji="1" lang="zh-CN" altLang="en-US" sz="2000" dirty="0">
              <a:solidFill>
                <a:schemeClr val="tx1"/>
              </a:solidFill>
            </a:endParaRPr>
          </a:p>
        </p:txBody>
      </p:sp>
      <p:sp>
        <p:nvSpPr>
          <p:cNvPr id="8" name="文本框 7">
            <a:extLst>
              <a:ext uri="{FF2B5EF4-FFF2-40B4-BE49-F238E27FC236}">
                <a16:creationId xmlns:a16="http://schemas.microsoft.com/office/drawing/2014/main" id="{9BD2FE62-B834-8542-AB8C-795E6AE357A1}"/>
              </a:ext>
            </a:extLst>
          </p:cNvPr>
          <p:cNvSpPr txBox="1"/>
          <p:nvPr/>
        </p:nvSpPr>
        <p:spPr>
          <a:xfrm>
            <a:off x="436187" y="4483100"/>
            <a:ext cx="8205471" cy="1631216"/>
          </a:xfrm>
          <a:prstGeom prst="rect">
            <a:avLst/>
          </a:prstGeom>
          <a:noFill/>
        </p:spPr>
        <p:txBody>
          <a:bodyPr wrap="square" rtlCol="0">
            <a:spAutoFit/>
          </a:bodyPr>
          <a:lstStyle/>
          <a:p>
            <a:r>
              <a:rPr kumimoji="1" lang="en-US" altLang="zh-CN" sz="2000" b="1" u="sng" dirty="0"/>
              <a:t>Answer:</a:t>
            </a:r>
          </a:p>
          <a:p>
            <a:endParaRPr kumimoji="1" lang="en-US" altLang="zh-CN" sz="2000" dirty="0"/>
          </a:p>
          <a:p>
            <a:r>
              <a:rPr kumimoji="1" lang="en-US" altLang="zh-CN" sz="2000" dirty="0"/>
              <a:t>Now, you can hear different sounds on a VLF receiver, because the radio waves can travel different distances in different ways before they reach the receiver when lightening strikes</a:t>
            </a:r>
            <a:endParaRPr kumimoji="1" lang="zh-CN" altLang="en-US" sz="2000" dirty="0"/>
          </a:p>
        </p:txBody>
      </p:sp>
      <p:sp>
        <p:nvSpPr>
          <p:cNvPr id="9" name="TextBox 12">
            <a:extLst>
              <a:ext uri="{FF2B5EF4-FFF2-40B4-BE49-F238E27FC236}">
                <a16:creationId xmlns:a16="http://schemas.microsoft.com/office/drawing/2014/main" id="{FB0EBBBE-3033-ED44-9A1A-8069C2D92AED}"/>
              </a:ext>
            </a:extLst>
          </p:cNvPr>
          <p:cNvSpPr txBox="1"/>
          <p:nvPr/>
        </p:nvSpPr>
        <p:spPr>
          <a:xfrm>
            <a:off x="8641658" y="2981117"/>
            <a:ext cx="3550342" cy="1400383"/>
          </a:xfrm>
          <a:prstGeom prst="rect">
            <a:avLst/>
          </a:prstGeom>
          <a:noFill/>
        </p:spPr>
        <p:txBody>
          <a:bodyPr wrap="square">
            <a:spAutoFit/>
          </a:bodyPr>
          <a:lstStyle/>
          <a:p>
            <a:pPr>
              <a:spcAft>
                <a:spcPts val="600"/>
              </a:spcAft>
            </a:pPr>
            <a:r>
              <a:rPr lang="en-US" altLang="zh-CN" sz="2000" b="1" u="sng" dirty="0">
                <a:latin typeface="Ink Free" panose="03080402000500000000" pitchFamily="66" charset="0"/>
              </a:rPr>
              <a:t>Notice:</a:t>
            </a:r>
          </a:p>
          <a:p>
            <a:pPr>
              <a:spcAft>
                <a:spcPts val="600"/>
              </a:spcAft>
            </a:pPr>
            <a:r>
              <a:rPr lang="en-US" altLang="zh-CN" sz="2000" dirty="0">
                <a:latin typeface="Ink Free" panose="03080402000500000000" pitchFamily="66" charset="0"/>
              </a:rPr>
              <a:t>No need to be word-to-word identical - </a:t>
            </a:r>
            <a:r>
              <a:rPr lang="en-US" altLang="zh-CN" sz="2000" b="1" dirty="0">
                <a:latin typeface="Ink Free" panose="03080402000500000000" pitchFamily="66" charset="0"/>
              </a:rPr>
              <a:t>structural accuracy matters the most!</a:t>
            </a:r>
          </a:p>
        </p:txBody>
      </p:sp>
      <p:sp>
        <p:nvSpPr>
          <p:cNvPr id="10" name="灯片编号占位符 9">
            <a:extLst>
              <a:ext uri="{FF2B5EF4-FFF2-40B4-BE49-F238E27FC236}">
                <a16:creationId xmlns:a16="http://schemas.microsoft.com/office/drawing/2014/main" id="{29B5ECAA-3C4E-324E-AF23-881155537731}"/>
              </a:ext>
            </a:extLst>
          </p:cNvPr>
          <p:cNvSpPr>
            <a:spLocks noGrp="1"/>
          </p:cNvSpPr>
          <p:nvPr>
            <p:ph type="sldNum" sz="quarter" idx="12"/>
          </p:nvPr>
        </p:nvSpPr>
        <p:spPr/>
        <p:txBody>
          <a:bodyPr/>
          <a:lstStyle/>
          <a:p>
            <a:fld id="{339F675D-CCB8-1E44-8B99-D1C31FDA93BF}" type="slidenum">
              <a:rPr kumimoji="1" lang="zh-CN" altLang="en-US" smtClean="0"/>
              <a:t>76</a:t>
            </a:fld>
            <a:endParaRPr kumimoji="1" lang="zh-CN" altLang="en-US"/>
          </a:p>
        </p:txBody>
      </p:sp>
      <p:sp>
        <p:nvSpPr>
          <p:cNvPr id="11" name="TextBox 15">
            <a:extLst>
              <a:ext uri="{FF2B5EF4-FFF2-40B4-BE49-F238E27FC236}">
                <a16:creationId xmlns:a16="http://schemas.microsoft.com/office/drawing/2014/main" id="{C9EDAFB0-71E0-1A41-8B33-0BB94F2BB877}"/>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85181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0355532-04AC-F445-8D97-AD84D556B543}"/>
              </a:ext>
            </a:extLst>
          </p:cNvPr>
          <p:cNvSpPr>
            <a:spLocks noGrp="1"/>
          </p:cNvSpPr>
          <p:nvPr>
            <p:ph type="sldNum" sz="quarter" idx="12"/>
          </p:nvPr>
        </p:nvSpPr>
        <p:spPr/>
        <p:txBody>
          <a:bodyPr/>
          <a:lstStyle/>
          <a:p>
            <a:fld id="{C08B5AC8-6787-8449-BC40-4D381A3FE36A}" type="slidenum">
              <a:rPr kumimoji="1" lang="zh-CN" altLang="en-US" smtClean="0"/>
              <a:t>8</a:t>
            </a:fld>
            <a:endParaRPr kumimoji="1" lang="zh-CN" altLang="en-US"/>
          </a:p>
        </p:txBody>
      </p:sp>
      <p:sp>
        <p:nvSpPr>
          <p:cNvPr id="3" name="文本框 2">
            <a:extLst>
              <a:ext uri="{FF2B5EF4-FFF2-40B4-BE49-F238E27FC236}">
                <a16:creationId xmlns:a16="http://schemas.microsoft.com/office/drawing/2014/main" id="{1260B35B-5521-7443-881C-0A5294BCD769}"/>
              </a:ext>
            </a:extLst>
          </p:cNvPr>
          <p:cNvSpPr txBox="1"/>
          <p:nvPr/>
        </p:nvSpPr>
        <p:spPr>
          <a:xfrm>
            <a:off x="111210" y="135925"/>
            <a:ext cx="1689886" cy="830997"/>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p:txBody>
      </p:sp>
      <p:sp>
        <p:nvSpPr>
          <p:cNvPr id="4" name="右箭头 2">
            <a:extLst>
              <a:ext uri="{FF2B5EF4-FFF2-40B4-BE49-F238E27FC236}">
                <a16:creationId xmlns:a16="http://schemas.microsoft.com/office/drawing/2014/main" id="{6AFB0627-0AD0-EF4B-9ACA-5CB2A1560B96}"/>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3">
            <a:extLst>
              <a:ext uri="{FF2B5EF4-FFF2-40B4-BE49-F238E27FC236}">
                <a16:creationId xmlns:a16="http://schemas.microsoft.com/office/drawing/2014/main" id="{FC899496-EADE-6D42-9FCA-19011E12786C}"/>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7" name="文本框 6">
            <a:extLst>
              <a:ext uri="{FF2B5EF4-FFF2-40B4-BE49-F238E27FC236}">
                <a16:creationId xmlns:a16="http://schemas.microsoft.com/office/drawing/2014/main" id="{01E7FAA9-676E-D046-8107-B4E42166FCFE}"/>
              </a:ext>
            </a:extLst>
          </p:cNvPr>
          <p:cNvSpPr txBox="1"/>
          <p:nvPr/>
        </p:nvSpPr>
        <p:spPr>
          <a:xfrm>
            <a:off x="329171" y="2034514"/>
            <a:ext cx="5244738" cy="2031325"/>
          </a:xfrm>
          <a:prstGeom prst="rect">
            <a:avLst/>
          </a:prstGeom>
          <a:noFill/>
        </p:spPr>
        <p:txBody>
          <a:bodyPr wrap="square">
            <a:spAutoFit/>
          </a:bodyPr>
          <a:lstStyle/>
          <a:p>
            <a:pPr algn="l" fontAlgn="ctr"/>
            <a:r>
              <a:rPr lang="en-US" altLang="zh-CN" b="1" i="0" u="none" strike="noStrike" dirty="0">
                <a:solidFill>
                  <a:srgbClr val="333333"/>
                </a:solidFill>
                <a:effectLst/>
              </a:rPr>
              <a:t>4</a:t>
            </a:r>
            <a:r>
              <a:rPr lang="zh-CN" altLang="en-US" b="1" i="0" u="none" strike="noStrike" dirty="0">
                <a:solidFill>
                  <a:srgbClr val="333333"/>
                </a:solidFill>
                <a:effectLst/>
              </a:rPr>
              <a:t>、</a:t>
            </a:r>
            <a:r>
              <a:rPr lang="en" altLang="zh-CN" b="1" i="0" u="none" strike="noStrike" dirty="0">
                <a:solidFill>
                  <a:srgbClr val="333333"/>
                </a:solidFill>
                <a:effectLst/>
              </a:rPr>
              <a:t>What is the professor's opinion about how Bauhaus works should be displayed? </a:t>
            </a:r>
          </a:p>
          <a:p>
            <a:pPr algn="l"/>
            <a:r>
              <a:rPr lang="en" altLang="zh-CN" b="0" i="0" u="none" strike="noStrike" dirty="0">
                <a:solidFill>
                  <a:srgbClr val="333333"/>
                </a:solidFill>
                <a:effectLst/>
              </a:rPr>
              <a:t>A. They should focus on a famous Bauhaus artist.</a:t>
            </a:r>
          </a:p>
          <a:p>
            <a:pPr algn="l"/>
            <a:r>
              <a:rPr lang="en" altLang="zh-CN" b="0" i="0" u="none" strike="noStrike" dirty="0">
                <a:solidFill>
                  <a:srgbClr val="00B0F0"/>
                </a:solidFill>
                <a:effectLst/>
              </a:rPr>
              <a:t>B. They should reveal the diversity of the Bauhaus.</a:t>
            </a:r>
          </a:p>
          <a:p>
            <a:pPr algn="l"/>
            <a:r>
              <a:rPr lang="en" altLang="zh-CN" b="0" i="0" u="none" strike="noStrike" dirty="0">
                <a:solidFill>
                  <a:srgbClr val="333333"/>
                </a:solidFill>
                <a:effectLst/>
              </a:rPr>
              <a:t>C. They should be based on a single Bauhaus technique.</a:t>
            </a:r>
          </a:p>
          <a:p>
            <a:pPr algn="l"/>
            <a:r>
              <a:rPr lang="en" altLang="zh-CN" b="0" i="0" u="none" strike="noStrike" dirty="0">
                <a:solidFill>
                  <a:srgbClr val="333333"/>
                </a:solidFill>
                <a:effectLst/>
              </a:rPr>
              <a:t>D. They should be arranged by time period.</a:t>
            </a:r>
          </a:p>
        </p:txBody>
      </p:sp>
      <p:sp>
        <p:nvSpPr>
          <p:cNvPr id="9" name="文本框 8">
            <a:extLst>
              <a:ext uri="{FF2B5EF4-FFF2-40B4-BE49-F238E27FC236}">
                <a16:creationId xmlns:a16="http://schemas.microsoft.com/office/drawing/2014/main" id="{7866F474-C159-7C45-8548-CEE2EEDA2A18}"/>
              </a:ext>
            </a:extLst>
          </p:cNvPr>
          <p:cNvSpPr txBox="1"/>
          <p:nvPr/>
        </p:nvSpPr>
        <p:spPr>
          <a:xfrm>
            <a:off x="5897880" y="2044285"/>
            <a:ext cx="6100354" cy="2031325"/>
          </a:xfrm>
          <a:prstGeom prst="rect">
            <a:avLst/>
          </a:prstGeom>
          <a:noFill/>
        </p:spPr>
        <p:txBody>
          <a:bodyPr wrap="square">
            <a:spAutoFit/>
          </a:bodyPr>
          <a:lstStyle/>
          <a:p>
            <a:pPr algn="l" fontAlgn="ctr"/>
            <a:r>
              <a:rPr lang="en-US" altLang="zh-CN" b="1" i="0" u="none" strike="noStrike" dirty="0">
                <a:solidFill>
                  <a:srgbClr val="333333"/>
                </a:solidFill>
                <a:effectLst/>
              </a:rPr>
              <a:t>5</a:t>
            </a:r>
            <a:r>
              <a:rPr lang="zh-CN" altLang="en-US" b="1" i="0" u="none" strike="noStrike" dirty="0">
                <a:solidFill>
                  <a:srgbClr val="333333"/>
                </a:solidFill>
                <a:effectLst/>
              </a:rPr>
              <a:t>、</a:t>
            </a:r>
            <a:r>
              <a:rPr lang="en" altLang="zh-CN" b="1" i="0" u="none" strike="noStrike" dirty="0">
                <a:solidFill>
                  <a:srgbClr val="333333"/>
                </a:solidFill>
                <a:effectLst/>
              </a:rPr>
              <a:t>What does the professor say about the museum that the student is required to visit? </a:t>
            </a:r>
          </a:p>
          <a:p>
            <a:pPr algn="ctr"/>
            <a:r>
              <a:rPr lang="en" altLang="zh-CN" b="1" i="0" u="none" strike="noStrike" dirty="0">
                <a:solidFill>
                  <a:srgbClr val="333333"/>
                </a:solidFill>
                <a:effectLst/>
              </a:rPr>
              <a:t>Click on 2 answers</a:t>
            </a:r>
          </a:p>
          <a:p>
            <a:pPr algn="l"/>
            <a:r>
              <a:rPr lang="en" altLang="zh-CN" b="0" i="0" u="none" strike="noStrike" dirty="0">
                <a:solidFill>
                  <a:srgbClr val="00B0F0"/>
                </a:solidFill>
                <a:effectLst/>
              </a:rPr>
              <a:t>A. Its Bauhaus exhibit is organized by themes.</a:t>
            </a:r>
          </a:p>
          <a:p>
            <a:pPr algn="l"/>
            <a:r>
              <a:rPr lang="en" altLang="zh-CN" b="0" i="0" u="none" strike="noStrike" dirty="0">
                <a:solidFill>
                  <a:srgbClr val="333333"/>
                </a:solidFill>
                <a:effectLst/>
              </a:rPr>
              <a:t>B. Its Bauhaus exhibit will not be there much longer.</a:t>
            </a:r>
          </a:p>
          <a:p>
            <a:pPr algn="l"/>
            <a:r>
              <a:rPr lang="en" altLang="zh-CN" b="0" i="0" u="none" strike="noStrike" dirty="0">
                <a:solidFill>
                  <a:srgbClr val="00B0F0"/>
                </a:solidFill>
                <a:effectLst/>
              </a:rPr>
              <a:t>C. It offers students a price reduction on Thursday nights.</a:t>
            </a:r>
          </a:p>
          <a:p>
            <a:pPr algn="l"/>
            <a:r>
              <a:rPr lang="en" altLang="zh-CN" b="0" i="0" u="none" strike="noStrike" dirty="0">
                <a:solidFill>
                  <a:srgbClr val="333333"/>
                </a:solidFill>
                <a:effectLst/>
              </a:rPr>
              <a:t>D. It will probably be quite crowded next weekend.</a:t>
            </a:r>
          </a:p>
        </p:txBody>
      </p:sp>
    </p:spTree>
    <p:extLst>
      <p:ext uri="{BB962C8B-B14F-4D97-AF65-F5344CB8AC3E}">
        <p14:creationId xmlns:p14="http://schemas.microsoft.com/office/powerpoint/2010/main" val="101195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051A82B-1FB3-4A41-9ACE-ACE01C3EC8A6}"/>
              </a:ext>
            </a:extLst>
          </p:cNvPr>
          <p:cNvSpPr>
            <a:spLocks noGrp="1"/>
          </p:cNvSpPr>
          <p:nvPr>
            <p:ph type="sldNum" sz="quarter" idx="12"/>
          </p:nvPr>
        </p:nvSpPr>
        <p:spPr/>
        <p:txBody>
          <a:bodyPr/>
          <a:lstStyle/>
          <a:p>
            <a:fld id="{C08B5AC8-6787-8449-BC40-4D381A3FE36A}" type="slidenum">
              <a:rPr kumimoji="1" lang="zh-CN" altLang="en-US" smtClean="0"/>
              <a:t>9</a:t>
            </a:fld>
            <a:endParaRPr kumimoji="1" lang="zh-CN" altLang="en-US"/>
          </a:p>
        </p:txBody>
      </p:sp>
      <p:sp>
        <p:nvSpPr>
          <p:cNvPr id="3" name="文本框 2">
            <a:extLst>
              <a:ext uri="{FF2B5EF4-FFF2-40B4-BE49-F238E27FC236}">
                <a16:creationId xmlns:a16="http://schemas.microsoft.com/office/drawing/2014/main" id="{7AAC70B1-C80D-B942-9B16-F910081CE564}"/>
              </a:ext>
            </a:extLst>
          </p:cNvPr>
          <p:cNvSpPr txBox="1"/>
          <p:nvPr/>
        </p:nvSpPr>
        <p:spPr>
          <a:xfrm>
            <a:off x="111210" y="135925"/>
            <a:ext cx="3570208" cy="1938992"/>
          </a:xfrm>
          <a:prstGeom prst="rect">
            <a:avLst/>
          </a:prstGeom>
          <a:noFill/>
        </p:spPr>
        <p:txBody>
          <a:bodyPr wrap="none" rtlCol="0">
            <a:spAutoFit/>
          </a:bodyPr>
          <a:lstStyle/>
          <a:p>
            <a:r>
              <a:rPr kumimoji="1" lang="en-US" altLang="zh-CN" sz="2400" b="1" dirty="0"/>
              <a:t>TPO</a:t>
            </a:r>
            <a:r>
              <a:rPr kumimoji="1" lang="zh-CN" altLang="en-US" sz="2400" b="1" dirty="0"/>
              <a:t> </a:t>
            </a:r>
            <a:r>
              <a:rPr kumimoji="1" lang="en-US" altLang="zh-CN" sz="2400" b="1" dirty="0"/>
              <a:t>42</a:t>
            </a:r>
            <a:r>
              <a:rPr kumimoji="1" lang="zh-CN" altLang="en-US" sz="2400" b="1" dirty="0"/>
              <a:t> </a:t>
            </a:r>
            <a:r>
              <a:rPr kumimoji="1" lang="en-US" altLang="zh-CN" sz="2400" b="1" dirty="0"/>
              <a:t>-1</a:t>
            </a:r>
            <a:r>
              <a:rPr kumimoji="1" lang="zh-CN" altLang="en-US" sz="2400" b="1" dirty="0"/>
              <a:t> </a:t>
            </a:r>
            <a:endParaRPr kumimoji="1" lang="en-US" altLang="zh-CN" sz="2400" b="1" dirty="0"/>
          </a:p>
          <a:p>
            <a:endParaRPr kumimoji="1" lang="en-US" altLang="zh-CN" sz="2400" b="1" dirty="0"/>
          </a:p>
          <a:p>
            <a:r>
              <a:rPr kumimoji="1" lang="zh-CN" altLang="en-US" sz="2400" b="1" dirty="0">
                <a:solidFill>
                  <a:schemeClr val="bg2">
                    <a:lumMod val="50000"/>
                  </a:schemeClr>
                </a:solidFill>
              </a:rPr>
              <a:t>播放此时间段音频</a:t>
            </a:r>
            <a:endParaRPr kumimoji="1" lang="en-US" altLang="zh-CN" sz="2400" b="1" dirty="0">
              <a:solidFill>
                <a:schemeClr val="bg2">
                  <a:lumMod val="50000"/>
                </a:schemeClr>
              </a:solidFill>
            </a:endParaRPr>
          </a:p>
          <a:p>
            <a:r>
              <a:rPr kumimoji="1" lang="zh-CN" altLang="en-US" sz="2400" b="1" dirty="0">
                <a:solidFill>
                  <a:schemeClr val="bg2">
                    <a:lumMod val="50000"/>
                  </a:schemeClr>
                </a:solidFill>
              </a:rPr>
              <a:t>总结</a:t>
            </a:r>
            <a:r>
              <a:rPr kumimoji="1" lang="en-US" altLang="zh-CN" sz="2400" b="1" dirty="0">
                <a:solidFill>
                  <a:srgbClr val="FF0000"/>
                </a:solidFill>
              </a:rPr>
              <a:t>Main Idea</a:t>
            </a:r>
          </a:p>
          <a:p>
            <a:r>
              <a:rPr kumimoji="1" lang="zh-CN" altLang="en-US" sz="2400" b="1" dirty="0">
                <a:solidFill>
                  <a:schemeClr val="bg2">
                    <a:lumMod val="50000"/>
                  </a:schemeClr>
                </a:solidFill>
              </a:rPr>
              <a:t>原文及参考答案在下一页</a:t>
            </a:r>
            <a:endParaRPr kumimoji="1" lang="en-US" altLang="zh-CN" sz="2400" b="1" dirty="0">
              <a:solidFill>
                <a:schemeClr val="bg2">
                  <a:lumMod val="50000"/>
                </a:schemeClr>
              </a:solidFill>
            </a:endParaRPr>
          </a:p>
        </p:txBody>
      </p:sp>
      <p:sp>
        <p:nvSpPr>
          <p:cNvPr id="5" name="文本框 4">
            <a:extLst>
              <a:ext uri="{FF2B5EF4-FFF2-40B4-BE49-F238E27FC236}">
                <a16:creationId xmlns:a16="http://schemas.microsoft.com/office/drawing/2014/main" id="{2CD66D07-E0D5-6B4E-B2FF-DF0126E2DD7A}"/>
              </a:ext>
            </a:extLst>
          </p:cNvPr>
          <p:cNvSpPr txBox="1"/>
          <p:nvPr/>
        </p:nvSpPr>
        <p:spPr>
          <a:xfrm>
            <a:off x="3770334" y="2882696"/>
            <a:ext cx="3494867" cy="1092607"/>
          </a:xfrm>
          <a:prstGeom prst="rect">
            <a:avLst/>
          </a:prstGeom>
          <a:noFill/>
        </p:spPr>
        <p:txBody>
          <a:bodyPr wrap="none" rtlCol="0">
            <a:spAutoFit/>
          </a:bodyPr>
          <a:lstStyle/>
          <a:p>
            <a:r>
              <a:rPr kumimoji="1" lang="en-US" altLang="zh-CN" sz="6500" b="1" dirty="0">
                <a:latin typeface="Agency FB" panose="020B0503020202020204" pitchFamily="34" charset="0"/>
              </a:rPr>
              <a:t>0:00 – 0:37</a:t>
            </a:r>
            <a:endParaRPr kumimoji="1" lang="zh-CN" altLang="en-US" sz="6500" b="1" dirty="0">
              <a:latin typeface="Agency FB" panose="020B0503020202020204" pitchFamily="34" charset="0"/>
            </a:endParaRPr>
          </a:p>
        </p:txBody>
      </p:sp>
      <p:sp>
        <p:nvSpPr>
          <p:cNvPr id="6" name="TextBox 3">
            <a:extLst>
              <a:ext uri="{FF2B5EF4-FFF2-40B4-BE49-F238E27FC236}">
                <a16:creationId xmlns:a16="http://schemas.microsoft.com/office/drawing/2014/main" id="{1895581B-21EF-D743-878F-222CFE7FE411}"/>
              </a:ext>
            </a:extLst>
          </p:cNvPr>
          <p:cNvSpPr txBox="1"/>
          <p:nvPr/>
        </p:nvSpPr>
        <p:spPr>
          <a:xfrm>
            <a:off x="1099949" y="5889210"/>
            <a:ext cx="6096000" cy="646331"/>
          </a:xfrm>
          <a:prstGeom prst="rect">
            <a:avLst/>
          </a:prstGeom>
          <a:noFill/>
        </p:spPr>
        <p:txBody>
          <a:bodyPr wrap="square">
            <a:spAutoFit/>
          </a:bodyPr>
          <a:lstStyle/>
          <a:p>
            <a:r>
              <a:rPr lang="zh-CN" altLang="en-US" dirty="0"/>
              <a:t>听力精听链接</a:t>
            </a:r>
            <a:endParaRPr lang="en-US" altLang="zh-CN" dirty="0"/>
          </a:p>
          <a:p>
            <a:r>
              <a:rPr lang="en-US" altLang="zh-CN" dirty="0"/>
              <a:t>https://</a:t>
            </a:r>
            <a:r>
              <a:rPr lang="en-US" altLang="zh-CN" dirty="0" err="1"/>
              <a:t>toefl.kmf.com</a:t>
            </a:r>
            <a:r>
              <a:rPr lang="en-US" altLang="zh-CN" dirty="0"/>
              <a:t>/listening/</a:t>
            </a:r>
            <a:r>
              <a:rPr lang="en-US" altLang="zh-CN" dirty="0" err="1"/>
              <a:t>newdrilling</a:t>
            </a:r>
            <a:r>
              <a:rPr lang="en-US" altLang="zh-CN" dirty="0"/>
              <a:t>/b1f7mj</a:t>
            </a:r>
            <a:endParaRPr lang="zh-CN" altLang="en-US" dirty="0"/>
          </a:p>
        </p:txBody>
      </p:sp>
      <p:sp>
        <p:nvSpPr>
          <p:cNvPr id="7" name="右箭头 2">
            <a:extLst>
              <a:ext uri="{FF2B5EF4-FFF2-40B4-BE49-F238E27FC236}">
                <a16:creationId xmlns:a16="http://schemas.microsoft.com/office/drawing/2014/main" id="{D183EF4E-9B1B-8A4C-B487-1A47289E09E3}"/>
              </a:ext>
            </a:extLst>
          </p:cNvPr>
          <p:cNvSpPr/>
          <p:nvPr/>
        </p:nvSpPr>
        <p:spPr>
          <a:xfrm>
            <a:off x="440130" y="5953254"/>
            <a:ext cx="573188" cy="391563"/>
          </a:xfrm>
          <a:prstGeom prst="rightArrow">
            <a:avLst>
              <a:gd name="adj1" fmla="val 4354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245014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12038</Words>
  <Application>Microsoft Office PowerPoint</Application>
  <PresentationFormat>Widescreen</PresentationFormat>
  <Paragraphs>1013</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Indie Flower</vt:lpstr>
      <vt:lpstr>等线</vt:lpstr>
      <vt:lpstr>等线 Light</vt:lpstr>
      <vt:lpstr>Agency FB</vt:lpstr>
      <vt:lpstr>Arial</vt:lpstr>
      <vt:lpstr>Ink Free</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451595613@qq.com</dc:creator>
  <cp:lastModifiedBy>Zhou Lu</cp:lastModifiedBy>
  <cp:revision>8</cp:revision>
  <dcterms:created xsi:type="dcterms:W3CDTF">2022-03-18T03:51:28Z</dcterms:created>
  <dcterms:modified xsi:type="dcterms:W3CDTF">2023-09-22T01:50:33Z</dcterms:modified>
</cp:coreProperties>
</file>