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6"/>
  </p:notesMasterIdLst>
  <p:sldIdLst>
    <p:sldId id="1564" r:id="rId3"/>
    <p:sldId id="1566" r:id="rId4"/>
    <p:sldId id="1637" r:id="rId5"/>
    <p:sldId id="1638" r:id="rId6"/>
    <p:sldId id="1443" r:id="rId7"/>
    <p:sldId id="1654" r:id="rId8"/>
    <p:sldId id="1665" r:id="rId9"/>
    <p:sldId id="1562" r:id="rId10"/>
    <p:sldId id="1563" r:id="rId11"/>
    <p:sldId id="1666" r:id="rId12"/>
    <p:sldId id="1667" r:id="rId13"/>
    <p:sldId id="1672" r:id="rId14"/>
    <p:sldId id="1417" r:id="rId15"/>
    <p:sldId id="1418" r:id="rId16"/>
    <p:sldId id="1670" r:id="rId17"/>
    <p:sldId id="1668" r:id="rId18"/>
    <p:sldId id="1462" r:id="rId19"/>
    <p:sldId id="1463" r:id="rId20"/>
    <p:sldId id="1686" r:id="rId21"/>
    <p:sldId id="1684" r:id="rId22"/>
    <p:sldId id="1671" r:id="rId23"/>
    <p:sldId id="1676" r:id="rId24"/>
    <p:sldId id="1677" r:id="rId25"/>
    <p:sldId id="1674" r:id="rId26"/>
    <p:sldId id="1675" r:id="rId27"/>
    <p:sldId id="1678" r:id="rId28"/>
    <p:sldId id="1679" r:id="rId29"/>
    <p:sldId id="1680" r:id="rId30"/>
    <p:sldId id="1681" r:id="rId31"/>
    <p:sldId id="1682" r:id="rId32"/>
    <p:sldId id="1683" r:id="rId33"/>
    <p:sldId id="1685" r:id="rId34"/>
    <p:sldId id="16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EA778-322E-4EA4-9B72-3F5C8645A702}" type="datetimeFigureOut">
              <a:rPr lang="zh-CN" altLang="en-US" smtClean="0"/>
              <a:t>2023/9/23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05095-F7DE-4F3E-B412-B99C944E05FF}" type="slidenum">
              <a:rPr lang="zh-CN" altLang="en-US" smtClean="0"/>
              <a:t>‹#›</a:t>
            </a:fld>
            <a:endParaRPr lang="zh-CN" altLang="en-US"/>
          </a:p>
        </p:txBody>
      </p:sp>
    </p:spTree>
    <p:extLst>
      <p:ext uri="{BB962C8B-B14F-4D97-AF65-F5344CB8AC3E}">
        <p14:creationId xmlns:p14="http://schemas.microsoft.com/office/powerpoint/2010/main" val="239394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2136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10</a:t>
            </a:fld>
            <a:endParaRPr lang="zh-CN" altLang="en-US"/>
          </a:p>
        </p:txBody>
      </p:sp>
    </p:spTree>
    <p:extLst>
      <p:ext uri="{BB962C8B-B14F-4D97-AF65-F5344CB8AC3E}">
        <p14:creationId xmlns:p14="http://schemas.microsoft.com/office/powerpoint/2010/main" val="65109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11</a:t>
            </a:fld>
            <a:endParaRPr lang="zh-CN" altLang="en-US"/>
          </a:p>
        </p:txBody>
      </p:sp>
    </p:spTree>
    <p:extLst>
      <p:ext uri="{BB962C8B-B14F-4D97-AF65-F5344CB8AC3E}">
        <p14:creationId xmlns:p14="http://schemas.microsoft.com/office/powerpoint/2010/main" val="21956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4085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15</a:t>
            </a:fld>
            <a:endParaRPr lang="zh-CN" altLang="en-US"/>
          </a:p>
        </p:txBody>
      </p:sp>
    </p:spTree>
    <p:extLst>
      <p:ext uri="{BB962C8B-B14F-4D97-AF65-F5344CB8AC3E}">
        <p14:creationId xmlns:p14="http://schemas.microsoft.com/office/powerpoint/2010/main" val="310990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16</a:t>
            </a:fld>
            <a:endParaRPr lang="zh-CN" altLang="en-US"/>
          </a:p>
        </p:txBody>
      </p:sp>
    </p:spTree>
    <p:extLst>
      <p:ext uri="{BB962C8B-B14F-4D97-AF65-F5344CB8AC3E}">
        <p14:creationId xmlns:p14="http://schemas.microsoft.com/office/powerpoint/2010/main" val="4077206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4343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04263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20</a:t>
            </a:fld>
            <a:endParaRPr lang="zh-CN" altLang="en-US"/>
          </a:p>
        </p:txBody>
      </p:sp>
    </p:spTree>
    <p:extLst>
      <p:ext uri="{BB962C8B-B14F-4D97-AF65-F5344CB8AC3E}">
        <p14:creationId xmlns:p14="http://schemas.microsoft.com/office/powerpoint/2010/main" val="1518850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21</a:t>
            </a:fld>
            <a:endParaRPr lang="zh-CN" altLang="en-US"/>
          </a:p>
        </p:txBody>
      </p:sp>
    </p:spTree>
    <p:extLst>
      <p:ext uri="{BB962C8B-B14F-4D97-AF65-F5344CB8AC3E}">
        <p14:creationId xmlns:p14="http://schemas.microsoft.com/office/powerpoint/2010/main" val="1348795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22</a:t>
            </a:fld>
            <a:endParaRPr lang="zh-CN" altLang="en-US"/>
          </a:p>
        </p:txBody>
      </p:sp>
    </p:spTree>
    <p:extLst>
      <p:ext uri="{BB962C8B-B14F-4D97-AF65-F5344CB8AC3E}">
        <p14:creationId xmlns:p14="http://schemas.microsoft.com/office/powerpoint/2010/main" val="3422036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68616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9172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24</a:t>
            </a:fld>
            <a:endParaRPr lang="zh-CN" altLang="en-US"/>
          </a:p>
        </p:txBody>
      </p:sp>
    </p:spTree>
    <p:extLst>
      <p:ext uri="{BB962C8B-B14F-4D97-AF65-F5344CB8AC3E}">
        <p14:creationId xmlns:p14="http://schemas.microsoft.com/office/powerpoint/2010/main" val="2791081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25</a:t>
            </a:fld>
            <a:endParaRPr lang="zh-CN" altLang="en-US"/>
          </a:p>
        </p:txBody>
      </p:sp>
    </p:spTree>
    <p:extLst>
      <p:ext uri="{BB962C8B-B14F-4D97-AF65-F5344CB8AC3E}">
        <p14:creationId xmlns:p14="http://schemas.microsoft.com/office/powerpoint/2010/main" val="3596328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26</a:t>
            </a:fld>
            <a:endParaRPr lang="zh-CN" altLang="en-US"/>
          </a:p>
        </p:txBody>
      </p:sp>
    </p:spTree>
    <p:extLst>
      <p:ext uri="{BB962C8B-B14F-4D97-AF65-F5344CB8AC3E}">
        <p14:creationId xmlns:p14="http://schemas.microsoft.com/office/powerpoint/2010/main" val="134295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27</a:t>
            </a:fld>
            <a:endParaRPr lang="zh-CN" altLang="en-US"/>
          </a:p>
        </p:txBody>
      </p:sp>
    </p:spTree>
    <p:extLst>
      <p:ext uri="{BB962C8B-B14F-4D97-AF65-F5344CB8AC3E}">
        <p14:creationId xmlns:p14="http://schemas.microsoft.com/office/powerpoint/2010/main" val="186041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28</a:t>
            </a:fld>
            <a:endParaRPr lang="zh-CN" altLang="en-US"/>
          </a:p>
        </p:txBody>
      </p:sp>
    </p:spTree>
    <p:extLst>
      <p:ext uri="{BB962C8B-B14F-4D97-AF65-F5344CB8AC3E}">
        <p14:creationId xmlns:p14="http://schemas.microsoft.com/office/powerpoint/2010/main" val="2292968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191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D2DD4C-180E-49E2-A7B4-AE9F2BC7A09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15331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31</a:t>
            </a:fld>
            <a:endParaRPr lang="zh-CN" altLang="en-US"/>
          </a:p>
        </p:txBody>
      </p:sp>
    </p:spTree>
    <p:extLst>
      <p:ext uri="{BB962C8B-B14F-4D97-AF65-F5344CB8AC3E}">
        <p14:creationId xmlns:p14="http://schemas.microsoft.com/office/powerpoint/2010/main" val="1411022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32</a:t>
            </a:fld>
            <a:endParaRPr lang="zh-CN" altLang="en-US"/>
          </a:p>
        </p:txBody>
      </p:sp>
    </p:spTree>
    <p:extLst>
      <p:ext uri="{BB962C8B-B14F-4D97-AF65-F5344CB8AC3E}">
        <p14:creationId xmlns:p14="http://schemas.microsoft.com/office/powerpoint/2010/main" val="16515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E7AD8-0D5E-4D67-B20A-69A1CD1E9E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6952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33</a:t>
            </a:fld>
            <a:endParaRPr lang="zh-CN" altLang="en-US"/>
          </a:p>
        </p:txBody>
      </p:sp>
    </p:spTree>
    <p:extLst>
      <p:ext uri="{BB962C8B-B14F-4D97-AF65-F5344CB8AC3E}">
        <p14:creationId xmlns:p14="http://schemas.microsoft.com/office/powerpoint/2010/main" val="145132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E7AD8-0D5E-4D67-B20A-69A1CD1E9E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0648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E7AD8-0D5E-4D67-B20A-69A1CD1E9E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3083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E7AD8-0D5E-4D67-B20A-69A1CD1E9EFC}"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91234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1D2DD4C-180E-49E2-A7B4-AE9F2BC7A099}" type="slidenum">
              <a:rPr lang="zh-CN" altLang="en-US" smtClean="0"/>
              <a:t>7</a:t>
            </a:fld>
            <a:endParaRPr lang="zh-CN" altLang="en-US"/>
          </a:p>
        </p:txBody>
      </p:sp>
    </p:spTree>
    <p:extLst>
      <p:ext uri="{BB962C8B-B14F-4D97-AF65-F5344CB8AC3E}">
        <p14:creationId xmlns:p14="http://schemas.microsoft.com/office/powerpoint/2010/main" val="513706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248E7AD8-0D5E-4D67-B20A-69A1CD1E9EFC}" type="slidenum">
              <a:rPr lang="zh-CN" altLang="en-US" smtClean="0"/>
              <a:t>8</a:t>
            </a:fld>
            <a:endParaRPr lang="zh-CN" altLang="en-US"/>
          </a:p>
        </p:txBody>
      </p:sp>
    </p:spTree>
    <p:extLst>
      <p:ext uri="{BB962C8B-B14F-4D97-AF65-F5344CB8AC3E}">
        <p14:creationId xmlns:p14="http://schemas.microsoft.com/office/powerpoint/2010/main" val="386973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248E7AD8-0D5E-4D67-B20A-69A1CD1E9EFC}" type="slidenum">
              <a:rPr lang="zh-CN" altLang="en-US" smtClean="0"/>
              <a:t>9</a:t>
            </a:fld>
            <a:endParaRPr lang="zh-CN" altLang="en-US"/>
          </a:p>
        </p:txBody>
      </p:sp>
    </p:spTree>
    <p:extLst>
      <p:ext uri="{BB962C8B-B14F-4D97-AF65-F5344CB8AC3E}">
        <p14:creationId xmlns:p14="http://schemas.microsoft.com/office/powerpoint/2010/main" val="15593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4F67-94BC-4AA2-B82C-E51F8BB82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DAEF37-5373-46A3-9017-86E30C0E5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3CDB2E-31C8-40F6-BDA8-7D61C5BDE0E7}"/>
              </a:ext>
            </a:extLst>
          </p:cNvPr>
          <p:cNvSpPr>
            <a:spLocks noGrp="1"/>
          </p:cNvSpPr>
          <p:nvPr>
            <p:ph type="dt" sz="half" idx="10"/>
          </p:nvPr>
        </p:nvSpPr>
        <p:spPr/>
        <p:txBody>
          <a:bodyPr/>
          <a:lstStyle/>
          <a:p>
            <a:fld id="{31B2C9E6-3D5C-48F2-B3C1-131043DEEFB6}" type="datetime1">
              <a:rPr lang="en-US" altLang="zh-CN" smtClean="0"/>
              <a:t>9/23/2023</a:t>
            </a:fld>
            <a:endParaRPr lang="en-US"/>
          </a:p>
        </p:txBody>
      </p:sp>
      <p:sp>
        <p:nvSpPr>
          <p:cNvPr id="5" name="Footer Placeholder 4">
            <a:extLst>
              <a:ext uri="{FF2B5EF4-FFF2-40B4-BE49-F238E27FC236}">
                <a16:creationId xmlns:a16="http://schemas.microsoft.com/office/drawing/2014/main" id="{117FAC54-BEAA-48B2-9E1B-E3AE3657D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5EF0C-301B-4B88-AF8F-889DF2CFF5D4}"/>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216783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50F1-DEE0-429B-9D98-81F1B3C3A2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021E84-A15A-45A0-A557-3F2558D8E1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ED957-7CDC-4162-ACC7-24F5361A6AA7}"/>
              </a:ext>
            </a:extLst>
          </p:cNvPr>
          <p:cNvSpPr>
            <a:spLocks noGrp="1"/>
          </p:cNvSpPr>
          <p:nvPr>
            <p:ph type="dt" sz="half" idx="10"/>
          </p:nvPr>
        </p:nvSpPr>
        <p:spPr/>
        <p:txBody>
          <a:bodyPr/>
          <a:lstStyle/>
          <a:p>
            <a:fld id="{3A5D030D-CAFE-49B5-A185-1E6DEF4C6A68}" type="datetime1">
              <a:rPr lang="en-US" altLang="zh-CN" smtClean="0"/>
              <a:t>9/23/2023</a:t>
            </a:fld>
            <a:endParaRPr lang="en-US"/>
          </a:p>
        </p:txBody>
      </p:sp>
      <p:sp>
        <p:nvSpPr>
          <p:cNvPr id="5" name="Footer Placeholder 4">
            <a:extLst>
              <a:ext uri="{FF2B5EF4-FFF2-40B4-BE49-F238E27FC236}">
                <a16:creationId xmlns:a16="http://schemas.microsoft.com/office/drawing/2014/main" id="{AD166791-350C-44A0-B178-BBDF78779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82A04-F038-47C6-B75D-C371D082F192}"/>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91540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D859E-4160-43B6-A3F7-8D652C025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D7F39B-FF90-4BA8-97F3-7BD2B6F16C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F7AE9-8D72-48A4-B491-AA5C265CE3F4}"/>
              </a:ext>
            </a:extLst>
          </p:cNvPr>
          <p:cNvSpPr>
            <a:spLocks noGrp="1"/>
          </p:cNvSpPr>
          <p:nvPr>
            <p:ph type="dt" sz="half" idx="10"/>
          </p:nvPr>
        </p:nvSpPr>
        <p:spPr/>
        <p:txBody>
          <a:bodyPr/>
          <a:lstStyle/>
          <a:p>
            <a:fld id="{0374B235-12B7-4EA0-A0F7-597AC3FE8A03}" type="datetime1">
              <a:rPr lang="en-US" altLang="zh-CN" smtClean="0"/>
              <a:t>9/23/2023</a:t>
            </a:fld>
            <a:endParaRPr lang="en-US"/>
          </a:p>
        </p:txBody>
      </p:sp>
      <p:sp>
        <p:nvSpPr>
          <p:cNvPr id="5" name="Footer Placeholder 4">
            <a:extLst>
              <a:ext uri="{FF2B5EF4-FFF2-40B4-BE49-F238E27FC236}">
                <a16:creationId xmlns:a16="http://schemas.microsoft.com/office/drawing/2014/main" id="{568B9C4E-CB3F-49AE-B8C4-2B565F95F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58A65-9E81-40FF-87DD-D7D157DBC497}"/>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19433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9D4F-514A-B249-B699-124E35961CB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891D7F5-79DB-E3EE-29A4-BD649A631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F18FAD3E-2BEE-238D-3C19-D5E90E0F54EA}"/>
              </a:ext>
            </a:extLst>
          </p:cNvPr>
          <p:cNvSpPr>
            <a:spLocks noGrp="1"/>
          </p:cNvSpPr>
          <p:nvPr>
            <p:ph type="dt" sz="half" idx="10"/>
          </p:nvPr>
        </p:nvSpPr>
        <p:spPr/>
        <p:txBody>
          <a:bodyPr/>
          <a:lstStyle/>
          <a:p>
            <a:fld id="{5FD6C983-C2E7-4793-9A9D-C397198BA32A}" type="datetime1">
              <a:rPr lang="en-US" altLang="zh-CN" smtClean="0"/>
              <a:t>9/23/2023</a:t>
            </a:fld>
            <a:endParaRPr lang="zh-CN" altLang="en-US"/>
          </a:p>
        </p:txBody>
      </p:sp>
      <p:sp>
        <p:nvSpPr>
          <p:cNvPr id="5" name="Footer Placeholder 4">
            <a:extLst>
              <a:ext uri="{FF2B5EF4-FFF2-40B4-BE49-F238E27FC236}">
                <a16:creationId xmlns:a16="http://schemas.microsoft.com/office/drawing/2014/main" id="{CEB9CC3E-61DC-FA9E-1A4A-68408CC6DFA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61959F-422D-BDC0-9E74-DE9434808F57}"/>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903652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9727-03CF-E40A-83C5-75147031C85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C779FD8-8EF7-0EAA-888A-8B5C1DF6DB9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67E94D2-B9BC-8C69-F2FA-F371F04E6E3B}"/>
              </a:ext>
            </a:extLst>
          </p:cNvPr>
          <p:cNvSpPr>
            <a:spLocks noGrp="1"/>
          </p:cNvSpPr>
          <p:nvPr>
            <p:ph type="dt" sz="half" idx="10"/>
          </p:nvPr>
        </p:nvSpPr>
        <p:spPr/>
        <p:txBody>
          <a:bodyPr/>
          <a:lstStyle/>
          <a:p>
            <a:fld id="{050698A1-4560-455F-9CCD-FEC5C9FDADDE}" type="datetime1">
              <a:rPr lang="en-US" altLang="zh-CN" smtClean="0"/>
              <a:t>9/23/2023</a:t>
            </a:fld>
            <a:endParaRPr lang="zh-CN" altLang="en-US"/>
          </a:p>
        </p:txBody>
      </p:sp>
      <p:sp>
        <p:nvSpPr>
          <p:cNvPr id="5" name="Footer Placeholder 4">
            <a:extLst>
              <a:ext uri="{FF2B5EF4-FFF2-40B4-BE49-F238E27FC236}">
                <a16:creationId xmlns:a16="http://schemas.microsoft.com/office/drawing/2014/main" id="{AF7CE626-62F3-5948-6B1A-355DC29E66D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F8DD3B1-4504-AE87-83B3-876C4357E8DC}"/>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132322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D925-061E-02FD-0820-9BE80DB8956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7ACB16E-58D5-6739-9258-1AA2524914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F9DB89D-CD58-5A70-EA83-8DCB03BC1C40}"/>
              </a:ext>
            </a:extLst>
          </p:cNvPr>
          <p:cNvSpPr>
            <a:spLocks noGrp="1"/>
          </p:cNvSpPr>
          <p:nvPr>
            <p:ph type="dt" sz="half" idx="10"/>
          </p:nvPr>
        </p:nvSpPr>
        <p:spPr/>
        <p:txBody>
          <a:bodyPr/>
          <a:lstStyle/>
          <a:p>
            <a:fld id="{80ADAE94-DC98-4268-95E3-274297101161}" type="datetime1">
              <a:rPr lang="en-US" altLang="zh-CN" smtClean="0"/>
              <a:t>9/23/2023</a:t>
            </a:fld>
            <a:endParaRPr lang="zh-CN" altLang="en-US"/>
          </a:p>
        </p:txBody>
      </p:sp>
      <p:sp>
        <p:nvSpPr>
          <p:cNvPr id="5" name="Footer Placeholder 4">
            <a:extLst>
              <a:ext uri="{FF2B5EF4-FFF2-40B4-BE49-F238E27FC236}">
                <a16:creationId xmlns:a16="http://schemas.microsoft.com/office/drawing/2014/main" id="{1493AE78-FDA6-5FF9-8EA3-129E3D4C43A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158491B-411E-26A9-BFB4-73763102C00F}"/>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04734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0209-0243-249E-D9A9-E8C9383FE09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6EC4EE9-7A6B-DACF-7A27-E85C38E0411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ED4E14FA-D810-F73E-69A4-E13EC359BB6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44102F3-92B4-DC9D-8A76-0E15CD29FD78}"/>
              </a:ext>
            </a:extLst>
          </p:cNvPr>
          <p:cNvSpPr>
            <a:spLocks noGrp="1"/>
          </p:cNvSpPr>
          <p:nvPr>
            <p:ph type="dt" sz="half" idx="10"/>
          </p:nvPr>
        </p:nvSpPr>
        <p:spPr/>
        <p:txBody>
          <a:bodyPr/>
          <a:lstStyle/>
          <a:p>
            <a:fld id="{62076994-B58B-4F9D-AEA5-8273B5A801AB}" type="datetime1">
              <a:rPr lang="en-US" altLang="zh-CN" smtClean="0"/>
              <a:t>9/23/2023</a:t>
            </a:fld>
            <a:endParaRPr lang="zh-CN" altLang="en-US"/>
          </a:p>
        </p:txBody>
      </p:sp>
      <p:sp>
        <p:nvSpPr>
          <p:cNvPr id="6" name="Footer Placeholder 5">
            <a:extLst>
              <a:ext uri="{FF2B5EF4-FFF2-40B4-BE49-F238E27FC236}">
                <a16:creationId xmlns:a16="http://schemas.microsoft.com/office/drawing/2014/main" id="{89668CF3-1F36-4CD5-BCB3-50B06882705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7EBD06D-F75C-B5B8-4AF2-5F3B254526CA}"/>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413397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2BF3-E0B1-501C-6FCE-B8C02AA1BC8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5CD30A-774D-40B5-8662-F5A50383CE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AA113EF-0EA7-5570-C401-12D727E3E80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B6EACDF6-E7CB-A8B7-4D7F-908917EB2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9A52060-2462-F8B7-8238-8D9A7CBC3BD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34AD8DD-3A2F-DA21-B5EA-E41FA1A332DD}"/>
              </a:ext>
            </a:extLst>
          </p:cNvPr>
          <p:cNvSpPr>
            <a:spLocks noGrp="1"/>
          </p:cNvSpPr>
          <p:nvPr>
            <p:ph type="dt" sz="half" idx="10"/>
          </p:nvPr>
        </p:nvSpPr>
        <p:spPr/>
        <p:txBody>
          <a:bodyPr/>
          <a:lstStyle/>
          <a:p>
            <a:fld id="{7C075B89-3C8D-408A-979A-113E7EAC93CC}" type="datetime1">
              <a:rPr lang="en-US" altLang="zh-CN" smtClean="0"/>
              <a:t>9/23/2023</a:t>
            </a:fld>
            <a:endParaRPr lang="zh-CN" altLang="en-US"/>
          </a:p>
        </p:txBody>
      </p:sp>
      <p:sp>
        <p:nvSpPr>
          <p:cNvPr id="8" name="Footer Placeholder 7">
            <a:extLst>
              <a:ext uri="{FF2B5EF4-FFF2-40B4-BE49-F238E27FC236}">
                <a16:creationId xmlns:a16="http://schemas.microsoft.com/office/drawing/2014/main" id="{0EAA2197-2951-710B-C4B1-3221F789A4C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7336DBB-D3EC-4F44-6BEC-96F934094253}"/>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289278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F04E-E1CB-35E4-33DF-7B3DC03834E9}"/>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EE29636-FE27-B6F1-C302-2D06EED82ED6}"/>
              </a:ext>
            </a:extLst>
          </p:cNvPr>
          <p:cNvSpPr>
            <a:spLocks noGrp="1"/>
          </p:cNvSpPr>
          <p:nvPr>
            <p:ph type="dt" sz="half" idx="10"/>
          </p:nvPr>
        </p:nvSpPr>
        <p:spPr/>
        <p:txBody>
          <a:bodyPr/>
          <a:lstStyle/>
          <a:p>
            <a:fld id="{671122DC-F8D4-4DB7-9C05-D87FCD367205}" type="datetime1">
              <a:rPr lang="en-US" altLang="zh-CN" smtClean="0"/>
              <a:t>9/23/2023</a:t>
            </a:fld>
            <a:endParaRPr lang="zh-CN" altLang="en-US"/>
          </a:p>
        </p:txBody>
      </p:sp>
      <p:sp>
        <p:nvSpPr>
          <p:cNvPr id="4" name="Footer Placeholder 3">
            <a:extLst>
              <a:ext uri="{FF2B5EF4-FFF2-40B4-BE49-F238E27FC236}">
                <a16:creationId xmlns:a16="http://schemas.microsoft.com/office/drawing/2014/main" id="{C0DE4B2C-6385-DB62-5E40-73109D812DD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6D56066-026F-2E25-C74B-8A041CF4070E}"/>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2343101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C70EA5-E1F5-753C-3D2A-0E101DE1B6C1}"/>
              </a:ext>
            </a:extLst>
          </p:cNvPr>
          <p:cNvSpPr>
            <a:spLocks noGrp="1"/>
          </p:cNvSpPr>
          <p:nvPr>
            <p:ph type="dt" sz="half" idx="10"/>
          </p:nvPr>
        </p:nvSpPr>
        <p:spPr/>
        <p:txBody>
          <a:bodyPr/>
          <a:lstStyle/>
          <a:p>
            <a:fld id="{A8D47FF1-71FE-4860-88C3-92CFFC504689}" type="datetime1">
              <a:rPr lang="en-US" altLang="zh-CN" smtClean="0"/>
              <a:t>9/23/2023</a:t>
            </a:fld>
            <a:endParaRPr lang="zh-CN" altLang="en-US"/>
          </a:p>
        </p:txBody>
      </p:sp>
      <p:sp>
        <p:nvSpPr>
          <p:cNvPr id="3" name="Footer Placeholder 2">
            <a:extLst>
              <a:ext uri="{FF2B5EF4-FFF2-40B4-BE49-F238E27FC236}">
                <a16:creationId xmlns:a16="http://schemas.microsoft.com/office/drawing/2014/main" id="{FC4CC029-477E-BDDB-2211-7FC1694445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05CE0F9-E0F5-E662-933A-338FFC0EAF3D}"/>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2321973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D554-3DD1-82E1-B4E9-051C31DDC77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A7258C5-2292-F97B-FBD0-A7DEF6661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6C96B8-070E-AB0C-92FE-4577DD3CE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CAFDFFF-318E-69DB-74B9-A48E9094920B}"/>
              </a:ext>
            </a:extLst>
          </p:cNvPr>
          <p:cNvSpPr>
            <a:spLocks noGrp="1"/>
          </p:cNvSpPr>
          <p:nvPr>
            <p:ph type="dt" sz="half" idx="10"/>
          </p:nvPr>
        </p:nvSpPr>
        <p:spPr/>
        <p:txBody>
          <a:bodyPr/>
          <a:lstStyle/>
          <a:p>
            <a:fld id="{1F6C7493-1086-41AD-A89D-5F7A02B66A87}" type="datetime1">
              <a:rPr lang="en-US" altLang="zh-CN" smtClean="0"/>
              <a:t>9/23/2023</a:t>
            </a:fld>
            <a:endParaRPr lang="zh-CN" altLang="en-US"/>
          </a:p>
        </p:txBody>
      </p:sp>
      <p:sp>
        <p:nvSpPr>
          <p:cNvPr id="6" name="Footer Placeholder 5">
            <a:extLst>
              <a:ext uri="{FF2B5EF4-FFF2-40B4-BE49-F238E27FC236}">
                <a16:creationId xmlns:a16="http://schemas.microsoft.com/office/drawing/2014/main" id="{E54966DA-A9B4-220F-902C-4AB31F98CD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2EBEA50-D5C8-F879-D474-5D4C0D74C828}"/>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159429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A62D-6459-48E6-A179-631A46CE59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CC7DF-FC39-4406-92E0-8A30D1BFB1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7C9CD-C546-41F3-95E8-37063F270276}"/>
              </a:ext>
            </a:extLst>
          </p:cNvPr>
          <p:cNvSpPr>
            <a:spLocks noGrp="1"/>
          </p:cNvSpPr>
          <p:nvPr>
            <p:ph type="dt" sz="half" idx="10"/>
          </p:nvPr>
        </p:nvSpPr>
        <p:spPr/>
        <p:txBody>
          <a:bodyPr/>
          <a:lstStyle/>
          <a:p>
            <a:fld id="{8280CF6D-DBA1-46A9-801D-81C1713232DF}" type="datetime1">
              <a:rPr lang="en-US" altLang="zh-CN" smtClean="0"/>
              <a:t>9/23/2023</a:t>
            </a:fld>
            <a:endParaRPr lang="en-US"/>
          </a:p>
        </p:txBody>
      </p:sp>
      <p:sp>
        <p:nvSpPr>
          <p:cNvPr id="5" name="Footer Placeholder 4">
            <a:extLst>
              <a:ext uri="{FF2B5EF4-FFF2-40B4-BE49-F238E27FC236}">
                <a16:creationId xmlns:a16="http://schemas.microsoft.com/office/drawing/2014/main" id="{148934A6-8031-4B6D-B17D-9D2AFCCE1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D7537-C042-45BE-9468-638518B9A550}"/>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753202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FD9C-4559-C60F-CD19-F7D4C14A48F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E98C0D3-9BA8-35F3-AE7F-446979E37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1D78BF28-235D-56F0-D6B1-077DBE416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B829404-7ED5-ED50-9CE0-AD41C71B0D12}"/>
              </a:ext>
            </a:extLst>
          </p:cNvPr>
          <p:cNvSpPr>
            <a:spLocks noGrp="1"/>
          </p:cNvSpPr>
          <p:nvPr>
            <p:ph type="dt" sz="half" idx="10"/>
          </p:nvPr>
        </p:nvSpPr>
        <p:spPr/>
        <p:txBody>
          <a:bodyPr/>
          <a:lstStyle/>
          <a:p>
            <a:fld id="{1E828663-2C15-4D83-81A0-8D3934020B29}" type="datetime1">
              <a:rPr lang="en-US" altLang="zh-CN" smtClean="0"/>
              <a:t>9/23/2023</a:t>
            </a:fld>
            <a:endParaRPr lang="zh-CN" altLang="en-US"/>
          </a:p>
        </p:txBody>
      </p:sp>
      <p:sp>
        <p:nvSpPr>
          <p:cNvPr id="6" name="Footer Placeholder 5">
            <a:extLst>
              <a:ext uri="{FF2B5EF4-FFF2-40B4-BE49-F238E27FC236}">
                <a16:creationId xmlns:a16="http://schemas.microsoft.com/office/drawing/2014/main" id="{132EFDCE-A90A-E282-6F62-712B353C188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5E0D8F1-EC50-93F1-7E95-5A876A02C68B}"/>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879230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2252-629F-42EF-C67C-056501DEC9C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0E1A7C-D0CA-1B11-1B1C-A99A46BFC15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95087E3-C617-6C00-768C-1ED46951A31D}"/>
              </a:ext>
            </a:extLst>
          </p:cNvPr>
          <p:cNvSpPr>
            <a:spLocks noGrp="1"/>
          </p:cNvSpPr>
          <p:nvPr>
            <p:ph type="dt" sz="half" idx="10"/>
          </p:nvPr>
        </p:nvSpPr>
        <p:spPr/>
        <p:txBody>
          <a:bodyPr/>
          <a:lstStyle/>
          <a:p>
            <a:fld id="{EDE79589-493E-44FC-B488-A2441E6676E5}" type="datetime1">
              <a:rPr lang="en-US" altLang="zh-CN" smtClean="0"/>
              <a:t>9/23/2023</a:t>
            </a:fld>
            <a:endParaRPr lang="zh-CN" altLang="en-US"/>
          </a:p>
        </p:txBody>
      </p:sp>
      <p:sp>
        <p:nvSpPr>
          <p:cNvPr id="5" name="Footer Placeholder 4">
            <a:extLst>
              <a:ext uri="{FF2B5EF4-FFF2-40B4-BE49-F238E27FC236}">
                <a16:creationId xmlns:a16="http://schemas.microsoft.com/office/drawing/2014/main" id="{05563791-2745-E004-94FF-BD8A26C4137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52B1B87-91E1-0C0C-EB9A-AE8F80F6576E}"/>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793009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FE03C-1821-987A-E29D-CB1A9557AF8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2D5A321-63A4-BC34-CC76-57775C3C1C00}"/>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854AC0-4F8B-4851-8FE9-250D03E76BF2}"/>
              </a:ext>
            </a:extLst>
          </p:cNvPr>
          <p:cNvSpPr>
            <a:spLocks noGrp="1"/>
          </p:cNvSpPr>
          <p:nvPr>
            <p:ph type="dt" sz="half" idx="10"/>
          </p:nvPr>
        </p:nvSpPr>
        <p:spPr/>
        <p:txBody>
          <a:bodyPr/>
          <a:lstStyle/>
          <a:p>
            <a:fld id="{9670B24E-814F-4839-91F2-0C2E1C8D6F39}" type="datetime1">
              <a:rPr lang="en-US" altLang="zh-CN" smtClean="0"/>
              <a:t>9/23/2023</a:t>
            </a:fld>
            <a:endParaRPr lang="zh-CN" altLang="en-US"/>
          </a:p>
        </p:txBody>
      </p:sp>
      <p:sp>
        <p:nvSpPr>
          <p:cNvPr id="5" name="Footer Placeholder 4">
            <a:extLst>
              <a:ext uri="{FF2B5EF4-FFF2-40B4-BE49-F238E27FC236}">
                <a16:creationId xmlns:a16="http://schemas.microsoft.com/office/drawing/2014/main" id="{D3109937-6533-DE09-3091-7689D24300D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C39013D-BD70-86F6-F4FA-E3F43A6E951C}"/>
              </a:ext>
            </a:extLst>
          </p:cNvPr>
          <p:cNvSpPr>
            <a:spLocks noGrp="1"/>
          </p:cNvSpPr>
          <p:nvPr>
            <p:ph type="sldNum" sz="quarter" idx="12"/>
          </p:nvPr>
        </p:nvSpPr>
        <p:spPr/>
        <p:txBody>
          <a:body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38135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335C-C5AF-4739-A9C7-81743E2C5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361C1D-58E6-4796-B6C4-94CF11ED0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C432B-078C-485A-B2B2-0DB9D729F6B4}"/>
              </a:ext>
            </a:extLst>
          </p:cNvPr>
          <p:cNvSpPr>
            <a:spLocks noGrp="1"/>
          </p:cNvSpPr>
          <p:nvPr>
            <p:ph type="dt" sz="half" idx="10"/>
          </p:nvPr>
        </p:nvSpPr>
        <p:spPr/>
        <p:txBody>
          <a:bodyPr/>
          <a:lstStyle/>
          <a:p>
            <a:fld id="{E9F94D10-880F-466B-9D2B-0EB9A35CB666}" type="datetime1">
              <a:rPr lang="en-US" altLang="zh-CN" smtClean="0"/>
              <a:t>9/23/2023</a:t>
            </a:fld>
            <a:endParaRPr lang="en-US"/>
          </a:p>
        </p:txBody>
      </p:sp>
      <p:sp>
        <p:nvSpPr>
          <p:cNvPr id="5" name="Footer Placeholder 4">
            <a:extLst>
              <a:ext uri="{FF2B5EF4-FFF2-40B4-BE49-F238E27FC236}">
                <a16:creationId xmlns:a16="http://schemas.microsoft.com/office/drawing/2014/main" id="{9D083D24-6C65-4CA4-A1F2-F7625E5A7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856EE-B59B-4B60-9863-28BE163F844A}"/>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6815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A92D-B72A-4228-8020-FD9AE0353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050BD-C4F5-43F4-A7D4-8FEAA9D26C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41A1BB-CB0C-48B5-AC8A-FEF77C8154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1AFCB-4848-4DBA-87FB-167059A8218F}"/>
              </a:ext>
            </a:extLst>
          </p:cNvPr>
          <p:cNvSpPr>
            <a:spLocks noGrp="1"/>
          </p:cNvSpPr>
          <p:nvPr>
            <p:ph type="dt" sz="half" idx="10"/>
          </p:nvPr>
        </p:nvSpPr>
        <p:spPr/>
        <p:txBody>
          <a:bodyPr/>
          <a:lstStyle/>
          <a:p>
            <a:fld id="{10ECAC1C-F104-4C1B-8CF2-2D628365A434}" type="datetime1">
              <a:rPr lang="en-US" altLang="zh-CN" smtClean="0"/>
              <a:t>9/23/2023</a:t>
            </a:fld>
            <a:endParaRPr lang="en-US"/>
          </a:p>
        </p:txBody>
      </p:sp>
      <p:sp>
        <p:nvSpPr>
          <p:cNvPr id="6" name="Footer Placeholder 5">
            <a:extLst>
              <a:ext uri="{FF2B5EF4-FFF2-40B4-BE49-F238E27FC236}">
                <a16:creationId xmlns:a16="http://schemas.microsoft.com/office/drawing/2014/main" id="{24930158-6AF6-44A5-9FE5-72889C2E6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4197B-5868-42DD-AEF3-7DB43CFE6ED6}"/>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98641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DC66-3051-4523-B097-1A4531DDF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F7BC0B-9B50-46FC-8529-87F1EF67D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F8F7B3-C4E7-4B58-B70E-8B275EB9EA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244C49-0D65-4191-9BF2-515598682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72B7C3-7869-4B25-AB12-D10C016D27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DF8DE6-4A70-4C24-AC9C-24D0F5931808}"/>
              </a:ext>
            </a:extLst>
          </p:cNvPr>
          <p:cNvSpPr>
            <a:spLocks noGrp="1"/>
          </p:cNvSpPr>
          <p:nvPr>
            <p:ph type="dt" sz="half" idx="10"/>
          </p:nvPr>
        </p:nvSpPr>
        <p:spPr/>
        <p:txBody>
          <a:bodyPr/>
          <a:lstStyle/>
          <a:p>
            <a:fld id="{1157781B-FDE6-4CE4-B8BF-F9BBCB36AF4D}" type="datetime1">
              <a:rPr lang="en-US" altLang="zh-CN" smtClean="0"/>
              <a:t>9/23/2023</a:t>
            </a:fld>
            <a:endParaRPr lang="en-US"/>
          </a:p>
        </p:txBody>
      </p:sp>
      <p:sp>
        <p:nvSpPr>
          <p:cNvPr id="8" name="Footer Placeholder 7">
            <a:extLst>
              <a:ext uri="{FF2B5EF4-FFF2-40B4-BE49-F238E27FC236}">
                <a16:creationId xmlns:a16="http://schemas.microsoft.com/office/drawing/2014/main" id="{F70B4C3A-1F73-49E2-A517-B031D4E55D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EBAA2-D79E-4AF4-BCFB-AC15DEB6E89E}"/>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14339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68E4-A723-4A2A-9A4C-71019397A1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8664C-C6AB-4E8E-9741-A485CE6C779B}"/>
              </a:ext>
            </a:extLst>
          </p:cNvPr>
          <p:cNvSpPr>
            <a:spLocks noGrp="1"/>
          </p:cNvSpPr>
          <p:nvPr>
            <p:ph type="dt" sz="half" idx="10"/>
          </p:nvPr>
        </p:nvSpPr>
        <p:spPr/>
        <p:txBody>
          <a:bodyPr/>
          <a:lstStyle/>
          <a:p>
            <a:fld id="{6B9F2957-777B-44FA-9354-6459CEB3791C}" type="datetime1">
              <a:rPr lang="en-US" altLang="zh-CN" smtClean="0"/>
              <a:t>9/23/2023</a:t>
            </a:fld>
            <a:endParaRPr lang="en-US"/>
          </a:p>
        </p:txBody>
      </p:sp>
      <p:sp>
        <p:nvSpPr>
          <p:cNvPr id="4" name="Footer Placeholder 3">
            <a:extLst>
              <a:ext uri="{FF2B5EF4-FFF2-40B4-BE49-F238E27FC236}">
                <a16:creationId xmlns:a16="http://schemas.microsoft.com/office/drawing/2014/main" id="{BA2169C9-FA55-429B-AA63-FFF3A831FD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53DE88-B348-42E1-8767-22262D0D40FA}"/>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367962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38852-E429-4B49-AA7C-CC7BEA6BB879}"/>
              </a:ext>
            </a:extLst>
          </p:cNvPr>
          <p:cNvSpPr>
            <a:spLocks noGrp="1"/>
          </p:cNvSpPr>
          <p:nvPr>
            <p:ph type="dt" sz="half" idx="10"/>
          </p:nvPr>
        </p:nvSpPr>
        <p:spPr/>
        <p:txBody>
          <a:bodyPr/>
          <a:lstStyle/>
          <a:p>
            <a:fld id="{B53142DA-FFB9-4683-9D30-EA4B5FDF53D8}" type="datetime1">
              <a:rPr lang="en-US" altLang="zh-CN" smtClean="0"/>
              <a:t>9/23/2023</a:t>
            </a:fld>
            <a:endParaRPr lang="en-US"/>
          </a:p>
        </p:txBody>
      </p:sp>
      <p:sp>
        <p:nvSpPr>
          <p:cNvPr id="3" name="Footer Placeholder 2">
            <a:extLst>
              <a:ext uri="{FF2B5EF4-FFF2-40B4-BE49-F238E27FC236}">
                <a16:creationId xmlns:a16="http://schemas.microsoft.com/office/drawing/2014/main" id="{4609968F-0F97-4F14-AFF4-D456D4C34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0FD5B-1474-4013-8191-9C621BF64DEB}"/>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19094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D0F5-6B25-4828-9B92-FA2C7829F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81E369-2803-4712-908D-5F09C4AA2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91F96-9F04-489A-8768-5D63E0838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9A8803-B252-43DB-BC73-CA80DCB872E1}"/>
              </a:ext>
            </a:extLst>
          </p:cNvPr>
          <p:cNvSpPr>
            <a:spLocks noGrp="1"/>
          </p:cNvSpPr>
          <p:nvPr>
            <p:ph type="dt" sz="half" idx="10"/>
          </p:nvPr>
        </p:nvSpPr>
        <p:spPr/>
        <p:txBody>
          <a:bodyPr/>
          <a:lstStyle/>
          <a:p>
            <a:fld id="{E39D4F9A-447A-4E35-BDD9-71A543104D1E}" type="datetime1">
              <a:rPr lang="en-US" altLang="zh-CN" smtClean="0"/>
              <a:t>9/23/2023</a:t>
            </a:fld>
            <a:endParaRPr lang="en-US"/>
          </a:p>
        </p:txBody>
      </p:sp>
      <p:sp>
        <p:nvSpPr>
          <p:cNvPr id="6" name="Footer Placeholder 5">
            <a:extLst>
              <a:ext uri="{FF2B5EF4-FFF2-40B4-BE49-F238E27FC236}">
                <a16:creationId xmlns:a16="http://schemas.microsoft.com/office/drawing/2014/main" id="{45DA6691-9851-4DA7-B18B-E28BB1D60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15400-C09F-4533-A853-97E1D12DDA6D}"/>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35149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B8F9-0843-4F2B-BE24-719456C1F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4855E2-78D6-435C-B583-422BEE07F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6FDBFC-0C7B-4545-AB19-6579CC457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C9A70F-DE10-40BF-B1E3-515DBDD8EE0D}"/>
              </a:ext>
            </a:extLst>
          </p:cNvPr>
          <p:cNvSpPr>
            <a:spLocks noGrp="1"/>
          </p:cNvSpPr>
          <p:nvPr>
            <p:ph type="dt" sz="half" idx="10"/>
          </p:nvPr>
        </p:nvSpPr>
        <p:spPr/>
        <p:txBody>
          <a:bodyPr/>
          <a:lstStyle/>
          <a:p>
            <a:fld id="{0599D7D9-7722-4053-A08B-A980E16AC7C2}" type="datetime1">
              <a:rPr lang="en-US" altLang="zh-CN" smtClean="0"/>
              <a:t>9/23/2023</a:t>
            </a:fld>
            <a:endParaRPr lang="en-US"/>
          </a:p>
        </p:txBody>
      </p:sp>
      <p:sp>
        <p:nvSpPr>
          <p:cNvPr id="6" name="Footer Placeholder 5">
            <a:extLst>
              <a:ext uri="{FF2B5EF4-FFF2-40B4-BE49-F238E27FC236}">
                <a16:creationId xmlns:a16="http://schemas.microsoft.com/office/drawing/2014/main" id="{2C294BD8-D11F-465A-9B30-726A15E41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0DEAB-0513-494C-88C2-02370245F033}"/>
              </a:ext>
            </a:extLst>
          </p:cNvPr>
          <p:cNvSpPr>
            <a:spLocks noGrp="1"/>
          </p:cNvSpPr>
          <p:nvPr>
            <p:ph type="sldNum" sz="quarter" idx="12"/>
          </p:nvPr>
        </p:nvSpPr>
        <p:spPr/>
        <p:txBody>
          <a:bodyPr/>
          <a:lstStyle/>
          <a:p>
            <a:fld id="{6F8385C2-022D-4E8E-B2DE-D8B0899A4CCA}" type="slidenum">
              <a:rPr lang="en-US" smtClean="0"/>
              <a:t>‹#›</a:t>
            </a:fld>
            <a:endParaRPr lang="en-US"/>
          </a:p>
        </p:txBody>
      </p:sp>
    </p:spTree>
    <p:extLst>
      <p:ext uri="{BB962C8B-B14F-4D97-AF65-F5344CB8AC3E}">
        <p14:creationId xmlns:p14="http://schemas.microsoft.com/office/powerpoint/2010/main" val="158286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D49FC-24FB-4434-8979-EBF776C8F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CCB1A6-4EFF-4D85-9F15-3898DD5CA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BFFA6-15CD-48E8-BACD-1B86B2BE4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CDAA4-6A4C-4ED7-BCD8-26FA8DA20E0F}" type="datetime1">
              <a:rPr lang="en-US" altLang="zh-CN" smtClean="0"/>
              <a:t>9/23/2023</a:t>
            </a:fld>
            <a:endParaRPr lang="en-US"/>
          </a:p>
        </p:txBody>
      </p:sp>
      <p:sp>
        <p:nvSpPr>
          <p:cNvPr id="5" name="Footer Placeholder 4">
            <a:extLst>
              <a:ext uri="{FF2B5EF4-FFF2-40B4-BE49-F238E27FC236}">
                <a16:creationId xmlns:a16="http://schemas.microsoft.com/office/drawing/2014/main" id="{292C975D-4B5B-4600-B7A8-B13BC222D3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84AB-9640-476A-9210-B1D9C1F9E4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385C2-022D-4E8E-B2DE-D8B0899A4CCA}" type="slidenum">
              <a:rPr lang="en-US" smtClean="0"/>
              <a:t>‹#›</a:t>
            </a:fld>
            <a:endParaRPr lang="en-US"/>
          </a:p>
        </p:txBody>
      </p:sp>
    </p:spTree>
    <p:extLst>
      <p:ext uri="{BB962C8B-B14F-4D97-AF65-F5344CB8AC3E}">
        <p14:creationId xmlns:p14="http://schemas.microsoft.com/office/powerpoint/2010/main" val="1294578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56124-A976-A001-AB91-42EA8FD1C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0588A70-72B4-FF5F-D129-808DF162E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843167E-2F28-81C2-394E-2DC599C50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ECF03-0989-4EB0-ADAA-A7E6B02876CF}" type="datetime1">
              <a:rPr lang="en-US" altLang="zh-CN" smtClean="0"/>
              <a:t>9/23/2023</a:t>
            </a:fld>
            <a:endParaRPr lang="zh-CN" altLang="en-US"/>
          </a:p>
        </p:txBody>
      </p:sp>
      <p:sp>
        <p:nvSpPr>
          <p:cNvPr id="5" name="Footer Placeholder 4">
            <a:extLst>
              <a:ext uri="{FF2B5EF4-FFF2-40B4-BE49-F238E27FC236}">
                <a16:creationId xmlns:a16="http://schemas.microsoft.com/office/drawing/2014/main" id="{B7AB7583-BAB0-6216-02A3-ADB8B286D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4973E81-2E1D-9182-C67F-481B8E5CC6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4EAC2-FE73-4E62-BC67-D627F2CB873D}" type="slidenum">
              <a:rPr lang="zh-CN" altLang="en-US" smtClean="0"/>
              <a:t>‹#›</a:t>
            </a:fld>
            <a:endParaRPr lang="zh-CN" altLang="en-US"/>
          </a:p>
        </p:txBody>
      </p:sp>
    </p:spTree>
    <p:extLst>
      <p:ext uri="{BB962C8B-B14F-4D97-AF65-F5344CB8AC3E}">
        <p14:creationId xmlns:p14="http://schemas.microsoft.com/office/powerpoint/2010/main" val="70760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298BFE-9002-4415-B2A5-A5816513755D}"/>
              </a:ext>
            </a:extLst>
          </p:cNvPr>
          <p:cNvSpPr txBox="1"/>
          <p:nvPr/>
        </p:nvSpPr>
        <p:spPr>
          <a:xfrm>
            <a:off x="6527359" y="220310"/>
            <a:ext cx="5326039" cy="72481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Education  			25%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Work 				20%</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Environment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Tech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Urban Development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Economy 			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Social Issues		5%</a:t>
            </a:r>
          </a:p>
          <a:p>
            <a:pPr marL="0" marR="0" lvl="0" indent="0" algn="l" defTabSz="914400" rtl="0" eaLnBrk="1" fontAlgn="auto" latinLnBrk="0" hangingPunct="1">
              <a:lnSpc>
                <a:spcPct val="100000"/>
              </a:lnSpc>
              <a:spcBef>
                <a:spcPts val="0"/>
              </a:spcBef>
              <a:spcAft>
                <a:spcPts val="3000"/>
              </a:spcAft>
              <a:buClrTx/>
              <a:buSzTx/>
              <a:buFontTx/>
              <a:buNone/>
              <a:tabLst/>
              <a:defRPr/>
            </a:pPr>
            <a:endPar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p:txBody>
      </p:sp>
      <p:sp>
        <p:nvSpPr>
          <p:cNvPr id="8" name="TextBox 7">
            <a:extLst>
              <a:ext uri="{FF2B5EF4-FFF2-40B4-BE49-F238E27FC236}">
                <a16:creationId xmlns:a16="http://schemas.microsoft.com/office/drawing/2014/main" id="{A59F73C1-94F7-41A9-9110-B3136EAEF28C}"/>
              </a:ext>
            </a:extLst>
          </p:cNvPr>
          <p:cNvSpPr txBox="1"/>
          <p:nvPr/>
        </p:nvSpPr>
        <p:spPr>
          <a:xfrm>
            <a:off x="2475622" y="674400"/>
            <a:ext cx="5326039" cy="38779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Questions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Evaluation		40%</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Comparison		30%</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Argument		15%</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Solution 		15%</a:t>
            </a:r>
          </a:p>
        </p:txBody>
      </p:sp>
      <p:sp>
        <p:nvSpPr>
          <p:cNvPr id="4" name="TextBox 3">
            <a:extLst>
              <a:ext uri="{FF2B5EF4-FFF2-40B4-BE49-F238E27FC236}">
                <a16:creationId xmlns:a16="http://schemas.microsoft.com/office/drawing/2014/main" id="{BFA6BE6E-1C1A-4176-BE6C-9038CB9B748D}"/>
              </a:ext>
            </a:extLst>
          </p:cNvPr>
          <p:cNvSpPr txBox="1"/>
          <p:nvPr/>
        </p:nvSpPr>
        <p:spPr>
          <a:xfrm>
            <a:off x="182278" y="674400"/>
            <a:ext cx="1909516" cy="40626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Academic 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10 mins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cxnSp>
        <p:nvCxnSpPr>
          <p:cNvPr id="7" name="Straight Connector 6">
            <a:extLst>
              <a:ext uri="{FF2B5EF4-FFF2-40B4-BE49-F238E27FC236}">
                <a16:creationId xmlns:a16="http://schemas.microsoft.com/office/drawing/2014/main" id="{E3781B76-93A7-4812-A97E-55458C13F421}"/>
              </a:ext>
            </a:extLst>
          </p:cNvPr>
          <p:cNvCxnSpPr>
            <a:cxnSpLocks/>
          </p:cNvCxnSpPr>
          <p:nvPr/>
        </p:nvCxnSpPr>
        <p:spPr>
          <a:xfrm flipV="1">
            <a:off x="2283708" y="442656"/>
            <a:ext cx="0" cy="56228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C4B2D9-44DA-41EC-BD04-58EEAC4A7691}"/>
              </a:ext>
            </a:extLst>
          </p:cNvPr>
          <p:cNvCxnSpPr>
            <a:cxnSpLocks/>
          </p:cNvCxnSpPr>
          <p:nvPr/>
        </p:nvCxnSpPr>
        <p:spPr>
          <a:xfrm flipV="1">
            <a:off x="6335446" y="444723"/>
            <a:ext cx="0" cy="56228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Speech Bubble: Oval 11">
            <a:extLst>
              <a:ext uri="{FF2B5EF4-FFF2-40B4-BE49-F238E27FC236}">
                <a16:creationId xmlns:a16="http://schemas.microsoft.com/office/drawing/2014/main" id="{CC281B08-24CF-4CB5-B781-7071176AFDC0}"/>
              </a:ext>
            </a:extLst>
          </p:cNvPr>
          <p:cNvSpPr/>
          <p:nvPr/>
        </p:nvSpPr>
        <p:spPr>
          <a:xfrm>
            <a:off x="3038460" y="4903121"/>
            <a:ext cx="2350319" cy="1470979"/>
          </a:xfrm>
          <a:prstGeom prst="wedgeEllipseCallout">
            <a:avLst>
              <a:gd name="adj1" fmla="val -40446"/>
              <a:gd name="adj2" fmla="val 5263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ndie Flower" panose="02000000000000000000" pitchFamily="2" charset="0"/>
                <a:ea typeface="等线" panose="02010600030101010101" pitchFamily="2" charset="-122"/>
                <a:cs typeface="+mn-cs"/>
              </a:rPr>
              <a:t>As of Aug, 2023</a:t>
            </a:r>
            <a:endParaRPr kumimoji="0" lang="zh-CN" altLang="en-US" sz="2800" b="1" i="0" u="none" strike="noStrike" kern="1200" cap="none" spc="0" normalizeH="0" baseline="0" noProof="0" dirty="0">
              <a:ln>
                <a:noFill/>
              </a:ln>
              <a:solidFill>
                <a:prstClr val="white"/>
              </a:solidFill>
              <a:effectLst/>
              <a:uLnTx/>
              <a:uFillTx/>
              <a:latin typeface="Indie Flower" panose="02000000000000000000" pitchFamily="2" charset="0"/>
              <a:ea typeface="等线" panose="02010600030101010101" pitchFamily="2" charset="-122"/>
              <a:cs typeface="+mn-cs"/>
            </a:endParaRPr>
          </a:p>
        </p:txBody>
      </p:sp>
      <p:sp>
        <p:nvSpPr>
          <p:cNvPr id="6" name="Slide Number Placeholder 5">
            <a:extLst>
              <a:ext uri="{FF2B5EF4-FFF2-40B4-BE49-F238E27FC236}">
                <a16:creationId xmlns:a16="http://schemas.microsoft.com/office/drawing/2014/main" id="{AE7D84E2-80F9-5CDC-8113-EEE263B623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73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10</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2EB8F31-93E6-553A-B5FF-F81406AB6EE6}"/>
              </a:ext>
            </a:extLst>
          </p:cNvPr>
          <p:cNvSpPr txBox="1"/>
          <p:nvPr/>
        </p:nvSpPr>
        <p:spPr>
          <a:xfrm>
            <a:off x="7720729" y="247301"/>
            <a:ext cx="4044288" cy="11541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3200" b="1" u="sng" dirty="0">
                <a:latin typeface="Agency FB" panose="020B0503020202020204" pitchFamily="34" charset="0"/>
                <a:ea typeface="等线" panose="02010600030101010101" pitchFamily="2" charset="-122"/>
              </a:rPr>
              <a:t>Ca</a:t>
            </a:r>
            <a:r>
              <a:rPr kumimoji="0" lang="en-US" altLang="zh-CN" sz="3200" b="1" i="0" u="sng" strike="noStrike" kern="1200" cap="none" spc="0" normalizeH="0" baseline="0" noProof="0" dirty="0" err="1">
                <a:ln>
                  <a:noFill/>
                </a:ln>
                <a:effectLst/>
                <a:uLnTx/>
                <a:uFillTx/>
                <a:latin typeface="Agency FB" panose="020B0503020202020204" pitchFamily="34" charset="0"/>
                <a:ea typeface="等线" panose="02010600030101010101" pitchFamily="2" charset="-122"/>
              </a:rPr>
              <a:t>tegory</a:t>
            </a:r>
            <a:r>
              <a:rPr kumimoji="0" lang="en-US" altLang="zh-CN" sz="3200" b="1" i="0" u="sng" strike="noStrike" kern="1200" cap="none" spc="0" normalizeH="0" baseline="0" noProof="0" dirty="0">
                <a:ln>
                  <a:noFill/>
                </a:ln>
                <a:effectLst/>
                <a:uLnTx/>
                <a:uFillTx/>
                <a:latin typeface="Agency FB" panose="020B0503020202020204" pitchFamily="34" charset="0"/>
                <a:ea typeface="等线" panose="02010600030101010101" pitchFamily="2" charset="-122"/>
              </a:rPr>
              <a:t> 3 </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3200" dirty="0">
                <a:latin typeface="Agency FB" panose="020B0503020202020204" pitchFamily="34" charset="0"/>
                <a:ea typeface="等线" panose="02010600030101010101" pitchFamily="2" charset="-122"/>
              </a:rPr>
              <a:t>Argument</a:t>
            </a:r>
            <a:r>
              <a:rPr kumimoji="0" lang="en-US" altLang="zh-CN" sz="3200" i="0" u="none" strike="noStrike" kern="1200" cap="none" spc="0" normalizeH="0" baseline="0" noProof="0" dirty="0">
                <a:ln>
                  <a:noFill/>
                </a:ln>
                <a:effectLst/>
                <a:uLnTx/>
                <a:uFillTx/>
                <a:latin typeface="Agency FB" panose="020B0503020202020204" pitchFamily="34" charset="0"/>
                <a:ea typeface="等线" panose="02010600030101010101" pitchFamily="2" charset="-122"/>
              </a:rPr>
              <a:t> – </a:t>
            </a:r>
            <a:r>
              <a:rPr kumimoji="0" lang="en-US" altLang="zh-CN" sz="320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rPr>
              <a:t>Yes</a:t>
            </a:r>
            <a:r>
              <a:rPr lang="en-US" altLang="zh-CN" sz="3200" dirty="0">
                <a:solidFill>
                  <a:srgbClr val="00B0F0"/>
                </a:solidFill>
                <a:latin typeface="Agency FB" panose="020B0503020202020204" pitchFamily="34" charset="0"/>
                <a:ea typeface="等线" panose="02010600030101010101" pitchFamily="2" charset="-122"/>
              </a:rPr>
              <a:t>? No?</a:t>
            </a:r>
            <a:endParaRPr kumimoji="0" lang="zh-CN" altLang="en-US" sz="320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endParaRPr>
          </a:p>
        </p:txBody>
      </p:sp>
      <p:sp>
        <p:nvSpPr>
          <p:cNvPr id="15" name="TextBox 14">
            <a:extLst>
              <a:ext uri="{FF2B5EF4-FFF2-40B4-BE49-F238E27FC236}">
                <a16:creationId xmlns:a16="http://schemas.microsoft.com/office/drawing/2014/main" id="{F8289EFD-DFCC-E8C3-225E-4F9F6A552083}"/>
              </a:ext>
            </a:extLst>
          </p:cNvPr>
          <p:cNvSpPr txBox="1"/>
          <p:nvPr/>
        </p:nvSpPr>
        <p:spPr>
          <a:xfrm>
            <a:off x="7827627" y="1459238"/>
            <a:ext cx="3628800" cy="923330"/>
          </a:xfrm>
          <a:prstGeom prst="rect">
            <a:avLst/>
          </a:prstGeom>
          <a:solidFill>
            <a:schemeClr val="accent6">
              <a:lumMod val="20000"/>
              <a:lumOff val="80000"/>
            </a:schemeClr>
          </a:solidFill>
        </p:spPr>
        <p:txBody>
          <a:bodyPr wrap="square" rtlCol="0">
            <a:spAutoFit/>
          </a:bodyPr>
          <a:lstStyle/>
          <a:p>
            <a:r>
              <a:rPr lang="en-US" altLang="zh-CN" dirty="0">
                <a:latin typeface="等线" panose="02010600030101010101" pitchFamily="2" charset="-122"/>
                <a:ea typeface="等线" panose="02010600030101010101" pitchFamily="2" charset="-122"/>
              </a:rPr>
              <a:t>Do you think ongoing job training is </a:t>
            </a:r>
            <a:r>
              <a:rPr lang="en-US" altLang="zh-CN" dirty="0">
                <a:solidFill>
                  <a:srgbClr val="FF0000"/>
                </a:solidFill>
                <a:latin typeface="等线" panose="02010600030101010101" pitchFamily="2" charset="-122"/>
                <a:ea typeface="等线" panose="02010600030101010101" pitchFamily="2" charset="-122"/>
              </a:rPr>
              <a:t>the most important </a:t>
            </a:r>
            <a:r>
              <a:rPr lang="en-US" altLang="zh-CN" dirty="0">
                <a:latin typeface="等线" panose="02010600030101010101" pitchFamily="2" charset="-122"/>
                <a:ea typeface="等线" panose="02010600030101010101" pitchFamily="2" charset="-122"/>
              </a:rPr>
              <a:t>investment a business can make?</a:t>
            </a:r>
            <a:endParaRPr lang="zh-CN" altLang="en-US" dirty="0">
              <a:latin typeface="+mn-ea"/>
            </a:endParaRPr>
          </a:p>
        </p:txBody>
      </p:sp>
      <p:cxnSp>
        <p:nvCxnSpPr>
          <p:cNvPr id="19" name="Straight Connector 18">
            <a:extLst>
              <a:ext uri="{FF2B5EF4-FFF2-40B4-BE49-F238E27FC236}">
                <a16:creationId xmlns:a16="http://schemas.microsoft.com/office/drawing/2014/main" id="{4E02F67F-B0A9-A374-2951-5E31C5344560}"/>
              </a:ext>
            </a:extLst>
          </p:cNvPr>
          <p:cNvCxnSpPr/>
          <p:nvPr/>
        </p:nvCxnSpPr>
        <p:spPr>
          <a:xfrm>
            <a:off x="7588898" y="207627"/>
            <a:ext cx="0" cy="64718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6" name="Arrow: Right 5">
            <a:extLst>
              <a:ext uri="{FF2B5EF4-FFF2-40B4-BE49-F238E27FC236}">
                <a16:creationId xmlns:a16="http://schemas.microsoft.com/office/drawing/2014/main" id="{2364EC79-2F2E-CC48-5CFD-8C1E8DD47F19}"/>
              </a:ext>
            </a:extLst>
          </p:cNvPr>
          <p:cNvSpPr/>
          <p:nvPr/>
        </p:nvSpPr>
        <p:spPr>
          <a:xfrm rot="13309612">
            <a:off x="10451952" y="2257781"/>
            <a:ext cx="611817" cy="365125"/>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65F4E581-E511-CDA0-3D44-88F723043BC7}"/>
              </a:ext>
            </a:extLst>
          </p:cNvPr>
          <p:cNvSpPr txBox="1"/>
          <p:nvPr/>
        </p:nvSpPr>
        <p:spPr>
          <a:xfrm>
            <a:off x="7775136" y="2578563"/>
            <a:ext cx="3355158" cy="646331"/>
          </a:xfrm>
          <a:prstGeom prst="rect">
            <a:avLst/>
          </a:prstGeom>
          <a:noFill/>
        </p:spPr>
        <p:txBody>
          <a:bodyPr wrap="square" rtlCol="0">
            <a:spAutoFit/>
          </a:bodyPr>
          <a:lstStyle/>
          <a:p>
            <a:r>
              <a:rPr lang="en-US" altLang="zh-CN" dirty="0">
                <a:solidFill>
                  <a:srgbClr val="FF0000"/>
                </a:solidFill>
                <a:latin typeface="+mn-ea"/>
              </a:rPr>
              <a:t>Is ongoing employee training </a:t>
            </a:r>
            <a:r>
              <a:rPr lang="en-US" altLang="zh-CN" b="1" u="sng" dirty="0">
                <a:solidFill>
                  <a:srgbClr val="FF0000"/>
                </a:solidFill>
                <a:latin typeface="+mn-ea"/>
              </a:rPr>
              <a:t>very </a:t>
            </a:r>
            <a:r>
              <a:rPr lang="en-US" altLang="zh-CN" b="1" u="sng" dirty="0" err="1">
                <a:solidFill>
                  <a:srgbClr val="FF0000"/>
                </a:solidFill>
                <a:latin typeface="+mn-ea"/>
              </a:rPr>
              <a:t>very</a:t>
            </a:r>
            <a:r>
              <a:rPr lang="en-US" altLang="zh-CN" b="1" u="sng" dirty="0">
                <a:solidFill>
                  <a:srgbClr val="FF0000"/>
                </a:solidFill>
                <a:latin typeface="+mn-ea"/>
              </a:rPr>
              <a:t> good </a:t>
            </a:r>
            <a:r>
              <a:rPr lang="en-US" altLang="zh-CN" dirty="0">
                <a:solidFill>
                  <a:srgbClr val="FF0000"/>
                </a:solidFill>
                <a:latin typeface="+mn-ea"/>
              </a:rPr>
              <a:t>for a company?</a:t>
            </a:r>
            <a:endParaRPr lang="zh-CN" altLang="en-US" dirty="0">
              <a:solidFill>
                <a:srgbClr val="FF0000"/>
              </a:solidFill>
              <a:latin typeface="+mn-ea"/>
            </a:endParaRPr>
          </a:p>
        </p:txBody>
      </p:sp>
      <p:sp>
        <p:nvSpPr>
          <p:cNvPr id="5" name="TextBox 4">
            <a:extLst>
              <a:ext uri="{FF2B5EF4-FFF2-40B4-BE49-F238E27FC236}">
                <a16:creationId xmlns:a16="http://schemas.microsoft.com/office/drawing/2014/main" id="{7D1AF0C2-0C45-5248-4DCD-ACC9BFCF9065}"/>
              </a:ext>
            </a:extLst>
          </p:cNvPr>
          <p:cNvSpPr txBox="1"/>
          <p:nvPr/>
        </p:nvSpPr>
        <p:spPr>
          <a:xfrm>
            <a:off x="606563" y="365842"/>
            <a:ext cx="6633467" cy="6140142"/>
          </a:xfrm>
          <a:prstGeom prst="rect">
            <a:avLst/>
          </a:prstGeom>
          <a:noFill/>
        </p:spPr>
        <p:txBody>
          <a:bodyPr wrap="square">
            <a:spAutoFit/>
          </a:bodyPr>
          <a:lstStyle/>
          <a:p>
            <a:pPr>
              <a:spcAft>
                <a:spcPts val="600"/>
              </a:spcAft>
            </a:pPr>
            <a:r>
              <a:rPr lang="en-US" altLang="zh-CN" b="1" dirty="0">
                <a:latin typeface="+mn-ea"/>
              </a:rPr>
              <a:t>It is certain that </a:t>
            </a:r>
            <a:r>
              <a:rPr lang="en-US" altLang="zh-CN" kern="100" dirty="0">
                <a:latin typeface="+mn-ea"/>
                <a:cs typeface="Times New Roman" panose="02020603050405020304" pitchFamily="18" charset="0"/>
              </a:rPr>
              <a:t>ongoing job training is an essential part of business</a:t>
            </a:r>
            <a:r>
              <a:rPr lang="en-US" altLang="zh-CN" sz="1800" kern="100" dirty="0">
                <a:effectLst/>
                <a:latin typeface="+mn-ea"/>
                <a:cs typeface="Times New Roman" panose="02020603050405020304" pitchFamily="18" charset="0"/>
              </a:rPr>
              <a:t> </a:t>
            </a:r>
            <a:r>
              <a:rPr lang="en-US" altLang="zh-CN" b="1" kern="100" dirty="0">
                <a:latin typeface="+mn-ea"/>
                <a:cs typeface="Times New Roman" panose="02020603050405020304" pitchFamily="18" charset="0"/>
              </a:rPr>
              <a:t>because</a:t>
            </a:r>
            <a:r>
              <a:rPr lang="en-US" altLang="zh-CN" sz="1800" kern="100" dirty="0">
                <a:effectLst/>
                <a:latin typeface="+mn-ea"/>
                <a:cs typeface="Times New Roman" panose="02020603050405020304" pitchFamily="18" charset="0"/>
              </a:rPr>
              <a:t> it </a:t>
            </a:r>
            <a:r>
              <a:rPr lang="en-US" altLang="zh-CN" kern="100" dirty="0">
                <a:latin typeface="+mn-ea"/>
                <a:cs typeface="Times New Roman" panose="02020603050405020304" pitchFamily="18" charset="0"/>
              </a:rPr>
              <a:t>helps employees to stay competitive in today’s rapidly changing world</a:t>
            </a:r>
            <a:r>
              <a:rPr lang="en-US" altLang="zh-CN" sz="1800" kern="100" dirty="0">
                <a:effectLst/>
                <a:latin typeface="+mn-ea"/>
                <a:cs typeface="Times New Roman" panose="02020603050405020304" pitchFamily="18" charset="0"/>
              </a:rPr>
              <a:t>. (27)</a:t>
            </a:r>
          </a:p>
          <a:p>
            <a:pPr>
              <a:spcAft>
                <a:spcPts val="600"/>
              </a:spcAft>
            </a:pPr>
            <a:r>
              <a:rPr lang="en-US" altLang="zh-CN" b="1" kern="100" dirty="0">
                <a:latin typeface="等线" panose="02010600030101010101" pitchFamily="2" charset="-122"/>
                <a:ea typeface="等线" panose="02010600030101010101" pitchFamily="2" charset="-122"/>
                <a:cs typeface="Times New Roman" panose="02020603050405020304" pitchFamily="18" charset="0"/>
              </a:rPr>
              <a:t>To be more specific</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instead of relying on outdated skillsets, ongoing job training not only provides </a:t>
            </a:r>
            <a:r>
              <a:rPr lang="en-US" altLang="zh-CN" kern="100" dirty="0">
                <a:latin typeface="等线" panose="02010600030101010101" pitchFamily="2" charset="-122"/>
                <a:ea typeface="等线" panose="02010600030101010101" pitchFamily="2" charset="-122"/>
                <a:cs typeface="Times New Roman" panose="02020603050405020304" pitchFamily="18" charset="0"/>
              </a:rPr>
              <a:t>employees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 </a:t>
            </a:r>
            <a:r>
              <a:rPr lang="en-US" altLang="zh-CN" kern="100" dirty="0">
                <a:latin typeface="等线" panose="02010600030101010101" pitchFamily="2" charset="-122"/>
                <a:ea typeface="等线" panose="02010600030101010101" pitchFamily="2" charset="-122"/>
                <a:cs typeface="Times New Roman" panose="02020603050405020304" pitchFamily="18" charset="0"/>
              </a:rPr>
              <a:t>insight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into advanced strategies </a:t>
            </a:r>
            <a:r>
              <a:rPr lang="en-US" altLang="zh-CN" kern="100" dirty="0">
                <a:latin typeface="等线" panose="02010600030101010101" pitchFamily="2" charset="-122"/>
                <a:ea typeface="等线" panose="02010600030101010101" pitchFamily="2" charset="-122"/>
                <a:cs typeface="Times New Roman" panose="02020603050405020304" pitchFamily="18" charset="0"/>
              </a:rPr>
              <a:t>but also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equip them with competitive technical skills, which in turn helps the company to keep vibrant. (39) </a:t>
            </a:r>
            <a:r>
              <a:rPr lang="en-US" altLang="zh-CN" b="1" dirty="0">
                <a:latin typeface="+mn-ea"/>
              </a:rPr>
              <a:t>For example, </a:t>
            </a:r>
            <a:r>
              <a:rPr lang="en-US" altLang="zh-CN" dirty="0">
                <a:latin typeface="+mn-ea"/>
              </a:rPr>
              <a:t>the company I work for occasionally organize training on how to use the ERP (enterprise resource planning) system. Through utilizing ERP, different departments get a much better understanding of the operation of the whole organization, thus building a stronger synergy between departments and individuals. (20+26)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r>
              <a:rPr lang="en-US" altLang="zh-CN" b="1" dirty="0">
                <a:latin typeface="+mn-ea"/>
              </a:rPr>
              <a:t>Still</a:t>
            </a:r>
            <a:r>
              <a:rPr lang="en-US" altLang="zh-CN" dirty="0">
                <a:latin typeface="+mn-ea"/>
              </a:rPr>
              <a:t>, a voice arises that businesses can save money from training by recruiting new employees. </a:t>
            </a:r>
            <a:r>
              <a:rPr lang="en-US" altLang="zh-CN" b="1" dirty="0">
                <a:latin typeface="+mn-ea"/>
              </a:rPr>
              <a:t>Ironically</a:t>
            </a:r>
            <a:r>
              <a:rPr lang="en-US" altLang="zh-CN" dirty="0">
                <a:latin typeface="+mn-ea"/>
              </a:rPr>
              <a:t>, even the most talented and skilled new employees will need time and training to best adapt themselves to a new environment, which is a lot of times more expensive than ongoing job training. In addition, what is even worse is that new hires might make mistakes and potentially cause significant business losses. (15+34+19)</a:t>
            </a:r>
          </a:p>
          <a:p>
            <a:pPr>
              <a:spcAft>
                <a:spcPts val="600"/>
              </a:spcAft>
            </a:pPr>
            <a:r>
              <a:rPr lang="en-US" altLang="zh-CN" sz="1800" kern="100" dirty="0">
                <a:effectLst/>
                <a:latin typeface="+mn-ea"/>
                <a:ea typeface="等线" panose="02010600030101010101" pitchFamily="2" charset="-122"/>
                <a:cs typeface="Times New Roman" panose="02020603050405020304" pitchFamily="18" charset="0"/>
              </a:rPr>
              <a:t>180 words in total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3" name="TextBox 2">
            <a:extLst>
              <a:ext uri="{FF2B5EF4-FFF2-40B4-BE49-F238E27FC236}">
                <a16:creationId xmlns:a16="http://schemas.microsoft.com/office/drawing/2014/main" id="{F3575B33-AD63-8B89-2E20-57E6E3C62CFC}"/>
              </a:ext>
            </a:extLst>
          </p:cNvPr>
          <p:cNvSpPr txBox="1"/>
          <p:nvPr/>
        </p:nvSpPr>
        <p:spPr>
          <a:xfrm>
            <a:off x="9535887" y="261545"/>
            <a:ext cx="95794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prstClr val="black"/>
                </a:solidFill>
                <a:latin typeface="+mn-ea"/>
              </a:rPr>
              <a:t>T6</a:t>
            </a:r>
          </a:p>
        </p:txBody>
      </p:sp>
    </p:spTree>
    <p:extLst>
      <p:ext uri="{BB962C8B-B14F-4D97-AF65-F5344CB8AC3E}">
        <p14:creationId xmlns:p14="http://schemas.microsoft.com/office/powerpoint/2010/main" val="9133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11</a:t>
            </a:fld>
            <a:endParaRPr lang="zh-CN" altLang="en-US" dirty="0"/>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02F67F-B0A9-A374-2951-5E31C5344560}"/>
              </a:ext>
            </a:extLst>
          </p:cNvPr>
          <p:cNvCxnSpPr/>
          <p:nvPr/>
        </p:nvCxnSpPr>
        <p:spPr>
          <a:xfrm>
            <a:off x="7588898" y="207627"/>
            <a:ext cx="0" cy="64718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9C96A56-B7C2-1EC3-0E0B-E0374AE432F4}"/>
              </a:ext>
            </a:extLst>
          </p:cNvPr>
          <p:cNvSpPr txBox="1"/>
          <p:nvPr/>
        </p:nvSpPr>
        <p:spPr>
          <a:xfrm>
            <a:off x="7720729" y="3559668"/>
            <a:ext cx="4044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zh-CN" sz="3200" b="1" u="sng" dirty="0">
                <a:latin typeface="Agency FB" panose="020B0503020202020204" pitchFamily="34" charset="0"/>
                <a:ea typeface="等线" panose="02010600030101010101" pitchFamily="2" charset="-122"/>
              </a:rPr>
              <a:t>Ca</a:t>
            </a:r>
            <a:r>
              <a:rPr kumimoji="0" lang="en-US" altLang="zh-CN" sz="3200" b="1" i="0" u="sng" strike="noStrike" kern="1200" cap="none" spc="0" normalizeH="0" baseline="0" noProof="0" dirty="0" err="1">
                <a:ln>
                  <a:noFill/>
                </a:ln>
                <a:effectLst/>
                <a:uLnTx/>
                <a:uFillTx/>
                <a:latin typeface="Agency FB" panose="020B0503020202020204" pitchFamily="34" charset="0"/>
                <a:ea typeface="等线" panose="02010600030101010101" pitchFamily="2" charset="-122"/>
              </a:rPr>
              <a:t>tegory</a:t>
            </a:r>
            <a:r>
              <a:rPr kumimoji="0" lang="en-US" altLang="zh-CN" sz="3200" b="1" i="0" u="sng" strike="noStrike" kern="1200" cap="none" spc="0" normalizeH="0" baseline="0" noProof="0" dirty="0">
                <a:ln>
                  <a:noFill/>
                </a:ln>
                <a:effectLst/>
                <a:uLnTx/>
                <a:uFillTx/>
                <a:latin typeface="Agency FB" panose="020B0503020202020204" pitchFamily="34" charset="0"/>
                <a:ea typeface="等线" panose="02010600030101010101" pitchFamily="2" charset="-122"/>
              </a:rPr>
              <a:t> 4</a:t>
            </a:r>
            <a:r>
              <a:rPr kumimoji="0" lang="en-US" altLang="zh-CN" sz="3200" b="1" i="0" strike="noStrike" kern="1200" cap="none" spc="0" normalizeH="0" baseline="0" noProof="0" dirty="0">
                <a:ln>
                  <a:noFill/>
                </a:ln>
                <a:effectLst/>
                <a:uLnTx/>
                <a:uFillTx/>
                <a:latin typeface="Agency FB" panose="020B0503020202020204" pitchFamily="34" charset="0"/>
                <a:ea typeface="等线" panose="02010600030101010101" pitchFamily="2" charset="-122"/>
              </a:rPr>
              <a:t> </a:t>
            </a:r>
            <a:r>
              <a:rPr lang="en-US" altLang="zh-CN" sz="3200" dirty="0">
                <a:latin typeface="Agency FB" panose="020B0503020202020204" pitchFamily="34" charset="0"/>
                <a:ea typeface="等线" panose="02010600030101010101" pitchFamily="2" charset="-122"/>
              </a:rPr>
              <a:t>Solution</a:t>
            </a:r>
            <a:endParaRPr kumimoji="0" lang="zh-CN" altLang="en-US" sz="320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endParaRPr>
          </a:p>
        </p:txBody>
      </p:sp>
      <p:sp>
        <p:nvSpPr>
          <p:cNvPr id="18" name="TextBox 17">
            <a:extLst>
              <a:ext uri="{FF2B5EF4-FFF2-40B4-BE49-F238E27FC236}">
                <a16:creationId xmlns:a16="http://schemas.microsoft.com/office/drawing/2014/main" id="{ECB2A8BC-4221-576A-2F3E-D817D649F4EC}"/>
              </a:ext>
            </a:extLst>
          </p:cNvPr>
          <p:cNvSpPr txBox="1"/>
          <p:nvPr/>
        </p:nvSpPr>
        <p:spPr>
          <a:xfrm>
            <a:off x="7827626" y="4329727"/>
            <a:ext cx="3628800" cy="923330"/>
          </a:xfrm>
          <a:prstGeom prst="rect">
            <a:avLst/>
          </a:prstGeom>
          <a:solidFill>
            <a:schemeClr val="accent6">
              <a:lumMod val="20000"/>
              <a:lumOff val="80000"/>
            </a:schemeClr>
          </a:solidFill>
        </p:spPr>
        <p:txBody>
          <a:bodyPr wrap="square" rtlCol="0">
            <a:spAutoFit/>
          </a:bodyPr>
          <a:lstStyle/>
          <a:p>
            <a:r>
              <a:rPr lang="en-US" altLang="zh-CN" dirty="0">
                <a:latin typeface="等线" panose="02010600030101010101" pitchFamily="2" charset="-122"/>
                <a:ea typeface="等线" panose="02010600030101010101" pitchFamily="2" charset="-122"/>
              </a:rPr>
              <a:t>What is the biggest mistake that people make when it comes to the purchase of tech products?</a:t>
            </a:r>
            <a:endParaRPr lang="zh-CN" altLang="en-US" dirty="0">
              <a:latin typeface="+mn-ea"/>
            </a:endParaRPr>
          </a:p>
        </p:txBody>
      </p:sp>
      <p:sp>
        <p:nvSpPr>
          <p:cNvPr id="24" name="Arrow: Right 23">
            <a:extLst>
              <a:ext uri="{FF2B5EF4-FFF2-40B4-BE49-F238E27FC236}">
                <a16:creationId xmlns:a16="http://schemas.microsoft.com/office/drawing/2014/main" id="{63726F9A-CC0D-DA92-155A-2956625C9EB6}"/>
              </a:ext>
            </a:extLst>
          </p:cNvPr>
          <p:cNvSpPr/>
          <p:nvPr/>
        </p:nvSpPr>
        <p:spPr>
          <a:xfrm rot="13309612">
            <a:off x="10821452" y="5138979"/>
            <a:ext cx="611817" cy="365125"/>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A9C00CC2-8B14-FB20-CFBC-A72DABA36187}"/>
              </a:ext>
            </a:extLst>
          </p:cNvPr>
          <p:cNvSpPr txBox="1"/>
          <p:nvPr/>
        </p:nvSpPr>
        <p:spPr>
          <a:xfrm>
            <a:off x="788586" y="361471"/>
            <a:ext cx="6184490" cy="6017032"/>
          </a:xfrm>
          <a:prstGeom prst="rect">
            <a:avLst/>
          </a:prstGeom>
          <a:noFill/>
        </p:spPr>
        <p:txBody>
          <a:bodyPr wrap="square">
            <a:spAutoFit/>
          </a:bodyPr>
          <a:lstStyle/>
          <a:p>
            <a:pPr>
              <a:spcAft>
                <a:spcPts val="600"/>
              </a:spcAft>
            </a:pPr>
            <a:r>
              <a:rPr lang="en-US" altLang="zh-CN" b="1" dirty="0">
                <a:latin typeface="+mn-ea"/>
              </a:rPr>
              <a:t>The biggest mistake in the purchase of tech products is that </a:t>
            </a:r>
            <a:r>
              <a:rPr lang="en-US" altLang="zh-CN" kern="100" dirty="0">
                <a:latin typeface="+mn-ea"/>
                <a:cs typeface="Times New Roman" panose="02020603050405020304" pitchFamily="18" charset="0"/>
              </a:rPr>
              <a:t>consumers almost always pay for what they do not need</a:t>
            </a:r>
            <a:r>
              <a:rPr lang="en-US" altLang="zh-CN" sz="1800" kern="100" dirty="0">
                <a:effectLst/>
                <a:latin typeface="+mn-ea"/>
                <a:cs typeface="Times New Roman" panose="02020603050405020304" pitchFamily="18" charset="0"/>
              </a:rPr>
              <a:t> </a:t>
            </a:r>
            <a:r>
              <a:rPr lang="en-US" altLang="zh-CN" b="1" kern="100" dirty="0">
                <a:latin typeface="+mn-ea"/>
                <a:cs typeface="Times New Roman" panose="02020603050405020304" pitchFamily="18" charset="0"/>
              </a:rPr>
              <a:t>since </a:t>
            </a:r>
            <a:r>
              <a:rPr lang="en-US" altLang="zh-CN" kern="100" dirty="0">
                <a:latin typeface="+mn-ea"/>
                <a:cs typeface="Times New Roman" panose="02020603050405020304" pitchFamily="18" charset="0"/>
              </a:rPr>
              <a:t>people are easily misled by advertisements</a:t>
            </a:r>
            <a:r>
              <a:rPr lang="en-US" altLang="zh-CN" sz="1800" kern="100" dirty="0">
                <a:effectLst/>
                <a:latin typeface="+mn-ea"/>
                <a:cs typeface="Times New Roman" panose="02020603050405020304" pitchFamily="18" charset="0"/>
              </a:rPr>
              <a:t>. (28)</a:t>
            </a:r>
          </a:p>
          <a:p>
            <a:pPr>
              <a:spcAft>
                <a:spcPts val="600"/>
              </a:spcAft>
            </a:pPr>
            <a:r>
              <a:rPr lang="en-US" altLang="zh-CN" b="1" kern="100" dirty="0">
                <a:latin typeface="等线" panose="02010600030101010101" pitchFamily="2" charset="-122"/>
                <a:ea typeface="等线" panose="02010600030101010101" pitchFamily="2" charset="-122"/>
                <a:cs typeface="Times New Roman" panose="02020603050405020304" pitchFamily="18" charset="0"/>
              </a:rPr>
              <a:t>To elaborate</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TV and internet commercials usually illustrate the most sophisticated and powerful functions of high-tech products in an exaggerated manner, which </a:t>
            </a:r>
            <a:r>
              <a:rPr lang="en-US" altLang="zh-CN" kern="100" dirty="0">
                <a:latin typeface="等线" panose="02010600030101010101" pitchFamily="2" charset="-122"/>
                <a:ea typeface="等线" panose="02010600030101010101" pitchFamily="2" charset="-122"/>
                <a:cs typeface="Times New Roman" panose="02020603050405020304" pitchFamily="18" charset="0"/>
              </a:rPr>
              <a:t>are unfortunately rarely needed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(26) </a:t>
            </a:r>
            <a:r>
              <a:rPr lang="en-US" altLang="zh-CN" b="1" dirty="0">
                <a:latin typeface="+mn-ea"/>
              </a:rPr>
              <a:t>For example</a:t>
            </a:r>
            <a:r>
              <a:rPr lang="en-US" altLang="zh-CN" dirty="0">
                <a:latin typeface="+mn-ea"/>
              </a:rPr>
              <a:t>, commercials may demonstrate how a powerful laptop may solve all problems in our work and life, while we end up just using the expensive laptop with basic jobs such as editing texts and PowerPoint slides. (37)</a:t>
            </a:r>
          </a:p>
          <a:p>
            <a:pPr>
              <a:spcAft>
                <a:spcPts val="600"/>
              </a:spcAft>
            </a:pPr>
            <a:r>
              <a:rPr lang="en-US" altLang="zh-CN" b="1" dirty="0">
                <a:latin typeface="+mn-ea"/>
              </a:rPr>
              <a:t>Nevertheless</a:t>
            </a:r>
            <a:r>
              <a:rPr lang="en-US" altLang="zh-CN" dirty="0">
                <a:latin typeface="+mn-ea"/>
              </a:rPr>
              <a:t>, some state that the biggest mistake is that the software we are familiar with might not be compatible with the new tech products. </a:t>
            </a:r>
            <a:r>
              <a:rPr lang="en-US" altLang="zh-CN" b="1" dirty="0">
                <a:latin typeface="+mn-ea"/>
              </a:rPr>
              <a:t>However</a:t>
            </a:r>
            <a:r>
              <a:rPr lang="en-US" altLang="zh-CN" dirty="0">
                <a:latin typeface="+mn-ea"/>
              </a:rPr>
              <a:t>, with the development of computer science, software today can usually be used on multiple platforms. For example, PowerPoint can be used on both PC and Mac, and even on mobile devices. (24+32)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r>
              <a:rPr lang="en-US" altLang="zh-CN" sz="1800" kern="100" dirty="0">
                <a:effectLst/>
                <a:latin typeface="+mn-ea"/>
                <a:ea typeface="等线" panose="02010600030101010101" pitchFamily="2" charset="-122"/>
                <a:cs typeface="Times New Roman" panose="02020603050405020304" pitchFamily="18" charset="0"/>
              </a:rPr>
              <a:t>147 words in total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spcAft>
                <a:spcPts val="600"/>
              </a:spcAf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620C9601-0C5B-CD41-8AF7-F8CF0259B632}"/>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4" name="TextBox 3">
            <a:extLst>
              <a:ext uri="{FF2B5EF4-FFF2-40B4-BE49-F238E27FC236}">
                <a16:creationId xmlns:a16="http://schemas.microsoft.com/office/drawing/2014/main" id="{C9714896-92F6-AED0-F499-C267A9BB1920}"/>
              </a:ext>
            </a:extLst>
          </p:cNvPr>
          <p:cNvSpPr txBox="1"/>
          <p:nvPr/>
        </p:nvSpPr>
        <p:spPr>
          <a:xfrm>
            <a:off x="7725749" y="2974893"/>
            <a:ext cx="95794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prstClr val="black"/>
                </a:solidFill>
                <a:latin typeface="+mn-ea"/>
              </a:rPr>
              <a:t>T28</a:t>
            </a:r>
          </a:p>
        </p:txBody>
      </p:sp>
    </p:spTree>
    <p:extLst>
      <p:ext uri="{BB962C8B-B14F-4D97-AF65-F5344CB8AC3E}">
        <p14:creationId xmlns:p14="http://schemas.microsoft.com/office/powerpoint/2010/main" val="248427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5A9F7D-986C-A2B6-80B7-AEDF8F3A98EE}"/>
              </a:ext>
            </a:extLst>
          </p:cNvPr>
          <p:cNvSpPr/>
          <p:nvPr/>
        </p:nvSpPr>
        <p:spPr>
          <a:xfrm>
            <a:off x="6526016" y="1225420"/>
            <a:ext cx="4714261" cy="156754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CC298BFE-9002-4415-B2A5-A5816513755D}"/>
              </a:ext>
            </a:extLst>
          </p:cNvPr>
          <p:cNvSpPr txBox="1"/>
          <p:nvPr/>
        </p:nvSpPr>
        <p:spPr>
          <a:xfrm>
            <a:off x="6527359" y="220310"/>
            <a:ext cx="5326039" cy="72481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effectLst/>
                <a:uLnTx/>
                <a:uFillTx/>
                <a:latin typeface="Agency FB" panose="020B0503020202020204" pitchFamily="34" charset="0"/>
                <a:ea typeface="等线" panose="02010600030101010101" pitchFamily="2" charset="-122"/>
                <a:cs typeface="+mn-cs"/>
              </a:rPr>
              <a:t>Education  			25%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effectLst/>
                <a:uLnTx/>
                <a:uFillTx/>
                <a:latin typeface="Agency FB" panose="020B0503020202020204" pitchFamily="34" charset="0"/>
                <a:ea typeface="等线" panose="02010600030101010101" pitchFamily="2" charset="-122"/>
                <a:cs typeface="+mn-cs"/>
              </a:rPr>
              <a:t>Work 				20%</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Environment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Tech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Urban Development 	15%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Economy 			5%</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Social Issues		5%</a:t>
            </a:r>
          </a:p>
          <a:p>
            <a:pPr marL="0" marR="0" lvl="0" indent="0" algn="l" defTabSz="914400" rtl="0" eaLnBrk="1" fontAlgn="auto" latinLnBrk="0" hangingPunct="1">
              <a:lnSpc>
                <a:spcPct val="100000"/>
              </a:lnSpc>
              <a:spcBef>
                <a:spcPts val="0"/>
              </a:spcBef>
              <a:spcAft>
                <a:spcPts val="3000"/>
              </a:spcAft>
              <a:buClrTx/>
              <a:buSzTx/>
              <a:buFontTx/>
              <a:buNone/>
              <a:tabLst/>
              <a:defRPr/>
            </a:pPr>
            <a:endPar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p:txBody>
      </p:sp>
      <p:sp>
        <p:nvSpPr>
          <p:cNvPr id="8" name="TextBox 7">
            <a:extLst>
              <a:ext uri="{FF2B5EF4-FFF2-40B4-BE49-F238E27FC236}">
                <a16:creationId xmlns:a16="http://schemas.microsoft.com/office/drawing/2014/main" id="{A59F73C1-94F7-41A9-9110-B3136EAEF28C}"/>
              </a:ext>
            </a:extLst>
          </p:cNvPr>
          <p:cNvSpPr txBox="1"/>
          <p:nvPr/>
        </p:nvSpPr>
        <p:spPr>
          <a:xfrm>
            <a:off x="2475622" y="674400"/>
            <a:ext cx="5326039" cy="38779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sng"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Questions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3600" b="1"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Evaluation		40%</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Comparison		30%</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Argument		15%</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3600" b="0" i="0" u="none" strike="noStrike" kern="1200" cap="none" spc="0" normalizeH="0" baseline="0" noProof="0" dirty="0">
                <a:ln>
                  <a:noFill/>
                </a:ln>
                <a:solidFill>
                  <a:prstClr val="white"/>
                </a:solidFill>
                <a:effectLst/>
                <a:uLnTx/>
                <a:uFillTx/>
                <a:latin typeface="Agency FB" panose="020B0503020202020204" pitchFamily="34" charset="0"/>
                <a:ea typeface="等线" panose="02010600030101010101" pitchFamily="2" charset="-122"/>
                <a:cs typeface="+mn-cs"/>
              </a:rPr>
              <a:t>Solution 		15%</a:t>
            </a:r>
          </a:p>
        </p:txBody>
      </p:sp>
      <p:sp>
        <p:nvSpPr>
          <p:cNvPr id="4" name="TextBox 3">
            <a:extLst>
              <a:ext uri="{FF2B5EF4-FFF2-40B4-BE49-F238E27FC236}">
                <a16:creationId xmlns:a16="http://schemas.microsoft.com/office/drawing/2014/main" id="{BFA6BE6E-1C1A-4176-BE6C-9038CB9B748D}"/>
              </a:ext>
            </a:extLst>
          </p:cNvPr>
          <p:cNvSpPr txBox="1"/>
          <p:nvPr/>
        </p:nvSpPr>
        <p:spPr>
          <a:xfrm>
            <a:off x="182278" y="674400"/>
            <a:ext cx="1909516" cy="40626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Academic 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rPr>
              <a:t>10 mins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Agency FB" panose="020B0503020202020204" pitchFamily="34" charset="0"/>
              <a:ea typeface="+mn-ea"/>
              <a:cs typeface="+mn-cs"/>
            </a:endParaRPr>
          </a:p>
        </p:txBody>
      </p:sp>
      <p:cxnSp>
        <p:nvCxnSpPr>
          <p:cNvPr id="7" name="Straight Connector 6">
            <a:extLst>
              <a:ext uri="{FF2B5EF4-FFF2-40B4-BE49-F238E27FC236}">
                <a16:creationId xmlns:a16="http://schemas.microsoft.com/office/drawing/2014/main" id="{E3781B76-93A7-4812-A97E-55458C13F421}"/>
              </a:ext>
            </a:extLst>
          </p:cNvPr>
          <p:cNvCxnSpPr>
            <a:cxnSpLocks/>
          </p:cNvCxnSpPr>
          <p:nvPr/>
        </p:nvCxnSpPr>
        <p:spPr>
          <a:xfrm flipV="1">
            <a:off x="2283708" y="442656"/>
            <a:ext cx="0" cy="56228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C4B2D9-44DA-41EC-BD04-58EEAC4A7691}"/>
              </a:ext>
            </a:extLst>
          </p:cNvPr>
          <p:cNvCxnSpPr>
            <a:cxnSpLocks/>
          </p:cNvCxnSpPr>
          <p:nvPr/>
        </p:nvCxnSpPr>
        <p:spPr>
          <a:xfrm flipV="1">
            <a:off x="6335446" y="444723"/>
            <a:ext cx="0" cy="56228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Speech Bubble: Oval 11">
            <a:extLst>
              <a:ext uri="{FF2B5EF4-FFF2-40B4-BE49-F238E27FC236}">
                <a16:creationId xmlns:a16="http://schemas.microsoft.com/office/drawing/2014/main" id="{CC281B08-24CF-4CB5-B781-7071176AFDC0}"/>
              </a:ext>
            </a:extLst>
          </p:cNvPr>
          <p:cNvSpPr/>
          <p:nvPr/>
        </p:nvSpPr>
        <p:spPr>
          <a:xfrm>
            <a:off x="3038460" y="4903121"/>
            <a:ext cx="2350319" cy="1470979"/>
          </a:xfrm>
          <a:prstGeom prst="wedgeEllipseCallout">
            <a:avLst>
              <a:gd name="adj1" fmla="val -40446"/>
              <a:gd name="adj2" fmla="val 52634"/>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ndie Flower" panose="02000000000000000000" pitchFamily="2" charset="0"/>
                <a:ea typeface="等线" panose="02010600030101010101" pitchFamily="2" charset="-122"/>
                <a:cs typeface="+mn-cs"/>
              </a:rPr>
              <a:t>As of Aug, 2023</a:t>
            </a:r>
            <a:endParaRPr kumimoji="0" lang="zh-CN" altLang="en-US" sz="2800" b="1" i="0" u="none" strike="noStrike" kern="1200" cap="none" spc="0" normalizeH="0" baseline="0" noProof="0" dirty="0">
              <a:ln>
                <a:noFill/>
              </a:ln>
              <a:solidFill>
                <a:prstClr val="white"/>
              </a:solidFill>
              <a:effectLst/>
              <a:uLnTx/>
              <a:uFillTx/>
              <a:latin typeface="Indie Flower" panose="02000000000000000000" pitchFamily="2" charset="0"/>
              <a:ea typeface="等线" panose="02010600030101010101" pitchFamily="2" charset="-122"/>
              <a:cs typeface="+mn-cs"/>
            </a:endParaRPr>
          </a:p>
        </p:txBody>
      </p:sp>
      <p:sp>
        <p:nvSpPr>
          <p:cNvPr id="6" name="Slide Number Placeholder 5">
            <a:extLst>
              <a:ext uri="{FF2B5EF4-FFF2-40B4-BE49-F238E27FC236}">
                <a16:creationId xmlns:a16="http://schemas.microsoft.com/office/drawing/2014/main" id="{AE7D84E2-80F9-5CDC-8113-EEE263B6233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573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fld id="{6F8385C2-022D-4E8E-B2DE-D8B0899A4CCA}" type="slidenum">
              <a:rPr lang="en-US" smtClean="0"/>
              <a:t>13</a:t>
            </a:fld>
            <a:endParaRPr lang="en-US"/>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71ED59E-CD71-3203-945A-30098CA92124}"/>
              </a:ext>
            </a:extLst>
          </p:cNvPr>
          <p:cNvSpPr txBox="1"/>
          <p:nvPr/>
        </p:nvSpPr>
        <p:spPr>
          <a:xfrm>
            <a:off x="966286" y="546834"/>
            <a:ext cx="7045597" cy="1785104"/>
          </a:xfrm>
          <a:prstGeom prst="rect">
            <a:avLst/>
          </a:prstGeom>
          <a:noFill/>
        </p:spPr>
        <p:txBody>
          <a:bodyPr wrap="square" rtlCol="0">
            <a:spAutoFit/>
          </a:bodyPr>
          <a:lstStyle/>
          <a:p>
            <a:pPr>
              <a:spcAft>
                <a:spcPts val="600"/>
              </a:spcAft>
            </a:pPr>
            <a:r>
              <a:rPr lang="en-US" altLang="zh-CN" sz="3600" b="1" dirty="0">
                <a:latin typeface="Agency FB" panose="020B0503020202020204" pitchFamily="34" charset="0"/>
              </a:rPr>
              <a:t>What are the purposes of education for:</a:t>
            </a:r>
          </a:p>
          <a:p>
            <a:pPr>
              <a:spcAft>
                <a:spcPts val="600"/>
              </a:spcAft>
            </a:pPr>
            <a:endParaRPr lang="en-US" altLang="zh-CN" sz="3200" b="1" dirty="0">
              <a:latin typeface="Agency FB" panose="020B0503020202020204" pitchFamily="34" charset="0"/>
            </a:endParaRPr>
          </a:p>
          <a:p>
            <a:pPr>
              <a:spcAft>
                <a:spcPts val="600"/>
              </a:spcAft>
            </a:pPr>
            <a:endParaRPr lang="en-US" altLang="zh-CN" sz="3200" b="1" dirty="0">
              <a:latin typeface="Agency FB" panose="020B0503020202020204" pitchFamily="34" charset="0"/>
            </a:endParaRPr>
          </a:p>
        </p:txBody>
      </p:sp>
      <p:pic>
        <p:nvPicPr>
          <p:cNvPr id="6" name="Picture 5">
            <a:extLst>
              <a:ext uri="{FF2B5EF4-FFF2-40B4-BE49-F238E27FC236}">
                <a16:creationId xmlns:a16="http://schemas.microsoft.com/office/drawing/2014/main" id="{F325A195-575E-8128-FA1F-9C4AE64C0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009" y="1664258"/>
            <a:ext cx="4302499" cy="3347344"/>
          </a:xfrm>
          <a:prstGeom prst="rect">
            <a:avLst/>
          </a:prstGeom>
        </p:spPr>
      </p:pic>
      <p:sp>
        <p:nvSpPr>
          <p:cNvPr id="7" name="TextBox 6">
            <a:extLst>
              <a:ext uri="{FF2B5EF4-FFF2-40B4-BE49-F238E27FC236}">
                <a16:creationId xmlns:a16="http://schemas.microsoft.com/office/drawing/2014/main" id="{7826ECA3-4AF1-6FCA-D33F-7158BF30F339}"/>
              </a:ext>
            </a:extLst>
          </p:cNvPr>
          <p:cNvSpPr txBox="1"/>
          <p:nvPr/>
        </p:nvSpPr>
        <p:spPr>
          <a:xfrm flipH="1">
            <a:off x="10373695" y="5860723"/>
            <a:ext cx="1580997"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5" name="TextBox 4">
            <a:extLst>
              <a:ext uri="{FF2B5EF4-FFF2-40B4-BE49-F238E27FC236}">
                <a16:creationId xmlns:a16="http://schemas.microsoft.com/office/drawing/2014/main" id="{C0E3089D-00EB-072B-191C-A272DD4FB176}"/>
              </a:ext>
            </a:extLst>
          </p:cNvPr>
          <p:cNvSpPr txBox="1"/>
          <p:nvPr/>
        </p:nvSpPr>
        <p:spPr>
          <a:xfrm>
            <a:off x="966286" y="1439386"/>
            <a:ext cx="10127547" cy="523220"/>
          </a:xfrm>
          <a:prstGeom prst="rect">
            <a:avLst/>
          </a:prstGeom>
          <a:noFill/>
        </p:spPr>
        <p:txBody>
          <a:bodyPr wrap="square">
            <a:spAutoFit/>
          </a:bodyPr>
          <a:lstStyle/>
          <a:p>
            <a:pPr>
              <a:spcAft>
                <a:spcPts val="600"/>
              </a:spcAft>
            </a:pPr>
            <a:r>
              <a:rPr lang="en-US" altLang="zh-CN" sz="2800" b="1" dirty="0">
                <a:latin typeface="Agency FB" panose="020B0503020202020204" pitchFamily="34" charset="0"/>
              </a:rPr>
              <a:t>young kids? for college students?                     </a:t>
            </a:r>
            <a:endParaRPr lang="zh-CN" altLang="en-US" sz="2800" b="1" dirty="0">
              <a:latin typeface="Agency FB" panose="020B0503020202020204" pitchFamily="34" charset="0"/>
            </a:endParaRPr>
          </a:p>
        </p:txBody>
      </p:sp>
      <p:sp>
        <p:nvSpPr>
          <p:cNvPr id="2" name="TextBox 1">
            <a:extLst>
              <a:ext uri="{FF2B5EF4-FFF2-40B4-BE49-F238E27FC236}">
                <a16:creationId xmlns:a16="http://schemas.microsoft.com/office/drawing/2014/main" id="{1B12F58D-DDF1-3B34-6972-55531D50D4E0}"/>
              </a:ext>
            </a:extLst>
          </p:cNvPr>
          <p:cNvSpPr txBox="1"/>
          <p:nvPr/>
        </p:nvSpPr>
        <p:spPr>
          <a:xfrm>
            <a:off x="1062923" y="2376413"/>
            <a:ext cx="1785257" cy="584775"/>
          </a:xfrm>
          <a:prstGeom prst="rect">
            <a:avLst/>
          </a:prstGeom>
          <a:noFill/>
        </p:spPr>
        <p:txBody>
          <a:bodyPr wrap="square" rtlCol="0">
            <a:spAutoFit/>
          </a:bodyPr>
          <a:lstStyle/>
          <a:p>
            <a:r>
              <a:rPr lang="en-US" altLang="zh-CN" sz="3200" dirty="0">
                <a:latin typeface="Ink Free" panose="03080402000500000000" pitchFamily="66" charset="0"/>
              </a:rPr>
              <a:t>Study</a:t>
            </a:r>
            <a:r>
              <a:rPr lang="zh-CN" altLang="en-US" sz="3200" dirty="0"/>
              <a:t>？</a:t>
            </a:r>
          </a:p>
        </p:txBody>
      </p:sp>
      <p:sp>
        <p:nvSpPr>
          <p:cNvPr id="3" name="TextBox 2">
            <a:extLst>
              <a:ext uri="{FF2B5EF4-FFF2-40B4-BE49-F238E27FC236}">
                <a16:creationId xmlns:a16="http://schemas.microsoft.com/office/drawing/2014/main" id="{F9379BA0-1BA6-BF6E-5BF2-792C40C3738E}"/>
              </a:ext>
            </a:extLst>
          </p:cNvPr>
          <p:cNvSpPr txBox="1"/>
          <p:nvPr/>
        </p:nvSpPr>
        <p:spPr>
          <a:xfrm>
            <a:off x="1062923" y="3136611"/>
            <a:ext cx="1785257" cy="584775"/>
          </a:xfrm>
          <a:prstGeom prst="rect">
            <a:avLst/>
          </a:prstGeom>
          <a:noFill/>
        </p:spPr>
        <p:txBody>
          <a:bodyPr wrap="square" rtlCol="0">
            <a:spAutoFit/>
          </a:bodyPr>
          <a:lstStyle/>
          <a:p>
            <a:r>
              <a:rPr lang="en-US" altLang="zh-CN" sz="3200" dirty="0">
                <a:latin typeface="Ink Free" panose="03080402000500000000" pitchFamily="66" charset="0"/>
              </a:rPr>
              <a:t>Life</a:t>
            </a:r>
            <a:r>
              <a:rPr lang="zh-CN" altLang="en-US" sz="3200" dirty="0"/>
              <a:t>？</a:t>
            </a:r>
          </a:p>
        </p:txBody>
      </p:sp>
      <p:sp>
        <p:nvSpPr>
          <p:cNvPr id="8" name="TextBox 7">
            <a:extLst>
              <a:ext uri="{FF2B5EF4-FFF2-40B4-BE49-F238E27FC236}">
                <a16:creationId xmlns:a16="http://schemas.microsoft.com/office/drawing/2014/main" id="{C1ABF6F2-E47B-7850-AFDF-EEE8B3567FAD}"/>
              </a:ext>
            </a:extLst>
          </p:cNvPr>
          <p:cNvSpPr txBox="1"/>
          <p:nvPr/>
        </p:nvSpPr>
        <p:spPr>
          <a:xfrm>
            <a:off x="1062923" y="3896809"/>
            <a:ext cx="1785257" cy="584775"/>
          </a:xfrm>
          <a:prstGeom prst="rect">
            <a:avLst/>
          </a:prstGeom>
          <a:noFill/>
        </p:spPr>
        <p:txBody>
          <a:bodyPr wrap="square" rtlCol="0">
            <a:spAutoFit/>
          </a:bodyPr>
          <a:lstStyle/>
          <a:p>
            <a:r>
              <a:rPr lang="en-US" altLang="zh-CN" sz="3200" dirty="0">
                <a:latin typeface="Ink Free" panose="03080402000500000000" pitchFamily="66" charset="0"/>
              </a:rPr>
              <a:t>Society?</a:t>
            </a:r>
            <a:endParaRPr lang="zh-CN" altLang="en-US" sz="3200" dirty="0">
              <a:latin typeface="Ink Free" panose="03080402000500000000" pitchFamily="66" charset="0"/>
            </a:endParaRPr>
          </a:p>
        </p:txBody>
      </p:sp>
      <p:sp>
        <p:nvSpPr>
          <p:cNvPr id="10" name="TextBox 9">
            <a:extLst>
              <a:ext uri="{FF2B5EF4-FFF2-40B4-BE49-F238E27FC236}">
                <a16:creationId xmlns:a16="http://schemas.microsoft.com/office/drawing/2014/main" id="{B959A5D6-04FF-D1E7-9E33-0C779C84E47D}"/>
              </a:ext>
            </a:extLst>
          </p:cNvPr>
          <p:cNvSpPr txBox="1"/>
          <p:nvPr/>
        </p:nvSpPr>
        <p:spPr>
          <a:xfrm>
            <a:off x="1062923" y="4657007"/>
            <a:ext cx="3260261" cy="584775"/>
          </a:xfrm>
          <a:prstGeom prst="rect">
            <a:avLst/>
          </a:prstGeom>
          <a:noFill/>
        </p:spPr>
        <p:txBody>
          <a:bodyPr wrap="square" rtlCol="0">
            <a:spAutoFit/>
          </a:bodyPr>
          <a:lstStyle/>
          <a:p>
            <a:r>
              <a:rPr lang="en-US" altLang="zh-CN" sz="3200" dirty="0">
                <a:latin typeface="Ink Free" panose="03080402000500000000" pitchFamily="66" charset="0"/>
              </a:rPr>
              <a:t>Other aspects?</a:t>
            </a:r>
            <a:endParaRPr lang="zh-CN" altLang="en-US" sz="3200" dirty="0">
              <a:latin typeface="Ink Free" panose="03080402000500000000" pitchFamily="66" charset="0"/>
            </a:endParaRPr>
          </a:p>
        </p:txBody>
      </p:sp>
    </p:spTree>
    <p:extLst>
      <p:ext uri="{BB962C8B-B14F-4D97-AF65-F5344CB8AC3E}">
        <p14:creationId xmlns:p14="http://schemas.microsoft.com/office/powerpoint/2010/main" val="308417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21A6B-C825-A32A-F369-28B6F326B706}"/>
              </a:ext>
            </a:extLst>
          </p:cNvPr>
          <p:cNvSpPr/>
          <p:nvPr/>
        </p:nvSpPr>
        <p:spPr>
          <a:xfrm>
            <a:off x="966285" y="1260519"/>
            <a:ext cx="4333501" cy="914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fld id="{6F8385C2-022D-4E8E-B2DE-D8B0899A4CCA}" type="slidenum">
              <a:rPr lang="en-US" smtClean="0"/>
              <a:t>14</a:t>
            </a:fld>
            <a:endParaRPr lang="en-US"/>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71ED59E-CD71-3203-945A-30098CA92124}"/>
              </a:ext>
            </a:extLst>
          </p:cNvPr>
          <p:cNvSpPr txBox="1"/>
          <p:nvPr/>
        </p:nvSpPr>
        <p:spPr>
          <a:xfrm>
            <a:off x="966286" y="546834"/>
            <a:ext cx="7045597" cy="1785104"/>
          </a:xfrm>
          <a:prstGeom prst="rect">
            <a:avLst/>
          </a:prstGeom>
          <a:noFill/>
        </p:spPr>
        <p:txBody>
          <a:bodyPr wrap="square" rtlCol="0">
            <a:spAutoFit/>
          </a:bodyPr>
          <a:lstStyle/>
          <a:p>
            <a:pPr>
              <a:spcAft>
                <a:spcPts val="600"/>
              </a:spcAft>
            </a:pPr>
            <a:r>
              <a:rPr lang="en-US" altLang="zh-CN" sz="3600" b="1" dirty="0">
                <a:latin typeface="Agency FB" panose="020B0503020202020204" pitchFamily="34" charset="0"/>
              </a:rPr>
              <a:t>What are the purposes of education for:</a:t>
            </a:r>
          </a:p>
          <a:p>
            <a:pPr>
              <a:spcAft>
                <a:spcPts val="600"/>
              </a:spcAft>
            </a:pPr>
            <a:endParaRPr lang="en-US" altLang="zh-CN" sz="3200" b="1" dirty="0">
              <a:latin typeface="Agency FB" panose="020B0503020202020204" pitchFamily="34" charset="0"/>
            </a:endParaRPr>
          </a:p>
          <a:p>
            <a:pPr>
              <a:spcAft>
                <a:spcPts val="600"/>
              </a:spcAft>
            </a:pPr>
            <a:endParaRPr lang="en-US" altLang="zh-CN" sz="3200" b="1" dirty="0">
              <a:latin typeface="Agency FB" panose="020B0503020202020204" pitchFamily="34" charset="0"/>
            </a:endParaRPr>
          </a:p>
        </p:txBody>
      </p:sp>
      <p:sp>
        <p:nvSpPr>
          <p:cNvPr id="7" name="TextBox 6">
            <a:extLst>
              <a:ext uri="{FF2B5EF4-FFF2-40B4-BE49-F238E27FC236}">
                <a16:creationId xmlns:a16="http://schemas.microsoft.com/office/drawing/2014/main" id="{7826ECA3-4AF1-6FCA-D33F-7158BF30F339}"/>
              </a:ext>
            </a:extLst>
          </p:cNvPr>
          <p:cNvSpPr txBox="1"/>
          <p:nvPr/>
        </p:nvSpPr>
        <p:spPr>
          <a:xfrm flipH="1">
            <a:off x="10373695" y="5860723"/>
            <a:ext cx="1580997"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5" name="TextBox 4">
            <a:extLst>
              <a:ext uri="{FF2B5EF4-FFF2-40B4-BE49-F238E27FC236}">
                <a16:creationId xmlns:a16="http://schemas.microsoft.com/office/drawing/2014/main" id="{C0E3089D-00EB-072B-191C-A272DD4FB176}"/>
              </a:ext>
            </a:extLst>
          </p:cNvPr>
          <p:cNvSpPr txBox="1"/>
          <p:nvPr/>
        </p:nvSpPr>
        <p:spPr>
          <a:xfrm>
            <a:off x="966286" y="1439386"/>
            <a:ext cx="10127547" cy="523220"/>
          </a:xfrm>
          <a:prstGeom prst="rect">
            <a:avLst/>
          </a:prstGeom>
          <a:noFill/>
        </p:spPr>
        <p:txBody>
          <a:bodyPr wrap="square">
            <a:spAutoFit/>
          </a:bodyPr>
          <a:lstStyle/>
          <a:p>
            <a:pPr>
              <a:spcAft>
                <a:spcPts val="600"/>
              </a:spcAft>
            </a:pPr>
            <a:r>
              <a:rPr lang="en-US" altLang="zh-CN" sz="2800" b="1" dirty="0">
                <a:latin typeface="Agency FB" panose="020B0503020202020204" pitchFamily="34" charset="0"/>
              </a:rPr>
              <a:t>young kids? for college students?                     </a:t>
            </a:r>
            <a:endParaRPr lang="zh-CN" altLang="en-US" sz="2800" b="1" dirty="0">
              <a:latin typeface="Agency FB" panose="020B0503020202020204" pitchFamily="34" charset="0"/>
            </a:endParaRPr>
          </a:p>
        </p:txBody>
      </p:sp>
      <p:sp>
        <p:nvSpPr>
          <p:cNvPr id="3" name="TextBox 2">
            <a:extLst>
              <a:ext uri="{FF2B5EF4-FFF2-40B4-BE49-F238E27FC236}">
                <a16:creationId xmlns:a16="http://schemas.microsoft.com/office/drawing/2014/main" id="{3C45B3B0-8B70-BA5C-2E86-F36D9648859B}"/>
              </a:ext>
            </a:extLst>
          </p:cNvPr>
          <p:cNvSpPr txBox="1"/>
          <p:nvPr/>
        </p:nvSpPr>
        <p:spPr>
          <a:xfrm>
            <a:off x="966286" y="2196623"/>
            <a:ext cx="10341196"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1. Academic development / Effectiveness of study – </a:t>
            </a:r>
            <a:r>
              <a:rPr lang="en-US" altLang="zh-CN" sz="2800" b="1" dirty="0">
                <a:solidFill>
                  <a:srgbClr val="FF0000"/>
                </a:solidFill>
                <a:latin typeface="Agency FB" panose="020B0503020202020204" pitchFamily="34" charset="0"/>
              </a:rPr>
              <a:t>NOT JUST SCORES!</a:t>
            </a:r>
          </a:p>
        </p:txBody>
      </p:sp>
      <p:sp>
        <p:nvSpPr>
          <p:cNvPr id="9" name="TextBox 8">
            <a:extLst>
              <a:ext uri="{FF2B5EF4-FFF2-40B4-BE49-F238E27FC236}">
                <a16:creationId xmlns:a16="http://schemas.microsoft.com/office/drawing/2014/main" id="{5513F647-73BF-A6FC-373F-4D8D8EB488D9}"/>
              </a:ext>
            </a:extLst>
          </p:cNvPr>
          <p:cNvSpPr txBox="1"/>
          <p:nvPr/>
        </p:nvSpPr>
        <p:spPr>
          <a:xfrm>
            <a:off x="966286" y="2812176"/>
            <a:ext cx="7692522"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2. Personal development: enlightenment / career development </a:t>
            </a:r>
          </a:p>
        </p:txBody>
      </p:sp>
      <p:sp>
        <p:nvSpPr>
          <p:cNvPr id="12" name="TextBox 11">
            <a:extLst>
              <a:ext uri="{FF2B5EF4-FFF2-40B4-BE49-F238E27FC236}">
                <a16:creationId xmlns:a16="http://schemas.microsoft.com/office/drawing/2014/main" id="{4628F292-081E-60C3-7089-FDA523DA66C4}"/>
              </a:ext>
            </a:extLst>
          </p:cNvPr>
          <p:cNvSpPr txBox="1"/>
          <p:nvPr/>
        </p:nvSpPr>
        <p:spPr>
          <a:xfrm>
            <a:off x="966286" y="3435811"/>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3. Social relationship / communication skills</a:t>
            </a:r>
          </a:p>
        </p:txBody>
      </p:sp>
      <p:sp>
        <p:nvSpPr>
          <p:cNvPr id="14" name="TextBox 13">
            <a:extLst>
              <a:ext uri="{FF2B5EF4-FFF2-40B4-BE49-F238E27FC236}">
                <a16:creationId xmlns:a16="http://schemas.microsoft.com/office/drawing/2014/main" id="{6EF83491-2C64-BC88-0844-AE7C101BF240}"/>
              </a:ext>
            </a:extLst>
          </p:cNvPr>
          <p:cNvSpPr txBox="1"/>
          <p:nvPr/>
        </p:nvSpPr>
        <p:spPr>
          <a:xfrm>
            <a:off x="966286" y="4059446"/>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4. Physical and mental health – </a:t>
            </a:r>
            <a:r>
              <a:rPr lang="en-US" altLang="zh-CN" sz="2800" b="1" dirty="0">
                <a:solidFill>
                  <a:srgbClr val="FF0000"/>
                </a:solidFill>
                <a:latin typeface="Agency FB" panose="020B0503020202020204" pitchFamily="34" charset="0"/>
              </a:rPr>
              <a:t>NOT JUST EYES!</a:t>
            </a:r>
            <a:endParaRPr lang="en-US" altLang="zh-CN" sz="2800" dirty="0">
              <a:solidFill>
                <a:schemeClr val="accent5">
                  <a:lumMod val="75000"/>
                </a:schemeClr>
              </a:solidFill>
              <a:latin typeface="Agency FB" panose="020B0503020202020204" pitchFamily="34" charset="0"/>
            </a:endParaRPr>
          </a:p>
        </p:txBody>
      </p:sp>
      <p:sp>
        <p:nvSpPr>
          <p:cNvPr id="15" name="TextBox 14">
            <a:extLst>
              <a:ext uri="{FF2B5EF4-FFF2-40B4-BE49-F238E27FC236}">
                <a16:creationId xmlns:a16="http://schemas.microsoft.com/office/drawing/2014/main" id="{249008AA-6914-9EE2-B7ED-CB2C71B5836B}"/>
              </a:ext>
            </a:extLst>
          </p:cNvPr>
          <p:cNvSpPr txBox="1"/>
          <p:nvPr/>
        </p:nvSpPr>
        <p:spPr>
          <a:xfrm>
            <a:off x="966286" y="4683081"/>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5. Moral development &amp; forming of values</a:t>
            </a:r>
          </a:p>
        </p:txBody>
      </p:sp>
    </p:spTree>
    <p:extLst>
      <p:ext uri="{BB962C8B-B14F-4D97-AF65-F5344CB8AC3E}">
        <p14:creationId xmlns:p14="http://schemas.microsoft.com/office/powerpoint/2010/main" val="176757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15</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510073" y="136525"/>
            <a:ext cx="6568751" cy="6463308"/>
          </a:xfrm>
          <a:prstGeom prst="rect">
            <a:avLst/>
          </a:prstGeom>
          <a:noFill/>
        </p:spPr>
        <p:txBody>
          <a:bodyPr wrap="square">
            <a:spAutoFit/>
          </a:bodyPr>
          <a:lstStyle/>
          <a:p>
            <a:r>
              <a:rPr lang="en-US" altLang="zh-CN" dirty="0">
                <a:latin typeface="+mn-ea"/>
              </a:rPr>
              <a:t>9/3/2023</a:t>
            </a:r>
          </a:p>
          <a:p>
            <a:endParaRPr lang="en-US" altLang="zh-CN" dirty="0">
              <a:latin typeface="+mn-ea"/>
            </a:endParaRPr>
          </a:p>
          <a:p>
            <a:r>
              <a:rPr lang="en-US" altLang="zh-CN" dirty="0">
                <a:latin typeface="+mn-ea"/>
              </a:rPr>
              <a:t>This week, we'll examine issues in education reform. For example, some educators think that by focusing mainly on foundational knowledge in subjects like reading, math, and science, schools are not fully preparing students for success in the workplace. These educators argue that soft skills-non-academic skills such as being empathetic or having a strong work ethic - should be part of the curriculum, with classroom time dedicated to developing these skills. Do you agree? Why or why not?</a:t>
            </a:r>
          </a:p>
          <a:p>
            <a:endParaRPr lang="en-US" altLang="zh-CN" dirty="0">
              <a:latin typeface="+mn-ea"/>
            </a:endParaRPr>
          </a:p>
          <a:p>
            <a:r>
              <a:rPr lang="en-US" altLang="zh-CN" dirty="0">
                <a:solidFill>
                  <a:srgbClr val="00B0F0"/>
                </a:solidFill>
                <a:latin typeface="+mn-ea"/>
              </a:rPr>
              <a:t>Soft skills are important, but I don't agree with using classroom time to work on them. I'm not sure how teachers would measure students' progress in developing these skills. If students' progress can't be measured on something being taught, </a:t>
            </a:r>
            <a:r>
              <a:rPr lang="en-US" altLang="zh-CN" dirty="0" err="1">
                <a:solidFill>
                  <a:srgbClr val="00B0F0"/>
                </a:solidFill>
                <a:latin typeface="+mn-ea"/>
              </a:rPr>
              <a:t>l'm</a:t>
            </a:r>
            <a:r>
              <a:rPr lang="en-US" altLang="zh-CN" dirty="0">
                <a:solidFill>
                  <a:srgbClr val="00B0F0"/>
                </a:solidFill>
                <a:latin typeface="+mn-ea"/>
              </a:rPr>
              <a:t> not sure if there's any point to teaching it.</a:t>
            </a:r>
          </a:p>
          <a:p>
            <a:endParaRPr lang="en-US" altLang="zh-CN" dirty="0">
              <a:latin typeface="+mn-ea"/>
            </a:endParaRPr>
          </a:p>
          <a:p>
            <a:r>
              <a:rPr lang="en-US" altLang="zh-CN" sz="1800" b="0" i="0" u="none" strike="noStrike" dirty="0">
                <a:solidFill>
                  <a:schemeClr val="accent6"/>
                </a:solidFill>
                <a:effectLst/>
                <a:latin typeface="等线" panose="02010600030101010101" pitchFamily="2" charset="-122"/>
                <a:ea typeface="等线" panose="02010600030101010101" pitchFamily="2" charset="-122"/>
              </a:rPr>
              <a:t>I agree. While students need a strong foundation in academic subjects, soft skills are important because they affect how well students do their work. If classroom time is set aside for these skills, students will take them seriously and their academic work will benefit. Teachers could design lessons so that students learn about a skill and then do role-playing activities with classmates.</a:t>
            </a:r>
            <a:endParaRPr lang="zh-CN" altLang="en-US" dirty="0">
              <a:solidFill>
                <a:schemeClr val="accent6"/>
              </a:solidFill>
              <a:latin typeface="+mn-ea"/>
            </a:endParaRPr>
          </a:p>
        </p:txBody>
      </p:sp>
      <p:sp>
        <p:nvSpPr>
          <p:cNvPr id="10" name="TextBox 9">
            <a:extLst>
              <a:ext uri="{FF2B5EF4-FFF2-40B4-BE49-F238E27FC236}">
                <a16:creationId xmlns:a16="http://schemas.microsoft.com/office/drawing/2014/main" id="{6700A82C-91CD-FFF1-024F-BD93DB27F337}"/>
              </a:ext>
            </a:extLst>
          </p:cNvPr>
          <p:cNvSpPr txBox="1"/>
          <p:nvPr/>
        </p:nvSpPr>
        <p:spPr>
          <a:xfrm>
            <a:off x="7763069" y="2721113"/>
            <a:ext cx="292141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What is your point and basic elaboration?</a:t>
            </a:r>
            <a:endParaRPr kumimoji="0" lang="zh-CN" altLang="zh-CN" sz="1800" b="0" i="0"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369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16</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510073" y="136525"/>
            <a:ext cx="6568751" cy="6463308"/>
          </a:xfrm>
          <a:prstGeom prst="rect">
            <a:avLst/>
          </a:prstGeom>
          <a:noFill/>
        </p:spPr>
        <p:txBody>
          <a:bodyPr wrap="square">
            <a:spAutoFit/>
          </a:bodyPr>
          <a:lstStyle/>
          <a:p>
            <a:r>
              <a:rPr lang="en-US" altLang="zh-CN" dirty="0">
                <a:latin typeface="+mn-ea"/>
              </a:rPr>
              <a:t>8/26/2023</a:t>
            </a:r>
          </a:p>
          <a:p>
            <a:endParaRPr lang="en-US" altLang="zh-CN" dirty="0">
              <a:latin typeface="+mn-ea"/>
            </a:endParaRPr>
          </a:p>
          <a:p>
            <a:r>
              <a:rPr lang="zh-CN" altLang="en-US" dirty="0">
                <a:latin typeface="+mn-ea"/>
              </a:rPr>
              <a:t>In our discussion this week, we are going to discuss the subject of course selection during high school. As we all know, education plays a crucial role in shaping our future. Choosing the right courses can be challenging given the variety of options, but there are certainly key courses that could be more beneficial. As students in the secondary school stage, or in high school, which course do you think is the most important and should be made compulsory? And why do you think so?</a:t>
            </a:r>
            <a:endParaRPr lang="en-US" altLang="zh-CN" dirty="0">
              <a:latin typeface="+mn-ea"/>
            </a:endParaRPr>
          </a:p>
          <a:p>
            <a:endParaRPr lang="en-US" altLang="zh-CN" dirty="0">
              <a:latin typeface="+mn-ea"/>
            </a:endParaRPr>
          </a:p>
          <a:p>
            <a:r>
              <a:rPr lang="en-US" altLang="zh-CN" dirty="0">
                <a:solidFill>
                  <a:srgbClr val="00B0F0"/>
                </a:solidFill>
                <a:latin typeface="+mn-ea"/>
              </a:rPr>
              <a:t>In my opinion, math should be a compulsory course in high school. Nowadays, people are too reliant on using apps and machines; technological advancements have weakened their math skills in daily life so math should be a compulsory subject. It is beneficial for students' future financial planning and other arrangements.</a:t>
            </a:r>
          </a:p>
          <a:p>
            <a:endParaRPr lang="en-US" altLang="zh-CN" dirty="0">
              <a:latin typeface="+mn-ea"/>
            </a:endParaRPr>
          </a:p>
          <a:p>
            <a:r>
              <a:rPr lang="en-US" altLang="zh-CN" sz="1800" b="0" i="0" u="none" strike="noStrike" dirty="0">
                <a:solidFill>
                  <a:schemeClr val="accent6"/>
                </a:solidFill>
                <a:effectLst/>
                <a:latin typeface="等线" panose="02010600030101010101" pitchFamily="2" charset="-122"/>
                <a:ea typeface="等线" panose="02010600030101010101" pitchFamily="2" charset="-122"/>
              </a:rPr>
              <a:t>I would argue that biology should be made compulsory. Biology is very commonly used. Without knowledge of biology, students might not even know how to use medications. Studying biology helps us with everyday things, like understanding basic health care and making good choices about our environment.</a:t>
            </a:r>
            <a:r>
              <a:rPr lang="en-US" altLang="zh-CN" dirty="0">
                <a:solidFill>
                  <a:schemeClr val="accent6"/>
                </a:solidFill>
              </a:rPr>
              <a:t> </a:t>
            </a:r>
            <a:endParaRPr lang="zh-CN" altLang="en-US" dirty="0">
              <a:solidFill>
                <a:schemeClr val="accent6"/>
              </a:solidFill>
              <a:latin typeface="+mn-ea"/>
            </a:endParaRPr>
          </a:p>
        </p:txBody>
      </p:sp>
      <p:sp>
        <p:nvSpPr>
          <p:cNvPr id="10" name="TextBox 9">
            <a:extLst>
              <a:ext uri="{FF2B5EF4-FFF2-40B4-BE49-F238E27FC236}">
                <a16:creationId xmlns:a16="http://schemas.microsoft.com/office/drawing/2014/main" id="{6700A82C-91CD-FFF1-024F-BD93DB27F337}"/>
              </a:ext>
            </a:extLst>
          </p:cNvPr>
          <p:cNvSpPr txBox="1"/>
          <p:nvPr/>
        </p:nvSpPr>
        <p:spPr>
          <a:xfrm>
            <a:off x="7763069" y="2721113"/>
            <a:ext cx="292141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What is your point and basic elaboration?</a:t>
            </a:r>
            <a:endParaRPr kumimoji="0" lang="zh-CN" altLang="zh-CN" sz="1800" b="0" i="0"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8982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A8B09E-D240-4825-9F0A-CDCEBCB48032}"/>
              </a:ext>
            </a:extLst>
          </p:cNvPr>
          <p:cNvSpPr txBox="1"/>
          <p:nvPr/>
        </p:nvSpPr>
        <p:spPr>
          <a:xfrm>
            <a:off x="11204148" y="0"/>
            <a:ext cx="81229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Work</a:t>
            </a:r>
            <a:endPar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2" name="Slide Number Placeholder 1">
            <a:extLst>
              <a:ext uri="{FF2B5EF4-FFF2-40B4-BE49-F238E27FC236}">
                <a16:creationId xmlns:a16="http://schemas.microsoft.com/office/drawing/2014/main" id="{B16B6F83-1AA2-4EC8-80E6-FDD3060DDB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8CF3FB1-6420-4EDA-813F-813BFD0419DC}"/>
              </a:ext>
            </a:extLst>
          </p:cNvPr>
          <p:cNvSpPr txBox="1"/>
          <p:nvPr/>
        </p:nvSpPr>
        <p:spPr>
          <a:xfrm>
            <a:off x="1444049" y="1008174"/>
            <a:ext cx="583526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Sample 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Would it generally be better for a </a:t>
            </a:r>
            <a:r>
              <a:rPr kumimoji="0" lang="en-US" altLang="zh-CN" sz="1800" b="1" i="0" u="sng"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new university graduate</a:t>
            </a: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to begin working for a large, established company, or for a small start-up company? Why?</a:t>
            </a:r>
            <a:endParaRPr kumimoji="0" lang="zh-CN" altLang="en-US"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 name="TextBox 3">
            <a:extLst>
              <a:ext uri="{FF2B5EF4-FFF2-40B4-BE49-F238E27FC236}">
                <a16:creationId xmlns:a16="http://schemas.microsoft.com/office/drawing/2014/main" id="{28CB5D23-9A73-9600-4718-CDDD9F03D0E7}"/>
              </a:ext>
            </a:extLst>
          </p:cNvPr>
          <p:cNvSpPr txBox="1"/>
          <p:nvPr/>
        </p:nvSpPr>
        <p:spPr>
          <a:xfrm>
            <a:off x="1444049" y="2416855"/>
            <a:ext cx="6560514" cy="31700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Common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Learning of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Future career development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Development of social relationship &amp; communication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Compensation / salary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Work-life balance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Job satisfaction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5" name="Straight Connector 4">
            <a:extLst>
              <a:ext uri="{FF2B5EF4-FFF2-40B4-BE49-F238E27FC236}">
                <a16:creationId xmlns:a16="http://schemas.microsoft.com/office/drawing/2014/main" id="{EE5B8F52-88E3-0572-DEEE-E7C635CD32F9}"/>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3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A8B09E-D240-4825-9F0A-CDCEBCB48032}"/>
              </a:ext>
            </a:extLst>
          </p:cNvPr>
          <p:cNvSpPr txBox="1"/>
          <p:nvPr/>
        </p:nvSpPr>
        <p:spPr>
          <a:xfrm>
            <a:off x="11204148" y="0"/>
            <a:ext cx="81229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Work</a:t>
            </a:r>
            <a:endPar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2" name="Slide Number Placeholder 1">
            <a:extLst>
              <a:ext uri="{FF2B5EF4-FFF2-40B4-BE49-F238E27FC236}">
                <a16:creationId xmlns:a16="http://schemas.microsoft.com/office/drawing/2014/main" id="{B16B6F83-1AA2-4EC8-80E6-FDD3060DDB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D961751D-AA05-2241-4431-6CB7856853DF}"/>
              </a:ext>
            </a:extLst>
          </p:cNvPr>
          <p:cNvSpPr txBox="1"/>
          <p:nvPr/>
        </p:nvSpPr>
        <p:spPr>
          <a:xfrm>
            <a:off x="1116344" y="1024576"/>
            <a:ext cx="568286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Sample 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 you think that it is a good idea for </a:t>
            </a:r>
            <a:r>
              <a:rPr kumimoji="0" lang="en-US" altLang="zh-CN" sz="1800" b="1" i="0" u="sng"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companies</a:t>
            </a: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to encourage younger employees to mentor senior coworkers? Why or why not?</a:t>
            </a:r>
            <a:endParaRPr kumimoji="0" lang="zh-CN" altLang="en-US"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TextBox 2">
            <a:extLst>
              <a:ext uri="{FF2B5EF4-FFF2-40B4-BE49-F238E27FC236}">
                <a16:creationId xmlns:a16="http://schemas.microsoft.com/office/drawing/2014/main" id="{5ECB266C-884B-D12E-5486-230B19DEB8ED}"/>
              </a:ext>
            </a:extLst>
          </p:cNvPr>
          <p:cNvSpPr txBox="1"/>
          <p:nvPr/>
        </p:nvSpPr>
        <p:spPr>
          <a:xfrm>
            <a:off x="1091411" y="2482462"/>
            <a:ext cx="6560514" cy="40934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Common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Business performance / revenue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Exchange of ideas / innovation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Technology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Development of social relationship &amp; communication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Job satisfaction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Company-employee relationship</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4" name="Straight Connector 3">
            <a:extLst>
              <a:ext uri="{FF2B5EF4-FFF2-40B4-BE49-F238E27FC236}">
                <a16:creationId xmlns:a16="http://schemas.microsoft.com/office/drawing/2014/main" id="{5E0A62F2-35C2-78AD-75B1-925F102C38E8}"/>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9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21A6B-C825-A32A-F369-28B6F326B706}"/>
              </a:ext>
            </a:extLst>
          </p:cNvPr>
          <p:cNvSpPr/>
          <p:nvPr/>
        </p:nvSpPr>
        <p:spPr>
          <a:xfrm>
            <a:off x="966285" y="1260519"/>
            <a:ext cx="4333501" cy="914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fld id="{6F8385C2-022D-4E8E-B2DE-D8B0899A4CCA}" type="slidenum">
              <a:rPr lang="en-US" smtClean="0"/>
              <a:t>19</a:t>
            </a:fld>
            <a:endParaRPr lang="en-US"/>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71ED59E-CD71-3203-945A-30098CA92124}"/>
              </a:ext>
            </a:extLst>
          </p:cNvPr>
          <p:cNvSpPr txBox="1"/>
          <p:nvPr/>
        </p:nvSpPr>
        <p:spPr>
          <a:xfrm>
            <a:off x="966286" y="546834"/>
            <a:ext cx="7045597" cy="1785104"/>
          </a:xfrm>
          <a:prstGeom prst="rect">
            <a:avLst/>
          </a:prstGeom>
          <a:noFill/>
        </p:spPr>
        <p:txBody>
          <a:bodyPr wrap="square" rtlCol="0">
            <a:spAutoFit/>
          </a:bodyPr>
          <a:lstStyle/>
          <a:p>
            <a:pPr>
              <a:spcAft>
                <a:spcPts val="600"/>
              </a:spcAft>
            </a:pPr>
            <a:r>
              <a:rPr lang="en-US" altLang="zh-CN" sz="3600" b="1" dirty="0">
                <a:latin typeface="Agency FB" panose="020B0503020202020204" pitchFamily="34" charset="0"/>
              </a:rPr>
              <a:t>What are the purposes of education for:</a:t>
            </a:r>
          </a:p>
          <a:p>
            <a:pPr>
              <a:spcAft>
                <a:spcPts val="600"/>
              </a:spcAft>
            </a:pPr>
            <a:endParaRPr lang="en-US" altLang="zh-CN" sz="3200" b="1" dirty="0">
              <a:latin typeface="Agency FB" panose="020B0503020202020204" pitchFamily="34" charset="0"/>
            </a:endParaRPr>
          </a:p>
          <a:p>
            <a:pPr>
              <a:spcAft>
                <a:spcPts val="600"/>
              </a:spcAft>
            </a:pPr>
            <a:endParaRPr lang="en-US" altLang="zh-CN" sz="3200" b="1" dirty="0">
              <a:latin typeface="Agency FB" panose="020B0503020202020204" pitchFamily="34" charset="0"/>
            </a:endParaRPr>
          </a:p>
        </p:txBody>
      </p:sp>
      <p:sp>
        <p:nvSpPr>
          <p:cNvPr id="7" name="TextBox 6">
            <a:extLst>
              <a:ext uri="{FF2B5EF4-FFF2-40B4-BE49-F238E27FC236}">
                <a16:creationId xmlns:a16="http://schemas.microsoft.com/office/drawing/2014/main" id="{7826ECA3-4AF1-6FCA-D33F-7158BF30F339}"/>
              </a:ext>
            </a:extLst>
          </p:cNvPr>
          <p:cNvSpPr txBox="1"/>
          <p:nvPr/>
        </p:nvSpPr>
        <p:spPr>
          <a:xfrm flipH="1">
            <a:off x="10373695" y="5860723"/>
            <a:ext cx="1580997"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5" name="TextBox 4">
            <a:extLst>
              <a:ext uri="{FF2B5EF4-FFF2-40B4-BE49-F238E27FC236}">
                <a16:creationId xmlns:a16="http://schemas.microsoft.com/office/drawing/2014/main" id="{C0E3089D-00EB-072B-191C-A272DD4FB176}"/>
              </a:ext>
            </a:extLst>
          </p:cNvPr>
          <p:cNvSpPr txBox="1"/>
          <p:nvPr/>
        </p:nvSpPr>
        <p:spPr>
          <a:xfrm>
            <a:off x="966286" y="1439386"/>
            <a:ext cx="10127547" cy="523220"/>
          </a:xfrm>
          <a:prstGeom prst="rect">
            <a:avLst/>
          </a:prstGeom>
          <a:noFill/>
        </p:spPr>
        <p:txBody>
          <a:bodyPr wrap="square">
            <a:spAutoFit/>
          </a:bodyPr>
          <a:lstStyle/>
          <a:p>
            <a:pPr>
              <a:spcAft>
                <a:spcPts val="600"/>
              </a:spcAft>
            </a:pPr>
            <a:r>
              <a:rPr lang="en-US" altLang="zh-CN" sz="2800" b="1" dirty="0">
                <a:latin typeface="Agency FB" panose="020B0503020202020204" pitchFamily="34" charset="0"/>
              </a:rPr>
              <a:t>young kids? for college students?                     </a:t>
            </a:r>
            <a:endParaRPr lang="zh-CN" altLang="en-US" sz="2800" b="1" dirty="0">
              <a:latin typeface="Agency FB" panose="020B0503020202020204" pitchFamily="34" charset="0"/>
            </a:endParaRPr>
          </a:p>
        </p:txBody>
      </p:sp>
      <p:sp>
        <p:nvSpPr>
          <p:cNvPr id="3" name="TextBox 2">
            <a:extLst>
              <a:ext uri="{FF2B5EF4-FFF2-40B4-BE49-F238E27FC236}">
                <a16:creationId xmlns:a16="http://schemas.microsoft.com/office/drawing/2014/main" id="{3C45B3B0-8B70-BA5C-2E86-F36D9648859B}"/>
              </a:ext>
            </a:extLst>
          </p:cNvPr>
          <p:cNvSpPr txBox="1"/>
          <p:nvPr/>
        </p:nvSpPr>
        <p:spPr>
          <a:xfrm>
            <a:off x="966286" y="2196623"/>
            <a:ext cx="10341196"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1. Academic development / Effectiveness of study – </a:t>
            </a:r>
            <a:r>
              <a:rPr lang="en-US" altLang="zh-CN" sz="2800" b="1" dirty="0">
                <a:solidFill>
                  <a:srgbClr val="FF0000"/>
                </a:solidFill>
                <a:latin typeface="Agency FB" panose="020B0503020202020204" pitchFamily="34" charset="0"/>
              </a:rPr>
              <a:t>NOT JUST SCORES!</a:t>
            </a:r>
          </a:p>
        </p:txBody>
      </p:sp>
      <p:sp>
        <p:nvSpPr>
          <p:cNvPr id="9" name="TextBox 8">
            <a:extLst>
              <a:ext uri="{FF2B5EF4-FFF2-40B4-BE49-F238E27FC236}">
                <a16:creationId xmlns:a16="http://schemas.microsoft.com/office/drawing/2014/main" id="{5513F647-73BF-A6FC-373F-4D8D8EB488D9}"/>
              </a:ext>
            </a:extLst>
          </p:cNvPr>
          <p:cNvSpPr txBox="1"/>
          <p:nvPr/>
        </p:nvSpPr>
        <p:spPr>
          <a:xfrm>
            <a:off x="966286" y="2812176"/>
            <a:ext cx="7692522"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2. Personal development: enlightenment / career development </a:t>
            </a:r>
          </a:p>
        </p:txBody>
      </p:sp>
      <p:sp>
        <p:nvSpPr>
          <p:cNvPr id="12" name="TextBox 11">
            <a:extLst>
              <a:ext uri="{FF2B5EF4-FFF2-40B4-BE49-F238E27FC236}">
                <a16:creationId xmlns:a16="http://schemas.microsoft.com/office/drawing/2014/main" id="{4628F292-081E-60C3-7089-FDA523DA66C4}"/>
              </a:ext>
            </a:extLst>
          </p:cNvPr>
          <p:cNvSpPr txBox="1"/>
          <p:nvPr/>
        </p:nvSpPr>
        <p:spPr>
          <a:xfrm>
            <a:off x="966286" y="3435811"/>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3. Social relationship / communication skills</a:t>
            </a:r>
          </a:p>
        </p:txBody>
      </p:sp>
      <p:sp>
        <p:nvSpPr>
          <p:cNvPr id="14" name="TextBox 13">
            <a:extLst>
              <a:ext uri="{FF2B5EF4-FFF2-40B4-BE49-F238E27FC236}">
                <a16:creationId xmlns:a16="http://schemas.microsoft.com/office/drawing/2014/main" id="{6EF83491-2C64-BC88-0844-AE7C101BF240}"/>
              </a:ext>
            </a:extLst>
          </p:cNvPr>
          <p:cNvSpPr txBox="1"/>
          <p:nvPr/>
        </p:nvSpPr>
        <p:spPr>
          <a:xfrm>
            <a:off x="966286" y="4059446"/>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4. Physical and mental health – </a:t>
            </a:r>
            <a:r>
              <a:rPr lang="en-US" altLang="zh-CN" sz="2800" b="1" dirty="0">
                <a:solidFill>
                  <a:srgbClr val="FF0000"/>
                </a:solidFill>
                <a:latin typeface="Agency FB" panose="020B0503020202020204" pitchFamily="34" charset="0"/>
              </a:rPr>
              <a:t>NOT JUST EYES!</a:t>
            </a:r>
            <a:endParaRPr lang="en-US" altLang="zh-CN" sz="2800" dirty="0">
              <a:solidFill>
                <a:schemeClr val="accent5">
                  <a:lumMod val="75000"/>
                </a:schemeClr>
              </a:solidFill>
              <a:latin typeface="Agency FB" panose="020B0503020202020204" pitchFamily="34" charset="0"/>
            </a:endParaRPr>
          </a:p>
        </p:txBody>
      </p:sp>
      <p:sp>
        <p:nvSpPr>
          <p:cNvPr id="15" name="TextBox 14">
            <a:extLst>
              <a:ext uri="{FF2B5EF4-FFF2-40B4-BE49-F238E27FC236}">
                <a16:creationId xmlns:a16="http://schemas.microsoft.com/office/drawing/2014/main" id="{249008AA-6914-9EE2-B7ED-CB2C71B5836B}"/>
              </a:ext>
            </a:extLst>
          </p:cNvPr>
          <p:cNvSpPr txBox="1"/>
          <p:nvPr/>
        </p:nvSpPr>
        <p:spPr>
          <a:xfrm>
            <a:off x="966286" y="4683081"/>
            <a:ext cx="6096000" cy="523220"/>
          </a:xfrm>
          <a:prstGeom prst="rect">
            <a:avLst/>
          </a:prstGeom>
          <a:noFill/>
        </p:spPr>
        <p:txBody>
          <a:bodyPr wrap="square">
            <a:spAutoFit/>
          </a:bodyPr>
          <a:lstStyle/>
          <a:p>
            <a:pPr>
              <a:spcAft>
                <a:spcPts val="1200"/>
              </a:spcAft>
            </a:pPr>
            <a:r>
              <a:rPr lang="en-US" altLang="zh-CN" sz="2800" dirty="0">
                <a:solidFill>
                  <a:schemeClr val="accent5">
                    <a:lumMod val="75000"/>
                  </a:schemeClr>
                </a:solidFill>
                <a:latin typeface="Agency FB" panose="020B0503020202020204" pitchFamily="34" charset="0"/>
              </a:rPr>
              <a:t>5. Moral development &amp; forming of values</a:t>
            </a:r>
          </a:p>
        </p:txBody>
      </p:sp>
    </p:spTree>
    <p:extLst>
      <p:ext uri="{BB962C8B-B14F-4D97-AF65-F5344CB8AC3E}">
        <p14:creationId xmlns:p14="http://schemas.microsoft.com/office/powerpoint/2010/main" val="280610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EAC2-FE73-4E62-BC67-D627F2CB873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0" name="TextBox 9">
            <a:extLst>
              <a:ext uri="{FF2B5EF4-FFF2-40B4-BE49-F238E27FC236}">
                <a16:creationId xmlns:a16="http://schemas.microsoft.com/office/drawing/2014/main" id="{63D1C7EB-760D-731A-2FF3-AF4554954295}"/>
              </a:ext>
            </a:extLst>
          </p:cNvPr>
          <p:cNvSpPr txBox="1"/>
          <p:nvPr/>
        </p:nvSpPr>
        <p:spPr>
          <a:xfrm>
            <a:off x="647251" y="247301"/>
            <a:ext cx="4044288" cy="11541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Ca</a:t>
            </a:r>
            <a:r>
              <a:rPr kumimoji="0" lang="en-US" altLang="zh-CN" sz="3200" b="1" i="0" u="sng" strike="noStrike" kern="1200" cap="none" spc="0" normalizeH="0" baseline="0" noProof="0" dirty="0" err="1">
                <a:ln>
                  <a:noFill/>
                </a:ln>
                <a:solidFill>
                  <a:prstClr val="black"/>
                </a:solidFill>
                <a:effectLst/>
                <a:uLnTx/>
                <a:uFillTx/>
                <a:latin typeface="Agency FB" panose="020B0503020202020204" pitchFamily="34" charset="0"/>
                <a:ea typeface="等线" panose="02010600030101010101" pitchFamily="2" charset="-122"/>
                <a:cs typeface="+mn-cs"/>
              </a:rPr>
              <a:t>tegory</a:t>
            </a: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1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Comparison</a:t>
            </a:r>
            <a:r>
              <a:rPr kumimoji="0" lang="en-US" altLang="zh-CN" sz="3200" b="1"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 - A</a:t>
            </a:r>
            <a:r>
              <a:rPr kumimoji="0" lang="en-US" altLang="zh-CN"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a:t>
            </a:r>
            <a:r>
              <a:rPr kumimoji="0" lang="en-US" altLang="zh-CN" sz="3200" b="1"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O</a:t>
            </a:r>
            <a:r>
              <a:rPr kumimoji="0" lang="en-US" altLang="zh-CN" sz="3200" b="1" i="0" u="none" strike="noStrike" kern="1200" cap="none" spc="0" normalizeH="0" baseline="0" noProof="0" dirty="0">
                <a:ln>
                  <a:noFill/>
                </a:ln>
                <a:solidFill>
                  <a:srgbClr val="FFC000"/>
                </a:solidFill>
                <a:effectLst/>
                <a:uLnTx/>
                <a:uFillTx/>
                <a:latin typeface="Agency FB" panose="020B0503020202020204" pitchFamily="34" charset="0"/>
                <a:ea typeface="等线" panose="02010600030101010101" pitchFamily="2" charset="-122"/>
                <a:cs typeface="+mn-cs"/>
              </a:rPr>
              <a:t>R B</a:t>
            </a:r>
            <a:endParaRPr kumimoji="0" lang="zh-CN" altLang="en-US" sz="3200" b="1" i="0" u="none" strike="noStrike" kern="1200" cap="none" spc="0" normalizeH="0" baseline="0" noProof="0" dirty="0">
              <a:ln>
                <a:noFill/>
              </a:ln>
              <a:solidFill>
                <a:srgbClr val="FFC000"/>
              </a:solidFill>
              <a:effectLst/>
              <a:uLnTx/>
              <a:uFillTx/>
              <a:latin typeface="Agency FB" panose="020B0503020202020204" pitchFamily="34" charset="0"/>
              <a:ea typeface="等线" panose="02010600030101010101" pitchFamily="2" charset="-122"/>
              <a:cs typeface="+mn-cs"/>
            </a:endParaRPr>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1E118B-E4FD-0845-775F-8F746F14A845}"/>
              </a:ext>
            </a:extLst>
          </p:cNvPr>
          <p:cNvSpPr txBox="1"/>
          <p:nvPr/>
        </p:nvSpPr>
        <p:spPr>
          <a:xfrm>
            <a:off x="4140012" y="247301"/>
            <a:ext cx="4044288" cy="11541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Ca</a:t>
            </a:r>
            <a:r>
              <a:rPr kumimoji="0" lang="en-US" altLang="zh-CN" sz="3200" b="1" i="0" u="sng" strike="noStrike" kern="1200" cap="none" spc="0" normalizeH="0" baseline="0" noProof="0" dirty="0" err="1">
                <a:ln>
                  <a:noFill/>
                </a:ln>
                <a:solidFill>
                  <a:prstClr val="black"/>
                </a:solidFill>
                <a:effectLst/>
                <a:uLnTx/>
                <a:uFillTx/>
                <a:latin typeface="Agency FB" panose="020B0503020202020204" pitchFamily="34" charset="0"/>
                <a:ea typeface="等线" panose="02010600030101010101" pitchFamily="2" charset="-122"/>
                <a:cs typeface="+mn-cs"/>
              </a:rPr>
              <a:t>tegory</a:t>
            </a: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2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Evaluation – </a:t>
            </a:r>
            <a:r>
              <a:rPr kumimoji="0" lang="en-US" altLang="zh-CN"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Good? Bad?</a:t>
            </a:r>
            <a:endParaRPr kumimoji="0" lang="zh-CN" altLang="en-US"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endParaRPr>
          </a:p>
        </p:txBody>
      </p:sp>
      <p:sp>
        <p:nvSpPr>
          <p:cNvPr id="4" name="TextBox 3">
            <a:extLst>
              <a:ext uri="{FF2B5EF4-FFF2-40B4-BE49-F238E27FC236}">
                <a16:creationId xmlns:a16="http://schemas.microsoft.com/office/drawing/2014/main" id="{C88B34DE-7A73-7716-89FF-4F6C4CE0C3C4}"/>
              </a:ext>
            </a:extLst>
          </p:cNvPr>
          <p:cNvSpPr txBox="1"/>
          <p:nvPr/>
        </p:nvSpPr>
        <p:spPr>
          <a:xfrm>
            <a:off x="4263332" y="1652070"/>
            <a:ext cx="3045643" cy="1200329"/>
          </a:xfrm>
          <a:prstGeom prst="rect">
            <a:avLst/>
          </a:prstGeom>
          <a:solidFill>
            <a:schemeClr val="accent5">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What is your opinion on gap year? Does it bring </a:t>
            </a:r>
            <a:r>
              <a:rPr kumimoji="0" lang="en-US" altLang="zh-CN" sz="18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more advantages of disadvantages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to students?</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5" name="TextBox 4">
            <a:extLst>
              <a:ext uri="{FF2B5EF4-FFF2-40B4-BE49-F238E27FC236}">
                <a16:creationId xmlns:a16="http://schemas.microsoft.com/office/drawing/2014/main" id="{5E7F0AFB-D836-A195-F83A-C0C8622DC5A5}"/>
              </a:ext>
            </a:extLst>
          </p:cNvPr>
          <p:cNvSpPr txBox="1"/>
          <p:nvPr/>
        </p:nvSpPr>
        <p:spPr>
          <a:xfrm>
            <a:off x="4263332" y="3129398"/>
            <a:ext cx="3045643" cy="1200329"/>
          </a:xfrm>
          <a:prstGeom prst="rect">
            <a:avLst/>
          </a:prstGeom>
          <a:solidFill>
            <a:schemeClr val="accent5">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 you think it's a </a:t>
            </a:r>
            <a:r>
              <a:rPr kumimoji="0" lang="en-US" altLang="zh-CN" sz="18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good idea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for very young children to play educational computer games? Why or why not?</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7" name="TextBox 6">
            <a:extLst>
              <a:ext uri="{FF2B5EF4-FFF2-40B4-BE49-F238E27FC236}">
                <a16:creationId xmlns:a16="http://schemas.microsoft.com/office/drawing/2014/main" id="{21C00BD0-395A-B1C3-6B90-DCE6ADA7B48B}"/>
              </a:ext>
            </a:extLst>
          </p:cNvPr>
          <p:cNvSpPr txBox="1"/>
          <p:nvPr/>
        </p:nvSpPr>
        <p:spPr>
          <a:xfrm>
            <a:off x="4275076" y="4549561"/>
            <a:ext cx="3033899" cy="1200329"/>
          </a:xfrm>
          <a:prstGeom prst="rect">
            <a:avLst/>
          </a:prstGeom>
          <a:solidFill>
            <a:schemeClr val="accent5">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Is journal writing a </a:t>
            </a:r>
            <a:r>
              <a:rPr kumimoji="0" lang="zh-CN" altLang="en-US" sz="18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worthwhile</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activity to support learning? Why or why not?</a:t>
            </a:r>
          </a:p>
        </p:txBody>
      </p:sp>
      <p:sp>
        <p:nvSpPr>
          <p:cNvPr id="8" name="TextBox 7">
            <a:extLst>
              <a:ext uri="{FF2B5EF4-FFF2-40B4-BE49-F238E27FC236}">
                <a16:creationId xmlns:a16="http://schemas.microsoft.com/office/drawing/2014/main" id="{A8B5654A-063D-5901-E5D1-0F03B4713CE5}"/>
              </a:ext>
            </a:extLst>
          </p:cNvPr>
          <p:cNvSpPr txBox="1"/>
          <p:nvPr/>
        </p:nvSpPr>
        <p:spPr>
          <a:xfrm>
            <a:off x="735573" y="4968603"/>
            <a:ext cx="3271606" cy="1477328"/>
          </a:xfrm>
          <a:prstGeom prst="rect">
            <a:avLst/>
          </a:prstGeom>
          <a:solidFill>
            <a:schemeClr val="accent2">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What is the best way to evaluate teachers: Students' test scores? Students’ feedback? Other teachers’ evaluation? </a:t>
            </a: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Which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is the </a:t>
            </a: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best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and why?</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1" name="TextBox 10">
            <a:extLst>
              <a:ext uri="{FF2B5EF4-FFF2-40B4-BE49-F238E27FC236}">
                <a16:creationId xmlns:a16="http://schemas.microsoft.com/office/drawing/2014/main" id="{3C17B19A-84A8-8136-A6C9-E6F4CED66191}"/>
              </a:ext>
            </a:extLst>
          </p:cNvPr>
          <p:cNvSpPr txBox="1"/>
          <p:nvPr/>
        </p:nvSpPr>
        <p:spPr>
          <a:xfrm>
            <a:off x="735573" y="1612396"/>
            <a:ext cx="2959343" cy="1477328"/>
          </a:xfrm>
          <a:prstGeom prst="rect">
            <a:avLst/>
          </a:prstGeom>
          <a:solidFill>
            <a:schemeClr val="accent2">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Which</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approach do you think is </a:t>
            </a: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better</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assessing students based only on their performance, </a:t>
            </a:r>
            <a:r>
              <a:rPr kumimoji="0" lang="en-US" altLang="zh-CN"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OR</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also based on their effort?</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 name="TextBox 12">
            <a:extLst>
              <a:ext uri="{FF2B5EF4-FFF2-40B4-BE49-F238E27FC236}">
                <a16:creationId xmlns:a16="http://schemas.microsoft.com/office/drawing/2014/main" id="{CE003E12-5ECB-ABAF-1A06-F02740AAB31B}"/>
              </a:ext>
            </a:extLst>
          </p:cNvPr>
          <p:cNvSpPr txBox="1"/>
          <p:nvPr/>
        </p:nvSpPr>
        <p:spPr>
          <a:xfrm>
            <a:off x="735573" y="3428999"/>
            <a:ext cx="2959347" cy="1200329"/>
          </a:xfrm>
          <a:prstGeom prst="rect">
            <a:avLst/>
          </a:prstGeom>
          <a:solidFill>
            <a:schemeClr val="accent2">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One </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proposal is to</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The other </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is to</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Which</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proposal do you think is </a:t>
            </a:r>
            <a:r>
              <a:rPr kumimoji="0" lang="zh-CN" altLang="en-US" sz="18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better</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Why？</a:t>
            </a:r>
          </a:p>
        </p:txBody>
      </p:sp>
      <p:sp>
        <p:nvSpPr>
          <p:cNvPr id="6" name="TextBox 5">
            <a:extLst>
              <a:ext uri="{FF2B5EF4-FFF2-40B4-BE49-F238E27FC236}">
                <a16:creationId xmlns:a16="http://schemas.microsoft.com/office/drawing/2014/main" id="{88995137-5BCF-8FD5-4CE2-BA85C7DD3E64}"/>
              </a:ext>
            </a:extLst>
          </p:cNvPr>
          <p:cNvSpPr txBox="1"/>
          <p:nvPr/>
        </p:nvSpPr>
        <p:spPr>
          <a:xfrm>
            <a:off x="3663627" y="6094740"/>
            <a:ext cx="102791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A</a:t>
            </a:r>
            <a:r>
              <a:rPr kumimoji="0" lang="en-US" altLang="zh-CN"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a:t>
            </a:r>
            <a:r>
              <a:rPr kumimoji="0" lang="en-US" altLang="zh-CN" sz="3200" b="1" i="0" u="none" strike="noStrike" kern="1200" cap="none" spc="0" normalizeH="0" baseline="0" noProof="0" dirty="0">
                <a:ln>
                  <a:noFill/>
                </a:ln>
                <a:solidFill>
                  <a:srgbClr val="FFC000"/>
                </a:solidFill>
                <a:effectLst/>
                <a:uLnTx/>
                <a:uFillTx/>
                <a:latin typeface="Agency FB" panose="020B0503020202020204" pitchFamily="34" charset="0"/>
                <a:ea typeface="等线" panose="02010600030101010101" pitchFamily="2" charset="-122"/>
                <a:cs typeface="+mn-cs"/>
              </a:rPr>
              <a:t>B</a:t>
            </a:r>
            <a:r>
              <a:rPr kumimoji="0" lang="en-US" altLang="zh-CN" sz="3200" b="1" i="0" u="none" strike="noStrike" kern="1200" cap="none" spc="0" normalizeH="0" baseline="0" noProof="0" dirty="0">
                <a:ln>
                  <a:noFill/>
                </a:ln>
                <a:solidFill>
                  <a:srgbClr val="ED7D31"/>
                </a:solidFill>
                <a:effectLst/>
                <a:uLnTx/>
                <a:uFillTx/>
                <a:latin typeface="Agency FB" panose="020B0503020202020204" pitchFamily="34" charset="0"/>
                <a:ea typeface="等线" panose="02010600030101010101" pitchFamily="2" charset="-122"/>
                <a:cs typeface="+mn-cs"/>
              </a:rPr>
              <a:t> C</a:t>
            </a:r>
            <a:endParaRPr kumimoji="0" lang="zh-CN" altLang="en-US" sz="3200" b="0" i="0" u="none" strike="noStrike" kern="1200" cap="none" spc="0" normalizeH="0" baseline="0" noProof="0" dirty="0">
              <a:ln>
                <a:noFill/>
              </a:ln>
              <a:solidFill>
                <a:srgbClr val="ED7D31"/>
              </a:solidFill>
              <a:effectLst/>
              <a:uLnTx/>
              <a:uFillTx/>
              <a:latin typeface="Calibri" panose="020F0502020204030204"/>
              <a:ea typeface="等线" panose="02010600030101010101" pitchFamily="2" charset="-122"/>
              <a:cs typeface="+mn-cs"/>
            </a:endParaRPr>
          </a:p>
        </p:txBody>
      </p:sp>
      <p:sp>
        <p:nvSpPr>
          <p:cNvPr id="14" name="TextBox 13">
            <a:extLst>
              <a:ext uri="{FF2B5EF4-FFF2-40B4-BE49-F238E27FC236}">
                <a16:creationId xmlns:a16="http://schemas.microsoft.com/office/drawing/2014/main" id="{C2EB8F31-93E6-553A-B5FF-F81406AB6EE6}"/>
              </a:ext>
            </a:extLst>
          </p:cNvPr>
          <p:cNvSpPr txBox="1"/>
          <p:nvPr/>
        </p:nvSpPr>
        <p:spPr>
          <a:xfrm>
            <a:off x="7720729" y="247301"/>
            <a:ext cx="4044288" cy="11541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Ca</a:t>
            </a:r>
            <a:r>
              <a:rPr kumimoji="0" lang="en-US" altLang="zh-CN" sz="3200" b="1" i="0" u="sng" strike="noStrike" kern="1200" cap="none" spc="0" normalizeH="0" baseline="0" noProof="0" dirty="0" err="1">
                <a:ln>
                  <a:noFill/>
                </a:ln>
                <a:solidFill>
                  <a:prstClr val="black"/>
                </a:solidFill>
                <a:effectLst/>
                <a:uLnTx/>
                <a:uFillTx/>
                <a:latin typeface="Agency FB" panose="020B0503020202020204" pitchFamily="34" charset="0"/>
                <a:ea typeface="等线" panose="02010600030101010101" pitchFamily="2" charset="-122"/>
                <a:cs typeface="+mn-cs"/>
              </a:rPr>
              <a:t>tegory</a:t>
            </a: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3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Argument – </a:t>
            </a:r>
            <a:r>
              <a:rPr kumimoji="0" lang="en-US" altLang="zh-CN"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rPr>
              <a:t>Yes? No?</a:t>
            </a:r>
            <a:endParaRPr kumimoji="0" lang="zh-CN" altLang="en-US"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endParaRPr>
          </a:p>
        </p:txBody>
      </p:sp>
      <p:sp>
        <p:nvSpPr>
          <p:cNvPr id="15" name="TextBox 14">
            <a:extLst>
              <a:ext uri="{FF2B5EF4-FFF2-40B4-BE49-F238E27FC236}">
                <a16:creationId xmlns:a16="http://schemas.microsoft.com/office/drawing/2014/main" id="{F8289EFD-DFCC-E8C3-225E-4F9F6A552083}"/>
              </a:ext>
            </a:extLst>
          </p:cNvPr>
          <p:cNvSpPr txBox="1"/>
          <p:nvPr/>
        </p:nvSpPr>
        <p:spPr>
          <a:xfrm>
            <a:off x="7827627" y="1459238"/>
            <a:ext cx="3628800" cy="923330"/>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 you think ongoing job training is the most importance investment a business can make?</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7" name="TextBox 16">
            <a:extLst>
              <a:ext uri="{FF2B5EF4-FFF2-40B4-BE49-F238E27FC236}">
                <a16:creationId xmlns:a16="http://schemas.microsoft.com/office/drawing/2014/main" id="{6FF4594D-5CA3-BE2C-3130-EDAF266C0ED4}"/>
              </a:ext>
            </a:extLst>
          </p:cNvPr>
          <p:cNvSpPr txBox="1"/>
          <p:nvPr/>
        </p:nvSpPr>
        <p:spPr>
          <a:xfrm>
            <a:off x="7827627" y="2565829"/>
            <a:ext cx="3628799" cy="923330"/>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Will people have more free time and be able to enjoy more leisure activities in the future?</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cxnSp>
        <p:nvCxnSpPr>
          <p:cNvPr id="19" name="Straight Connector 18">
            <a:extLst>
              <a:ext uri="{FF2B5EF4-FFF2-40B4-BE49-F238E27FC236}">
                <a16:creationId xmlns:a16="http://schemas.microsoft.com/office/drawing/2014/main" id="{4E02F67F-B0A9-A374-2951-5E31C5344560}"/>
              </a:ext>
            </a:extLst>
          </p:cNvPr>
          <p:cNvCxnSpPr/>
          <p:nvPr/>
        </p:nvCxnSpPr>
        <p:spPr>
          <a:xfrm>
            <a:off x="7588898" y="207627"/>
            <a:ext cx="0" cy="64718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6AE3C0-77D2-224E-EA5D-522BC1A4C973}"/>
              </a:ext>
            </a:extLst>
          </p:cNvPr>
          <p:cNvSpPr txBox="1"/>
          <p:nvPr/>
        </p:nvSpPr>
        <p:spPr>
          <a:xfrm>
            <a:off x="6731721" y="104232"/>
            <a:ext cx="7617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70%</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1" name="TextBox 20">
            <a:extLst>
              <a:ext uri="{FF2B5EF4-FFF2-40B4-BE49-F238E27FC236}">
                <a16:creationId xmlns:a16="http://schemas.microsoft.com/office/drawing/2014/main" id="{6A2F38C7-FF5B-33B1-375F-B4D514CD9390}"/>
              </a:ext>
            </a:extLst>
          </p:cNvPr>
          <p:cNvSpPr txBox="1"/>
          <p:nvPr/>
        </p:nvSpPr>
        <p:spPr>
          <a:xfrm>
            <a:off x="11316531" y="104232"/>
            <a:ext cx="7617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30%</a:t>
            </a:r>
            <a:endParaRPr kumimoji="0" lang="zh-CN" altLang="en-US" sz="2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6" name="TextBox 15">
            <a:extLst>
              <a:ext uri="{FF2B5EF4-FFF2-40B4-BE49-F238E27FC236}">
                <a16:creationId xmlns:a16="http://schemas.microsoft.com/office/drawing/2014/main" id="{19C96A56-B7C2-1EC3-0E0B-E0374AE432F4}"/>
              </a:ext>
            </a:extLst>
          </p:cNvPr>
          <p:cNvSpPr txBox="1"/>
          <p:nvPr/>
        </p:nvSpPr>
        <p:spPr>
          <a:xfrm>
            <a:off x="7720729" y="3559668"/>
            <a:ext cx="4044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Ca</a:t>
            </a:r>
            <a:r>
              <a:rPr kumimoji="0" lang="en-US" altLang="zh-CN" sz="3200" b="1" i="0" u="sng" strike="noStrike" kern="1200" cap="none" spc="0" normalizeH="0" baseline="0" noProof="0" dirty="0" err="1">
                <a:ln>
                  <a:noFill/>
                </a:ln>
                <a:solidFill>
                  <a:prstClr val="black"/>
                </a:solidFill>
                <a:effectLst/>
                <a:uLnTx/>
                <a:uFillTx/>
                <a:latin typeface="Agency FB" panose="020B0503020202020204" pitchFamily="34" charset="0"/>
                <a:ea typeface="等线" panose="02010600030101010101" pitchFamily="2" charset="-122"/>
                <a:cs typeface="+mn-cs"/>
              </a:rPr>
              <a:t>tegory</a:t>
            </a:r>
            <a:r>
              <a:rPr kumimoji="0" lang="en-US" altLang="zh-CN" sz="3200" b="1" i="0" u="sng"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4</a:t>
            </a:r>
            <a:r>
              <a:rPr kumimoji="0" lang="en-US" altLang="zh-CN"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 </a:t>
            </a:r>
            <a:r>
              <a:rPr kumimoji="0" lang="en-US" altLang="zh-CN" sz="3200" b="0"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Solution</a:t>
            </a:r>
            <a:endParaRPr kumimoji="0" lang="zh-CN" altLang="en-US" sz="3200" b="0" i="0" u="none" strike="noStrike" kern="1200" cap="none" spc="0" normalizeH="0" baseline="0" noProof="0" dirty="0">
              <a:ln>
                <a:noFill/>
              </a:ln>
              <a:solidFill>
                <a:srgbClr val="00B0F0"/>
              </a:solidFill>
              <a:effectLst/>
              <a:uLnTx/>
              <a:uFillTx/>
              <a:latin typeface="Agency FB" panose="020B0503020202020204" pitchFamily="34" charset="0"/>
              <a:ea typeface="等线" panose="02010600030101010101" pitchFamily="2" charset="-122"/>
              <a:cs typeface="+mn-cs"/>
            </a:endParaRPr>
          </a:p>
        </p:txBody>
      </p:sp>
      <p:sp>
        <p:nvSpPr>
          <p:cNvPr id="18" name="TextBox 17">
            <a:extLst>
              <a:ext uri="{FF2B5EF4-FFF2-40B4-BE49-F238E27FC236}">
                <a16:creationId xmlns:a16="http://schemas.microsoft.com/office/drawing/2014/main" id="{ECB2A8BC-4221-576A-2F3E-D817D649F4EC}"/>
              </a:ext>
            </a:extLst>
          </p:cNvPr>
          <p:cNvSpPr txBox="1"/>
          <p:nvPr/>
        </p:nvSpPr>
        <p:spPr>
          <a:xfrm>
            <a:off x="7827626" y="4329727"/>
            <a:ext cx="3628800" cy="923330"/>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What is the biggest mistake that people make when it comes to the purchase of tech products?</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22" name="TextBox 21">
            <a:extLst>
              <a:ext uri="{FF2B5EF4-FFF2-40B4-BE49-F238E27FC236}">
                <a16:creationId xmlns:a16="http://schemas.microsoft.com/office/drawing/2014/main" id="{4AB5BBC9-0621-26D7-974A-515B641C7CC8}"/>
              </a:ext>
            </a:extLst>
          </p:cNvPr>
          <p:cNvSpPr txBox="1"/>
          <p:nvPr/>
        </p:nvSpPr>
        <p:spPr>
          <a:xfrm>
            <a:off x="7827626" y="5463797"/>
            <a:ext cx="3628799" cy="923330"/>
          </a:xfrm>
          <a:prstGeom prst="rect">
            <a:avLst/>
          </a:prstGeom>
          <a:solidFill>
            <a:schemeClr val="accent6">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In what area should the government reduce its spending for a budget cut?</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31777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20</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66C463-8A4E-33FD-7181-25741A6524B0}"/>
              </a:ext>
            </a:extLst>
          </p:cNvPr>
          <p:cNvSpPr txBox="1"/>
          <p:nvPr/>
        </p:nvSpPr>
        <p:spPr>
          <a:xfrm>
            <a:off x="514747" y="197345"/>
            <a:ext cx="7770836" cy="5909310"/>
          </a:xfrm>
          <a:prstGeom prst="rect">
            <a:avLst/>
          </a:prstGeom>
          <a:noFill/>
        </p:spPr>
        <p:txBody>
          <a:bodyPr wrap="square">
            <a:spAutoFit/>
          </a:bodyPr>
          <a:lstStyle/>
          <a:p>
            <a:r>
              <a:rPr lang="en-US" altLang="zh-CN" dirty="0">
                <a:latin typeface="+mn-ea"/>
              </a:rPr>
              <a:t>9/16/2023</a:t>
            </a:r>
          </a:p>
          <a:p>
            <a:r>
              <a:rPr lang="en-US" altLang="zh-CN" dirty="0">
                <a:latin typeface="+mn-ea"/>
              </a:rPr>
              <a:t>As we enter a new school year, there is an ongoing debate about school start times. Research shows that teens naturally stay up later and wake up later due to changing sleep patterns during adolescence. Some argue that starting school later would allow teens to get more sleep and be better rested for learning. Given this background, </a:t>
            </a:r>
            <a:r>
              <a:rPr lang="en-US" altLang="zh-CN" dirty="0">
                <a:solidFill>
                  <a:srgbClr val="00B0F0"/>
                </a:solidFill>
                <a:latin typeface="+mn-ea"/>
              </a:rPr>
              <a:t>I'd like you to consider whether schools should change the start time to 8:30 a.m. rather than the current 7:30 a.m.</a:t>
            </a:r>
            <a:endParaRPr lang="zh-CN" altLang="en-US" dirty="0">
              <a:solidFill>
                <a:srgbClr val="00B0F0"/>
              </a:solidFill>
              <a:latin typeface="+mn-ea"/>
            </a:endParaRPr>
          </a:p>
          <a:p>
            <a:endParaRPr lang="zh-CN" altLang="en-US" dirty="0">
              <a:latin typeface="+mn-ea"/>
            </a:endParaRPr>
          </a:p>
          <a:p>
            <a:r>
              <a:rPr lang="en-US" altLang="zh-CN" dirty="0">
                <a:latin typeface="+mn-ea"/>
              </a:rPr>
              <a:t>Getting up early with </a:t>
            </a:r>
            <a:r>
              <a:rPr lang="en-US" altLang="zh-CN" dirty="0">
                <a:solidFill>
                  <a:srgbClr val="FF0000"/>
                </a:solidFill>
                <a:latin typeface="+mn-ea"/>
              </a:rPr>
              <a:t>insufficient sleep </a:t>
            </a:r>
            <a:r>
              <a:rPr lang="en-US" altLang="zh-CN" dirty="0">
                <a:latin typeface="+mn-ea"/>
              </a:rPr>
              <a:t>seriously affects classroom quality. I often struggle with early morning classes, feeling groggy and unable to concentrate. Research backs this up, showing that teens have naturally shifted sleep patterns. Starting school at 8:30 </a:t>
            </a:r>
            <a:r>
              <a:rPr lang="en-US" altLang="zh-CN" dirty="0" err="1">
                <a:latin typeface="+mn-ea"/>
              </a:rPr>
              <a:t>a.m</a:t>
            </a:r>
            <a:r>
              <a:rPr lang="en-US" altLang="zh-CN" dirty="0">
                <a:latin typeface="+mn-ea"/>
              </a:rPr>
              <a:t>, instead of 7:30 a.m. would allow us to get more rest, leading to improved focus, better grades, and overall well-being. It's time to prioritize our sleep and academic success.</a:t>
            </a:r>
          </a:p>
          <a:p>
            <a:endParaRPr lang="en-US" altLang="zh-CN" dirty="0">
              <a:latin typeface="+mn-ea"/>
            </a:endParaRPr>
          </a:p>
          <a:p>
            <a:r>
              <a:rPr lang="en-US" altLang="zh-CN" dirty="0">
                <a:latin typeface="+mn-ea"/>
              </a:rPr>
              <a:t>The lack of sleep often </a:t>
            </a:r>
            <a:r>
              <a:rPr lang="en-US" altLang="zh-CN" dirty="0">
                <a:solidFill>
                  <a:srgbClr val="FF0000"/>
                </a:solidFill>
                <a:latin typeface="+mn-ea"/>
              </a:rPr>
              <a:t>results from staying up too late</a:t>
            </a:r>
            <a:r>
              <a:rPr lang="en-US" altLang="zh-CN" dirty="0">
                <a:latin typeface="+mn-ea"/>
              </a:rPr>
              <a:t>, and it indicates a broader issue with the family's daily routines. Children are part of families where schedules can get hectic, affecting their sleep patterns. To address this problem, it's </a:t>
            </a:r>
            <a:r>
              <a:rPr lang="en-US" altLang="zh-CN" dirty="0">
                <a:solidFill>
                  <a:srgbClr val="FF0000"/>
                </a:solidFill>
                <a:latin typeface="+mn-ea"/>
              </a:rPr>
              <a:t>crucial for families to establish consistent sleep schedules </a:t>
            </a:r>
            <a:r>
              <a:rPr lang="en-US" altLang="zh-CN" dirty="0">
                <a:latin typeface="+mn-ea"/>
              </a:rPr>
              <a:t>and prioritize healthy bed time routines. This way, we can all ensure that we get the rest we need to succeed in our daily activities, including school. </a:t>
            </a:r>
            <a:endParaRPr lang="zh-CN" altLang="en-US" dirty="0">
              <a:latin typeface="+mn-ea"/>
            </a:endParaRPr>
          </a:p>
        </p:txBody>
      </p:sp>
    </p:spTree>
    <p:extLst>
      <p:ext uri="{BB962C8B-B14F-4D97-AF65-F5344CB8AC3E}">
        <p14:creationId xmlns:p14="http://schemas.microsoft.com/office/powerpoint/2010/main" val="420437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CB271-6539-4C2B-87B4-0BBA30E62239}"/>
              </a:ext>
            </a:extLst>
          </p:cNvPr>
          <p:cNvSpPr/>
          <p:nvPr/>
        </p:nvSpPr>
        <p:spPr>
          <a:xfrm>
            <a:off x="746448" y="1088572"/>
            <a:ext cx="6568749" cy="174171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21</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807108" y="1138011"/>
            <a:ext cx="6568751" cy="3693319"/>
          </a:xfrm>
          <a:prstGeom prst="rect">
            <a:avLst/>
          </a:prstGeom>
          <a:noFill/>
        </p:spPr>
        <p:txBody>
          <a:bodyPr wrap="square">
            <a:spAutoFit/>
          </a:bodyPr>
          <a:lstStyle/>
          <a:p>
            <a:r>
              <a:rPr lang="en-US" altLang="zh-CN" dirty="0">
                <a:latin typeface="+mn-ea"/>
              </a:rPr>
              <a:t>8/19/2023</a:t>
            </a:r>
          </a:p>
          <a:p>
            <a:endParaRPr lang="en-US" altLang="zh-CN" dirty="0">
              <a:latin typeface="+mn-ea"/>
            </a:endParaRPr>
          </a:p>
          <a:p>
            <a:r>
              <a:rPr lang="en-US" altLang="zh-CN" dirty="0">
                <a:latin typeface="+mn-ea"/>
              </a:rPr>
              <a:t>Many think people should receive education during their whole life, even after their graduation from university. In what opinion, what is the most important field for adults to receive education?</a:t>
            </a:r>
          </a:p>
          <a:p>
            <a:endParaRPr lang="en-US" altLang="zh-CN" dirty="0">
              <a:latin typeface="+mn-ea"/>
            </a:endParaRPr>
          </a:p>
          <a:p>
            <a:endParaRPr lang="en-US" altLang="zh-CN" dirty="0">
              <a:latin typeface="+mn-ea"/>
            </a:endParaRPr>
          </a:p>
          <a:p>
            <a:r>
              <a:rPr lang="en-US" altLang="zh-CN" dirty="0">
                <a:latin typeface="+mn-ea"/>
              </a:rPr>
              <a:t>8/19/2023</a:t>
            </a:r>
          </a:p>
          <a:p>
            <a:endParaRPr lang="en-US" altLang="zh-CN" dirty="0">
              <a:latin typeface="+mn-ea"/>
            </a:endParaRPr>
          </a:p>
          <a:p>
            <a:r>
              <a:rPr lang="en-US" altLang="zh-CN" dirty="0">
                <a:latin typeface="+mn-ea"/>
              </a:rPr>
              <a:t>Many pursue advanced degrees after they join the workforce, such as master’s, MBA, or other professional degrees. In your opinion, should full-time workers pursue advanced degrees while still on their jobs?</a:t>
            </a:r>
            <a:endParaRPr lang="zh-CN" altLang="en-US" dirty="0">
              <a:latin typeface="+mn-ea"/>
            </a:endParaRPr>
          </a:p>
        </p:txBody>
      </p:sp>
    </p:spTree>
    <p:extLst>
      <p:ext uri="{BB962C8B-B14F-4D97-AF65-F5344CB8AC3E}">
        <p14:creationId xmlns:p14="http://schemas.microsoft.com/office/powerpoint/2010/main" val="1022441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22</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510073" y="136525"/>
            <a:ext cx="6568751" cy="5632311"/>
          </a:xfrm>
          <a:prstGeom prst="rect">
            <a:avLst/>
          </a:prstGeom>
          <a:noFill/>
        </p:spPr>
        <p:txBody>
          <a:bodyPr wrap="square">
            <a:spAutoFit/>
          </a:bodyPr>
          <a:lstStyle/>
          <a:p>
            <a:r>
              <a:rPr lang="en-US" altLang="zh-CN" b="1" dirty="0">
                <a:latin typeface="+mn-ea"/>
              </a:rPr>
              <a:t>Sample 1 from </a:t>
            </a:r>
            <a:r>
              <a:rPr lang="zh-CN" altLang="en-US" b="1" dirty="0">
                <a:latin typeface="+mn-ea"/>
              </a:rPr>
              <a:t>林芝</a:t>
            </a:r>
            <a:endParaRPr lang="en-US" altLang="zh-CN" b="1" dirty="0">
              <a:latin typeface="+mn-ea"/>
            </a:endParaRPr>
          </a:p>
          <a:p>
            <a:endParaRPr lang="en-US" altLang="zh-CN" dirty="0">
              <a:latin typeface="+mn-ea"/>
            </a:endParaRPr>
          </a:p>
          <a:p>
            <a:r>
              <a:rPr lang="en-US" altLang="zh-CN" dirty="0">
                <a:latin typeface="+mn-ea"/>
              </a:rPr>
              <a:t>I think that learning various culture from different states and country is the most important education for adults, because it is beneficial for both their work capacity and social relationship.</a:t>
            </a:r>
          </a:p>
          <a:p>
            <a:endParaRPr lang="en-US" altLang="zh-CN" dirty="0">
              <a:latin typeface="+mn-ea"/>
            </a:endParaRPr>
          </a:p>
          <a:p>
            <a:r>
              <a:rPr lang="en-US" altLang="zh-CN" dirty="0">
                <a:latin typeface="+mn-ea"/>
              </a:rPr>
              <a:t>To be more specific, culture is not only about food and arts, but about thoughts, </a:t>
            </a:r>
            <a:r>
              <a:rPr lang="en-US" altLang="zh-CN" dirty="0" err="1">
                <a:latin typeface="+mn-ea"/>
              </a:rPr>
              <a:t>behaviour</a:t>
            </a:r>
            <a:r>
              <a:rPr lang="en-US" altLang="zh-CN" dirty="0">
                <a:latin typeface="+mn-ea"/>
              </a:rPr>
              <a:t>, and language as well. Thus, learning various cultures enable adults to view problems from multiple perspectives, which can help us develop a comprehensive way of thinking and find some innovation solutions to work more effectively.</a:t>
            </a:r>
          </a:p>
          <a:p>
            <a:endParaRPr lang="en-US" altLang="zh-CN" dirty="0">
              <a:latin typeface="+mn-ea"/>
            </a:endParaRPr>
          </a:p>
          <a:p>
            <a:r>
              <a:rPr lang="en-US" altLang="zh-CN" dirty="0">
                <a:latin typeface="+mn-ea"/>
              </a:rPr>
              <a:t>Moreover, knowing the culture of peers helps us get trusts easier in a diverse work environments because we can understand what others think about projects and why they act. In this way, it will avoid much potential conflict that might arise from misunderstanding and further deepen the relationship. As a result, the harmonious social relationship also enables a higher efficiency in our daily academic and professional work.</a:t>
            </a:r>
          </a:p>
        </p:txBody>
      </p:sp>
      <p:sp>
        <p:nvSpPr>
          <p:cNvPr id="3" name="TextBox 2">
            <a:extLst>
              <a:ext uri="{FF2B5EF4-FFF2-40B4-BE49-F238E27FC236}">
                <a16:creationId xmlns:a16="http://schemas.microsoft.com/office/drawing/2014/main" id="{CAF3329B-5CF1-31BA-8B4F-0BA6A2C30EA1}"/>
              </a:ext>
            </a:extLst>
          </p:cNvPr>
          <p:cNvSpPr txBox="1"/>
          <p:nvPr/>
        </p:nvSpPr>
        <p:spPr>
          <a:xfrm>
            <a:off x="7539134" y="554992"/>
            <a:ext cx="3682482" cy="2308324"/>
          </a:xfrm>
          <a:prstGeom prst="rect">
            <a:avLst/>
          </a:prstGeom>
          <a:solidFill>
            <a:schemeClr val="accent5">
              <a:lumMod val="20000"/>
              <a:lumOff val="80000"/>
            </a:schemeClr>
          </a:solidFill>
        </p:spPr>
        <p:txBody>
          <a:bodyPr wrap="square">
            <a:spAutoFit/>
          </a:bodyPr>
          <a:lstStyle/>
          <a:p>
            <a:r>
              <a:rPr lang="en-US" altLang="zh-CN" dirty="0">
                <a:latin typeface="+mn-ea"/>
              </a:rPr>
              <a:t>8/19/2023</a:t>
            </a:r>
          </a:p>
          <a:p>
            <a:endParaRPr lang="en-US" altLang="zh-CN" dirty="0">
              <a:latin typeface="+mn-ea"/>
            </a:endParaRPr>
          </a:p>
          <a:p>
            <a:r>
              <a:rPr lang="en-US" altLang="zh-CN" dirty="0">
                <a:latin typeface="+mn-ea"/>
              </a:rPr>
              <a:t>Many think people should receive education during their whole life, even after their graduation from university. In what opinion, what is the most important field for adults to receive education?</a:t>
            </a:r>
          </a:p>
        </p:txBody>
      </p:sp>
    </p:spTree>
    <p:extLst>
      <p:ext uri="{BB962C8B-B14F-4D97-AF65-F5344CB8AC3E}">
        <p14:creationId xmlns:p14="http://schemas.microsoft.com/office/powerpoint/2010/main" val="47564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44EAC2-FE73-4E62-BC67-D627F2CB873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Group9120</a:t>
            </a:r>
            <a:endParaRPr kumimoji="0" lang="zh-CN" altLang="en-US"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510073" y="136525"/>
            <a:ext cx="6568751" cy="5078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Sample </a:t>
            </a:r>
            <a:r>
              <a:rPr lang="en-US" altLang="zh-CN" b="1" dirty="0">
                <a:solidFill>
                  <a:prstClr val="black"/>
                </a:solidFill>
                <a:latin typeface="等线" panose="02010600030101010101" pitchFamily="2" charset="-122"/>
                <a:ea typeface="等线" panose="02010600030101010101" pitchFamily="2" charset="-122"/>
              </a:rPr>
              <a:t>2</a:t>
            </a: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from </a:t>
            </a:r>
            <a:r>
              <a:rPr kumimoji="0" lang="zh-CN" alt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梦雪</a:t>
            </a:r>
            <a:endPar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 definitely think how to use new technology is the most important field for adults to receive education because it can make both their jobs and their everyday life more convenient.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To be more specific, learning new technology can help them to dig out new approaches to complete jobs quickly and scientifically. For example, if they can master the skill to get the data of an activity, they can analyze the data and get a much deeper understanding of the intrinsic nature of the activity instead of relying on intuition or guesses.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What's more, taking use of new technology can help us handle everyday issues. For example, one can book train tickets with a click of the smart phone, which is much more convenient compared to queuing in the station.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TextBox 2">
            <a:extLst>
              <a:ext uri="{FF2B5EF4-FFF2-40B4-BE49-F238E27FC236}">
                <a16:creationId xmlns:a16="http://schemas.microsoft.com/office/drawing/2014/main" id="{CAF3329B-5CF1-31BA-8B4F-0BA6A2C30EA1}"/>
              </a:ext>
            </a:extLst>
          </p:cNvPr>
          <p:cNvSpPr txBox="1"/>
          <p:nvPr/>
        </p:nvSpPr>
        <p:spPr>
          <a:xfrm>
            <a:off x="7539134" y="554992"/>
            <a:ext cx="3682482" cy="2308324"/>
          </a:xfrm>
          <a:prstGeom prst="rect">
            <a:avLst/>
          </a:prstGeom>
          <a:solidFill>
            <a:schemeClr val="accent5">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8/19/2023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Many think people should receive education during their whole life, even after their graduation from university. In what opinion, what is the most important field for adults to receive education?</a:t>
            </a:r>
          </a:p>
        </p:txBody>
      </p:sp>
    </p:spTree>
    <p:extLst>
      <p:ext uri="{BB962C8B-B14F-4D97-AF65-F5344CB8AC3E}">
        <p14:creationId xmlns:p14="http://schemas.microsoft.com/office/powerpoint/2010/main" val="955897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24</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510073" y="136525"/>
            <a:ext cx="6568751" cy="5909310"/>
          </a:xfrm>
          <a:prstGeom prst="rect">
            <a:avLst/>
          </a:prstGeom>
          <a:noFill/>
        </p:spPr>
        <p:txBody>
          <a:bodyPr wrap="square">
            <a:spAutoFit/>
          </a:bodyPr>
          <a:lstStyle/>
          <a:p>
            <a:r>
              <a:rPr lang="en-US" altLang="zh-CN" b="1" dirty="0">
                <a:latin typeface="+mn-ea"/>
              </a:rPr>
              <a:t>Sample 3</a:t>
            </a:r>
          </a:p>
          <a:p>
            <a:endParaRPr lang="en-US" altLang="zh-CN" dirty="0">
              <a:latin typeface="+mn-ea"/>
            </a:endParaRPr>
          </a:p>
          <a:p>
            <a:r>
              <a:rPr lang="en-US" altLang="zh-CN" dirty="0">
                <a:latin typeface="+mn-ea"/>
              </a:rPr>
              <a:t>In my opinion, people should receive necessary </a:t>
            </a:r>
            <a:r>
              <a:rPr lang="en-US" altLang="zh-CN" dirty="0">
                <a:solidFill>
                  <a:srgbClr val="00B0F0"/>
                </a:solidFill>
                <a:latin typeface="+mn-ea"/>
              </a:rPr>
              <a:t>physical education</a:t>
            </a:r>
            <a:r>
              <a:rPr lang="en-US" altLang="zh-CN" dirty="0">
                <a:latin typeface="+mn-ea"/>
              </a:rPr>
              <a:t> throughout their lives, even after their graduation from university, as it has the potential to </a:t>
            </a:r>
            <a:r>
              <a:rPr lang="en-US" altLang="zh-CN" dirty="0">
                <a:solidFill>
                  <a:srgbClr val="00B0F0"/>
                </a:solidFill>
                <a:latin typeface="+mn-ea"/>
              </a:rPr>
              <a:t>enhance both their physical health and mental well-being. </a:t>
            </a:r>
          </a:p>
          <a:p>
            <a:endParaRPr lang="en-US" altLang="zh-CN" dirty="0">
              <a:latin typeface="+mn-ea"/>
            </a:endParaRPr>
          </a:p>
          <a:p>
            <a:r>
              <a:rPr lang="en-US" altLang="zh-CN" dirty="0">
                <a:latin typeface="+mn-ea"/>
              </a:rPr>
              <a:t>To elaborate, many individuals lack the theoretical knowledge needed to maintain their health effectively in their daily lives. Without this knowledge, it's easy for people to overlook their well-being. Thus, necessary physical instruction is essential. </a:t>
            </a:r>
          </a:p>
          <a:p>
            <a:endParaRPr lang="en-US" altLang="zh-CN" dirty="0">
              <a:latin typeface="+mn-ea"/>
            </a:endParaRPr>
          </a:p>
          <a:p>
            <a:r>
              <a:rPr lang="en-US" altLang="zh-CN" dirty="0">
                <a:latin typeface="+mn-ea"/>
              </a:rPr>
              <a:t>Take the case of my superior, </a:t>
            </a:r>
            <a:r>
              <a:rPr lang="en-US" altLang="zh-CN" dirty="0" err="1">
                <a:latin typeface="+mn-ea"/>
              </a:rPr>
              <a:t>Alabric</a:t>
            </a:r>
            <a:r>
              <a:rPr lang="en-US" altLang="zh-CN" dirty="0">
                <a:latin typeface="+mn-ea"/>
              </a:rPr>
              <a:t>, a 40-year-old man who spent more than 10 hours per day working without realizing the potential harm to his health. Ultimately, his sedentary lifestyle led to severe diabetes. It was only after consulting with his doctor that he understood the connection between physical activity and his condition. Subsequently, he was suggested to attend a physical education program, which heightened his awareness and skills of his health and lifestyle. Over time, his health issues significantly improved, and he also grew happier. </a:t>
            </a:r>
          </a:p>
        </p:txBody>
      </p:sp>
      <p:sp>
        <p:nvSpPr>
          <p:cNvPr id="3" name="TextBox 2">
            <a:extLst>
              <a:ext uri="{FF2B5EF4-FFF2-40B4-BE49-F238E27FC236}">
                <a16:creationId xmlns:a16="http://schemas.microsoft.com/office/drawing/2014/main" id="{CAF3329B-5CF1-31BA-8B4F-0BA6A2C30EA1}"/>
              </a:ext>
            </a:extLst>
          </p:cNvPr>
          <p:cNvSpPr txBox="1"/>
          <p:nvPr/>
        </p:nvSpPr>
        <p:spPr>
          <a:xfrm>
            <a:off x="7539134" y="554992"/>
            <a:ext cx="3682482" cy="2308324"/>
          </a:xfrm>
          <a:prstGeom prst="rect">
            <a:avLst/>
          </a:prstGeom>
          <a:solidFill>
            <a:schemeClr val="accent5">
              <a:lumMod val="20000"/>
              <a:lumOff val="80000"/>
            </a:schemeClr>
          </a:solidFill>
        </p:spPr>
        <p:txBody>
          <a:bodyPr wrap="square">
            <a:spAutoFit/>
          </a:bodyPr>
          <a:lstStyle/>
          <a:p>
            <a:r>
              <a:rPr lang="en-US" altLang="zh-CN" dirty="0">
                <a:latin typeface="+mn-ea"/>
              </a:rPr>
              <a:t>8/19/2023</a:t>
            </a:r>
          </a:p>
          <a:p>
            <a:endParaRPr lang="en-US" altLang="zh-CN" dirty="0">
              <a:latin typeface="+mn-ea"/>
            </a:endParaRPr>
          </a:p>
          <a:p>
            <a:r>
              <a:rPr lang="en-US" altLang="zh-CN" dirty="0">
                <a:latin typeface="+mn-ea"/>
              </a:rPr>
              <a:t>Many think people should receive education during their whole life, even after their graduation from university. In what opinion, what is the most important field for adults to receive education?</a:t>
            </a:r>
          </a:p>
        </p:txBody>
      </p:sp>
    </p:spTree>
    <p:extLst>
      <p:ext uri="{BB962C8B-B14F-4D97-AF65-F5344CB8AC3E}">
        <p14:creationId xmlns:p14="http://schemas.microsoft.com/office/powerpoint/2010/main" val="2784012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25</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510073" y="136525"/>
            <a:ext cx="6568751" cy="5909310"/>
          </a:xfrm>
          <a:prstGeom prst="rect">
            <a:avLst/>
          </a:prstGeom>
          <a:noFill/>
        </p:spPr>
        <p:txBody>
          <a:bodyPr wrap="square">
            <a:spAutoFit/>
          </a:bodyPr>
          <a:lstStyle/>
          <a:p>
            <a:r>
              <a:rPr lang="en-US" altLang="zh-CN" b="1" dirty="0">
                <a:latin typeface="+mn-ea"/>
              </a:rPr>
              <a:t>Sample 4</a:t>
            </a:r>
          </a:p>
          <a:p>
            <a:endParaRPr lang="en-US" altLang="zh-CN" dirty="0">
              <a:latin typeface="+mn-ea"/>
            </a:endParaRPr>
          </a:p>
          <a:p>
            <a:r>
              <a:rPr lang="en-US" altLang="zh-CN" dirty="0">
                <a:latin typeface="+mn-ea"/>
              </a:rPr>
              <a:t>I firmly agree with the opinion that adults should receive the education of communication skills since it is a useful skill that could be used in company and daily life. </a:t>
            </a:r>
          </a:p>
          <a:p>
            <a:endParaRPr lang="en-US" altLang="zh-CN" dirty="0">
              <a:latin typeface="+mn-ea"/>
            </a:endParaRPr>
          </a:p>
          <a:p>
            <a:r>
              <a:rPr lang="en-US" altLang="zh-CN" dirty="0">
                <a:latin typeface="+mn-ea"/>
              </a:rPr>
              <a:t>To explore it further, communication skills can benefit people in workplaces, including letting people work efficiently and letting people solve disputes in a peaceful way. </a:t>
            </a:r>
          </a:p>
          <a:p>
            <a:endParaRPr lang="en-US" altLang="zh-CN" dirty="0">
              <a:latin typeface="+mn-ea"/>
            </a:endParaRPr>
          </a:p>
          <a:p>
            <a:r>
              <a:rPr lang="en-US" altLang="zh-CN" dirty="0">
                <a:latin typeface="+mn-ea"/>
              </a:rPr>
              <a:t>For example, I was in a big company called Ali where I needed to work with at least 20 colleagues on one project, and it cannot avoid some misunderstandings, causing a waste of time.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But the situation is changed after the company noticed this problem and taught us how to communicate with others in an efficient way, such as saying points first and so on, improving our work ability and decreasing our work time. What’s more, communication skills can improve people from not knowing how to listen to others’ opinions to knowing how to know others’ perspectives and response to others, better solving disputes.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latin typeface="+mn-ea"/>
            </a:endParaRPr>
          </a:p>
        </p:txBody>
      </p:sp>
      <p:sp>
        <p:nvSpPr>
          <p:cNvPr id="3" name="TextBox 2">
            <a:extLst>
              <a:ext uri="{FF2B5EF4-FFF2-40B4-BE49-F238E27FC236}">
                <a16:creationId xmlns:a16="http://schemas.microsoft.com/office/drawing/2014/main" id="{CAF3329B-5CF1-31BA-8B4F-0BA6A2C30EA1}"/>
              </a:ext>
            </a:extLst>
          </p:cNvPr>
          <p:cNvSpPr txBox="1"/>
          <p:nvPr/>
        </p:nvSpPr>
        <p:spPr>
          <a:xfrm>
            <a:off x="7539134" y="554992"/>
            <a:ext cx="3682482" cy="2308324"/>
          </a:xfrm>
          <a:prstGeom prst="rect">
            <a:avLst/>
          </a:prstGeom>
          <a:solidFill>
            <a:schemeClr val="accent5">
              <a:lumMod val="20000"/>
              <a:lumOff val="80000"/>
            </a:schemeClr>
          </a:solidFill>
        </p:spPr>
        <p:txBody>
          <a:bodyPr wrap="square">
            <a:spAutoFit/>
          </a:bodyPr>
          <a:lstStyle/>
          <a:p>
            <a:r>
              <a:rPr lang="en-US" altLang="zh-CN" dirty="0">
                <a:latin typeface="+mn-ea"/>
              </a:rPr>
              <a:t>8/19/2023</a:t>
            </a:r>
          </a:p>
          <a:p>
            <a:endParaRPr lang="en-US" altLang="zh-CN" dirty="0">
              <a:latin typeface="+mn-ea"/>
            </a:endParaRPr>
          </a:p>
          <a:p>
            <a:r>
              <a:rPr lang="en-US" altLang="zh-CN" dirty="0">
                <a:latin typeface="+mn-ea"/>
              </a:rPr>
              <a:t>Many think people should receive education during their whole life, even after their graduation from university. In what opinion, what is the most important field for adults to receive education?</a:t>
            </a:r>
          </a:p>
        </p:txBody>
      </p:sp>
    </p:spTree>
    <p:extLst>
      <p:ext uri="{BB962C8B-B14F-4D97-AF65-F5344CB8AC3E}">
        <p14:creationId xmlns:p14="http://schemas.microsoft.com/office/powerpoint/2010/main" val="742378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26</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4" name="TextBox 3">
            <a:extLst>
              <a:ext uri="{FF2B5EF4-FFF2-40B4-BE49-F238E27FC236}">
                <a16:creationId xmlns:a16="http://schemas.microsoft.com/office/drawing/2014/main" id="{1008EAFD-2628-E71D-4C0E-64C06C64BF1A}"/>
              </a:ext>
            </a:extLst>
          </p:cNvPr>
          <p:cNvSpPr txBox="1"/>
          <p:nvPr/>
        </p:nvSpPr>
        <p:spPr>
          <a:xfrm>
            <a:off x="584251" y="90398"/>
            <a:ext cx="8553529" cy="6463308"/>
          </a:xfrm>
          <a:prstGeom prst="rect">
            <a:avLst/>
          </a:prstGeom>
          <a:noFill/>
        </p:spPr>
        <p:txBody>
          <a:bodyPr wrap="square">
            <a:spAutoFit/>
          </a:bodyPr>
          <a:lstStyle/>
          <a:p>
            <a:r>
              <a:rPr lang="en-US" altLang="zh-CN" dirty="0"/>
              <a:t>9/16/2023</a:t>
            </a:r>
          </a:p>
          <a:p>
            <a:endParaRPr lang="en-US" altLang="zh-CN" dirty="0"/>
          </a:p>
          <a:p>
            <a:r>
              <a:rPr lang="en-US" altLang="zh-CN" dirty="0"/>
              <a:t>Dr. Achebe</a:t>
            </a:r>
          </a:p>
          <a:p>
            <a:r>
              <a:rPr lang="en-US" altLang="zh-CN" dirty="0"/>
              <a:t>More and more, online shopping is becoming the primary way that many people obtain everyday goods. But what are the ramifications for the society in which we live? On the one hand, online shopping has advantages-for example, I can make a purchase without ever leaving my home. However, with fewer people shopping at local shops, in some places, these establishments are having a hard time competing. Do you think that online shopping is, on the whole, affecting society? </a:t>
            </a:r>
          </a:p>
          <a:p>
            <a:endParaRPr lang="en-US" altLang="zh-CN" dirty="0"/>
          </a:p>
          <a:p>
            <a:r>
              <a:rPr lang="en-US" altLang="zh-CN" dirty="0"/>
              <a:t>Andrew: </a:t>
            </a:r>
          </a:p>
          <a:p>
            <a:r>
              <a:rPr lang="en-US" altLang="zh-CN" dirty="0"/>
              <a:t>I think that online shopping has had negative impacts on society. In my city, many local stores have shelves filled with various products that you can find in online stores. This has forced some of them to closedown, which not only affects the amount of tax revenue generated in our local community but also impacts the number of job opportunities available to the community members.</a:t>
            </a:r>
          </a:p>
          <a:p>
            <a:endParaRPr lang="en-US" altLang="zh-CN" dirty="0"/>
          </a:p>
          <a:p>
            <a:r>
              <a:rPr lang="en-US" altLang="zh-CN" dirty="0"/>
              <a:t>Kelly:</a:t>
            </a:r>
          </a:p>
          <a:p>
            <a:r>
              <a:rPr lang="en-US" altLang="zh-CN" dirty="0"/>
              <a:t>It's unfortunate that some local stores are forced to close down, but that's the nature of competition. As consumers, we benefit greatly from online shopping due to lower prices. Even if l find a physical store that can compete with online sellers in terms of pricing, I am still likely to make the purchase online because it means </a:t>
            </a:r>
            <a:r>
              <a:rPr lang="en-US" altLang="zh-CN" dirty="0" err="1"/>
              <a:t>i</a:t>
            </a:r>
            <a:r>
              <a:rPr lang="en-US" altLang="zh-CN" dirty="0"/>
              <a:t> don't have to spend money on transportation to the store.</a:t>
            </a:r>
          </a:p>
        </p:txBody>
      </p:sp>
    </p:spTree>
    <p:extLst>
      <p:ext uri="{BB962C8B-B14F-4D97-AF65-F5344CB8AC3E}">
        <p14:creationId xmlns:p14="http://schemas.microsoft.com/office/powerpoint/2010/main" val="1923726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27</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4" name="TextBox 3">
            <a:extLst>
              <a:ext uri="{FF2B5EF4-FFF2-40B4-BE49-F238E27FC236}">
                <a16:creationId xmlns:a16="http://schemas.microsoft.com/office/drawing/2014/main" id="{1008EAFD-2628-E71D-4C0E-64C06C64BF1A}"/>
              </a:ext>
            </a:extLst>
          </p:cNvPr>
          <p:cNvSpPr txBox="1"/>
          <p:nvPr/>
        </p:nvSpPr>
        <p:spPr>
          <a:xfrm>
            <a:off x="584251" y="90398"/>
            <a:ext cx="8553529" cy="6463308"/>
          </a:xfrm>
          <a:prstGeom prst="rect">
            <a:avLst/>
          </a:prstGeom>
          <a:noFill/>
        </p:spPr>
        <p:txBody>
          <a:bodyPr wrap="square">
            <a:spAutoFit/>
          </a:bodyPr>
          <a:lstStyle/>
          <a:p>
            <a:r>
              <a:rPr lang="en-US" altLang="zh-CN" dirty="0"/>
              <a:t>9/16/2023</a:t>
            </a:r>
          </a:p>
          <a:p>
            <a:endParaRPr lang="en-US" altLang="zh-CN" dirty="0"/>
          </a:p>
          <a:p>
            <a:r>
              <a:rPr lang="en-US" altLang="zh-CN" dirty="0"/>
              <a:t>Dr. Achebe</a:t>
            </a:r>
          </a:p>
          <a:p>
            <a:r>
              <a:rPr lang="en-US" altLang="zh-CN" dirty="0"/>
              <a:t>More and more, online shopping is becoming the primary way that many people obtain everyday goods. But what are the ramifications for the society in which we live? On the one hand, online shopping has advantages-for example, I can </a:t>
            </a:r>
            <a:r>
              <a:rPr lang="en-US" altLang="zh-CN" dirty="0">
                <a:solidFill>
                  <a:srgbClr val="00B0F0"/>
                </a:solidFill>
              </a:rPr>
              <a:t>make a purchase without ever leaving my home</a:t>
            </a:r>
            <a:r>
              <a:rPr lang="en-US" altLang="zh-CN" dirty="0"/>
              <a:t>. However, with fewer people shopping at </a:t>
            </a:r>
            <a:r>
              <a:rPr lang="en-US" altLang="zh-CN" dirty="0">
                <a:solidFill>
                  <a:srgbClr val="FF0000"/>
                </a:solidFill>
              </a:rPr>
              <a:t>local shops</a:t>
            </a:r>
            <a:r>
              <a:rPr lang="en-US" altLang="zh-CN" dirty="0"/>
              <a:t>, in some places, these establishments are having a </a:t>
            </a:r>
            <a:r>
              <a:rPr lang="en-US" altLang="zh-CN" dirty="0">
                <a:solidFill>
                  <a:srgbClr val="FF0000"/>
                </a:solidFill>
              </a:rPr>
              <a:t>hard time competing</a:t>
            </a:r>
            <a:r>
              <a:rPr lang="en-US" altLang="zh-CN" dirty="0"/>
              <a:t>. Do you think that online shopping is, on the whole, affecting society? </a:t>
            </a:r>
          </a:p>
          <a:p>
            <a:endParaRPr lang="en-US" altLang="zh-CN" dirty="0"/>
          </a:p>
          <a:p>
            <a:r>
              <a:rPr lang="en-US" altLang="zh-CN" dirty="0"/>
              <a:t>Andrew: </a:t>
            </a:r>
          </a:p>
          <a:p>
            <a:r>
              <a:rPr lang="en-US" altLang="zh-CN" dirty="0"/>
              <a:t>I think that online shopping has had negative impacts on society. In my city, many local stores have shelves filled with various products that you can find in online stores. This has forced some of them to </a:t>
            </a:r>
            <a:r>
              <a:rPr lang="en-US" altLang="zh-CN" dirty="0">
                <a:solidFill>
                  <a:srgbClr val="FF0000"/>
                </a:solidFill>
              </a:rPr>
              <a:t>closedown</a:t>
            </a:r>
            <a:r>
              <a:rPr lang="en-US" altLang="zh-CN" dirty="0"/>
              <a:t>, which not only affects the amount of tax revenue generated in our local community but also impacts the number of </a:t>
            </a:r>
            <a:r>
              <a:rPr lang="en-US" altLang="zh-CN" dirty="0">
                <a:solidFill>
                  <a:srgbClr val="FF0000"/>
                </a:solidFill>
              </a:rPr>
              <a:t>job opportunities </a:t>
            </a:r>
            <a:r>
              <a:rPr lang="en-US" altLang="zh-CN" dirty="0"/>
              <a:t>available to the community members.</a:t>
            </a:r>
          </a:p>
          <a:p>
            <a:endParaRPr lang="en-US" altLang="zh-CN" dirty="0"/>
          </a:p>
          <a:p>
            <a:r>
              <a:rPr lang="en-US" altLang="zh-CN" dirty="0"/>
              <a:t>Kelly:</a:t>
            </a:r>
          </a:p>
          <a:p>
            <a:r>
              <a:rPr lang="en-US" altLang="zh-CN" dirty="0"/>
              <a:t>It's unfortunate that some local stores are forced to close down, but that's the nature of competition. As consumers, we benefit greatly from online shopping due to </a:t>
            </a:r>
            <a:r>
              <a:rPr lang="en-US" altLang="zh-CN" dirty="0">
                <a:solidFill>
                  <a:srgbClr val="00B0F0"/>
                </a:solidFill>
              </a:rPr>
              <a:t>lower prices</a:t>
            </a:r>
            <a:r>
              <a:rPr lang="en-US" altLang="zh-CN" dirty="0"/>
              <a:t>. Even if l find a physical store that can compete with online sellers in terms of pricing, I am still likely to make the purchase online because it means </a:t>
            </a:r>
            <a:r>
              <a:rPr lang="en-US" altLang="zh-CN" dirty="0" err="1"/>
              <a:t>i</a:t>
            </a:r>
            <a:r>
              <a:rPr lang="en-US" altLang="zh-CN" dirty="0"/>
              <a:t> don't have to spend money on transportation to the store.</a:t>
            </a:r>
          </a:p>
        </p:txBody>
      </p:sp>
    </p:spTree>
    <p:extLst>
      <p:ext uri="{BB962C8B-B14F-4D97-AF65-F5344CB8AC3E}">
        <p14:creationId xmlns:p14="http://schemas.microsoft.com/office/powerpoint/2010/main" val="381276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28</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008EAFD-2628-E71D-4C0E-64C06C64BF1A}"/>
              </a:ext>
            </a:extLst>
          </p:cNvPr>
          <p:cNvSpPr txBox="1"/>
          <p:nvPr/>
        </p:nvSpPr>
        <p:spPr>
          <a:xfrm>
            <a:off x="584251" y="90398"/>
            <a:ext cx="4155700" cy="3693319"/>
          </a:xfrm>
          <a:prstGeom prst="rect">
            <a:avLst/>
          </a:prstGeom>
          <a:noFill/>
        </p:spPr>
        <p:txBody>
          <a:bodyPr wrap="square">
            <a:spAutoFit/>
          </a:bodyPr>
          <a:lstStyle/>
          <a:p>
            <a:r>
              <a:rPr lang="en-US" altLang="zh-CN" dirty="0"/>
              <a:t>9/16/2023</a:t>
            </a:r>
          </a:p>
          <a:p>
            <a:endParaRPr lang="en-US" altLang="zh-CN" dirty="0"/>
          </a:p>
          <a:p>
            <a:r>
              <a:rPr lang="en-US" altLang="zh-CN" dirty="0">
                <a:solidFill>
                  <a:srgbClr val="00B0F0"/>
                </a:solidFill>
              </a:rPr>
              <a:t>make a purchase without ever leaving my home</a:t>
            </a:r>
          </a:p>
          <a:p>
            <a:r>
              <a:rPr lang="en-US" altLang="zh-CN" dirty="0">
                <a:solidFill>
                  <a:srgbClr val="FF0000"/>
                </a:solidFill>
              </a:rPr>
              <a:t>Local stores hard time competing</a:t>
            </a:r>
          </a:p>
          <a:p>
            <a:r>
              <a:rPr lang="en-US" altLang="zh-CN" dirty="0"/>
              <a:t>Do you think that online shopping is, on the whole, affecting society? </a:t>
            </a:r>
          </a:p>
          <a:p>
            <a:endParaRPr lang="en-US" altLang="zh-CN" dirty="0"/>
          </a:p>
          <a:p>
            <a:endParaRPr lang="en-US" altLang="zh-CN" dirty="0"/>
          </a:p>
          <a:p>
            <a:r>
              <a:rPr lang="en-US" altLang="zh-CN" dirty="0">
                <a:solidFill>
                  <a:srgbClr val="FF0000"/>
                </a:solidFill>
              </a:rPr>
              <a:t>Closedown impact job opportunities</a:t>
            </a:r>
            <a:endParaRPr lang="en-US" altLang="zh-CN" dirty="0"/>
          </a:p>
          <a:p>
            <a:endParaRPr lang="en-US" altLang="zh-CN" dirty="0">
              <a:solidFill>
                <a:srgbClr val="00B0F0"/>
              </a:solidFill>
            </a:endParaRPr>
          </a:p>
          <a:p>
            <a:endParaRPr lang="en-US" altLang="zh-CN" dirty="0">
              <a:solidFill>
                <a:srgbClr val="00B0F0"/>
              </a:solidFill>
            </a:endParaRPr>
          </a:p>
          <a:p>
            <a:r>
              <a:rPr lang="en-US" altLang="zh-CN" dirty="0">
                <a:solidFill>
                  <a:srgbClr val="00B0F0"/>
                </a:solidFill>
              </a:rPr>
              <a:t>lower prices</a:t>
            </a:r>
            <a:endParaRPr lang="en-US" altLang="zh-CN" dirty="0"/>
          </a:p>
        </p:txBody>
      </p:sp>
      <p:sp>
        <p:nvSpPr>
          <p:cNvPr id="3" name="TextBox 2">
            <a:extLst>
              <a:ext uri="{FF2B5EF4-FFF2-40B4-BE49-F238E27FC236}">
                <a16:creationId xmlns:a16="http://schemas.microsoft.com/office/drawing/2014/main" id="{2B112C7F-33B9-5D61-0A39-19C228CE4236}"/>
              </a:ext>
            </a:extLst>
          </p:cNvPr>
          <p:cNvSpPr txBox="1"/>
          <p:nvPr/>
        </p:nvSpPr>
        <p:spPr>
          <a:xfrm>
            <a:off x="4665309" y="136525"/>
            <a:ext cx="7576455" cy="6463308"/>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 believe that online-shopping brings more benefit to our society since it stimulates consumption and thus brings vitality to the whole business.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To be more specific, online-shopping is not only convenient to customers but also help to reduce the costs of businessman. With the development of Internet, people all over the world can purchase whatever they want in any time, and the increasing tendency of buying goods as entertainment enables more online company gain added profit. For example, a lot of readers nowadays prefer to buy books from the network bookstores because it is much cheaper compared to the traditional store, making the online platform obtain abundant and stable source of customers.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Those online businesses who save costs for renting stores, administrating, employing staff, etc. can take full advantage of reducing prices of goods, and they usually cooperate with other industries such as delivery companies and webcast industry to created better services for consumers. As a result, more trades are involved to have the share of the online-shopping market and customers are more willing to buy commodities online, promoting the business development of the whole society.</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Still, some may argue that offline entities will be affected by online-shopping. However, I think they can increase the competitiveness of the companies by carrying out various experiential shopping activities.</a:t>
            </a:r>
          </a:p>
        </p:txBody>
      </p:sp>
    </p:spTree>
    <p:extLst>
      <p:ext uri="{BB962C8B-B14F-4D97-AF65-F5344CB8AC3E}">
        <p14:creationId xmlns:p14="http://schemas.microsoft.com/office/powerpoint/2010/main" val="3220838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A8B09E-D240-4825-9F0A-CDCEBCB48032}"/>
              </a:ext>
            </a:extLst>
          </p:cNvPr>
          <p:cNvSpPr txBox="1"/>
          <p:nvPr/>
        </p:nvSpPr>
        <p:spPr>
          <a:xfrm>
            <a:off x="11204148" y="0"/>
            <a:ext cx="81229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Work</a:t>
            </a:r>
            <a:endPar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2" name="Slide Number Placeholder 1">
            <a:extLst>
              <a:ext uri="{FF2B5EF4-FFF2-40B4-BE49-F238E27FC236}">
                <a16:creationId xmlns:a16="http://schemas.microsoft.com/office/drawing/2014/main" id="{B16B6F83-1AA2-4EC8-80E6-FDD3060DDB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8CF3FB1-6420-4EDA-813F-813BFD0419DC}"/>
              </a:ext>
            </a:extLst>
          </p:cNvPr>
          <p:cNvSpPr txBox="1"/>
          <p:nvPr/>
        </p:nvSpPr>
        <p:spPr>
          <a:xfrm>
            <a:off x="1444049" y="1008174"/>
            <a:ext cx="583526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Sample 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Would it generally be better for a </a:t>
            </a:r>
            <a:r>
              <a:rPr kumimoji="0" lang="en-US" altLang="zh-CN" sz="1800" b="1" i="0" u="sng"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new university graduate</a:t>
            </a: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to begin working for a large, established company, or for a small start-up company? Why?</a:t>
            </a:r>
            <a:endParaRPr kumimoji="0" lang="zh-CN" altLang="en-US"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4" name="TextBox 3">
            <a:extLst>
              <a:ext uri="{FF2B5EF4-FFF2-40B4-BE49-F238E27FC236}">
                <a16:creationId xmlns:a16="http://schemas.microsoft.com/office/drawing/2014/main" id="{28CB5D23-9A73-9600-4718-CDDD9F03D0E7}"/>
              </a:ext>
            </a:extLst>
          </p:cNvPr>
          <p:cNvSpPr txBox="1"/>
          <p:nvPr/>
        </p:nvSpPr>
        <p:spPr>
          <a:xfrm>
            <a:off x="1444049" y="2416855"/>
            <a:ext cx="6560514" cy="31700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Common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Learning of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Future career development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Development of social relationship &amp; communication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Compensation / salary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Work-life balance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Job satisfaction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5" name="Straight Connector 4">
            <a:extLst>
              <a:ext uri="{FF2B5EF4-FFF2-40B4-BE49-F238E27FC236}">
                <a16:creationId xmlns:a16="http://schemas.microsoft.com/office/drawing/2014/main" id="{EE5B8F52-88E3-0572-DEEE-E7C635CD32F9}"/>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07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38C2D0-594B-36FF-DAA3-CC9F7EB6E821}"/>
              </a:ext>
            </a:extLst>
          </p:cNvPr>
          <p:cNvSpPr txBox="1"/>
          <p:nvPr/>
        </p:nvSpPr>
        <p:spPr>
          <a:xfrm>
            <a:off x="596598" y="645113"/>
            <a:ext cx="6693716" cy="57246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1" i="1"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I believe that … / I firmly hold the idea that … / In my opinion, … / As far as I am concerned, … / It is obvious that …</a:t>
            </a:r>
            <a:endPar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正述观点后置论据</a:t>
            </a:r>
          </a:p>
          <a:p>
            <a:pPr marL="342900" marR="0" lvl="0" indent="-3429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Practical experience will greatly promote / hinder students’ academic development </a:t>
            </a:r>
            <a:r>
              <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as</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they can deepen their understanding in their field of study. (25)</a:t>
            </a:r>
            <a:endPar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The overuse of technology will have a positive / negative impact on our personal development </a:t>
            </a:r>
            <a:r>
              <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since</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it will hinder our independent thinking. (29)</a:t>
            </a:r>
          </a:p>
          <a:p>
            <a:pPr marL="342900" marR="0" lvl="0" indent="-34290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We shall definitely prioritize economic development over environmental protection </a:t>
            </a:r>
            <a:r>
              <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due to the fact that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a stable economy is the very foundation of social, scientific, and industrial development. (31)</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前置</a:t>
            </a:r>
            <a:r>
              <a:rPr kumimoji="0" lang="zh-CN" altLang="en-US"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论据</a:t>
            </a:r>
            <a:r>
              <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后述观点</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4. The fact that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discussion involves active exchange of ideas between participants</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1" i="0" u="none" strike="noStrike" kern="1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Times New Roman" panose="02020603050405020304" pitchFamily="18" charset="0"/>
              </a:rPr>
              <a:t>indicates that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such style of learning drives us to strengthen our communication skills. (24)</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7EAE98A1-1C7C-4DE0-B9D6-9931D7F60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5B9F66-5C03-4960-9ADC-8E2821FCF67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TextBox 7">
            <a:extLst>
              <a:ext uri="{FF2B5EF4-FFF2-40B4-BE49-F238E27FC236}">
                <a16:creationId xmlns:a16="http://schemas.microsoft.com/office/drawing/2014/main" id="{6B5711B5-159C-5A9F-F5DE-3CCF72AC095E}"/>
              </a:ext>
            </a:extLst>
          </p:cNvPr>
          <p:cNvSpPr txBox="1"/>
          <p:nvPr/>
        </p:nvSpPr>
        <p:spPr>
          <a:xfrm>
            <a:off x="609038" y="119916"/>
            <a:ext cx="6096000" cy="12618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Step 1 - Point &amp; Elaboration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7742F33A-BD39-3C36-CF73-061D7DD6E849}"/>
              </a:ext>
            </a:extLst>
          </p:cNvPr>
          <p:cNvCxnSpPr>
            <a:cxnSpLocks/>
          </p:cNvCxnSpPr>
          <p:nvPr/>
        </p:nvCxnSpPr>
        <p:spPr>
          <a:xfrm>
            <a:off x="352338" y="238656"/>
            <a:ext cx="0" cy="60750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5C05C11-63DF-12B6-76F4-2F9087E5F5EB}"/>
              </a:ext>
            </a:extLst>
          </p:cNvPr>
          <p:cNvSpPr txBox="1"/>
          <p:nvPr/>
        </p:nvSpPr>
        <p:spPr>
          <a:xfrm flipH="1">
            <a:off x="10153360" y="5833130"/>
            <a:ext cx="21608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Group9120</a:t>
            </a:r>
            <a:endParaRPr kumimoji="0" lang="zh-CN" altLang="en-US"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endParaRPr>
          </a:p>
        </p:txBody>
      </p:sp>
      <p:sp>
        <p:nvSpPr>
          <p:cNvPr id="10" name="TextBox 9">
            <a:extLst>
              <a:ext uri="{FF2B5EF4-FFF2-40B4-BE49-F238E27FC236}">
                <a16:creationId xmlns:a16="http://schemas.microsoft.com/office/drawing/2014/main" id="{E2AA1795-17A0-D0D1-4663-E8748243F806}"/>
              </a:ext>
            </a:extLst>
          </p:cNvPr>
          <p:cNvSpPr txBox="1"/>
          <p:nvPr/>
        </p:nvSpPr>
        <p:spPr>
          <a:xfrm>
            <a:off x="7991723" y="3045770"/>
            <a:ext cx="31021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rPr>
              <a:t>Recall from Session 5…</a:t>
            </a:r>
            <a:endParaRPr kumimoji="0" lang="zh-CN" altLang="en-US"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endParaRPr>
          </a:p>
        </p:txBody>
      </p:sp>
    </p:spTree>
    <p:extLst>
      <p:ext uri="{BB962C8B-B14F-4D97-AF65-F5344CB8AC3E}">
        <p14:creationId xmlns:p14="http://schemas.microsoft.com/office/powerpoint/2010/main" val="286287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A8B09E-D240-4825-9F0A-CDCEBCB48032}"/>
              </a:ext>
            </a:extLst>
          </p:cNvPr>
          <p:cNvSpPr txBox="1"/>
          <p:nvPr/>
        </p:nvSpPr>
        <p:spPr>
          <a:xfrm>
            <a:off x="11204148" y="0"/>
            <a:ext cx="812299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Work</a:t>
            </a:r>
            <a:endParaRPr kumimoji="0" lang="en-US" sz="3200" b="1" i="0" u="none" strike="noStrike" kern="1200" cap="none" spc="0" normalizeH="0" baseline="0" noProof="0" dirty="0">
              <a:ln>
                <a:noFill/>
              </a:ln>
              <a:solidFill>
                <a:prstClr val="black"/>
              </a:solidFill>
              <a:effectLst/>
              <a:uLnTx/>
              <a:uFillTx/>
              <a:latin typeface="Agency FB" panose="020B0503020202020204" pitchFamily="34" charset="0"/>
              <a:ea typeface="+mn-ea"/>
              <a:cs typeface="+mn-cs"/>
            </a:endParaRPr>
          </a:p>
        </p:txBody>
      </p:sp>
      <p:sp>
        <p:nvSpPr>
          <p:cNvPr id="2" name="Slide Number Placeholder 1">
            <a:extLst>
              <a:ext uri="{FF2B5EF4-FFF2-40B4-BE49-F238E27FC236}">
                <a16:creationId xmlns:a16="http://schemas.microsoft.com/office/drawing/2014/main" id="{B16B6F83-1AA2-4EC8-80E6-FDD3060DDB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D961751D-AA05-2241-4431-6CB7856853DF}"/>
              </a:ext>
            </a:extLst>
          </p:cNvPr>
          <p:cNvSpPr txBox="1"/>
          <p:nvPr/>
        </p:nvSpPr>
        <p:spPr>
          <a:xfrm>
            <a:off x="1116344" y="1024576"/>
            <a:ext cx="568286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Sample 19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 you think that it is a good idea for </a:t>
            </a:r>
            <a:r>
              <a:rPr kumimoji="0" lang="en-US" altLang="zh-CN" sz="1800" b="1" i="0" u="sng"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companies</a:t>
            </a:r>
            <a:r>
              <a:rPr kumimoji="0" lang="en-US" altLang="zh-CN"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to encourage younger employees to mentor senior coworkers? Why or why not?</a:t>
            </a:r>
            <a:endParaRPr kumimoji="0" lang="zh-CN" altLang="en-US" sz="1800" b="0" i="0" u="sng"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 name="TextBox 2">
            <a:extLst>
              <a:ext uri="{FF2B5EF4-FFF2-40B4-BE49-F238E27FC236}">
                <a16:creationId xmlns:a16="http://schemas.microsoft.com/office/drawing/2014/main" id="{5ECB266C-884B-D12E-5486-230B19DEB8ED}"/>
              </a:ext>
            </a:extLst>
          </p:cNvPr>
          <p:cNvSpPr txBox="1"/>
          <p:nvPr/>
        </p:nvSpPr>
        <p:spPr>
          <a:xfrm>
            <a:off x="1091411" y="2482462"/>
            <a:ext cx="6560514" cy="40934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Common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Business performance / revenue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Exchange of ideas / innovation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Technology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Development of social relationship &amp; communication skills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Job satisfaction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Company-employee relationship</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zh-CN" altLang="en-US"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cxnSp>
        <p:nvCxnSpPr>
          <p:cNvPr id="4" name="Straight Connector 3">
            <a:extLst>
              <a:ext uri="{FF2B5EF4-FFF2-40B4-BE49-F238E27FC236}">
                <a16:creationId xmlns:a16="http://schemas.microsoft.com/office/drawing/2014/main" id="{5E0A62F2-35C2-78AD-75B1-925F102C38E8}"/>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25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CB271-6539-4C2B-87B4-0BBA30E62239}"/>
              </a:ext>
            </a:extLst>
          </p:cNvPr>
          <p:cNvSpPr/>
          <p:nvPr/>
        </p:nvSpPr>
        <p:spPr>
          <a:xfrm>
            <a:off x="746448" y="3079098"/>
            <a:ext cx="6568749" cy="1741714"/>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31</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96FA98-555C-3B54-CE7A-BD1781F93105}"/>
              </a:ext>
            </a:extLst>
          </p:cNvPr>
          <p:cNvSpPr txBox="1"/>
          <p:nvPr/>
        </p:nvSpPr>
        <p:spPr>
          <a:xfrm flipH="1">
            <a:off x="10153360" y="5833130"/>
            <a:ext cx="2160874" cy="523220"/>
          </a:xfrm>
          <a:prstGeom prst="rect">
            <a:avLst/>
          </a:prstGeom>
          <a:noFill/>
        </p:spPr>
        <p:txBody>
          <a:bodyPr wrap="square" rtlCol="0">
            <a:spAutoFit/>
          </a:bodyPr>
          <a:lstStyle/>
          <a:p>
            <a:pPr algn="ctr"/>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8" name="TextBox 7">
            <a:extLst>
              <a:ext uri="{FF2B5EF4-FFF2-40B4-BE49-F238E27FC236}">
                <a16:creationId xmlns:a16="http://schemas.microsoft.com/office/drawing/2014/main" id="{1E66C463-8A4E-33FD-7181-25741A6524B0}"/>
              </a:ext>
            </a:extLst>
          </p:cNvPr>
          <p:cNvSpPr txBox="1"/>
          <p:nvPr/>
        </p:nvSpPr>
        <p:spPr>
          <a:xfrm>
            <a:off x="807108" y="1138011"/>
            <a:ext cx="6568751" cy="3693319"/>
          </a:xfrm>
          <a:prstGeom prst="rect">
            <a:avLst/>
          </a:prstGeom>
          <a:noFill/>
        </p:spPr>
        <p:txBody>
          <a:bodyPr wrap="square">
            <a:spAutoFit/>
          </a:bodyPr>
          <a:lstStyle/>
          <a:p>
            <a:r>
              <a:rPr lang="en-US" altLang="zh-CN" dirty="0">
                <a:latin typeface="+mn-ea"/>
              </a:rPr>
              <a:t>8/19/2023</a:t>
            </a:r>
          </a:p>
          <a:p>
            <a:endParaRPr lang="en-US" altLang="zh-CN" dirty="0">
              <a:latin typeface="+mn-ea"/>
            </a:endParaRPr>
          </a:p>
          <a:p>
            <a:r>
              <a:rPr lang="en-US" altLang="zh-CN" dirty="0">
                <a:latin typeface="+mn-ea"/>
              </a:rPr>
              <a:t>Many think people should receive education during their whole life, even after their graduation from university. In what opinion, what is the most important field for adults to receive education?</a:t>
            </a:r>
          </a:p>
          <a:p>
            <a:endParaRPr lang="en-US" altLang="zh-CN" dirty="0">
              <a:latin typeface="+mn-ea"/>
            </a:endParaRPr>
          </a:p>
          <a:p>
            <a:endParaRPr lang="en-US" altLang="zh-CN" dirty="0">
              <a:latin typeface="+mn-ea"/>
            </a:endParaRPr>
          </a:p>
          <a:p>
            <a:r>
              <a:rPr lang="en-US" altLang="zh-CN" dirty="0">
                <a:latin typeface="+mn-ea"/>
              </a:rPr>
              <a:t>8/19/2023</a:t>
            </a:r>
          </a:p>
          <a:p>
            <a:endParaRPr lang="en-US" altLang="zh-CN" dirty="0">
              <a:latin typeface="+mn-ea"/>
            </a:endParaRPr>
          </a:p>
          <a:p>
            <a:r>
              <a:rPr lang="en-US" altLang="zh-CN" dirty="0">
                <a:latin typeface="+mn-ea"/>
              </a:rPr>
              <a:t>Many pursue advanced degrees after they join the workforce, such as master’s, MBA, or other professional degrees. In your opinion, should full-time workers pursue advanced degrees while still on their jobs?</a:t>
            </a:r>
            <a:endParaRPr lang="zh-CN" altLang="en-US" dirty="0">
              <a:latin typeface="+mn-ea"/>
            </a:endParaRPr>
          </a:p>
        </p:txBody>
      </p:sp>
    </p:spTree>
    <p:extLst>
      <p:ext uri="{BB962C8B-B14F-4D97-AF65-F5344CB8AC3E}">
        <p14:creationId xmlns:p14="http://schemas.microsoft.com/office/powerpoint/2010/main" val="1036538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32</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66C463-8A4E-33FD-7181-25741A6524B0}"/>
              </a:ext>
            </a:extLst>
          </p:cNvPr>
          <p:cNvSpPr txBox="1"/>
          <p:nvPr/>
        </p:nvSpPr>
        <p:spPr>
          <a:xfrm>
            <a:off x="514747" y="197345"/>
            <a:ext cx="6568751" cy="6463308"/>
          </a:xfrm>
          <a:prstGeom prst="rect">
            <a:avLst/>
          </a:prstGeom>
          <a:noFill/>
        </p:spPr>
        <p:txBody>
          <a:bodyPr wrap="square">
            <a:spAutoFit/>
          </a:bodyPr>
          <a:lstStyle/>
          <a:p>
            <a:r>
              <a:rPr lang="en-US" altLang="zh-CN" dirty="0">
                <a:latin typeface="+mn-ea"/>
              </a:rPr>
              <a:t>9/23/2023</a:t>
            </a:r>
          </a:p>
          <a:p>
            <a:endParaRPr lang="en-US" altLang="zh-CN" dirty="0">
              <a:latin typeface="+mn-ea"/>
            </a:endParaRPr>
          </a:p>
          <a:p>
            <a:r>
              <a:rPr lang="en-US" altLang="zh-CN" dirty="0">
                <a:latin typeface="+mn-ea"/>
              </a:rPr>
              <a:t>This week in class we are learning about different methods of advertising and their effectiveness. One advertising strategy that companies often use is to </a:t>
            </a:r>
            <a:r>
              <a:rPr lang="en-US" altLang="zh-CN" dirty="0">
                <a:solidFill>
                  <a:srgbClr val="00B0F0"/>
                </a:solidFill>
                <a:latin typeface="+mn-ea"/>
              </a:rPr>
              <a:t>ask celebrities, famous entertainers or sports figures to promote their products</a:t>
            </a:r>
            <a:r>
              <a:rPr lang="en-US" altLang="zh-CN" dirty="0">
                <a:latin typeface="+mn-ea"/>
              </a:rPr>
              <a:t>. However some experts believe that it is more effective to </a:t>
            </a:r>
            <a:r>
              <a:rPr lang="en-US" altLang="zh-CN" dirty="0">
                <a:solidFill>
                  <a:srgbClr val="00B0F0"/>
                </a:solidFill>
                <a:latin typeface="+mn-ea"/>
              </a:rPr>
              <a:t>have ordinary people talk about the product.</a:t>
            </a:r>
            <a:r>
              <a:rPr lang="en-US" altLang="zh-CN" dirty="0">
                <a:latin typeface="+mn-ea"/>
              </a:rPr>
              <a:t> Which of these two advertising strategies do you think is better?</a:t>
            </a:r>
          </a:p>
          <a:p>
            <a:endParaRPr lang="zh-CN" altLang="en-US" dirty="0">
              <a:latin typeface="+mn-ea"/>
            </a:endParaRPr>
          </a:p>
          <a:p>
            <a:r>
              <a:rPr lang="en-US" altLang="zh-CN" dirty="0">
                <a:latin typeface="+mn-ea"/>
              </a:rPr>
              <a:t>I like the "ordinary people" approach. People are more interested in a product when they see people like themselves using the product. I think this is even true for clothing advertisements, which traditionally use famous models. People get a better idea of whether they like the clothes when they sell kinds of different people wearing them, and not just models</a:t>
            </a:r>
          </a:p>
          <a:p>
            <a:endParaRPr lang="zh-CN" altLang="en-US" dirty="0">
              <a:latin typeface="+mn-ea"/>
            </a:endParaRPr>
          </a:p>
          <a:p>
            <a:r>
              <a:rPr lang="en-US" altLang="zh-CN" dirty="0">
                <a:latin typeface="+mn-ea"/>
              </a:rPr>
              <a:t>I think the use of celebrities is really effective. The first thing an advertisement must do is grab viewers' attention. When a famous actor or sports figure appears in your advertisement, viewers first notice the celebrity, "what's this? I really like that person." they think. Then, once you have the viewers, you can provide information about your product.</a:t>
            </a:r>
            <a:endParaRPr lang="zh-CN" altLang="en-US" dirty="0">
              <a:latin typeface="+mn-ea"/>
            </a:endParaRPr>
          </a:p>
        </p:txBody>
      </p:sp>
    </p:spTree>
    <p:extLst>
      <p:ext uri="{BB962C8B-B14F-4D97-AF65-F5344CB8AC3E}">
        <p14:creationId xmlns:p14="http://schemas.microsoft.com/office/powerpoint/2010/main" val="2464436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a:xfrm>
            <a:off x="2719884" y="6356350"/>
            <a:ext cx="2743200" cy="365125"/>
          </a:xfrm>
        </p:spPr>
        <p:txBody>
          <a:bodyPr/>
          <a:lstStyle/>
          <a:p>
            <a:fld id="{8344EAC2-FE73-4E62-BC67-D627F2CB873D}" type="slidenum">
              <a:rPr lang="zh-CN" altLang="en-US" smtClean="0"/>
              <a:t>33</a:t>
            </a:fld>
            <a:endParaRPr lang="zh-CN" altLang="en-US"/>
          </a:p>
        </p:txBody>
      </p:sp>
      <p:cxnSp>
        <p:nvCxnSpPr>
          <p:cNvPr id="12" name="Straight Connector 11">
            <a:extLst>
              <a:ext uri="{FF2B5EF4-FFF2-40B4-BE49-F238E27FC236}">
                <a16:creationId xmlns:a16="http://schemas.microsoft.com/office/drawing/2014/main" id="{60C56977-3DEC-958D-B5F1-61E2DE6EC8A0}"/>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66C463-8A4E-33FD-7181-25741A6524B0}"/>
              </a:ext>
            </a:extLst>
          </p:cNvPr>
          <p:cNvSpPr txBox="1"/>
          <p:nvPr/>
        </p:nvSpPr>
        <p:spPr>
          <a:xfrm>
            <a:off x="514747" y="197345"/>
            <a:ext cx="6568751" cy="6463308"/>
          </a:xfrm>
          <a:prstGeom prst="rect">
            <a:avLst/>
          </a:prstGeom>
          <a:noFill/>
        </p:spPr>
        <p:txBody>
          <a:bodyPr wrap="square">
            <a:spAutoFit/>
          </a:bodyPr>
          <a:lstStyle/>
          <a:p>
            <a:r>
              <a:rPr lang="en-US" altLang="zh-CN" dirty="0">
                <a:latin typeface="+mn-ea"/>
              </a:rPr>
              <a:t>9/20/2023</a:t>
            </a:r>
          </a:p>
          <a:p>
            <a:endParaRPr lang="en-US" altLang="zh-CN" dirty="0">
              <a:latin typeface="+mn-ea"/>
            </a:endParaRPr>
          </a:p>
          <a:p>
            <a:r>
              <a:rPr lang="en-US" altLang="zh-CN" dirty="0">
                <a:latin typeface="+mn-ea"/>
              </a:rPr>
              <a:t>This week we talked about how important taking time off formwork or school is for people's well-being. Some people believe they get the most benefit when that time off is structured: that is it involves planning in advance about what will be accomplished on that day. Others believe it is better to enjoy the day with no plan for how to spend it, In this discussion post please indicate which of those approaches to spending time off from work or school you prefer and why?</a:t>
            </a:r>
          </a:p>
          <a:p>
            <a:endParaRPr lang="zh-CN" altLang="en-US" dirty="0">
              <a:latin typeface="+mn-ea"/>
            </a:endParaRPr>
          </a:p>
          <a:p>
            <a:r>
              <a:rPr lang="en-US" altLang="zh-CN" dirty="0">
                <a:latin typeface="+mn-ea"/>
              </a:rPr>
              <a:t>I find it beneficial to do some advance planning for my free time. I live far away from my family so when I am getting ready to visit them during a school holiday, l always plan my time off from school very carefully. That way l have enough time to visit with each family member.</a:t>
            </a:r>
          </a:p>
          <a:p>
            <a:endParaRPr lang="zh-CN" altLang="en-US" dirty="0">
              <a:latin typeface="+mn-ea"/>
            </a:endParaRPr>
          </a:p>
          <a:p>
            <a:endParaRPr lang="zh-CN" altLang="en-US" dirty="0">
              <a:latin typeface="+mn-ea"/>
            </a:endParaRPr>
          </a:p>
          <a:p>
            <a:r>
              <a:rPr lang="en-US" altLang="zh-CN" dirty="0">
                <a:latin typeface="+mn-ea"/>
              </a:rPr>
              <a:t>Personally, I prefer not to make any plans for my free time. I go to school, and l have a part-time job each week. I make a schedule to be sure l can complete both my work and my studies. So when l have time off from work and school, l just want to relax with no plan.</a:t>
            </a:r>
            <a:endParaRPr lang="zh-CN" altLang="en-US" dirty="0">
              <a:latin typeface="+mn-ea"/>
            </a:endParaRPr>
          </a:p>
        </p:txBody>
      </p:sp>
    </p:spTree>
    <p:extLst>
      <p:ext uri="{BB962C8B-B14F-4D97-AF65-F5344CB8AC3E}">
        <p14:creationId xmlns:p14="http://schemas.microsoft.com/office/powerpoint/2010/main" val="421728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DBB09-285A-5A05-E1FA-4C0DC2A9F921}"/>
              </a:ext>
            </a:extLst>
          </p:cNvPr>
          <p:cNvSpPr txBox="1"/>
          <p:nvPr/>
        </p:nvSpPr>
        <p:spPr>
          <a:xfrm>
            <a:off x="609038" y="750858"/>
            <a:ext cx="6096000" cy="48013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To be more specific,</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during a discussion, students not only have to come up with their own thoughts but also consider those from others,</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 which stimulates an active way of thinking.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To elaborate,</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practical experience will help students witness the true nature of a job instead of developing some random imagination based on their limited experience,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developing a real passion in their field of study.</a:t>
            </a:r>
            <a:endParaRPr kumimoji="0" lang="zh-CN"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In other words,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it is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only in a prosperous, stable, and developed society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that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we can allocate extra resources to implement the protection of the environment.</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More specifically</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instead of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thinking and analyzing a problem, people might rely on technology to search for quick answers to every question they have in life and study.</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cxnSp>
        <p:nvCxnSpPr>
          <p:cNvPr id="5" name="Straight Connector 4">
            <a:extLst>
              <a:ext uri="{FF2B5EF4-FFF2-40B4-BE49-F238E27FC236}">
                <a16:creationId xmlns:a16="http://schemas.microsoft.com/office/drawing/2014/main" id="{FA6CE3C6-2505-4005-9DF2-CB9E0C27C471}"/>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EAE98A1-1C7C-4DE0-B9D6-9931D7F60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5B9F66-5C03-4960-9ADC-8E2821FCF670}"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TextBox 13">
            <a:extLst>
              <a:ext uri="{FF2B5EF4-FFF2-40B4-BE49-F238E27FC236}">
                <a16:creationId xmlns:a16="http://schemas.microsoft.com/office/drawing/2014/main" id="{6B6D5A6D-C762-CF84-9D25-1CE961F2AEE7}"/>
              </a:ext>
            </a:extLst>
          </p:cNvPr>
          <p:cNvSpPr txBox="1"/>
          <p:nvPr/>
        </p:nvSpPr>
        <p:spPr>
          <a:xfrm>
            <a:off x="609038" y="119916"/>
            <a:ext cx="6096000" cy="12618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Step 2 - Further Elaboration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B9A672F8-3FE2-6A44-C6C4-07E440C7B635}"/>
              </a:ext>
            </a:extLst>
          </p:cNvPr>
          <p:cNvSpPr txBox="1"/>
          <p:nvPr/>
        </p:nvSpPr>
        <p:spPr>
          <a:xfrm flipH="1">
            <a:off x="10153360" y="5833130"/>
            <a:ext cx="216087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rPr>
              <a:t>Group9120</a:t>
            </a:r>
            <a:endParaRPr kumimoji="0" lang="zh-CN" altLang="en-US" sz="2800" b="1" i="0" u="none" strike="noStrike" kern="1200" cap="none" spc="0" normalizeH="0" baseline="0" noProof="0" dirty="0">
              <a:ln>
                <a:noFill/>
              </a:ln>
              <a:solidFill>
                <a:prstClr val="black"/>
              </a:solidFill>
              <a:effectLst/>
              <a:uLnTx/>
              <a:uFillTx/>
              <a:latin typeface="Agency FB" panose="020B0503020202020204" pitchFamily="34" charset="0"/>
              <a:ea typeface="等线" panose="02010600030101010101" pitchFamily="2" charset="-122"/>
              <a:cs typeface="+mn-cs"/>
            </a:endParaRPr>
          </a:p>
        </p:txBody>
      </p:sp>
      <p:sp>
        <p:nvSpPr>
          <p:cNvPr id="4" name="TextBox 3">
            <a:extLst>
              <a:ext uri="{FF2B5EF4-FFF2-40B4-BE49-F238E27FC236}">
                <a16:creationId xmlns:a16="http://schemas.microsoft.com/office/drawing/2014/main" id="{1636FA9B-8A39-70BC-05B4-52E178DD5D12}"/>
              </a:ext>
            </a:extLst>
          </p:cNvPr>
          <p:cNvSpPr txBox="1"/>
          <p:nvPr/>
        </p:nvSpPr>
        <p:spPr>
          <a:xfrm>
            <a:off x="7991723" y="3045770"/>
            <a:ext cx="31021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rPr>
              <a:t>Recall from Session 5…</a:t>
            </a:r>
            <a:endParaRPr kumimoji="0" lang="zh-CN" altLang="en-US"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endParaRPr>
          </a:p>
        </p:txBody>
      </p:sp>
    </p:spTree>
    <p:extLst>
      <p:ext uri="{BB962C8B-B14F-4D97-AF65-F5344CB8AC3E}">
        <p14:creationId xmlns:p14="http://schemas.microsoft.com/office/powerpoint/2010/main" val="109732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A6CE3C6-2505-4005-9DF2-CB9E0C27C471}"/>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EAE98A1-1C7C-4DE0-B9D6-9931D7F60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5B9F66-5C03-4960-9ADC-8E2821FCF670}"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TextBox 7">
            <a:extLst>
              <a:ext uri="{FF2B5EF4-FFF2-40B4-BE49-F238E27FC236}">
                <a16:creationId xmlns:a16="http://schemas.microsoft.com/office/drawing/2014/main" id="{6B5711B5-159C-5A9F-F5DE-3CCF72AC095E}"/>
              </a:ext>
            </a:extLst>
          </p:cNvPr>
          <p:cNvSpPr txBox="1"/>
          <p:nvPr/>
        </p:nvSpPr>
        <p:spPr>
          <a:xfrm>
            <a:off x="609038" y="119916"/>
            <a:ext cx="6096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Step 3 - Example</a:t>
            </a:r>
          </a:p>
        </p:txBody>
      </p:sp>
      <p:sp>
        <p:nvSpPr>
          <p:cNvPr id="17" name="TextBox 16">
            <a:extLst>
              <a:ext uri="{FF2B5EF4-FFF2-40B4-BE49-F238E27FC236}">
                <a16:creationId xmlns:a16="http://schemas.microsoft.com/office/drawing/2014/main" id="{AC6D7D8C-50C1-4A97-7FE6-F0B4E056428C}"/>
              </a:ext>
            </a:extLst>
          </p:cNvPr>
          <p:cNvSpPr txBox="1"/>
          <p:nvPr/>
        </p:nvSpPr>
        <p:spPr>
          <a:xfrm>
            <a:off x="609038" y="657552"/>
            <a:ext cx="6538207" cy="64633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For example / instance,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discussion in a language class will drive students to speak up to practice, while one in a science class will help students to compare his or her way of thinking with others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 recognizing mistakes and learning diverse ways of thinking.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(42)</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For example</a:t>
            </a: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 college students may seek the answer to the philosophical problem “the purpose of life” on the internet instead of thinking about it by themselves, </a:t>
            </a:r>
            <a:r>
              <a:rPr kumimoji="0" lang="en-US" altLang="zh-CN" sz="1800" b="0" i="0" u="none" strike="noStrike" kern="1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Times New Roman" panose="02020603050405020304" pitchFamily="18" charset="0"/>
              </a:rPr>
              <a:t>generating little value to their life and study. </a:t>
            </a:r>
            <a:r>
              <a:rPr kumimoji="0" lang="en-US"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(36)</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For instance</a:t>
            </a:r>
            <a:r>
              <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 one of my best college courses was taught by a retired engineering from the Ford car company. The instructor frequently used vivid real stories from the manufacturing floor to attract our attention and help us understand key concepts. (19+21)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For instance</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last week, my little niece had a homework from her biology class about animal behaviors. Instead of relying on limited knowledge on books, she used her mobile phone to search for diverse information on the internet, including why and how animals play, </a:t>
            </a:r>
            <a:r>
              <a:rPr kumimoji="0" lang="en-US" altLang="zh-CN" sz="1800" b="0" i="0" u="none" strike="noStrike" kern="1200" cap="none" spc="0" normalizeH="0" baseline="0" noProof="0" dirty="0">
                <a:ln>
                  <a:noFill/>
                </a:ln>
                <a:solidFill>
                  <a:srgbClr val="00B0F0"/>
                </a:solidFill>
                <a:effectLst/>
                <a:uLnTx/>
                <a:uFillTx/>
                <a:latin typeface="等线" panose="02010600030101010101" pitchFamily="2" charset="-122"/>
                <a:ea typeface="等线" panose="02010600030101010101" pitchFamily="2" charset="-122"/>
                <a:cs typeface="+mn-cs"/>
              </a:rPr>
              <a:t>which earned her a good grade for the excellent work.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(17+37)</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725F7984-B92E-6139-9AC0-4D178C2B0C67}"/>
              </a:ext>
            </a:extLst>
          </p:cNvPr>
          <p:cNvCxnSpPr/>
          <p:nvPr/>
        </p:nvCxnSpPr>
        <p:spPr>
          <a:xfrm flipV="1">
            <a:off x="678024" y="3271934"/>
            <a:ext cx="6232849" cy="5598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D45B6CE-BE47-F793-81A1-C8B13E401DA1}"/>
              </a:ext>
            </a:extLst>
          </p:cNvPr>
          <p:cNvSpPr txBox="1"/>
          <p:nvPr/>
        </p:nvSpPr>
        <p:spPr>
          <a:xfrm>
            <a:off x="7812833" y="1088571"/>
            <a:ext cx="2783070" cy="193899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Substantiation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1. Focused on topic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2. Factual illustration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3. Good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endParaRPr>
          </a:p>
        </p:txBody>
      </p:sp>
      <p:sp>
        <p:nvSpPr>
          <p:cNvPr id="3" name="TextBox 2">
            <a:extLst>
              <a:ext uri="{FF2B5EF4-FFF2-40B4-BE49-F238E27FC236}">
                <a16:creationId xmlns:a16="http://schemas.microsoft.com/office/drawing/2014/main" id="{C274568F-BFC6-D1C8-C5AB-42C9B63B0048}"/>
              </a:ext>
            </a:extLst>
          </p:cNvPr>
          <p:cNvSpPr txBox="1"/>
          <p:nvPr/>
        </p:nvSpPr>
        <p:spPr>
          <a:xfrm>
            <a:off x="7812833" y="4093028"/>
            <a:ext cx="3710568" cy="193899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Story Telling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1. Focused on topic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2. Vivid with relevant 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3. Good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endParaRPr>
          </a:p>
        </p:txBody>
      </p:sp>
      <p:cxnSp>
        <p:nvCxnSpPr>
          <p:cNvPr id="4" name="Straight Arrow Connector 3">
            <a:extLst>
              <a:ext uri="{FF2B5EF4-FFF2-40B4-BE49-F238E27FC236}">
                <a16:creationId xmlns:a16="http://schemas.microsoft.com/office/drawing/2014/main" id="{CFE82106-6A40-6CD3-61A8-BC9EF882A721}"/>
              </a:ext>
            </a:extLst>
          </p:cNvPr>
          <p:cNvCxnSpPr>
            <a:cxnSpLocks/>
          </p:cNvCxnSpPr>
          <p:nvPr/>
        </p:nvCxnSpPr>
        <p:spPr>
          <a:xfrm>
            <a:off x="7630215" y="1200539"/>
            <a:ext cx="0" cy="13560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47037EA-1BD3-9819-CC3D-85794412A18B}"/>
              </a:ext>
            </a:extLst>
          </p:cNvPr>
          <p:cNvCxnSpPr>
            <a:cxnSpLocks/>
          </p:cNvCxnSpPr>
          <p:nvPr/>
        </p:nvCxnSpPr>
        <p:spPr>
          <a:xfrm>
            <a:off x="7630215" y="4201886"/>
            <a:ext cx="0" cy="13560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550AF3F-9646-4CEE-840C-6DE820418C5D}"/>
              </a:ext>
            </a:extLst>
          </p:cNvPr>
          <p:cNvSpPr txBox="1"/>
          <p:nvPr/>
        </p:nvSpPr>
        <p:spPr>
          <a:xfrm>
            <a:off x="7493772" y="282139"/>
            <a:ext cx="31021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rPr>
              <a:t>Recall from Session 6…</a:t>
            </a:r>
            <a:endParaRPr kumimoji="0" lang="zh-CN" altLang="en-US" sz="2400" b="1" i="0" u="none" strike="noStrike" kern="1200" cap="none" spc="0" normalizeH="0" baseline="0" noProof="0" dirty="0">
              <a:ln>
                <a:noFill/>
              </a:ln>
              <a:solidFill>
                <a:prstClr val="black"/>
              </a:solidFill>
              <a:effectLst/>
              <a:uLnTx/>
              <a:uFillTx/>
              <a:latin typeface="Ink Free" panose="03080402000500000000" pitchFamily="66" charset="0"/>
              <a:ea typeface="等线" panose="02010600030101010101" pitchFamily="2" charset="-122"/>
              <a:cs typeface="+mn-cs"/>
            </a:endParaRPr>
          </a:p>
        </p:txBody>
      </p:sp>
    </p:spTree>
    <p:extLst>
      <p:ext uri="{BB962C8B-B14F-4D97-AF65-F5344CB8AC3E}">
        <p14:creationId xmlns:p14="http://schemas.microsoft.com/office/powerpoint/2010/main" val="2503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A6CE3C6-2505-4005-9DF2-CB9E0C27C471}"/>
              </a:ext>
            </a:extLst>
          </p:cNvPr>
          <p:cNvCxnSpPr/>
          <p:nvPr/>
        </p:nvCxnSpPr>
        <p:spPr>
          <a:xfrm>
            <a:off x="352338" y="201336"/>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EAE98A1-1C7C-4DE0-B9D6-9931D7F604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5B9F66-5C03-4960-9ADC-8E2821FCF670}"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TextBox 7">
            <a:extLst>
              <a:ext uri="{FF2B5EF4-FFF2-40B4-BE49-F238E27FC236}">
                <a16:creationId xmlns:a16="http://schemas.microsoft.com/office/drawing/2014/main" id="{6B5711B5-159C-5A9F-F5DE-3CCF72AC095E}"/>
              </a:ext>
            </a:extLst>
          </p:cNvPr>
          <p:cNvSpPr txBox="1"/>
          <p:nvPr/>
        </p:nvSpPr>
        <p:spPr>
          <a:xfrm>
            <a:off x="609038" y="119916"/>
            <a:ext cx="6096000" cy="12618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rPr>
              <a:t>Step 4 - Concession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sng" strike="noStrike" kern="100" cap="none" spc="0" normalizeH="0" baseline="0" noProof="0" dirty="0">
              <a:ln>
                <a:noFill/>
              </a:ln>
              <a:solidFill>
                <a:srgbClr val="000000"/>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2540ACE6-7DC3-305D-B305-DCDA7A229AC7}"/>
              </a:ext>
            </a:extLst>
          </p:cNvPr>
          <p:cNvSpPr txBox="1"/>
          <p:nvPr/>
        </p:nvSpPr>
        <p:spPr>
          <a:xfrm>
            <a:off x="609038" y="831989"/>
            <a:ext cx="6095998"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Nevertheless,</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some might claim that students learn something beneficial to their life thorough their hard effort regardless of the performance. </a:t>
            </a: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However,</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we all need to learn from our mistakes and correct them in time, instead of persisting on wrong ideas or approaches. (20+22)</a:t>
            </a:r>
            <a:endPar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13" name="TextBox 12">
            <a:extLst>
              <a:ext uri="{FF2B5EF4-FFF2-40B4-BE49-F238E27FC236}">
                <a16:creationId xmlns:a16="http://schemas.microsoft.com/office/drawing/2014/main" id="{7D24D126-8E7F-BF20-6C15-F2CD9DAD94A7}"/>
              </a:ext>
            </a:extLst>
          </p:cNvPr>
          <p:cNvSpPr txBox="1"/>
          <p:nvPr/>
        </p:nvSpPr>
        <p:spPr>
          <a:xfrm>
            <a:off x="609038" y="2562035"/>
            <a:ext cx="6095998"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Still, a voice arises that </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the cost of attending college rises each year, and we need to start college life as soon as possible. </a:t>
            </a: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Ironically</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such cost is nothing compared with the life-long regret of studying a wrong major. (23+15)</a:t>
            </a:r>
            <a:endPar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4FC19931-320F-A1EE-4023-99298DE04832}"/>
              </a:ext>
            </a:extLst>
          </p:cNvPr>
          <p:cNvSpPr txBox="1"/>
          <p:nvPr/>
        </p:nvSpPr>
        <p:spPr>
          <a:xfrm>
            <a:off x="6785428" y="1556666"/>
            <a:ext cx="4461069" cy="1400383"/>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600"/>
              </a:spcAft>
              <a:buClrTx/>
              <a:buSzTx/>
              <a:buFontTx/>
              <a:buAutoNum type="arabicPeriod"/>
              <a:tabLst/>
              <a:defRPr/>
            </a:pPr>
            <a:r>
              <a:rPr kumimoji="0" lang="en-US" altLang="zh-CN" sz="20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Concede with students’ point or a potential advantage;</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altLang="zh-CN" sz="20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Refute with an obvious weakness;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3844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2F2BE1-ED15-D83B-1383-5B6EFB344125}"/>
              </a:ext>
            </a:extLst>
          </p:cNvPr>
          <p:cNvSpPr txBox="1"/>
          <p:nvPr/>
        </p:nvSpPr>
        <p:spPr>
          <a:xfrm>
            <a:off x="299917" y="112263"/>
            <a:ext cx="3058851" cy="646331"/>
          </a:xfrm>
          <a:prstGeom prst="rect">
            <a:avLst/>
          </a:prstGeom>
          <a:noFill/>
        </p:spPr>
        <p:txBody>
          <a:bodyPr wrap="none" rtlCol="0">
            <a:spAutoFit/>
          </a:bodyPr>
          <a:lstStyle/>
          <a:p>
            <a:r>
              <a:rPr lang="en-US" altLang="zh-CN" sz="3600" b="1" u="sng" dirty="0">
                <a:latin typeface="+mn-ea"/>
              </a:rPr>
              <a:t>Sample 1 (T2)</a:t>
            </a:r>
            <a:endParaRPr lang="zh-CN" altLang="en-US" sz="3600" b="1" u="sng" dirty="0">
              <a:latin typeface="+mn-ea"/>
            </a:endParaRPr>
          </a:p>
        </p:txBody>
      </p:sp>
      <p:sp>
        <p:nvSpPr>
          <p:cNvPr id="9" name="Slide Number Placeholder 8">
            <a:extLst>
              <a:ext uri="{FF2B5EF4-FFF2-40B4-BE49-F238E27FC236}">
                <a16:creationId xmlns:a16="http://schemas.microsoft.com/office/drawing/2014/main" id="{211CCC43-793B-F3E4-D89E-FE7D7A5E4F34}"/>
              </a:ext>
            </a:extLst>
          </p:cNvPr>
          <p:cNvSpPr>
            <a:spLocks noGrp="1"/>
          </p:cNvSpPr>
          <p:nvPr>
            <p:ph type="sldNum" sz="quarter" idx="12"/>
          </p:nvPr>
        </p:nvSpPr>
        <p:spPr/>
        <p:txBody>
          <a:bodyPr/>
          <a:lstStyle/>
          <a:p>
            <a:fld id="{8344EAC2-FE73-4E62-BC67-D627F2CB873D}" type="slidenum">
              <a:rPr lang="zh-CN" altLang="en-US" smtClean="0"/>
              <a:t>7</a:t>
            </a:fld>
            <a:endParaRPr lang="zh-CN" altLang="en-US"/>
          </a:p>
        </p:txBody>
      </p:sp>
      <p:sp>
        <p:nvSpPr>
          <p:cNvPr id="2" name="TextBox 1">
            <a:extLst>
              <a:ext uri="{FF2B5EF4-FFF2-40B4-BE49-F238E27FC236}">
                <a16:creationId xmlns:a16="http://schemas.microsoft.com/office/drawing/2014/main" id="{6FBCE52D-3731-8998-B3BB-B655E011D2E9}"/>
              </a:ext>
            </a:extLst>
          </p:cNvPr>
          <p:cNvSpPr txBox="1"/>
          <p:nvPr/>
        </p:nvSpPr>
        <p:spPr>
          <a:xfrm>
            <a:off x="348343" y="923399"/>
            <a:ext cx="4279642" cy="1200329"/>
          </a:xfrm>
          <a:prstGeom prst="rect">
            <a:avLst/>
          </a:prstGeom>
          <a:solidFill>
            <a:schemeClr val="accent2">
              <a:lumMod val="20000"/>
              <a:lumOff val="80000"/>
            </a:schemeClr>
          </a:solidFill>
        </p:spPr>
        <p:txBody>
          <a:bodyPr wrap="square" rtlCol="0">
            <a:spAutoFit/>
          </a:bodyPr>
          <a:lstStyle/>
          <a:p>
            <a:r>
              <a:rPr lang="en-US" altLang="zh-CN" dirty="0">
                <a:latin typeface="+mn-ea"/>
              </a:rPr>
              <a:t>Which approach do you think is better: </a:t>
            </a:r>
          </a:p>
          <a:p>
            <a:r>
              <a:rPr lang="en-US" altLang="zh-CN" dirty="0">
                <a:latin typeface="+mn-ea"/>
              </a:rPr>
              <a:t>1. assessing students based only on their performance;</a:t>
            </a:r>
          </a:p>
          <a:p>
            <a:r>
              <a:rPr lang="en-US" altLang="zh-CN" b="1" dirty="0">
                <a:latin typeface="+mn-ea"/>
              </a:rPr>
              <a:t>2. or also based on their effort?</a:t>
            </a:r>
            <a:endParaRPr lang="zh-CN" altLang="en-US" b="1" dirty="0">
              <a:latin typeface="+mn-ea"/>
            </a:endParaRPr>
          </a:p>
        </p:txBody>
      </p:sp>
      <p:sp>
        <p:nvSpPr>
          <p:cNvPr id="5" name="TextBox 4">
            <a:extLst>
              <a:ext uri="{FF2B5EF4-FFF2-40B4-BE49-F238E27FC236}">
                <a16:creationId xmlns:a16="http://schemas.microsoft.com/office/drawing/2014/main" id="{1FB2759C-1CA8-383A-898F-FFD42E8BE46B}"/>
              </a:ext>
            </a:extLst>
          </p:cNvPr>
          <p:cNvSpPr txBox="1"/>
          <p:nvPr/>
        </p:nvSpPr>
        <p:spPr>
          <a:xfrm>
            <a:off x="348345" y="2402744"/>
            <a:ext cx="4279636" cy="646331"/>
          </a:xfrm>
          <a:prstGeom prst="rect">
            <a:avLst/>
          </a:prstGeom>
          <a:solidFill>
            <a:schemeClr val="accent5">
              <a:lumMod val="20000"/>
              <a:lumOff val="80000"/>
            </a:schemeClr>
          </a:solidFill>
        </p:spPr>
        <p:txBody>
          <a:bodyPr wrap="square" rtlCol="0">
            <a:spAutoFit/>
          </a:bodyPr>
          <a:lstStyle/>
          <a:p>
            <a:r>
              <a:rPr lang="en-US" altLang="zh-CN" b="1" dirty="0">
                <a:latin typeface="+mn-ea"/>
              </a:rPr>
              <a:t>Effort - learn something,</a:t>
            </a:r>
            <a:r>
              <a:rPr lang="zh-CN" altLang="en-US" b="1" dirty="0">
                <a:latin typeface="+mn-ea"/>
              </a:rPr>
              <a:t> </a:t>
            </a:r>
            <a:r>
              <a:rPr lang="en-US" altLang="zh-CN" b="1" dirty="0">
                <a:latin typeface="+mn-ea"/>
              </a:rPr>
              <a:t>will benefit them in their future life.</a:t>
            </a:r>
            <a:endParaRPr lang="zh-CN" altLang="en-US" b="1" dirty="0">
              <a:latin typeface="+mn-ea"/>
            </a:endParaRPr>
          </a:p>
        </p:txBody>
      </p:sp>
      <p:sp>
        <p:nvSpPr>
          <p:cNvPr id="7" name="TextBox 6">
            <a:extLst>
              <a:ext uri="{FF2B5EF4-FFF2-40B4-BE49-F238E27FC236}">
                <a16:creationId xmlns:a16="http://schemas.microsoft.com/office/drawing/2014/main" id="{EF8BC1CC-4CEE-4158-A77F-2C736B531CBA}"/>
              </a:ext>
            </a:extLst>
          </p:cNvPr>
          <p:cNvSpPr txBox="1"/>
          <p:nvPr/>
        </p:nvSpPr>
        <p:spPr>
          <a:xfrm>
            <a:off x="348343" y="3322980"/>
            <a:ext cx="4279636" cy="369332"/>
          </a:xfrm>
          <a:prstGeom prst="rect">
            <a:avLst/>
          </a:prstGeom>
          <a:solidFill>
            <a:schemeClr val="accent5">
              <a:lumMod val="20000"/>
              <a:lumOff val="80000"/>
            </a:schemeClr>
          </a:solidFill>
        </p:spPr>
        <p:txBody>
          <a:bodyPr wrap="square" rtlCol="0">
            <a:spAutoFit/>
          </a:bodyPr>
          <a:lstStyle/>
          <a:p>
            <a:r>
              <a:rPr lang="en-US" altLang="zh-CN" dirty="0">
                <a:latin typeface="+mn-ea"/>
              </a:rPr>
              <a:t>Performance - fair</a:t>
            </a:r>
            <a:endParaRPr lang="zh-CN" altLang="en-US" dirty="0">
              <a:latin typeface="+mn-ea"/>
            </a:endParaRPr>
          </a:p>
        </p:txBody>
      </p:sp>
      <p:sp>
        <p:nvSpPr>
          <p:cNvPr id="4" name="TextBox 3">
            <a:extLst>
              <a:ext uri="{FF2B5EF4-FFF2-40B4-BE49-F238E27FC236}">
                <a16:creationId xmlns:a16="http://schemas.microsoft.com/office/drawing/2014/main" id="{D8E65361-85AA-EE6B-91B2-11AEBE271E91}"/>
              </a:ext>
            </a:extLst>
          </p:cNvPr>
          <p:cNvSpPr txBox="1"/>
          <p:nvPr/>
        </p:nvSpPr>
        <p:spPr>
          <a:xfrm>
            <a:off x="5196176" y="324744"/>
            <a:ext cx="6840312" cy="646331"/>
          </a:xfrm>
          <a:prstGeom prst="rect">
            <a:avLst/>
          </a:prstGeom>
          <a:noFill/>
        </p:spPr>
        <p:txBody>
          <a:bodyPr wrap="square">
            <a:spAutoFit/>
          </a:bodyPr>
          <a:lstStyle/>
          <a:p>
            <a:pPr algn="l"/>
            <a:r>
              <a:rPr lang="en-US" altLang="zh-CN" sz="1800" b="1" u="sng" kern="100" dirty="0">
                <a:effectLst/>
                <a:latin typeface="等线" panose="02010600030101010101" pitchFamily="2" charset="-122"/>
                <a:ea typeface="等线" panose="02010600030101010101" pitchFamily="2" charset="-122"/>
                <a:cs typeface="Times New Roman" panose="02020603050405020304" pitchFamily="18" charset="0"/>
              </a:rPr>
              <a:t>Structure 1: </a:t>
            </a:r>
          </a:p>
          <a:p>
            <a:pPr algn="l"/>
            <a:r>
              <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rPr>
              <a:t>Point &amp; Elaboration + Further Elaboration</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Example + Concession</a:t>
            </a:r>
            <a:endPar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TextBox 5">
            <a:extLst>
              <a:ext uri="{FF2B5EF4-FFF2-40B4-BE49-F238E27FC236}">
                <a16:creationId xmlns:a16="http://schemas.microsoft.com/office/drawing/2014/main" id="{5D673B50-6369-E611-A6FE-4BB92FC71FD7}"/>
              </a:ext>
            </a:extLst>
          </p:cNvPr>
          <p:cNvSpPr txBox="1"/>
          <p:nvPr/>
        </p:nvSpPr>
        <p:spPr>
          <a:xfrm>
            <a:off x="5196176" y="1032630"/>
            <a:ext cx="5585921" cy="5355312"/>
          </a:xfrm>
          <a:prstGeom prst="rect">
            <a:avLst/>
          </a:prstGeom>
          <a:noFill/>
        </p:spPr>
        <p:txBody>
          <a:bodyPr wrap="square" rtlCol="0">
            <a:spAutoFit/>
          </a:bodyPr>
          <a:lstStyle/>
          <a:p>
            <a:r>
              <a:rPr lang="en-US" altLang="zh-CN" b="1" dirty="0">
                <a:latin typeface="+mn-ea"/>
              </a:rPr>
              <a:t>I believe </a:t>
            </a:r>
            <a:r>
              <a:rPr lang="en-US" altLang="zh-CN" dirty="0">
                <a:latin typeface="+mn-ea"/>
              </a:rPr>
              <a:t>grading shall focus on students’ performance on assignments and tests, since it is the most effective way to measure the progress in their study. (27)</a:t>
            </a:r>
          </a:p>
          <a:p>
            <a:endParaRPr lang="en-US" altLang="zh-CN" dirty="0">
              <a:latin typeface="+mn-ea"/>
            </a:endParaRPr>
          </a:p>
          <a:p>
            <a:r>
              <a:rPr lang="en-US" altLang="zh-CN" b="1" dirty="0">
                <a:latin typeface="+mn-ea"/>
              </a:rPr>
              <a:t>To be more specific</a:t>
            </a:r>
            <a:r>
              <a:rPr lang="en-US" altLang="zh-CN" dirty="0">
                <a:latin typeface="+mn-ea"/>
              </a:rPr>
              <a:t>, performance on assignments and tests best reflect students’ understanding of academic concepts and their problem-solving skills, which are also the objective of most courses. (29) </a:t>
            </a:r>
            <a:r>
              <a:rPr lang="en-US" altLang="zh-CN" b="1" dirty="0">
                <a:latin typeface="+mn-ea"/>
              </a:rPr>
              <a:t>For example</a:t>
            </a:r>
            <a:r>
              <a:rPr lang="en-US" altLang="zh-CN" dirty="0">
                <a:latin typeface="+mn-ea"/>
              </a:rPr>
              <a:t>, the score on a mathematics test indicates if the student has completely understood formulas and theories, and if they can apply them in various conditions. (27)</a:t>
            </a:r>
          </a:p>
          <a:p>
            <a:endParaRPr lang="en-US" altLang="zh-CN" dirty="0">
              <a:latin typeface="+mn-ea"/>
            </a:endParaRPr>
          </a:p>
          <a:p>
            <a:r>
              <a:rPr lang="en-US" altLang="zh-CN" b="1" dirty="0">
                <a:latin typeface="等线" panose="02010600030101010101" pitchFamily="2" charset="-122"/>
                <a:cs typeface="Times New Roman" panose="02020603050405020304" pitchFamily="18" charset="0"/>
              </a:rPr>
              <a:t>Still</a:t>
            </a:r>
            <a:r>
              <a:rPr lang="en-US" altLang="zh-CN" sz="1800" b="1" dirty="0">
                <a:effectLst/>
                <a:latin typeface="等线" panose="02010600030101010101" pitchFamily="2" charset="-122"/>
                <a:cs typeface="Times New Roman" panose="02020603050405020304" pitchFamily="18" charset="0"/>
              </a:rPr>
              <a:t>,</a:t>
            </a:r>
            <a:r>
              <a:rPr lang="en-US" altLang="zh-CN" sz="1800" dirty="0">
                <a:effectLst/>
                <a:latin typeface="等线" panose="02010600030101010101" pitchFamily="2" charset="-122"/>
                <a:cs typeface="Times New Roman" panose="02020603050405020304" pitchFamily="18" charset="0"/>
              </a:rPr>
              <a:t> some might claim that students learn something beneficial to their life through their hard effort regardless of the performance. </a:t>
            </a:r>
            <a:r>
              <a:rPr lang="en-US" altLang="zh-CN" sz="1800" b="1" dirty="0">
                <a:effectLst/>
                <a:latin typeface="等线" panose="02010600030101010101" pitchFamily="2" charset="-122"/>
                <a:cs typeface="Times New Roman" panose="02020603050405020304" pitchFamily="18" charset="0"/>
              </a:rPr>
              <a:t>However,</a:t>
            </a:r>
            <a:r>
              <a:rPr lang="en-US" altLang="zh-CN" sz="1800" dirty="0">
                <a:effectLst/>
                <a:latin typeface="等线" panose="02010600030101010101" pitchFamily="2" charset="-122"/>
                <a:cs typeface="Times New Roman" panose="02020603050405020304" pitchFamily="18" charset="0"/>
              </a:rPr>
              <a:t> we all need to learn from our mistakes and correct them in time, instead of persisting on wrong ideas or approaches. (20+22)</a:t>
            </a:r>
            <a:endParaRPr lang="en-US" altLang="zh-CN" dirty="0">
              <a:latin typeface="+mn-ea"/>
            </a:endParaRPr>
          </a:p>
        </p:txBody>
      </p:sp>
      <p:sp>
        <p:nvSpPr>
          <p:cNvPr id="10" name="TextBox 9">
            <a:extLst>
              <a:ext uri="{FF2B5EF4-FFF2-40B4-BE49-F238E27FC236}">
                <a16:creationId xmlns:a16="http://schemas.microsoft.com/office/drawing/2014/main" id="{E3169E38-FA52-B0D4-0D78-03B88D34BF7A}"/>
              </a:ext>
            </a:extLst>
          </p:cNvPr>
          <p:cNvSpPr txBox="1"/>
          <p:nvPr/>
        </p:nvSpPr>
        <p:spPr>
          <a:xfrm>
            <a:off x="11001944" y="5201564"/>
            <a:ext cx="971057" cy="923330"/>
          </a:xfrm>
          <a:prstGeom prst="rect">
            <a:avLst/>
          </a:prstGeom>
          <a:noFill/>
        </p:spPr>
        <p:txBody>
          <a:bodyPr wrap="square" rtlCol="0">
            <a:spAutoFit/>
          </a:bodyPr>
          <a:lstStyle/>
          <a:p>
            <a:r>
              <a:rPr lang="en-US" altLang="zh-CN" dirty="0"/>
              <a:t>125</a:t>
            </a:r>
          </a:p>
          <a:p>
            <a:r>
              <a:rPr lang="en-US" altLang="zh-CN" dirty="0"/>
              <a:t>words in total</a:t>
            </a:r>
            <a:endParaRPr lang="zh-CN" altLang="en-US" dirty="0"/>
          </a:p>
        </p:txBody>
      </p:sp>
      <p:sp>
        <p:nvSpPr>
          <p:cNvPr id="11" name="TextBox 10">
            <a:extLst>
              <a:ext uri="{FF2B5EF4-FFF2-40B4-BE49-F238E27FC236}">
                <a16:creationId xmlns:a16="http://schemas.microsoft.com/office/drawing/2014/main" id="{8533410F-C323-B670-4841-7EE1A770969C}"/>
              </a:ext>
            </a:extLst>
          </p:cNvPr>
          <p:cNvSpPr txBox="1"/>
          <p:nvPr/>
        </p:nvSpPr>
        <p:spPr>
          <a:xfrm>
            <a:off x="348343" y="4175817"/>
            <a:ext cx="3143809" cy="461665"/>
          </a:xfrm>
          <a:prstGeom prst="rect">
            <a:avLst/>
          </a:prstGeom>
          <a:noFill/>
        </p:spPr>
        <p:txBody>
          <a:bodyPr wrap="none" rtlCol="0">
            <a:spAutoFit/>
          </a:bodyPr>
          <a:lstStyle/>
          <a:p>
            <a:r>
              <a:rPr lang="en-US" altLang="zh-CN" sz="2400" b="1" dirty="0">
                <a:latin typeface="Ink Free" panose="03080402000500000000" pitchFamily="66" charset="0"/>
              </a:rPr>
              <a:t>Recall from Session 2…</a:t>
            </a:r>
            <a:endParaRPr lang="zh-CN" altLang="en-US" sz="2400" b="1" dirty="0">
              <a:latin typeface="Ink Free" panose="03080402000500000000" pitchFamily="66" charset="0"/>
            </a:endParaRPr>
          </a:p>
        </p:txBody>
      </p:sp>
      <p:pic>
        <p:nvPicPr>
          <p:cNvPr id="14" name="Picture 13">
            <a:extLst>
              <a:ext uri="{FF2B5EF4-FFF2-40B4-BE49-F238E27FC236}">
                <a16:creationId xmlns:a16="http://schemas.microsoft.com/office/drawing/2014/main" id="{12D4C617-FAE6-F3D6-3E7B-161E5A9DD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889" y="4757529"/>
            <a:ext cx="1323272" cy="1226683"/>
          </a:xfrm>
          <a:prstGeom prst="rect">
            <a:avLst/>
          </a:prstGeom>
        </p:spPr>
      </p:pic>
    </p:spTree>
    <p:extLst>
      <p:ext uri="{BB962C8B-B14F-4D97-AF65-F5344CB8AC3E}">
        <p14:creationId xmlns:p14="http://schemas.microsoft.com/office/powerpoint/2010/main" val="319933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14F6CE-28B2-85AC-CA15-3D8DEA868C41}"/>
              </a:ext>
            </a:extLst>
          </p:cNvPr>
          <p:cNvSpPr txBox="1"/>
          <p:nvPr/>
        </p:nvSpPr>
        <p:spPr>
          <a:xfrm>
            <a:off x="641397" y="207411"/>
            <a:ext cx="394227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b="1" u="sng" dirty="0">
                <a:solidFill>
                  <a:prstClr val="black"/>
                </a:solidFill>
                <a:latin typeface="+mn-ea"/>
              </a:rPr>
              <a:t>Sample 2 (T4)</a:t>
            </a:r>
          </a:p>
        </p:txBody>
      </p:sp>
      <p:sp>
        <p:nvSpPr>
          <p:cNvPr id="7" name="TextBox 6">
            <a:extLst>
              <a:ext uri="{FF2B5EF4-FFF2-40B4-BE49-F238E27FC236}">
                <a16:creationId xmlns:a16="http://schemas.microsoft.com/office/drawing/2014/main" id="{0BA1FF03-0867-669D-9EBB-E8979F142843}"/>
              </a:ext>
            </a:extLst>
          </p:cNvPr>
          <p:cNvSpPr txBox="1"/>
          <p:nvPr/>
        </p:nvSpPr>
        <p:spPr>
          <a:xfrm>
            <a:off x="708359" y="1378317"/>
            <a:ext cx="3875314" cy="923330"/>
          </a:xfrm>
          <a:prstGeom prst="rect">
            <a:avLst/>
          </a:prstGeom>
          <a:solidFill>
            <a:schemeClr val="accent2">
              <a:lumMod val="20000"/>
              <a:lumOff val="80000"/>
            </a:schemeClr>
          </a:solidFill>
        </p:spPr>
        <p:txBody>
          <a:bodyPr wrap="square" rtlCol="0">
            <a:spAutoFit/>
          </a:bodyPr>
          <a:lstStyle/>
          <a:p>
            <a:r>
              <a:rPr lang="en-US" altLang="zh-CN" dirty="0">
                <a:latin typeface="+mn-ea"/>
              </a:rPr>
              <a:t>What is your opinion on gap year? Does it bring more advantages of disadvantages to students?</a:t>
            </a:r>
            <a:endParaRPr lang="zh-CN" altLang="en-US" dirty="0">
              <a:latin typeface="+mn-ea"/>
            </a:endParaRPr>
          </a:p>
        </p:txBody>
      </p:sp>
      <p:sp>
        <p:nvSpPr>
          <p:cNvPr id="10" name="TextBox 9">
            <a:extLst>
              <a:ext uri="{FF2B5EF4-FFF2-40B4-BE49-F238E27FC236}">
                <a16:creationId xmlns:a16="http://schemas.microsoft.com/office/drawing/2014/main" id="{F0ED5BA6-00F2-E64D-964A-A445F05F2799}"/>
              </a:ext>
            </a:extLst>
          </p:cNvPr>
          <p:cNvSpPr txBox="1"/>
          <p:nvPr/>
        </p:nvSpPr>
        <p:spPr>
          <a:xfrm>
            <a:off x="698365" y="2561353"/>
            <a:ext cx="3875315" cy="923330"/>
          </a:xfrm>
          <a:prstGeom prst="rect">
            <a:avLst/>
          </a:prstGeom>
          <a:solidFill>
            <a:schemeClr val="accent5">
              <a:lumMod val="20000"/>
              <a:lumOff val="80000"/>
            </a:schemeClr>
          </a:solidFill>
        </p:spPr>
        <p:txBody>
          <a:bodyPr wrap="square" rtlCol="0">
            <a:spAutoFit/>
          </a:bodyPr>
          <a:lstStyle/>
          <a:p>
            <a:r>
              <a:rPr lang="en-US" altLang="zh-CN" dirty="0">
                <a:latin typeface="+mn-ea"/>
              </a:rPr>
              <a:t>reflect on what they are going to study / hands-on experience of different fields and witness the world</a:t>
            </a:r>
          </a:p>
        </p:txBody>
      </p:sp>
      <p:sp>
        <p:nvSpPr>
          <p:cNvPr id="14" name="TextBox 13">
            <a:extLst>
              <a:ext uri="{FF2B5EF4-FFF2-40B4-BE49-F238E27FC236}">
                <a16:creationId xmlns:a16="http://schemas.microsoft.com/office/drawing/2014/main" id="{4C9A78C2-389F-F722-8B66-8CB47ABCD4D3}"/>
              </a:ext>
            </a:extLst>
          </p:cNvPr>
          <p:cNvSpPr txBox="1"/>
          <p:nvPr/>
        </p:nvSpPr>
        <p:spPr>
          <a:xfrm>
            <a:off x="708359" y="3739908"/>
            <a:ext cx="3875311" cy="646331"/>
          </a:xfrm>
          <a:prstGeom prst="rect">
            <a:avLst/>
          </a:prstGeom>
          <a:solidFill>
            <a:schemeClr val="accent5">
              <a:lumMod val="20000"/>
              <a:lumOff val="80000"/>
            </a:schemeClr>
          </a:solidFill>
        </p:spPr>
        <p:txBody>
          <a:bodyPr wrap="square" rtlCol="0">
            <a:spAutoFit/>
          </a:bodyPr>
          <a:lstStyle/>
          <a:p>
            <a:r>
              <a:rPr lang="en-US" altLang="zh-CN" dirty="0">
                <a:latin typeface="+mn-ea"/>
              </a:rPr>
              <a:t>finish university as soon as possible / more expensive</a:t>
            </a:r>
            <a:endParaRPr lang="zh-CN" altLang="en-US" dirty="0">
              <a:latin typeface="+mn-ea"/>
            </a:endParaRPr>
          </a:p>
        </p:txBody>
      </p:sp>
      <p:cxnSp>
        <p:nvCxnSpPr>
          <p:cNvPr id="6" name="Straight Connector 5">
            <a:extLst>
              <a:ext uri="{FF2B5EF4-FFF2-40B4-BE49-F238E27FC236}">
                <a16:creationId xmlns:a16="http://schemas.microsoft.com/office/drawing/2014/main" id="{8B449EED-4DBF-AC2E-ECF0-3FC309D200C3}"/>
              </a:ext>
            </a:extLst>
          </p:cNvPr>
          <p:cNvCxnSpPr>
            <a:cxnSpLocks/>
          </p:cNvCxnSpPr>
          <p:nvPr/>
        </p:nvCxnSpPr>
        <p:spPr>
          <a:xfrm>
            <a:off x="4976328" y="324744"/>
            <a:ext cx="0" cy="5996473"/>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3147973-0360-306B-0F9D-764D8219F783}"/>
              </a:ext>
            </a:extLst>
          </p:cNvPr>
          <p:cNvSpPr txBox="1"/>
          <p:nvPr/>
        </p:nvSpPr>
        <p:spPr>
          <a:xfrm>
            <a:off x="5200719" y="1051665"/>
            <a:ext cx="6518527" cy="1200329"/>
          </a:xfrm>
          <a:prstGeom prst="rect">
            <a:avLst/>
          </a:prstGeom>
          <a:noFill/>
        </p:spPr>
        <p:txBody>
          <a:bodyPr wrap="square">
            <a:spAutoFit/>
          </a:bodyPr>
          <a:lstStyle/>
          <a:p>
            <a:r>
              <a:rPr lang="en-US" altLang="zh-CN" b="1" dirty="0">
                <a:latin typeface="+mn-ea"/>
              </a:rPr>
              <a:t>I believe </a:t>
            </a:r>
            <a:r>
              <a:rPr lang="en-US" altLang="zh-CN" kern="100" dirty="0">
                <a:latin typeface="+mn-ea"/>
                <a:cs typeface="Times New Roman" panose="02020603050405020304" pitchFamily="18" charset="0"/>
              </a:rPr>
              <a:t>gap year</a:t>
            </a:r>
            <a:r>
              <a:rPr lang="en-US" altLang="zh-CN" sz="1800" kern="100" dirty="0">
                <a:effectLst/>
                <a:latin typeface="+mn-ea"/>
                <a:cs typeface="Times New Roman" panose="02020603050405020304" pitchFamily="18" charset="0"/>
              </a:rPr>
              <a:t> will greatly promote students’ academic development </a:t>
            </a:r>
            <a:r>
              <a:rPr lang="en-US" altLang="zh-CN" sz="1800" b="1" kern="100" dirty="0">
                <a:effectLst/>
                <a:latin typeface="+mn-ea"/>
                <a:cs typeface="Times New Roman" panose="02020603050405020304" pitchFamily="18" charset="0"/>
              </a:rPr>
              <a:t>as</a:t>
            </a:r>
            <a:r>
              <a:rPr lang="en-US" altLang="zh-CN" sz="1800" kern="100" dirty="0">
                <a:effectLst/>
                <a:latin typeface="+mn-ea"/>
                <a:cs typeface="Times New Roman" panose="02020603050405020304" pitchFamily="18" charset="0"/>
              </a:rPr>
              <a:t> </a:t>
            </a:r>
            <a:r>
              <a:rPr lang="en-US" altLang="zh-CN" kern="100" dirty="0">
                <a:latin typeface="+mn-ea"/>
                <a:cs typeface="Times New Roman" panose="02020603050405020304" pitchFamily="18" charset="0"/>
              </a:rPr>
              <a:t>students</a:t>
            </a:r>
            <a:r>
              <a:rPr lang="en-US" altLang="zh-CN" sz="1800" kern="100" dirty="0">
                <a:effectLst/>
                <a:latin typeface="+mn-ea"/>
                <a:cs typeface="Times New Roman" panose="02020603050405020304" pitchFamily="18" charset="0"/>
              </a:rPr>
              <a:t> can deepen their understanding in their future field of study. (23)</a:t>
            </a:r>
            <a:endParaRPr lang="en-US" altLang="zh-CN" kern="100" dirty="0">
              <a:latin typeface="+mn-ea"/>
              <a:cs typeface="Times New Roman" panose="02020603050405020304" pitchFamily="18" charset="0"/>
            </a:endParaRPr>
          </a:p>
          <a:p>
            <a:endParaRPr lang="en-US" altLang="zh-CN" dirty="0">
              <a:latin typeface="+mn-ea"/>
            </a:endParaRPr>
          </a:p>
        </p:txBody>
      </p:sp>
      <p:sp>
        <p:nvSpPr>
          <p:cNvPr id="3" name="TextBox 2">
            <a:extLst>
              <a:ext uri="{FF2B5EF4-FFF2-40B4-BE49-F238E27FC236}">
                <a16:creationId xmlns:a16="http://schemas.microsoft.com/office/drawing/2014/main" id="{ADAFBA23-137F-3980-A7AA-E2F589FDB564}"/>
              </a:ext>
            </a:extLst>
          </p:cNvPr>
          <p:cNvSpPr txBox="1"/>
          <p:nvPr/>
        </p:nvSpPr>
        <p:spPr>
          <a:xfrm>
            <a:off x="5196175" y="2088114"/>
            <a:ext cx="6429763" cy="2585323"/>
          </a:xfrm>
          <a:prstGeom prst="rect">
            <a:avLst/>
          </a:prstGeom>
          <a:noFill/>
        </p:spPr>
        <p:txBody>
          <a:bodyPr wrap="square">
            <a:spAutoFit/>
          </a:bodyPr>
          <a:lstStyle/>
          <a:p>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To elaborate,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practical experience during the gap year will help students witness the true nature of a job instead of developing impractical imagination based on their limited experience, building a real passion in their </a:t>
            </a:r>
            <a:r>
              <a:rPr lang="en-US" altLang="zh-CN" kern="100" dirty="0">
                <a:latin typeface="等线" panose="02010600030101010101" pitchFamily="2" charset="-122"/>
                <a:ea typeface="等线" panose="02010600030101010101" pitchFamily="2" charset="-122"/>
                <a:cs typeface="Times New Roman" panose="02020603050405020304" pitchFamily="18" charset="0"/>
              </a:rPr>
              <a:t>future pursuit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(36)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For instance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one of my best learning </a:t>
            </a:r>
            <a:r>
              <a:rPr lang="en-US" altLang="zh-CN" kern="100" dirty="0">
                <a:latin typeface="等线" panose="02010600030101010101" pitchFamily="2" charset="-122"/>
                <a:ea typeface="等线" panose="02010600030101010101" pitchFamily="2" charset="-122"/>
                <a:cs typeface="Times New Roman" panose="02020603050405020304" pitchFamily="18" charset="0"/>
              </a:rPr>
              <a:t>experience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was an internship before college with the Ford Car </a:t>
            </a:r>
            <a:r>
              <a:rPr lang="en-US" altLang="zh-CN" kern="100" dirty="0">
                <a:latin typeface="等线" panose="02010600030101010101" pitchFamily="2" charset="-122"/>
                <a:ea typeface="等线" panose="02010600030101010101" pitchFamily="2" charset="-122"/>
                <a:cs typeface="Times New Roman" panose="02020603050405020304" pitchFamily="18" charset="0"/>
              </a:rPr>
              <a:t>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ompany</a:t>
            </a:r>
            <a:r>
              <a:rPr lang="en-US" altLang="zh-CN" kern="100" dirty="0">
                <a:latin typeface="等线" panose="02010600030101010101" pitchFamily="2" charset="-122"/>
                <a:ea typeface="等线" panose="02010600030101010101" pitchFamily="2" charset="-122"/>
                <a:cs typeface="Times New Roman" panose="02020603050405020304" pitchFamily="18" charset="0"/>
              </a:rPr>
              <a:t>. The experience from the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manufacturing floor helped me understand key concepts in </a:t>
            </a:r>
            <a:r>
              <a:rPr lang="en-US" altLang="zh-CN" kern="100" dirty="0">
                <a:latin typeface="等线" panose="02010600030101010101" pitchFamily="2" charset="-122"/>
                <a:ea typeface="等线" panose="02010600030101010101" pitchFamily="2" charset="-122"/>
                <a:cs typeface="Times New Roman" panose="02020603050405020304" pitchFamily="18" charset="0"/>
              </a:rPr>
              <a:t>car production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and problems to be solved. (18+19)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0202AF20-57F4-2EAC-6465-20B5655A878F}"/>
              </a:ext>
            </a:extLst>
          </p:cNvPr>
          <p:cNvSpPr txBox="1"/>
          <p:nvPr/>
        </p:nvSpPr>
        <p:spPr>
          <a:xfrm>
            <a:off x="5196176" y="324744"/>
            <a:ext cx="6840312" cy="646331"/>
          </a:xfrm>
          <a:prstGeom prst="rect">
            <a:avLst/>
          </a:prstGeom>
          <a:noFill/>
        </p:spPr>
        <p:txBody>
          <a:bodyPr wrap="square">
            <a:spAutoFit/>
          </a:bodyPr>
          <a:lstStyle/>
          <a:p>
            <a:pPr algn="l"/>
            <a:r>
              <a:rPr lang="en-US" altLang="zh-CN" sz="1800" b="1" u="sng"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Structure 1: </a:t>
            </a:r>
          </a:p>
          <a:p>
            <a:pPr algn="l"/>
            <a:r>
              <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rPr>
              <a:t>Point &amp; Elaboration </a:t>
            </a:r>
            <a:r>
              <a:rPr lang="en-US" altLang="zh-CN" sz="1800" i="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rPr>
              <a:t>Further Elaboration</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i="1" kern="100" dirty="0">
                <a:latin typeface="等线" panose="02010600030101010101" pitchFamily="2" charset="-122"/>
                <a:ea typeface="等线" panose="02010600030101010101" pitchFamily="2" charset="-122"/>
                <a:cs typeface="Times New Roman" panose="02020603050405020304" pitchFamily="18" charset="0"/>
              </a:rPr>
              <a:t>Example + Concession</a:t>
            </a:r>
            <a:endParaRPr lang="en-US" altLang="zh-CN" sz="1800" i="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15E7C93D-F44C-C7CA-1ED4-9FD06E44B995}"/>
              </a:ext>
            </a:extLst>
          </p:cNvPr>
          <p:cNvSpPr txBox="1"/>
          <p:nvPr/>
        </p:nvSpPr>
        <p:spPr>
          <a:xfrm>
            <a:off x="5196175" y="4509557"/>
            <a:ext cx="6096000" cy="1200329"/>
          </a:xfrm>
          <a:prstGeom prst="rect">
            <a:avLst/>
          </a:prstGeom>
          <a:noFill/>
        </p:spPr>
        <p:txBody>
          <a:bodyPr wrap="square">
            <a:spAutoFit/>
          </a:bodyPr>
          <a:lstStyle/>
          <a:p>
            <a:r>
              <a:rPr lang="en-US" altLang="zh-CN" sz="1800" b="1" dirty="0">
                <a:effectLst/>
                <a:latin typeface="等线" panose="02010600030101010101" pitchFamily="2" charset="-122"/>
                <a:cs typeface="Times New Roman" panose="02020603050405020304" pitchFamily="18" charset="0"/>
              </a:rPr>
              <a:t>Still, </a:t>
            </a:r>
            <a:r>
              <a:rPr lang="en-US" altLang="zh-CN" b="1" dirty="0">
                <a:latin typeface="等线" panose="02010600030101010101" pitchFamily="2" charset="-122"/>
                <a:cs typeface="Times New Roman" panose="02020603050405020304" pitchFamily="18" charset="0"/>
              </a:rPr>
              <a:t>a</a:t>
            </a:r>
            <a:r>
              <a:rPr lang="en-US" altLang="zh-CN" sz="1800" b="1" dirty="0">
                <a:effectLst/>
                <a:latin typeface="等线" panose="02010600030101010101" pitchFamily="2" charset="-122"/>
                <a:cs typeface="Times New Roman" panose="02020603050405020304" pitchFamily="18" charset="0"/>
              </a:rPr>
              <a:t> voice arises that </a:t>
            </a:r>
            <a:r>
              <a:rPr lang="en-US" altLang="zh-CN" sz="1800" dirty="0">
                <a:effectLst/>
                <a:latin typeface="等线" panose="02010600030101010101" pitchFamily="2" charset="-122"/>
                <a:cs typeface="Times New Roman" panose="02020603050405020304" pitchFamily="18" charset="0"/>
              </a:rPr>
              <a:t>the cost of attending college rises each year, and we need to start college life as soon as possible. </a:t>
            </a:r>
            <a:r>
              <a:rPr lang="en-US" altLang="zh-CN" sz="1800" b="1" dirty="0">
                <a:effectLst/>
                <a:latin typeface="等线" panose="02010600030101010101" pitchFamily="2" charset="-122"/>
                <a:cs typeface="Times New Roman" panose="02020603050405020304" pitchFamily="18" charset="0"/>
              </a:rPr>
              <a:t>Ironically</a:t>
            </a:r>
            <a:r>
              <a:rPr lang="en-US" altLang="zh-CN" sz="1800" dirty="0">
                <a:effectLst/>
                <a:latin typeface="等线" panose="02010600030101010101" pitchFamily="2" charset="-122"/>
                <a:cs typeface="Times New Roman" panose="02020603050405020304" pitchFamily="18" charset="0"/>
              </a:rPr>
              <a:t>, such cost is nothing compared with the life-long regret of studying a wrong major. (23+15)</a:t>
            </a:r>
            <a:endParaRPr lang="en-US" altLang="zh-CN" b="1" dirty="0">
              <a:latin typeface="等线" panose="02010600030101010101" pitchFamily="2" charset="-122"/>
              <a:cs typeface="Times New Roman" panose="02020603050405020304" pitchFamily="18" charset="0"/>
            </a:endParaRPr>
          </a:p>
        </p:txBody>
      </p:sp>
      <p:sp>
        <p:nvSpPr>
          <p:cNvPr id="18" name="TextBox 17">
            <a:extLst>
              <a:ext uri="{FF2B5EF4-FFF2-40B4-BE49-F238E27FC236}">
                <a16:creationId xmlns:a16="http://schemas.microsoft.com/office/drawing/2014/main" id="{22487B9B-BD3A-E93A-F9E1-748EA9DAA9D6}"/>
              </a:ext>
            </a:extLst>
          </p:cNvPr>
          <p:cNvSpPr txBox="1"/>
          <p:nvPr/>
        </p:nvSpPr>
        <p:spPr>
          <a:xfrm>
            <a:off x="11292174" y="5323167"/>
            <a:ext cx="971057" cy="923330"/>
          </a:xfrm>
          <a:prstGeom prst="rect">
            <a:avLst/>
          </a:prstGeom>
          <a:noFill/>
        </p:spPr>
        <p:txBody>
          <a:bodyPr wrap="square" rtlCol="0">
            <a:spAutoFit/>
          </a:bodyPr>
          <a:lstStyle/>
          <a:p>
            <a:r>
              <a:rPr lang="en-US" altLang="zh-CN" dirty="0"/>
              <a:t>134</a:t>
            </a:r>
          </a:p>
          <a:p>
            <a:r>
              <a:rPr lang="en-US" altLang="zh-CN" dirty="0"/>
              <a:t>words in total</a:t>
            </a:r>
            <a:endParaRPr lang="zh-CN" altLang="en-US" dirty="0"/>
          </a:p>
        </p:txBody>
      </p:sp>
    </p:spTree>
    <p:extLst>
      <p:ext uri="{BB962C8B-B14F-4D97-AF65-F5344CB8AC3E}">
        <p14:creationId xmlns:p14="http://schemas.microsoft.com/office/powerpoint/2010/main" val="155712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3556E0-BF72-14B1-7BCE-7945A7CA0991}"/>
              </a:ext>
            </a:extLst>
          </p:cNvPr>
          <p:cNvSpPr/>
          <p:nvPr/>
        </p:nvSpPr>
        <p:spPr>
          <a:xfrm>
            <a:off x="5196172" y="3458549"/>
            <a:ext cx="6429751" cy="218750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3CDBBCFE-FD0C-F3E6-B5E6-F09F526349C6}"/>
              </a:ext>
            </a:extLst>
          </p:cNvPr>
          <p:cNvSpPr/>
          <p:nvPr/>
        </p:nvSpPr>
        <p:spPr>
          <a:xfrm>
            <a:off x="5196173" y="1051664"/>
            <a:ext cx="6429751" cy="2077201"/>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Slide Number Placeholder 3">
            <a:extLst>
              <a:ext uri="{FF2B5EF4-FFF2-40B4-BE49-F238E27FC236}">
                <a16:creationId xmlns:a16="http://schemas.microsoft.com/office/drawing/2014/main" id="{3C90D8CE-C358-4CF0-8DB8-C27CE6FDD0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385C2-022D-4E8E-B2DE-D8B0899A4C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294BDCF4-B1BC-4DF3-8B83-846D520007D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14F6CE-28B2-85AC-CA15-3D8DEA868C41}"/>
              </a:ext>
            </a:extLst>
          </p:cNvPr>
          <p:cNvSpPr txBox="1"/>
          <p:nvPr/>
        </p:nvSpPr>
        <p:spPr>
          <a:xfrm>
            <a:off x="641397" y="207411"/>
            <a:ext cx="394227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b="1" u="sng" dirty="0">
                <a:solidFill>
                  <a:prstClr val="black"/>
                </a:solidFill>
                <a:latin typeface="+mn-ea"/>
              </a:rPr>
              <a:t>Sample 2 (T4)</a:t>
            </a:r>
          </a:p>
        </p:txBody>
      </p:sp>
      <p:sp>
        <p:nvSpPr>
          <p:cNvPr id="7" name="TextBox 6">
            <a:extLst>
              <a:ext uri="{FF2B5EF4-FFF2-40B4-BE49-F238E27FC236}">
                <a16:creationId xmlns:a16="http://schemas.microsoft.com/office/drawing/2014/main" id="{0BA1FF03-0867-669D-9EBB-E8979F142843}"/>
              </a:ext>
            </a:extLst>
          </p:cNvPr>
          <p:cNvSpPr txBox="1"/>
          <p:nvPr/>
        </p:nvSpPr>
        <p:spPr>
          <a:xfrm>
            <a:off x="708359" y="1378317"/>
            <a:ext cx="3875314" cy="923330"/>
          </a:xfrm>
          <a:prstGeom prst="rect">
            <a:avLst/>
          </a:prstGeom>
          <a:solidFill>
            <a:schemeClr val="accent2">
              <a:lumMod val="20000"/>
              <a:lumOff val="80000"/>
            </a:schemeClr>
          </a:solidFill>
        </p:spPr>
        <p:txBody>
          <a:bodyPr wrap="square" rtlCol="0">
            <a:spAutoFit/>
          </a:bodyPr>
          <a:lstStyle/>
          <a:p>
            <a:r>
              <a:rPr lang="en-US" altLang="zh-CN" dirty="0">
                <a:latin typeface="+mn-ea"/>
              </a:rPr>
              <a:t>What is your opinion on gap year? Does it bring more advantages of disadvantages to students?</a:t>
            </a:r>
            <a:endParaRPr lang="zh-CN" altLang="en-US" dirty="0">
              <a:latin typeface="+mn-ea"/>
            </a:endParaRPr>
          </a:p>
        </p:txBody>
      </p:sp>
      <p:sp>
        <p:nvSpPr>
          <p:cNvPr id="10" name="TextBox 9">
            <a:extLst>
              <a:ext uri="{FF2B5EF4-FFF2-40B4-BE49-F238E27FC236}">
                <a16:creationId xmlns:a16="http://schemas.microsoft.com/office/drawing/2014/main" id="{F0ED5BA6-00F2-E64D-964A-A445F05F2799}"/>
              </a:ext>
            </a:extLst>
          </p:cNvPr>
          <p:cNvSpPr txBox="1"/>
          <p:nvPr/>
        </p:nvSpPr>
        <p:spPr>
          <a:xfrm>
            <a:off x="698365" y="2561353"/>
            <a:ext cx="3875315" cy="923330"/>
          </a:xfrm>
          <a:prstGeom prst="rect">
            <a:avLst/>
          </a:prstGeom>
          <a:solidFill>
            <a:schemeClr val="accent5">
              <a:lumMod val="20000"/>
              <a:lumOff val="80000"/>
            </a:schemeClr>
          </a:solidFill>
        </p:spPr>
        <p:txBody>
          <a:bodyPr wrap="square" rtlCol="0">
            <a:spAutoFit/>
          </a:bodyPr>
          <a:lstStyle/>
          <a:p>
            <a:r>
              <a:rPr lang="en-US" altLang="zh-CN" dirty="0">
                <a:latin typeface="+mn-ea"/>
              </a:rPr>
              <a:t>reflect on what they are going to study / hands-on experience of different fields and witness the world</a:t>
            </a:r>
          </a:p>
        </p:txBody>
      </p:sp>
      <p:sp>
        <p:nvSpPr>
          <p:cNvPr id="14" name="TextBox 13">
            <a:extLst>
              <a:ext uri="{FF2B5EF4-FFF2-40B4-BE49-F238E27FC236}">
                <a16:creationId xmlns:a16="http://schemas.microsoft.com/office/drawing/2014/main" id="{4C9A78C2-389F-F722-8B66-8CB47ABCD4D3}"/>
              </a:ext>
            </a:extLst>
          </p:cNvPr>
          <p:cNvSpPr txBox="1"/>
          <p:nvPr/>
        </p:nvSpPr>
        <p:spPr>
          <a:xfrm>
            <a:off x="708359" y="3739908"/>
            <a:ext cx="3875311" cy="646331"/>
          </a:xfrm>
          <a:prstGeom prst="rect">
            <a:avLst/>
          </a:prstGeom>
          <a:solidFill>
            <a:schemeClr val="accent5">
              <a:lumMod val="20000"/>
              <a:lumOff val="80000"/>
            </a:schemeClr>
          </a:solidFill>
        </p:spPr>
        <p:txBody>
          <a:bodyPr wrap="square" rtlCol="0">
            <a:spAutoFit/>
          </a:bodyPr>
          <a:lstStyle/>
          <a:p>
            <a:r>
              <a:rPr lang="en-US" altLang="zh-CN" dirty="0">
                <a:latin typeface="+mn-ea"/>
              </a:rPr>
              <a:t>finish university as soon as possible / more expensive</a:t>
            </a:r>
            <a:endParaRPr lang="zh-CN" altLang="en-US" dirty="0">
              <a:latin typeface="+mn-ea"/>
            </a:endParaRPr>
          </a:p>
        </p:txBody>
      </p:sp>
      <p:cxnSp>
        <p:nvCxnSpPr>
          <p:cNvPr id="6" name="Straight Connector 5">
            <a:extLst>
              <a:ext uri="{FF2B5EF4-FFF2-40B4-BE49-F238E27FC236}">
                <a16:creationId xmlns:a16="http://schemas.microsoft.com/office/drawing/2014/main" id="{8B449EED-4DBF-AC2E-ECF0-3FC309D200C3}"/>
              </a:ext>
            </a:extLst>
          </p:cNvPr>
          <p:cNvCxnSpPr>
            <a:cxnSpLocks/>
          </p:cNvCxnSpPr>
          <p:nvPr/>
        </p:nvCxnSpPr>
        <p:spPr>
          <a:xfrm>
            <a:off x="4976328" y="324744"/>
            <a:ext cx="0" cy="5996473"/>
          </a:xfrm>
          <a:prstGeom prst="line">
            <a:avLst/>
          </a:prstGeom>
          <a:ln w="571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3147973-0360-306B-0F9D-764D8219F783}"/>
              </a:ext>
            </a:extLst>
          </p:cNvPr>
          <p:cNvSpPr txBox="1"/>
          <p:nvPr/>
        </p:nvSpPr>
        <p:spPr>
          <a:xfrm>
            <a:off x="5200720" y="1051665"/>
            <a:ext cx="6349884" cy="2031325"/>
          </a:xfrm>
          <a:prstGeom prst="rect">
            <a:avLst/>
          </a:prstGeom>
          <a:noFill/>
        </p:spPr>
        <p:txBody>
          <a:bodyPr wrap="square">
            <a:spAutoFit/>
          </a:bodyPr>
          <a:lstStyle/>
          <a:p>
            <a:r>
              <a:rPr lang="en-US" altLang="zh-CN" b="1" dirty="0">
                <a:solidFill>
                  <a:srgbClr val="00B0F0"/>
                </a:solidFill>
                <a:latin typeface="+mn-ea"/>
              </a:rPr>
              <a:t>I believe </a:t>
            </a:r>
            <a:r>
              <a:rPr lang="en-US" altLang="zh-CN" kern="100" dirty="0">
                <a:solidFill>
                  <a:srgbClr val="00B0F0"/>
                </a:solidFill>
                <a:latin typeface="+mn-ea"/>
                <a:cs typeface="Times New Roman" panose="02020603050405020304" pitchFamily="18" charset="0"/>
              </a:rPr>
              <a:t>gap year</a:t>
            </a:r>
            <a:r>
              <a:rPr lang="en-US" altLang="zh-CN" sz="1800" kern="100" dirty="0">
                <a:solidFill>
                  <a:srgbClr val="00B0F0"/>
                </a:solidFill>
                <a:effectLst/>
                <a:latin typeface="+mn-ea"/>
                <a:cs typeface="Times New Roman" panose="02020603050405020304" pitchFamily="18" charset="0"/>
              </a:rPr>
              <a:t> will greatly promote students’ academic development </a:t>
            </a:r>
            <a:r>
              <a:rPr lang="en-US" altLang="zh-CN" sz="1800" b="1" kern="100" dirty="0">
                <a:solidFill>
                  <a:srgbClr val="00B0F0"/>
                </a:solidFill>
                <a:effectLst/>
                <a:latin typeface="+mn-ea"/>
                <a:cs typeface="Times New Roman" panose="02020603050405020304" pitchFamily="18" charset="0"/>
              </a:rPr>
              <a:t>as</a:t>
            </a:r>
            <a:r>
              <a:rPr lang="en-US" altLang="zh-CN" sz="1800" kern="100" dirty="0">
                <a:solidFill>
                  <a:srgbClr val="00B0F0"/>
                </a:solidFill>
                <a:effectLst/>
                <a:latin typeface="+mn-ea"/>
                <a:cs typeface="Times New Roman" panose="02020603050405020304" pitchFamily="18" charset="0"/>
              </a:rPr>
              <a:t> </a:t>
            </a:r>
            <a:r>
              <a:rPr lang="en-US" altLang="zh-CN" kern="100" dirty="0">
                <a:solidFill>
                  <a:srgbClr val="00B0F0"/>
                </a:solidFill>
                <a:latin typeface="+mn-ea"/>
                <a:cs typeface="Times New Roman" panose="02020603050405020304" pitchFamily="18" charset="0"/>
              </a:rPr>
              <a:t>students</a:t>
            </a:r>
            <a:r>
              <a:rPr lang="en-US" altLang="zh-CN" sz="1800" kern="100" dirty="0">
                <a:solidFill>
                  <a:srgbClr val="00B0F0"/>
                </a:solidFill>
                <a:effectLst/>
                <a:latin typeface="+mn-ea"/>
                <a:cs typeface="Times New Roman" panose="02020603050405020304" pitchFamily="18" charset="0"/>
              </a:rPr>
              <a:t> can deepen their understanding in their future field of study. (23) </a:t>
            </a:r>
            <a:r>
              <a:rPr lang="en-US" altLang="zh-CN" sz="1800" b="1"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To elaborate,</a:t>
            </a:r>
            <a:r>
              <a:rPr lang="en-US" altLang="zh-CN" sz="1800"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 practical experience during the gap year will help students witness the true nature of a job instead of developing impractical imagination based on their limited experience, </a:t>
            </a:r>
            <a:r>
              <a:rPr lang="en-US" altLang="zh-CN" b="1" u="sng"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building</a:t>
            </a:r>
            <a:r>
              <a:rPr lang="en-US" altLang="zh-CN" sz="1800" u="sng"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 a real passion in their </a:t>
            </a:r>
            <a:r>
              <a:rPr lang="en-US" altLang="zh-CN" u="sng"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future pursuit</a:t>
            </a:r>
            <a:r>
              <a:rPr lang="en-US" altLang="zh-CN" sz="1800" u="sng"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 (36)</a:t>
            </a:r>
            <a:endParaRPr lang="zh-CN" altLang="zh-CN" sz="1800" u="sng"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8646A305-C514-2F2D-AB91-09189C57606F}"/>
              </a:ext>
            </a:extLst>
          </p:cNvPr>
          <p:cNvSpPr txBox="1"/>
          <p:nvPr/>
        </p:nvSpPr>
        <p:spPr>
          <a:xfrm>
            <a:off x="5196174" y="95384"/>
            <a:ext cx="6096000" cy="923330"/>
          </a:xfrm>
          <a:prstGeom prst="rect">
            <a:avLst/>
          </a:prstGeom>
          <a:noFill/>
        </p:spPr>
        <p:txBody>
          <a:bodyPr wrap="square">
            <a:spAutoFit/>
          </a:bodyPr>
          <a:lstStyle/>
          <a:p>
            <a:pPr algn="l"/>
            <a:r>
              <a:rPr lang="en-US" altLang="zh-CN" sz="1800" b="1" u="sng"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Structure 2: </a:t>
            </a:r>
          </a:p>
          <a:p>
            <a:pPr algn="l"/>
            <a:r>
              <a:rPr lang="en-US" altLang="zh-CN" sz="1800" i="1"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Point &amp; Elaboration + Further Elaboration</a:t>
            </a:r>
            <a:r>
              <a:rPr lang="en-US" altLang="zh-CN" i="1"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 </a:t>
            </a:r>
            <a:r>
              <a:rPr lang="en-US" altLang="zh-CN" sz="1800" i="1" kern="100" dirty="0">
                <a:solidFill>
                  <a:srgbClr val="00B0F0"/>
                </a:solidFill>
                <a:effectLst/>
                <a:latin typeface="等线" panose="02010600030101010101" pitchFamily="2" charset="-122"/>
                <a:ea typeface="等线" panose="02010600030101010101" pitchFamily="2" charset="-122"/>
                <a:cs typeface="Times New Roman" panose="02020603050405020304" pitchFamily="18" charset="0"/>
              </a:rPr>
              <a:t>+</a:t>
            </a:r>
          </a:p>
          <a:p>
            <a:pPr algn="l"/>
            <a:r>
              <a:rPr lang="en-US" altLang="zh-CN" sz="1800" i="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Second Point &amp; Elaboration + Further Elaboration</a:t>
            </a:r>
            <a:endParaRPr lang="zh-CN" altLang="en-US" dirty="0">
              <a:solidFill>
                <a:srgbClr val="00B050"/>
              </a:solidFill>
            </a:endParaRPr>
          </a:p>
        </p:txBody>
      </p:sp>
      <p:sp>
        <p:nvSpPr>
          <p:cNvPr id="2" name="TextBox 1">
            <a:extLst>
              <a:ext uri="{FF2B5EF4-FFF2-40B4-BE49-F238E27FC236}">
                <a16:creationId xmlns:a16="http://schemas.microsoft.com/office/drawing/2014/main" id="{53794A9E-503D-F9F0-65AD-9370ED7AB26F}"/>
              </a:ext>
            </a:extLst>
          </p:cNvPr>
          <p:cNvSpPr txBox="1"/>
          <p:nvPr/>
        </p:nvSpPr>
        <p:spPr>
          <a:xfrm>
            <a:off x="5196174" y="3484683"/>
            <a:ext cx="6518526" cy="2031325"/>
          </a:xfrm>
          <a:prstGeom prst="rect">
            <a:avLst/>
          </a:prstGeom>
          <a:noFill/>
        </p:spPr>
        <p:txBody>
          <a:bodyPr wrap="square">
            <a:spAutoFit/>
          </a:bodyPr>
          <a:lstStyle/>
          <a:p>
            <a:r>
              <a:rPr lang="en-US" altLang="zh-CN" b="1" kern="100" dirty="0">
                <a:solidFill>
                  <a:srgbClr val="00B050"/>
                </a:solidFill>
                <a:latin typeface="+mn-ea"/>
                <a:cs typeface="Times New Roman" panose="02020603050405020304" pitchFamily="18" charset="0"/>
              </a:rPr>
              <a:t>Moreover</a:t>
            </a:r>
            <a:r>
              <a:rPr lang="en-US" altLang="zh-CN" kern="100" dirty="0">
                <a:solidFill>
                  <a:srgbClr val="00B050"/>
                </a:solidFill>
                <a:latin typeface="+mn-ea"/>
                <a:cs typeface="Times New Roman" panose="02020603050405020304" pitchFamily="18" charset="0"/>
              </a:rPr>
              <a:t>, the experience of communicating with people from various backgrounds through a job or during a trip will greatly enhance students’ social skills, which are essential in their future study. (31) </a:t>
            </a:r>
            <a:r>
              <a:rPr lang="en-US" altLang="zh-CN"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To </a:t>
            </a:r>
            <a:r>
              <a:rPr lang="en-US" altLang="zh-CN" b="1"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be more specific</a:t>
            </a:r>
            <a:r>
              <a:rPr lang="en-US" altLang="zh-CN"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students will be able to exchange ideas accurately and smoothly with other students and professors in lectures, group discussions and projects, </a:t>
            </a:r>
            <a:r>
              <a:rPr lang="en-US" altLang="zh-CN" b="1" u="sng"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which</a:t>
            </a:r>
            <a:r>
              <a:rPr lang="en-US" altLang="zh-CN" u="sng"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 promotes an effective learning experience</a:t>
            </a:r>
            <a:r>
              <a:rPr lang="en-US" altLang="zh-CN" sz="1800" u="sng"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(32)</a:t>
            </a:r>
            <a:endParaRPr lang="zh-CN" altLang="zh-CN" sz="1800" u="sng"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1AE888B9-878F-36F5-8606-370FDB40670D}"/>
              </a:ext>
            </a:extLst>
          </p:cNvPr>
          <p:cNvSpPr txBox="1"/>
          <p:nvPr/>
        </p:nvSpPr>
        <p:spPr>
          <a:xfrm>
            <a:off x="11292174" y="5646050"/>
            <a:ext cx="971057" cy="923330"/>
          </a:xfrm>
          <a:prstGeom prst="rect">
            <a:avLst/>
          </a:prstGeom>
          <a:noFill/>
        </p:spPr>
        <p:txBody>
          <a:bodyPr wrap="square" rtlCol="0">
            <a:spAutoFit/>
          </a:bodyPr>
          <a:lstStyle/>
          <a:p>
            <a:r>
              <a:rPr lang="en-US" altLang="zh-CN" dirty="0"/>
              <a:t>122</a:t>
            </a:r>
          </a:p>
          <a:p>
            <a:r>
              <a:rPr lang="en-US" altLang="zh-CN" dirty="0"/>
              <a:t>words in total</a:t>
            </a:r>
            <a:endParaRPr lang="zh-CN" altLang="en-US" dirty="0"/>
          </a:p>
        </p:txBody>
      </p:sp>
    </p:spTree>
    <p:extLst>
      <p:ext uri="{BB962C8B-B14F-4D97-AF65-F5344CB8AC3E}">
        <p14:creationId xmlns:p14="http://schemas.microsoft.com/office/powerpoint/2010/main" val="21343512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5439</Words>
  <Application>Microsoft Office PowerPoint</Application>
  <PresentationFormat>Widescreen</PresentationFormat>
  <Paragraphs>440</Paragraphs>
  <Slides>33</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Indie Flower</vt:lpstr>
      <vt:lpstr>等线</vt:lpstr>
      <vt:lpstr>等线 Light</vt:lpstr>
      <vt:lpstr>Agency FB</vt:lpstr>
      <vt:lpstr>Arial</vt:lpstr>
      <vt:lpstr>Calibri</vt:lpstr>
      <vt:lpstr>Calibri Light</vt:lpstr>
      <vt:lpstr>Ink Free</vt:lpstr>
      <vt:lpstr>Times New Roman</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 Lu</dc:creator>
  <cp:lastModifiedBy>Zhou Lu</cp:lastModifiedBy>
  <cp:revision>3</cp:revision>
  <dcterms:created xsi:type="dcterms:W3CDTF">2023-09-15T01:05:23Z</dcterms:created>
  <dcterms:modified xsi:type="dcterms:W3CDTF">2023-09-23T05:54:01Z</dcterms:modified>
</cp:coreProperties>
</file>