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1222" r:id="rId2"/>
    <p:sldId id="257" r:id="rId3"/>
    <p:sldId id="1241" r:id="rId4"/>
    <p:sldId id="1242" r:id="rId5"/>
    <p:sldId id="1243" r:id="rId6"/>
    <p:sldId id="1246" r:id="rId7"/>
    <p:sldId id="1245" r:id="rId8"/>
    <p:sldId id="1247" r:id="rId9"/>
    <p:sldId id="1248" r:id="rId10"/>
    <p:sldId id="1249" r:id="rId11"/>
    <p:sldId id="1251" r:id="rId12"/>
    <p:sldId id="1250" r:id="rId13"/>
    <p:sldId id="272" r:id="rId14"/>
    <p:sldId id="1252" r:id="rId15"/>
    <p:sldId id="1255" r:id="rId16"/>
    <p:sldId id="1256" r:id="rId17"/>
    <p:sldId id="281" r:id="rId18"/>
    <p:sldId id="1258" r:id="rId19"/>
    <p:sldId id="1260" r:id="rId20"/>
    <p:sldId id="1259" r:id="rId21"/>
    <p:sldId id="1261" r:id="rId22"/>
    <p:sldId id="1262" r:id="rId23"/>
    <p:sldId id="1263" r:id="rId24"/>
    <p:sldId id="264" r:id="rId25"/>
    <p:sldId id="26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9"/>
  </p:normalViewPr>
  <p:slideViewPr>
    <p:cSldViewPr snapToGrid="0" snapToObjects="1">
      <p:cViewPr varScale="1">
        <p:scale>
          <a:sx n="73" d="100"/>
          <a:sy n="73" d="100"/>
        </p:scale>
        <p:origin x="381"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38912-9B19-384E-B0C0-596E21F519CC}" type="datetimeFigureOut">
              <a:rPr lang="en-US" smtClean="0"/>
              <a:t>9/13/2023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6D9AA-C93D-A444-BBB0-C283D3992DFA}" type="slidenum">
              <a:rPr lang="en-US" smtClean="0"/>
              <a:t>‹#›</a:t>
            </a:fld>
            <a:endParaRPr lang="en-US"/>
          </a:p>
        </p:txBody>
      </p:sp>
    </p:spTree>
    <p:extLst>
      <p:ext uri="{BB962C8B-B14F-4D97-AF65-F5344CB8AC3E}">
        <p14:creationId xmlns:p14="http://schemas.microsoft.com/office/powerpoint/2010/main" val="774595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ECB57B-1A1C-1E4D-8199-6FC80DBE3B9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784F41B-9505-4345-9548-2490D60372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D5B7A8E6-6A53-4441-9F5C-26920DDCAD2A}"/>
              </a:ext>
            </a:extLst>
          </p:cNvPr>
          <p:cNvSpPr>
            <a:spLocks noGrp="1"/>
          </p:cNvSpPr>
          <p:nvPr>
            <p:ph type="dt" sz="half" idx="10"/>
          </p:nvPr>
        </p:nvSpPr>
        <p:spPr/>
        <p:txBody>
          <a:bodyPr/>
          <a:lstStyle/>
          <a:p>
            <a:fld id="{2428F20D-A026-5249-B595-92CCD2E843CF}" type="datetime1">
              <a:rPr kumimoji="1" lang="en-US" altLang="zh-CN" smtClean="0"/>
              <a:t>9/13/2023</a:t>
            </a:fld>
            <a:endParaRPr kumimoji="1" lang="zh-CN" altLang="en-US"/>
          </a:p>
        </p:txBody>
      </p:sp>
      <p:sp>
        <p:nvSpPr>
          <p:cNvPr id="5" name="页脚占位符 4">
            <a:extLst>
              <a:ext uri="{FF2B5EF4-FFF2-40B4-BE49-F238E27FC236}">
                <a16:creationId xmlns:a16="http://schemas.microsoft.com/office/drawing/2014/main" id="{77205086-A01C-5347-9AFF-222F9EE0A8D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0721C85-38BB-9248-929A-655BF9BCE656}"/>
              </a:ext>
            </a:extLst>
          </p:cNvPr>
          <p:cNvSpPr>
            <a:spLocks noGrp="1"/>
          </p:cNvSpPr>
          <p:nvPr>
            <p:ph type="sldNum" sz="quarter" idx="12"/>
          </p:nvPr>
        </p:nvSpPr>
        <p:spPr/>
        <p:txBody>
          <a:bodyPr/>
          <a:lstStyle/>
          <a:p>
            <a:fld id="{409EA4F7-EE48-7544-9A25-19F1CE3075A1}" type="slidenum">
              <a:rPr kumimoji="1" lang="zh-CN" altLang="en-US" smtClean="0"/>
              <a:t>‹#›</a:t>
            </a:fld>
            <a:endParaRPr kumimoji="1" lang="zh-CN" altLang="en-US"/>
          </a:p>
        </p:txBody>
      </p:sp>
    </p:spTree>
    <p:extLst>
      <p:ext uri="{BB962C8B-B14F-4D97-AF65-F5344CB8AC3E}">
        <p14:creationId xmlns:p14="http://schemas.microsoft.com/office/powerpoint/2010/main" val="5894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D37309-9677-1549-976D-2ACD4B859E29}"/>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57C44BC-A0C0-7D46-BB29-2BBCEE5C785E}"/>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E5CABED-5B98-D247-9A8F-385062BE29BF}"/>
              </a:ext>
            </a:extLst>
          </p:cNvPr>
          <p:cNvSpPr>
            <a:spLocks noGrp="1"/>
          </p:cNvSpPr>
          <p:nvPr>
            <p:ph type="dt" sz="half" idx="10"/>
          </p:nvPr>
        </p:nvSpPr>
        <p:spPr/>
        <p:txBody>
          <a:bodyPr/>
          <a:lstStyle/>
          <a:p>
            <a:fld id="{1F9725CF-FF34-B740-B118-311337277150}" type="datetime1">
              <a:rPr kumimoji="1" lang="en-US" altLang="zh-CN" smtClean="0"/>
              <a:t>9/13/2023</a:t>
            </a:fld>
            <a:endParaRPr kumimoji="1" lang="zh-CN" altLang="en-US"/>
          </a:p>
        </p:txBody>
      </p:sp>
      <p:sp>
        <p:nvSpPr>
          <p:cNvPr id="5" name="页脚占位符 4">
            <a:extLst>
              <a:ext uri="{FF2B5EF4-FFF2-40B4-BE49-F238E27FC236}">
                <a16:creationId xmlns:a16="http://schemas.microsoft.com/office/drawing/2014/main" id="{5E576311-65D2-DB4B-91C5-35B18A74182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21E8A2D-19B5-1B4F-8F0E-3D76E0606645}"/>
              </a:ext>
            </a:extLst>
          </p:cNvPr>
          <p:cNvSpPr>
            <a:spLocks noGrp="1"/>
          </p:cNvSpPr>
          <p:nvPr>
            <p:ph type="sldNum" sz="quarter" idx="12"/>
          </p:nvPr>
        </p:nvSpPr>
        <p:spPr/>
        <p:txBody>
          <a:bodyPr/>
          <a:lstStyle/>
          <a:p>
            <a:fld id="{409EA4F7-EE48-7544-9A25-19F1CE3075A1}" type="slidenum">
              <a:rPr kumimoji="1" lang="zh-CN" altLang="en-US" smtClean="0"/>
              <a:t>‹#›</a:t>
            </a:fld>
            <a:endParaRPr kumimoji="1" lang="zh-CN" altLang="en-US"/>
          </a:p>
        </p:txBody>
      </p:sp>
    </p:spTree>
    <p:extLst>
      <p:ext uri="{BB962C8B-B14F-4D97-AF65-F5344CB8AC3E}">
        <p14:creationId xmlns:p14="http://schemas.microsoft.com/office/powerpoint/2010/main" val="3226419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488DCEA-AF22-A04D-9528-7C6191DDEC6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404E5B2-DC70-6B47-A4AD-67740F08F70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6D63A69-F749-FC45-B2DC-BD211FA816BB}"/>
              </a:ext>
            </a:extLst>
          </p:cNvPr>
          <p:cNvSpPr>
            <a:spLocks noGrp="1"/>
          </p:cNvSpPr>
          <p:nvPr>
            <p:ph type="dt" sz="half" idx="10"/>
          </p:nvPr>
        </p:nvSpPr>
        <p:spPr/>
        <p:txBody>
          <a:bodyPr/>
          <a:lstStyle/>
          <a:p>
            <a:fld id="{59CBED82-4E16-1C47-8784-544D1672A881}" type="datetime1">
              <a:rPr kumimoji="1" lang="en-US" altLang="zh-CN" smtClean="0"/>
              <a:t>9/13/2023</a:t>
            </a:fld>
            <a:endParaRPr kumimoji="1" lang="zh-CN" altLang="en-US"/>
          </a:p>
        </p:txBody>
      </p:sp>
      <p:sp>
        <p:nvSpPr>
          <p:cNvPr id="5" name="页脚占位符 4">
            <a:extLst>
              <a:ext uri="{FF2B5EF4-FFF2-40B4-BE49-F238E27FC236}">
                <a16:creationId xmlns:a16="http://schemas.microsoft.com/office/drawing/2014/main" id="{43DD7F08-8B37-DE4A-8BB2-2EF5A8AD100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14DEC9B-A8FC-AC44-B79E-B0E704F254D2}"/>
              </a:ext>
            </a:extLst>
          </p:cNvPr>
          <p:cNvSpPr>
            <a:spLocks noGrp="1"/>
          </p:cNvSpPr>
          <p:nvPr>
            <p:ph type="sldNum" sz="quarter" idx="12"/>
          </p:nvPr>
        </p:nvSpPr>
        <p:spPr/>
        <p:txBody>
          <a:bodyPr/>
          <a:lstStyle/>
          <a:p>
            <a:fld id="{409EA4F7-EE48-7544-9A25-19F1CE3075A1}" type="slidenum">
              <a:rPr kumimoji="1" lang="zh-CN" altLang="en-US" smtClean="0"/>
              <a:t>‹#›</a:t>
            </a:fld>
            <a:endParaRPr kumimoji="1" lang="zh-CN" altLang="en-US"/>
          </a:p>
        </p:txBody>
      </p:sp>
    </p:spTree>
    <p:extLst>
      <p:ext uri="{BB962C8B-B14F-4D97-AF65-F5344CB8AC3E}">
        <p14:creationId xmlns:p14="http://schemas.microsoft.com/office/powerpoint/2010/main" val="3745617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E99099-0A42-204A-AE0D-A056F0332E9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97EABC2-3544-B648-98D5-F2B68A15C743}"/>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720166C-7945-9E45-ACFE-9C90C8B7FD16}"/>
              </a:ext>
            </a:extLst>
          </p:cNvPr>
          <p:cNvSpPr>
            <a:spLocks noGrp="1"/>
          </p:cNvSpPr>
          <p:nvPr>
            <p:ph type="dt" sz="half" idx="10"/>
          </p:nvPr>
        </p:nvSpPr>
        <p:spPr/>
        <p:txBody>
          <a:bodyPr/>
          <a:lstStyle/>
          <a:p>
            <a:fld id="{B1E96C95-BDA3-E141-952A-19BDB43ECBC7}" type="datetime1">
              <a:rPr kumimoji="1" lang="en-US" altLang="zh-CN" smtClean="0"/>
              <a:t>9/13/2023</a:t>
            </a:fld>
            <a:endParaRPr kumimoji="1" lang="zh-CN" altLang="en-US"/>
          </a:p>
        </p:txBody>
      </p:sp>
      <p:sp>
        <p:nvSpPr>
          <p:cNvPr id="5" name="页脚占位符 4">
            <a:extLst>
              <a:ext uri="{FF2B5EF4-FFF2-40B4-BE49-F238E27FC236}">
                <a16:creationId xmlns:a16="http://schemas.microsoft.com/office/drawing/2014/main" id="{8645A70E-EAF9-8448-A289-63BC505E8DF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1895167-EB88-7B49-82B5-CD8DC2CC08A3}"/>
              </a:ext>
            </a:extLst>
          </p:cNvPr>
          <p:cNvSpPr>
            <a:spLocks noGrp="1"/>
          </p:cNvSpPr>
          <p:nvPr>
            <p:ph type="sldNum" sz="quarter" idx="12"/>
          </p:nvPr>
        </p:nvSpPr>
        <p:spPr/>
        <p:txBody>
          <a:bodyPr/>
          <a:lstStyle/>
          <a:p>
            <a:fld id="{409EA4F7-EE48-7544-9A25-19F1CE3075A1}" type="slidenum">
              <a:rPr kumimoji="1" lang="zh-CN" altLang="en-US" smtClean="0"/>
              <a:t>‹#›</a:t>
            </a:fld>
            <a:endParaRPr kumimoji="1" lang="zh-CN" altLang="en-US"/>
          </a:p>
        </p:txBody>
      </p:sp>
    </p:spTree>
    <p:extLst>
      <p:ext uri="{BB962C8B-B14F-4D97-AF65-F5344CB8AC3E}">
        <p14:creationId xmlns:p14="http://schemas.microsoft.com/office/powerpoint/2010/main" val="933323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86D48-7FCC-204F-9023-B22ED9E49337}"/>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B2A535A-2C8F-1E42-9F98-10587CC795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CA5B7AB2-B362-7E41-8EE4-E9A5D65534C0}"/>
              </a:ext>
            </a:extLst>
          </p:cNvPr>
          <p:cNvSpPr>
            <a:spLocks noGrp="1"/>
          </p:cNvSpPr>
          <p:nvPr>
            <p:ph type="dt" sz="half" idx="10"/>
          </p:nvPr>
        </p:nvSpPr>
        <p:spPr/>
        <p:txBody>
          <a:bodyPr/>
          <a:lstStyle/>
          <a:p>
            <a:fld id="{01CCC7CF-15E3-B344-94D0-8852B3E158F7}" type="datetime1">
              <a:rPr kumimoji="1" lang="en-US" altLang="zh-CN" smtClean="0"/>
              <a:t>9/13/2023</a:t>
            </a:fld>
            <a:endParaRPr kumimoji="1" lang="zh-CN" altLang="en-US"/>
          </a:p>
        </p:txBody>
      </p:sp>
      <p:sp>
        <p:nvSpPr>
          <p:cNvPr id="5" name="页脚占位符 4">
            <a:extLst>
              <a:ext uri="{FF2B5EF4-FFF2-40B4-BE49-F238E27FC236}">
                <a16:creationId xmlns:a16="http://schemas.microsoft.com/office/drawing/2014/main" id="{26C9F3FB-E3E0-6741-9220-14A08C0D153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9DD1F64-7F77-084A-B31B-80B879D73226}"/>
              </a:ext>
            </a:extLst>
          </p:cNvPr>
          <p:cNvSpPr>
            <a:spLocks noGrp="1"/>
          </p:cNvSpPr>
          <p:nvPr>
            <p:ph type="sldNum" sz="quarter" idx="12"/>
          </p:nvPr>
        </p:nvSpPr>
        <p:spPr/>
        <p:txBody>
          <a:bodyPr/>
          <a:lstStyle/>
          <a:p>
            <a:fld id="{409EA4F7-EE48-7544-9A25-19F1CE3075A1}" type="slidenum">
              <a:rPr kumimoji="1" lang="zh-CN" altLang="en-US" smtClean="0"/>
              <a:t>‹#›</a:t>
            </a:fld>
            <a:endParaRPr kumimoji="1" lang="zh-CN" altLang="en-US"/>
          </a:p>
        </p:txBody>
      </p:sp>
    </p:spTree>
    <p:extLst>
      <p:ext uri="{BB962C8B-B14F-4D97-AF65-F5344CB8AC3E}">
        <p14:creationId xmlns:p14="http://schemas.microsoft.com/office/powerpoint/2010/main" val="66805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1851EC-B0BC-444E-9ADD-8C0B3ACEB4E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16ADB28-D9A5-4E49-A5BC-85371A1453CF}"/>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DE87C63-9D7A-8E44-909D-CE2A0AFB7BD4}"/>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953A4A46-617D-B341-83C0-3DE444DAAA60}"/>
              </a:ext>
            </a:extLst>
          </p:cNvPr>
          <p:cNvSpPr>
            <a:spLocks noGrp="1"/>
          </p:cNvSpPr>
          <p:nvPr>
            <p:ph type="dt" sz="half" idx="10"/>
          </p:nvPr>
        </p:nvSpPr>
        <p:spPr/>
        <p:txBody>
          <a:bodyPr/>
          <a:lstStyle/>
          <a:p>
            <a:fld id="{A11D48A7-6753-0048-87A7-FA561203D79B}" type="datetime1">
              <a:rPr kumimoji="1" lang="en-US" altLang="zh-CN" smtClean="0"/>
              <a:t>9/13/2023</a:t>
            </a:fld>
            <a:endParaRPr kumimoji="1" lang="zh-CN" altLang="en-US"/>
          </a:p>
        </p:txBody>
      </p:sp>
      <p:sp>
        <p:nvSpPr>
          <p:cNvPr id="6" name="页脚占位符 5">
            <a:extLst>
              <a:ext uri="{FF2B5EF4-FFF2-40B4-BE49-F238E27FC236}">
                <a16:creationId xmlns:a16="http://schemas.microsoft.com/office/drawing/2014/main" id="{85168F2A-D9A2-7541-9A7E-6B86BB438FB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4834037-2FA6-5A42-A83E-A03A3B7108E7}"/>
              </a:ext>
            </a:extLst>
          </p:cNvPr>
          <p:cNvSpPr>
            <a:spLocks noGrp="1"/>
          </p:cNvSpPr>
          <p:nvPr>
            <p:ph type="sldNum" sz="quarter" idx="12"/>
          </p:nvPr>
        </p:nvSpPr>
        <p:spPr/>
        <p:txBody>
          <a:bodyPr/>
          <a:lstStyle/>
          <a:p>
            <a:fld id="{409EA4F7-EE48-7544-9A25-19F1CE3075A1}" type="slidenum">
              <a:rPr kumimoji="1" lang="zh-CN" altLang="en-US" smtClean="0"/>
              <a:t>‹#›</a:t>
            </a:fld>
            <a:endParaRPr kumimoji="1" lang="zh-CN" altLang="en-US"/>
          </a:p>
        </p:txBody>
      </p:sp>
    </p:spTree>
    <p:extLst>
      <p:ext uri="{BB962C8B-B14F-4D97-AF65-F5344CB8AC3E}">
        <p14:creationId xmlns:p14="http://schemas.microsoft.com/office/powerpoint/2010/main" val="136853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D41DF-4735-5346-A4D2-941B3AA2251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2804035-6965-164B-A35D-8BD29AEC1C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D75CF3D7-303D-3240-BB7D-907FF312DC34}"/>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6E17EB60-9DB4-C64C-9D8F-A46A63F859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8EDAC322-1164-7C49-9001-2F7520915AC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9E3054B-D2C9-D44B-A487-26C1C591760E}"/>
              </a:ext>
            </a:extLst>
          </p:cNvPr>
          <p:cNvSpPr>
            <a:spLocks noGrp="1"/>
          </p:cNvSpPr>
          <p:nvPr>
            <p:ph type="dt" sz="half" idx="10"/>
          </p:nvPr>
        </p:nvSpPr>
        <p:spPr/>
        <p:txBody>
          <a:bodyPr/>
          <a:lstStyle/>
          <a:p>
            <a:fld id="{F34A855B-29EB-8645-8530-E56215D519F6}" type="datetime1">
              <a:rPr kumimoji="1" lang="en-US" altLang="zh-CN" smtClean="0"/>
              <a:t>9/13/2023</a:t>
            </a:fld>
            <a:endParaRPr kumimoji="1" lang="zh-CN" altLang="en-US"/>
          </a:p>
        </p:txBody>
      </p:sp>
      <p:sp>
        <p:nvSpPr>
          <p:cNvPr id="8" name="页脚占位符 7">
            <a:extLst>
              <a:ext uri="{FF2B5EF4-FFF2-40B4-BE49-F238E27FC236}">
                <a16:creationId xmlns:a16="http://schemas.microsoft.com/office/drawing/2014/main" id="{A54BB863-40A6-E643-87D9-D8A1A579E794}"/>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70EF0D8-67C8-AC49-813A-C8141DECBBEA}"/>
              </a:ext>
            </a:extLst>
          </p:cNvPr>
          <p:cNvSpPr>
            <a:spLocks noGrp="1"/>
          </p:cNvSpPr>
          <p:nvPr>
            <p:ph type="sldNum" sz="quarter" idx="12"/>
          </p:nvPr>
        </p:nvSpPr>
        <p:spPr/>
        <p:txBody>
          <a:bodyPr/>
          <a:lstStyle/>
          <a:p>
            <a:fld id="{409EA4F7-EE48-7544-9A25-19F1CE3075A1}" type="slidenum">
              <a:rPr kumimoji="1" lang="zh-CN" altLang="en-US" smtClean="0"/>
              <a:t>‹#›</a:t>
            </a:fld>
            <a:endParaRPr kumimoji="1" lang="zh-CN" altLang="en-US"/>
          </a:p>
        </p:txBody>
      </p:sp>
    </p:spTree>
    <p:extLst>
      <p:ext uri="{BB962C8B-B14F-4D97-AF65-F5344CB8AC3E}">
        <p14:creationId xmlns:p14="http://schemas.microsoft.com/office/powerpoint/2010/main" val="11086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3654B3-A128-F642-AD9D-8BBCC19AFCB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44B9C44-5053-7149-9B95-E5ADAAB150BF}"/>
              </a:ext>
            </a:extLst>
          </p:cNvPr>
          <p:cNvSpPr>
            <a:spLocks noGrp="1"/>
          </p:cNvSpPr>
          <p:nvPr>
            <p:ph type="dt" sz="half" idx="10"/>
          </p:nvPr>
        </p:nvSpPr>
        <p:spPr/>
        <p:txBody>
          <a:bodyPr/>
          <a:lstStyle/>
          <a:p>
            <a:fld id="{C98BA927-8D9F-6B41-ADBB-9871D2BCBD26}" type="datetime1">
              <a:rPr kumimoji="1" lang="en-US" altLang="zh-CN" smtClean="0"/>
              <a:t>9/13/2023</a:t>
            </a:fld>
            <a:endParaRPr kumimoji="1" lang="zh-CN" altLang="en-US"/>
          </a:p>
        </p:txBody>
      </p:sp>
      <p:sp>
        <p:nvSpPr>
          <p:cNvPr id="4" name="页脚占位符 3">
            <a:extLst>
              <a:ext uri="{FF2B5EF4-FFF2-40B4-BE49-F238E27FC236}">
                <a16:creationId xmlns:a16="http://schemas.microsoft.com/office/drawing/2014/main" id="{7C1DF5EB-01BD-664E-AEEF-FFDE79168D2B}"/>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D09E401-758D-164F-9BA7-5CD02FF62409}"/>
              </a:ext>
            </a:extLst>
          </p:cNvPr>
          <p:cNvSpPr>
            <a:spLocks noGrp="1"/>
          </p:cNvSpPr>
          <p:nvPr>
            <p:ph type="sldNum" sz="quarter" idx="12"/>
          </p:nvPr>
        </p:nvSpPr>
        <p:spPr/>
        <p:txBody>
          <a:bodyPr/>
          <a:lstStyle/>
          <a:p>
            <a:fld id="{409EA4F7-EE48-7544-9A25-19F1CE3075A1}" type="slidenum">
              <a:rPr kumimoji="1" lang="zh-CN" altLang="en-US" smtClean="0"/>
              <a:t>‹#›</a:t>
            </a:fld>
            <a:endParaRPr kumimoji="1" lang="zh-CN" altLang="en-US"/>
          </a:p>
        </p:txBody>
      </p:sp>
    </p:spTree>
    <p:extLst>
      <p:ext uri="{BB962C8B-B14F-4D97-AF65-F5344CB8AC3E}">
        <p14:creationId xmlns:p14="http://schemas.microsoft.com/office/powerpoint/2010/main" val="3087809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940965F-BCE8-B148-91CE-53B8E8822A28}"/>
              </a:ext>
            </a:extLst>
          </p:cNvPr>
          <p:cNvSpPr>
            <a:spLocks noGrp="1"/>
          </p:cNvSpPr>
          <p:nvPr>
            <p:ph type="dt" sz="half" idx="10"/>
          </p:nvPr>
        </p:nvSpPr>
        <p:spPr/>
        <p:txBody>
          <a:bodyPr/>
          <a:lstStyle/>
          <a:p>
            <a:fld id="{27ED6ABE-D3AE-CF44-9B61-A5BC41A98AEE}" type="datetime1">
              <a:rPr kumimoji="1" lang="en-US" altLang="zh-CN" smtClean="0"/>
              <a:t>9/13/2023</a:t>
            </a:fld>
            <a:endParaRPr kumimoji="1" lang="zh-CN" altLang="en-US"/>
          </a:p>
        </p:txBody>
      </p:sp>
      <p:sp>
        <p:nvSpPr>
          <p:cNvPr id="3" name="页脚占位符 2">
            <a:extLst>
              <a:ext uri="{FF2B5EF4-FFF2-40B4-BE49-F238E27FC236}">
                <a16:creationId xmlns:a16="http://schemas.microsoft.com/office/drawing/2014/main" id="{8E5795B3-0172-5840-8740-3B6090FB2C7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4458A163-27A4-634F-804F-4A85263B2DA4}"/>
              </a:ext>
            </a:extLst>
          </p:cNvPr>
          <p:cNvSpPr>
            <a:spLocks noGrp="1"/>
          </p:cNvSpPr>
          <p:nvPr>
            <p:ph type="sldNum" sz="quarter" idx="12"/>
          </p:nvPr>
        </p:nvSpPr>
        <p:spPr/>
        <p:txBody>
          <a:bodyPr/>
          <a:lstStyle/>
          <a:p>
            <a:fld id="{409EA4F7-EE48-7544-9A25-19F1CE3075A1}" type="slidenum">
              <a:rPr kumimoji="1" lang="zh-CN" altLang="en-US" smtClean="0"/>
              <a:t>‹#›</a:t>
            </a:fld>
            <a:endParaRPr kumimoji="1" lang="zh-CN" altLang="en-US"/>
          </a:p>
        </p:txBody>
      </p:sp>
    </p:spTree>
    <p:extLst>
      <p:ext uri="{BB962C8B-B14F-4D97-AF65-F5344CB8AC3E}">
        <p14:creationId xmlns:p14="http://schemas.microsoft.com/office/powerpoint/2010/main" val="3523085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9CA7D-DF61-D443-A442-E373479E81B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913DF5C7-945B-B140-B271-2FF9A4CDE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274D5083-E212-684D-8480-9C7C20DF8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679ACAF-AE7E-1A40-BD9E-3CCA0CBB7EC6}"/>
              </a:ext>
            </a:extLst>
          </p:cNvPr>
          <p:cNvSpPr>
            <a:spLocks noGrp="1"/>
          </p:cNvSpPr>
          <p:nvPr>
            <p:ph type="dt" sz="half" idx="10"/>
          </p:nvPr>
        </p:nvSpPr>
        <p:spPr/>
        <p:txBody>
          <a:bodyPr/>
          <a:lstStyle/>
          <a:p>
            <a:fld id="{9D6390B7-8587-AE41-84F5-CA03BA240B15}" type="datetime1">
              <a:rPr kumimoji="1" lang="en-US" altLang="zh-CN" smtClean="0"/>
              <a:t>9/13/2023</a:t>
            </a:fld>
            <a:endParaRPr kumimoji="1" lang="zh-CN" altLang="en-US"/>
          </a:p>
        </p:txBody>
      </p:sp>
      <p:sp>
        <p:nvSpPr>
          <p:cNvPr id="6" name="页脚占位符 5">
            <a:extLst>
              <a:ext uri="{FF2B5EF4-FFF2-40B4-BE49-F238E27FC236}">
                <a16:creationId xmlns:a16="http://schemas.microsoft.com/office/drawing/2014/main" id="{F4EBD112-AC62-7D41-BC92-12746CC68ED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0C726A2-2D59-3548-8438-62667C72A7A5}"/>
              </a:ext>
            </a:extLst>
          </p:cNvPr>
          <p:cNvSpPr>
            <a:spLocks noGrp="1"/>
          </p:cNvSpPr>
          <p:nvPr>
            <p:ph type="sldNum" sz="quarter" idx="12"/>
          </p:nvPr>
        </p:nvSpPr>
        <p:spPr/>
        <p:txBody>
          <a:bodyPr/>
          <a:lstStyle/>
          <a:p>
            <a:fld id="{409EA4F7-EE48-7544-9A25-19F1CE3075A1}" type="slidenum">
              <a:rPr kumimoji="1" lang="zh-CN" altLang="en-US" smtClean="0"/>
              <a:t>‹#›</a:t>
            </a:fld>
            <a:endParaRPr kumimoji="1" lang="zh-CN" altLang="en-US"/>
          </a:p>
        </p:txBody>
      </p:sp>
    </p:spTree>
    <p:extLst>
      <p:ext uri="{BB962C8B-B14F-4D97-AF65-F5344CB8AC3E}">
        <p14:creationId xmlns:p14="http://schemas.microsoft.com/office/powerpoint/2010/main" val="3860392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1F0556-AF64-6F49-AF01-A5EAB0376A8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D122FA3-395F-E34C-98E5-0C8CD988B2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D4A39411-A444-2F48-A937-E549B4A0D6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2AB14F1-7768-4B41-881E-A02CEC62F698}"/>
              </a:ext>
            </a:extLst>
          </p:cNvPr>
          <p:cNvSpPr>
            <a:spLocks noGrp="1"/>
          </p:cNvSpPr>
          <p:nvPr>
            <p:ph type="dt" sz="half" idx="10"/>
          </p:nvPr>
        </p:nvSpPr>
        <p:spPr/>
        <p:txBody>
          <a:bodyPr/>
          <a:lstStyle/>
          <a:p>
            <a:fld id="{CC3C0DDB-6EE9-4345-9B14-9AB3377B2A8D}" type="datetime1">
              <a:rPr kumimoji="1" lang="en-US" altLang="zh-CN" smtClean="0"/>
              <a:t>9/13/2023</a:t>
            </a:fld>
            <a:endParaRPr kumimoji="1" lang="zh-CN" altLang="en-US"/>
          </a:p>
        </p:txBody>
      </p:sp>
      <p:sp>
        <p:nvSpPr>
          <p:cNvPr id="6" name="页脚占位符 5">
            <a:extLst>
              <a:ext uri="{FF2B5EF4-FFF2-40B4-BE49-F238E27FC236}">
                <a16:creationId xmlns:a16="http://schemas.microsoft.com/office/drawing/2014/main" id="{AD2092BE-7A13-CB45-8454-247B4821638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2BE4437-09B2-E746-9E09-334EB1426FB5}"/>
              </a:ext>
            </a:extLst>
          </p:cNvPr>
          <p:cNvSpPr>
            <a:spLocks noGrp="1"/>
          </p:cNvSpPr>
          <p:nvPr>
            <p:ph type="sldNum" sz="quarter" idx="12"/>
          </p:nvPr>
        </p:nvSpPr>
        <p:spPr/>
        <p:txBody>
          <a:bodyPr/>
          <a:lstStyle/>
          <a:p>
            <a:fld id="{409EA4F7-EE48-7544-9A25-19F1CE3075A1}" type="slidenum">
              <a:rPr kumimoji="1" lang="zh-CN" altLang="en-US" smtClean="0"/>
              <a:t>‹#›</a:t>
            </a:fld>
            <a:endParaRPr kumimoji="1" lang="zh-CN" altLang="en-US"/>
          </a:p>
        </p:txBody>
      </p:sp>
    </p:spTree>
    <p:extLst>
      <p:ext uri="{BB962C8B-B14F-4D97-AF65-F5344CB8AC3E}">
        <p14:creationId xmlns:p14="http://schemas.microsoft.com/office/powerpoint/2010/main" val="859366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F8E35A0-E655-0847-B150-108ACCED67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F834949-EE4B-1C44-AE33-BDE09E0FF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3EBE844-C493-DB42-A70D-CC073B9857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5E0CF-68BF-6440-82BB-BA870829EBEF}" type="datetime1">
              <a:rPr kumimoji="1" lang="en-US" altLang="zh-CN" smtClean="0"/>
              <a:t>9/13/2023</a:t>
            </a:fld>
            <a:endParaRPr kumimoji="1" lang="zh-CN" altLang="en-US"/>
          </a:p>
        </p:txBody>
      </p:sp>
      <p:sp>
        <p:nvSpPr>
          <p:cNvPr id="5" name="页脚占位符 4">
            <a:extLst>
              <a:ext uri="{FF2B5EF4-FFF2-40B4-BE49-F238E27FC236}">
                <a16:creationId xmlns:a16="http://schemas.microsoft.com/office/drawing/2014/main" id="{7518BD5C-3490-024B-9C88-2D196D0BD7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94AD4A6E-7511-A84B-8192-EB5CE0776E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EA4F7-EE48-7544-9A25-19F1CE3075A1}" type="slidenum">
              <a:rPr kumimoji="1" lang="zh-CN" altLang="en-US" smtClean="0"/>
              <a:t>‹#›</a:t>
            </a:fld>
            <a:endParaRPr kumimoji="1" lang="zh-CN" altLang="en-US"/>
          </a:p>
        </p:txBody>
      </p:sp>
    </p:spTree>
    <p:extLst>
      <p:ext uri="{BB962C8B-B14F-4D97-AF65-F5344CB8AC3E}">
        <p14:creationId xmlns:p14="http://schemas.microsoft.com/office/powerpoint/2010/main" val="2337869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8503FD-DF6E-4407-833C-17D750FB1867}"/>
              </a:ext>
            </a:extLst>
          </p:cNvPr>
          <p:cNvSpPr txBox="1"/>
          <p:nvPr/>
        </p:nvSpPr>
        <p:spPr>
          <a:xfrm>
            <a:off x="2093644" y="2002489"/>
            <a:ext cx="7680309" cy="2246769"/>
          </a:xfrm>
          <a:prstGeom prst="rect">
            <a:avLst/>
          </a:prstGeom>
          <a:noFill/>
        </p:spPr>
        <p:txBody>
          <a:bodyPr wrap="none" rtlCol="0">
            <a:spAutoFit/>
          </a:bodyPr>
          <a:lstStyle/>
          <a:p>
            <a:pPr algn="ctr"/>
            <a:r>
              <a:rPr lang="en-US" altLang="zh-CN" sz="5400" dirty="0">
                <a:solidFill>
                  <a:schemeClr val="accent5">
                    <a:lumMod val="75000"/>
                  </a:schemeClr>
                </a:solidFill>
                <a:latin typeface="Agency FB" panose="020B0503020202020204" pitchFamily="34" charset="0"/>
              </a:rPr>
              <a:t>TOEFL-Listening</a:t>
            </a:r>
            <a:r>
              <a:rPr lang="zh-CN" altLang="en-US" sz="5400" dirty="0">
                <a:solidFill>
                  <a:schemeClr val="accent5">
                    <a:lumMod val="75000"/>
                  </a:schemeClr>
                </a:solidFill>
                <a:latin typeface="Agency FB" panose="020B0503020202020204" pitchFamily="34" charset="0"/>
              </a:rPr>
              <a:t> </a:t>
            </a:r>
            <a:r>
              <a:rPr lang="en-US" altLang="zh-CN" sz="5400" dirty="0">
                <a:solidFill>
                  <a:schemeClr val="accent5">
                    <a:lumMod val="75000"/>
                  </a:schemeClr>
                </a:solidFill>
                <a:latin typeface="Agency FB" panose="020B0503020202020204" pitchFamily="34" charset="0"/>
              </a:rPr>
              <a:t>Practice</a:t>
            </a:r>
            <a:r>
              <a:rPr lang="zh-CN" altLang="en-US" sz="5400" dirty="0">
                <a:solidFill>
                  <a:schemeClr val="accent5">
                    <a:lumMod val="75000"/>
                  </a:schemeClr>
                </a:solidFill>
                <a:latin typeface="Agency FB" panose="020B0503020202020204" pitchFamily="34" charset="0"/>
              </a:rPr>
              <a:t> </a:t>
            </a:r>
            <a:r>
              <a:rPr lang="en-US" altLang="zh-CN" sz="5400" dirty="0">
                <a:solidFill>
                  <a:schemeClr val="accent5">
                    <a:lumMod val="75000"/>
                  </a:schemeClr>
                </a:solidFill>
                <a:latin typeface="Agency FB" panose="020B0503020202020204" pitchFamily="34" charset="0"/>
              </a:rPr>
              <a:t>Session</a:t>
            </a:r>
            <a:r>
              <a:rPr lang="zh-CN" altLang="en-US" sz="5400" dirty="0">
                <a:solidFill>
                  <a:schemeClr val="accent5">
                    <a:lumMod val="75000"/>
                  </a:schemeClr>
                </a:solidFill>
                <a:latin typeface="Agency FB" panose="020B0503020202020204" pitchFamily="34" charset="0"/>
              </a:rPr>
              <a:t> </a:t>
            </a:r>
            <a:r>
              <a:rPr lang="en-US" altLang="zh-CN" sz="5400" dirty="0">
                <a:solidFill>
                  <a:schemeClr val="accent5">
                    <a:lumMod val="75000"/>
                  </a:schemeClr>
                </a:solidFill>
                <a:latin typeface="Agency FB" panose="020B0503020202020204" pitchFamily="34" charset="0"/>
              </a:rPr>
              <a:t>1</a:t>
            </a:r>
          </a:p>
          <a:p>
            <a:pPr algn="ctr"/>
            <a:endParaRPr lang="en-US" altLang="zh-CN" sz="5400" dirty="0">
              <a:solidFill>
                <a:schemeClr val="accent5">
                  <a:lumMod val="75000"/>
                </a:schemeClr>
              </a:solidFill>
              <a:latin typeface="Agency FB" panose="020B0503020202020204" pitchFamily="34" charset="0"/>
            </a:endParaRPr>
          </a:p>
          <a:p>
            <a:pPr algn="ctr"/>
            <a:r>
              <a:rPr lang="en-US" altLang="zh-CN" sz="3200" dirty="0">
                <a:solidFill>
                  <a:schemeClr val="accent5">
                    <a:lumMod val="75000"/>
                  </a:schemeClr>
                </a:solidFill>
                <a:latin typeface="Agency FB" panose="020B0503020202020204" pitchFamily="34" charset="0"/>
              </a:rPr>
              <a:t>Sentence</a:t>
            </a:r>
            <a:r>
              <a:rPr lang="zh-CN" altLang="en-US" sz="3200" dirty="0">
                <a:solidFill>
                  <a:schemeClr val="accent5">
                    <a:lumMod val="75000"/>
                  </a:schemeClr>
                </a:solidFill>
                <a:latin typeface="Agency FB" panose="020B0503020202020204" pitchFamily="34" charset="0"/>
              </a:rPr>
              <a:t> </a:t>
            </a:r>
            <a:r>
              <a:rPr lang="en-US" altLang="zh-CN" sz="3200" dirty="0">
                <a:solidFill>
                  <a:schemeClr val="accent5">
                    <a:lumMod val="75000"/>
                  </a:schemeClr>
                </a:solidFill>
                <a:latin typeface="Agency FB" panose="020B0503020202020204" pitchFamily="34" charset="0"/>
              </a:rPr>
              <a:t>Structure</a:t>
            </a:r>
            <a:r>
              <a:rPr lang="zh-CN" altLang="en-US" sz="3200" dirty="0">
                <a:solidFill>
                  <a:schemeClr val="accent5">
                    <a:lumMod val="75000"/>
                  </a:schemeClr>
                </a:solidFill>
                <a:latin typeface="Agency FB" panose="020B0503020202020204" pitchFamily="34" charset="0"/>
              </a:rPr>
              <a:t> </a:t>
            </a:r>
            <a:r>
              <a:rPr lang="en-US" altLang="zh-CN" sz="3200" dirty="0">
                <a:solidFill>
                  <a:schemeClr val="accent5">
                    <a:lumMod val="75000"/>
                  </a:schemeClr>
                </a:solidFill>
                <a:latin typeface="Agency FB" panose="020B0503020202020204" pitchFamily="34" charset="0"/>
              </a:rPr>
              <a:t>+</a:t>
            </a:r>
            <a:r>
              <a:rPr lang="zh-CN" altLang="en-US" sz="3200" dirty="0">
                <a:solidFill>
                  <a:schemeClr val="accent5">
                    <a:lumMod val="75000"/>
                  </a:schemeClr>
                </a:solidFill>
                <a:latin typeface="Agency FB" panose="020B0503020202020204" pitchFamily="34" charset="0"/>
              </a:rPr>
              <a:t> </a:t>
            </a:r>
            <a:r>
              <a:rPr lang="en-US" altLang="zh-CN" sz="3200" dirty="0">
                <a:solidFill>
                  <a:schemeClr val="accent5">
                    <a:lumMod val="75000"/>
                  </a:schemeClr>
                </a:solidFill>
                <a:latin typeface="Agency FB" panose="020B0503020202020204" pitchFamily="34" charset="0"/>
              </a:rPr>
              <a:t>Practice</a:t>
            </a:r>
          </a:p>
        </p:txBody>
      </p:sp>
      <p:sp>
        <p:nvSpPr>
          <p:cNvPr id="3" name="Slide Number Placeholder 2">
            <a:extLst>
              <a:ext uri="{FF2B5EF4-FFF2-40B4-BE49-F238E27FC236}">
                <a16:creationId xmlns:a16="http://schemas.microsoft.com/office/drawing/2014/main" id="{DBE368BC-1903-47F0-8D8A-D6DAB50B8E1D}"/>
              </a:ext>
            </a:extLst>
          </p:cNvPr>
          <p:cNvSpPr>
            <a:spLocks noGrp="1"/>
          </p:cNvSpPr>
          <p:nvPr>
            <p:ph type="sldNum" sz="quarter" idx="12"/>
          </p:nvPr>
        </p:nvSpPr>
        <p:spPr/>
        <p:txBody>
          <a:bodyPr/>
          <a:lstStyle/>
          <a:p>
            <a:fld id="{EBF56985-7CC6-482A-A174-BBAF2E85857D}" type="slidenum">
              <a:rPr lang="zh-CN" altLang="en-US" smtClean="0"/>
              <a:t>1</a:t>
            </a:fld>
            <a:endParaRPr lang="zh-CN" altLang="en-US"/>
          </a:p>
        </p:txBody>
      </p:sp>
      <p:sp>
        <p:nvSpPr>
          <p:cNvPr id="5" name="TextBox 4">
            <a:extLst>
              <a:ext uri="{FF2B5EF4-FFF2-40B4-BE49-F238E27FC236}">
                <a16:creationId xmlns:a16="http://schemas.microsoft.com/office/drawing/2014/main" id="{EA03FB97-687B-3246-9C84-56DC7605CC19}"/>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cxnSp>
        <p:nvCxnSpPr>
          <p:cNvPr id="4" name="Straight Connector 3">
            <a:extLst>
              <a:ext uri="{FF2B5EF4-FFF2-40B4-BE49-F238E27FC236}">
                <a16:creationId xmlns:a16="http://schemas.microsoft.com/office/drawing/2014/main" id="{6B6AFFD3-226C-57A4-A71A-27388C597DA9}"/>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717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1D19255-D87B-9D4E-94E1-8F935A1096EC}"/>
              </a:ext>
            </a:extLst>
          </p:cNvPr>
          <p:cNvSpPr txBox="1"/>
          <p:nvPr/>
        </p:nvSpPr>
        <p:spPr>
          <a:xfrm>
            <a:off x="520534" y="335845"/>
            <a:ext cx="11150931" cy="3277116"/>
          </a:xfrm>
          <a:prstGeom prst="rect">
            <a:avLst/>
          </a:prstGeom>
          <a:noFill/>
        </p:spPr>
        <p:txBody>
          <a:bodyPr wrap="square" rtlCol="0">
            <a:spAutoFit/>
          </a:bodyPr>
          <a:lstStyle/>
          <a:p>
            <a:pPr marL="342900" indent="-342900">
              <a:lnSpc>
                <a:spcPct val="150000"/>
              </a:lnSpc>
              <a:buFontTx/>
              <a:buAutoNum type="arabicPeriod"/>
            </a:pPr>
            <a:r>
              <a:rPr lang="en-US" altLang="zh-CN" sz="2000" b="0" i="0" dirty="0">
                <a:solidFill>
                  <a:srgbClr val="333333"/>
                </a:solidFill>
                <a:effectLst/>
                <a:highlight>
                  <a:srgbClr val="FFFF00"/>
                </a:highlight>
              </a:rPr>
              <a:t>No, it's just that, for example, in sociology yesterday, the professor asked a question</a:t>
            </a:r>
            <a:r>
              <a:rPr lang="en-US" altLang="zh-CN" sz="2000" b="0" i="0" dirty="0">
                <a:solidFill>
                  <a:srgbClr val="333333"/>
                </a:solidFill>
                <a:effectLst/>
              </a:rPr>
              <a:t>, </a:t>
            </a:r>
            <a:r>
              <a:rPr lang="en-US" altLang="zh-CN" sz="2000" b="0" i="0" dirty="0">
                <a:solidFill>
                  <a:srgbClr val="333333"/>
                </a:solidFill>
                <a:effectLst/>
                <a:highlight>
                  <a:srgbClr val="00FFFF"/>
                </a:highlight>
              </a:rPr>
              <a:t>so I raised my hand,</a:t>
            </a:r>
            <a:r>
              <a:rPr lang="en-US" altLang="zh-CN" sz="2000" b="0" i="0" dirty="0">
                <a:solidFill>
                  <a:srgbClr val="333333"/>
                </a:solidFill>
                <a:effectLst/>
              </a:rPr>
              <a:t> </a:t>
            </a:r>
            <a:r>
              <a:rPr lang="en-US" altLang="zh-CN" sz="2000" b="0" i="0" dirty="0">
                <a:solidFill>
                  <a:srgbClr val="333333"/>
                </a:solidFill>
                <a:effectLst/>
                <a:highlight>
                  <a:srgbClr val="00FFFF"/>
                </a:highlight>
              </a:rPr>
              <a:t>several of us raised our hands.</a:t>
            </a:r>
            <a:endParaRPr kumimoji="1" lang="en-US" altLang="zh-CN" sz="2000" dirty="0">
              <a:highlight>
                <a:srgbClr val="00FFFF"/>
              </a:highlight>
              <a:cs typeface="Calibri" panose="020F0502020204030204" pitchFamily="34" charset="0"/>
            </a:endParaRPr>
          </a:p>
          <a:p>
            <a:pPr marL="342900" indent="-342900">
              <a:lnSpc>
                <a:spcPct val="150000"/>
              </a:lnSpc>
              <a:buFontTx/>
              <a:buAutoNum type="arabicPeriod"/>
            </a:pPr>
            <a:r>
              <a:rPr lang="en-US" altLang="zh-CN" sz="2000" b="0" i="0" dirty="0">
                <a:solidFill>
                  <a:srgbClr val="333333"/>
                </a:solidFill>
                <a:effectLst/>
                <a:highlight>
                  <a:srgbClr val="FFFF00"/>
                </a:highlight>
              </a:rPr>
              <a:t>And I kept my hand up because I did the reading and knew the answer</a:t>
            </a:r>
            <a:r>
              <a:rPr lang="en-US" altLang="zh-CN" sz="2000" b="0" i="0" dirty="0">
                <a:solidFill>
                  <a:srgbClr val="333333"/>
                </a:solidFill>
                <a:effectLst/>
              </a:rPr>
              <a:t>. </a:t>
            </a:r>
            <a:r>
              <a:rPr lang="en-US" altLang="zh-CN" sz="2000" b="0" i="0" dirty="0">
                <a:solidFill>
                  <a:srgbClr val="333333"/>
                </a:solidFill>
                <a:effectLst/>
                <a:highlight>
                  <a:srgbClr val="00FFFF"/>
                </a:highlight>
              </a:rPr>
              <a:t>But the professor just answered his own question and continued with the lecture.</a:t>
            </a:r>
          </a:p>
          <a:p>
            <a:pPr marL="342900" indent="-342900">
              <a:lnSpc>
                <a:spcPct val="150000"/>
              </a:lnSpc>
              <a:buFontTx/>
              <a:buAutoNum type="arabicPeriod"/>
            </a:pPr>
            <a:r>
              <a:rPr lang="en-US" altLang="zh-CN" sz="2000" dirty="0">
                <a:solidFill>
                  <a:srgbClr val="333333"/>
                </a:solidFill>
              </a:rPr>
              <a:t>Sentence 10</a:t>
            </a:r>
          </a:p>
          <a:p>
            <a:pPr marL="342900" indent="-342900">
              <a:lnSpc>
                <a:spcPct val="150000"/>
              </a:lnSpc>
              <a:buFontTx/>
              <a:buAutoNum type="arabicPeriod"/>
            </a:pPr>
            <a:r>
              <a:rPr lang="en-US" altLang="zh-CN" sz="2000" b="0" i="0" dirty="0">
                <a:solidFill>
                  <a:srgbClr val="333333"/>
                </a:solidFill>
                <a:effectLst/>
              </a:rPr>
              <a:t>Sentence 4</a:t>
            </a:r>
          </a:p>
          <a:p>
            <a:pPr marL="342900" indent="-342900">
              <a:lnSpc>
                <a:spcPct val="150000"/>
              </a:lnSpc>
              <a:buFontTx/>
              <a:buAutoNum type="arabicPeriod"/>
            </a:pPr>
            <a:endParaRPr kumimoji="1" lang="en-US" altLang="zh-CN" sz="2000" dirty="0">
              <a:cs typeface="Calibri" panose="020F0502020204030204" pitchFamily="34" charset="0"/>
            </a:endParaRPr>
          </a:p>
        </p:txBody>
      </p:sp>
      <p:sp>
        <p:nvSpPr>
          <p:cNvPr id="2" name="Slide Number Placeholder 1">
            <a:extLst>
              <a:ext uri="{FF2B5EF4-FFF2-40B4-BE49-F238E27FC236}">
                <a16:creationId xmlns:a16="http://schemas.microsoft.com/office/drawing/2014/main" id="{F589ADDC-E8B9-6A4A-AB74-EB2FE255CF82}"/>
              </a:ext>
            </a:extLst>
          </p:cNvPr>
          <p:cNvSpPr>
            <a:spLocks noGrp="1"/>
          </p:cNvSpPr>
          <p:nvPr>
            <p:ph type="sldNum" sz="quarter" idx="12"/>
          </p:nvPr>
        </p:nvSpPr>
        <p:spPr/>
        <p:txBody>
          <a:bodyPr/>
          <a:lstStyle/>
          <a:p>
            <a:fld id="{409EA4F7-EE48-7544-9A25-19F1CE3075A1}" type="slidenum">
              <a:rPr kumimoji="1" lang="zh-CN" altLang="en-US" smtClean="0"/>
              <a:t>10</a:t>
            </a:fld>
            <a:endParaRPr kumimoji="1" lang="zh-CN" altLang="en-US"/>
          </a:p>
        </p:txBody>
      </p:sp>
    </p:spTree>
    <p:extLst>
      <p:ext uri="{BB962C8B-B14F-4D97-AF65-F5344CB8AC3E}">
        <p14:creationId xmlns:p14="http://schemas.microsoft.com/office/powerpoint/2010/main" val="398598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1D19255-D87B-9D4E-94E1-8F935A1096EC}"/>
              </a:ext>
            </a:extLst>
          </p:cNvPr>
          <p:cNvSpPr txBox="1"/>
          <p:nvPr/>
        </p:nvSpPr>
        <p:spPr>
          <a:xfrm>
            <a:off x="520534" y="335845"/>
            <a:ext cx="11150931" cy="3738780"/>
          </a:xfrm>
          <a:prstGeom prst="rect">
            <a:avLst/>
          </a:prstGeom>
          <a:noFill/>
        </p:spPr>
        <p:txBody>
          <a:bodyPr wrap="square" rtlCol="0">
            <a:spAutoFit/>
          </a:bodyPr>
          <a:lstStyle/>
          <a:p>
            <a:pPr marL="342900" indent="-342900">
              <a:lnSpc>
                <a:spcPct val="150000"/>
              </a:lnSpc>
              <a:buFontTx/>
              <a:buAutoNum type="arabicPeriod"/>
            </a:pPr>
            <a:r>
              <a:rPr lang="en-US" altLang="zh-CN" sz="2000" b="0" i="0" dirty="0">
                <a:solidFill>
                  <a:srgbClr val="333333"/>
                </a:solidFill>
                <a:effectLst/>
                <a:highlight>
                  <a:srgbClr val="FFFF00"/>
                </a:highlight>
              </a:rPr>
              <a:t>No, it's just that, for example, in sociology yesterday, the professor asked a question</a:t>
            </a:r>
            <a:r>
              <a:rPr lang="en-US" altLang="zh-CN" sz="2000" b="0" i="0" dirty="0">
                <a:solidFill>
                  <a:srgbClr val="333333"/>
                </a:solidFill>
                <a:effectLst/>
              </a:rPr>
              <a:t>, </a:t>
            </a:r>
            <a:r>
              <a:rPr lang="en-US" altLang="zh-CN" sz="2000" b="0" i="0" dirty="0">
                <a:solidFill>
                  <a:srgbClr val="333333"/>
                </a:solidFill>
                <a:effectLst/>
                <a:highlight>
                  <a:srgbClr val="00FFFF"/>
                </a:highlight>
              </a:rPr>
              <a:t>so I raised my hand,</a:t>
            </a:r>
            <a:r>
              <a:rPr lang="en-US" altLang="zh-CN" sz="2000" b="0" i="0" dirty="0">
                <a:solidFill>
                  <a:srgbClr val="333333"/>
                </a:solidFill>
                <a:effectLst/>
              </a:rPr>
              <a:t> </a:t>
            </a:r>
            <a:r>
              <a:rPr lang="en-US" altLang="zh-CN" sz="2000" b="0" i="0" dirty="0">
                <a:solidFill>
                  <a:srgbClr val="333333"/>
                </a:solidFill>
                <a:effectLst/>
                <a:highlight>
                  <a:srgbClr val="00FFFF"/>
                </a:highlight>
              </a:rPr>
              <a:t>several of us raised our hands.</a:t>
            </a:r>
            <a:endParaRPr kumimoji="1" lang="en-US" altLang="zh-CN" sz="2000" dirty="0">
              <a:highlight>
                <a:srgbClr val="00FFFF"/>
              </a:highlight>
              <a:cs typeface="Calibri" panose="020F0502020204030204" pitchFamily="34" charset="0"/>
            </a:endParaRPr>
          </a:p>
          <a:p>
            <a:pPr marL="342900" indent="-342900">
              <a:lnSpc>
                <a:spcPct val="150000"/>
              </a:lnSpc>
              <a:buFontTx/>
              <a:buAutoNum type="arabicPeriod"/>
            </a:pPr>
            <a:r>
              <a:rPr lang="en-US" altLang="zh-CN" sz="2000" b="0" i="0" dirty="0">
                <a:solidFill>
                  <a:srgbClr val="333333"/>
                </a:solidFill>
                <a:effectLst/>
                <a:highlight>
                  <a:srgbClr val="FFFF00"/>
                </a:highlight>
              </a:rPr>
              <a:t>And I kept my hand up because I did the reading and knew the answer</a:t>
            </a:r>
            <a:r>
              <a:rPr lang="en-US" altLang="zh-CN" sz="2000" b="0" i="0" dirty="0">
                <a:solidFill>
                  <a:srgbClr val="333333"/>
                </a:solidFill>
                <a:effectLst/>
              </a:rPr>
              <a:t>. </a:t>
            </a:r>
            <a:r>
              <a:rPr lang="en-US" altLang="zh-CN" sz="2000" b="0" i="0" dirty="0">
                <a:solidFill>
                  <a:srgbClr val="333333"/>
                </a:solidFill>
                <a:effectLst/>
                <a:highlight>
                  <a:srgbClr val="00FFFF"/>
                </a:highlight>
              </a:rPr>
              <a:t>But the professor just answered his own question and continued with the lecture.</a:t>
            </a:r>
          </a:p>
          <a:p>
            <a:pPr marL="342900" indent="-342900">
              <a:lnSpc>
                <a:spcPct val="150000"/>
              </a:lnSpc>
              <a:buFontTx/>
              <a:buAutoNum type="arabicPeriod"/>
            </a:pPr>
            <a:r>
              <a:rPr lang="en-US" altLang="zh-CN" sz="2000" dirty="0">
                <a:solidFill>
                  <a:srgbClr val="333333"/>
                </a:solidFill>
              </a:rPr>
              <a:t>Well, </a:t>
            </a:r>
            <a:r>
              <a:rPr lang="en-US" altLang="zh-CN" sz="2000" u="sng" dirty="0">
                <a:solidFill>
                  <a:srgbClr val="333333"/>
                </a:solidFill>
              </a:rPr>
              <a:t>both the song and the story are examples of memes</a:t>
            </a:r>
            <a:r>
              <a:rPr lang="en-US" altLang="zh-CN" sz="2000" dirty="0">
                <a:solidFill>
                  <a:srgbClr val="333333"/>
                </a:solidFill>
              </a:rPr>
              <a:t>, </a:t>
            </a:r>
            <a:r>
              <a:rPr lang="en-US" altLang="zh-CN" sz="2000" dirty="0">
                <a:solidFill>
                  <a:srgbClr val="FF0000"/>
                </a:solidFill>
              </a:rPr>
              <a:t>and</a:t>
            </a:r>
            <a:r>
              <a:rPr lang="en-US" altLang="zh-CN" sz="2000" dirty="0">
                <a:solidFill>
                  <a:srgbClr val="333333"/>
                </a:solidFill>
              </a:rPr>
              <a:t> </a:t>
            </a:r>
            <a:r>
              <a:rPr lang="en-US" altLang="zh-CN" sz="2000" u="sng" dirty="0">
                <a:solidFill>
                  <a:srgbClr val="333333"/>
                </a:solidFill>
              </a:rPr>
              <a:t>that's what we would talk about</a:t>
            </a:r>
            <a:r>
              <a:rPr lang="en-US" altLang="zh-CN" sz="2000" dirty="0">
                <a:solidFill>
                  <a:srgbClr val="333333"/>
                </a:solidFill>
              </a:rPr>
              <a:t>, the theory of memes.</a:t>
            </a:r>
          </a:p>
          <a:p>
            <a:pPr marL="342900" indent="-342900">
              <a:lnSpc>
                <a:spcPct val="150000"/>
              </a:lnSpc>
              <a:buFontTx/>
              <a:buAutoNum type="arabicPeriod"/>
            </a:pPr>
            <a:r>
              <a:rPr lang="en-US" altLang="zh-CN" sz="2000" b="0" i="0" dirty="0">
                <a:solidFill>
                  <a:srgbClr val="333333"/>
                </a:solidFill>
                <a:effectLst/>
              </a:rPr>
              <a:t>Sentence 4</a:t>
            </a:r>
          </a:p>
          <a:p>
            <a:pPr marL="342900" indent="-342900">
              <a:lnSpc>
                <a:spcPct val="150000"/>
              </a:lnSpc>
              <a:buFontTx/>
              <a:buAutoNum type="arabicPeriod"/>
            </a:pPr>
            <a:endParaRPr kumimoji="1" lang="en-US" altLang="zh-CN" sz="2000" dirty="0">
              <a:cs typeface="Calibri" panose="020F0502020204030204" pitchFamily="34" charset="0"/>
            </a:endParaRPr>
          </a:p>
        </p:txBody>
      </p:sp>
      <p:sp>
        <p:nvSpPr>
          <p:cNvPr id="2" name="Slide Number Placeholder 1">
            <a:extLst>
              <a:ext uri="{FF2B5EF4-FFF2-40B4-BE49-F238E27FC236}">
                <a16:creationId xmlns:a16="http://schemas.microsoft.com/office/drawing/2014/main" id="{F589ADDC-E8B9-6A4A-AB74-EB2FE255CF82}"/>
              </a:ext>
            </a:extLst>
          </p:cNvPr>
          <p:cNvSpPr>
            <a:spLocks noGrp="1"/>
          </p:cNvSpPr>
          <p:nvPr>
            <p:ph type="sldNum" sz="quarter" idx="12"/>
          </p:nvPr>
        </p:nvSpPr>
        <p:spPr/>
        <p:txBody>
          <a:bodyPr/>
          <a:lstStyle/>
          <a:p>
            <a:fld id="{409EA4F7-EE48-7544-9A25-19F1CE3075A1}" type="slidenum">
              <a:rPr kumimoji="1" lang="zh-CN" altLang="en-US" smtClean="0"/>
              <a:t>11</a:t>
            </a:fld>
            <a:endParaRPr kumimoji="1" lang="zh-CN" altLang="en-US"/>
          </a:p>
        </p:txBody>
      </p:sp>
    </p:spTree>
    <p:extLst>
      <p:ext uri="{BB962C8B-B14F-4D97-AF65-F5344CB8AC3E}">
        <p14:creationId xmlns:p14="http://schemas.microsoft.com/office/powerpoint/2010/main" val="3089112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1D19255-D87B-9D4E-94E1-8F935A1096EC}"/>
              </a:ext>
            </a:extLst>
          </p:cNvPr>
          <p:cNvSpPr txBox="1"/>
          <p:nvPr/>
        </p:nvSpPr>
        <p:spPr>
          <a:xfrm>
            <a:off x="520534" y="335845"/>
            <a:ext cx="11150931" cy="3738780"/>
          </a:xfrm>
          <a:prstGeom prst="rect">
            <a:avLst/>
          </a:prstGeom>
          <a:noFill/>
        </p:spPr>
        <p:txBody>
          <a:bodyPr wrap="square" rtlCol="0">
            <a:spAutoFit/>
          </a:bodyPr>
          <a:lstStyle/>
          <a:p>
            <a:pPr marL="342900" indent="-342900">
              <a:lnSpc>
                <a:spcPct val="150000"/>
              </a:lnSpc>
              <a:buFontTx/>
              <a:buAutoNum type="arabicPeriod"/>
            </a:pPr>
            <a:r>
              <a:rPr lang="en-US" altLang="zh-CN" sz="2000" b="0" i="0" dirty="0">
                <a:solidFill>
                  <a:srgbClr val="333333"/>
                </a:solidFill>
                <a:effectLst/>
                <a:highlight>
                  <a:srgbClr val="FFFF00"/>
                </a:highlight>
              </a:rPr>
              <a:t>No, it's just that, for example, in sociology yesterday, the professor asked a question</a:t>
            </a:r>
            <a:r>
              <a:rPr lang="en-US" altLang="zh-CN" sz="2000" b="0" i="0" dirty="0">
                <a:solidFill>
                  <a:srgbClr val="333333"/>
                </a:solidFill>
                <a:effectLst/>
              </a:rPr>
              <a:t>, </a:t>
            </a:r>
            <a:r>
              <a:rPr lang="en-US" altLang="zh-CN" sz="2000" b="0" i="0" dirty="0">
                <a:solidFill>
                  <a:srgbClr val="333333"/>
                </a:solidFill>
                <a:effectLst/>
                <a:highlight>
                  <a:srgbClr val="00FFFF"/>
                </a:highlight>
              </a:rPr>
              <a:t>so I raised my hand,</a:t>
            </a:r>
            <a:r>
              <a:rPr lang="en-US" altLang="zh-CN" sz="2000" b="0" i="0" dirty="0">
                <a:solidFill>
                  <a:srgbClr val="333333"/>
                </a:solidFill>
                <a:effectLst/>
              </a:rPr>
              <a:t> </a:t>
            </a:r>
            <a:r>
              <a:rPr lang="en-US" altLang="zh-CN" sz="2000" b="0" i="0" dirty="0">
                <a:solidFill>
                  <a:srgbClr val="333333"/>
                </a:solidFill>
                <a:effectLst/>
                <a:highlight>
                  <a:srgbClr val="00FFFF"/>
                </a:highlight>
              </a:rPr>
              <a:t>several of us raised our hands.</a:t>
            </a:r>
            <a:endParaRPr kumimoji="1" lang="en-US" altLang="zh-CN" sz="2000" dirty="0">
              <a:highlight>
                <a:srgbClr val="00FFFF"/>
              </a:highlight>
              <a:cs typeface="Calibri" panose="020F0502020204030204" pitchFamily="34" charset="0"/>
            </a:endParaRPr>
          </a:p>
          <a:p>
            <a:pPr marL="342900" indent="-342900">
              <a:lnSpc>
                <a:spcPct val="150000"/>
              </a:lnSpc>
              <a:buFontTx/>
              <a:buAutoNum type="arabicPeriod"/>
            </a:pPr>
            <a:r>
              <a:rPr lang="en-US" altLang="zh-CN" sz="2000" b="0" i="0" dirty="0">
                <a:solidFill>
                  <a:srgbClr val="333333"/>
                </a:solidFill>
                <a:effectLst/>
                <a:highlight>
                  <a:srgbClr val="FFFF00"/>
                </a:highlight>
              </a:rPr>
              <a:t>And I kept my hand up because I did the reading and knew the answer</a:t>
            </a:r>
            <a:r>
              <a:rPr lang="en-US" altLang="zh-CN" sz="2000" b="0" i="0" dirty="0">
                <a:solidFill>
                  <a:srgbClr val="333333"/>
                </a:solidFill>
                <a:effectLst/>
              </a:rPr>
              <a:t>. </a:t>
            </a:r>
            <a:r>
              <a:rPr lang="en-US" altLang="zh-CN" sz="2000" b="0" i="0" dirty="0">
                <a:solidFill>
                  <a:srgbClr val="333333"/>
                </a:solidFill>
                <a:effectLst/>
                <a:highlight>
                  <a:srgbClr val="00FFFF"/>
                </a:highlight>
              </a:rPr>
              <a:t>But the professor just answered his own question and continued with the lecture.</a:t>
            </a:r>
          </a:p>
          <a:p>
            <a:pPr marL="342900" indent="-342900">
              <a:lnSpc>
                <a:spcPct val="150000"/>
              </a:lnSpc>
              <a:buFontTx/>
              <a:buAutoNum type="arabicPeriod"/>
            </a:pPr>
            <a:r>
              <a:rPr lang="en-US" altLang="zh-CN" sz="2000" dirty="0">
                <a:solidFill>
                  <a:srgbClr val="333333"/>
                </a:solidFill>
              </a:rPr>
              <a:t>Well, </a:t>
            </a:r>
            <a:r>
              <a:rPr lang="en-US" altLang="zh-CN" sz="2000" u="sng" dirty="0">
                <a:solidFill>
                  <a:srgbClr val="333333"/>
                </a:solidFill>
              </a:rPr>
              <a:t>both the song and the story are examples of memes</a:t>
            </a:r>
            <a:r>
              <a:rPr lang="en-US" altLang="zh-CN" sz="2000" dirty="0">
                <a:solidFill>
                  <a:srgbClr val="333333"/>
                </a:solidFill>
              </a:rPr>
              <a:t>, </a:t>
            </a:r>
            <a:r>
              <a:rPr lang="en-US" altLang="zh-CN" sz="2000" dirty="0">
                <a:solidFill>
                  <a:srgbClr val="FF0000"/>
                </a:solidFill>
              </a:rPr>
              <a:t>and</a:t>
            </a:r>
            <a:r>
              <a:rPr lang="en-US" altLang="zh-CN" sz="2000" dirty="0">
                <a:solidFill>
                  <a:srgbClr val="333333"/>
                </a:solidFill>
              </a:rPr>
              <a:t> </a:t>
            </a:r>
            <a:r>
              <a:rPr lang="en-US" altLang="zh-CN" sz="2000" u="sng" dirty="0">
                <a:solidFill>
                  <a:srgbClr val="333333"/>
                </a:solidFill>
              </a:rPr>
              <a:t>that's what we would talk about</a:t>
            </a:r>
            <a:r>
              <a:rPr lang="en-US" altLang="zh-CN" sz="2000" dirty="0">
                <a:solidFill>
                  <a:srgbClr val="333333"/>
                </a:solidFill>
              </a:rPr>
              <a:t>, the theory of memes.</a:t>
            </a:r>
          </a:p>
          <a:p>
            <a:pPr marL="342900" indent="-342900">
              <a:lnSpc>
                <a:spcPct val="150000"/>
              </a:lnSpc>
              <a:buFontTx/>
              <a:buAutoNum type="arabicPeriod"/>
            </a:pPr>
            <a:r>
              <a:rPr lang="en-US" altLang="zh-CN" sz="2000" b="0" i="0" dirty="0">
                <a:solidFill>
                  <a:srgbClr val="333333"/>
                </a:solidFill>
                <a:effectLst/>
              </a:rPr>
              <a:t>But the alligators would escape and find their way into the New York sewer system </a:t>
            </a:r>
            <a:r>
              <a:rPr lang="en-US" altLang="zh-CN" sz="2000" b="0" i="0" u="sng" dirty="0">
                <a:solidFill>
                  <a:srgbClr val="333333"/>
                </a:solidFill>
                <a:effectLst/>
              </a:rPr>
              <a:t>where they started reproducing, grew to huge sizes,</a:t>
            </a:r>
            <a:r>
              <a:rPr lang="en-US" altLang="zh-CN" sz="2000" b="0" i="0" dirty="0">
                <a:solidFill>
                  <a:srgbClr val="333333"/>
                </a:solidFill>
                <a:effectLst/>
              </a:rPr>
              <a:t> and now strike fear into sewer workers.</a:t>
            </a:r>
            <a:endParaRPr kumimoji="1" lang="en-US" altLang="zh-CN" sz="2000" dirty="0">
              <a:cs typeface="Calibri" panose="020F0502020204030204" pitchFamily="34" charset="0"/>
            </a:endParaRPr>
          </a:p>
        </p:txBody>
      </p:sp>
      <p:sp>
        <p:nvSpPr>
          <p:cNvPr id="2" name="Slide Number Placeholder 1">
            <a:extLst>
              <a:ext uri="{FF2B5EF4-FFF2-40B4-BE49-F238E27FC236}">
                <a16:creationId xmlns:a16="http://schemas.microsoft.com/office/drawing/2014/main" id="{F589ADDC-E8B9-6A4A-AB74-EB2FE255CF82}"/>
              </a:ext>
            </a:extLst>
          </p:cNvPr>
          <p:cNvSpPr>
            <a:spLocks noGrp="1"/>
          </p:cNvSpPr>
          <p:nvPr>
            <p:ph type="sldNum" sz="quarter" idx="12"/>
          </p:nvPr>
        </p:nvSpPr>
        <p:spPr/>
        <p:txBody>
          <a:bodyPr/>
          <a:lstStyle/>
          <a:p>
            <a:fld id="{409EA4F7-EE48-7544-9A25-19F1CE3075A1}" type="slidenum">
              <a:rPr kumimoji="1" lang="zh-CN" altLang="en-US" smtClean="0"/>
              <a:t>12</a:t>
            </a:fld>
            <a:endParaRPr kumimoji="1" lang="zh-CN" altLang="en-US"/>
          </a:p>
        </p:txBody>
      </p:sp>
    </p:spTree>
    <p:extLst>
      <p:ext uri="{BB962C8B-B14F-4D97-AF65-F5344CB8AC3E}">
        <p14:creationId xmlns:p14="http://schemas.microsoft.com/office/powerpoint/2010/main" val="1878070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618CC09-F041-BB4E-8D13-3D8FF4F2E59A}"/>
              </a:ext>
            </a:extLst>
          </p:cNvPr>
          <p:cNvSpPr>
            <a:spLocks noGrp="1"/>
          </p:cNvSpPr>
          <p:nvPr>
            <p:ph type="sldNum" sz="quarter" idx="12"/>
          </p:nvPr>
        </p:nvSpPr>
        <p:spPr/>
        <p:txBody>
          <a:bodyPr/>
          <a:lstStyle/>
          <a:p>
            <a:fld id="{FD8249A1-E214-2E44-87B7-48B9FC3ED707}" type="slidenum">
              <a:rPr kumimoji="1" lang="zh-CN" altLang="en-US" smtClean="0"/>
              <a:t>13</a:t>
            </a:fld>
            <a:endParaRPr kumimoji="1" lang="zh-CN" altLang="en-US"/>
          </a:p>
        </p:txBody>
      </p:sp>
      <p:cxnSp>
        <p:nvCxnSpPr>
          <p:cNvPr id="3" name="Straight Arrow Connector 7">
            <a:extLst>
              <a:ext uri="{FF2B5EF4-FFF2-40B4-BE49-F238E27FC236}">
                <a16:creationId xmlns:a16="http://schemas.microsoft.com/office/drawing/2014/main" id="{7F5A5C6F-50B8-A842-A981-BC230E456E40}"/>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4" name="TextBox 18">
            <a:extLst>
              <a:ext uri="{FF2B5EF4-FFF2-40B4-BE49-F238E27FC236}">
                <a16:creationId xmlns:a16="http://schemas.microsoft.com/office/drawing/2014/main" id="{51FC25DD-F0C0-3B40-91F8-EEF674EB4241}"/>
              </a:ext>
            </a:extLst>
          </p:cNvPr>
          <p:cNvSpPr txBox="1"/>
          <p:nvPr/>
        </p:nvSpPr>
        <p:spPr>
          <a:xfrm>
            <a:off x="667067" y="483445"/>
            <a:ext cx="764953" cy="461665"/>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p:txBody>
      </p:sp>
      <p:cxnSp>
        <p:nvCxnSpPr>
          <p:cNvPr id="6" name="Straight Connector 24">
            <a:extLst>
              <a:ext uri="{FF2B5EF4-FFF2-40B4-BE49-F238E27FC236}">
                <a16:creationId xmlns:a16="http://schemas.microsoft.com/office/drawing/2014/main" id="{AB67F3AD-4370-854F-9015-1E2CA94177D4}"/>
              </a:ext>
            </a:extLst>
          </p:cNvPr>
          <p:cNvCxnSpPr>
            <a:cxnSpLocks/>
          </p:cNvCxnSpPr>
          <p:nvPr/>
        </p:nvCxnSpPr>
        <p:spPr>
          <a:xfrm>
            <a:off x="667068" y="1330545"/>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 name="TextBox 23">
            <a:extLst>
              <a:ext uri="{FF2B5EF4-FFF2-40B4-BE49-F238E27FC236}">
                <a16:creationId xmlns:a16="http://schemas.microsoft.com/office/drawing/2014/main" id="{CEF42E55-3A60-CA43-9073-BA9E613802B3}"/>
              </a:ext>
            </a:extLst>
          </p:cNvPr>
          <p:cNvSpPr txBox="1"/>
          <p:nvPr/>
        </p:nvSpPr>
        <p:spPr>
          <a:xfrm>
            <a:off x="556855" y="1981534"/>
            <a:ext cx="1265090" cy="461665"/>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p:txBody>
      </p:sp>
      <p:cxnSp>
        <p:nvCxnSpPr>
          <p:cNvPr id="8" name="Straight Connector 24">
            <a:extLst>
              <a:ext uri="{FF2B5EF4-FFF2-40B4-BE49-F238E27FC236}">
                <a16:creationId xmlns:a16="http://schemas.microsoft.com/office/drawing/2014/main" id="{023F3160-8C15-3E47-B1C4-F58B4149ED28}"/>
              </a:ext>
            </a:extLst>
          </p:cNvPr>
          <p:cNvCxnSpPr>
            <a:cxnSpLocks/>
          </p:cNvCxnSpPr>
          <p:nvPr/>
        </p:nvCxnSpPr>
        <p:spPr>
          <a:xfrm>
            <a:off x="614815" y="3009848"/>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0" name="TextBox 23">
            <a:extLst>
              <a:ext uri="{FF2B5EF4-FFF2-40B4-BE49-F238E27FC236}">
                <a16:creationId xmlns:a16="http://schemas.microsoft.com/office/drawing/2014/main" id="{768C61A5-CDD1-3A4F-AFDA-DEAF513C429F}"/>
              </a:ext>
            </a:extLst>
          </p:cNvPr>
          <p:cNvSpPr txBox="1"/>
          <p:nvPr/>
        </p:nvSpPr>
        <p:spPr>
          <a:xfrm>
            <a:off x="556855" y="3554804"/>
            <a:ext cx="1279517" cy="461665"/>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p:txBody>
      </p:sp>
      <p:cxnSp>
        <p:nvCxnSpPr>
          <p:cNvPr id="11" name="Straight Connector 24">
            <a:extLst>
              <a:ext uri="{FF2B5EF4-FFF2-40B4-BE49-F238E27FC236}">
                <a16:creationId xmlns:a16="http://schemas.microsoft.com/office/drawing/2014/main" id="{2F0C490E-7FC6-5542-BA5A-343760B58F99}"/>
              </a:ext>
            </a:extLst>
          </p:cNvPr>
          <p:cNvCxnSpPr>
            <a:cxnSpLocks/>
          </p:cNvCxnSpPr>
          <p:nvPr/>
        </p:nvCxnSpPr>
        <p:spPr>
          <a:xfrm>
            <a:off x="667068" y="4665928"/>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3" name="TextBox 23">
            <a:extLst>
              <a:ext uri="{FF2B5EF4-FFF2-40B4-BE49-F238E27FC236}">
                <a16:creationId xmlns:a16="http://schemas.microsoft.com/office/drawing/2014/main" id="{0D041863-9AC4-ED48-B48F-37E0588FC0F1}"/>
              </a:ext>
            </a:extLst>
          </p:cNvPr>
          <p:cNvSpPr txBox="1"/>
          <p:nvPr/>
        </p:nvSpPr>
        <p:spPr>
          <a:xfrm>
            <a:off x="556855" y="5210883"/>
            <a:ext cx="1532792" cy="461665"/>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p:txBody>
      </p:sp>
      <p:sp>
        <p:nvSpPr>
          <p:cNvPr id="20" name="TextBox 19">
            <a:extLst>
              <a:ext uri="{FF2B5EF4-FFF2-40B4-BE49-F238E27FC236}">
                <a16:creationId xmlns:a16="http://schemas.microsoft.com/office/drawing/2014/main" id="{8F6CCB83-6C4E-6645-A0CD-484186D06B56}"/>
              </a:ext>
            </a:extLst>
          </p:cNvPr>
          <p:cNvSpPr txBox="1"/>
          <p:nvPr/>
        </p:nvSpPr>
        <p:spPr>
          <a:xfrm>
            <a:off x="10607049" y="185424"/>
            <a:ext cx="1148446"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5-2</a:t>
            </a:r>
          </a:p>
        </p:txBody>
      </p:sp>
      <p:sp>
        <p:nvSpPr>
          <p:cNvPr id="19" name="TextBox 11">
            <a:extLst>
              <a:ext uri="{FF2B5EF4-FFF2-40B4-BE49-F238E27FC236}">
                <a16:creationId xmlns:a16="http://schemas.microsoft.com/office/drawing/2014/main" id="{D7F76219-5E80-DA86-9D55-10358F1D82E2}"/>
              </a:ext>
            </a:extLst>
          </p:cNvPr>
          <p:cNvSpPr txBox="1"/>
          <p:nvPr/>
        </p:nvSpPr>
        <p:spPr>
          <a:xfrm>
            <a:off x="1440930" y="569506"/>
            <a:ext cx="4094391" cy="400110"/>
          </a:xfrm>
          <a:prstGeom prst="rect">
            <a:avLst/>
          </a:prstGeom>
          <a:noFill/>
        </p:spPr>
        <p:txBody>
          <a:bodyPr wrap="none" rtlCol="0">
            <a:spAutoFit/>
          </a:bodyPr>
          <a:lstStyle/>
          <a:p>
            <a:r>
              <a:rPr lang="en-US" altLang="zh-CN" sz="2000" dirty="0">
                <a:solidFill>
                  <a:schemeClr val="accent5">
                    <a:lumMod val="75000"/>
                  </a:schemeClr>
                </a:solidFill>
                <a:latin typeface="Ink Free" panose="03080402000500000000" pitchFamily="66" charset="0"/>
              </a:rPr>
              <a:t>two examples for introducing memes</a:t>
            </a:r>
            <a:endParaRPr lang="zh-CN" altLang="en-US" sz="2000" dirty="0">
              <a:solidFill>
                <a:schemeClr val="accent5">
                  <a:lumMod val="75000"/>
                </a:schemeClr>
              </a:solidFill>
              <a:latin typeface="Ink Free" panose="03080402000500000000" pitchFamily="66" charset="0"/>
            </a:endParaRPr>
          </a:p>
        </p:txBody>
      </p:sp>
      <p:sp>
        <p:nvSpPr>
          <p:cNvPr id="25" name="TextBox 24">
            <a:extLst>
              <a:ext uri="{FF2B5EF4-FFF2-40B4-BE49-F238E27FC236}">
                <a16:creationId xmlns:a16="http://schemas.microsoft.com/office/drawing/2014/main" id="{0F2E062A-9EC7-E880-023B-91ED78019AAB}"/>
              </a:ext>
            </a:extLst>
          </p:cNvPr>
          <p:cNvSpPr txBox="1"/>
          <p:nvPr/>
        </p:nvSpPr>
        <p:spPr>
          <a:xfrm>
            <a:off x="667068" y="893773"/>
            <a:ext cx="6097088" cy="369332"/>
          </a:xfrm>
          <a:prstGeom prst="rect">
            <a:avLst/>
          </a:prstGeom>
          <a:noFill/>
        </p:spPr>
        <p:txBody>
          <a:bodyPr wrap="square">
            <a:spAutoFit/>
          </a:bodyPr>
          <a:lstStyle/>
          <a:p>
            <a:r>
              <a:rPr kumimoji="1" lang="en-US" altLang="zh-CN" sz="1800" dirty="0">
                <a:solidFill>
                  <a:schemeClr val="accent5">
                    <a:lumMod val="75000"/>
                  </a:schemeClr>
                </a:solidFill>
                <a:latin typeface="Calibri" panose="020F0502020204030204" pitchFamily="34" charset="0"/>
                <a:cs typeface="Calibri" panose="020F0502020204030204" pitchFamily="34" charset="0"/>
              </a:rPr>
              <a:t>00:00 – 01:00</a:t>
            </a:r>
            <a:endParaRPr lang="zh-CN" altLang="en-US" dirty="0">
              <a:solidFill>
                <a:schemeClr val="accent5">
                  <a:lumMod val="75000"/>
                </a:schemeClr>
              </a:solidFill>
            </a:endParaRPr>
          </a:p>
        </p:txBody>
      </p:sp>
      <p:sp>
        <p:nvSpPr>
          <p:cNvPr id="26" name="TextBox 25">
            <a:extLst>
              <a:ext uri="{FF2B5EF4-FFF2-40B4-BE49-F238E27FC236}">
                <a16:creationId xmlns:a16="http://schemas.microsoft.com/office/drawing/2014/main" id="{4D5D4C8E-E8A3-C00C-C9DA-168AD781F603}"/>
              </a:ext>
            </a:extLst>
          </p:cNvPr>
          <p:cNvSpPr txBox="1"/>
          <p:nvPr/>
        </p:nvSpPr>
        <p:spPr>
          <a:xfrm>
            <a:off x="667067" y="2500453"/>
            <a:ext cx="6097088" cy="369332"/>
          </a:xfrm>
          <a:prstGeom prst="rect">
            <a:avLst/>
          </a:prstGeom>
          <a:noFill/>
        </p:spPr>
        <p:txBody>
          <a:bodyPr wrap="square">
            <a:spAutoFit/>
          </a:bodyPr>
          <a:lstStyle/>
          <a:p>
            <a:r>
              <a:rPr kumimoji="1" lang="en-US" altLang="zh-CN" sz="1800" dirty="0">
                <a:solidFill>
                  <a:schemeClr val="accent5">
                    <a:lumMod val="75000"/>
                  </a:schemeClr>
                </a:solidFill>
                <a:latin typeface="Calibri" panose="020F0502020204030204" pitchFamily="34" charset="0"/>
                <a:cs typeface="Calibri" panose="020F0502020204030204" pitchFamily="34" charset="0"/>
              </a:rPr>
              <a:t>00:10 – 02:25</a:t>
            </a:r>
            <a:endParaRPr lang="zh-CN" altLang="en-US" dirty="0">
              <a:solidFill>
                <a:schemeClr val="accent5">
                  <a:lumMod val="75000"/>
                </a:schemeClr>
              </a:solidFill>
            </a:endParaRPr>
          </a:p>
        </p:txBody>
      </p:sp>
    </p:spTree>
    <p:extLst>
      <p:ext uri="{BB962C8B-B14F-4D97-AF65-F5344CB8AC3E}">
        <p14:creationId xmlns:p14="http://schemas.microsoft.com/office/powerpoint/2010/main" val="1667115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618CC09-F041-BB4E-8D13-3D8FF4F2E59A}"/>
              </a:ext>
            </a:extLst>
          </p:cNvPr>
          <p:cNvSpPr>
            <a:spLocks noGrp="1"/>
          </p:cNvSpPr>
          <p:nvPr>
            <p:ph type="sldNum" sz="quarter" idx="12"/>
          </p:nvPr>
        </p:nvSpPr>
        <p:spPr/>
        <p:txBody>
          <a:bodyPr/>
          <a:lstStyle/>
          <a:p>
            <a:fld id="{FD8249A1-E214-2E44-87B7-48B9FC3ED707}" type="slidenum">
              <a:rPr kumimoji="1" lang="zh-CN" altLang="en-US" smtClean="0"/>
              <a:t>14</a:t>
            </a:fld>
            <a:endParaRPr kumimoji="1" lang="zh-CN" altLang="en-US"/>
          </a:p>
        </p:txBody>
      </p:sp>
      <p:cxnSp>
        <p:nvCxnSpPr>
          <p:cNvPr id="3" name="Straight Arrow Connector 7">
            <a:extLst>
              <a:ext uri="{FF2B5EF4-FFF2-40B4-BE49-F238E27FC236}">
                <a16:creationId xmlns:a16="http://schemas.microsoft.com/office/drawing/2014/main" id="{7F5A5C6F-50B8-A842-A981-BC230E456E40}"/>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4" name="TextBox 18">
            <a:extLst>
              <a:ext uri="{FF2B5EF4-FFF2-40B4-BE49-F238E27FC236}">
                <a16:creationId xmlns:a16="http://schemas.microsoft.com/office/drawing/2014/main" id="{51FC25DD-F0C0-3B40-91F8-EEF674EB4241}"/>
              </a:ext>
            </a:extLst>
          </p:cNvPr>
          <p:cNvSpPr txBox="1"/>
          <p:nvPr/>
        </p:nvSpPr>
        <p:spPr>
          <a:xfrm>
            <a:off x="667067" y="483445"/>
            <a:ext cx="764953" cy="461665"/>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p:txBody>
      </p:sp>
      <p:cxnSp>
        <p:nvCxnSpPr>
          <p:cNvPr id="6" name="Straight Connector 24">
            <a:extLst>
              <a:ext uri="{FF2B5EF4-FFF2-40B4-BE49-F238E27FC236}">
                <a16:creationId xmlns:a16="http://schemas.microsoft.com/office/drawing/2014/main" id="{AB67F3AD-4370-854F-9015-1E2CA94177D4}"/>
              </a:ext>
            </a:extLst>
          </p:cNvPr>
          <p:cNvCxnSpPr>
            <a:cxnSpLocks/>
          </p:cNvCxnSpPr>
          <p:nvPr/>
        </p:nvCxnSpPr>
        <p:spPr>
          <a:xfrm>
            <a:off x="667068" y="1330545"/>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 name="TextBox 23">
            <a:extLst>
              <a:ext uri="{FF2B5EF4-FFF2-40B4-BE49-F238E27FC236}">
                <a16:creationId xmlns:a16="http://schemas.microsoft.com/office/drawing/2014/main" id="{CEF42E55-3A60-CA43-9073-BA9E613802B3}"/>
              </a:ext>
            </a:extLst>
          </p:cNvPr>
          <p:cNvSpPr txBox="1"/>
          <p:nvPr/>
        </p:nvSpPr>
        <p:spPr>
          <a:xfrm>
            <a:off x="556855" y="1981534"/>
            <a:ext cx="1265090" cy="461665"/>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p:txBody>
      </p:sp>
      <p:cxnSp>
        <p:nvCxnSpPr>
          <p:cNvPr id="8" name="Straight Connector 24">
            <a:extLst>
              <a:ext uri="{FF2B5EF4-FFF2-40B4-BE49-F238E27FC236}">
                <a16:creationId xmlns:a16="http://schemas.microsoft.com/office/drawing/2014/main" id="{023F3160-8C15-3E47-B1C4-F58B4149ED28}"/>
              </a:ext>
            </a:extLst>
          </p:cNvPr>
          <p:cNvCxnSpPr>
            <a:cxnSpLocks/>
          </p:cNvCxnSpPr>
          <p:nvPr/>
        </p:nvCxnSpPr>
        <p:spPr>
          <a:xfrm>
            <a:off x="614815" y="3009848"/>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0" name="TextBox 23">
            <a:extLst>
              <a:ext uri="{FF2B5EF4-FFF2-40B4-BE49-F238E27FC236}">
                <a16:creationId xmlns:a16="http://schemas.microsoft.com/office/drawing/2014/main" id="{768C61A5-CDD1-3A4F-AFDA-DEAF513C429F}"/>
              </a:ext>
            </a:extLst>
          </p:cNvPr>
          <p:cNvSpPr txBox="1"/>
          <p:nvPr/>
        </p:nvSpPr>
        <p:spPr>
          <a:xfrm>
            <a:off x="556855" y="3554804"/>
            <a:ext cx="1279517" cy="461665"/>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p:txBody>
      </p:sp>
      <p:cxnSp>
        <p:nvCxnSpPr>
          <p:cNvPr id="11" name="Straight Connector 24">
            <a:extLst>
              <a:ext uri="{FF2B5EF4-FFF2-40B4-BE49-F238E27FC236}">
                <a16:creationId xmlns:a16="http://schemas.microsoft.com/office/drawing/2014/main" id="{2F0C490E-7FC6-5542-BA5A-343760B58F99}"/>
              </a:ext>
            </a:extLst>
          </p:cNvPr>
          <p:cNvCxnSpPr>
            <a:cxnSpLocks/>
          </p:cNvCxnSpPr>
          <p:nvPr/>
        </p:nvCxnSpPr>
        <p:spPr>
          <a:xfrm>
            <a:off x="667068" y="4665928"/>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3" name="TextBox 23">
            <a:extLst>
              <a:ext uri="{FF2B5EF4-FFF2-40B4-BE49-F238E27FC236}">
                <a16:creationId xmlns:a16="http://schemas.microsoft.com/office/drawing/2014/main" id="{0D041863-9AC4-ED48-B48F-37E0588FC0F1}"/>
              </a:ext>
            </a:extLst>
          </p:cNvPr>
          <p:cNvSpPr txBox="1"/>
          <p:nvPr/>
        </p:nvSpPr>
        <p:spPr>
          <a:xfrm>
            <a:off x="556855" y="5210883"/>
            <a:ext cx="1532792" cy="461665"/>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p:txBody>
      </p:sp>
      <p:sp>
        <p:nvSpPr>
          <p:cNvPr id="20" name="TextBox 19">
            <a:extLst>
              <a:ext uri="{FF2B5EF4-FFF2-40B4-BE49-F238E27FC236}">
                <a16:creationId xmlns:a16="http://schemas.microsoft.com/office/drawing/2014/main" id="{8F6CCB83-6C4E-6645-A0CD-484186D06B56}"/>
              </a:ext>
            </a:extLst>
          </p:cNvPr>
          <p:cNvSpPr txBox="1"/>
          <p:nvPr/>
        </p:nvSpPr>
        <p:spPr>
          <a:xfrm>
            <a:off x="10607049" y="185424"/>
            <a:ext cx="1148446"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5-2</a:t>
            </a:r>
          </a:p>
        </p:txBody>
      </p:sp>
      <p:sp>
        <p:nvSpPr>
          <p:cNvPr id="19" name="TextBox 11">
            <a:extLst>
              <a:ext uri="{FF2B5EF4-FFF2-40B4-BE49-F238E27FC236}">
                <a16:creationId xmlns:a16="http://schemas.microsoft.com/office/drawing/2014/main" id="{D7F76219-5E80-DA86-9D55-10358F1D82E2}"/>
              </a:ext>
            </a:extLst>
          </p:cNvPr>
          <p:cNvSpPr txBox="1"/>
          <p:nvPr/>
        </p:nvSpPr>
        <p:spPr>
          <a:xfrm>
            <a:off x="1440930" y="569506"/>
            <a:ext cx="4094391" cy="400110"/>
          </a:xfrm>
          <a:prstGeom prst="rect">
            <a:avLst/>
          </a:prstGeom>
          <a:noFill/>
        </p:spPr>
        <p:txBody>
          <a:bodyPr wrap="none" rtlCol="0">
            <a:spAutoFit/>
          </a:bodyPr>
          <a:lstStyle/>
          <a:p>
            <a:r>
              <a:rPr lang="en-US" altLang="zh-CN" sz="2000" dirty="0">
                <a:solidFill>
                  <a:schemeClr val="accent5">
                    <a:lumMod val="75000"/>
                  </a:schemeClr>
                </a:solidFill>
                <a:latin typeface="Ink Free" panose="03080402000500000000" pitchFamily="66" charset="0"/>
              </a:rPr>
              <a:t>two examples for introducing memes</a:t>
            </a:r>
            <a:endParaRPr lang="zh-CN" altLang="en-US" sz="2000" dirty="0">
              <a:solidFill>
                <a:schemeClr val="accent5">
                  <a:lumMod val="75000"/>
                </a:schemeClr>
              </a:solidFill>
              <a:latin typeface="Ink Free" panose="03080402000500000000" pitchFamily="66" charset="0"/>
            </a:endParaRPr>
          </a:p>
        </p:txBody>
      </p:sp>
      <p:sp>
        <p:nvSpPr>
          <p:cNvPr id="25" name="TextBox 24">
            <a:extLst>
              <a:ext uri="{FF2B5EF4-FFF2-40B4-BE49-F238E27FC236}">
                <a16:creationId xmlns:a16="http://schemas.microsoft.com/office/drawing/2014/main" id="{0F2E062A-9EC7-E880-023B-91ED78019AAB}"/>
              </a:ext>
            </a:extLst>
          </p:cNvPr>
          <p:cNvSpPr txBox="1"/>
          <p:nvPr/>
        </p:nvSpPr>
        <p:spPr>
          <a:xfrm>
            <a:off x="667068" y="893773"/>
            <a:ext cx="6097088" cy="369332"/>
          </a:xfrm>
          <a:prstGeom prst="rect">
            <a:avLst/>
          </a:prstGeom>
          <a:noFill/>
        </p:spPr>
        <p:txBody>
          <a:bodyPr wrap="square">
            <a:spAutoFit/>
          </a:bodyPr>
          <a:lstStyle/>
          <a:p>
            <a:r>
              <a:rPr kumimoji="1" lang="en-US" altLang="zh-CN" sz="1800" dirty="0">
                <a:solidFill>
                  <a:schemeClr val="accent5">
                    <a:lumMod val="75000"/>
                  </a:schemeClr>
                </a:solidFill>
                <a:latin typeface="Calibri" panose="020F0502020204030204" pitchFamily="34" charset="0"/>
                <a:cs typeface="Calibri" panose="020F0502020204030204" pitchFamily="34" charset="0"/>
              </a:rPr>
              <a:t>00:00 – 01:00</a:t>
            </a:r>
            <a:endParaRPr lang="zh-CN" altLang="en-US" dirty="0">
              <a:solidFill>
                <a:schemeClr val="accent5">
                  <a:lumMod val="75000"/>
                </a:schemeClr>
              </a:solidFill>
            </a:endParaRPr>
          </a:p>
        </p:txBody>
      </p:sp>
      <p:sp>
        <p:nvSpPr>
          <p:cNvPr id="26" name="TextBox 25">
            <a:extLst>
              <a:ext uri="{FF2B5EF4-FFF2-40B4-BE49-F238E27FC236}">
                <a16:creationId xmlns:a16="http://schemas.microsoft.com/office/drawing/2014/main" id="{4D5D4C8E-E8A3-C00C-C9DA-168AD781F603}"/>
              </a:ext>
            </a:extLst>
          </p:cNvPr>
          <p:cNvSpPr txBox="1"/>
          <p:nvPr/>
        </p:nvSpPr>
        <p:spPr>
          <a:xfrm>
            <a:off x="667067" y="2500453"/>
            <a:ext cx="6097088" cy="369332"/>
          </a:xfrm>
          <a:prstGeom prst="rect">
            <a:avLst/>
          </a:prstGeom>
          <a:noFill/>
        </p:spPr>
        <p:txBody>
          <a:bodyPr wrap="square">
            <a:spAutoFit/>
          </a:bodyPr>
          <a:lstStyle/>
          <a:p>
            <a:r>
              <a:rPr kumimoji="1" lang="en-US" altLang="zh-CN" sz="1800" dirty="0">
                <a:solidFill>
                  <a:schemeClr val="accent5">
                    <a:lumMod val="75000"/>
                  </a:schemeClr>
                </a:solidFill>
                <a:latin typeface="Calibri" panose="020F0502020204030204" pitchFamily="34" charset="0"/>
                <a:cs typeface="Calibri" panose="020F0502020204030204" pitchFamily="34" charset="0"/>
              </a:rPr>
              <a:t>00:10 – 02:25</a:t>
            </a:r>
            <a:endParaRPr lang="zh-CN" altLang="en-US" dirty="0">
              <a:solidFill>
                <a:schemeClr val="accent5">
                  <a:lumMod val="75000"/>
                </a:schemeClr>
              </a:solidFill>
            </a:endParaRPr>
          </a:p>
        </p:txBody>
      </p:sp>
      <p:sp>
        <p:nvSpPr>
          <p:cNvPr id="5" name="TextBox 11">
            <a:extLst>
              <a:ext uri="{FF2B5EF4-FFF2-40B4-BE49-F238E27FC236}">
                <a16:creationId xmlns:a16="http://schemas.microsoft.com/office/drawing/2014/main" id="{5D21EF9B-86B2-656D-9E93-AF3AC058AA2B}"/>
              </a:ext>
            </a:extLst>
          </p:cNvPr>
          <p:cNvSpPr txBox="1"/>
          <p:nvPr/>
        </p:nvSpPr>
        <p:spPr>
          <a:xfrm>
            <a:off x="1848486" y="2043089"/>
            <a:ext cx="2319866" cy="400110"/>
          </a:xfrm>
          <a:prstGeom prst="rect">
            <a:avLst/>
          </a:prstGeom>
          <a:noFill/>
        </p:spPr>
        <p:txBody>
          <a:bodyPr wrap="none" rtlCol="0">
            <a:spAutoFit/>
          </a:bodyPr>
          <a:lstStyle/>
          <a:p>
            <a:r>
              <a:rPr lang="en-US" altLang="zh-CN" sz="2000" dirty="0">
                <a:solidFill>
                  <a:schemeClr val="accent5">
                    <a:lumMod val="75000"/>
                  </a:schemeClr>
                </a:solidFill>
                <a:latin typeface="Ink Free" panose="03080402000500000000" pitchFamily="66" charset="0"/>
              </a:rPr>
              <a:t>Definition of memes</a:t>
            </a:r>
            <a:endParaRPr lang="zh-CN" altLang="en-US" sz="2000" dirty="0">
              <a:solidFill>
                <a:schemeClr val="accent5">
                  <a:lumMod val="75000"/>
                </a:schemeClr>
              </a:solidFill>
              <a:latin typeface="Ink Free" panose="03080402000500000000" pitchFamily="66" charset="0"/>
            </a:endParaRPr>
          </a:p>
        </p:txBody>
      </p:sp>
    </p:spTree>
    <p:extLst>
      <p:ext uri="{BB962C8B-B14F-4D97-AF65-F5344CB8AC3E}">
        <p14:creationId xmlns:p14="http://schemas.microsoft.com/office/powerpoint/2010/main" val="1962392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4CC95ED-74BB-364B-A486-991A07486316}"/>
              </a:ext>
            </a:extLst>
          </p:cNvPr>
          <p:cNvSpPr>
            <a:spLocks noGrp="1"/>
          </p:cNvSpPr>
          <p:nvPr>
            <p:ph type="sldNum" sz="quarter" idx="12"/>
          </p:nvPr>
        </p:nvSpPr>
        <p:spPr/>
        <p:txBody>
          <a:bodyPr/>
          <a:lstStyle/>
          <a:p>
            <a:fld id="{FD8249A1-E214-2E44-87B7-48B9FC3ED707}" type="slidenum">
              <a:rPr kumimoji="1" lang="zh-CN" altLang="en-US" smtClean="0"/>
              <a:t>15</a:t>
            </a:fld>
            <a:endParaRPr kumimoji="1" lang="zh-CN" altLang="en-US"/>
          </a:p>
        </p:txBody>
      </p:sp>
      <p:sp>
        <p:nvSpPr>
          <p:cNvPr id="3" name="TextBox 23">
            <a:extLst>
              <a:ext uri="{FF2B5EF4-FFF2-40B4-BE49-F238E27FC236}">
                <a16:creationId xmlns:a16="http://schemas.microsoft.com/office/drawing/2014/main" id="{6E0C9EBD-6CFC-B645-9408-A2E286CE34D8}"/>
              </a:ext>
            </a:extLst>
          </p:cNvPr>
          <p:cNvSpPr txBox="1"/>
          <p:nvPr/>
        </p:nvSpPr>
        <p:spPr>
          <a:xfrm>
            <a:off x="630715" y="180466"/>
            <a:ext cx="3379580"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a:t>
            </a:r>
            <a:r>
              <a:rPr lang="zh-CN" altLang="en-US" sz="2800" dirty="0">
                <a:solidFill>
                  <a:schemeClr val="accent5">
                    <a:lumMod val="75000"/>
                  </a:schemeClr>
                </a:solidFill>
                <a:latin typeface="Indie Flower" panose="02000000000000000000" pitchFamily="2" charset="0"/>
              </a:rPr>
              <a:t> </a:t>
            </a:r>
            <a:r>
              <a:rPr lang="en-US" altLang="zh-CN" sz="2800" dirty="0">
                <a:solidFill>
                  <a:schemeClr val="accent5">
                    <a:lumMod val="75000"/>
                  </a:schemeClr>
                </a:solidFill>
                <a:latin typeface="Indie Flower" panose="02000000000000000000" pitchFamily="2" charset="0"/>
              </a:rPr>
              <a:t>1: 01:28 – 02:26</a:t>
            </a:r>
            <a:endParaRPr lang="zh-CN" altLang="en-US" sz="2800" dirty="0">
              <a:solidFill>
                <a:schemeClr val="accent5">
                  <a:lumMod val="75000"/>
                </a:schemeClr>
              </a:solidFill>
              <a:latin typeface="Indie Flower" panose="02000000000000000000" pitchFamily="2" charset="0"/>
            </a:endParaRPr>
          </a:p>
        </p:txBody>
      </p:sp>
      <p:sp>
        <p:nvSpPr>
          <p:cNvPr id="6" name="文本框 5">
            <a:extLst>
              <a:ext uri="{FF2B5EF4-FFF2-40B4-BE49-F238E27FC236}">
                <a16:creationId xmlns:a16="http://schemas.microsoft.com/office/drawing/2014/main" id="{5EEAA5CF-356B-2540-A385-B687D5BA1E4B}"/>
              </a:ext>
            </a:extLst>
          </p:cNvPr>
          <p:cNvSpPr txBox="1"/>
          <p:nvPr/>
        </p:nvSpPr>
        <p:spPr>
          <a:xfrm>
            <a:off x="542063" y="1253898"/>
            <a:ext cx="8928508" cy="4862870"/>
          </a:xfrm>
          <a:prstGeom prst="rect">
            <a:avLst/>
          </a:prstGeom>
          <a:noFill/>
        </p:spPr>
        <p:txBody>
          <a:bodyPr wrap="square">
            <a:spAutoFit/>
          </a:bodyPr>
          <a:lstStyle/>
          <a:p>
            <a:pPr>
              <a:spcAft>
                <a:spcPts val="1200"/>
              </a:spcAft>
            </a:pPr>
            <a:r>
              <a:rPr lang="en" altLang="zh-CN" sz="2000" i="0" u="none" strike="noStrike" dirty="0">
                <a:effectLst/>
                <a:cs typeface="Arial Hebrew Scholar" pitchFamily="2" charset="-79"/>
              </a:rPr>
              <a:t>So what?… you may say. Passing on ideas from one person to another is nothing new… Well, the whole point of defining this familiar process as transmission of memes is so that we can explore its analogy with the transmission of genes. </a:t>
            </a:r>
            <a:endParaRPr lang="en" altLang="zh-CN" sz="2000" dirty="0">
              <a:cs typeface="Arial Hebrew Scholar" pitchFamily="2" charset="-79"/>
            </a:endParaRPr>
          </a:p>
          <a:p>
            <a:pPr>
              <a:spcAft>
                <a:spcPts val="1200"/>
              </a:spcAft>
            </a:pPr>
            <a:r>
              <a:rPr lang="en" altLang="zh-CN" sz="2000" i="0" u="none" strike="noStrike" dirty="0">
                <a:effectLst/>
                <a:cs typeface="Arial Hebrew Scholar" pitchFamily="2" charset="-79"/>
              </a:rPr>
              <a:t>As you know, all living organisms pass on biological information through the genes. What's a gene? </a:t>
            </a:r>
          </a:p>
          <a:p>
            <a:pPr>
              <a:spcAft>
                <a:spcPts val="1200"/>
              </a:spcAft>
            </a:pPr>
            <a:r>
              <a:rPr lang="en" altLang="zh-CN" sz="2000" i="0" u="none" strike="noStrike" dirty="0">
                <a:effectLst/>
                <a:cs typeface="Arial Hebrew Scholar" pitchFamily="2" charset="-79"/>
              </a:rPr>
              <a:t>A gene is a piece of biological information that gets copied, or replicated, and the copy, or replica, is passed on to the new generation. </a:t>
            </a:r>
          </a:p>
          <a:p>
            <a:pPr>
              <a:spcAft>
                <a:spcPts val="1200"/>
              </a:spcAft>
            </a:pPr>
            <a:r>
              <a:rPr lang="en" altLang="zh-CN" sz="2000" i="0" u="none" strike="noStrike" dirty="0">
                <a:effectLst/>
                <a:cs typeface="Arial Hebrew Scholar" pitchFamily="2" charset="-79"/>
              </a:rPr>
              <a:t>So genes are defined as replicators…Genes are replicators that pass on information about properties and characteristics of organisms. </a:t>
            </a:r>
          </a:p>
          <a:p>
            <a:pPr>
              <a:spcAft>
                <a:spcPts val="1200"/>
              </a:spcAft>
            </a:pPr>
            <a:r>
              <a:rPr lang="en" altLang="zh-CN" sz="2000" i="0" u="none" strike="noStrike" dirty="0">
                <a:effectLst/>
                <a:cs typeface="Arial Hebrew Scholar" pitchFamily="2" charset="-79"/>
              </a:rPr>
              <a:t>By analogy, memes also get replicated and in the process pass on cultural information from person to person, generation to generation. </a:t>
            </a:r>
          </a:p>
          <a:p>
            <a:pPr>
              <a:spcAft>
                <a:spcPts val="1200"/>
              </a:spcAft>
            </a:pPr>
            <a:r>
              <a:rPr lang="en" altLang="zh-CN" sz="2000" i="0" u="none" strike="noStrike" dirty="0">
                <a:effectLst/>
                <a:cs typeface="Arial Hebrew Scholar" pitchFamily="2" charset="-79"/>
              </a:rPr>
              <a:t>So memes are also replicators.</a:t>
            </a:r>
            <a:endParaRPr lang="zh-CN" altLang="en-US" sz="2000" dirty="0">
              <a:cs typeface="Arial Hebrew Scholar" pitchFamily="2" charset="-79"/>
            </a:endParaRPr>
          </a:p>
        </p:txBody>
      </p:sp>
      <p:sp>
        <p:nvSpPr>
          <p:cNvPr id="5" name="Rectangle 4">
            <a:extLst>
              <a:ext uri="{FF2B5EF4-FFF2-40B4-BE49-F238E27FC236}">
                <a16:creationId xmlns:a16="http://schemas.microsoft.com/office/drawing/2014/main" id="{8B043671-5160-98EE-054F-49B16D631DD1}"/>
              </a:ext>
            </a:extLst>
          </p:cNvPr>
          <p:cNvSpPr/>
          <p:nvPr/>
        </p:nvSpPr>
        <p:spPr>
          <a:xfrm>
            <a:off x="542063" y="3429000"/>
            <a:ext cx="8745628" cy="692331"/>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19</a:t>
            </a:r>
            <a:endParaRPr lang="zh-CN" altLang="en-US" b="1" dirty="0">
              <a:solidFill>
                <a:schemeClr val="tx1"/>
              </a:solidFill>
            </a:endParaRPr>
          </a:p>
        </p:txBody>
      </p:sp>
      <p:sp>
        <p:nvSpPr>
          <p:cNvPr id="9" name="Rectangle 8">
            <a:extLst>
              <a:ext uri="{FF2B5EF4-FFF2-40B4-BE49-F238E27FC236}">
                <a16:creationId xmlns:a16="http://schemas.microsoft.com/office/drawing/2014/main" id="{6B95D3F9-F2A1-20DC-120D-250E77ACFE5A}"/>
              </a:ext>
            </a:extLst>
          </p:cNvPr>
          <p:cNvSpPr/>
          <p:nvPr/>
        </p:nvSpPr>
        <p:spPr>
          <a:xfrm>
            <a:off x="542063" y="4979125"/>
            <a:ext cx="8745628" cy="692331"/>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22</a:t>
            </a:r>
            <a:endParaRPr lang="zh-CN" altLang="en-US" b="1" dirty="0">
              <a:solidFill>
                <a:schemeClr val="tx1"/>
              </a:solidFill>
            </a:endParaRPr>
          </a:p>
        </p:txBody>
      </p:sp>
    </p:spTree>
    <p:extLst>
      <p:ext uri="{BB962C8B-B14F-4D97-AF65-F5344CB8AC3E}">
        <p14:creationId xmlns:p14="http://schemas.microsoft.com/office/powerpoint/2010/main" val="2129198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618CC09-F041-BB4E-8D13-3D8FF4F2E59A}"/>
              </a:ext>
            </a:extLst>
          </p:cNvPr>
          <p:cNvSpPr>
            <a:spLocks noGrp="1"/>
          </p:cNvSpPr>
          <p:nvPr>
            <p:ph type="sldNum" sz="quarter" idx="12"/>
          </p:nvPr>
        </p:nvSpPr>
        <p:spPr/>
        <p:txBody>
          <a:bodyPr/>
          <a:lstStyle/>
          <a:p>
            <a:fld id="{FD8249A1-E214-2E44-87B7-48B9FC3ED707}" type="slidenum">
              <a:rPr kumimoji="1" lang="zh-CN" altLang="en-US" smtClean="0"/>
              <a:t>16</a:t>
            </a:fld>
            <a:endParaRPr kumimoji="1" lang="zh-CN" altLang="en-US"/>
          </a:p>
        </p:txBody>
      </p:sp>
      <p:cxnSp>
        <p:nvCxnSpPr>
          <p:cNvPr id="3" name="Straight Arrow Connector 7">
            <a:extLst>
              <a:ext uri="{FF2B5EF4-FFF2-40B4-BE49-F238E27FC236}">
                <a16:creationId xmlns:a16="http://schemas.microsoft.com/office/drawing/2014/main" id="{7F5A5C6F-50B8-A842-A981-BC230E456E40}"/>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4" name="TextBox 18">
            <a:extLst>
              <a:ext uri="{FF2B5EF4-FFF2-40B4-BE49-F238E27FC236}">
                <a16:creationId xmlns:a16="http://schemas.microsoft.com/office/drawing/2014/main" id="{51FC25DD-F0C0-3B40-91F8-EEF674EB4241}"/>
              </a:ext>
            </a:extLst>
          </p:cNvPr>
          <p:cNvSpPr txBox="1"/>
          <p:nvPr/>
        </p:nvSpPr>
        <p:spPr>
          <a:xfrm>
            <a:off x="667067" y="483445"/>
            <a:ext cx="764953" cy="461665"/>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p:txBody>
      </p:sp>
      <p:cxnSp>
        <p:nvCxnSpPr>
          <p:cNvPr id="6" name="Straight Connector 24">
            <a:extLst>
              <a:ext uri="{FF2B5EF4-FFF2-40B4-BE49-F238E27FC236}">
                <a16:creationId xmlns:a16="http://schemas.microsoft.com/office/drawing/2014/main" id="{AB67F3AD-4370-854F-9015-1E2CA94177D4}"/>
              </a:ext>
            </a:extLst>
          </p:cNvPr>
          <p:cNvCxnSpPr>
            <a:cxnSpLocks/>
          </p:cNvCxnSpPr>
          <p:nvPr/>
        </p:nvCxnSpPr>
        <p:spPr>
          <a:xfrm>
            <a:off x="667068" y="1330545"/>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 name="TextBox 23">
            <a:extLst>
              <a:ext uri="{FF2B5EF4-FFF2-40B4-BE49-F238E27FC236}">
                <a16:creationId xmlns:a16="http://schemas.microsoft.com/office/drawing/2014/main" id="{CEF42E55-3A60-CA43-9073-BA9E613802B3}"/>
              </a:ext>
            </a:extLst>
          </p:cNvPr>
          <p:cNvSpPr txBox="1"/>
          <p:nvPr/>
        </p:nvSpPr>
        <p:spPr>
          <a:xfrm>
            <a:off x="556855" y="1981534"/>
            <a:ext cx="1265090" cy="461665"/>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p:txBody>
      </p:sp>
      <p:cxnSp>
        <p:nvCxnSpPr>
          <p:cNvPr id="8" name="Straight Connector 24">
            <a:extLst>
              <a:ext uri="{FF2B5EF4-FFF2-40B4-BE49-F238E27FC236}">
                <a16:creationId xmlns:a16="http://schemas.microsoft.com/office/drawing/2014/main" id="{023F3160-8C15-3E47-B1C4-F58B4149ED28}"/>
              </a:ext>
            </a:extLst>
          </p:cNvPr>
          <p:cNvCxnSpPr>
            <a:cxnSpLocks/>
          </p:cNvCxnSpPr>
          <p:nvPr/>
        </p:nvCxnSpPr>
        <p:spPr>
          <a:xfrm>
            <a:off x="614815" y="3009848"/>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0" name="TextBox 23">
            <a:extLst>
              <a:ext uri="{FF2B5EF4-FFF2-40B4-BE49-F238E27FC236}">
                <a16:creationId xmlns:a16="http://schemas.microsoft.com/office/drawing/2014/main" id="{768C61A5-CDD1-3A4F-AFDA-DEAF513C429F}"/>
              </a:ext>
            </a:extLst>
          </p:cNvPr>
          <p:cNvSpPr txBox="1"/>
          <p:nvPr/>
        </p:nvSpPr>
        <p:spPr>
          <a:xfrm>
            <a:off x="556855" y="3554804"/>
            <a:ext cx="1279517" cy="461665"/>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p:txBody>
      </p:sp>
      <p:cxnSp>
        <p:nvCxnSpPr>
          <p:cNvPr id="11" name="Straight Connector 24">
            <a:extLst>
              <a:ext uri="{FF2B5EF4-FFF2-40B4-BE49-F238E27FC236}">
                <a16:creationId xmlns:a16="http://schemas.microsoft.com/office/drawing/2014/main" id="{2F0C490E-7FC6-5542-BA5A-343760B58F99}"/>
              </a:ext>
            </a:extLst>
          </p:cNvPr>
          <p:cNvCxnSpPr>
            <a:cxnSpLocks/>
          </p:cNvCxnSpPr>
          <p:nvPr/>
        </p:nvCxnSpPr>
        <p:spPr>
          <a:xfrm>
            <a:off x="667068" y="4665928"/>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3" name="TextBox 23">
            <a:extLst>
              <a:ext uri="{FF2B5EF4-FFF2-40B4-BE49-F238E27FC236}">
                <a16:creationId xmlns:a16="http://schemas.microsoft.com/office/drawing/2014/main" id="{0D041863-9AC4-ED48-B48F-37E0588FC0F1}"/>
              </a:ext>
            </a:extLst>
          </p:cNvPr>
          <p:cNvSpPr txBox="1"/>
          <p:nvPr/>
        </p:nvSpPr>
        <p:spPr>
          <a:xfrm>
            <a:off x="556855" y="5210883"/>
            <a:ext cx="1532792" cy="461665"/>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p:txBody>
      </p:sp>
      <p:sp>
        <p:nvSpPr>
          <p:cNvPr id="20" name="TextBox 19">
            <a:extLst>
              <a:ext uri="{FF2B5EF4-FFF2-40B4-BE49-F238E27FC236}">
                <a16:creationId xmlns:a16="http://schemas.microsoft.com/office/drawing/2014/main" id="{8F6CCB83-6C4E-6645-A0CD-484186D06B56}"/>
              </a:ext>
            </a:extLst>
          </p:cNvPr>
          <p:cNvSpPr txBox="1"/>
          <p:nvPr/>
        </p:nvSpPr>
        <p:spPr>
          <a:xfrm>
            <a:off x="10607049" y="185424"/>
            <a:ext cx="1148446"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5-2</a:t>
            </a:r>
          </a:p>
        </p:txBody>
      </p:sp>
      <p:sp>
        <p:nvSpPr>
          <p:cNvPr id="19" name="TextBox 11">
            <a:extLst>
              <a:ext uri="{FF2B5EF4-FFF2-40B4-BE49-F238E27FC236}">
                <a16:creationId xmlns:a16="http://schemas.microsoft.com/office/drawing/2014/main" id="{D7F76219-5E80-DA86-9D55-10358F1D82E2}"/>
              </a:ext>
            </a:extLst>
          </p:cNvPr>
          <p:cNvSpPr txBox="1"/>
          <p:nvPr/>
        </p:nvSpPr>
        <p:spPr>
          <a:xfrm>
            <a:off x="1440930" y="569506"/>
            <a:ext cx="4094391" cy="400110"/>
          </a:xfrm>
          <a:prstGeom prst="rect">
            <a:avLst/>
          </a:prstGeom>
          <a:noFill/>
        </p:spPr>
        <p:txBody>
          <a:bodyPr wrap="none" rtlCol="0">
            <a:spAutoFit/>
          </a:bodyPr>
          <a:lstStyle/>
          <a:p>
            <a:r>
              <a:rPr lang="en-US" altLang="zh-CN" sz="2000" dirty="0">
                <a:solidFill>
                  <a:schemeClr val="accent5">
                    <a:lumMod val="75000"/>
                  </a:schemeClr>
                </a:solidFill>
                <a:latin typeface="Ink Free" panose="03080402000500000000" pitchFamily="66" charset="0"/>
              </a:rPr>
              <a:t>two examples for introducing memes</a:t>
            </a:r>
            <a:endParaRPr lang="zh-CN" altLang="en-US" sz="2000" dirty="0">
              <a:solidFill>
                <a:schemeClr val="accent5">
                  <a:lumMod val="75000"/>
                </a:schemeClr>
              </a:solidFill>
              <a:latin typeface="Ink Free" panose="03080402000500000000" pitchFamily="66" charset="0"/>
            </a:endParaRPr>
          </a:p>
        </p:txBody>
      </p:sp>
      <p:sp>
        <p:nvSpPr>
          <p:cNvPr id="25" name="TextBox 24">
            <a:extLst>
              <a:ext uri="{FF2B5EF4-FFF2-40B4-BE49-F238E27FC236}">
                <a16:creationId xmlns:a16="http://schemas.microsoft.com/office/drawing/2014/main" id="{0F2E062A-9EC7-E880-023B-91ED78019AAB}"/>
              </a:ext>
            </a:extLst>
          </p:cNvPr>
          <p:cNvSpPr txBox="1"/>
          <p:nvPr/>
        </p:nvSpPr>
        <p:spPr>
          <a:xfrm>
            <a:off x="667068" y="893773"/>
            <a:ext cx="6097088" cy="369332"/>
          </a:xfrm>
          <a:prstGeom prst="rect">
            <a:avLst/>
          </a:prstGeom>
          <a:noFill/>
        </p:spPr>
        <p:txBody>
          <a:bodyPr wrap="square">
            <a:spAutoFit/>
          </a:bodyPr>
          <a:lstStyle/>
          <a:p>
            <a:r>
              <a:rPr kumimoji="1" lang="en-US" altLang="zh-CN" sz="1800" dirty="0">
                <a:solidFill>
                  <a:schemeClr val="accent5">
                    <a:lumMod val="75000"/>
                  </a:schemeClr>
                </a:solidFill>
                <a:latin typeface="Calibri" panose="020F0502020204030204" pitchFamily="34" charset="0"/>
                <a:cs typeface="Calibri" panose="020F0502020204030204" pitchFamily="34" charset="0"/>
              </a:rPr>
              <a:t>00:00 – 01:00</a:t>
            </a:r>
            <a:endParaRPr lang="zh-CN" altLang="en-US" dirty="0">
              <a:solidFill>
                <a:schemeClr val="accent5">
                  <a:lumMod val="75000"/>
                </a:schemeClr>
              </a:solidFill>
            </a:endParaRPr>
          </a:p>
        </p:txBody>
      </p:sp>
      <p:sp>
        <p:nvSpPr>
          <p:cNvPr id="26" name="TextBox 25">
            <a:extLst>
              <a:ext uri="{FF2B5EF4-FFF2-40B4-BE49-F238E27FC236}">
                <a16:creationId xmlns:a16="http://schemas.microsoft.com/office/drawing/2014/main" id="{4D5D4C8E-E8A3-C00C-C9DA-168AD781F603}"/>
              </a:ext>
            </a:extLst>
          </p:cNvPr>
          <p:cNvSpPr txBox="1"/>
          <p:nvPr/>
        </p:nvSpPr>
        <p:spPr>
          <a:xfrm>
            <a:off x="667067" y="2500453"/>
            <a:ext cx="6097088" cy="369332"/>
          </a:xfrm>
          <a:prstGeom prst="rect">
            <a:avLst/>
          </a:prstGeom>
          <a:noFill/>
        </p:spPr>
        <p:txBody>
          <a:bodyPr wrap="square">
            <a:spAutoFit/>
          </a:bodyPr>
          <a:lstStyle/>
          <a:p>
            <a:r>
              <a:rPr kumimoji="1" lang="en-US" altLang="zh-CN" sz="1800" dirty="0">
                <a:solidFill>
                  <a:schemeClr val="accent5">
                    <a:lumMod val="75000"/>
                  </a:schemeClr>
                </a:solidFill>
                <a:latin typeface="Calibri" panose="020F0502020204030204" pitchFamily="34" charset="0"/>
                <a:cs typeface="Calibri" panose="020F0502020204030204" pitchFamily="34" charset="0"/>
              </a:rPr>
              <a:t>00:10 – 02:25</a:t>
            </a:r>
            <a:endParaRPr lang="zh-CN" altLang="en-US" dirty="0">
              <a:solidFill>
                <a:schemeClr val="accent5">
                  <a:lumMod val="75000"/>
                </a:schemeClr>
              </a:solidFill>
            </a:endParaRPr>
          </a:p>
        </p:txBody>
      </p:sp>
      <p:sp>
        <p:nvSpPr>
          <p:cNvPr id="5" name="TextBox 11">
            <a:extLst>
              <a:ext uri="{FF2B5EF4-FFF2-40B4-BE49-F238E27FC236}">
                <a16:creationId xmlns:a16="http://schemas.microsoft.com/office/drawing/2014/main" id="{5D21EF9B-86B2-656D-9E93-AF3AC058AA2B}"/>
              </a:ext>
            </a:extLst>
          </p:cNvPr>
          <p:cNvSpPr txBox="1"/>
          <p:nvPr/>
        </p:nvSpPr>
        <p:spPr>
          <a:xfrm>
            <a:off x="1848486" y="2043089"/>
            <a:ext cx="2319866" cy="400110"/>
          </a:xfrm>
          <a:prstGeom prst="rect">
            <a:avLst/>
          </a:prstGeom>
          <a:noFill/>
        </p:spPr>
        <p:txBody>
          <a:bodyPr wrap="none" rtlCol="0">
            <a:spAutoFit/>
          </a:bodyPr>
          <a:lstStyle/>
          <a:p>
            <a:r>
              <a:rPr lang="en-US" altLang="zh-CN" sz="2000" dirty="0">
                <a:solidFill>
                  <a:schemeClr val="accent5">
                    <a:lumMod val="75000"/>
                  </a:schemeClr>
                </a:solidFill>
                <a:latin typeface="Ink Free" panose="03080402000500000000" pitchFamily="66" charset="0"/>
              </a:rPr>
              <a:t>Definition of memes</a:t>
            </a:r>
            <a:endParaRPr lang="zh-CN" altLang="en-US" sz="2000" dirty="0">
              <a:solidFill>
                <a:schemeClr val="accent5">
                  <a:lumMod val="75000"/>
                </a:schemeClr>
              </a:solidFill>
              <a:latin typeface="Ink Free" panose="03080402000500000000" pitchFamily="66" charset="0"/>
            </a:endParaRPr>
          </a:p>
        </p:txBody>
      </p:sp>
      <p:sp>
        <p:nvSpPr>
          <p:cNvPr id="9" name="TextBox 11">
            <a:extLst>
              <a:ext uri="{FF2B5EF4-FFF2-40B4-BE49-F238E27FC236}">
                <a16:creationId xmlns:a16="http://schemas.microsoft.com/office/drawing/2014/main" id="{455CA155-7800-2D8C-BE10-58CF5998ED91}"/>
              </a:ext>
            </a:extLst>
          </p:cNvPr>
          <p:cNvSpPr txBox="1"/>
          <p:nvPr/>
        </p:nvSpPr>
        <p:spPr>
          <a:xfrm>
            <a:off x="1848486" y="3554803"/>
            <a:ext cx="2547492" cy="400110"/>
          </a:xfrm>
          <a:prstGeom prst="rect">
            <a:avLst/>
          </a:prstGeom>
          <a:noFill/>
        </p:spPr>
        <p:txBody>
          <a:bodyPr wrap="none" rtlCol="0">
            <a:spAutoFit/>
          </a:bodyPr>
          <a:lstStyle/>
          <a:p>
            <a:r>
              <a:rPr lang="en-US" altLang="zh-CN" sz="2000" dirty="0">
                <a:solidFill>
                  <a:schemeClr val="accent5">
                    <a:lumMod val="75000"/>
                  </a:schemeClr>
                </a:solidFill>
                <a:latin typeface="Ink Free" panose="03080402000500000000" pitchFamily="66" charset="0"/>
              </a:rPr>
              <a:t>Three characteristics</a:t>
            </a:r>
            <a:endParaRPr lang="zh-CN" altLang="en-US" sz="2000" dirty="0">
              <a:solidFill>
                <a:schemeClr val="accent5">
                  <a:lumMod val="75000"/>
                </a:schemeClr>
              </a:solidFill>
              <a:latin typeface="Ink Free" panose="03080402000500000000" pitchFamily="66" charset="0"/>
            </a:endParaRPr>
          </a:p>
        </p:txBody>
      </p:sp>
      <p:sp>
        <p:nvSpPr>
          <p:cNvPr id="12" name="TextBox 11">
            <a:extLst>
              <a:ext uri="{FF2B5EF4-FFF2-40B4-BE49-F238E27FC236}">
                <a16:creationId xmlns:a16="http://schemas.microsoft.com/office/drawing/2014/main" id="{B7CE3311-206D-807B-9B8A-BC3FF25D58FA}"/>
              </a:ext>
            </a:extLst>
          </p:cNvPr>
          <p:cNvSpPr txBox="1"/>
          <p:nvPr/>
        </p:nvSpPr>
        <p:spPr>
          <a:xfrm>
            <a:off x="667068" y="4104280"/>
            <a:ext cx="6097088" cy="369332"/>
          </a:xfrm>
          <a:prstGeom prst="rect">
            <a:avLst/>
          </a:prstGeom>
          <a:noFill/>
        </p:spPr>
        <p:txBody>
          <a:bodyPr wrap="square">
            <a:spAutoFit/>
          </a:bodyPr>
          <a:lstStyle/>
          <a:p>
            <a:r>
              <a:rPr kumimoji="1" lang="en-US" altLang="zh-CN" sz="1800" dirty="0">
                <a:solidFill>
                  <a:schemeClr val="accent5">
                    <a:lumMod val="75000"/>
                  </a:schemeClr>
                </a:solidFill>
                <a:latin typeface="Calibri" panose="020F0502020204030204" pitchFamily="34" charset="0"/>
                <a:cs typeface="Calibri" panose="020F0502020204030204" pitchFamily="34" charset="0"/>
              </a:rPr>
              <a:t>02:</a:t>
            </a:r>
            <a:r>
              <a:rPr kumimoji="1" lang="en-US" altLang="zh-CN" dirty="0">
                <a:solidFill>
                  <a:schemeClr val="accent5">
                    <a:lumMod val="75000"/>
                  </a:schemeClr>
                </a:solidFill>
                <a:latin typeface="Calibri" panose="020F0502020204030204" pitchFamily="34" charset="0"/>
                <a:cs typeface="Calibri" panose="020F0502020204030204" pitchFamily="34" charset="0"/>
              </a:rPr>
              <a:t>26</a:t>
            </a:r>
            <a:r>
              <a:rPr kumimoji="1" lang="en-US" altLang="zh-CN" sz="1800" dirty="0">
                <a:solidFill>
                  <a:schemeClr val="accent5">
                    <a:lumMod val="75000"/>
                  </a:schemeClr>
                </a:solidFill>
                <a:latin typeface="Calibri" panose="020F0502020204030204" pitchFamily="34" charset="0"/>
                <a:cs typeface="Calibri" panose="020F0502020204030204" pitchFamily="34" charset="0"/>
              </a:rPr>
              <a:t> – 0</a:t>
            </a:r>
            <a:r>
              <a:rPr kumimoji="1" lang="en-US" altLang="zh-CN" dirty="0">
                <a:solidFill>
                  <a:schemeClr val="accent5">
                    <a:lumMod val="75000"/>
                  </a:schemeClr>
                </a:solidFill>
                <a:latin typeface="Calibri" panose="020F0502020204030204" pitchFamily="34" charset="0"/>
                <a:cs typeface="Calibri" panose="020F0502020204030204" pitchFamily="34" charset="0"/>
              </a:rPr>
              <a:t>4</a:t>
            </a:r>
            <a:r>
              <a:rPr kumimoji="1" lang="en-US" altLang="zh-CN" sz="1800" dirty="0">
                <a:solidFill>
                  <a:schemeClr val="accent5">
                    <a:lumMod val="75000"/>
                  </a:schemeClr>
                </a:solidFill>
                <a:latin typeface="Calibri" panose="020F0502020204030204" pitchFamily="34" charset="0"/>
                <a:cs typeface="Calibri" panose="020F0502020204030204" pitchFamily="34" charset="0"/>
              </a:rPr>
              <a:t>:</a:t>
            </a:r>
            <a:r>
              <a:rPr kumimoji="1" lang="en-US" altLang="zh-CN" dirty="0">
                <a:solidFill>
                  <a:schemeClr val="accent5">
                    <a:lumMod val="75000"/>
                  </a:schemeClr>
                </a:solidFill>
                <a:latin typeface="Calibri" panose="020F0502020204030204" pitchFamily="34" charset="0"/>
                <a:cs typeface="Calibri" panose="020F0502020204030204" pitchFamily="34" charset="0"/>
              </a:rPr>
              <a:t>16</a:t>
            </a:r>
            <a:endParaRPr lang="zh-CN" altLang="en-US" dirty="0">
              <a:solidFill>
                <a:schemeClr val="accent5">
                  <a:lumMod val="75000"/>
                </a:schemeClr>
              </a:solidFill>
            </a:endParaRPr>
          </a:p>
        </p:txBody>
      </p:sp>
    </p:spTree>
    <p:extLst>
      <p:ext uri="{BB962C8B-B14F-4D97-AF65-F5344CB8AC3E}">
        <p14:creationId xmlns:p14="http://schemas.microsoft.com/office/powerpoint/2010/main" val="2799477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6BBFF1E-06EB-C44F-824A-B7AB2CC4B26D}"/>
              </a:ext>
            </a:extLst>
          </p:cNvPr>
          <p:cNvSpPr>
            <a:spLocks noGrp="1"/>
          </p:cNvSpPr>
          <p:nvPr>
            <p:ph type="sldNum" sz="quarter" idx="12"/>
          </p:nvPr>
        </p:nvSpPr>
        <p:spPr/>
        <p:txBody>
          <a:bodyPr/>
          <a:lstStyle/>
          <a:p>
            <a:fld id="{FD8249A1-E214-2E44-87B7-48B9FC3ED707}" type="slidenum">
              <a:rPr kumimoji="1" lang="zh-CN" altLang="en-US" smtClean="0"/>
              <a:t>17</a:t>
            </a:fld>
            <a:endParaRPr kumimoji="1" lang="zh-CN" altLang="en-US"/>
          </a:p>
        </p:txBody>
      </p:sp>
      <p:sp>
        <p:nvSpPr>
          <p:cNvPr id="4" name="TextBox 23">
            <a:extLst>
              <a:ext uri="{FF2B5EF4-FFF2-40B4-BE49-F238E27FC236}">
                <a16:creationId xmlns:a16="http://schemas.microsoft.com/office/drawing/2014/main" id="{A5D13B12-8B1E-094E-AEEE-28214A43083C}"/>
              </a:ext>
            </a:extLst>
          </p:cNvPr>
          <p:cNvSpPr txBox="1"/>
          <p:nvPr/>
        </p:nvSpPr>
        <p:spPr>
          <a:xfrm>
            <a:off x="630715" y="180466"/>
            <a:ext cx="3379580"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a:t>
            </a:r>
            <a:r>
              <a:rPr lang="zh-CN" altLang="en-US" sz="2800" dirty="0">
                <a:solidFill>
                  <a:schemeClr val="accent5">
                    <a:lumMod val="75000"/>
                  </a:schemeClr>
                </a:solidFill>
                <a:latin typeface="Indie Flower" panose="02000000000000000000" pitchFamily="2" charset="0"/>
              </a:rPr>
              <a:t> </a:t>
            </a:r>
            <a:r>
              <a:rPr lang="en-US" altLang="zh-CN" sz="2800" dirty="0">
                <a:solidFill>
                  <a:schemeClr val="accent5">
                    <a:lumMod val="75000"/>
                  </a:schemeClr>
                </a:solidFill>
                <a:latin typeface="Indie Flower" panose="02000000000000000000" pitchFamily="2" charset="0"/>
              </a:rPr>
              <a:t>2: 02:28 – 04:16</a:t>
            </a:r>
            <a:endParaRPr lang="zh-CN" altLang="en-US" sz="2800" dirty="0">
              <a:solidFill>
                <a:schemeClr val="accent5">
                  <a:lumMod val="75000"/>
                </a:schemeClr>
              </a:solidFill>
              <a:latin typeface="Indie Flower" panose="02000000000000000000" pitchFamily="2" charset="0"/>
            </a:endParaRPr>
          </a:p>
        </p:txBody>
      </p:sp>
      <p:sp>
        <p:nvSpPr>
          <p:cNvPr id="6" name="文本框 5">
            <a:extLst>
              <a:ext uri="{FF2B5EF4-FFF2-40B4-BE49-F238E27FC236}">
                <a16:creationId xmlns:a16="http://schemas.microsoft.com/office/drawing/2014/main" id="{C3D04C13-126B-634C-B114-3D1135387AE2}"/>
              </a:ext>
            </a:extLst>
          </p:cNvPr>
          <p:cNvSpPr txBox="1"/>
          <p:nvPr/>
        </p:nvSpPr>
        <p:spPr>
          <a:xfrm>
            <a:off x="185698" y="737446"/>
            <a:ext cx="10480125" cy="5632311"/>
          </a:xfrm>
          <a:prstGeom prst="rect">
            <a:avLst/>
          </a:prstGeom>
          <a:noFill/>
        </p:spPr>
        <p:txBody>
          <a:bodyPr wrap="square">
            <a:spAutoFit/>
          </a:bodyPr>
          <a:lstStyle/>
          <a:p>
            <a:r>
              <a:rPr lang="en" altLang="zh-CN" b="1" i="0" u="none" strike="noStrike" dirty="0">
                <a:effectLst/>
                <a:cs typeface="Arial Hebrew Scholar" pitchFamily="2" charset="-79"/>
              </a:rPr>
              <a:t>To be a successful replicator, there are three key characteristics: longevity, fecundity, and fidelity.</a:t>
            </a:r>
            <a:r>
              <a:rPr lang="en" altLang="zh-CN" b="1" i="0" u="none" strike="noStrike" dirty="0">
                <a:solidFill>
                  <a:srgbClr val="FF0000"/>
                </a:solidFill>
                <a:effectLst/>
                <a:cs typeface="Arial Hebrew Scholar" pitchFamily="2" charset="-79"/>
              </a:rPr>
              <a:t> </a:t>
            </a:r>
            <a:r>
              <a:rPr lang="en" altLang="zh-CN" i="0" u="none" strike="noStrike" dirty="0">
                <a:solidFill>
                  <a:srgbClr val="FF0000"/>
                </a:solidFill>
                <a:effectLst/>
                <a:cs typeface="Arial Hebrew Scholar" pitchFamily="2" charset="-79"/>
              </a:rPr>
              <a:t>Let's take a closer look </a:t>
            </a:r>
            <a:r>
              <a:rPr lang="en" altLang="zh-CN" i="0" u="none" strike="noStrike" dirty="0">
                <a:effectLst/>
                <a:cs typeface="Arial Hebrew Scholar" pitchFamily="2" charset="-79"/>
              </a:rPr>
              <a:t>…</a:t>
            </a:r>
          </a:p>
          <a:p>
            <a:endParaRPr lang="en" altLang="zh-CN" dirty="0">
              <a:cs typeface="Arial Hebrew Scholar" pitchFamily="2" charset="-79"/>
            </a:endParaRPr>
          </a:p>
          <a:p>
            <a:r>
              <a:rPr lang="en" altLang="zh-CN" i="0" u="none" strike="noStrike" dirty="0">
                <a:effectLst/>
                <a:cs typeface="Arial Hebrew Scholar" pitchFamily="2" charset="-79"/>
              </a:rPr>
              <a:t>First, longevity.  A replicator must exist long enough to be able to get copied and transfer its information. Clearly, the longer a replicator survives, the better its chances of getting its message copied and passed on. So longevity is a key characteristic of a replicator. If you take the alligator story, it can exist for a long time in individual memory—let's say my memory. I can tell you the story now, or ten years from now. The same with the "Twinkle, twinkle" song. So these memes have longevity, because they’re memorable, for one reason or another. </a:t>
            </a:r>
          </a:p>
          <a:p>
            <a:endParaRPr lang="en" altLang="zh-CN" dirty="0">
              <a:cs typeface="Arial Hebrew Scholar" pitchFamily="2" charset="-79"/>
            </a:endParaRPr>
          </a:p>
          <a:p>
            <a:r>
              <a:rPr lang="en" altLang="zh-CN" i="0" u="none" strike="noStrike" dirty="0">
                <a:effectLst/>
                <a:cs typeface="Arial Hebrew Scholar" pitchFamily="2" charset="-79"/>
              </a:rPr>
              <a:t>Next, fecundity. Fecundity is the ability to reproduce in large numbers. </a:t>
            </a:r>
            <a:r>
              <a:rPr lang="en" altLang="zh-CN" dirty="0">
                <a:cs typeface="Arial Hebrew Scholar" pitchFamily="2" charset="-79"/>
              </a:rPr>
              <a:t>For example, the </a:t>
            </a:r>
            <a:r>
              <a:rPr lang="en" altLang="zh-CN" i="0" u="none" strike="noStrike" dirty="0">
                <a:effectLst/>
                <a:cs typeface="Arial Hebrew Scholar" pitchFamily="2" charset="-79"/>
              </a:rPr>
              <a:t>the common housefly reproduces by laying several thousand eggs. So each fly gene gets copied thousands of times. Memes? Well, they can be reproduced in large numbers as well. How many times have you sung the "Twinkle, twinkle" song to someone? Each time you replicated the song—and maybe passed it along to someone who didn't know it yet, </a:t>
            </a:r>
            <a:r>
              <a:rPr lang="en" altLang="zh-CN" dirty="0">
                <a:cs typeface="Arial Hebrew Scholar" pitchFamily="2" charset="-79"/>
              </a:rPr>
              <a:t>a</a:t>
            </a:r>
            <a:r>
              <a:rPr lang="en" altLang="zh-CN" i="0" u="none" strike="noStrike" dirty="0">
                <a:effectLst/>
                <a:cs typeface="Arial Hebrew Scholar" pitchFamily="2" charset="-79"/>
              </a:rPr>
              <a:t> small child maybe. </a:t>
            </a:r>
          </a:p>
          <a:p>
            <a:endParaRPr lang="en" altLang="zh-CN" dirty="0">
              <a:cs typeface="Arial Hebrew Scholar" pitchFamily="2" charset="-79"/>
            </a:endParaRPr>
          </a:p>
          <a:p>
            <a:r>
              <a:rPr lang="en" altLang="zh-CN" i="0" u="none" strike="noStrike" dirty="0">
                <a:effectLst/>
                <a:cs typeface="Arial Hebrew Scholar" pitchFamily="2" charset="-79"/>
              </a:rPr>
              <a:t>And finally, fidelity. Fidelity means accuracy of the copying process. We know fidelity is an essential principle of genetic transmission.  If a copy of a gene is a bit different from the original, that's called a genetic mutation, and mutations are usually bad news. An organism often cannot survive with a mutated  gene—and so a gene usually cannot be passed on unless it’s an exact copy. </a:t>
            </a:r>
            <a:endParaRPr lang="zh-CN" altLang="en-US" dirty="0">
              <a:cs typeface="Arial Hebrew Scholar" pitchFamily="2" charset="-79"/>
            </a:endParaRPr>
          </a:p>
        </p:txBody>
      </p:sp>
    </p:spTree>
    <p:extLst>
      <p:ext uri="{BB962C8B-B14F-4D97-AF65-F5344CB8AC3E}">
        <p14:creationId xmlns:p14="http://schemas.microsoft.com/office/powerpoint/2010/main" val="3391952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6BBFF1E-06EB-C44F-824A-B7AB2CC4B26D}"/>
              </a:ext>
            </a:extLst>
          </p:cNvPr>
          <p:cNvSpPr>
            <a:spLocks noGrp="1"/>
          </p:cNvSpPr>
          <p:nvPr>
            <p:ph type="sldNum" sz="quarter" idx="12"/>
          </p:nvPr>
        </p:nvSpPr>
        <p:spPr/>
        <p:txBody>
          <a:bodyPr/>
          <a:lstStyle/>
          <a:p>
            <a:fld id="{FD8249A1-E214-2E44-87B7-48B9FC3ED707}" type="slidenum">
              <a:rPr kumimoji="1" lang="zh-CN" altLang="en-US" smtClean="0"/>
              <a:t>18</a:t>
            </a:fld>
            <a:endParaRPr kumimoji="1" lang="zh-CN" altLang="en-US"/>
          </a:p>
        </p:txBody>
      </p:sp>
      <p:sp>
        <p:nvSpPr>
          <p:cNvPr id="4" name="TextBox 23">
            <a:extLst>
              <a:ext uri="{FF2B5EF4-FFF2-40B4-BE49-F238E27FC236}">
                <a16:creationId xmlns:a16="http://schemas.microsoft.com/office/drawing/2014/main" id="{A5D13B12-8B1E-094E-AEEE-28214A43083C}"/>
              </a:ext>
            </a:extLst>
          </p:cNvPr>
          <p:cNvSpPr txBox="1"/>
          <p:nvPr/>
        </p:nvSpPr>
        <p:spPr>
          <a:xfrm>
            <a:off x="630715" y="180466"/>
            <a:ext cx="3379580"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a:t>
            </a:r>
            <a:r>
              <a:rPr lang="zh-CN" altLang="en-US" sz="2800" dirty="0">
                <a:solidFill>
                  <a:schemeClr val="accent5">
                    <a:lumMod val="75000"/>
                  </a:schemeClr>
                </a:solidFill>
                <a:latin typeface="Indie Flower" panose="02000000000000000000" pitchFamily="2" charset="0"/>
              </a:rPr>
              <a:t> </a:t>
            </a:r>
            <a:r>
              <a:rPr lang="en-US" altLang="zh-CN" sz="2800" dirty="0">
                <a:solidFill>
                  <a:schemeClr val="accent5">
                    <a:lumMod val="75000"/>
                  </a:schemeClr>
                </a:solidFill>
                <a:latin typeface="Indie Flower" panose="02000000000000000000" pitchFamily="2" charset="0"/>
              </a:rPr>
              <a:t>2: 02:28 – 04:16</a:t>
            </a:r>
            <a:endParaRPr lang="zh-CN" altLang="en-US" sz="2800" dirty="0">
              <a:solidFill>
                <a:schemeClr val="accent5">
                  <a:lumMod val="75000"/>
                </a:schemeClr>
              </a:solidFill>
              <a:latin typeface="Indie Flower" panose="02000000000000000000" pitchFamily="2" charset="0"/>
            </a:endParaRPr>
          </a:p>
        </p:txBody>
      </p:sp>
      <p:sp>
        <p:nvSpPr>
          <p:cNvPr id="6" name="文本框 5">
            <a:extLst>
              <a:ext uri="{FF2B5EF4-FFF2-40B4-BE49-F238E27FC236}">
                <a16:creationId xmlns:a16="http://schemas.microsoft.com/office/drawing/2014/main" id="{C3D04C13-126B-634C-B114-3D1135387AE2}"/>
              </a:ext>
            </a:extLst>
          </p:cNvPr>
          <p:cNvSpPr txBox="1"/>
          <p:nvPr/>
        </p:nvSpPr>
        <p:spPr>
          <a:xfrm>
            <a:off x="185698" y="737446"/>
            <a:ext cx="10480125" cy="2585323"/>
          </a:xfrm>
          <a:prstGeom prst="rect">
            <a:avLst/>
          </a:prstGeom>
          <a:noFill/>
        </p:spPr>
        <p:txBody>
          <a:bodyPr wrap="square">
            <a:spAutoFit/>
          </a:bodyPr>
          <a:lstStyle/>
          <a:p>
            <a:r>
              <a:rPr lang="en" altLang="zh-CN" b="1" i="0" u="none" strike="noStrike" dirty="0">
                <a:effectLst/>
                <a:cs typeface="Arial Hebrew Scholar" pitchFamily="2" charset="-79"/>
              </a:rPr>
              <a:t>To be a successful replicator, there are three key characteristics: longevity, fecundity, and fidelity.</a:t>
            </a:r>
            <a:r>
              <a:rPr lang="en" altLang="zh-CN" b="1" i="0" u="none" strike="noStrike" dirty="0">
                <a:solidFill>
                  <a:srgbClr val="FF0000"/>
                </a:solidFill>
                <a:effectLst/>
                <a:cs typeface="Arial Hebrew Scholar" pitchFamily="2" charset="-79"/>
              </a:rPr>
              <a:t> </a:t>
            </a:r>
            <a:r>
              <a:rPr lang="en" altLang="zh-CN" i="0" u="none" strike="noStrike" dirty="0">
                <a:solidFill>
                  <a:srgbClr val="FF0000"/>
                </a:solidFill>
                <a:effectLst/>
                <a:cs typeface="Arial Hebrew Scholar" pitchFamily="2" charset="-79"/>
              </a:rPr>
              <a:t>Let's take a closer look </a:t>
            </a:r>
            <a:r>
              <a:rPr lang="en" altLang="zh-CN" i="0" u="none" strike="noStrike" dirty="0">
                <a:effectLst/>
                <a:cs typeface="Arial Hebrew Scholar" pitchFamily="2" charset="-79"/>
              </a:rPr>
              <a:t>…</a:t>
            </a:r>
          </a:p>
          <a:p>
            <a:endParaRPr lang="en" altLang="zh-CN" dirty="0">
              <a:cs typeface="Arial Hebrew Scholar" pitchFamily="2" charset="-79"/>
            </a:endParaRPr>
          </a:p>
          <a:p>
            <a:r>
              <a:rPr lang="en" altLang="zh-CN" dirty="0">
                <a:cs typeface="Arial Hebrew Scholar" pitchFamily="2" charset="-79"/>
              </a:rPr>
              <a:t>Sentence 36</a:t>
            </a:r>
          </a:p>
          <a:p>
            <a:endParaRPr lang="en" altLang="zh-CN" dirty="0">
              <a:cs typeface="Arial Hebrew Scholar" pitchFamily="2" charset="-79"/>
            </a:endParaRPr>
          </a:p>
          <a:p>
            <a:r>
              <a:rPr lang="en" altLang="zh-CN" dirty="0">
                <a:cs typeface="Arial Hebrew Scholar" pitchFamily="2" charset="-79"/>
              </a:rPr>
              <a:t>Sentence 40</a:t>
            </a:r>
          </a:p>
          <a:p>
            <a:endParaRPr lang="en" altLang="zh-CN" dirty="0">
              <a:cs typeface="Arial Hebrew Scholar" pitchFamily="2" charset="-79"/>
            </a:endParaRPr>
          </a:p>
          <a:p>
            <a:endParaRPr lang="en" altLang="zh-CN" dirty="0">
              <a:cs typeface="Arial Hebrew Scholar" pitchFamily="2" charset="-79"/>
            </a:endParaRPr>
          </a:p>
          <a:p>
            <a:endParaRPr lang="en" altLang="zh-CN" dirty="0">
              <a:cs typeface="Arial Hebrew Scholar" pitchFamily="2" charset="-79"/>
            </a:endParaRPr>
          </a:p>
        </p:txBody>
      </p:sp>
    </p:spTree>
    <p:extLst>
      <p:ext uri="{BB962C8B-B14F-4D97-AF65-F5344CB8AC3E}">
        <p14:creationId xmlns:p14="http://schemas.microsoft.com/office/powerpoint/2010/main" val="3268276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6BBFF1E-06EB-C44F-824A-B7AB2CC4B26D}"/>
              </a:ext>
            </a:extLst>
          </p:cNvPr>
          <p:cNvSpPr>
            <a:spLocks noGrp="1"/>
          </p:cNvSpPr>
          <p:nvPr>
            <p:ph type="sldNum" sz="quarter" idx="12"/>
          </p:nvPr>
        </p:nvSpPr>
        <p:spPr/>
        <p:txBody>
          <a:bodyPr/>
          <a:lstStyle/>
          <a:p>
            <a:fld id="{FD8249A1-E214-2E44-87B7-48B9FC3ED707}" type="slidenum">
              <a:rPr kumimoji="1" lang="zh-CN" altLang="en-US" smtClean="0"/>
              <a:t>19</a:t>
            </a:fld>
            <a:endParaRPr kumimoji="1" lang="zh-CN" altLang="en-US"/>
          </a:p>
        </p:txBody>
      </p:sp>
      <p:sp>
        <p:nvSpPr>
          <p:cNvPr id="4" name="TextBox 23">
            <a:extLst>
              <a:ext uri="{FF2B5EF4-FFF2-40B4-BE49-F238E27FC236}">
                <a16:creationId xmlns:a16="http://schemas.microsoft.com/office/drawing/2014/main" id="{A5D13B12-8B1E-094E-AEEE-28214A43083C}"/>
              </a:ext>
            </a:extLst>
          </p:cNvPr>
          <p:cNvSpPr txBox="1"/>
          <p:nvPr/>
        </p:nvSpPr>
        <p:spPr>
          <a:xfrm>
            <a:off x="630715" y="180466"/>
            <a:ext cx="3379580"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a:t>
            </a:r>
            <a:r>
              <a:rPr lang="zh-CN" altLang="en-US" sz="2800" dirty="0">
                <a:solidFill>
                  <a:schemeClr val="accent5">
                    <a:lumMod val="75000"/>
                  </a:schemeClr>
                </a:solidFill>
                <a:latin typeface="Indie Flower" panose="02000000000000000000" pitchFamily="2" charset="0"/>
              </a:rPr>
              <a:t> </a:t>
            </a:r>
            <a:r>
              <a:rPr lang="en-US" altLang="zh-CN" sz="2800" dirty="0">
                <a:solidFill>
                  <a:schemeClr val="accent5">
                    <a:lumMod val="75000"/>
                  </a:schemeClr>
                </a:solidFill>
                <a:latin typeface="Indie Flower" panose="02000000000000000000" pitchFamily="2" charset="0"/>
              </a:rPr>
              <a:t>2: 02:28 – 04:16</a:t>
            </a:r>
            <a:endParaRPr lang="zh-CN" altLang="en-US" sz="2800" dirty="0">
              <a:solidFill>
                <a:schemeClr val="accent5">
                  <a:lumMod val="75000"/>
                </a:schemeClr>
              </a:solidFill>
              <a:latin typeface="Indie Flower" panose="02000000000000000000" pitchFamily="2" charset="0"/>
            </a:endParaRPr>
          </a:p>
        </p:txBody>
      </p:sp>
      <p:sp>
        <p:nvSpPr>
          <p:cNvPr id="6" name="文本框 5">
            <a:extLst>
              <a:ext uri="{FF2B5EF4-FFF2-40B4-BE49-F238E27FC236}">
                <a16:creationId xmlns:a16="http://schemas.microsoft.com/office/drawing/2014/main" id="{C3D04C13-126B-634C-B114-3D1135387AE2}"/>
              </a:ext>
            </a:extLst>
          </p:cNvPr>
          <p:cNvSpPr txBox="1"/>
          <p:nvPr/>
        </p:nvSpPr>
        <p:spPr>
          <a:xfrm>
            <a:off x="185698" y="737446"/>
            <a:ext cx="10480125" cy="2862322"/>
          </a:xfrm>
          <a:prstGeom prst="rect">
            <a:avLst/>
          </a:prstGeom>
          <a:noFill/>
        </p:spPr>
        <p:txBody>
          <a:bodyPr wrap="square">
            <a:spAutoFit/>
          </a:bodyPr>
          <a:lstStyle/>
          <a:p>
            <a:r>
              <a:rPr lang="en" altLang="zh-CN" b="1" i="0" u="none" strike="noStrike" dirty="0">
                <a:effectLst/>
                <a:cs typeface="Arial Hebrew Scholar" pitchFamily="2" charset="-79"/>
              </a:rPr>
              <a:t>To be a successful replicator, there are three key characteristics: longevity, fecundity, and fidelity.</a:t>
            </a:r>
            <a:r>
              <a:rPr lang="en" altLang="zh-CN" b="1" i="0" u="none" strike="noStrike" dirty="0">
                <a:solidFill>
                  <a:srgbClr val="FF0000"/>
                </a:solidFill>
                <a:effectLst/>
                <a:cs typeface="Arial Hebrew Scholar" pitchFamily="2" charset="-79"/>
              </a:rPr>
              <a:t> </a:t>
            </a:r>
            <a:r>
              <a:rPr lang="en" altLang="zh-CN" i="0" u="none" strike="noStrike" dirty="0">
                <a:solidFill>
                  <a:srgbClr val="FF0000"/>
                </a:solidFill>
                <a:effectLst/>
                <a:cs typeface="Arial Hebrew Scholar" pitchFamily="2" charset="-79"/>
              </a:rPr>
              <a:t>Let's take a closer look </a:t>
            </a:r>
            <a:r>
              <a:rPr lang="en" altLang="zh-CN" i="0" u="none" strike="noStrike" dirty="0">
                <a:effectLst/>
                <a:cs typeface="Arial Hebrew Scholar" pitchFamily="2" charset="-79"/>
              </a:rPr>
              <a:t>…</a:t>
            </a:r>
          </a:p>
          <a:p>
            <a:endParaRPr lang="en" altLang="zh-CN" dirty="0">
              <a:cs typeface="Arial Hebrew Scholar" pitchFamily="2" charset="-79"/>
            </a:endParaRPr>
          </a:p>
          <a:p>
            <a:r>
              <a:rPr lang="en-US" altLang="zh-CN" dirty="0">
                <a:cs typeface="Arial Hebrew Scholar" pitchFamily="2" charset="-79"/>
              </a:rPr>
              <a:t>Each time you replicated that song—and maybe passed it along to someone who did not know it yet, a small child maybe.</a:t>
            </a:r>
          </a:p>
          <a:p>
            <a:endParaRPr lang="en" altLang="zh-CN" dirty="0">
              <a:cs typeface="Arial Hebrew Scholar" pitchFamily="2" charset="-79"/>
            </a:endParaRPr>
          </a:p>
          <a:p>
            <a:r>
              <a:rPr lang="en" altLang="zh-CN" dirty="0">
                <a:cs typeface="Arial Hebrew Scholar" pitchFamily="2" charset="-79"/>
              </a:rPr>
              <a:t>Sentence 40</a:t>
            </a:r>
          </a:p>
          <a:p>
            <a:endParaRPr lang="en" altLang="zh-CN" dirty="0">
              <a:cs typeface="Arial Hebrew Scholar" pitchFamily="2" charset="-79"/>
            </a:endParaRPr>
          </a:p>
          <a:p>
            <a:endParaRPr lang="en" altLang="zh-CN" dirty="0">
              <a:cs typeface="Arial Hebrew Scholar" pitchFamily="2" charset="-79"/>
            </a:endParaRPr>
          </a:p>
          <a:p>
            <a:endParaRPr lang="en" altLang="zh-CN" dirty="0">
              <a:cs typeface="Arial Hebrew Scholar" pitchFamily="2" charset="-79"/>
            </a:endParaRPr>
          </a:p>
        </p:txBody>
      </p:sp>
    </p:spTree>
    <p:extLst>
      <p:ext uri="{BB962C8B-B14F-4D97-AF65-F5344CB8AC3E}">
        <p14:creationId xmlns:p14="http://schemas.microsoft.com/office/powerpoint/2010/main" val="411811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95CD66-01D9-1A46-BB66-CACCB983A8FC}"/>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2" name="文本框 1">
            <a:extLst>
              <a:ext uri="{FF2B5EF4-FFF2-40B4-BE49-F238E27FC236}">
                <a16:creationId xmlns:a16="http://schemas.microsoft.com/office/drawing/2014/main" id="{36D01FCF-4DA6-B747-B7E6-1BC3469302FD}"/>
              </a:ext>
            </a:extLst>
          </p:cNvPr>
          <p:cNvSpPr txBox="1"/>
          <p:nvPr/>
        </p:nvSpPr>
        <p:spPr>
          <a:xfrm>
            <a:off x="869067" y="2015017"/>
            <a:ext cx="8030147" cy="1712456"/>
          </a:xfrm>
          <a:prstGeom prst="rect">
            <a:avLst/>
          </a:prstGeom>
          <a:noFill/>
        </p:spPr>
        <p:txBody>
          <a:bodyPr wrap="none" rtlCol="0">
            <a:spAutoFit/>
          </a:bodyPr>
          <a:lstStyle/>
          <a:p>
            <a:pPr>
              <a:lnSpc>
                <a:spcPct val="200000"/>
              </a:lnSpc>
            </a:pPr>
            <a:r>
              <a:rPr kumimoji="1" lang="en-US" altLang="zh-CN" sz="3200" b="1" dirty="0">
                <a:latin typeface="Calibri" panose="020F0502020204030204" pitchFamily="34" charset="0"/>
                <a:cs typeface="Calibri" panose="020F0502020204030204" pitchFamily="34" charset="0"/>
              </a:rPr>
              <a:t>Listen to the material, and then summarize it. </a:t>
            </a:r>
          </a:p>
          <a:p>
            <a:pPr>
              <a:lnSpc>
                <a:spcPct val="200000"/>
              </a:lnSpc>
            </a:pPr>
            <a:r>
              <a:rPr kumimoji="1" lang="en-US" altLang="zh-CN" sz="2400" dirty="0">
                <a:latin typeface="Calibri" panose="020F0502020204030204" pitchFamily="34" charset="0"/>
                <a:cs typeface="Calibri" panose="020F0502020204030204" pitchFamily="34" charset="0"/>
              </a:rPr>
              <a:t>TPO 5-1 13-25 00:40 – 01:30</a:t>
            </a:r>
            <a:endParaRPr kumimoji="1" lang="zh-CN" alt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A36640D-6993-984E-BEC5-C4F1B31FF539}"/>
              </a:ext>
            </a:extLst>
          </p:cNvPr>
          <p:cNvSpPr>
            <a:spLocks noGrp="1"/>
          </p:cNvSpPr>
          <p:nvPr>
            <p:ph type="sldNum" sz="quarter" idx="12"/>
          </p:nvPr>
        </p:nvSpPr>
        <p:spPr/>
        <p:txBody>
          <a:bodyPr/>
          <a:lstStyle/>
          <a:p>
            <a:fld id="{409EA4F7-EE48-7544-9A25-19F1CE3075A1}" type="slidenum">
              <a:rPr kumimoji="1" lang="zh-CN" altLang="en-US" smtClean="0"/>
              <a:t>2</a:t>
            </a:fld>
            <a:endParaRPr kumimoji="1" lang="zh-CN" altLang="en-US"/>
          </a:p>
        </p:txBody>
      </p:sp>
      <p:cxnSp>
        <p:nvCxnSpPr>
          <p:cNvPr id="6" name="Straight Connector 5">
            <a:extLst>
              <a:ext uri="{FF2B5EF4-FFF2-40B4-BE49-F238E27FC236}">
                <a16:creationId xmlns:a16="http://schemas.microsoft.com/office/drawing/2014/main" id="{049AEBFA-8479-B152-2C92-83CEACC7A0C3}"/>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309957"/>
      </p:ext>
    </p:extLst>
  </p:cSld>
  <p:clrMapOvr>
    <a:masterClrMapping/>
  </p:clrMapOvr>
  <mc:AlternateContent xmlns:mc="http://schemas.openxmlformats.org/markup-compatibility/2006" xmlns:p14="http://schemas.microsoft.com/office/powerpoint/2010/main">
    <mc:Choice Requires="p14">
      <p:transition spd="slow" p14:dur="2000" advTm="27231"/>
    </mc:Choice>
    <mc:Fallback xmlns="">
      <p:transition spd="slow" advTm="2723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6BBFF1E-06EB-C44F-824A-B7AB2CC4B26D}"/>
              </a:ext>
            </a:extLst>
          </p:cNvPr>
          <p:cNvSpPr>
            <a:spLocks noGrp="1"/>
          </p:cNvSpPr>
          <p:nvPr>
            <p:ph type="sldNum" sz="quarter" idx="12"/>
          </p:nvPr>
        </p:nvSpPr>
        <p:spPr/>
        <p:txBody>
          <a:bodyPr/>
          <a:lstStyle/>
          <a:p>
            <a:fld id="{FD8249A1-E214-2E44-87B7-48B9FC3ED707}" type="slidenum">
              <a:rPr kumimoji="1" lang="zh-CN" altLang="en-US" smtClean="0"/>
              <a:t>20</a:t>
            </a:fld>
            <a:endParaRPr kumimoji="1" lang="zh-CN" altLang="en-US"/>
          </a:p>
        </p:txBody>
      </p:sp>
      <p:sp>
        <p:nvSpPr>
          <p:cNvPr id="4" name="TextBox 23">
            <a:extLst>
              <a:ext uri="{FF2B5EF4-FFF2-40B4-BE49-F238E27FC236}">
                <a16:creationId xmlns:a16="http://schemas.microsoft.com/office/drawing/2014/main" id="{A5D13B12-8B1E-094E-AEEE-28214A43083C}"/>
              </a:ext>
            </a:extLst>
          </p:cNvPr>
          <p:cNvSpPr txBox="1"/>
          <p:nvPr/>
        </p:nvSpPr>
        <p:spPr>
          <a:xfrm>
            <a:off x="630715" y="180466"/>
            <a:ext cx="3379580"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a:t>
            </a:r>
            <a:r>
              <a:rPr lang="zh-CN" altLang="en-US" sz="2800" dirty="0">
                <a:solidFill>
                  <a:schemeClr val="accent5">
                    <a:lumMod val="75000"/>
                  </a:schemeClr>
                </a:solidFill>
                <a:latin typeface="Indie Flower" panose="02000000000000000000" pitchFamily="2" charset="0"/>
              </a:rPr>
              <a:t> </a:t>
            </a:r>
            <a:r>
              <a:rPr lang="en-US" altLang="zh-CN" sz="2800" dirty="0">
                <a:solidFill>
                  <a:schemeClr val="accent5">
                    <a:lumMod val="75000"/>
                  </a:schemeClr>
                </a:solidFill>
                <a:latin typeface="Indie Flower" panose="02000000000000000000" pitchFamily="2" charset="0"/>
              </a:rPr>
              <a:t>3: 02:28 – 04:16</a:t>
            </a:r>
            <a:endParaRPr lang="zh-CN" altLang="en-US" sz="2800" dirty="0">
              <a:solidFill>
                <a:schemeClr val="accent5">
                  <a:lumMod val="75000"/>
                </a:schemeClr>
              </a:solidFill>
              <a:latin typeface="Indie Flower" panose="02000000000000000000" pitchFamily="2" charset="0"/>
            </a:endParaRPr>
          </a:p>
        </p:txBody>
      </p:sp>
      <p:sp>
        <p:nvSpPr>
          <p:cNvPr id="6" name="文本框 5">
            <a:extLst>
              <a:ext uri="{FF2B5EF4-FFF2-40B4-BE49-F238E27FC236}">
                <a16:creationId xmlns:a16="http://schemas.microsoft.com/office/drawing/2014/main" id="{C3D04C13-126B-634C-B114-3D1135387AE2}"/>
              </a:ext>
            </a:extLst>
          </p:cNvPr>
          <p:cNvSpPr txBox="1"/>
          <p:nvPr/>
        </p:nvSpPr>
        <p:spPr>
          <a:xfrm>
            <a:off x="185698" y="737446"/>
            <a:ext cx="10480125" cy="2862322"/>
          </a:xfrm>
          <a:prstGeom prst="rect">
            <a:avLst/>
          </a:prstGeom>
          <a:noFill/>
        </p:spPr>
        <p:txBody>
          <a:bodyPr wrap="square">
            <a:spAutoFit/>
          </a:bodyPr>
          <a:lstStyle/>
          <a:p>
            <a:r>
              <a:rPr lang="en" altLang="zh-CN" b="1" i="0" u="none" strike="noStrike" dirty="0">
                <a:effectLst/>
                <a:cs typeface="Arial Hebrew Scholar" pitchFamily="2" charset="-79"/>
              </a:rPr>
              <a:t>To be a successful replicator, there are three key characteristics: longevity, fecundity, and fidelity.</a:t>
            </a:r>
            <a:r>
              <a:rPr lang="en" altLang="zh-CN" b="1" i="0" u="none" strike="noStrike" dirty="0">
                <a:solidFill>
                  <a:srgbClr val="FF0000"/>
                </a:solidFill>
                <a:effectLst/>
                <a:cs typeface="Arial Hebrew Scholar" pitchFamily="2" charset="-79"/>
              </a:rPr>
              <a:t> </a:t>
            </a:r>
            <a:r>
              <a:rPr lang="en" altLang="zh-CN" i="0" u="none" strike="noStrike" dirty="0">
                <a:solidFill>
                  <a:srgbClr val="FF0000"/>
                </a:solidFill>
                <a:effectLst/>
                <a:cs typeface="Arial Hebrew Scholar" pitchFamily="2" charset="-79"/>
              </a:rPr>
              <a:t>Let's take a closer look </a:t>
            </a:r>
            <a:r>
              <a:rPr lang="en" altLang="zh-CN" i="0" u="none" strike="noStrike" dirty="0">
                <a:effectLst/>
                <a:cs typeface="Arial Hebrew Scholar" pitchFamily="2" charset="-79"/>
              </a:rPr>
              <a:t>…</a:t>
            </a:r>
          </a:p>
          <a:p>
            <a:endParaRPr lang="en" altLang="zh-CN" dirty="0">
              <a:cs typeface="Arial Hebrew Scholar" pitchFamily="2" charset="-79"/>
            </a:endParaRPr>
          </a:p>
          <a:p>
            <a:r>
              <a:rPr lang="en-US" altLang="zh-CN" dirty="0">
                <a:cs typeface="Arial Hebrew Scholar" pitchFamily="2" charset="-79"/>
              </a:rPr>
              <a:t>Each time you replicated that song—and maybe passed it along to someone who did not know it yet, a small child maybe.</a:t>
            </a:r>
          </a:p>
          <a:p>
            <a:endParaRPr lang="en-US" altLang="zh-CN" dirty="0">
              <a:cs typeface="Arial Hebrew Scholar" pitchFamily="2" charset="-79"/>
            </a:endParaRPr>
          </a:p>
          <a:p>
            <a:r>
              <a:rPr lang="en-US" altLang="zh-CN" dirty="0">
                <a:cs typeface="Arial Hebrew Scholar" pitchFamily="2" charset="-79"/>
              </a:rPr>
              <a:t>An organism often cannot survive with a mutated gene—and so a gene usually cannot be passed on, unless it's an exact copy.</a:t>
            </a:r>
            <a:endParaRPr lang="en" altLang="zh-CN" dirty="0">
              <a:cs typeface="Arial Hebrew Scholar" pitchFamily="2" charset="-79"/>
            </a:endParaRPr>
          </a:p>
          <a:p>
            <a:endParaRPr lang="en" altLang="zh-CN" dirty="0">
              <a:cs typeface="Arial Hebrew Scholar" pitchFamily="2" charset="-79"/>
            </a:endParaRPr>
          </a:p>
          <a:p>
            <a:endParaRPr lang="en" altLang="zh-CN" dirty="0">
              <a:cs typeface="Arial Hebrew Scholar" pitchFamily="2" charset="-79"/>
            </a:endParaRPr>
          </a:p>
        </p:txBody>
      </p:sp>
    </p:spTree>
    <p:extLst>
      <p:ext uri="{BB962C8B-B14F-4D97-AF65-F5344CB8AC3E}">
        <p14:creationId xmlns:p14="http://schemas.microsoft.com/office/powerpoint/2010/main" val="1182068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618CC09-F041-BB4E-8D13-3D8FF4F2E59A}"/>
              </a:ext>
            </a:extLst>
          </p:cNvPr>
          <p:cNvSpPr>
            <a:spLocks noGrp="1"/>
          </p:cNvSpPr>
          <p:nvPr>
            <p:ph type="sldNum" sz="quarter" idx="12"/>
          </p:nvPr>
        </p:nvSpPr>
        <p:spPr/>
        <p:txBody>
          <a:bodyPr/>
          <a:lstStyle/>
          <a:p>
            <a:fld id="{FD8249A1-E214-2E44-87B7-48B9FC3ED707}" type="slidenum">
              <a:rPr kumimoji="1" lang="zh-CN" altLang="en-US" smtClean="0"/>
              <a:t>21</a:t>
            </a:fld>
            <a:endParaRPr kumimoji="1" lang="zh-CN" altLang="en-US"/>
          </a:p>
        </p:txBody>
      </p:sp>
      <p:cxnSp>
        <p:nvCxnSpPr>
          <p:cNvPr id="3" name="Straight Arrow Connector 7">
            <a:extLst>
              <a:ext uri="{FF2B5EF4-FFF2-40B4-BE49-F238E27FC236}">
                <a16:creationId xmlns:a16="http://schemas.microsoft.com/office/drawing/2014/main" id="{7F5A5C6F-50B8-A842-A981-BC230E456E40}"/>
              </a:ext>
            </a:extLst>
          </p:cNvPr>
          <p:cNvCxnSpPr>
            <a:cxnSpLocks/>
          </p:cNvCxnSpPr>
          <p:nvPr/>
        </p:nvCxnSpPr>
        <p:spPr>
          <a:xfrm>
            <a:off x="463593" y="224405"/>
            <a:ext cx="0" cy="6461621"/>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4" name="TextBox 18">
            <a:extLst>
              <a:ext uri="{FF2B5EF4-FFF2-40B4-BE49-F238E27FC236}">
                <a16:creationId xmlns:a16="http://schemas.microsoft.com/office/drawing/2014/main" id="{51FC25DD-F0C0-3B40-91F8-EEF674EB4241}"/>
              </a:ext>
            </a:extLst>
          </p:cNvPr>
          <p:cNvSpPr txBox="1"/>
          <p:nvPr/>
        </p:nvSpPr>
        <p:spPr>
          <a:xfrm>
            <a:off x="667067" y="483445"/>
            <a:ext cx="764953" cy="461665"/>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Intro </a:t>
            </a:r>
          </a:p>
        </p:txBody>
      </p:sp>
      <p:cxnSp>
        <p:nvCxnSpPr>
          <p:cNvPr id="6" name="Straight Connector 24">
            <a:extLst>
              <a:ext uri="{FF2B5EF4-FFF2-40B4-BE49-F238E27FC236}">
                <a16:creationId xmlns:a16="http://schemas.microsoft.com/office/drawing/2014/main" id="{AB67F3AD-4370-854F-9015-1E2CA94177D4}"/>
              </a:ext>
            </a:extLst>
          </p:cNvPr>
          <p:cNvCxnSpPr>
            <a:cxnSpLocks/>
          </p:cNvCxnSpPr>
          <p:nvPr/>
        </p:nvCxnSpPr>
        <p:spPr>
          <a:xfrm>
            <a:off x="667068" y="1330545"/>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 name="TextBox 23">
            <a:extLst>
              <a:ext uri="{FF2B5EF4-FFF2-40B4-BE49-F238E27FC236}">
                <a16:creationId xmlns:a16="http://schemas.microsoft.com/office/drawing/2014/main" id="{CEF42E55-3A60-CA43-9073-BA9E613802B3}"/>
              </a:ext>
            </a:extLst>
          </p:cNvPr>
          <p:cNvSpPr txBox="1"/>
          <p:nvPr/>
        </p:nvSpPr>
        <p:spPr>
          <a:xfrm>
            <a:off x="556855" y="1981534"/>
            <a:ext cx="1265090" cy="461665"/>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One </a:t>
            </a:r>
          </a:p>
        </p:txBody>
      </p:sp>
      <p:cxnSp>
        <p:nvCxnSpPr>
          <p:cNvPr id="8" name="Straight Connector 24">
            <a:extLst>
              <a:ext uri="{FF2B5EF4-FFF2-40B4-BE49-F238E27FC236}">
                <a16:creationId xmlns:a16="http://schemas.microsoft.com/office/drawing/2014/main" id="{023F3160-8C15-3E47-B1C4-F58B4149ED28}"/>
              </a:ext>
            </a:extLst>
          </p:cNvPr>
          <p:cNvCxnSpPr>
            <a:cxnSpLocks/>
          </p:cNvCxnSpPr>
          <p:nvPr/>
        </p:nvCxnSpPr>
        <p:spPr>
          <a:xfrm>
            <a:off x="614815" y="3009848"/>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0" name="TextBox 23">
            <a:extLst>
              <a:ext uri="{FF2B5EF4-FFF2-40B4-BE49-F238E27FC236}">
                <a16:creationId xmlns:a16="http://schemas.microsoft.com/office/drawing/2014/main" id="{768C61A5-CDD1-3A4F-AFDA-DEAF513C429F}"/>
              </a:ext>
            </a:extLst>
          </p:cNvPr>
          <p:cNvSpPr txBox="1"/>
          <p:nvPr/>
        </p:nvSpPr>
        <p:spPr>
          <a:xfrm>
            <a:off x="556855" y="3554804"/>
            <a:ext cx="1279517" cy="461665"/>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Two </a:t>
            </a:r>
          </a:p>
        </p:txBody>
      </p:sp>
      <p:cxnSp>
        <p:nvCxnSpPr>
          <p:cNvPr id="11" name="Straight Connector 24">
            <a:extLst>
              <a:ext uri="{FF2B5EF4-FFF2-40B4-BE49-F238E27FC236}">
                <a16:creationId xmlns:a16="http://schemas.microsoft.com/office/drawing/2014/main" id="{2F0C490E-7FC6-5542-BA5A-343760B58F99}"/>
              </a:ext>
            </a:extLst>
          </p:cNvPr>
          <p:cNvCxnSpPr>
            <a:cxnSpLocks/>
          </p:cNvCxnSpPr>
          <p:nvPr/>
        </p:nvCxnSpPr>
        <p:spPr>
          <a:xfrm>
            <a:off x="667068" y="4665928"/>
            <a:ext cx="4729685"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3" name="TextBox 23">
            <a:extLst>
              <a:ext uri="{FF2B5EF4-FFF2-40B4-BE49-F238E27FC236}">
                <a16:creationId xmlns:a16="http://schemas.microsoft.com/office/drawing/2014/main" id="{0D041863-9AC4-ED48-B48F-37E0588FC0F1}"/>
              </a:ext>
            </a:extLst>
          </p:cNvPr>
          <p:cNvSpPr txBox="1"/>
          <p:nvPr/>
        </p:nvSpPr>
        <p:spPr>
          <a:xfrm>
            <a:off x="556855" y="5210883"/>
            <a:ext cx="1532792" cy="461665"/>
          </a:xfrm>
          <a:prstGeom prst="rect">
            <a:avLst/>
          </a:prstGeom>
          <a:noFill/>
        </p:spPr>
        <p:txBody>
          <a:bodyPr wrap="none" rtlCol="0">
            <a:spAutoFit/>
          </a:bodyPr>
          <a:lstStyle/>
          <a:p>
            <a:r>
              <a:rPr lang="en-US" altLang="zh-CN" sz="2400" b="1" dirty="0">
                <a:solidFill>
                  <a:schemeClr val="accent5">
                    <a:lumMod val="75000"/>
                  </a:schemeClr>
                </a:solidFill>
                <a:latin typeface="Agency FB" panose="020B0503020202020204" pitchFamily="34" charset="0"/>
              </a:rPr>
              <a:t>Topic Three </a:t>
            </a:r>
          </a:p>
        </p:txBody>
      </p:sp>
      <p:sp>
        <p:nvSpPr>
          <p:cNvPr id="20" name="TextBox 19">
            <a:extLst>
              <a:ext uri="{FF2B5EF4-FFF2-40B4-BE49-F238E27FC236}">
                <a16:creationId xmlns:a16="http://schemas.microsoft.com/office/drawing/2014/main" id="{8F6CCB83-6C4E-6645-A0CD-484186D06B56}"/>
              </a:ext>
            </a:extLst>
          </p:cNvPr>
          <p:cNvSpPr txBox="1"/>
          <p:nvPr/>
        </p:nvSpPr>
        <p:spPr>
          <a:xfrm>
            <a:off x="10607049" y="185424"/>
            <a:ext cx="1148446" cy="461665"/>
          </a:xfrm>
          <a:prstGeom prst="rect">
            <a:avLst/>
          </a:prstGeom>
          <a:noFill/>
        </p:spPr>
        <p:txBody>
          <a:bodyPr wrap="square">
            <a:spAutoFit/>
          </a:bodyPr>
          <a:lstStyle/>
          <a:p>
            <a:pPr algn="ctr"/>
            <a:r>
              <a:rPr lang="en-US" altLang="zh-CN" sz="2400" dirty="0">
                <a:solidFill>
                  <a:schemeClr val="accent5">
                    <a:lumMod val="75000"/>
                  </a:schemeClr>
                </a:solidFill>
                <a:latin typeface="Agency FB" panose="020B0503020202020204" pitchFamily="34" charset="0"/>
              </a:rPr>
              <a:t>TPO 5-2</a:t>
            </a:r>
          </a:p>
        </p:txBody>
      </p:sp>
      <p:sp>
        <p:nvSpPr>
          <p:cNvPr id="19" name="TextBox 11">
            <a:extLst>
              <a:ext uri="{FF2B5EF4-FFF2-40B4-BE49-F238E27FC236}">
                <a16:creationId xmlns:a16="http://schemas.microsoft.com/office/drawing/2014/main" id="{D7F76219-5E80-DA86-9D55-10358F1D82E2}"/>
              </a:ext>
            </a:extLst>
          </p:cNvPr>
          <p:cNvSpPr txBox="1"/>
          <p:nvPr/>
        </p:nvSpPr>
        <p:spPr>
          <a:xfrm>
            <a:off x="1440930" y="569506"/>
            <a:ext cx="4148893" cy="400110"/>
          </a:xfrm>
          <a:prstGeom prst="rect">
            <a:avLst/>
          </a:prstGeom>
          <a:noFill/>
        </p:spPr>
        <p:txBody>
          <a:bodyPr wrap="none" rtlCol="0">
            <a:spAutoFit/>
          </a:bodyPr>
          <a:lstStyle/>
          <a:p>
            <a:r>
              <a:rPr lang="en-US" altLang="zh-CN" sz="2000" dirty="0">
                <a:solidFill>
                  <a:schemeClr val="accent5">
                    <a:lumMod val="75000"/>
                  </a:schemeClr>
                </a:solidFill>
                <a:latin typeface="Ink Free" panose="03080402000500000000" pitchFamily="66" charset="0"/>
              </a:rPr>
              <a:t>Two examples for introducing memes</a:t>
            </a:r>
            <a:endParaRPr lang="zh-CN" altLang="en-US" sz="2000" dirty="0">
              <a:solidFill>
                <a:schemeClr val="accent5">
                  <a:lumMod val="75000"/>
                </a:schemeClr>
              </a:solidFill>
              <a:latin typeface="Ink Free" panose="03080402000500000000" pitchFamily="66" charset="0"/>
            </a:endParaRPr>
          </a:p>
        </p:txBody>
      </p:sp>
      <p:sp>
        <p:nvSpPr>
          <p:cNvPr id="25" name="TextBox 24">
            <a:extLst>
              <a:ext uri="{FF2B5EF4-FFF2-40B4-BE49-F238E27FC236}">
                <a16:creationId xmlns:a16="http://schemas.microsoft.com/office/drawing/2014/main" id="{0F2E062A-9EC7-E880-023B-91ED78019AAB}"/>
              </a:ext>
            </a:extLst>
          </p:cNvPr>
          <p:cNvSpPr txBox="1"/>
          <p:nvPr/>
        </p:nvSpPr>
        <p:spPr>
          <a:xfrm>
            <a:off x="667068" y="893773"/>
            <a:ext cx="6097088" cy="369332"/>
          </a:xfrm>
          <a:prstGeom prst="rect">
            <a:avLst/>
          </a:prstGeom>
          <a:noFill/>
        </p:spPr>
        <p:txBody>
          <a:bodyPr wrap="square">
            <a:spAutoFit/>
          </a:bodyPr>
          <a:lstStyle/>
          <a:p>
            <a:r>
              <a:rPr kumimoji="1" lang="en-US" altLang="zh-CN" sz="1800" dirty="0">
                <a:solidFill>
                  <a:schemeClr val="accent5">
                    <a:lumMod val="75000"/>
                  </a:schemeClr>
                </a:solidFill>
                <a:latin typeface="Calibri" panose="020F0502020204030204" pitchFamily="34" charset="0"/>
                <a:cs typeface="Calibri" panose="020F0502020204030204" pitchFamily="34" charset="0"/>
              </a:rPr>
              <a:t>00:00 – 01:00</a:t>
            </a:r>
            <a:endParaRPr lang="zh-CN" altLang="en-US" dirty="0">
              <a:solidFill>
                <a:schemeClr val="accent5">
                  <a:lumMod val="75000"/>
                </a:schemeClr>
              </a:solidFill>
            </a:endParaRPr>
          </a:p>
        </p:txBody>
      </p:sp>
      <p:sp>
        <p:nvSpPr>
          <p:cNvPr id="26" name="TextBox 25">
            <a:extLst>
              <a:ext uri="{FF2B5EF4-FFF2-40B4-BE49-F238E27FC236}">
                <a16:creationId xmlns:a16="http://schemas.microsoft.com/office/drawing/2014/main" id="{4D5D4C8E-E8A3-C00C-C9DA-168AD781F603}"/>
              </a:ext>
            </a:extLst>
          </p:cNvPr>
          <p:cNvSpPr txBox="1"/>
          <p:nvPr/>
        </p:nvSpPr>
        <p:spPr>
          <a:xfrm>
            <a:off x="667067" y="2500453"/>
            <a:ext cx="6097088" cy="369332"/>
          </a:xfrm>
          <a:prstGeom prst="rect">
            <a:avLst/>
          </a:prstGeom>
          <a:noFill/>
        </p:spPr>
        <p:txBody>
          <a:bodyPr wrap="square">
            <a:spAutoFit/>
          </a:bodyPr>
          <a:lstStyle/>
          <a:p>
            <a:r>
              <a:rPr kumimoji="1" lang="en-US" altLang="zh-CN" sz="1800" dirty="0">
                <a:solidFill>
                  <a:schemeClr val="accent5">
                    <a:lumMod val="75000"/>
                  </a:schemeClr>
                </a:solidFill>
                <a:latin typeface="Calibri" panose="020F0502020204030204" pitchFamily="34" charset="0"/>
                <a:cs typeface="Calibri" panose="020F0502020204030204" pitchFamily="34" charset="0"/>
              </a:rPr>
              <a:t>00:10 – 02:25</a:t>
            </a:r>
            <a:endParaRPr lang="zh-CN" altLang="en-US" dirty="0">
              <a:solidFill>
                <a:schemeClr val="accent5">
                  <a:lumMod val="75000"/>
                </a:schemeClr>
              </a:solidFill>
            </a:endParaRPr>
          </a:p>
        </p:txBody>
      </p:sp>
      <p:sp>
        <p:nvSpPr>
          <p:cNvPr id="5" name="TextBox 11">
            <a:extLst>
              <a:ext uri="{FF2B5EF4-FFF2-40B4-BE49-F238E27FC236}">
                <a16:creationId xmlns:a16="http://schemas.microsoft.com/office/drawing/2014/main" id="{5D21EF9B-86B2-656D-9E93-AF3AC058AA2B}"/>
              </a:ext>
            </a:extLst>
          </p:cNvPr>
          <p:cNvSpPr txBox="1"/>
          <p:nvPr/>
        </p:nvSpPr>
        <p:spPr>
          <a:xfrm>
            <a:off x="1848486" y="2043089"/>
            <a:ext cx="2319866" cy="400110"/>
          </a:xfrm>
          <a:prstGeom prst="rect">
            <a:avLst/>
          </a:prstGeom>
          <a:noFill/>
        </p:spPr>
        <p:txBody>
          <a:bodyPr wrap="none" rtlCol="0">
            <a:spAutoFit/>
          </a:bodyPr>
          <a:lstStyle/>
          <a:p>
            <a:r>
              <a:rPr lang="en-US" altLang="zh-CN" sz="2000" dirty="0">
                <a:solidFill>
                  <a:schemeClr val="accent5">
                    <a:lumMod val="75000"/>
                  </a:schemeClr>
                </a:solidFill>
                <a:latin typeface="Ink Free" panose="03080402000500000000" pitchFamily="66" charset="0"/>
              </a:rPr>
              <a:t>Definition of memes</a:t>
            </a:r>
            <a:endParaRPr lang="zh-CN" altLang="en-US" sz="2000" dirty="0">
              <a:solidFill>
                <a:schemeClr val="accent5">
                  <a:lumMod val="75000"/>
                </a:schemeClr>
              </a:solidFill>
              <a:latin typeface="Ink Free" panose="03080402000500000000" pitchFamily="66" charset="0"/>
            </a:endParaRPr>
          </a:p>
        </p:txBody>
      </p:sp>
      <p:sp>
        <p:nvSpPr>
          <p:cNvPr id="9" name="TextBox 11">
            <a:extLst>
              <a:ext uri="{FF2B5EF4-FFF2-40B4-BE49-F238E27FC236}">
                <a16:creationId xmlns:a16="http://schemas.microsoft.com/office/drawing/2014/main" id="{455CA155-7800-2D8C-BE10-58CF5998ED91}"/>
              </a:ext>
            </a:extLst>
          </p:cNvPr>
          <p:cNvSpPr txBox="1"/>
          <p:nvPr/>
        </p:nvSpPr>
        <p:spPr>
          <a:xfrm>
            <a:off x="1848486" y="3554803"/>
            <a:ext cx="2547492" cy="400110"/>
          </a:xfrm>
          <a:prstGeom prst="rect">
            <a:avLst/>
          </a:prstGeom>
          <a:noFill/>
        </p:spPr>
        <p:txBody>
          <a:bodyPr wrap="none" rtlCol="0">
            <a:spAutoFit/>
          </a:bodyPr>
          <a:lstStyle/>
          <a:p>
            <a:r>
              <a:rPr lang="en-US" altLang="zh-CN" sz="2000" dirty="0">
                <a:solidFill>
                  <a:schemeClr val="accent5">
                    <a:lumMod val="75000"/>
                  </a:schemeClr>
                </a:solidFill>
                <a:latin typeface="Ink Free" panose="03080402000500000000" pitchFamily="66" charset="0"/>
              </a:rPr>
              <a:t>Three characteristics</a:t>
            </a:r>
            <a:endParaRPr lang="zh-CN" altLang="en-US" sz="2000" dirty="0">
              <a:solidFill>
                <a:schemeClr val="accent5">
                  <a:lumMod val="75000"/>
                </a:schemeClr>
              </a:solidFill>
              <a:latin typeface="Ink Free" panose="03080402000500000000" pitchFamily="66" charset="0"/>
            </a:endParaRPr>
          </a:p>
        </p:txBody>
      </p:sp>
      <p:sp>
        <p:nvSpPr>
          <p:cNvPr id="12" name="TextBox 11">
            <a:extLst>
              <a:ext uri="{FF2B5EF4-FFF2-40B4-BE49-F238E27FC236}">
                <a16:creationId xmlns:a16="http://schemas.microsoft.com/office/drawing/2014/main" id="{B7CE3311-206D-807B-9B8A-BC3FF25D58FA}"/>
              </a:ext>
            </a:extLst>
          </p:cNvPr>
          <p:cNvSpPr txBox="1"/>
          <p:nvPr/>
        </p:nvSpPr>
        <p:spPr>
          <a:xfrm>
            <a:off x="667068" y="5910220"/>
            <a:ext cx="6097088" cy="369332"/>
          </a:xfrm>
          <a:prstGeom prst="rect">
            <a:avLst/>
          </a:prstGeom>
          <a:noFill/>
        </p:spPr>
        <p:txBody>
          <a:bodyPr wrap="square">
            <a:spAutoFit/>
          </a:bodyPr>
          <a:lstStyle/>
          <a:p>
            <a:r>
              <a:rPr kumimoji="1" lang="en-US" altLang="zh-CN" sz="1800" dirty="0">
                <a:solidFill>
                  <a:schemeClr val="accent5">
                    <a:lumMod val="75000"/>
                  </a:schemeClr>
                </a:solidFill>
                <a:latin typeface="Calibri" panose="020F0502020204030204" pitchFamily="34" charset="0"/>
                <a:cs typeface="Calibri" panose="020F0502020204030204" pitchFamily="34" charset="0"/>
              </a:rPr>
              <a:t>0</a:t>
            </a:r>
            <a:r>
              <a:rPr kumimoji="1" lang="en-US" altLang="zh-CN" dirty="0">
                <a:solidFill>
                  <a:schemeClr val="accent5">
                    <a:lumMod val="75000"/>
                  </a:schemeClr>
                </a:solidFill>
                <a:latin typeface="Calibri" panose="020F0502020204030204" pitchFamily="34" charset="0"/>
                <a:cs typeface="Calibri" panose="020F0502020204030204" pitchFamily="34" charset="0"/>
              </a:rPr>
              <a:t>4</a:t>
            </a:r>
            <a:r>
              <a:rPr kumimoji="1" lang="en-US" altLang="zh-CN" sz="1800" dirty="0">
                <a:solidFill>
                  <a:schemeClr val="accent5">
                    <a:lumMod val="75000"/>
                  </a:schemeClr>
                </a:solidFill>
                <a:latin typeface="Calibri" panose="020F0502020204030204" pitchFamily="34" charset="0"/>
                <a:cs typeface="Calibri" panose="020F0502020204030204" pitchFamily="34" charset="0"/>
              </a:rPr>
              <a:t>:17 – 05:</a:t>
            </a:r>
            <a:r>
              <a:rPr kumimoji="1" lang="en-US" altLang="zh-CN" dirty="0">
                <a:solidFill>
                  <a:schemeClr val="accent5">
                    <a:lumMod val="75000"/>
                  </a:schemeClr>
                </a:solidFill>
                <a:latin typeface="Calibri" panose="020F0502020204030204" pitchFamily="34" charset="0"/>
                <a:cs typeface="Calibri" panose="020F0502020204030204" pitchFamily="34" charset="0"/>
              </a:rPr>
              <a:t>17</a:t>
            </a:r>
            <a:endParaRPr lang="zh-CN" altLang="en-US" dirty="0">
              <a:solidFill>
                <a:schemeClr val="accent5">
                  <a:lumMod val="75000"/>
                </a:schemeClr>
              </a:solidFill>
            </a:endParaRPr>
          </a:p>
        </p:txBody>
      </p:sp>
      <p:sp>
        <p:nvSpPr>
          <p:cNvPr id="14" name="TextBox 13">
            <a:extLst>
              <a:ext uri="{FF2B5EF4-FFF2-40B4-BE49-F238E27FC236}">
                <a16:creationId xmlns:a16="http://schemas.microsoft.com/office/drawing/2014/main" id="{5D53BC31-389E-1E7B-FD71-9BC24DDF4FE4}"/>
              </a:ext>
            </a:extLst>
          </p:cNvPr>
          <p:cNvSpPr txBox="1"/>
          <p:nvPr/>
        </p:nvSpPr>
        <p:spPr>
          <a:xfrm>
            <a:off x="667068" y="4269282"/>
            <a:ext cx="6097088" cy="369332"/>
          </a:xfrm>
          <a:prstGeom prst="rect">
            <a:avLst/>
          </a:prstGeom>
          <a:noFill/>
        </p:spPr>
        <p:txBody>
          <a:bodyPr wrap="square">
            <a:spAutoFit/>
          </a:bodyPr>
          <a:lstStyle/>
          <a:p>
            <a:r>
              <a:rPr kumimoji="1" lang="en-US" altLang="zh-CN" sz="1800" dirty="0">
                <a:solidFill>
                  <a:schemeClr val="accent5">
                    <a:lumMod val="75000"/>
                  </a:schemeClr>
                </a:solidFill>
                <a:latin typeface="Calibri" panose="020F0502020204030204" pitchFamily="34" charset="0"/>
                <a:cs typeface="Calibri" panose="020F0502020204030204" pitchFamily="34" charset="0"/>
              </a:rPr>
              <a:t>02:</a:t>
            </a:r>
            <a:r>
              <a:rPr kumimoji="1" lang="en-US" altLang="zh-CN" dirty="0">
                <a:solidFill>
                  <a:schemeClr val="accent5">
                    <a:lumMod val="75000"/>
                  </a:schemeClr>
                </a:solidFill>
                <a:latin typeface="Calibri" panose="020F0502020204030204" pitchFamily="34" charset="0"/>
                <a:cs typeface="Calibri" panose="020F0502020204030204" pitchFamily="34" charset="0"/>
              </a:rPr>
              <a:t>26</a:t>
            </a:r>
            <a:r>
              <a:rPr kumimoji="1" lang="en-US" altLang="zh-CN" sz="1800" dirty="0">
                <a:solidFill>
                  <a:schemeClr val="accent5">
                    <a:lumMod val="75000"/>
                  </a:schemeClr>
                </a:solidFill>
                <a:latin typeface="Calibri" panose="020F0502020204030204" pitchFamily="34" charset="0"/>
                <a:cs typeface="Calibri" panose="020F0502020204030204" pitchFamily="34" charset="0"/>
              </a:rPr>
              <a:t> – 0</a:t>
            </a:r>
            <a:r>
              <a:rPr kumimoji="1" lang="en-US" altLang="zh-CN" dirty="0">
                <a:solidFill>
                  <a:schemeClr val="accent5">
                    <a:lumMod val="75000"/>
                  </a:schemeClr>
                </a:solidFill>
                <a:latin typeface="Calibri" panose="020F0502020204030204" pitchFamily="34" charset="0"/>
                <a:cs typeface="Calibri" panose="020F0502020204030204" pitchFamily="34" charset="0"/>
              </a:rPr>
              <a:t>4</a:t>
            </a:r>
            <a:r>
              <a:rPr kumimoji="1" lang="en-US" altLang="zh-CN" sz="1800" dirty="0">
                <a:solidFill>
                  <a:schemeClr val="accent5">
                    <a:lumMod val="75000"/>
                  </a:schemeClr>
                </a:solidFill>
                <a:latin typeface="Calibri" panose="020F0502020204030204" pitchFamily="34" charset="0"/>
                <a:cs typeface="Calibri" panose="020F0502020204030204" pitchFamily="34" charset="0"/>
              </a:rPr>
              <a:t>:</a:t>
            </a:r>
            <a:r>
              <a:rPr kumimoji="1" lang="en-US" altLang="zh-CN" dirty="0">
                <a:solidFill>
                  <a:schemeClr val="accent5">
                    <a:lumMod val="75000"/>
                  </a:schemeClr>
                </a:solidFill>
                <a:latin typeface="Calibri" panose="020F0502020204030204" pitchFamily="34" charset="0"/>
                <a:cs typeface="Calibri" panose="020F0502020204030204" pitchFamily="34" charset="0"/>
              </a:rPr>
              <a:t>16</a:t>
            </a:r>
            <a:endParaRPr lang="zh-CN" altLang="en-US" dirty="0">
              <a:solidFill>
                <a:schemeClr val="accent5">
                  <a:lumMod val="75000"/>
                </a:schemeClr>
              </a:solidFill>
            </a:endParaRPr>
          </a:p>
        </p:txBody>
      </p:sp>
      <p:sp>
        <p:nvSpPr>
          <p:cNvPr id="15" name="TextBox 11">
            <a:extLst>
              <a:ext uri="{FF2B5EF4-FFF2-40B4-BE49-F238E27FC236}">
                <a16:creationId xmlns:a16="http://schemas.microsoft.com/office/drawing/2014/main" id="{60BD9DAC-9B88-EE2B-D400-37BE95B367F7}"/>
              </a:ext>
            </a:extLst>
          </p:cNvPr>
          <p:cNvSpPr txBox="1"/>
          <p:nvPr/>
        </p:nvSpPr>
        <p:spPr>
          <a:xfrm>
            <a:off x="1915977" y="5272438"/>
            <a:ext cx="2544286" cy="400110"/>
          </a:xfrm>
          <a:prstGeom prst="rect">
            <a:avLst/>
          </a:prstGeom>
          <a:noFill/>
        </p:spPr>
        <p:txBody>
          <a:bodyPr wrap="none" rtlCol="0">
            <a:spAutoFit/>
          </a:bodyPr>
          <a:lstStyle/>
          <a:p>
            <a:r>
              <a:rPr lang="en-US" altLang="zh-CN" sz="2000" dirty="0">
                <a:solidFill>
                  <a:schemeClr val="accent5">
                    <a:lumMod val="75000"/>
                  </a:schemeClr>
                </a:solidFill>
                <a:latin typeface="Ink Free" panose="03080402000500000000" pitchFamily="66" charset="0"/>
              </a:rPr>
              <a:t>Exception &amp; Conclusion</a:t>
            </a:r>
            <a:endParaRPr lang="zh-CN" altLang="en-US" sz="2000" dirty="0">
              <a:solidFill>
                <a:schemeClr val="accent5">
                  <a:lumMod val="75000"/>
                </a:schemeClr>
              </a:solidFill>
              <a:latin typeface="Ink Free" panose="03080402000500000000" pitchFamily="66" charset="0"/>
            </a:endParaRPr>
          </a:p>
        </p:txBody>
      </p:sp>
    </p:spTree>
    <p:extLst>
      <p:ext uri="{BB962C8B-B14F-4D97-AF65-F5344CB8AC3E}">
        <p14:creationId xmlns:p14="http://schemas.microsoft.com/office/powerpoint/2010/main" val="3007588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C4F0AEC-4016-4948-BD46-71F625E4FC43}"/>
              </a:ext>
            </a:extLst>
          </p:cNvPr>
          <p:cNvSpPr>
            <a:spLocks noGrp="1"/>
          </p:cNvSpPr>
          <p:nvPr>
            <p:ph type="sldNum" sz="quarter" idx="12"/>
          </p:nvPr>
        </p:nvSpPr>
        <p:spPr/>
        <p:txBody>
          <a:bodyPr/>
          <a:lstStyle/>
          <a:p>
            <a:fld id="{FD8249A1-E214-2E44-87B7-48B9FC3ED707}" type="slidenum">
              <a:rPr kumimoji="1" lang="zh-CN" altLang="en-US" smtClean="0"/>
              <a:t>22</a:t>
            </a:fld>
            <a:endParaRPr kumimoji="1" lang="zh-CN" altLang="en-US"/>
          </a:p>
        </p:txBody>
      </p:sp>
      <p:sp>
        <p:nvSpPr>
          <p:cNvPr id="3" name="TextBox 23">
            <a:extLst>
              <a:ext uri="{FF2B5EF4-FFF2-40B4-BE49-F238E27FC236}">
                <a16:creationId xmlns:a16="http://schemas.microsoft.com/office/drawing/2014/main" id="{595A90F3-62D8-134A-ACEF-CB411422AB84}"/>
              </a:ext>
            </a:extLst>
          </p:cNvPr>
          <p:cNvSpPr txBox="1"/>
          <p:nvPr/>
        </p:nvSpPr>
        <p:spPr>
          <a:xfrm>
            <a:off x="630715" y="180466"/>
            <a:ext cx="3379580"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a:t>
            </a:r>
            <a:r>
              <a:rPr lang="zh-CN" altLang="en-US" sz="2800" dirty="0">
                <a:solidFill>
                  <a:schemeClr val="accent5">
                    <a:lumMod val="75000"/>
                  </a:schemeClr>
                </a:solidFill>
                <a:latin typeface="Indie Flower" panose="02000000000000000000" pitchFamily="2" charset="0"/>
              </a:rPr>
              <a:t> </a:t>
            </a:r>
            <a:r>
              <a:rPr lang="en-US" altLang="zh-CN" sz="2800" dirty="0">
                <a:solidFill>
                  <a:schemeClr val="accent5">
                    <a:lumMod val="75000"/>
                  </a:schemeClr>
                </a:solidFill>
                <a:latin typeface="Indie Flower" panose="02000000000000000000" pitchFamily="2" charset="0"/>
              </a:rPr>
              <a:t>3: 04:19 – 05:20</a:t>
            </a:r>
            <a:endParaRPr lang="zh-CN" altLang="en-US" sz="2800" dirty="0">
              <a:solidFill>
                <a:schemeClr val="accent5">
                  <a:lumMod val="75000"/>
                </a:schemeClr>
              </a:solidFill>
              <a:latin typeface="Indie Flower" panose="02000000000000000000" pitchFamily="2" charset="0"/>
            </a:endParaRPr>
          </a:p>
        </p:txBody>
      </p:sp>
      <p:sp>
        <p:nvSpPr>
          <p:cNvPr id="7" name="文本框 6">
            <a:extLst>
              <a:ext uri="{FF2B5EF4-FFF2-40B4-BE49-F238E27FC236}">
                <a16:creationId xmlns:a16="http://schemas.microsoft.com/office/drawing/2014/main" id="{E3C48741-BD91-6D4B-B121-8CA435168FC6}"/>
              </a:ext>
            </a:extLst>
          </p:cNvPr>
          <p:cNvSpPr txBox="1"/>
          <p:nvPr/>
        </p:nvSpPr>
        <p:spPr>
          <a:xfrm>
            <a:off x="630715" y="955382"/>
            <a:ext cx="9268143" cy="5324535"/>
          </a:xfrm>
          <a:prstGeom prst="rect">
            <a:avLst/>
          </a:prstGeom>
          <a:noFill/>
        </p:spPr>
        <p:txBody>
          <a:bodyPr wrap="square">
            <a:spAutoFit/>
          </a:bodyPr>
          <a:lstStyle/>
          <a:p>
            <a:r>
              <a:rPr lang="en" altLang="zh-CN" sz="2000" i="0" u="none" strike="noStrike" dirty="0">
                <a:effectLst/>
                <a:cs typeface="Arial Hebrew Scholar" pitchFamily="2" charset="-79"/>
              </a:rPr>
              <a:t>For memes, however, fidelity is not always so important. For example, if you tell someone the alligator story I told you today, it probably won‘t be word for word exactly as I said it. </a:t>
            </a:r>
          </a:p>
          <a:p>
            <a:endParaRPr lang="en" altLang="zh-CN" sz="2000" dirty="0">
              <a:cs typeface="Arial Hebrew Scholar" pitchFamily="2" charset="-79"/>
            </a:endParaRPr>
          </a:p>
          <a:p>
            <a:r>
              <a:rPr lang="en" altLang="zh-CN" sz="2000" i="0" u="none" strike="noStrike" dirty="0">
                <a:effectLst/>
                <a:cs typeface="Arial Hebrew Scholar" pitchFamily="2" charset="-79"/>
              </a:rPr>
              <a:t>Still, it will be basically the same</a:t>
            </a:r>
            <a:r>
              <a:rPr lang="zh-CN" altLang="en-US" sz="2000" i="0" u="none" strike="noStrike" dirty="0">
                <a:effectLst/>
                <a:cs typeface="Arial Hebrew Scholar" pitchFamily="2" charset="-79"/>
              </a:rPr>
              <a:t> </a:t>
            </a:r>
            <a:r>
              <a:rPr lang="en-US" altLang="zh-CN" sz="2000" i="0" u="none" strike="noStrike" dirty="0">
                <a:effectLst/>
                <a:cs typeface="Arial Hebrew Scholar" pitchFamily="2" charset="-79"/>
              </a:rPr>
              <a:t>story,</a:t>
            </a:r>
            <a:r>
              <a:rPr lang="en" altLang="zh-CN" sz="2000" i="0" u="none" strike="noStrike" dirty="0">
                <a:effectLst/>
                <a:cs typeface="Arial Hebrew Scholar" pitchFamily="2" charset="-79"/>
              </a:rPr>
              <a:t> and the person who hears the story will be able to pass it along. </a:t>
            </a:r>
          </a:p>
          <a:p>
            <a:endParaRPr lang="en" altLang="zh-CN" sz="2000" dirty="0">
              <a:cs typeface="Arial Hebrew Scholar" pitchFamily="2" charset="-79"/>
            </a:endParaRPr>
          </a:p>
          <a:p>
            <a:r>
              <a:rPr lang="en" altLang="zh-CN" sz="2000" i="0" u="none" strike="noStrike" dirty="0">
                <a:effectLst/>
                <a:cs typeface="Arial Hebrew Scholar" pitchFamily="2" charset="-79"/>
              </a:rPr>
              <a:t>Other memes are replicated with higher fidelity, though—like the "Twinkle, twinkle" song?</a:t>
            </a:r>
            <a:r>
              <a:rPr lang="zh-CN" altLang="en-US" sz="2000" i="0" u="none" strike="noStrike" dirty="0">
                <a:effectLst/>
                <a:cs typeface="Arial Hebrew Scholar" pitchFamily="2" charset="-79"/>
              </a:rPr>
              <a:t> </a:t>
            </a:r>
            <a:r>
              <a:rPr lang="en" altLang="zh-CN" sz="2000" i="0" u="none" strike="noStrike" dirty="0">
                <a:effectLst/>
                <a:cs typeface="Arial Hebrew Scholar" pitchFamily="2" charset="-79"/>
              </a:rPr>
              <a:t>It had the exact same words twenty years ago as it does now. </a:t>
            </a:r>
          </a:p>
          <a:p>
            <a:endParaRPr lang="en" altLang="zh-CN" sz="2000" dirty="0">
              <a:cs typeface="Arial Hebrew Scholar" pitchFamily="2" charset="-79"/>
            </a:endParaRPr>
          </a:p>
          <a:p>
            <a:r>
              <a:rPr lang="en" altLang="zh-CN" sz="2000" i="0" u="none" strike="noStrike" dirty="0">
                <a:effectLst/>
                <a:cs typeface="Arial Hebrew Scholar" pitchFamily="2" charset="-79"/>
              </a:rPr>
              <a:t>Well, that's because we see songs as something that has to be performed accurately each time. If you change a word, the others will usually bring you in line. They'll say, "That's not how you sing it," right? </a:t>
            </a:r>
          </a:p>
          <a:p>
            <a:endParaRPr lang="en" altLang="zh-CN" sz="2000" dirty="0">
              <a:cs typeface="Arial Hebrew Scholar" pitchFamily="2" charset="-79"/>
            </a:endParaRPr>
          </a:p>
          <a:p>
            <a:r>
              <a:rPr lang="en" altLang="zh-CN" sz="2000" i="0" u="none" strike="noStrike" dirty="0">
                <a:effectLst/>
                <a:cs typeface="Arial Hebrew Scholar" pitchFamily="2" charset="-79"/>
              </a:rPr>
              <a:t>So, you can see how looking at pieces of cultural information as replicators, as memes, and analyzing them in terms of longevity, fecundity, and fidelity, we can gain some insight about how they spread, persist, or change.</a:t>
            </a:r>
            <a:endParaRPr lang="zh-CN" altLang="en-US" sz="2000" dirty="0">
              <a:cs typeface="Arial Hebrew Scholar" pitchFamily="2" charset="-79"/>
            </a:endParaRPr>
          </a:p>
        </p:txBody>
      </p:sp>
      <p:sp>
        <p:nvSpPr>
          <p:cNvPr id="6" name="Rectangle 5">
            <a:extLst>
              <a:ext uri="{FF2B5EF4-FFF2-40B4-BE49-F238E27FC236}">
                <a16:creationId xmlns:a16="http://schemas.microsoft.com/office/drawing/2014/main" id="{2E9E7020-7DC9-41A5-E6F9-2344076B9E5D}"/>
              </a:ext>
            </a:extLst>
          </p:cNvPr>
          <p:cNvSpPr/>
          <p:nvPr/>
        </p:nvSpPr>
        <p:spPr>
          <a:xfrm>
            <a:off x="630715" y="5179423"/>
            <a:ext cx="9009674" cy="1100494"/>
          </a:xfrm>
          <a:prstGeom prst="rect">
            <a:avLst/>
          </a:prstGeom>
          <a:solidFill>
            <a:schemeClr val="accent5">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48</a:t>
            </a:r>
            <a:endParaRPr lang="zh-CN" altLang="en-US" sz="3200" dirty="0">
              <a:solidFill>
                <a:schemeClr val="tx1"/>
              </a:solidFill>
            </a:endParaRPr>
          </a:p>
        </p:txBody>
      </p:sp>
    </p:spTree>
    <p:extLst>
      <p:ext uri="{BB962C8B-B14F-4D97-AF65-F5344CB8AC3E}">
        <p14:creationId xmlns:p14="http://schemas.microsoft.com/office/powerpoint/2010/main" val="3761034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C4F0AEC-4016-4948-BD46-71F625E4FC43}"/>
              </a:ext>
            </a:extLst>
          </p:cNvPr>
          <p:cNvSpPr>
            <a:spLocks noGrp="1"/>
          </p:cNvSpPr>
          <p:nvPr>
            <p:ph type="sldNum" sz="quarter" idx="12"/>
          </p:nvPr>
        </p:nvSpPr>
        <p:spPr/>
        <p:txBody>
          <a:bodyPr/>
          <a:lstStyle/>
          <a:p>
            <a:fld id="{FD8249A1-E214-2E44-87B7-48B9FC3ED707}" type="slidenum">
              <a:rPr kumimoji="1" lang="zh-CN" altLang="en-US" smtClean="0"/>
              <a:t>23</a:t>
            </a:fld>
            <a:endParaRPr kumimoji="1" lang="zh-CN" altLang="en-US"/>
          </a:p>
        </p:txBody>
      </p:sp>
      <p:sp>
        <p:nvSpPr>
          <p:cNvPr id="3" name="TextBox 23">
            <a:extLst>
              <a:ext uri="{FF2B5EF4-FFF2-40B4-BE49-F238E27FC236}">
                <a16:creationId xmlns:a16="http://schemas.microsoft.com/office/drawing/2014/main" id="{595A90F3-62D8-134A-ACEF-CB411422AB84}"/>
              </a:ext>
            </a:extLst>
          </p:cNvPr>
          <p:cNvSpPr txBox="1"/>
          <p:nvPr/>
        </p:nvSpPr>
        <p:spPr>
          <a:xfrm>
            <a:off x="630715" y="180466"/>
            <a:ext cx="3379580" cy="523220"/>
          </a:xfrm>
          <a:prstGeom prst="rect">
            <a:avLst/>
          </a:prstGeom>
          <a:noFill/>
        </p:spPr>
        <p:txBody>
          <a:bodyPr wrap="none" rtlCol="0">
            <a:spAutoFit/>
          </a:bodyPr>
          <a:lstStyle/>
          <a:p>
            <a:r>
              <a:rPr lang="en-US" altLang="zh-CN" sz="2800" dirty="0">
                <a:solidFill>
                  <a:schemeClr val="accent5">
                    <a:lumMod val="75000"/>
                  </a:schemeClr>
                </a:solidFill>
                <a:latin typeface="Indie Flower" panose="02000000000000000000" pitchFamily="2" charset="0"/>
              </a:rPr>
              <a:t>Topic</a:t>
            </a:r>
            <a:r>
              <a:rPr lang="zh-CN" altLang="en-US" sz="2800" dirty="0">
                <a:solidFill>
                  <a:schemeClr val="accent5">
                    <a:lumMod val="75000"/>
                  </a:schemeClr>
                </a:solidFill>
                <a:latin typeface="Indie Flower" panose="02000000000000000000" pitchFamily="2" charset="0"/>
              </a:rPr>
              <a:t> </a:t>
            </a:r>
            <a:r>
              <a:rPr lang="en-US" altLang="zh-CN" sz="2800" dirty="0">
                <a:solidFill>
                  <a:schemeClr val="accent5">
                    <a:lumMod val="75000"/>
                  </a:schemeClr>
                </a:solidFill>
                <a:latin typeface="Indie Flower" panose="02000000000000000000" pitchFamily="2" charset="0"/>
              </a:rPr>
              <a:t>3: 04:19 – 05:20</a:t>
            </a:r>
            <a:endParaRPr lang="zh-CN" altLang="en-US" sz="2800" dirty="0">
              <a:solidFill>
                <a:schemeClr val="accent5">
                  <a:lumMod val="75000"/>
                </a:schemeClr>
              </a:solidFill>
              <a:latin typeface="Indie Flower" panose="02000000000000000000" pitchFamily="2" charset="0"/>
            </a:endParaRPr>
          </a:p>
        </p:txBody>
      </p:sp>
      <p:sp>
        <p:nvSpPr>
          <p:cNvPr id="7" name="文本框 6">
            <a:extLst>
              <a:ext uri="{FF2B5EF4-FFF2-40B4-BE49-F238E27FC236}">
                <a16:creationId xmlns:a16="http://schemas.microsoft.com/office/drawing/2014/main" id="{E3C48741-BD91-6D4B-B121-8CA435168FC6}"/>
              </a:ext>
            </a:extLst>
          </p:cNvPr>
          <p:cNvSpPr txBox="1"/>
          <p:nvPr/>
        </p:nvSpPr>
        <p:spPr>
          <a:xfrm>
            <a:off x="630715" y="955382"/>
            <a:ext cx="9268143" cy="5324535"/>
          </a:xfrm>
          <a:prstGeom prst="rect">
            <a:avLst/>
          </a:prstGeom>
          <a:noFill/>
        </p:spPr>
        <p:txBody>
          <a:bodyPr wrap="square">
            <a:spAutoFit/>
          </a:bodyPr>
          <a:lstStyle/>
          <a:p>
            <a:r>
              <a:rPr lang="en" altLang="zh-CN" sz="2000" i="0" u="none" strike="noStrike" dirty="0">
                <a:effectLst/>
                <a:cs typeface="Arial Hebrew Scholar" pitchFamily="2" charset="-79"/>
              </a:rPr>
              <a:t>For memes, however, fidelity is not always so important. For example, if you tell someone the alligator story I told you today, it probably won‘t be word for word exactly as I said it. </a:t>
            </a:r>
          </a:p>
          <a:p>
            <a:endParaRPr lang="en" altLang="zh-CN" sz="2000" dirty="0">
              <a:cs typeface="Arial Hebrew Scholar" pitchFamily="2" charset="-79"/>
            </a:endParaRPr>
          </a:p>
          <a:p>
            <a:r>
              <a:rPr lang="en" altLang="zh-CN" sz="2000" i="0" u="none" strike="noStrike" dirty="0">
                <a:effectLst/>
                <a:cs typeface="Arial Hebrew Scholar" pitchFamily="2" charset="-79"/>
              </a:rPr>
              <a:t>Still, it will be basically the same</a:t>
            </a:r>
            <a:r>
              <a:rPr lang="zh-CN" altLang="en-US" sz="2000" i="0" u="none" strike="noStrike" dirty="0">
                <a:effectLst/>
                <a:cs typeface="Arial Hebrew Scholar" pitchFamily="2" charset="-79"/>
              </a:rPr>
              <a:t> </a:t>
            </a:r>
            <a:r>
              <a:rPr lang="en-US" altLang="zh-CN" sz="2000" i="0" u="none" strike="noStrike" dirty="0">
                <a:effectLst/>
                <a:cs typeface="Arial Hebrew Scholar" pitchFamily="2" charset="-79"/>
              </a:rPr>
              <a:t>story,</a:t>
            </a:r>
            <a:r>
              <a:rPr lang="en" altLang="zh-CN" sz="2000" i="0" u="none" strike="noStrike" dirty="0">
                <a:effectLst/>
                <a:cs typeface="Arial Hebrew Scholar" pitchFamily="2" charset="-79"/>
              </a:rPr>
              <a:t> and the person who hears the story will be able to pass it along. </a:t>
            </a:r>
          </a:p>
          <a:p>
            <a:endParaRPr lang="en" altLang="zh-CN" sz="2000" dirty="0">
              <a:cs typeface="Arial Hebrew Scholar" pitchFamily="2" charset="-79"/>
            </a:endParaRPr>
          </a:p>
          <a:p>
            <a:r>
              <a:rPr lang="en" altLang="zh-CN" sz="2000" i="0" u="none" strike="noStrike" dirty="0">
                <a:effectLst/>
                <a:cs typeface="Arial Hebrew Scholar" pitchFamily="2" charset="-79"/>
              </a:rPr>
              <a:t>Other memes are replicated with higher fidelity, though—like the "Twinkle, twinkle" song?</a:t>
            </a:r>
            <a:r>
              <a:rPr lang="zh-CN" altLang="en-US" sz="2000" i="0" u="none" strike="noStrike" dirty="0">
                <a:effectLst/>
                <a:cs typeface="Arial Hebrew Scholar" pitchFamily="2" charset="-79"/>
              </a:rPr>
              <a:t> </a:t>
            </a:r>
            <a:r>
              <a:rPr lang="en" altLang="zh-CN" sz="2000" i="0" u="none" strike="noStrike" dirty="0">
                <a:effectLst/>
                <a:cs typeface="Arial Hebrew Scholar" pitchFamily="2" charset="-79"/>
              </a:rPr>
              <a:t>It had the exact same words twenty years ago as it does now. </a:t>
            </a:r>
          </a:p>
          <a:p>
            <a:endParaRPr lang="en" altLang="zh-CN" sz="2000" dirty="0">
              <a:cs typeface="Arial Hebrew Scholar" pitchFamily="2" charset="-79"/>
            </a:endParaRPr>
          </a:p>
          <a:p>
            <a:r>
              <a:rPr lang="en" altLang="zh-CN" sz="2000" i="0" u="none" strike="noStrike" dirty="0">
                <a:effectLst/>
                <a:cs typeface="Arial Hebrew Scholar" pitchFamily="2" charset="-79"/>
              </a:rPr>
              <a:t>Well, that's because we see songs as something that has to be performed accurately each time. If you change a word, the others will usually bring you in line. They'll say, "That's not how you sing it," right? </a:t>
            </a:r>
          </a:p>
          <a:p>
            <a:endParaRPr lang="en" altLang="zh-CN" sz="2000" dirty="0">
              <a:cs typeface="Arial Hebrew Scholar" pitchFamily="2" charset="-79"/>
            </a:endParaRPr>
          </a:p>
          <a:p>
            <a:r>
              <a:rPr lang="en" altLang="zh-CN" sz="2000" i="0" u="none" strike="noStrike" dirty="0">
                <a:effectLst/>
                <a:cs typeface="Arial Hebrew Scholar" pitchFamily="2" charset="-79"/>
              </a:rPr>
              <a:t>So, you can see how looking at pieces of cultural information as replicators, as memes, and analyzing them in terms of longevity, fecundity, and fidelity, we can gain some insight about how they spread, persist, or change.</a:t>
            </a:r>
            <a:endParaRPr lang="zh-CN" altLang="en-US" sz="2000" dirty="0">
              <a:cs typeface="Arial Hebrew Scholar" pitchFamily="2" charset="-79"/>
            </a:endParaRPr>
          </a:p>
        </p:txBody>
      </p:sp>
    </p:spTree>
    <p:extLst>
      <p:ext uri="{BB962C8B-B14F-4D97-AF65-F5344CB8AC3E}">
        <p14:creationId xmlns:p14="http://schemas.microsoft.com/office/powerpoint/2010/main" val="2939128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2A13C08-EDB0-2C47-BDBB-1985DFF244A5}"/>
              </a:ext>
            </a:extLst>
          </p:cNvPr>
          <p:cNvSpPr>
            <a:spLocks noGrp="1"/>
          </p:cNvSpPr>
          <p:nvPr>
            <p:ph type="sldNum" sz="quarter" idx="12"/>
          </p:nvPr>
        </p:nvSpPr>
        <p:spPr/>
        <p:txBody>
          <a:bodyPr/>
          <a:lstStyle/>
          <a:p>
            <a:fld id="{FD8249A1-E214-2E44-87B7-48B9FC3ED707}" type="slidenum">
              <a:rPr kumimoji="1" lang="zh-CN" altLang="en-US" smtClean="0"/>
              <a:t>24</a:t>
            </a:fld>
            <a:endParaRPr kumimoji="1" lang="zh-CN" altLang="en-US"/>
          </a:p>
        </p:txBody>
      </p:sp>
      <p:sp>
        <p:nvSpPr>
          <p:cNvPr id="4" name="文本框 3">
            <a:extLst>
              <a:ext uri="{FF2B5EF4-FFF2-40B4-BE49-F238E27FC236}">
                <a16:creationId xmlns:a16="http://schemas.microsoft.com/office/drawing/2014/main" id="{C2068C62-1393-0140-ABC9-B8E8D3408114}"/>
              </a:ext>
            </a:extLst>
          </p:cNvPr>
          <p:cNvSpPr txBox="1"/>
          <p:nvPr/>
        </p:nvSpPr>
        <p:spPr>
          <a:xfrm>
            <a:off x="558800" y="282139"/>
            <a:ext cx="6096000" cy="2862322"/>
          </a:xfrm>
          <a:prstGeom prst="rect">
            <a:avLst/>
          </a:prstGeom>
          <a:noFill/>
        </p:spPr>
        <p:txBody>
          <a:bodyPr wrap="square">
            <a:spAutoFit/>
          </a:bodyPr>
          <a:lstStyle/>
          <a:p>
            <a:pPr algn="l"/>
            <a:r>
              <a:rPr lang="en" altLang="zh-CN" sz="2000" b="1" i="0" u="none" strike="noStrike" dirty="0">
                <a:effectLst/>
              </a:rPr>
              <a:t>1.What is the main purpose of the lecture?</a:t>
            </a:r>
          </a:p>
          <a:p>
            <a:pPr algn="l"/>
            <a:r>
              <a:rPr lang="en" altLang="zh-CN" sz="2000" b="0" i="0" u="none" strike="noStrike" dirty="0">
                <a:effectLst/>
              </a:rPr>
              <a:t>A. To introduce a method that can help students remember new information</a:t>
            </a:r>
          </a:p>
          <a:p>
            <a:pPr algn="l"/>
            <a:r>
              <a:rPr lang="en" altLang="zh-CN" sz="2000" b="0" i="0" u="none" strike="noStrike" dirty="0">
                <a:effectLst/>
              </a:rPr>
              <a:t>B. To introduce a way to study how information passes from one person to another</a:t>
            </a:r>
          </a:p>
          <a:p>
            <a:pPr algn="l"/>
            <a:r>
              <a:rPr lang="en" altLang="zh-CN" sz="2000" b="0" i="0" u="none" strike="noStrike" dirty="0">
                <a:effectLst/>
              </a:rPr>
              <a:t>C. To explain the differences between biological information and cultural information</a:t>
            </a:r>
          </a:p>
          <a:p>
            <a:pPr algn="l"/>
            <a:r>
              <a:rPr lang="en" altLang="zh-CN" sz="2000" b="0" i="0" u="none" strike="noStrike" dirty="0">
                <a:effectLst/>
              </a:rPr>
              <a:t>D. To explain the differences between stories, songs, and other pieces of information</a:t>
            </a:r>
          </a:p>
        </p:txBody>
      </p:sp>
      <p:sp>
        <p:nvSpPr>
          <p:cNvPr id="6" name="文本框 5">
            <a:extLst>
              <a:ext uri="{FF2B5EF4-FFF2-40B4-BE49-F238E27FC236}">
                <a16:creationId xmlns:a16="http://schemas.microsoft.com/office/drawing/2014/main" id="{DAF91A49-1383-A741-9FB2-BDFE94D019D0}"/>
              </a:ext>
            </a:extLst>
          </p:cNvPr>
          <p:cNvSpPr txBox="1"/>
          <p:nvPr/>
        </p:nvSpPr>
        <p:spPr>
          <a:xfrm>
            <a:off x="558800" y="3551376"/>
            <a:ext cx="5537200" cy="3170099"/>
          </a:xfrm>
          <a:prstGeom prst="rect">
            <a:avLst/>
          </a:prstGeom>
          <a:noFill/>
        </p:spPr>
        <p:txBody>
          <a:bodyPr wrap="square">
            <a:spAutoFit/>
          </a:bodyPr>
          <a:lstStyle/>
          <a:p>
            <a:pPr algn="l"/>
            <a:r>
              <a:rPr lang="en" altLang="zh-CN" sz="2000" b="1" i="0" u="none" strike="noStrike" dirty="0">
                <a:effectLst/>
              </a:rPr>
              <a:t>2.Why does the professor tell the story about alligators?</a:t>
            </a:r>
          </a:p>
          <a:p>
            <a:pPr algn="l"/>
            <a:r>
              <a:rPr lang="en" altLang="zh-CN" sz="2000" b="0" i="0" u="none" strike="noStrike" dirty="0">
                <a:effectLst/>
              </a:rPr>
              <a:t>A. To explain the difference between true and false stories</a:t>
            </a:r>
          </a:p>
          <a:p>
            <a:pPr algn="l"/>
            <a:r>
              <a:rPr lang="en" altLang="zh-CN" sz="2000" b="0" i="0" u="none" strike="noStrike" dirty="0">
                <a:effectLst/>
              </a:rPr>
              <a:t>B. To draw an analogy between alligator reproduction and cultural transmission</a:t>
            </a:r>
          </a:p>
          <a:p>
            <a:pPr algn="l"/>
            <a:r>
              <a:rPr lang="en" altLang="zh-CN" sz="2000" b="0" i="0" u="none" strike="noStrike" dirty="0">
                <a:effectLst/>
              </a:rPr>
              <a:t>C. To give an example of a piece of information that functions as a meme</a:t>
            </a:r>
          </a:p>
          <a:p>
            <a:pPr algn="l"/>
            <a:r>
              <a:rPr lang="en" altLang="zh-CN" sz="2000" b="0" i="0" u="none" strike="noStrike" dirty="0">
                <a:effectLst/>
              </a:rPr>
              <a:t>D. To show how a story can gradually change into a song</a:t>
            </a:r>
          </a:p>
        </p:txBody>
      </p:sp>
      <p:sp>
        <p:nvSpPr>
          <p:cNvPr id="8" name="文本框 7">
            <a:extLst>
              <a:ext uri="{FF2B5EF4-FFF2-40B4-BE49-F238E27FC236}">
                <a16:creationId xmlns:a16="http://schemas.microsoft.com/office/drawing/2014/main" id="{BDDC844F-8A08-ED4E-BFBE-304C57B53A00}"/>
              </a:ext>
            </a:extLst>
          </p:cNvPr>
          <p:cNvSpPr txBox="1"/>
          <p:nvPr/>
        </p:nvSpPr>
        <p:spPr>
          <a:xfrm>
            <a:off x="6654800" y="2021076"/>
            <a:ext cx="4597400" cy="2246769"/>
          </a:xfrm>
          <a:prstGeom prst="rect">
            <a:avLst/>
          </a:prstGeom>
          <a:noFill/>
        </p:spPr>
        <p:txBody>
          <a:bodyPr wrap="square">
            <a:spAutoFit/>
          </a:bodyPr>
          <a:lstStyle/>
          <a:p>
            <a:pPr algn="l"/>
            <a:r>
              <a:rPr lang="en" altLang="zh-CN" sz="2000" b="1" i="0" u="none" strike="noStrike" dirty="0">
                <a:effectLst/>
              </a:rPr>
              <a:t>3.According to the professor, which of the following are examples of meme transfer? [Click on 2 answers.]</a:t>
            </a:r>
          </a:p>
          <a:p>
            <a:pPr algn="l"/>
            <a:r>
              <a:rPr lang="en" altLang="zh-CN" sz="2000" b="0" i="0" u="none" strike="noStrike" dirty="0">
                <a:effectLst/>
              </a:rPr>
              <a:t>A. Telling familiar stories</a:t>
            </a:r>
          </a:p>
          <a:p>
            <a:pPr algn="l"/>
            <a:r>
              <a:rPr lang="en" altLang="zh-CN" sz="2000" b="0" i="0" u="none" strike="noStrike" dirty="0">
                <a:effectLst/>
              </a:rPr>
              <a:t>B. Sharing feelings</a:t>
            </a:r>
          </a:p>
          <a:p>
            <a:pPr algn="l"/>
            <a:r>
              <a:rPr lang="en" altLang="zh-CN" sz="2000" b="0" i="0" u="none" strike="noStrike" dirty="0">
                <a:effectLst/>
              </a:rPr>
              <a:t>C. Composing original music</a:t>
            </a:r>
          </a:p>
          <a:p>
            <a:pPr algn="l"/>
            <a:r>
              <a:rPr lang="en" altLang="zh-CN" sz="2000" b="0" i="0" u="none" strike="noStrike" dirty="0">
                <a:effectLst/>
              </a:rPr>
              <a:t>D. Learning a scientific theory</a:t>
            </a:r>
          </a:p>
        </p:txBody>
      </p:sp>
    </p:spTree>
    <p:extLst>
      <p:ext uri="{BB962C8B-B14F-4D97-AF65-F5344CB8AC3E}">
        <p14:creationId xmlns:p14="http://schemas.microsoft.com/office/powerpoint/2010/main" val="2623721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A4D45D7-C036-E240-ACDA-85A7BC96A5D3}"/>
              </a:ext>
            </a:extLst>
          </p:cNvPr>
          <p:cNvSpPr>
            <a:spLocks noGrp="1"/>
          </p:cNvSpPr>
          <p:nvPr>
            <p:ph type="sldNum" sz="quarter" idx="12"/>
          </p:nvPr>
        </p:nvSpPr>
        <p:spPr/>
        <p:txBody>
          <a:bodyPr/>
          <a:lstStyle/>
          <a:p>
            <a:fld id="{FD8249A1-E214-2E44-87B7-48B9FC3ED707}" type="slidenum">
              <a:rPr kumimoji="1" lang="zh-CN" altLang="en-US" smtClean="0"/>
              <a:t>25</a:t>
            </a:fld>
            <a:endParaRPr kumimoji="1" lang="zh-CN" altLang="en-US"/>
          </a:p>
        </p:txBody>
      </p:sp>
      <p:sp>
        <p:nvSpPr>
          <p:cNvPr id="4" name="文本框 3">
            <a:extLst>
              <a:ext uri="{FF2B5EF4-FFF2-40B4-BE49-F238E27FC236}">
                <a16:creationId xmlns:a16="http://schemas.microsoft.com/office/drawing/2014/main" id="{E16BC955-2A05-AC46-AA18-6A39646DDA26}"/>
              </a:ext>
            </a:extLst>
          </p:cNvPr>
          <p:cNvSpPr txBox="1"/>
          <p:nvPr/>
        </p:nvSpPr>
        <p:spPr>
          <a:xfrm>
            <a:off x="635000" y="136525"/>
            <a:ext cx="8140700" cy="1631216"/>
          </a:xfrm>
          <a:prstGeom prst="rect">
            <a:avLst/>
          </a:prstGeom>
          <a:noFill/>
        </p:spPr>
        <p:txBody>
          <a:bodyPr wrap="square">
            <a:spAutoFit/>
          </a:bodyPr>
          <a:lstStyle/>
          <a:p>
            <a:pPr algn="l"/>
            <a:r>
              <a:rPr lang="en" altLang="zh-CN" sz="2000" b="0" i="0" u="none" strike="noStrike" dirty="0">
                <a:effectLst/>
              </a:rPr>
              <a:t>4</a:t>
            </a:r>
            <a:r>
              <a:rPr lang="en" altLang="zh-CN" sz="2000" b="1" i="0" u="none" strike="noStrike" dirty="0">
                <a:effectLst/>
              </a:rPr>
              <a:t>.What example does the professor give of a meme’s longevity?.</a:t>
            </a:r>
          </a:p>
          <a:p>
            <a:pPr algn="l"/>
            <a:r>
              <a:rPr lang="en" altLang="zh-CN" sz="2000" b="0" i="0" u="none" strike="noStrike" dirty="0">
                <a:effectLst/>
              </a:rPr>
              <a:t>A. A story has been changing since it first appeared in the 1930s.</a:t>
            </a:r>
          </a:p>
          <a:p>
            <a:pPr algn="l"/>
            <a:r>
              <a:rPr lang="en" altLang="zh-CN" sz="2000" b="0" i="0" u="none" strike="noStrike" dirty="0">
                <a:effectLst/>
              </a:rPr>
              <a:t>B. A person remembers a story for many years.</a:t>
            </a:r>
          </a:p>
          <a:p>
            <a:pPr algn="l"/>
            <a:r>
              <a:rPr lang="en" altLang="zh-CN" sz="2000" b="0" i="0" u="none" strike="noStrike" dirty="0">
                <a:effectLst/>
              </a:rPr>
              <a:t>C. A gene is passed on through many generations without changing.</a:t>
            </a:r>
          </a:p>
          <a:p>
            <a:pPr algn="l"/>
            <a:r>
              <a:rPr lang="en" altLang="zh-CN" sz="2000" b="0" i="0" u="none" strike="noStrike" dirty="0">
                <a:effectLst/>
              </a:rPr>
              <a:t>D. A song quickly becomes popular all over the world.</a:t>
            </a:r>
          </a:p>
        </p:txBody>
      </p:sp>
      <p:sp>
        <p:nvSpPr>
          <p:cNvPr id="6" name="文本框 5">
            <a:extLst>
              <a:ext uri="{FF2B5EF4-FFF2-40B4-BE49-F238E27FC236}">
                <a16:creationId xmlns:a16="http://schemas.microsoft.com/office/drawing/2014/main" id="{862F8AA8-7D29-C44B-A50A-0F9AA78E7BFB}"/>
              </a:ext>
            </a:extLst>
          </p:cNvPr>
          <p:cNvSpPr txBox="1"/>
          <p:nvPr/>
        </p:nvSpPr>
        <p:spPr>
          <a:xfrm>
            <a:off x="635000" y="2213739"/>
            <a:ext cx="9982200" cy="1631216"/>
          </a:xfrm>
          <a:prstGeom prst="rect">
            <a:avLst/>
          </a:prstGeom>
          <a:noFill/>
        </p:spPr>
        <p:txBody>
          <a:bodyPr wrap="square">
            <a:spAutoFit/>
          </a:bodyPr>
          <a:lstStyle/>
          <a:p>
            <a:pPr algn="l"/>
            <a:r>
              <a:rPr lang="en" altLang="zh-CN" sz="2000" b="1" i="0" u="none" strike="noStrike" dirty="0">
                <a:effectLst/>
              </a:rPr>
              <a:t>5.What does the professor compare to a housefly laying many eggs?</a:t>
            </a:r>
          </a:p>
          <a:p>
            <a:pPr algn="l"/>
            <a:r>
              <a:rPr lang="en" altLang="zh-CN" sz="2000" b="0" i="0" u="none" strike="noStrike" dirty="0">
                <a:effectLst/>
              </a:rPr>
              <a:t>A. A child learning many different ideas from his or her parents</a:t>
            </a:r>
          </a:p>
          <a:p>
            <a:pPr algn="l"/>
            <a:r>
              <a:rPr lang="en" altLang="zh-CN" sz="2000" b="0" i="0" u="none" strike="noStrike" dirty="0">
                <a:effectLst/>
              </a:rPr>
              <a:t>B. Alligators reproducing in New York sewers</a:t>
            </a:r>
          </a:p>
          <a:p>
            <a:pPr algn="l"/>
            <a:r>
              <a:rPr lang="en" altLang="zh-CN" sz="2000" b="0" i="0" u="none" strike="noStrike" dirty="0">
                <a:effectLst/>
              </a:rPr>
              <a:t>C. Different people remembering different versions of a story</a:t>
            </a:r>
          </a:p>
          <a:p>
            <a:pPr algn="l"/>
            <a:r>
              <a:rPr lang="en" altLang="zh-CN" sz="2000" b="0" i="0" u="none" strike="noStrike" dirty="0">
                <a:effectLst/>
              </a:rPr>
              <a:t>D. A person singing the “Twinkle, twinkle” song many times</a:t>
            </a:r>
          </a:p>
        </p:txBody>
      </p:sp>
      <p:sp>
        <p:nvSpPr>
          <p:cNvPr id="8" name="文本框 7">
            <a:extLst>
              <a:ext uri="{FF2B5EF4-FFF2-40B4-BE49-F238E27FC236}">
                <a16:creationId xmlns:a16="http://schemas.microsoft.com/office/drawing/2014/main" id="{570E8BF4-5E38-C14D-9EF2-C754A8AD64B2}"/>
              </a:ext>
            </a:extLst>
          </p:cNvPr>
          <p:cNvSpPr txBox="1"/>
          <p:nvPr/>
        </p:nvSpPr>
        <p:spPr>
          <a:xfrm>
            <a:off x="635000" y="4469537"/>
            <a:ext cx="10502900" cy="1631216"/>
          </a:xfrm>
          <a:prstGeom prst="rect">
            <a:avLst/>
          </a:prstGeom>
          <a:noFill/>
        </p:spPr>
        <p:txBody>
          <a:bodyPr wrap="square">
            <a:spAutoFit/>
          </a:bodyPr>
          <a:lstStyle/>
          <a:p>
            <a:pPr algn="l"/>
            <a:r>
              <a:rPr lang="en" altLang="zh-CN" sz="2000" b="1" i="0" u="none" strike="noStrike" dirty="0">
                <a:effectLst/>
              </a:rPr>
              <a:t>6.Why does the professor say this?</a:t>
            </a:r>
          </a:p>
          <a:p>
            <a:pPr algn="l"/>
            <a:r>
              <a:rPr lang="en" altLang="zh-CN" sz="2000" b="0" i="0" u="none" strike="noStrike" dirty="0">
                <a:effectLst/>
              </a:rPr>
              <a:t>A. To explain why some memes do not change much.</a:t>
            </a:r>
          </a:p>
          <a:p>
            <a:pPr algn="l"/>
            <a:r>
              <a:rPr lang="en" altLang="zh-CN" sz="2000" b="0" i="0" u="none" strike="noStrike" dirty="0">
                <a:effectLst/>
              </a:rPr>
              <a:t>B. To ask the students for their opinion about songs as memes.</a:t>
            </a:r>
          </a:p>
          <a:p>
            <a:pPr algn="l"/>
            <a:r>
              <a:rPr lang="en" altLang="zh-CN" sz="2000" b="0" i="0" u="none" strike="noStrike" dirty="0">
                <a:effectLst/>
              </a:rPr>
              <a:t>C. To acknowledge a problem with the meme theory.</a:t>
            </a:r>
          </a:p>
          <a:p>
            <a:pPr algn="l"/>
            <a:r>
              <a:rPr lang="en" altLang="zh-CN" sz="2000" b="0" i="0" u="none" strike="noStrike" dirty="0">
                <a:effectLst/>
              </a:rPr>
              <a:t>D. To ask the student to test an idea about memes.</a:t>
            </a:r>
          </a:p>
        </p:txBody>
      </p:sp>
    </p:spTree>
    <p:extLst>
      <p:ext uri="{BB962C8B-B14F-4D97-AF65-F5344CB8AC3E}">
        <p14:creationId xmlns:p14="http://schemas.microsoft.com/office/powerpoint/2010/main" val="1153654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95CD66-01D9-1A46-BB66-CACCB983A8FC}"/>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2" name="文本框 1">
            <a:extLst>
              <a:ext uri="{FF2B5EF4-FFF2-40B4-BE49-F238E27FC236}">
                <a16:creationId xmlns:a16="http://schemas.microsoft.com/office/drawing/2014/main" id="{36D01FCF-4DA6-B747-B7E6-1BC3469302FD}"/>
              </a:ext>
            </a:extLst>
          </p:cNvPr>
          <p:cNvSpPr txBox="1"/>
          <p:nvPr/>
        </p:nvSpPr>
        <p:spPr>
          <a:xfrm>
            <a:off x="741436" y="1531692"/>
            <a:ext cx="7631854" cy="3683188"/>
          </a:xfrm>
          <a:prstGeom prst="rect">
            <a:avLst/>
          </a:prstGeom>
          <a:noFill/>
        </p:spPr>
        <p:txBody>
          <a:bodyPr wrap="square" rtlCol="0">
            <a:spAutoFit/>
          </a:bodyPr>
          <a:lstStyle/>
          <a:p>
            <a:pPr>
              <a:lnSpc>
                <a:spcPct val="200000"/>
              </a:lnSpc>
            </a:pPr>
            <a:r>
              <a:rPr kumimoji="1" lang="en-US" altLang="zh-CN" sz="2400" dirty="0">
                <a:latin typeface="+mn-ea"/>
                <a:cs typeface="Calibri" panose="020F0502020204030204" pitchFamily="34" charset="0"/>
              </a:rPr>
              <a:t>The girl thinks the class is impersonal </a:t>
            </a:r>
            <a:r>
              <a:rPr kumimoji="1" lang="en-US" altLang="zh-CN" sz="2400" b="1" u="sng" dirty="0">
                <a:latin typeface="+mn-ea"/>
                <a:cs typeface="Calibri" panose="020F0502020204030204" pitchFamily="34" charset="0"/>
              </a:rPr>
              <a:t>because</a:t>
            </a:r>
            <a:r>
              <a:rPr kumimoji="1" lang="en-US" altLang="zh-CN" sz="2400" dirty="0">
                <a:latin typeface="+mn-ea"/>
                <a:cs typeface="Calibri" panose="020F0502020204030204" pitchFamily="34" charset="0"/>
              </a:rPr>
              <a:t> the professor did not pay attention to her question in class.</a:t>
            </a:r>
          </a:p>
          <a:p>
            <a:pPr>
              <a:lnSpc>
                <a:spcPct val="200000"/>
              </a:lnSpc>
            </a:pPr>
            <a:r>
              <a:rPr kumimoji="1" lang="en-US" altLang="zh-CN" sz="2400" dirty="0">
                <a:latin typeface="+mn-ea"/>
                <a:cs typeface="Calibri" panose="020F0502020204030204" pitchFamily="34" charset="0"/>
              </a:rPr>
              <a:t> </a:t>
            </a:r>
          </a:p>
          <a:p>
            <a:pPr>
              <a:lnSpc>
                <a:spcPct val="200000"/>
              </a:lnSpc>
            </a:pPr>
            <a:r>
              <a:rPr kumimoji="1" lang="en-US" altLang="zh-CN" sz="2400" dirty="0">
                <a:latin typeface="+mn-ea"/>
                <a:cs typeface="Calibri" panose="020F0502020204030204" pitchFamily="34" charset="0"/>
              </a:rPr>
              <a:t>Meanwhile the man thinks that is not the case </a:t>
            </a:r>
            <a:r>
              <a:rPr kumimoji="1" lang="en-US" altLang="zh-CN" sz="2400" b="1" u="sng" dirty="0">
                <a:latin typeface="+mn-ea"/>
                <a:cs typeface="Calibri" panose="020F0502020204030204" pitchFamily="34" charset="0"/>
              </a:rPr>
              <a:t>as</a:t>
            </a:r>
            <a:r>
              <a:rPr kumimoji="1" lang="en-US" altLang="zh-CN" sz="2400" dirty="0">
                <a:latin typeface="+mn-ea"/>
                <a:cs typeface="Calibri" panose="020F0502020204030204" pitchFamily="34" charset="0"/>
              </a:rPr>
              <a:t> the professor maybe just didn’t notice the her.</a:t>
            </a:r>
            <a:endParaRPr kumimoji="1" lang="zh-CN" altLang="en-US" sz="2400" dirty="0">
              <a:latin typeface="+mn-ea"/>
              <a:cs typeface="Calibri" panose="020F0502020204030204" pitchFamily="34" charset="0"/>
            </a:endParaRPr>
          </a:p>
        </p:txBody>
      </p:sp>
      <p:sp>
        <p:nvSpPr>
          <p:cNvPr id="4" name="Slide Number Placeholder 3">
            <a:extLst>
              <a:ext uri="{FF2B5EF4-FFF2-40B4-BE49-F238E27FC236}">
                <a16:creationId xmlns:a16="http://schemas.microsoft.com/office/drawing/2014/main" id="{FA36640D-6993-984E-BEC5-C4F1B31FF539}"/>
              </a:ext>
            </a:extLst>
          </p:cNvPr>
          <p:cNvSpPr>
            <a:spLocks noGrp="1"/>
          </p:cNvSpPr>
          <p:nvPr>
            <p:ph type="sldNum" sz="quarter" idx="12"/>
          </p:nvPr>
        </p:nvSpPr>
        <p:spPr/>
        <p:txBody>
          <a:bodyPr/>
          <a:lstStyle/>
          <a:p>
            <a:fld id="{409EA4F7-EE48-7544-9A25-19F1CE3075A1}" type="slidenum">
              <a:rPr kumimoji="1" lang="zh-CN" altLang="en-US" smtClean="0"/>
              <a:t>3</a:t>
            </a:fld>
            <a:endParaRPr kumimoji="1" lang="zh-CN" altLang="en-US"/>
          </a:p>
        </p:txBody>
      </p:sp>
      <p:cxnSp>
        <p:nvCxnSpPr>
          <p:cNvPr id="3" name="Straight Connector 2">
            <a:extLst>
              <a:ext uri="{FF2B5EF4-FFF2-40B4-BE49-F238E27FC236}">
                <a16:creationId xmlns:a16="http://schemas.microsoft.com/office/drawing/2014/main" id="{781B753D-9F38-F9EB-8C4D-570E4116B9FC}"/>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1823592"/>
      </p:ext>
    </p:extLst>
  </p:cSld>
  <p:clrMapOvr>
    <a:masterClrMapping/>
  </p:clrMapOvr>
  <mc:AlternateContent xmlns:mc="http://schemas.openxmlformats.org/markup-compatibility/2006" xmlns:p14="http://schemas.microsoft.com/office/powerpoint/2010/main">
    <mc:Choice Requires="p14">
      <p:transition spd="slow" p14:dur="2000" advTm="27231"/>
    </mc:Choice>
    <mc:Fallback xmlns="">
      <p:transition spd="slow" advTm="2723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95CD66-01D9-1A46-BB66-CACCB983A8FC}"/>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2" name="文本框 1">
            <a:extLst>
              <a:ext uri="{FF2B5EF4-FFF2-40B4-BE49-F238E27FC236}">
                <a16:creationId xmlns:a16="http://schemas.microsoft.com/office/drawing/2014/main" id="{36D01FCF-4DA6-B747-B7E6-1BC3469302FD}"/>
              </a:ext>
            </a:extLst>
          </p:cNvPr>
          <p:cNvSpPr txBox="1"/>
          <p:nvPr/>
        </p:nvSpPr>
        <p:spPr>
          <a:xfrm>
            <a:off x="741435" y="1531692"/>
            <a:ext cx="8343781" cy="2944524"/>
          </a:xfrm>
          <a:prstGeom prst="rect">
            <a:avLst/>
          </a:prstGeom>
          <a:noFill/>
        </p:spPr>
        <p:txBody>
          <a:bodyPr wrap="square" rtlCol="0">
            <a:spAutoFit/>
          </a:bodyPr>
          <a:lstStyle/>
          <a:p>
            <a:pPr>
              <a:lnSpc>
                <a:spcPct val="200000"/>
              </a:lnSpc>
            </a:pPr>
            <a:r>
              <a:rPr kumimoji="1" lang="en-US" altLang="zh-CN" sz="2400" dirty="0">
                <a:latin typeface="+mn-ea"/>
                <a:cs typeface="Calibri" panose="020F0502020204030204" pitchFamily="34" charset="0"/>
              </a:rPr>
              <a:t>The girl thinks the class is impersonal. </a:t>
            </a:r>
          </a:p>
          <a:p>
            <a:pPr>
              <a:lnSpc>
                <a:spcPct val="200000"/>
              </a:lnSpc>
            </a:pPr>
            <a:r>
              <a:rPr kumimoji="1" lang="en-US" altLang="zh-CN" sz="2400" dirty="0">
                <a:latin typeface="+mn-ea"/>
                <a:cs typeface="Calibri" panose="020F0502020204030204" pitchFamily="34" charset="0"/>
              </a:rPr>
              <a:t>The professor did not pay attention to her question in class.</a:t>
            </a:r>
          </a:p>
          <a:p>
            <a:pPr>
              <a:lnSpc>
                <a:spcPct val="200000"/>
              </a:lnSpc>
            </a:pPr>
            <a:r>
              <a:rPr kumimoji="1" lang="en-US" altLang="zh-CN" sz="2400" dirty="0">
                <a:latin typeface="+mn-ea"/>
                <a:cs typeface="Calibri" panose="020F0502020204030204" pitchFamily="34" charset="0"/>
              </a:rPr>
              <a:t>Meanwhile the man thinks that is not the case.</a:t>
            </a:r>
          </a:p>
          <a:p>
            <a:pPr>
              <a:lnSpc>
                <a:spcPct val="200000"/>
              </a:lnSpc>
            </a:pPr>
            <a:r>
              <a:rPr kumimoji="1" lang="en-US" altLang="zh-CN" sz="2400" dirty="0">
                <a:latin typeface="+mn-ea"/>
                <a:cs typeface="Calibri" panose="020F0502020204030204" pitchFamily="34" charset="0"/>
              </a:rPr>
              <a:t>The professor maybe just didn’t notice her.</a:t>
            </a:r>
            <a:endParaRPr kumimoji="1" lang="zh-CN" altLang="en-US" sz="2400" dirty="0">
              <a:latin typeface="+mn-ea"/>
              <a:cs typeface="Calibri" panose="020F0502020204030204" pitchFamily="34" charset="0"/>
            </a:endParaRPr>
          </a:p>
        </p:txBody>
      </p:sp>
      <p:sp>
        <p:nvSpPr>
          <p:cNvPr id="4" name="Slide Number Placeholder 3">
            <a:extLst>
              <a:ext uri="{FF2B5EF4-FFF2-40B4-BE49-F238E27FC236}">
                <a16:creationId xmlns:a16="http://schemas.microsoft.com/office/drawing/2014/main" id="{FA36640D-6993-984E-BEC5-C4F1B31FF539}"/>
              </a:ext>
            </a:extLst>
          </p:cNvPr>
          <p:cNvSpPr>
            <a:spLocks noGrp="1"/>
          </p:cNvSpPr>
          <p:nvPr>
            <p:ph type="sldNum" sz="quarter" idx="12"/>
          </p:nvPr>
        </p:nvSpPr>
        <p:spPr/>
        <p:txBody>
          <a:bodyPr/>
          <a:lstStyle/>
          <a:p>
            <a:fld id="{409EA4F7-EE48-7544-9A25-19F1CE3075A1}" type="slidenum">
              <a:rPr kumimoji="1" lang="zh-CN" altLang="en-US" smtClean="0"/>
              <a:t>4</a:t>
            </a:fld>
            <a:endParaRPr kumimoji="1" lang="zh-CN" altLang="en-US"/>
          </a:p>
        </p:txBody>
      </p:sp>
      <p:cxnSp>
        <p:nvCxnSpPr>
          <p:cNvPr id="3" name="Straight Connector 2">
            <a:extLst>
              <a:ext uri="{FF2B5EF4-FFF2-40B4-BE49-F238E27FC236}">
                <a16:creationId xmlns:a16="http://schemas.microsoft.com/office/drawing/2014/main" id="{781B753D-9F38-F9EB-8C4D-570E4116B9FC}"/>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68678"/>
      </p:ext>
    </p:extLst>
  </p:cSld>
  <p:clrMapOvr>
    <a:masterClrMapping/>
  </p:clrMapOvr>
  <mc:AlternateContent xmlns:mc="http://schemas.openxmlformats.org/markup-compatibility/2006" xmlns:p14="http://schemas.microsoft.com/office/powerpoint/2010/main">
    <mc:Choice Requires="p14">
      <p:transition spd="slow" p14:dur="2000" advTm="27231"/>
    </mc:Choice>
    <mc:Fallback xmlns="">
      <p:transition spd="slow" advTm="2723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1D19255-D87B-9D4E-94E1-8F935A1096EC}"/>
              </a:ext>
            </a:extLst>
          </p:cNvPr>
          <p:cNvSpPr txBox="1"/>
          <p:nvPr/>
        </p:nvSpPr>
        <p:spPr>
          <a:xfrm>
            <a:off x="520534" y="335845"/>
            <a:ext cx="11150931" cy="1892121"/>
          </a:xfrm>
          <a:prstGeom prst="rect">
            <a:avLst/>
          </a:prstGeom>
          <a:noFill/>
        </p:spPr>
        <p:txBody>
          <a:bodyPr wrap="square" rtlCol="0">
            <a:spAutoFit/>
          </a:bodyPr>
          <a:lstStyle/>
          <a:p>
            <a:pPr marL="342900" indent="-342900">
              <a:lnSpc>
                <a:spcPct val="150000"/>
              </a:lnSpc>
              <a:buFontTx/>
              <a:buAutoNum type="arabicPeriod"/>
            </a:pPr>
            <a:r>
              <a:rPr kumimoji="1" lang="en-US" altLang="zh-CN" sz="2000" dirty="0">
                <a:cs typeface="Calibri" panose="020F0502020204030204" pitchFamily="34" charset="0"/>
              </a:rPr>
              <a:t>Sentence 19</a:t>
            </a:r>
          </a:p>
          <a:p>
            <a:pPr marL="342900" indent="-342900">
              <a:lnSpc>
                <a:spcPct val="150000"/>
              </a:lnSpc>
              <a:buFontTx/>
              <a:buAutoNum type="arabicPeriod"/>
            </a:pPr>
            <a:endParaRPr kumimoji="1" lang="en-US" altLang="zh-CN" sz="2000" dirty="0">
              <a:cs typeface="Calibri" panose="020F0502020204030204" pitchFamily="34" charset="0"/>
            </a:endParaRPr>
          </a:p>
          <a:p>
            <a:pPr marL="342900" indent="-342900">
              <a:lnSpc>
                <a:spcPct val="150000"/>
              </a:lnSpc>
              <a:buFontTx/>
              <a:buAutoNum type="arabicPeriod"/>
            </a:pPr>
            <a:r>
              <a:rPr kumimoji="1" lang="en-US" altLang="zh-CN" sz="2000" dirty="0">
                <a:cs typeface="Calibri" panose="020F0502020204030204" pitchFamily="34" charset="0"/>
              </a:rPr>
              <a:t>Sentence 20-21</a:t>
            </a:r>
          </a:p>
          <a:p>
            <a:pPr marL="342900" indent="-342900">
              <a:lnSpc>
                <a:spcPct val="150000"/>
              </a:lnSpc>
              <a:buFontTx/>
              <a:buAutoNum type="arabicPeriod"/>
            </a:pPr>
            <a:endParaRPr kumimoji="1" lang="en-US" altLang="zh-CN" sz="2000" dirty="0">
              <a:cs typeface="Calibri" panose="020F0502020204030204" pitchFamily="34" charset="0"/>
            </a:endParaRPr>
          </a:p>
        </p:txBody>
      </p:sp>
      <p:sp>
        <p:nvSpPr>
          <p:cNvPr id="2" name="Slide Number Placeholder 1">
            <a:extLst>
              <a:ext uri="{FF2B5EF4-FFF2-40B4-BE49-F238E27FC236}">
                <a16:creationId xmlns:a16="http://schemas.microsoft.com/office/drawing/2014/main" id="{F589ADDC-E8B9-6A4A-AB74-EB2FE255CF82}"/>
              </a:ext>
            </a:extLst>
          </p:cNvPr>
          <p:cNvSpPr>
            <a:spLocks noGrp="1"/>
          </p:cNvSpPr>
          <p:nvPr>
            <p:ph type="sldNum" sz="quarter" idx="12"/>
          </p:nvPr>
        </p:nvSpPr>
        <p:spPr/>
        <p:txBody>
          <a:bodyPr/>
          <a:lstStyle/>
          <a:p>
            <a:fld id="{409EA4F7-EE48-7544-9A25-19F1CE3075A1}" type="slidenum">
              <a:rPr kumimoji="1" lang="zh-CN" altLang="en-US" smtClean="0"/>
              <a:t>5</a:t>
            </a:fld>
            <a:endParaRPr kumimoji="1" lang="zh-CN" altLang="en-US"/>
          </a:p>
        </p:txBody>
      </p:sp>
    </p:spTree>
    <p:extLst>
      <p:ext uri="{BB962C8B-B14F-4D97-AF65-F5344CB8AC3E}">
        <p14:creationId xmlns:p14="http://schemas.microsoft.com/office/powerpoint/2010/main" val="35025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1D19255-D87B-9D4E-94E1-8F935A1096EC}"/>
              </a:ext>
            </a:extLst>
          </p:cNvPr>
          <p:cNvSpPr txBox="1"/>
          <p:nvPr/>
        </p:nvSpPr>
        <p:spPr>
          <a:xfrm>
            <a:off x="520534" y="335845"/>
            <a:ext cx="11150931" cy="1892121"/>
          </a:xfrm>
          <a:prstGeom prst="rect">
            <a:avLst/>
          </a:prstGeom>
          <a:noFill/>
        </p:spPr>
        <p:txBody>
          <a:bodyPr wrap="square" rtlCol="0">
            <a:spAutoFit/>
          </a:bodyPr>
          <a:lstStyle/>
          <a:p>
            <a:pPr marL="342900" indent="-342900">
              <a:lnSpc>
                <a:spcPct val="150000"/>
              </a:lnSpc>
              <a:buFontTx/>
              <a:buAutoNum type="arabicPeriod"/>
            </a:pPr>
            <a:r>
              <a:rPr lang="en-US" altLang="zh-CN" sz="2000" b="0" i="0" dirty="0">
                <a:solidFill>
                  <a:srgbClr val="333333"/>
                </a:solidFill>
                <a:effectLst/>
                <a:highlight>
                  <a:srgbClr val="FFFF00"/>
                </a:highlight>
              </a:rPr>
              <a:t>No, it's just that, for example, in sociology yesterday, the professor asked a question</a:t>
            </a:r>
            <a:r>
              <a:rPr lang="en-US" altLang="zh-CN" sz="2000" b="0" i="0" dirty="0">
                <a:solidFill>
                  <a:srgbClr val="333333"/>
                </a:solidFill>
                <a:effectLst/>
              </a:rPr>
              <a:t>, </a:t>
            </a:r>
            <a:r>
              <a:rPr lang="en-US" altLang="zh-CN" sz="2000" b="0" i="0" dirty="0">
                <a:solidFill>
                  <a:srgbClr val="333333"/>
                </a:solidFill>
                <a:effectLst/>
                <a:highlight>
                  <a:srgbClr val="00FFFF"/>
                </a:highlight>
              </a:rPr>
              <a:t>so I raised my hand,</a:t>
            </a:r>
            <a:r>
              <a:rPr lang="en-US" altLang="zh-CN" sz="2000" b="0" i="0" dirty="0">
                <a:solidFill>
                  <a:srgbClr val="333333"/>
                </a:solidFill>
                <a:effectLst/>
              </a:rPr>
              <a:t> </a:t>
            </a:r>
            <a:r>
              <a:rPr lang="en-US" altLang="zh-CN" sz="2000" b="0" i="0" dirty="0">
                <a:solidFill>
                  <a:srgbClr val="333333"/>
                </a:solidFill>
                <a:effectLst/>
                <a:highlight>
                  <a:srgbClr val="00FFFF"/>
                </a:highlight>
              </a:rPr>
              <a:t>several of us raised our hands.</a:t>
            </a:r>
            <a:endParaRPr kumimoji="1" lang="en-US" altLang="zh-CN" sz="2000" dirty="0">
              <a:highlight>
                <a:srgbClr val="00FFFF"/>
              </a:highlight>
              <a:cs typeface="Calibri" panose="020F0502020204030204" pitchFamily="34" charset="0"/>
            </a:endParaRPr>
          </a:p>
          <a:p>
            <a:pPr marL="342900" indent="-342900">
              <a:lnSpc>
                <a:spcPct val="150000"/>
              </a:lnSpc>
              <a:buFontTx/>
              <a:buAutoNum type="arabicPeriod"/>
            </a:pPr>
            <a:r>
              <a:rPr kumimoji="1" lang="en-US" altLang="zh-CN" sz="2000" dirty="0">
                <a:cs typeface="Calibri" panose="020F0502020204030204" pitchFamily="34" charset="0"/>
              </a:rPr>
              <a:t>Sentence 20-21</a:t>
            </a:r>
          </a:p>
          <a:p>
            <a:pPr marL="342900" indent="-342900">
              <a:lnSpc>
                <a:spcPct val="150000"/>
              </a:lnSpc>
              <a:buFontTx/>
              <a:buAutoNum type="arabicPeriod"/>
            </a:pPr>
            <a:endParaRPr kumimoji="1" lang="en-US" altLang="zh-CN" sz="2000" dirty="0">
              <a:cs typeface="Calibri" panose="020F0502020204030204" pitchFamily="34" charset="0"/>
            </a:endParaRPr>
          </a:p>
        </p:txBody>
      </p:sp>
      <p:sp>
        <p:nvSpPr>
          <p:cNvPr id="2" name="Slide Number Placeholder 1">
            <a:extLst>
              <a:ext uri="{FF2B5EF4-FFF2-40B4-BE49-F238E27FC236}">
                <a16:creationId xmlns:a16="http://schemas.microsoft.com/office/drawing/2014/main" id="{F589ADDC-E8B9-6A4A-AB74-EB2FE255CF82}"/>
              </a:ext>
            </a:extLst>
          </p:cNvPr>
          <p:cNvSpPr>
            <a:spLocks noGrp="1"/>
          </p:cNvSpPr>
          <p:nvPr>
            <p:ph type="sldNum" sz="quarter" idx="12"/>
          </p:nvPr>
        </p:nvSpPr>
        <p:spPr/>
        <p:txBody>
          <a:bodyPr/>
          <a:lstStyle/>
          <a:p>
            <a:fld id="{409EA4F7-EE48-7544-9A25-19F1CE3075A1}" type="slidenum">
              <a:rPr kumimoji="1" lang="zh-CN" altLang="en-US" smtClean="0"/>
              <a:t>6</a:t>
            </a:fld>
            <a:endParaRPr kumimoji="1" lang="zh-CN" altLang="en-US"/>
          </a:p>
        </p:txBody>
      </p:sp>
    </p:spTree>
    <p:extLst>
      <p:ext uri="{BB962C8B-B14F-4D97-AF65-F5344CB8AC3E}">
        <p14:creationId xmlns:p14="http://schemas.microsoft.com/office/powerpoint/2010/main" val="1496854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1D19255-D87B-9D4E-94E1-8F935A1096EC}"/>
              </a:ext>
            </a:extLst>
          </p:cNvPr>
          <p:cNvSpPr txBox="1"/>
          <p:nvPr/>
        </p:nvSpPr>
        <p:spPr>
          <a:xfrm>
            <a:off x="520534" y="335845"/>
            <a:ext cx="11150931" cy="2353786"/>
          </a:xfrm>
          <a:prstGeom prst="rect">
            <a:avLst/>
          </a:prstGeom>
          <a:noFill/>
        </p:spPr>
        <p:txBody>
          <a:bodyPr wrap="square" rtlCol="0">
            <a:spAutoFit/>
          </a:bodyPr>
          <a:lstStyle/>
          <a:p>
            <a:pPr marL="342900" indent="-342900">
              <a:lnSpc>
                <a:spcPct val="150000"/>
              </a:lnSpc>
              <a:buFontTx/>
              <a:buAutoNum type="arabicPeriod"/>
            </a:pPr>
            <a:r>
              <a:rPr lang="en-US" altLang="zh-CN" sz="2000" b="0" i="0" dirty="0">
                <a:solidFill>
                  <a:srgbClr val="333333"/>
                </a:solidFill>
                <a:effectLst/>
                <a:highlight>
                  <a:srgbClr val="FFFF00"/>
                </a:highlight>
              </a:rPr>
              <a:t>No, it's just that, for example, in sociology yesterday, the professor asked a question</a:t>
            </a:r>
            <a:r>
              <a:rPr lang="en-US" altLang="zh-CN" sz="2000" b="0" i="0" dirty="0">
                <a:solidFill>
                  <a:srgbClr val="333333"/>
                </a:solidFill>
                <a:effectLst/>
              </a:rPr>
              <a:t>, </a:t>
            </a:r>
            <a:r>
              <a:rPr lang="en-US" altLang="zh-CN" sz="2000" b="0" i="0" dirty="0">
                <a:solidFill>
                  <a:srgbClr val="333333"/>
                </a:solidFill>
                <a:effectLst/>
                <a:highlight>
                  <a:srgbClr val="00FFFF"/>
                </a:highlight>
              </a:rPr>
              <a:t>so I raised my hand,</a:t>
            </a:r>
            <a:r>
              <a:rPr lang="en-US" altLang="zh-CN" sz="2000" b="0" i="0" dirty="0">
                <a:solidFill>
                  <a:srgbClr val="333333"/>
                </a:solidFill>
                <a:effectLst/>
              </a:rPr>
              <a:t> </a:t>
            </a:r>
            <a:r>
              <a:rPr lang="en-US" altLang="zh-CN" sz="2000" b="0" i="0" dirty="0">
                <a:solidFill>
                  <a:srgbClr val="333333"/>
                </a:solidFill>
                <a:effectLst/>
                <a:highlight>
                  <a:srgbClr val="00FFFF"/>
                </a:highlight>
              </a:rPr>
              <a:t>several of us raised our hands.</a:t>
            </a:r>
            <a:endParaRPr kumimoji="1" lang="en-US" altLang="zh-CN" sz="2000" dirty="0">
              <a:highlight>
                <a:srgbClr val="00FFFF"/>
              </a:highlight>
              <a:cs typeface="Calibri" panose="020F0502020204030204" pitchFamily="34" charset="0"/>
            </a:endParaRPr>
          </a:p>
          <a:p>
            <a:pPr marL="342900" indent="-342900">
              <a:lnSpc>
                <a:spcPct val="150000"/>
              </a:lnSpc>
              <a:buFontTx/>
              <a:buAutoNum type="arabicPeriod"/>
            </a:pPr>
            <a:r>
              <a:rPr lang="en-US" altLang="zh-CN" sz="2000" b="0" i="0" dirty="0">
                <a:solidFill>
                  <a:srgbClr val="333333"/>
                </a:solidFill>
                <a:effectLst/>
                <a:highlight>
                  <a:srgbClr val="FFFF00"/>
                </a:highlight>
              </a:rPr>
              <a:t>And I kept my hand up because I did the reading and knew the answer</a:t>
            </a:r>
            <a:r>
              <a:rPr lang="en-US" altLang="zh-CN" sz="2000" b="0" i="0" dirty="0">
                <a:solidFill>
                  <a:srgbClr val="333333"/>
                </a:solidFill>
                <a:effectLst/>
              </a:rPr>
              <a:t>. </a:t>
            </a:r>
            <a:r>
              <a:rPr lang="en-US" altLang="zh-CN" sz="2000" b="0" i="0" dirty="0">
                <a:solidFill>
                  <a:srgbClr val="333333"/>
                </a:solidFill>
                <a:effectLst/>
                <a:highlight>
                  <a:srgbClr val="00FFFF"/>
                </a:highlight>
              </a:rPr>
              <a:t>But the professor just answered his own question and continued with the lecture.</a:t>
            </a:r>
          </a:p>
          <a:p>
            <a:pPr marL="342900" indent="-342900">
              <a:lnSpc>
                <a:spcPct val="150000"/>
              </a:lnSpc>
              <a:buFontTx/>
              <a:buAutoNum type="arabicPeriod"/>
            </a:pPr>
            <a:endParaRPr kumimoji="1" lang="en-US" altLang="zh-CN" sz="2000" dirty="0">
              <a:cs typeface="Calibri" panose="020F0502020204030204" pitchFamily="34" charset="0"/>
            </a:endParaRPr>
          </a:p>
        </p:txBody>
      </p:sp>
      <p:sp>
        <p:nvSpPr>
          <p:cNvPr id="2" name="Slide Number Placeholder 1">
            <a:extLst>
              <a:ext uri="{FF2B5EF4-FFF2-40B4-BE49-F238E27FC236}">
                <a16:creationId xmlns:a16="http://schemas.microsoft.com/office/drawing/2014/main" id="{F589ADDC-E8B9-6A4A-AB74-EB2FE255CF82}"/>
              </a:ext>
            </a:extLst>
          </p:cNvPr>
          <p:cNvSpPr>
            <a:spLocks noGrp="1"/>
          </p:cNvSpPr>
          <p:nvPr>
            <p:ph type="sldNum" sz="quarter" idx="12"/>
          </p:nvPr>
        </p:nvSpPr>
        <p:spPr/>
        <p:txBody>
          <a:bodyPr/>
          <a:lstStyle/>
          <a:p>
            <a:fld id="{409EA4F7-EE48-7544-9A25-19F1CE3075A1}" type="slidenum">
              <a:rPr kumimoji="1" lang="zh-CN" altLang="en-US" smtClean="0"/>
              <a:t>7</a:t>
            </a:fld>
            <a:endParaRPr kumimoji="1" lang="zh-CN" altLang="en-US"/>
          </a:p>
        </p:txBody>
      </p:sp>
    </p:spTree>
    <p:extLst>
      <p:ext uri="{BB962C8B-B14F-4D97-AF65-F5344CB8AC3E}">
        <p14:creationId xmlns:p14="http://schemas.microsoft.com/office/powerpoint/2010/main" val="1903052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95CD66-01D9-1A46-BB66-CACCB983A8FC}"/>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2" name="文本框 1">
            <a:extLst>
              <a:ext uri="{FF2B5EF4-FFF2-40B4-BE49-F238E27FC236}">
                <a16:creationId xmlns:a16="http://schemas.microsoft.com/office/drawing/2014/main" id="{36D01FCF-4DA6-B747-B7E6-1BC3469302FD}"/>
              </a:ext>
            </a:extLst>
          </p:cNvPr>
          <p:cNvSpPr txBox="1"/>
          <p:nvPr/>
        </p:nvSpPr>
        <p:spPr>
          <a:xfrm>
            <a:off x="869067" y="2015017"/>
            <a:ext cx="8030147" cy="1712456"/>
          </a:xfrm>
          <a:prstGeom prst="rect">
            <a:avLst/>
          </a:prstGeom>
          <a:noFill/>
        </p:spPr>
        <p:txBody>
          <a:bodyPr wrap="none" rtlCol="0">
            <a:spAutoFit/>
          </a:bodyPr>
          <a:lstStyle/>
          <a:p>
            <a:pPr>
              <a:lnSpc>
                <a:spcPct val="200000"/>
              </a:lnSpc>
            </a:pPr>
            <a:r>
              <a:rPr kumimoji="1" lang="en-US" altLang="zh-CN" sz="3200" b="1" dirty="0">
                <a:latin typeface="Calibri" panose="020F0502020204030204" pitchFamily="34" charset="0"/>
                <a:cs typeface="Calibri" panose="020F0502020204030204" pitchFamily="34" charset="0"/>
              </a:rPr>
              <a:t>Listen to the material, and then summarize it. </a:t>
            </a:r>
          </a:p>
          <a:p>
            <a:pPr>
              <a:lnSpc>
                <a:spcPct val="200000"/>
              </a:lnSpc>
            </a:pPr>
            <a:r>
              <a:rPr kumimoji="1" lang="en-US" altLang="zh-CN" sz="2400" dirty="0">
                <a:latin typeface="Calibri" panose="020F0502020204030204" pitchFamily="34" charset="0"/>
                <a:cs typeface="Calibri" panose="020F0502020204030204" pitchFamily="34" charset="0"/>
              </a:rPr>
              <a:t>TPO 5-2 00:00 – 01:00</a:t>
            </a:r>
            <a:endParaRPr kumimoji="1" lang="zh-CN" alt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A36640D-6993-984E-BEC5-C4F1B31FF539}"/>
              </a:ext>
            </a:extLst>
          </p:cNvPr>
          <p:cNvSpPr>
            <a:spLocks noGrp="1"/>
          </p:cNvSpPr>
          <p:nvPr>
            <p:ph type="sldNum" sz="quarter" idx="12"/>
          </p:nvPr>
        </p:nvSpPr>
        <p:spPr/>
        <p:txBody>
          <a:bodyPr/>
          <a:lstStyle/>
          <a:p>
            <a:fld id="{409EA4F7-EE48-7544-9A25-19F1CE3075A1}" type="slidenum">
              <a:rPr kumimoji="1" lang="zh-CN" altLang="en-US" smtClean="0"/>
              <a:t>8</a:t>
            </a:fld>
            <a:endParaRPr kumimoji="1" lang="zh-CN" altLang="en-US"/>
          </a:p>
        </p:txBody>
      </p:sp>
      <p:cxnSp>
        <p:nvCxnSpPr>
          <p:cNvPr id="6" name="Straight Connector 5">
            <a:extLst>
              <a:ext uri="{FF2B5EF4-FFF2-40B4-BE49-F238E27FC236}">
                <a16:creationId xmlns:a16="http://schemas.microsoft.com/office/drawing/2014/main" id="{049AEBFA-8479-B152-2C92-83CEACC7A0C3}"/>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253278"/>
      </p:ext>
    </p:extLst>
  </p:cSld>
  <p:clrMapOvr>
    <a:masterClrMapping/>
  </p:clrMapOvr>
  <mc:AlternateContent xmlns:mc="http://schemas.openxmlformats.org/markup-compatibility/2006" xmlns:p14="http://schemas.microsoft.com/office/powerpoint/2010/main">
    <mc:Choice Requires="p14">
      <p:transition spd="slow" p14:dur="2000" advTm="27231"/>
    </mc:Choice>
    <mc:Fallback xmlns="">
      <p:transition spd="slow" advTm="2723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95CD66-01D9-1A46-BB66-CACCB983A8FC}"/>
              </a:ext>
            </a:extLst>
          </p:cNvPr>
          <p:cNvSpPr txBox="1"/>
          <p:nvPr/>
        </p:nvSpPr>
        <p:spPr>
          <a:xfrm flipH="1">
            <a:off x="9772803" y="5925473"/>
            <a:ext cx="2160874" cy="523220"/>
          </a:xfrm>
          <a:prstGeom prst="rect">
            <a:avLst/>
          </a:prstGeom>
          <a:noFill/>
        </p:spPr>
        <p:txBody>
          <a:bodyPr wrap="square" rtlCol="0">
            <a:spAutoFit/>
          </a:bodyPr>
          <a:lstStyle/>
          <a:p>
            <a:r>
              <a:rPr lang="en-US" altLang="zh-CN" sz="2800" b="1" dirty="0">
                <a:latin typeface="Agency FB" panose="020B0503020202020204" pitchFamily="34" charset="0"/>
              </a:rPr>
              <a:t>Group9120</a:t>
            </a:r>
            <a:endParaRPr lang="zh-CN" altLang="en-US" sz="2800" b="1" dirty="0">
              <a:latin typeface="Agency FB" panose="020B0503020202020204" pitchFamily="34" charset="0"/>
            </a:endParaRPr>
          </a:p>
        </p:txBody>
      </p:sp>
      <p:sp>
        <p:nvSpPr>
          <p:cNvPr id="2" name="文本框 1">
            <a:extLst>
              <a:ext uri="{FF2B5EF4-FFF2-40B4-BE49-F238E27FC236}">
                <a16:creationId xmlns:a16="http://schemas.microsoft.com/office/drawing/2014/main" id="{36D01FCF-4DA6-B747-B7E6-1BC3469302FD}"/>
              </a:ext>
            </a:extLst>
          </p:cNvPr>
          <p:cNvSpPr txBox="1"/>
          <p:nvPr/>
        </p:nvSpPr>
        <p:spPr>
          <a:xfrm>
            <a:off x="741435" y="1290029"/>
            <a:ext cx="8461348" cy="3683188"/>
          </a:xfrm>
          <a:prstGeom prst="rect">
            <a:avLst/>
          </a:prstGeom>
          <a:noFill/>
        </p:spPr>
        <p:txBody>
          <a:bodyPr wrap="square" rtlCol="0">
            <a:spAutoFit/>
          </a:bodyPr>
          <a:lstStyle/>
          <a:p>
            <a:pPr>
              <a:lnSpc>
                <a:spcPct val="200000"/>
              </a:lnSpc>
            </a:pPr>
            <a:r>
              <a:rPr kumimoji="1" lang="en-US" altLang="zh-CN" sz="2400" dirty="0">
                <a:latin typeface="+mn-ea"/>
                <a:cs typeface="Calibri" panose="020F0502020204030204" pitchFamily="34" charset="0"/>
              </a:rPr>
              <a:t>The professor talks about a story.</a:t>
            </a:r>
          </a:p>
          <a:p>
            <a:pPr>
              <a:lnSpc>
                <a:spcPct val="200000"/>
              </a:lnSpc>
            </a:pPr>
            <a:r>
              <a:rPr kumimoji="1" lang="en-US" altLang="zh-CN" sz="2400" dirty="0">
                <a:latin typeface="+mn-ea"/>
                <a:cs typeface="Calibri" panose="020F0502020204030204" pitchFamily="34" charset="0"/>
              </a:rPr>
              <a:t>In the story, a family bought baby alligators but they escaped. The alligators later grew and stroke sewer workers.</a:t>
            </a:r>
          </a:p>
          <a:p>
            <a:pPr>
              <a:lnSpc>
                <a:spcPct val="200000"/>
              </a:lnSpc>
            </a:pPr>
            <a:r>
              <a:rPr kumimoji="1" lang="en-US" altLang="zh-CN" sz="2400" dirty="0">
                <a:latin typeface="+mn-ea"/>
                <a:cs typeface="Calibri" panose="020F0502020204030204" pitchFamily="34" charset="0"/>
              </a:rPr>
              <a:t>Then,</a:t>
            </a:r>
            <a:r>
              <a:rPr kumimoji="1" lang="zh-CN" altLang="en-US" sz="2400" dirty="0">
                <a:latin typeface="+mn-ea"/>
                <a:cs typeface="Calibri" panose="020F0502020204030204" pitchFamily="34" charset="0"/>
              </a:rPr>
              <a:t> </a:t>
            </a:r>
            <a:r>
              <a:rPr kumimoji="1" lang="en-US" altLang="zh-CN" sz="2400" dirty="0">
                <a:latin typeface="+mn-ea"/>
                <a:cs typeface="Calibri" panose="020F0502020204030204" pitchFamily="34" charset="0"/>
              </a:rPr>
              <a:t>the</a:t>
            </a:r>
            <a:r>
              <a:rPr kumimoji="1" lang="zh-CN" altLang="en-US" sz="2400" dirty="0">
                <a:latin typeface="+mn-ea"/>
                <a:cs typeface="Calibri" panose="020F0502020204030204" pitchFamily="34" charset="0"/>
              </a:rPr>
              <a:t> </a:t>
            </a:r>
            <a:r>
              <a:rPr kumimoji="1" lang="en-US" altLang="zh-CN" sz="2400" dirty="0">
                <a:latin typeface="+mn-ea"/>
                <a:cs typeface="Calibri" panose="020F0502020204030204" pitchFamily="34" charset="0"/>
              </a:rPr>
              <a:t>professor</a:t>
            </a:r>
            <a:r>
              <a:rPr kumimoji="1" lang="zh-CN" altLang="en-US" sz="2400" dirty="0">
                <a:latin typeface="+mn-ea"/>
                <a:cs typeface="Calibri" panose="020F0502020204030204" pitchFamily="34" charset="0"/>
              </a:rPr>
              <a:t> </a:t>
            </a:r>
            <a:r>
              <a:rPr kumimoji="1" lang="en-US" altLang="zh-CN" sz="2400" dirty="0">
                <a:latin typeface="+mn-ea"/>
                <a:cs typeface="Calibri" panose="020F0502020204030204" pitchFamily="34" charset="0"/>
              </a:rPr>
              <a:t>also</a:t>
            </a:r>
            <a:r>
              <a:rPr kumimoji="1" lang="zh-CN" altLang="en-US" sz="2400" dirty="0">
                <a:latin typeface="+mn-ea"/>
                <a:cs typeface="Calibri" panose="020F0502020204030204" pitchFamily="34" charset="0"/>
              </a:rPr>
              <a:t> </a:t>
            </a:r>
            <a:r>
              <a:rPr kumimoji="1" lang="en-US" altLang="zh-CN" sz="2400" dirty="0">
                <a:latin typeface="+mn-ea"/>
                <a:cs typeface="Calibri" panose="020F0502020204030204" pitchFamily="34" charset="0"/>
              </a:rPr>
              <a:t>used</a:t>
            </a:r>
            <a:r>
              <a:rPr kumimoji="1" lang="zh-CN" altLang="en-US" sz="2400" dirty="0">
                <a:latin typeface="+mn-ea"/>
                <a:cs typeface="Calibri" panose="020F0502020204030204" pitchFamily="34" charset="0"/>
              </a:rPr>
              <a:t> </a:t>
            </a:r>
            <a:r>
              <a:rPr kumimoji="1" lang="en-US" altLang="zh-CN" sz="2400" dirty="0">
                <a:latin typeface="+mn-ea"/>
                <a:cs typeface="Calibri" panose="020F0502020204030204" pitchFamily="34" charset="0"/>
              </a:rPr>
              <a:t>the</a:t>
            </a:r>
            <a:r>
              <a:rPr kumimoji="1" lang="zh-CN" altLang="en-US" sz="2400" dirty="0">
                <a:latin typeface="+mn-ea"/>
                <a:cs typeface="Calibri" panose="020F0502020204030204" pitchFamily="34" charset="0"/>
              </a:rPr>
              <a:t> </a:t>
            </a:r>
            <a:r>
              <a:rPr kumimoji="1" lang="en-US" altLang="zh-CN" sz="2400" dirty="0">
                <a:latin typeface="+mn-ea"/>
                <a:cs typeface="Calibri" panose="020F0502020204030204" pitchFamily="34" charset="0"/>
              </a:rPr>
              <a:t>example</a:t>
            </a:r>
            <a:r>
              <a:rPr kumimoji="1" lang="zh-CN" altLang="en-US" sz="2400" dirty="0">
                <a:latin typeface="+mn-ea"/>
                <a:cs typeface="Calibri" panose="020F0502020204030204" pitchFamily="34" charset="0"/>
              </a:rPr>
              <a:t> </a:t>
            </a:r>
            <a:r>
              <a:rPr kumimoji="1" lang="en-US" altLang="zh-CN" sz="2400" dirty="0">
                <a:latin typeface="+mn-ea"/>
                <a:cs typeface="Calibri" panose="020F0502020204030204" pitchFamily="34" charset="0"/>
              </a:rPr>
              <a:t>of</a:t>
            </a:r>
            <a:r>
              <a:rPr kumimoji="1" lang="zh-CN" altLang="en-US" sz="2400" dirty="0">
                <a:latin typeface="+mn-ea"/>
                <a:cs typeface="Calibri" panose="020F0502020204030204" pitchFamily="34" charset="0"/>
              </a:rPr>
              <a:t> </a:t>
            </a:r>
            <a:r>
              <a:rPr kumimoji="1" lang="en-US" altLang="zh-CN" sz="2400" dirty="0">
                <a:latin typeface="+mn-ea"/>
                <a:cs typeface="Calibri" panose="020F0502020204030204" pitchFamily="34" charset="0"/>
              </a:rPr>
              <a:t>Twinkle </a:t>
            </a:r>
            <a:r>
              <a:rPr kumimoji="1" lang="en-US" altLang="zh-CN" sz="2400" dirty="0" err="1">
                <a:latin typeface="+mn-ea"/>
                <a:cs typeface="Calibri" panose="020F0502020204030204" pitchFamily="34" charset="0"/>
              </a:rPr>
              <a:t>Twinkle</a:t>
            </a:r>
            <a:r>
              <a:rPr kumimoji="1" lang="en-US" altLang="zh-CN" sz="2400" dirty="0">
                <a:latin typeface="+mn-ea"/>
                <a:cs typeface="Calibri" panose="020F0502020204030204" pitchFamily="34" charset="0"/>
              </a:rPr>
              <a:t> little star to illustrate the concept of meme.</a:t>
            </a:r>
          </a:p>
        </p:txBody>
      </p:sp>
      <p:sp>
        <p:nvSpPr>
          <p:cNvPr id="4" name="Slide Number Placeholder 3">
            <a:extLst>
              <a:ext uri="{FF2B5EF4-FFF2-40B4-BE49-F238E27FC236}">
                <a16:creationId xmlns:a16="http://schemas.microsoft.com/office/drawing/2014/main" id="{FA36640D-6993-984E-BEC5-C4F1B31FF539}"/>
              </a:ext>
            </a:extLst>
          </p:cNvPr>
          <p:cNvSpPr>
            <a:spLocks noGrp="1"/>
          </p:cNvSpPr>
          <p:nvPr>
            <p:ph type="sldNum" sz="quarter" idx="12"/>
          </p:nvPr>
        </p:nvSpPr>
        <p:spPr/>
        <p:txBody>
          <a:bodyPr/>
          <a:lstStyle/>
          <a:p>
            <a:fld id="{409EA4F7-EE48-7544-9A25-19F1CE3075A1}" type="slidenum">
              <a:rPr kumimoji="1" lang="zh-CN" altLang="en-US" smtClean="0"/>
              <a:t>9</a:t>
            </a:fld>
            <a:endParaRPr kumimoji="1" lang="zh-CN" altLang="en-US"/>
          </a:p>
        </p:txBody>
      </p:sp>
      <p:cxnSp>
        <p:nvCxnSpPr>
          <p:cNvPr id="3" name="Straight Connector 2">
            <a:extLst>
              <a:ext uri="{FF2B5EF4-FFF2-40B4-BE49-F238E27FC236}">
                <a16:creationId xmlns:a16="http://schemas.microsoft.com/office/drawing/2014/main" id="{781B753D-9F38-F9EB-8C4D-570E4116B9FC}"/>
              </a:ext>
            </a:extLst>
          </p:cNvPr>
          <p:cNvCxnSpPr/>
          <p:nvPr/>
        </p:nvCxnSpPr>
        <p:spPr>
          <a:xfrm>
            <a:off x="352338" y="207627"/>
            <a:ext cx="0" cy="64427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471763"/>
      </p:ext>
    </p:extLst>
  </p:cSld>
  <p:clrMapOvr>
    <a:masterClrMapping/>
  </p:clrMapOvr>
  <mc:AlternateContent xmlns:mc="http://schemas.openxmlformats.org/markup-compatibility/2006" xmlns:p14="http://schemas.microsoft.com/office/powerpoint/2010/main">
    <mc:Choice Requires="p14">
      <p:transition spd="slow" p14:dur="2000" advTm="27231"/>
    </mc:Choice>
    <mc:Fallback xmlns="">
      <p:transition spd="slow" advTm="27231"/>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1889</TotalTime>
  <Words>2081</Words>
  <Application>Microsoft Office PowerPoint</Application>
  <PresentationFormat>Widescreen</PresentationFormat>
  <Paragraphs>196</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Indie Flower</vt:lpstr>
      <vt:lpstr>等线</vt:lpstr>
      <vt:lpstr>等线 Light</vt:lpstr>
      <vt:lpstr>Agency FB</vt:lpstr>
      <vt:lpstr>Arial</vt:lpstr>
      <vt:lpstr>Calibri</vt:lpstr>
      <vt:lpstr>Ink Free</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Lina</dc:creator>
  <cp:lastModifiedBy>Zhou Lu</cp:lastModifiedBy>
  <cp:revision>26</cp:revision>
  <dcterms:created xsi:type="dcterms:W3CDTF">2022-04-04T07:47:38Z</dcterms:created>
  <dcterms:modified xsi:type="dcterms:W3CDTF">2023-09-13T01:53:39Z</dcterms:modified>
</cp:coreProperties>
</file>