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1564" r:id="rId3"/>
    <p:sldId id="1566" r:id="rId4"/>
    <p:sldId id="1637" r:id="rId5"/>
    <p:sldId id="1638" r:id="rId6"/>
    <p:sldId id="1443" r:id="rId7"/>
    <p:sldId id="1654" r:id="rId8"/>
    <p:sldId id="1665" r:id="rId9"/>
    <p:sldId id="1562" r:id="rId10"/>
    <p:sldId id="1563" r:id="rId11"/>
    <p:sldId id="1666" r:id="rId12"/>
    <p:sldId id="1667" r:id="rId13"/>
    <p:sldId id="1672" r:id="rId14"/>
    <p:sldId id="1417" r:id="rId15"/>
    <p:sldId id="1418" r:id="rId16"/>
    <p:sldId id="1670" r:id="rId17"/>
    <p:sldId id="1668" r:id="rId18"/>
    <p:sldId id="1462" r:id="rId19"/>
    <p:sldId id="1463" r:id="rId20"/>
    <p:sldId id="16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8"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ableStyles" Target="tableStyle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EA778-322E-4EA4-9B72-3F5C8645A702}" type="datetimeFigureOut">
              <a:rPr lang="zh-CN" altLang="en-US" smtClean="0"/>
              <a:t>2023/9/29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05095-F7DE-4F3E-B412-B99C944E05FF}" type="slidenum">
              <a:rPr lang="zh-CN" altLang="en-US" smtClean="0"/>
              <a:t>‹#›</a:t>
            </a:fld>
            <a:endParaRPr lang="zh-CN" altLang="en-US"/>
          </a:p>
        </p:txBody>
      </p:sp>
    </p:spTree>
    <p:extLst>
      <p:ext uri="{BB962C8B-B14F-4D97-AF65-F5344CB8AC3E}">
        <p14:creationId xmlns:p14="http://schemas.microsoft.com/office/powerpoint/2010/main" val="239394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2136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10</a:t>
            </a:fld>
            <a:endParaRPr lang="zh-CN" altLang="en-US"/>
          </a:p>
        </p:txBody>
      </p:sp>
    </p:spTree>
    <p:extLst>
      <p:ext uri="{BB962C8B-B14F-4D97-AF65-F5344CB8AC3E}">
        <p14:creationId xmlns:p14="http://schemas.microsoft.com/office/powerpoint/2010/main" val="65109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11</a:t>
            </a:fld>
            <a:endParaRPr lang="zh-CN" altLang="en-US"/>
          </a:p>
        </p:txBody>
      </p:sp>
    </p:spTree>
    <p:extLst>
      <p:ext uri="{BB962C8B-B14F-4D97-AF65-F5344CB8AC3E}">
        <p14:creationId xmlns:p14="http://schemas.microsoft.com/office/powerpoint/2010/main" val="21956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4085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15</a:t>
            </a:fld>
            <a:endParaRPr lang="zh-CN" altLang="en-US"/>
          </a:p>
        </p:txBody>
      </p:sp>
    </p:spTree>
    <p:extLst>
      <p:ext uri="{BB962C8B-B14F-4D97-AF65-F5344CB8AC3E}">
        <p14:creationId xmlns:p14="http://schemas.microsoft.com/office/powerpoint/2010/main" val="310990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16</a:t>
            </a:fld>
            <a:endParaRPr lang="zh-CN" altLang="en-US"/>
          </a:p>
        </p:txBody>
      </p:sp>
    </p:spTree>
    <p:extLst>
      <p:ext uri="{BB962C8B-B14F-4D97-AF65-F5344CB8AC3E}">
        <p14:creationId xmlns:p14="http://schemas.microsoft.com/office/powerpoint/2010/main" val="407720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4343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426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19</a:t>
            </a:fld>
            <a:endParaRPr lang="zh-CN" altLang="en-US"/>
          </a:p>
        </p:txBody>
      </p:sp>
    </p:spTree>
    <p:extLst>
      <p:ext uri="{BB962C8B-B14F-4D97-AF65-F5344CB8AC3E}">
        <p14:creationId xmlns:p14="http://schemas.microsoft.com/office/powerpoint/2010/main" val="134879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861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9527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0648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083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912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7</a:t>
            </a:fld>
            <a:endParaRPr lang="zh-CN" altLang="en-US"/>
          </a:p>
        </p:txBody>
      </p:sp>
    </p:spTree>
    <p:extLst>
      <p:ext uri="{BB962C8B-B14F-4D97-AF65-F5344CB8AC3E}">
        <p14:creationId xmlns:p14="http://schemas.microsoft.com/office/powerpoint/2010/main" val="51370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248E7AD8-0D5E-4D67-B20A-69A1CD1E9EFC}" type="slidenum">
              <a:rPr lang="zh-CN" altLang="en-US" smtClean="0"/>
              <a:t>8</a:t>
            </a:fld>
            <a:endParaRPr lang="zh-CN" altLang="en-US"/>
          </a:p>
        </p:txBody>
      </p:sp>
    </p:spTree>
    <p:extLst>
      <p:ext uri="{BB962C8B-B14F-4D97-AF65-F5344CB8AC3E}">
        <p14:creationId xmlns:p14="http://schemas.microsoft.com/office/powerpoint/2010/main" val="386973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248E7AD8-0D5E-4D67-B20A-69A1CD1E9EFC}" type="slidenum">
              <a:rPr lang="zh-CN" altLang="en-US" smtClean="0"/>
              <a:t>9</a:t>
            </a:fld>
            <a:endParaRPr lang="zh-CN" altLang="en-US"/>
          </a:p>
        </p:txBody>
      </p:sp>
    </p:spTree>
    <p:extLst>
      <p:ext uri="{BB962C8B-B14F-4D97-AF65-F5344CB8AC3E}">
        <p14:creationId xmlns:p14="http://schemas.microsoft.com/office/powerpoint/2010/main" val="15593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4F67-94BC-4AA2-B82C-E51F8BB82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DAEF37-5373-46A3-9017-86E30C0E5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3CDB2E-31C8-40F6-BDA8-7D61C5BDE0E7}"/>
              </a:ext>
            </a:extLst>
          </p:cNvPr>
          <p:cNvSpPr>
            <a:spLocks noGrp="1"/>
          </p:cNvSpPr>
          <p:nvPr>
            <p:ph type="dt" sz="half" idx="10"/>
          </p:nvPr>
        </p:nvSpPr>
        <p:spPr/>
        <p:txBody>
          <a:bodyPr/>
          <a:lstStyle/>
          <a:p>
            <a:fld id="{31B2C9E6-3D5C-48F2-B3C1-131043DEEFB6}" type="datetime1">
              <a:rPr lang="en-US" altLang="zh-CN" smtClean="0"/>
              <a:t>9/29/2023</a:t>
            </a:fld>
            <a:endParaRPr lang="en-US"/>
          </a:p>
        </p:txBody>
      </p:sp>
      <p:sp>
        <p:nvSpPr>
          <p:cNvPr id="5" name="Footer Placeholder 4">
            <a:extLst>
              <a:ext uri="{FF2B5EF4-FFF2-40B4-BE49-F238E27FC236}">
                <a16:creationId xmlns:a16="http://schemas.microsoft.com/office/drawing/2014/main" id="{117FAC54-BEAA-48B2-9E1B-E3AE3657D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EF0C-301B-4B88-AF8F-889DF2CFF5D4}"/>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216783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50F1-DEE0-429B-9D98-81F1B3C3A2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21E84-A15A-45A0-A557-3F2558D8E1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ED957-7CDC-4162-ACC7-24F5361A6AA7}"/>
              </a:ext>
            </a:extLst>
          </p:cNvPr>
          <p:cNvSpPr>
            <a:spLocks noGrp="1"/>
          </p:cNvSpPr>
          <p:nvPr>
            <p:ph type="dt" sz="half" idx="10"/>
          </p:nvPr>
        </p:nvSpPr>
        <p:spPr/>
        <p:txBody>
          <a:bodyPr/>
          <a:lstStyle/>
          <a:p>
            <a:fld id="{3A5D030D-CAFE-49B5-A185-1E6DEF4C6A68}" type="datetime1">
              <a:rPr lang="en-US" altLang="zh-CN" smtClean="0"/>
              <a:t>9/29/2023</a:t>
            </a:fld>
            <a:endParaRPr lang="en-US"/>
          </a:p>
        </p:txBody>
      </p:sp>
      <p:sp>
        <p:nvSpPr>
          <p:cNvPr id="5" name="Footer Placeholder 4">
            <a:extLst>
              <a:ext uri="{FF2B5EF4-FFF2-40B4-BE49-F238E27FC236}">
                <a16:creationId xmlns:a16="http://schemas.microsoft.com/office/drawing/2014/main" id="{AD166791-350C-44A0-B178-BBDF78779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82A04-F038-47C6-B75D-C371D082F192}"/>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91540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D859E-4160-43B6-A3F7-8D652C025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7F39B-FF90-4BA8-97F3-7BD2B6F16C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F7AE9-8D72-48A4-B491-AA5C265CE3F4}"/>
              </a:ext>
            </a:extLst>
          </p:cNvPr>
          <p:cNvSpPr>
            <a:spLocks noGrp="1"/>
          </p:cNvSpPr>
          <p:nvPr>
            <p:ph type="dt" sz="half" idx="10"/>
          </p:nvPr>
        </p:nvSpPr>
        <p:spPr/>
        <p:txBody>
          <a:bodyPr/>
          <a:lstStyle/>
          <a:p>
            <a:fld id="{0374B235-12B7-4EA0-A0F7-597AC3FE8A03}" type="datetime1">
              <a:rPr lang="en-US" altLang="zh-CN" smtClean="0"/>
              <a:t>9/29/2023</a:t>
            </a:fld>
            <a:endParaRPr lang="en-US"/>
          </a:p>
        </p:txBody>
      </p:sp>
      <p:sp>
        <p:nvSpPr>
          <p:cNvPr id="5" name="Footer Placeholder 4">
            <a:extLst>
              <a:ext uri="{FF2B5EF4-FFF2-40B4-BE49-F238E27FC236}">
                <a16:creationId xmlns:a16="http://schemas.microsoft.com/office/drawing/2014/main" id="{568B9C4E-CB3F-49AE-B8C4-2B565F95F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58A65-9E81-40FF-87DD-D7D157DBC497}"/>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9433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9D4F-514A-B249-B699-124E35961CB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891D7F5-79DB-E3EE-29A4-BD649A631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F18FAD3E-2BEE-238D-3C19-D5E90E0F54EA}"/>
              </a:ext>
            </a:extLst>
          </p:cNvPr>
          <p:cNvSpPr>
            <a:spLocks noGrp="1"/>
          </p:cNvSpPr>
          <p:nvPr>
            <p:ph type="dt" sz="half" idx="10"/>
          </p:nvPr>
        </p:nvSpPr>
        <p:spPr/>
        <p:txBody>
          <a:bodyPr/>
          <a:lstStyle/>
          <a:p>
            <a:fld id="{5FD6C983-C2E7-4793-9A9D-C397198BA32A}"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CEB9CC3E-61DC-FA9E-1A4A-68408CC6DFA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61959F-422D-BDC0-9E74-DE9434808F57}"/>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90365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9727-03CF-E40A-83C5-75147031C85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C779FD8-8EF7-0EAA-888A-8B5C1DF6DB9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7E94D2-B9BC-8C69-F2FA-F371F04E6E3B}"/>
              </a:ext>
            </a:extLst>
          </p:cNvPr>
          <p:cNvSpPr>
            <a:spLocks noGrp="1"/>
          </p:cNvSpPr>
          <p:nvPr>
            <p:ph type="dt" sz="half" idx="10"/>
          </p:nvPr>
        </p:nvSpPr>
        <p:spPr/>
        <p:txBody>
          <a:bodyPr/>
          <a:lstStyle/>
          <a:p>
            <a:fld id="{050698A1-4560-455F-9CCD-FEC5C9FDADDE}"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AF7CE626-62F3-5948-6B1A-355DC29E66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F8DD3B1-4504-AE87-83B3-876C4357E8DC}"/>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13232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D925-061E-02FD-0820-9BE80DB8956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7ACB16E-58D5-6739-9258-1AA252491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F9DB89D-CD58-5A70-EA83-8DCB03BC1C40}"/>
              </a:ext>
            </a:extLst>
          </p:cNvPr>
          <p:cNvSpPr>
            <a:spLocks noGrp="1"/>
          </p:cNvSpPr>
          <p:nvPr>
            <p:ph type="dt" sz="half" idx="10"/>
          </p:nvPr>
        </p:nvSpPr>
        <p:spPr/>
        <p:txBody>
          <a:bodyPr/>
          <a:lstStyle/>
          <a:p>
            <a:fld id="{80ADAE94-DC98-4268-95E3-274297101161}"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1493AE78-FDA6-5FF9-8EA3-129E3D4C43A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158491B-411E-26A9-BFB4-73763102C00F}"/>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04734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0209-0243-249E-D9A9-E8C9383FE09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6EC4EE9-7A6B-DACF-7A27-E85C38E0411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D4E14FA-D810-F73E-69A4-E13EC359BB6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44102F3-92B4-DC9D-8A76-0E15CD29FD78}"/>
              </a:ext>
            </a:extLst>
          </p:cNvPr>
          <p:cNvSpPr>
            <a:spLocks noGrp="1"/>
          </p:cNvSpPr>
          <p:nvPr>
            <p:ph type="dt" sz="half" idx="10"/>
          </p:nvPr>
        </p:nvSpPr>
        <p:spPr/>
        <p:txBody>
          <a:bodyPr/>
          <a:lstStyle/>
          <a:p>
            <a:fld id="{62076994-B58B-4F9D-AEA5-8273B5A801AB}" type="datetime1">
              <a:rPr lang="en-US" altLang="zh-CN" smtClean="0"/>
              <a:t>9/29/2023</a:t>
            </a:fld>
            <a:endParaRPr lang="zh-CN" altLang="en-US"/>
          </a:p>
        </p:txBody>
      </p:sp>
      <p:sp>
        <p:nvSpPr>
          <p:cNvPr id="6" name="Footer Placeholder 5">
            <a:extLst>
              <a:ext uri="{FF2B5EF4-FFF2-40B4-BE49-F238E27FC236}">
                <a16:creationId xmlns:a16="http://schemas.microsoft.com/office/drawing/2014/main" id="{89668CF3-1F36-4CD5-BCB3-50B06882705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7EBD06D-F75C-B5B8-4AF2-5F3B254526CA}"/>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413397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2BF3-E0B1-501C-6FCE-B8C02AA1BC8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5CD30A-774D-40B5-8662-F5A50383C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AA113EF-0EA7-5570-C401-12D727E3E80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6EACDF6-E7CB-A8B7-4D7F-908917EB2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9A52060-2462-F8B7-8238-8D9A7CBC3BD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34AD8DD-3A2F-DA21-B5EA-E41FA1A332DD}"/>
              </a:ext>
            </a:extLst>
          </p:cNvPr>
          <p:cNvSpPr>
            <a:spLocks noGrp="1"/>
          </p:cNvSpPr>
          <p:nvPr>
            <p:ph type="dt" sz="half" idx="10"/>
          </p:nvPr>
        </p:nvSpPr>
        <p:spPr/>
        <p:txBody>
          <a:bodyPr/>
          <a:lstStyle/>
          <a:p>
            <a:fld id="{7C075B89-3C8D-408A-979A-113E7EAC93CC}" type="datetime1">
              <a:rPr lang="en-US" altLang="zh-CN" smtClean="0"/>
              <a:t>9/29/2023</a:t>
            </a:fld>
            <a:endParaRPr lang="zh-CN" altLang="en-US"/>
          </a:p>
        </p:txBody>
      </p:sp>
      <p:sp>
        <p:nvSpPr>
          <p:cNvPr id="8" name="Footer Placeholder 7">
            <a:extLst>
              <a:ext uri="{FF2B5EF4-FFF2-40B4-BE49-F238E27FC236}">
                <a16:creationId xmlns:a16="http://schemas.microsoft.com/office/drawing/2014/main" id="{0EAA2197-2951-710B-C4B1-3221F789A4C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7336DBB-D3EC-4F44-6BEC-96F934094253}"/>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8927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F04E-E1CB-35E4-33DF-7B3DC03834E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EE29636-FE27-B6F1-C302-2D06EED82ED6}"/>
              </a:ext>
            </a:extLst>
          </p:cNvPr>
          <p:cNvSpPr>
            <a:spLocks noGrp="1"/>
          </p:cNvSpPr>
          <p:nvPr>
            <p:ph type="dt" sz="half" idx="10"/>
          </p:nvPr>
        </p:nvSpPr>
        <p:spPr/>
        <p:txBody>
          <a:bodyPr/>
          <a:lstStyle/>
          <a:p>
            <a:fld id="{671122DC-F8D4-4DB7-9C05-D87FCD367205}" type="datetime1">
              <a:rPr lang="en-US" altLang="zh-CN" smtClean="0"/>
              <a:t>9/29/2023</a:t>
            </a:fld>
            <a:endParaRPr lang="zh-CN" altLang="en-US"/>
          </a:p>
        </p:txBody>
      </p:sp>
      <p:sp>
        <p:nvSpPr>
          <p:cNvPr id="4" name="Footer Placeholder 3">
            <a:extLst>
              <a:ext uri="{FF2B5EF4-FFF2-40B4-BE49-F238E27FC236}">
                <a16:creationId xmlns:a16="http://schemas.microsoft.com/office/drawing/2014/main" id="{C0DE4B2C-6385-DB62-5E40-73109D812DD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6D56066-026F-2E25-C74B-8A041CF4070E}"/>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343101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70EA5-E1F5-753C-3D2A-0E101DE1B6C1}"/>
              </a:ext>
            </a:extLst>
          </p:cNvPr>
          <p:cNvSpPr>
            <a:spLocks noGrp="1"/>
          </p:cNvSpPr>
          <p:nvPr>
            <p:ph type="dt" sz="half" idx="10"/>
          </p:nvPr>
        </p:nvSpPr>
        <p:spPr/>
        <p:txBody>
          <a:bodyPr/>
          <a:lstStyle/>
          <a:p>
            <a:fld id="{A8D47FF1-71FE-4860-88C3-92CFFC504689}" type="datetime1">
              <a:rPr lang="en-US" altLang="zh-CN" smtClean="0"/>
              <a:t>9/29/2023</a:t>
            </a:fld>
            <a:endParaRPr lang="zh-CN" altLang="en-US"/>
          </a:p>
        </p:txBody>
      </p:sp>
      <p:sp>
        <p:nvSpPr>
          <p:cNvPr id="3" name="Footer Placeholder 2">
            <a:extLst>
              <a:ext uri="{FF2B5EF4-FFF2-40B4-BE49-F238E27FC236}">
                <a16:creationId xmlns:a16="http://schemas.microsoft.com/office/drawing/2014/main" id="{FC4CC029-477E-BDDB-2211-7FC1694445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05CE0F9-E0F5-E662-933A-338FFC0EAF3D}"/>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32197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D554-3DD1-82E1-B4E9-051C31DDC7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A7258C5-2292-F97B-FBD0-A7DEF6661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6C96B8-070E-AB0C-92FE-4577DD3CE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AFDFFF-318E-69DB-74B9-A48E9094920B}"/>
              </a:ext>
            </a:extLst>
          </p:cNvPr>
          <p:cNvSpPr>
            <a:spLocks noGrp="1"/>
          </p:cNvSpPr>
          <p:nvPr>
            <p:ph type="dt" sz="half" idx="10"/>
          </p:nvPr>
        </p:nvSpPr>
        <p:spPr/>
        <p:txBody>
          <a:bodyPr/>
          <a:lstStyle/>
          <a:p>
            <a:fld id="{1F6C7493-1086-41AD-A89D-5F7A02B66A87}" type="datetime1">
              <a:rPr lang="en-US" altLang="zh-CN" smtClean="0"/>
              <a:t>9/29/2023</a:t>
            </a:fld>
            <a:endParaRPr lang="zh-CN" altLang="en-US"/>
          </a:p>
        </p:txBody>
      </p:sp>
      <p:sp>
        <p:nvSpPr>
          <p:cNvPr id="6" name="Footer Placeholder 5">
            <a:extLst>
              <a:ext uri="{FF2B5EF4-FFF2-40B4-BE49-F238E27FC236}">
                <a16:creationId xmlns:a16="http://schemas.microsoft.com/office/drawing/2014/main" id="{E54966DA-A9B4-220F-902C-4AB31F98CD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EBEA50-D5C8-F879-D474-5D4C0D74C828}"/>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159429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A62D-6459-48E6-A179-631A46CE5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CC7DF-FC39-4406-92E0-8A30D1BFB1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7C9CD-C546-41F3-95E8-37063F270276}"/>
              </a:ext>
            </a:extLst>
          </p:cNvPr>
          <p:cNvSpPr>
            <a:spLocks noGrp="1"/>
          </p:cNvSpPr>
          <p:nvPr>
            <p:ph type="dt" sz="half" idx="10"/>
          </p:nvPr>
        </p:nvSpPr>
        <p:spPr/>
        <p:txBody>
          <a:bodyPr/>
          <a:lstStyle/>
          <a:p>
            <a:fld id="{8280CF6D-DBA1-46A9-801D-81C1713232DF}" type="datetime1">
              <a:rPr lang="en-US" altLang="zh-CN" smtClean="0"/>
              <a:t>9/29/2023</a:t>
            </a:fld>
            <a:endParaRPr lang="en-US"/>
          </a:p>
        </p:txBody>
      </p:sp>
      <p:sp>
        <p:nvSpPr>
          <p:cNvPr id="5" name="Footer Placeholder 4">
            <a:extLst>
              <a:ext uri="{FF2B5EF4-FFF2-40B4-BE49-F238E27FC236}">
                <a16:creationId xmlns:a16="http://schemas.microsoft.com/office/drawing/2014/main" id="{148934A6-8031-4B6D-B17D-9D2AFCCE1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D7537-C042-45BE-9468-638518B9A550}"/>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753202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FD9C-4559-C60F-CD19-F7D4C14A48F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E98C0D3-9BA8-35F3-AE7F-446979E37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D78BF28-235D-56F0-D6B1-077DBE416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B829404-7ED5-ED50-9CE0-AD41C71B0D12}"/>
              </a:ext>
            </a:extLst>
          </p:cNvPr>
          <p:cNvSpPr>
            <a:spLocks noGrp="1"/>
          </p:cNvSpPr>
          <p:nvPr>
            <p:ph type="dt" sz="half" idx="10"/>
          </p:nvPr>
        </p:nvSpPr>
        <p:spPr/>
        <p:txBody>
          <a:bodyPr/>
          <a:lstStyle/>
          <a:p>
            <a:fld id="{1E828663-2C15-4D83-81A0-8D3934020B29}" type="datetime1">
              <a:rPr lang="en-US" altLang="zh-CN" smtClean="0"/>
              <a:t>9/29/2023</a:t>
            </a:fld>
            <a:endParaRPr lang="zh-CN" altLang="en-US"/>
          </a:p>
        </p:txBody>
      </p:sp>
      <p:sp>
        <p:nvSpPr>
          <p:cNvPr id="6" name="Footer Placeholder 5">
            <a:extLst>
              <a:ext uri="{FF2B5EF4-FFF2-40B4-BE49-F238E27FC236}">
                <a16:creationId xmlns:a16="http://schemas.microsoft.com/office/drawing/2014/main" id="{132EFDCE-A90A-E282-6F62-712B353C18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5E0D8F1-EC50-93F1-7E95-5A876A02C68B}"/>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8792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2252-629F-42EF-C67C-056501DEC9C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0E1A7C-D0CA-1B11-1B1C-A99A46BFC15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95087E3-C617-6C00-768C-1ED46951A31D}"/>
              </a:ext>
            </a:extLst>
          </p:cNvPr>
          <p:cNvSpPr>
            <a:spLocks noGrp="1"/>
          </p:cNvSpPr>
          <p:nvPr>
            <p:ph type="dt" sz="half" idx="10"/>
          </p:nvPr>
        </p:nvSpPr>
        <p:spPr/>
        <p:txBody>
          <a:bodyPr/>
          <a:lstStyle/>
          <a:p>
            <a:fld id="{EDE79589-493E-44FC-B488-A2441E6676E5}"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05563791-2745-E004-94FF-BD8A26C4137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52B1B87-91E1-0C0C-EB9A-AE8F80F6576E}"/>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793009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FE03C-1821-987A-E29D-CB1A9557AF8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2D5A321-63A4-BC34-CC76-57775C3C1C0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854AC0-4F8B-4851-8FE9-250D03E76BF2}"/>
              </a:ext>
            </a:extLst>
          </p:cNvPr>
          <p:cNvSpPr>
            <a:spLocks noGrp="1"/>
          </p:cNvSpPr>
          <p:nvPr>
            <p:ph type="dt" sz="half" idx="10"/>
          </p:nvPr>
        </p:nvSpPr>
        <p:spPr/>
        <p:txBody>
          <a:bodyPr/>
          <a:lstStyle/>
          <a:p>
            <a:fld id="{9670B24E-814F-4839-91F2-0C2E1C8D6F39}"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D3109937-6533-DE09-3091-7689D24300D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39013D-BD70-86F6-F4FA-E3F43A6E951C}"/>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8135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335C-C5AF-4739-A9C7-81743E2C5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61C1D-58E6-4796-B6C4-94CF11ED0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C432B-078C-485A-B2B2-0DB9D729F6B4}"/>
              </a:ext>
            </a:extLst>
          </p:cNvPr>
          <p:cNvSpPr>
            <a:spLocks noGrp="1"/>
          </p:cNvSpPr>
          <p:nvPr>
            <p:ph type="dt" sz="half" idx="10"/>
          </p:nvPr>
        </p:nvSpPr>
        <p:spPr/>
        <p:txBody>
          <a:bodyPr/>
          <a:lstStyle/>
          <a:p>
            <a:fld id="{E9F94D10-880F-466B-9D2B-0EB9A35CB666}" type="datetime1">
              <a:rPr lang="en-US" altLang="zh-CN" smtClean="0"/>
              <a:t>9/29/2023</a:t>
            </a:fld>
            <a:endParaRPr lang="en-US"/>
          </a:p>
        </p:txBody>
      </p:sp>
      <p:sp>
        <p:nvSpPr>
          <p:cNvPr id="5" name="Footer Placeholder 4">
            <a:extLst>
              <a:ext uri="{FF2B5EF4-FFF2-40B4-BE49-F238E27FC236}">
                <a16:creationId xmlns:a16="http://schemas.microsoft.com/office/drawing/2014/main" id="{9D083D24-6C65-4CA4-A1F2-F7625E5A7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856EE-B59B-4B60-9863-28BE163F844A}"/>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6815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A92D-B72A-4228-8020-FD9AE0353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050BD-C4F5-43F4-A7D4-8FEAA9D26C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41A1BB-CB0C-48B5-AC8A-FEF77C8154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1AFCB-4848-4DBA-87FB-167059A8218F}"/>
              </a:ext>
            </a:extLst>
          </p:cNvPr>
          <p:cNvSpPr>
            <a:spLocks noGrp="1"/>
          </p:cNvSpPr>
          <p:nvPr>
            <p:ph type="dt" sz="half" idx="10"/>
          </p:nvPr>
        </p:nvSpPr>
        <p:spPr/>
        <p:txBody>
          <a:bodyPr/>
          <a:lstStyle/>
          <a:p>
            <a:fld id="{10ECAC1C-F104-4C1B-8CF2-2D628365A434}" type="datetime1">
              <a:rPr lang="en-US" altLang="zh-CN" smtClean="0"/>
              <a:t>9/29/2023</a:t>
            </a:fld>
            <a:endParaRPr lang="en-US"/>
          </a:p>
        </p:txBody>
      </p:sp>
      <p:sp>
        <p:nvSpPr>
          <p:cNvPr id="6" name="Footer Placeholder 5">
            <a:extLst>
              <a:ext uri="{FF2B5EF4-FFF2-40B4-BE49-F238E27FC236}">
                <a16:creationId xmlns:a16="http://schemas.microsoft.com/office/drawing/2014/main" id="{24930158-6AF6-44A5-9FE5-72889C2E6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4197B-5868-42DD-AEF3-7DB43CFE6ED6}"/>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98641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DC66-3051-4523-B097-1A4531DDF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F7BC0B-9B50-46FC-8529-87F1EF67D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F8F7B3-C4E7-4B58-B70E-8B275EB9EA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44C49-0D65-4191-9BF2-515598682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72B7C3-7869-4B25-AB12-D10C016D27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F8DE6-4A70-4C24-AC9C-24D0F5931808}"/>
              </a:ext>
            </a:extLst>
          </p:cNvPr>
          <p:cNvSpPr>
            <a:spLocks noGrp="1"/>
          </p:cNvSpPr>
          <p:nvPr>
            <p:ph type="dt" sz="half" idx="10"/>
          </p:nvPr>
        </p:nvSpPr>
        <p:spPr/>
        <p:txBody>
          <a:bodyPr/>
          <a:lstStyle/>
          <a:p>
            <a:fld id="{1157781B-FDE6-4CE4-B8BF-F9BBCB36AF4D}" type="datetime1">
              <a:rPr lang="en-US" altLang="zh-CN" smtClean="0"/>
              <a:t>9/29/2023</a:t>
            </a:fld>
            <a:endParaRPr lang="en-US"/>
          </a:p>
        </p:txBody>
      </p:sp>
      <p:sp>
        <p:nvSpPr>
          <p:cNvPr id="8" name="Footer Placeholder 7">
            <a:extLst>
              <a:ext uri="{FF2B5EF4-FFF2-40B4-BE49-F238E27FC236}">
                <a16:creationId xmlns:a16="http://schemas.microsoft.com/office/drawing/2014/main" id="{F70B4C3A-1F73-49E2-A517-B031D4E55D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EBAA2-D79E-4AF4-BCFB-AC15DEB6E89E}"/>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433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68E4-A723-4A2A-9A4C-71019397A1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8664C-C6AB-4E8E-9741-A485CE6C779B}"/>
              </a:ext>
            </a:extLst>
          </p:cNvPr>
          <p:cNvSpPr>
            <a:spLocks noGrp="1"/>
          </p:cNvSpPr>
          <p:nvPr>
            <p:ph type="dt" sz="half" idx="10"/>
          </p:nvPr>
        </p:nvSpPr>
        <p:spPr/>
        <p:txBody>
          <a:bodyPr/>
          <a:lstStyle/>
          <a:p>
            <a:fld id="{6B9F2957-777B-44FA-9354-6459CEB3791C}" type="datetime1">
              <a:rPr lang="en-US" altLang="zh-CN" smtClean="0"/>
              <a:t>9/29/2023</a:t>
            </a:fld>
            <a:endParaRPr lang="en-US"/>
          </a:p>
        </p:txBody>
      </p:sp>
      <p:sp>
        <p:nvSpPr>
          <p:cNvPr id="4" name="Footer Placeholder 3">
            <a:extLst>
              <a:ext uri="{FF2B5EF4-FFF2-40B4-BE49-F238E27FC236}">
                <a16:creationId xmlns:a16="http://schemas.microsoft.com/office/drawing/2014/main" id="{BA2169C9-FA55-429B-AA63-FFF3A831F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53DE88-B348-42E1-8767-22262D0D40FA}"/>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367962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38852-E429-4B49-AA7C-CC7BEA6BB879}"/>
              </a:ext>
            </a:extLst>
          </p:cNvPr>
          <p:cNvSpPr>
            <a:spLocks noGrp="1"/>
          </p:cNvSpPr>
          <p:nvPr>
            <p:ph type="dt" sz="half" idx="10"/>
          </p:nvPr>
        </p:nvSpPr>
        <p:spPr/>
        <p:txBody>
          <a:bodyPr/>
          <a:lstStyle/>
          <a:p>
            <a:fld id="{B53142DA-FFB9-4683-9D30-EA4B5FDF53D8}" type="datetime1">
              <a:rPr lang="en-US" altLang="zh-CN" smtClean="0"/>
              <a:t>9/29/2023</a:t>
            </a:fld>
            <a:endParaRPr lang="en-US"/>
          </a:p>
        </p:txBody>
      </p:sp>
      <p:sp>
        <p:nvSpPr>
          <p:cNvPr id="3" name="Footer Placeholder 2">
            <a:extLst>
              <a:ext uri="{FF2B5EF4-FFF2-40B4-BE49-F238E27FC236}">
                <a16:creationId xmlns:a16="http://schemas.microsoft.com/office/drawing/2014/main" id="{4609968F-0F97-4F14-AFF4-D456D4C34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0FD5B-1474-4013-8191-9C621BF64DEB}"/>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9094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D0F5-6B25-4828-9B92-FA2C7829F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81E369-2803-4712-908D-5F09C4AA2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91F96-9F04-489A-8768-5D63E0838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9A8803-B252-43DB-BC73-CA80DCB872E1}"/>
              </a:ext>
            </a:extLst>
          </p:cNvPr>
          <p:cNvSpPr>
            <a:spLocks noGrp="1"/>
          </p:cNvSpPr>
          <p:nvPr>
            <p:ph type="dt" sz="half" idx="10"/>
          </p:nvPr>
        </p:nvSpPr>
        <p:spPr/>
        <p:txBody>
          <a:bodyPr/>
          <a:lstStyle/>
          <a:p>
            <a:fld id="{E39D4F9A-447A-4E35-BDD9-71A543104D1E}" type="datetime1">
              <a:rPr lang="en-US" altLang="zh-CN" smtClean="0"/>
              <a:t>9/29/2023</a:t>
            </a:fld>
            <a:endParaRPr lang="en-US"/>
          </a:p>
        </p:txBody>
      </p:sp>
      <p:sp>
        <p:nvSpPr>
          <p:cNvPr id="6" name="Footer Placeholder 5">
            <a:extLst>
              <a:ext uri="{FF2B5EF4-FFF2-40B4-BE49-F238E27FC236}">
                <a16:creationId xmlns:a16="http://schemas.microsoft.com/office/drawing/2014/main" id="{45DA6691-9851-4DA7-B18B-E28BB1D60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15400-C09F-4533-A853-97E1D12DDA6D}"/>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35149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8F9-0843-4F2B-BE24-719456C1F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855E2-78D6-435C-B583-422BEE07F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FDBFC-0C7B-4545-AB19-6579CC457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C9A70F-DE10-40BF-B1E3-515DBDD8EE0D}"/>
              </a:ext>
            </a:extLst>
          </p:cNvPr>
          <p:cNvSpPr>
            <a:spLocks noGrp="1"/>
          </p:cNvSpPr>
          <p:nvPr>
            <p:ph type="dt" sz="half" idx="10"/>
          </p:nvPr>
        </p:nvSpPr>
        <p:spPr/>
        <p:txBody>
          <a:bodyPr/>
          <a:lstStyle/>
          <a:p>
            <a:fld id="{0599D7D9-7722-4053-A08B-A980E16AC7C2}" type="datetime1">
              <a:rPr lang="en-US" altLang="zh-CN" smtClean="0"/>
              <a:t>9/29/2023</a:t>
            </a:fld>
            <a:endParaRPr lang="en-US"/>
          </a:p>
        </p:txBody>
      </p:sp>
      <p:sp>
        <p:nvSpPr>
          <p:cNvPr id="6" name="Footer Placeholder 5">
            <a:extLst>
              <a:ext uri="{FF2B5EF4-FFF2-40B4-BE49-F238E27FC236}">
                <a16:creationId xmlns:a16="http://schemas.microsoft.com/office/drawing/2014/main" id="{2C294BD8-D11F-465A-9B30-726A15E41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0DEAB-0513-494C-88C2-02370245F033}"/>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58286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D49FC-24FB-4434-8979-EBF776C8F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CB1A6-4EFF-4D85-9F15-3898DD5CA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BFFA6-15CD-48E8-BACD-1B86B2BE4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CDAA4-6A4C-4ED7-BCD8-26FA8DA20E0F}" type="datetime1">
              <a:rPr lang="en-US" altLang="zh-CN" smtClean="0"/>
              <a:t>9/29/2023</a:t>
            </a:fld>
            <a:endParaRPr lang="en-US"/>
          </a:p>
        </p:txBody>
      </p:sp>
      <p:sp>
        <p:nvSpPr>
          <p:cNvPr id="5" name="Footer Placeholder 4">
            <a:extLst>
              <a:ext uri="{FF2B5EF4-FFF2-40B4-BE49-F238E27FC236}">
                <a16:creationId xmlns:a16="http://schemas.microsoft.com/office/drawing/2014/main" id="{292C975D-4B5B-4600-B7A8-B13BC222D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84AB-9640-476A-9210-B1D9C1F9E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85C2-022D-4E8E-B2DE-D8B0899A4CCA}" type="slidenum">
              <a:rPr lang="en-US" smtClean="0"/>
              <a:t>‹#›</a:t>
            </a:fld>
            <a:endParaRPr lang="en-US"/>
          </a:p>
        </p:txBody>
      </p:sp>
    </p:spTree>
    <p:extLst>
      <p:ext uri="{BB962C8B-B14F-4D97-AF65-F5344CB8AC3E}">
        <p14:creationId xmlns:p14="http://schemas.microsoft.com/office/powerpoint/2010/main" val="1294578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56124-A976-A001-AB91-42EA8FD1C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0588A70-72B4-FF5F-D129-808DF162E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843167E-2F28-81C2-394E-2DC599C50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ECF03-0989-4EB0-ADAA-A7E6B02876CF}" type="datetime1">
              <a:rPr lang="en-US" altLang="zh-CN" smtClean="0"/>
              <a:t>9/29/2023</a:t>
            </a:fld>
            <a:endParaRPr lang="zh-CN" altLang="en-US"/>
          </a:p>
        </p:txBody>
      </p:sp>
      <p:sp>
        <p:nvSpPr>
          <p:cNvPr id="5" name="Footer Placeholder 4">
            <a:extLst>
              <a:ext uri="{FF2B5EF4-FFF2-40B4-BE49-F238E27FC236}">
                <a16:creationId xmlns:a16="http://schemas.microsoft.com/office/drawing/2014/main" id="{B7AB7583-BAB0-6216-02A3-ADB8B286D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4973E81-2E1D-9182-C67F-481B8E5CC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70760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98BFE-9002-4415-B2A5-A5816513755D}"/>
              </a:ext>
            </a:extLst>
          </p:cNvPr>
          <p:cNvSpPr txBox="1"/>
          <p:nvPr/>
        </p:nvSpPr>
        <p:spPr>
          <a:xfrm>
            <a:off x="6527359" y="220310"/>
            <a:ext cx="5326039" cy="72481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Education  			25%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Work 				20%</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Environment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Tech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Urban Development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Economy 			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Social Issues		5%</a:t>
            </a:r>
          </a:p>
          <a:p>
            <a:pPr marL="0" marR="0" lvl="0" indent="0" algn="l" defTabSz="914400" rtl="0" eaLnBrk="1" fontAlgn="auto" latinLnBrk="0" hangingPunct="1">
              <a:lnSpc>
                <a:spcPct val="100000"/>
              </a:lnSpc>
              <a:spcBef>
                <a:spcPts val="0"/>
              </a:spcBef>
              <a:spcAft>
                <a:spcPts val="3000"/>
              </a:spcAft>
              <a:buClrTx/>
              <a:buSzTx/>
              <a:buFontTx/>
              <a:buNone/>
              <a:tabLst/>
              <a:defRPr/>
            </a:pPr>
            <a:endPar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
        <p:nvSpPr>
          <p:cNvPr id="8" name="TextBox 7">
            <a:extLst>
              <a:ext uri="{FF2B5EF4-FFF2-40B4-BE49-F238E27FC236}">
                <a16:creationId xmlns:a16="http://schemas.microsoft.com/office/drawing/2014/main" id="{A59F73C1-94F7-41A9-9110-B3136EAEF28C}"/>
              </a:ext>
            </a:extLst>
          </p:cNvPr>
          <p:cNvSpPr txBox="1"/>
          <p:nvPr/>
        </p:nvSpPr>
        <p:spPr>
          <a:xfrm>
            <a:off x="2475622" y="674400"/>
            <a:ext cx="5326039"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Questions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Evaluation		40%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Comparison		30%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Argument		15%</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Solution 		15%</a:t>
            </a:r>
          </a:p>
        </p:txBody>
      </p:sp>
      <p:sp>
        <p:nvSpPr>
          <p:cNvPr id="4" name="TextBox 3">
            <a:extLst>
              <a:ext uri="{FF2B5EF4-FFF2-40B4-BE49-F238E27FC236}">
                <a16:creationId xmlns:a16="http://schemas.microsoft.com/office/drawing/2014/main" id="{BFA6BE6E-1C1A-4176-BE6C-9038CB9B748D}"/>
              </a:ext>
            </a:extLst>
          </p:cNvPr>
          <p:cNvSpPr txBox="1"/>
          <p:nvPr/>
        </p:nvSpPr>
        <p:spPr>
          <a:xfrm>
            <a:off x="182278" y="674400"/>
            <a:ext cx="1909516" cy="4062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Academic 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10 mins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cxnSp>
        <p:nvCxnSpPr>
          <p:cNvPr id="7" name="Straight Connector 6">
            <a:extLst>
              <a:ext uri="{FF2B5EF4-FFF2-40B4-BE49-F238E27FC236}">
                <a16:creationId xmlns:a16="http://schemas.microsoft.com/office/drawing/2014/main" id="{E3781B76-93A7-4812-A97E-55458C13F421}"/>
              </a:ext>
            </a:extLst>
          </p:cNvPr>
          <p:cNvCxnSpPr>
            <a:cxnSpLocks/>
          </p:cNvCxnSpPr>
          <p:nvPr/>
        </p:nvCxnSpPr>
        <p:spPr>
          <a:xfrm flipV="1">
            <a:off x="2283708" y="442656"/>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C4B2D9-44DA-41EC-BD04-58EEAC4A7691}"/>
              </a:ext>
            </a:extLst>
          </p:cNvPr>
          <p:cNvCxnSpPr>
            <a:cxnSpLocks/>
          </p:cNvCxnSpPr>
          <p:nvPr/>
        </p:nvCxnSpPr>
        <p:spPr>
          <a:xfrm flipV="1">
            <a:off x="6335446" y="444723"/>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CC281B08-24CF-4CB5-B781-7071176AFDC0}"/>
              </a:ext>
            </a:extLst>
          </p:cNvPr>
          <p:cNvSpPr/>
          <p:nvPr/>
        </p:nvSpPr>
        <p:spPr>
          <a:xfrm>
            <a:off x="3038460" y="4903121"/>
            <a:ext cx="2350319" cy="1470979"/>
          </a:xfrm>
          <a:prstGeom prst="wedgeEllipseCallout">
            <a:avLst>
              <a:gd name="adj1" fmla="val -40446"/>
              <a:gd name="adj2" fmla="val 5263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rPr>
              <a:t>As of Aug, 2023</a:t>
            </a:r>
            <a:endParaRPr kumimoji="0" lang="zh-CN" altLang="en-US"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endParaRPr>
          </a:p>
        </p:txBody>
      </p:sp>
      <p:sp>
        <p:nvSpPr>
          <p:cNvPr id="6" name="Slide Number Placeholder 5">
            <a:extLst>
              <a:ext uri="{FF2B5EF4-FFF2-40B4-BE49-F238E27FC236}">
                <a16:creationId xmlns:a16="http://schemas.microsoft.com/office/drawing/2014/main" id="{AE7D84E2-80F9-5CDC-8113-EEE263B623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73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10</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EB8F31-93E6-553A-B5FF-F81406AB6EE6}"/>
              </a:ext>
            </a:extLst>
          </p:cNvPr>
          <p:cNvSpPr txBox="1"/>
          <p:nvPr/>
        </p:nvSpPr>
        <p:spPr>
          <a:xfrm>
            <a:off x="7720729"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b="1" u="sng" dirty="0">
                <a:latin typeface="Agency FB" panose="020B0503020202020204" pitchFamily="34" charset="0"/>
                <a:ea typeface="等线" panose="02010600030101010101" pitchFamily="2" charset="-122"/>
              </a:rPr>
              <a:t>Ca</a:t>
            </a:r>
            <a:r>
              <a:rPr kumimoji="0" lang="en-US" altLang="zh-CN" sz="3200" b="1" i="0" u="sng" strike="noStrike" kern="1200" cap="none" spc="0" normalizeH="0" baseline="0" noProof="0" dirty="0" err="1">
                <a:ln>
                  <a:noFill/>
                </a:ln>
                <a:effectLst/>
                <a:uLnTx/>
                <a:uFillTx/>
                <a:latin typeface="Agency FB" panose="020B0503020202020204" pitchFamily="34" charset="0"/>
                <a:ea typeface="等线" panose="02010600030101010101" pitchFamily="2" charset="-122"/>
              </a:rPr>
              <a:t>tegory</a:t>
            </a:r>
            <a:r>
              <a:rPr kumimoji="0" lang="en-US" altLang="zh-CN" sz="3200" b="1" i="0" u="sng" strike="noStrike" kern="1200" cap="none" spc="0" normalizeH="0" baseline="0" noProof="0" dirty="0">
                <a:ln>
                  <a:noFill/>
                </a:ln>
                <a:effectLst/>
                <a:uLnTx/>
                <a:uFillTx/>
                <a:latin typeface="Agency FB" panose="020B0503020202020204" pitchFamily="34" charset="0"/>
                <a:ea typeface="等线" panose="02010600030101010101" pitchFamily="2" charset="-122"/>
              </a:rPr>
              <a:t> 3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dirty="0">
                <a:latin typeface="Agency FB" panose="020B0503020202020204" pitchFamily="34" charset="0"/>
                <a:ea typeface="等线" panose="02010600030101010101" pitchFamily="2" charset="-122"/>
              </a:rPr>
              <a:t>Argument</a:t>
            </a:r>
            <a:r>
              <a:rPr kumimoji="0" lang="en-US" altLang="zh-CN" sz="3200" i="0" u="none" strike="noStrike" kern="1200" cap="none" spc="0" normalizeH="0" baseline="0" noProof="0" dirty="0">
                <a:ln>
                  <a:noFill/>
                </a:ln>
                <a:effectLst/>
                <a:uLnTx/>
                <a:uFillTx/>
                <a:latin typeface="Agency FB" panose="020B0503020202020204" pitchFamily="34" charset="0"/>
                <a:ea typeface="等线" panose="02010600030101010101" pitchFamily="2" charset="-122"/>
              </a:rPr>
              <a:t> – </a:t>
            </a:r>
            <a:r>
              <a:rPr kumimoji="0" lang="en-US" altLang="zh-CN"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rPr>
              <a:t>Yes</a:t>
            </a:r>
            <a:r>
              <a:rPr lang="en-US" altLang="zh-CN" sz="3200" dirty="0">
                <a:solidFill>
                  <a:srgbClr val="00B0F0"/>
                </a:solidFill>
                <a:latin typeface="Agency FB" panose="020B0503020202020204" pitchFamily="34" charset="0"/>
                <a:ea typeface="等线" panose="02010600030101010101" pitchFamily="2" charset="-122"/>
              </a:rPr>
              <a:t>? No?</a:t>
            </a:r>
            <a:endParaRPr kumimoji="0" lang="zh-CN" altLang="en-US"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endParaRPr>
          </a:p>
        </p:txBody>
      </p:sp>
      <p:sp>
        <p:nvSpPr>
          <p:cNvPr id="15" name="TextBox 14">
            <a:extLst>
              <a:ext uri="{FF2B5EF4-FFF2-40B4-BE49-F238E27FC236}">
                <a16:creationId xmlns:a16="http://schemas.microsoft.com/office/drawing/2014/main" id="{F8289EFD-DFCC-E8C3-225E-4F9F6A552083}"/>
              </a:ext>
            </a:extLst>
          </p:cNvPr>
          <p:cNvSpPr txBox="1"/>
          <p:nvPr/>
        </p:nvSpPr>
        <p:spPr>
          <a:xfrm>
            <a:off x="7827627" y="1459238"/>
            <a:ext cx="3628800" cy="923330"/>
          </a:xfrm>
          <a:prstGeom prst="rect">
            <a:avLst/>
          </a:prstGeom>
          <a:solidFill>
            <a:schemeClr val="accent6">
              <a:lumMod val="20000"/>
              <a:lumOff val="80000"/>
            </a:schemeClr>
          </a:solidFill>
        </p:spPr>
        <p:txBody>
          <a:bodyPr wrap="square" rtlCol="0">
            <a:spAutoFit/>
          </a:bodyPr>
          <a:lstStyle/>
          <a:p>
            <a:r>
              <a:rPr lang="en-US" altLang="zh-CN" dirty="0">
                <a:latin typeface="等线" panose="02010600030101010101" pitchFamily="2" charset="-122"/>
                <a:ea typeface="等线" panose="02010600030101010101" pitchFamily="2" charset="-122"/>
              </a:rPr>
              <a:t>Do you think ongoing job training is </a:t>
            </a:r>
            <a:r>
              <a:rPr lang="en-US" altLang="zh-CN" dirty="0">
                <a:solidFill>
                  <a:srgbClr val="FF0000"/>
                </a:solidFill>
                <a:latin typeface="等线" panose="02010600030101010101" pitchFamily="2" charset="-122"/>
                <a:ea typeface="等线" panose="02010600030101010101" pitchFamily="2" charset="-122"/>
              </a:rPr>
              <a:t>the most important </a:t>
            </a:r>
            <a:r>
              <a:rPr lang="en-US" altLang="zh-CN" dirty="0">
                <a:latin typeface="等线" panose="02010600030101010101" pitchFamily="2" charset="-122"/>
                <a:ea typeface="等线" panose="02010600030101010101" pitchFamily="2" charset="-122"/>
              </a:rPr>
              <a:t>investment a business can make?</a:t>
            </a:r>
            <a:endParaRPr lang="zh-CN" altLang="en-US" dirty="0">
              <a:latin typeface="+mn-ea"/>
            </a:endParaRPr>
          </a:p>
        </p:txBody>
      </p: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 name="Arrow: Right 5">
            <a:extLst>
              <a:ext uri="{FF2B5EF4-FFF2-40B4-BE49-F238E27FC236}">
                <a16:creationId xmlns:a16="http://schemas.microsoft.com/office/drawing/2014/main" id="{2364EC79-2F2E-CC48-5CFD-8C1E8DD47F19}"/>
              </a:ext>
            </a:extLst>
          </p:cNvPr>
          <p:cNvSpPr/>
          <p:nvPr/>
        </p:nvSpPr>
        <p:spPr>
          <a:xfrm rot="13309612">
            <a:off x="10451952" y="2257781"/>
            <a:ext cx="611817" cy="365125"/>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65F4E581-E511-CDA0-3D44-88F723043BC7}"/>
              </a:ext>
            </a:extLst>
          </p:cNvPr>
          <p:cNvSpPr txBox="1"/>
          <p:nvPr/>
        </p:nvSpPr>
        <p:spPr>
          <a:xfrm>
            <a:off x="7775136" y="2578563"/>
            <a:ext cx="3355158" cy="646331"/>
          </a:xfrm>
          <a:prstGeom prst="rect">
            <a:avLst/>
          </a:prstGeom>
          <a:noFill/>
        </p:spPr>
        <p:txBody>
          <a:bodyPr wrap="square" rtlCol="0">
            <a:spAutoFit/>
          </a:bodyPr>
          <a:lstStyle/>
          <a:p>
            <a:r>
              <a:rPr lang="en-US" altLang="zh-CN" dirty="0">
                <a:solidFill>
                  <a:srgbClr val="FF0000"/>
                </a:solidFill>
                <a:latin typeface="+mn-ea"/>
              </a:rPr>
              <a:t>Is ongoing employee training </a:t>
            </a:r>
            <a:r>
              <a:rPr lang="en-US" altLang="zh-CN" b="1" u="sng" dirty="0">
                <a:solidFill>
                  <a:srgbClr val="FF0000"/>
                </a:solidFill>
                <a:latin typeface="+mn-ea"/>
              </a:rPr>
              <a:t>very </a:t>
            </a:r>
            <a:r>
              <a:rPr lang="en-US" altLang="zh-CN" b="1" u="sng" dirty="0" err="1">
                <a:solidFill>
                  <a:srgbClr val="FF0000"/>
                </a:solidFill>
                <a:latin typeface="+mn-ea"/>
              </a:rPr>
              <a:t>very</a:t>
            </a:r>
            <a:r>
              <a:rPr lang="en-US" altLang="zh-CN" b="1" u="sng" dirty="0">
                <a:solidFill>
                  <a:srgbClr val="FF0000"/>
                </a:solidFill>
                <a:latin typeface="+mn-ea"/>
              </a:rPr>
              <a:t> good </a:t>
            </a:r>
            <a:r>
              <a:rPr lang="en-US" altLang="zh-CN" dirty="0">
                <a:solidFill>
                  <a:srgbClr val="FF0000"/>
                </a:solidFill>
                <a:latin typeface="+mn-ea"/>
              </a:rPr>
              <a:t>for a company?</a:t>
            </a:r>
            <a:endParaRPr lang="zh-CN" altLang="en-US" dirty="0">
              <a:solidFill>
                <a:srgbClr val="FF0000"/>
              </a:solidFill>
              <a:latin typeface="+mn-ea"/>
            </a:endParaRPr>
          </a:p>
        </p:txBody>
      </p:sp>
      <p:sp>
        <p:nvSpPr>
          <p:cNvPr id="5" name="TextBox 4">
            <a:extLst>
              <a:ext uri="{FF2B5EF4-FFF2-40B4-BE49-F238E27FC236}">
                <a16:creationId xmlns:a16="http://schemas.microsoft.com/office/drawing/2014/main" id="{7D1AF0C2-0C45-5248-4DCD-ACC9BFCF9065}"/>
              </a:ext>
            </a:extLst>
          </p:cNvPr>
          <p:cNvSpPr txBox="1"/>
          <p:nvPr/>
        </p:nvSpPr>
        <p:spPr>
          <a:xfrm>
            <a:off x="606563" y="365842"/>
            <a:ext cx="6633467" cy="6140142"/>
          </a:xfrm>
          <a:prstGeom prst="rect">
            <a:avLst/>
          </a:prstGeom>
          <a:noFill/>
        </p:spPr>
        <p:txBody>
          <a:bodyPr wrap="square">
            <a:spAutoFit/>
          </a:bodyPr>
          <a:lstStyle/>
          <a:p>
            <a:pPr>
              <a:spcAft>
                <a:spcPts val="600"/>
              </a:spcAft>
            </a:pPr>
            <a:r>
              <a:rPr lang="en-US" altLang="zh-CN" b="1" dirty="0">
                <a:latin typeface="+mn-ea"/>
              </a:rPr>
              <a:t>It is certain that </a:t>
            </a:r>
            <a:r>
              <a:rPr lang="en-US" altLang="zh-CN" kern="100" dirty="0">
                <a:latin typeface="+mn-ea"/>
                <a:cs typeface="Times New Roman" panose="02020603050405020304" pitchFamily="18" charset="0"/>
              </a:rPr>
              <a:t>ongoing job training is an essential part of business</a:t>
            </a:r>
            <a:r>
              <a:rPr lang="en-US" altLang="zh-CN" sz="1800" kern="100" dirty="0">
                <a:effectLst/>
                <a:latin typeface="+mn-ea"/>
                <a:cs typeface="Times New Roman" panose="02020603050405020304" pitchFamily="18" charset="0"/>
              </a:rPr>
              <a:t> </a:t>
            </a:r>
            <a:r>
              <a:rPr lang="en-US" altLang="zh-CN" b="1" kern="100" dirty="0">
                <a:latin typeface="+mn-ea"/>
                <a:cs typeface="Times New Roman" panose="02020603050405020304" pitchFamily="18" charset="0"/>
              </a:rPr>
              <a:t>because</a:t>
            </a:r>
            <a:r>
              <a:rPr lang="en-US" altLang="zh-CN" sz="1800" kern="100" dirty="0">
                <a:effectLst/>
                <a:latin typeface="+mn-ea"/>
                <a:cs typeface="Times New Roman" panose="02020603050405020304" pitchFamily="18" charset="0"/>
              </a:rPr>
              <a:t> it </a:t>
            </a:r>
            <a:r>
              <a:rPr lang="en-US" altLang="zh-CN" kern="100" dirty="0">
                <a:latin typeface="+mn-ea"/>
                <a:cs typeface="Times New Roman" panose="02020603050405020304" pitchFamily="18" charset="0"/>
              </a:rPr>
              <a:t>helps employees to stay competitive in today’s rapidly changing world</a:t>
            </a:r>
            <a:r>
              <a:rPr lang="en-US" altLang="zh-CN" sz="1800" kern="100" dirty="0">
                <a:effectLst/>
                <a:latin typeface="+mn-ea"/>
                <a:cs typeface="Times New Roman" panose="02020603050405020304" pitchFamily="18" charset="0"/>
              </a:rPr>
              <a:t>. (27)</a:t>
            </a:r>
          </a:p>
          <a:p>
            <a:pPr>
              <a:spcAft>
                <a:spcPts val="600"/>
              </a:spcAft>
            </a:pPr>
            <a:r>
              <a:rPr lang="en-US" altLang="zh-CN" b="1" kern="100" dirty="0">
                <a:latin typeface="等线" panose="02010600030101010101" pitchFamily="2" charset="-122"/>
                <a:ea typeface="等线" panose="02010600030101010101" pitchFamily="2" charset="-122"/>
                <a:cs typeface="Times New Roman" panose="02020603050405020304" pitchFamily="18" charset="0"/>
              </a:rPr>
              <a:t>To be more specific</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instead of relying on outdated skillsets, ongoing job training not only provides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employees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 </a:t>
            </a:r>
            <a:r>
              <a:rPr lang="en-US" altLang="zh-CN" kern="100" dirty="0">
                <a:latin typeface="等线" panose="02010600030101010101" pitchFamily="2" charset="-122"/>
                <a:ea typeface="等线" panose="02010600030101010101" pitchFamily="2" charset="-122"/>
                <a:cs typeface="Times New Roman" panose="02020603050405020304" pitchFamily="18" charset="0"/>
              </a:rPr>
              <a:t>insight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into advanced strategies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but also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equip them with competitive technical skills, which in turn helps the company to keep vibrant. (39) </a:t>
            </a:r>
            <a:r>
              <a:rPr lang="en-US" altLang="zh-CN" b="1" dirty="0">
                <a:latin typeface="+mn-ea"/>
              </a:rPr>
              <a:t>For example, </a:t>
            </a:r>
            <a:r>
              <a:rPr lang="en-US" altLang="zh-CN" dirty="0">
                <a:latin typeface="+mn-ea"/>
              </a:rPr>
              <a:t>the company I work for occasionally organize training on how to use the ERP (enterprise resource planning) system. Through utilizing ERP, different departments get a much better understanding of the operation of the whole organization, thus building a stronger synergy between departments and individuals. (20+26)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r>
              <a:rPr lang="en-US" altLang="zh-CN" b="1" dirty="0">
                <a:latin typeface="+mn-ea"/>
              </a:rPr>
              <a:t>Still</a:t>
            </a:r>
            <a:r>
              <a:rPr lang="en-US" altLang="zh-CN" dirty="0">
                <a:latin typeface="+mn-ea"/>
              </a:rPr>
              <a:t>, a voice arises that businesses can save money from training by recruiting new employees. </a:t>
            </a:r>
            <a:r>
              <a:rPr lang="en-US" altLang="zh-CN" b="1" dirty="0">
                <a:latin typeface="+mn-ea"/>
              </a:rPr>
              <a:t>Ironically</a:t>
            </a:r>
            <a:r>
              <a:rPr lang="en-US" altLang="zh-CN" dirty="0">
                <a:latin typeface="+mn-ea"/>
              </a:rPr>
              <a:t>, even the most talented and skilled new employees will need time and training to best adapt themselves to a new environment, which is a lot of times more expensive than ongoing job training. In addition, what is even worse is that new hires might make mistakes and potentially cause significant business losses. (15+34+19)</a:t>
            </a:r>
          </a:p>
          <a:p>
            <a:pPr>
              <a:spcAft>
                <a:spcPts val="600"/>
              </a:spcAft>
            </a:pPr>
            <a:r>
              <a:rPr lang="en-US" altLang="zh-CN" sz="1800" kern="100" dirty="0">
                <a:effectLst/>
                <a:latin typeface="+mn-ea"/>
                <a:ea typeface="等线" panose="02010600030101010101" pitchFamily="2" charset="-122"/>
                <a:cs typeface="Times New Roman" panose="02020603050405020304" pitchFamily="18" charset="0"/>
              </a:rPr>
              <a:t>180 words in total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3" name="TextBox 2">
            <a:extLst>
              <a:ext uri="{FF2B5EF4-FFF2-40B4-BE49-F238E27FC236}">
                <a16:creationId xmlns:a16="http://schemas.microsoft.com/office/drawing/2014/main" id="{F3575B33-AD63-8B89-2E20-57E6E3C62CFC}"/>
              </a:ext>
            </a:extLst>
          </p:cNvPr>
          <p:cNvSpPr txBox="1"/>
          <p:nvPr/>
        </p:nvSpPr>
        <p:spPr>
          <a:xfrm>
            <a:off x="9535887" y="261545"/>
            <a:ext cx="95794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prstClr val="black"/>
                </a:solidFill>
                <a:latin typeface="+mn-ea"/>
              </a:rPr>
              <a:t>T6</a:t>
            </a:r>
          </a:p>
        </p:txBody>
      </p:sp>
    </p:spTree>
    <p:extLst>
      <p:ext uri="{BB962C8B-B14F-4D97-AF65-F5344CB8AC3E}">
        <p14:creationId xmlns:p14="http://schemas.microsoft.com/office/powerpoint/2010/main" val="9133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11</a:t>
            </a:fld>
            <a:endParaRPr lang="zh-CN" altLang="en-US" dirty="0"/>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C96A56-B7C2-1EC3-0E0B-E0374AE432F4}"/>
              </a:ext>
            </a:extLst>
          </p:cNvPr>
          <p:cNvSpPr txBox="1"/>
          <p:nvPr/>
        </p:nvSpPr>
        <p:spPr>
          <a:xfrm>
            <a:off x="7720729" y="3559668"/>
            <a:ext cx="4044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b="1" u="sng" dirty="0">
                <a:latin typeface="Agency FB" panose="020B0503020202020204" pitchFamily="34" charset="0"/>
                <a:ea typeface="等线" panose="02010600030101010101" pitchFamily="2" charset="-122"/>
              </a:rPr>
              <a:t>Ca</a:t>
            </a:r>
            <a:r>
              <a:rPr kumimoji="0" lang="en-US" altLang="zh-CN" sz="3200" b="1" i="0" u="sng" strike="noStrike" kern="1200" cap="none" spc="0" normalizeH="0" baseline="0" noProof="0" dirty="0" err="1">
                <a:ln>
                  <a:noFill/>
                </a:ln>
                <a:effectLst/>
                <a:uLnTx/>
                <a:uFillTx/>
                <a:latin typeface="Agency FB" panose="020B0503020202020204" pitchFamily="34" charset="0"/>
                <a:ea typeface="等线" panose="02010600030101010101" pitchFamily="2" charset="-122"/>
              </a:rPr>
              <a:t>tegory</a:t>
            </a:r>
            <a:r>
              <a:rPr kumimoji="0" lang="en-US" altLang="zh-CN" sz="3200" b="1" i="0" u="sng" strike="noStrike" kern="1200" cap="none" spc="0" normalizeH="0" baseline="0" noProof="0" dirty="0">
                <a:ln>
                  <a:noFill/>
                </a:ln>
                <a:effectLst/>
                <a:uLnTx/>
                <a:uFillTx/>
                <a:latin typeface="Agency FB" panose="020B0503020202020204" pitchFamily="34" charset="0"/>
                <a:ea typeface="等线" panose="02010600030101010101" pitchFamily="2" charset="-122"/>
              </a:rPr>
              <a:t> 4</a:t>
            </a:r>
            <a:r>
              <a:rPr kumimoji="0" lang="en-US" altLang="zh-CN" sz="3200" b="1" i="0" strike="noStrike" kern="1200" cap="none" spc="0" normalizeH="0" baseline="0" noProof="0" dirty="0">
                <a:ln>
                  <a:noFill/>
                </a:ln>
                <a:effectLst/>
                <a:uLnTx/>
                <a:uFillTx/>
                <a:latin typeface="Agency FB" panose="020B0503020202020204" pitchFamily="34" charset="0"/>
                <a:ea typeface="等线" panose="02010600030101010101" pitchFamily="2" charset="-122"/>
              </a:rPr>
              <a:t> </a:t>
            </a:r>
            <a:r>
              <a:rPr lang="en-US" altLang="zh-CN" sz="3200" dirty="0">
                <a:latin typeface="Agency FB" panose="020B0503020202020204" pitchFamily="34" charset="0"/>
                <a:ea typeface="等线" panose="02010600030101010101" pitchFamily="2" charset="-122"/>
              </a:rPr>
              <a:t>Solution</a:t>
            </a:r>
            <a:endParaRPr kumimoji="0" lang="zh-CN" altLang="en-US"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endParaRPr>
          </a:p>
        </p:txBody>
      </p:sp>
      <p:sp>
        <p:nvSpPr>
          <p:cNvPr id="18" name="TextBox 17">
            <a:extLst>
              <a:ext uri="{FF2B5EF4-FFF2-40B4-BE49-F238E27FC236}">
                <a16:creationId xmlns:a16="http://schemas.microsoft.com/office/drawing/2014/main" id="{ECB2A8BC-4221-576A-2F3E-D817D649F4EC}"/>
              </a:ext>
            </a:extLst>
          </p:cNvPr>
          <p:cNvSpPr txBox="1"/>
          <p:nvPr/>
        </p:nvSpPr>
        <p:spPr>
          <a:xfrm>
            <a:off x="7827626" y="4329727"/>
            <a:ext cx="3628800" cy="923330"/>
          </a:xfrm>
          <a:prstGeom prst="rect">
            <a:avLst/>
          </a:prstGeom>
          <a:solidFill>
            <a:schemeClr val="accent6">
              <a:lumMod val="20000"/>
              <a:lumOff val="80000"/>
            </a:schemeClr>
          </a:solidFill>
        </p:spPr>
        <p:txBody>
          <a:bodyPr wrap="square" rtlCol="0">
            <a:spAutoFit/>
          </a:bodyPr>
          <a:lstStyle/>
          <a:p>
            <a:r>
              <a:rPr lang="en-US" altLang="zh-CN" dirty="0">
                <a:latin typeface="等线" panose="02010600030101010101" pitchFamily="2" charset="-122"/>
                <a:ea typeface="等线" panose="02010600030101010101" pitchFamily="2" charset="-122"/>
              </a:rPr>
              <a:t>What is the biggest mistake that people make when it comes to the purchase of tech products?</a:t>
            </a:r>
            <a:endParaRPr lang="zh-CN" altLang="en-US" dirty="0">
              <a:latin typeface="+mn-ea"/>
            </a:endParaRPr>
          </a:p>
        </p:txBody>
      </p:sp>
      <p:sp>
        <p:nvSpPr>
          <p:cNvPr id="24" name="Arrow: Right 23">
            <a:extLst>
              <a:ext uri="{FF2B5EF4-FFF2-40B4-BE49-F238E27FC236}">
                <a16:creationId xmlns:a16="http://schemas.microsoft.com/office/drawing/2014/main" id="{63726F9A-CC0D-DA92-155A-2956625C9EB6}"/>
              </a:ext>
            </a:extLst>
          </p:cNvPr>
          <p:cNvSpPr/>
          <p:nvPr/>
        </p:nvSpPr>
        <p:spPr>
          <a:xfrm rot="13309612">
            <a:off x="10821452" y="5138979"/>
            <a:ext cx="611817" cy="365125"/>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A9C00CC2-8B14-FB20-CFBC-A72DABA36187}"/>
              </a:ext>
            </a:extLst>
          </p:cNvPr>
          <p:cNvSpPr txBox="1"/>
          <p:nvPr/>
        </p:nvSpPr>
        <p:spPr>
          <a:xfrm>
            <a:off x="788586" y="361471"/>
            <a:ext cx="6184490" cy="6017032"/>
          </a:xfrm>
          <a:prstGeom prst="rect">
            <a:avLst/>
          </a:prstGeom>
          <a:noFill/>
        </p:spPr>
        <p:txBody>
          <a:bodyPr wrap="square">
            <a:spAutoFit/>
          </a:bodyPr>
          <a:lstStyle/>
          <a:p>
            <a:pPr>
              <a:spcAft>
                <a:spcPts val="600"/>
              </a:spcAft>
            </a:pPr>
            <a:r>
              <a:rPr lang="en-US" altLang="zh-CN" b="1" dirty="0">
                <a:latin typeface="+mn-ea"/>
              </a:rPr>
              <a:t>The biggest mistake in the purchase of tech products is that </a:t>
            </a:r>
            <a:r>
              <a:rPr lang="en-US" altLang="zh-CN" kern="100" dirty="0">
                <a:latin typeface="+mn-ea"/>
                <a:cs typeface="Times New Roman" panose="02020603050405020304" pitchFamily="18" charset="0"/>
              </a:rPr>
              <a:t>consumers almost always pay for what they do not need</a:t>
            </a:r>
            <a:r>
              <a:rPr lang="en-US" altLang="zh-CN" sz="1800" kern="100" dirty="0">
                <a:effectLst/>
                <a:latin typeface="+mn-ea"/>
                <a:cs typeface="Times New Roman" panose="02020603050405020304" pitchFamily="18" charset="0"/>
              </a:rPr>
              <a:t> </a:t>
            </a:r>
            <a:r>
              <a:rPr lang="en-US" altLang="zh-CN" b="1" kern="100" dirty="0">
                <a:latin typeface="+mn-ea"/>
                <a:cs typeface="Times New Roman" panose="02020603050405020304" pitchFamily="18" charset="0"/>
              </a:rPr>
              <a:t>since </a:t>
            </a:r>
            <a:r>
              <a:rPr lang="en-US" altLang="zh-CN" kern="100" dirty="0">
                <a:latin typeface="+mn-ea"/>
                <a:cs typeface="Times New Roman" panose="02020603050405020304" pitchFamily="18" charset="0"/>
              </a:rPr>
              <a:t>people are easily misled by advertisements</a:t>
            </a:r>
            <a:r>
              <a:rPr lang="en-US" altLang="zh-CN" sz="1800" kern="100" dirty="0">
                <a:effectLst/>
                <a:latin typeface="+mn-ea"/>
                <a:cs typeface="Times New Roman" panose="02020603050405020304" pitchFamily="18" charset="0"/>
              </a:rPr>
              <a:t>. (28)</a:t>
            </a:r>
          </a:p>
          <a:p>
            <a:pPr>
              <a:spcAft>
                <a:spcPts val="600"/>
              </a:spcAft>
            </a:pPr>
            <a:r>
              <a:rPr lang="en-US" altLang="zh-CN" b="1" kern="100" dirty="0">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TV and internet commercials usually illustrate the most sophisticated and powerful functions of high-tech products in an exaggerated manner, which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are unfortunately rarely needed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(26) </a:t>
            </a:r>
            <a:r>
              <a:rPr lang="en-US" altLang="zh-CN" b="1" dirty="0">
                <a:latin typeface="+mn-ea"/>
              </a:rPr>
              <a:t>For example</a:t>
            </a:r>
            <a:r>
              <a:rPr lang="en-US" altLang="zh-CN" dirty="0">
                <a:latin typeface="+mn-ea"/>
              </a:rPr>
              <a:t>, commercials may demonstrate how a powerful laptop may solve all problems in our work and life, while we end up just using the expensive laptop with basic jobs such as editing texts and PowerPoint slides. (37)</a:t>
            </a:r>
          </a:p>
          <a:p>
            <a:pPr>
              <a:spcAft>
                <a:spcPts val="600"/>
              </a:spcAft>
            </a:pPr>
            <a:r>
              <a:rPr lang="en-US" altLang="zh-CN" b="1" dirty="0">
                <a:latin typeface="+mn-ea"/>
              </a:rPr>
              <a:t>Nevertheless</a:t>
            </a:r>
            <a:r>
              <a:rPr lang="en-US" altLang="zh-CN" dirty="0">
                <a:latin typeface="+mn-ea"/>
              </a:rPr>
              <a:t>, some state that the biggest mistake is that the software we are familiar with might not be compatible with the new tech products. </a:t>
            </a:r>
            <a:r>
              <a:rPr lang="en-US" altLang="zh-CN" b="1" dirty="0">
                <a:latin typeface="+mn-ea"/>
              </a:rPr>
              <a:t>However</a:t>
            </a:r>
            <a:r>
              <a:rPr lang="en-US" altLang="zh-CN" dirty="0">
                <a:latin typeface="+mn-ea"/>
              </a:rPr>
              <a:t>, with the development of computer science, software today can usually be used on multiple platforms. For example, PowerPoint can be used on both PC and Mac, and even on mobile devices. (24+32)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r>
              <a:rPr lang="en-US" altLang="zh-CN" sz="1800" kern="100" dirty="0">
                <a:effectLst/>
                <a:latin typeface="+mn-ea"/>
                <a:ea typeface="等线" panose="02010600030101010101" pitchFamily="2" charset="-122"/>
                <a:cs typeface="Times New Roman" panose="02020603050405020304" pitchFamily="18" charset="0"/>
              </a:rPr>
              <a:t>147 words in total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20C9601-0C5B-CD41-8AF7-F8CF0259B632}"/>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TextBox 3">
            <a:extLst>
              <a:ext uri="{FF2B5EF4-FFF2-40B4-BE49-F238E27FC236}">
                <a16:creationId xmlns:a16="http://schemas.microsoft.com/office/drawing/2014/main" id="{C9714896-92F6-AED0-F499-C267A9BB1920}"/>
              </a:ext>
            </a:extLst>
          </p:cNvPr>
          <p:cNvSpPr txBox="1"/>
          <p:nvPr/>
        </p:nvSpPr>
        <p:spPr>
          <a:xfrm>
            <a:off x="7725749" y="2974893"/>
            <a:ext cx="95794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prstClr val="black"/>
                </a:solidFill>
                <a:latin typeface="+mn-ea"/>
              </a:rPr>
              <a:t>T28</a:t>
            </a:r>
          </a:p>
        </p:txBody>
      </p:sp>
    </p:spTree>
    <p:extLst>
      <p:ext uri="{BB962C8B-B14F-4D97-AF65-F5344CB8AC3E}">
        <p14:creationId xmlns:p14="http://schemas.microsoft.com/office/powerpoint/2010/main" val="24842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5A9F7D-986C-A2B6-80B7-AEDF8F3A98EE}"/>
              </a:ext>
            </a:extLst>
          </p:cNvPr>
          <p:cNvSpPr/>
          <p:nvPr/>
        </p:nvSpPr>
        <p:spPr>
          <a:xfrm>
            <a:off x="6526016" y="1225420"/>
            <a:ext cx="4714261" cy="156754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CC298BFE-9002-4415-B2A5-A5816513755D}"/>
              </a:ext>
            </a:extLst>
          </p:cNvPr>
          <p:cNvSpPr txBox="1"/>
          <p:nvPr/>
        </p:nvSpPr>
        <p:spPr>
          <a:xfrm>
            <a:off x="6527359" y="220310"/>
            <a:ext cx="5326039" cy="72481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effectLst/>
                <a:uLnTx/>
                <a:uFillTx/>
                <a:latin typeface="Agency FB" panose="020B0503020202020204" pitchFamily="34" charset="0"/>
                <a:ea typeface="等线" panose="02010600030101010101" pitchFamily="2" charset="-122"/>
                <a:cs typeface="+mn-cs"/>
              </a:rPr>
              <a:t>Education  			25%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effectLst/>
                <a:uLnTx/>
                <a:uFillTx/>
                <a:latin typeface="Agency FB" panose="020B0503020202020204" pitchFamily="34" charset="0"/>
                <a:ea typeface="等线" panose="02010600030101010101" pitchFamily="2" charset="-122"/>
                <a:cs typeface="+mn-cs"/>
              </a:rPr>
              <a:t>Work 				20%</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Environment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Tech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Urban Development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Economy 			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Social Issues		5%</a:t>
            </a:r>
          </a:p>
          <a:p>
            <a:pPr marL="0" marR="0" lvl="0" indent="0" algn="l" defTabSz="914400" rtl="0" eaLnBrk="1" fontAlgn="auto" latinLnBrk="0" hangingPunct="1">
              <a:lnSpc>
                <a:spcPct val="100000"/>
              </a:lnSpc>
              <a:spcBef>
                <a:spcPts val="0"/>
              </a:spcBef>
              <a:spcAft>
                <a:spcPts val="3000"/>
              </a:spcAft>
              <a:buClrTx/>
              <a:buSzTx/>
              <a:buFontTx/>
              <a:buNone/>
              <a:tabLst/>
              <a:defRPr/>
            </a:pPr>
            <a:endPar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
        <p:nvSpPr>
          <p:cNvPr id="8" name="TextBox 7">
            <a:extLst>
              <a:ext uri="{FF2B5EF4-FFF2-40B4-BE49-F238E27FC236}">
                <a16:creationId xmlns:a16="http://schemas.microsoft.com/office/drawing/2014/main" id="{A59F73C1-94F7-41A9-9110-B3136EAEF28C}"/>
              </a:ext>
            </a:extLst>
          </p:cNvPr>
          <p:cNvSpPr txBox="1"/>
          <p:nvPr/>
        </p:nvSpPr>
        <p:spPr>
          <a:xfrm>
            <a:off x="2475622" y="674400"/>
            <a:ext cx="5326039"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Questions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Evaluation		40%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Comparison		30%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Argument		15%</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Solution 		15%</a:t>
            </a:r>
          </a:p>
        </p:txBody>
      </p:sp>
      <p:sp>
        <p:nvSpPr>
          <p:cNvPr id="4" name="TextBox 3">
            <a:extLst>
              <a:ext uri="{FF2B5EF4-FFF2-40B4-BE49-F238E27FC236}">
                <a16:creationId xmlns:a16="http://schemas.microsoft.com/office/drawing/2014/main" id="{BFA6BE6E-1C1A-4176-BE6C-9038CB9B748D}"/>
              </a:ext>
            </a:extLst>
          </p:cNvPr>
          <p:cNvSpPr txBox="1"/>
          <p:nvPr/>
        </p:nvSpPr>
        <p:spPr>
          <a:xfrm>
            <a:off x="182278" y="674400"/>
            <a:ext cx="1909516" cy="4062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Academic 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10 mins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cxnSp>
        <p:nvCxnSpPr>
          <p:cNvPr id="7" name="Straight Connector 6">
            <a:extLst>
              <a:ext uri="{FF2B5EF4-FFF2-40B4-BE49-F238E27FC236}">
                <a16:creationId xmlns:a16="http://schemas.microsoft.com/office/drawing/2014/main" id="{E3781B76-93A7-4812-A97E-55458C13F421}"/>
              </a:ext>
            </a:extLst>
          </p:cNvPr>
          <p:cNvCxnSpPr>
            <a:cxnSpLocks/>
          </p:cNvCxnSpPr>
          <p:nvPr/>
        </p:nvCxnSpPr>
        <p:spPr>
          <a:xfrm flipV="1">
            <a:off x="2283708" y="442656"/>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C4B2D9-44DA-41EC-BD04-58EEAC4A7691}"/>
              </a:ext>
            </a:extLst>
          </p:cNvPr>
          <p:cNvCxnSpPr>
            <a:cxnSpLocks/>
          </p:cNvCxnSpPr>
          <p:nvPr/>
        </p:nvCxnSpPr>
        <p:spPr>
          <a:xfrm flipV="1">
            <a:off x="6335446" y="444723"/>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CC281B08-24CF-4CB5-B781-7071176AFDC0}"/>
              </a:ext>
            </a:extLst>
          </p:cNvPr>
          <p:cNvSpPr/>
          <p:nvPr/>
        </p:nvSpPr>
        <p:spPr>
          <a:xfrm>
            <a:off x="3038460" y="4903121"/>
            <a:ext cx="2350319" cy="1470979"/>
          </a:xfrm>
          <a:prstGeom prst="wedgeEllipseCallout">
            <a:avLst>
              <a:gd name="adj1" fmla="val -40446"/>
              <a:gd name="adj2" fmla="val 5263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rPr>
              <a:t>As of Aug, 2023</a:t>
            </a:r>
            <a:endParaRPr kumimoji="0" lang="zh-CN" altLang="en-US"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endParaRPr>
          </a:p>
        </p:txBody>
      </p:sp>
      <p:sp>
        <p:nvSpPr>
          <p:cNvPr id="6" name="Slide Number Placeholder 5">
            <a:extLst>
              <a:ext uri="{FF2B5EF4-FFF2-40B4-BE49-F238E27FC236}">
                <a16:creationId xmlns:a16="http://schemas.microsoft.com/office/drawing/2014/main" id="{AE7D84E2-80F9-5CDC-8113-EEE263B623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73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fld id="{6F8385C2-022D-4E8E-B2DE-D8B0899A4CCA}" type="slidenum">
              <a:rPr lang="en-US" smtClean="0"/>
              <a:t>13</a:t>
            </a:fld>
            <a:endParaRPr lang="en-US"/>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1ED59E-CD71-3203-945A-30098CA92124}"/>
              </a:ext>
            </a:extLst>
          </p:cNvPr>
          <p:cNvSpPr txBox="1"/>
          <p:nvPr/>
        </p:nvSpPr>
        <p:spPr>
          <a:xfrm>
            <a:off x="966286" y="546834"/>
            <a:ext cx="7045597" cy="1785104"/>
          </a:xfrm>
          <a:prstGeom prst="rect">
            <a:avLst/>
          </a:prstGeom>
          <a:noFill/>
        </p:spPr>
        <p:txBody>
          <a:bodyPr wrap="square" rtlCol="0">
            <a:spAutoFit/>
          </a:bodyPr>
          <a:lstStyle/>
          <a:p>
            <a:pPr>
              <a:spcAft>
                <a:spcPts val="600"/>
              </a:spcAft>
            </a:pPr>
            <a:r>
              <a:rPr lang="en-US" altLang="zh-CN" sz="3600" b="1" dirty="0">
                <a:latin typeface="Agency FB" panose="020B0503020202020204" pitchFamily="34" charset="0"/>
              </a:rPr>
              <a:t>What are the purposes of education for:</a:t>
            </a:r>
          </a:p>
          <a:p>
            <a:pPr>
              <a:spcAft>
                <a:spcPts val="600"/>
              </a:spcAft>
            </a:pPr>
            <a:endParaRPr lang="en-US" altLang="zh-CN" sz="3200" b="1" dirty="0">
              <a:latin typeface="Agency FB" panose="020B0503020202020204" pitchFamily="34" charset="0"/>
            </a:endParaRPr>
          </a:p>
          <a:p>
            <a:pPr>
              <a:spcAft>
                <a:spcPts val="600"/>
              </a:spcAft>
            </a:pPr>
            <a:endParaRPr lang="en-US" altLang="zh-CN" sz="3200" b="1" dirty="0">
              <a:latin typeface="Agency FB" panose="020B0503020202020204" pitchFamily="34" charset="0"/>
            </a:endParaRPr>
          </a:p>
        </p:txBody>
      </p:sp>
      <p:pic>
        <p:nvPicPr>
          <p:cNvPr id="6" name="Picture 5">
            <a:extLst>
              <a:ext uri="{FF2B5EF4-FFF2-40B4-BE49-F238E27FC236}">
                <a16:creationId xmlns:a16="http://schemas.microsoft.com/office/drawing/2014/main" id="{F325A195-575E-8128-FA1F-9C4AE64C0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009" y="1664258"/>
            <a:ext cx="4302499" cy="3347344"/>
          </a:xfrm>
          <a:prstGeom prst="rect">
            <a:avLst/>
          </a:prstGeom>
        </p:spPr>
      </p:pic>
      <p:sp>
        <p:nvSpPr>
          <p:cNvPr id="7" name="TextBox 6">
            <a:extLst>
              <a:ext uri="{FF2B5EF4-FFF2-40B4-BE49-F238E27FC236}">
                <a16:creationId xmlns:a16="http://schemas.microsoft.com/office/drawing/2014/main" id="{7826ECA3-4AF1-6FCA-D33F-7158BF30F339}"/>
              </a:ext>
            </a:extLst>
          </p:cNvPr>
          <p:cNvSpPr txBox="1"/>
          <p:nvPr/>
        </p:nvSpPr>
        <p:spPr>
          <a:xfrm flipH="1">
            <a:off x="10373695" y="5860723"/>
            <a:ext cx="1580997"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5" name="TextBox 4">
            <a:extLst>
              <a:ext uri="{FF2B5EF4-FFF2-40B4-BE49-F238E27FC236}">
                <a16:creationId xmlns:a16="http://schemas.microsoft.com/office/drawing/2014/main" id="{C0E3089D-00EB-072B-191C-A272DD4FB176}"/>
              </a:ext>
            </a:extLst>
          </p:cNvPr>
          <p:cNvSpPr txBox="1"/>
          <p:nvPr/>
        </p:nvSpPr>
        <p:spPr>
          <a:xfrm>
            <a:off x="966286" y="1439386"/>
            <a:ext cx="10127547" cy="523220"/>
          </a:xfrm>
          <a:prstGeom prst="rect">
            <a:avLst/>
          </a:prstGeom>
          <a:noFill/>
        </p:spPr>
        <p:txBody>
          <a:bodyPr wrap="square">
            <a:spAutoFit/>
          </a:bodyPr>
          <a:lstStyle/>
          <a:p>
            <a:pPr>
              <a:spcAft>
                <a:spcPts val="600"/>
              </a:spcAft>
            </a:pPr>
            <a:r>
              <a:rPr lang="en-US" altLang="zh-CN" sz="2800" b="1" dirty="0">
                <a:latin typeface="Agency FB" panose="020B0503020202020204" pitchFamily="34" charset="0"/>
              </a:rPr>
              <a:t>young kids? for college students?                     </a:t>
            </a:r>
            <a:endParaRPr lang="zh-CN" altLang="en-US" sz="2800" b="1" dirty="0">
              <a:latin typeface="Agency FB" panose="020B0503020202020204" pitchFamily="34" charset="0"/>
            </a:endParaRPr>
          </a:p>
        </p:txBody>
      </p:sp>
      <p:sp>
        <p:nvSpPr>
          <p:cNvPr id="2" name="TextBox 1">
            <a:extLst>
              <a:ext uri="{FF2B5EF4-FFF2-40B4-BE49-F238E27FC236}">
                <a16:creationId xmlns:a16="http://schemas.microsoft.com/office/drawing/2014/main" id="{1B12F58D-DDF1-3B34-6972-55531D50D4E0}"/>
              </a:ext>
            </a:extLst>
          </p:cNvPr>
          <p:cNvSpPr txBox="1"/>
          <p:nvPr/>
        </p:nvSpPr>
        <p:spPr>
          <a:xfrm>
            <a:off x="1062923" y="2376413"/>
            <a:ext cx="1785257" cy="584775"/>
          </a:xfrm>
          <a:prstGeom prst="rect">
            <a:avLst/>
          </a:prstGeom>
          <a:noFill/>
        </p:spPr>
        <p:txBody>
          <a:bodyPr wrap="square" rtlCol="0">
            <a:spAutoFit/>
          </a:bodyPr>
          <a:lstStyle/>
          <a:p>
            <a:r>
              <a:rPr lang="en-US" altLang="zh-CN" sz="3200" dirty="0">
                <a:latin typeface="Ink Free" panose="03080402000500000000" pitchFamily="66" charset="0"/>
              </a:rPr>
              <a:t>Study</a:t>
            </a:r>
            <a:r>
              <a:rPr lang="zh-CN" altLang="en-US" sz="3200" dirty="0"/>
              <a:t>？</a:t>
            </a:r>
          </a:p>
        </p:txBody>
      </p:sp>
      <p:sp>
        <p:nvSpPr>
          <p:cNvPr id="3" name="TextBox 2">
            <a:extLst>
              <a:ext uri="{FF2B5EF4-FFF2-40B4-BE49-F238E27FC236}">
                <a16:creationId xmlns:a16="http://schemas.microsoft.com/office/drawing/2014/main" id="{F9379BA0-1BA6-BF6E-5BF2-792C40C3738E}"/>
              </a:ext>
            </a:extLst>
          </p:cNvPr>
          <p:cNvSpPr txBox="1"/>
          <p:nvPr/>
        </p:nvSpPr>
        <p:spPr>
          <a:xfrm>
            <a:off x="1062923" y="3136611"/>
            <a:ext cx="1785257" cy="584775"/>
          </a:xfrm>
          <a:prstGeom prst="rect">
            <a:avLst/>
          </a:prstGeom>
          <a:noFill/>
        </p:spPr>
        <p:txBody>
          <a:bodyPr wrap="square" rtlCol="0">
            <a:spAutoFit/>
          </a:bodyPr>
          <a:lstStyle/>
          <a:p>
            <a:r>
              <a:rPr lang="en-US" altLang="zh-CN" sz="3200" dirty="0">
                <a:latin typeface="Ink Free" panose="03080402000500000000" pitchFamily="66" charset="0"/>
              </a:rPr>
              <a:t>Life</a:t>
            </a:r>
            <a:r>
              <a:rPr lang="zh-CN" altLang="en-US" sz="3200" dirty="0"/>
              <a:t>？</a:t>
            </a:r>
          </a:p>
        </p:txBody>
      </p:sp>
      <p:sp>
        <p:nvSpPr>
          <p:cNvPr id="8" name="TextBox 7">
            <a:extLst>
              <a:ext uri="{FF2B5EF4-FFF2-40B4-BE49-F238E27FC236}">
                <a16:creationId xmlns:a16="http://schemas.microsoft.com/office/drawing/2014/main" id="{C1ABF6F2-E47B-7850-AFDF-EEE8B3567FAD}"/>
              </a:ext>
            </a:extLst>
          </p:cNvPr>
          <p:cNvSpPr txBox="1"/>
          <p:nvPr/>
        </p:nvSpPr>
        <p:spPr>
          <a:xfrm>
            <a:off x="1062923" y="3896809"/>
            <a:ext cx="1785257" cy="584775"/>
          </a:xfrm>
          <a:prstGeom prst="rect">
            <a:avLst/>
          </a:prstGeom>
          <a:noFill/>
        </p:spPr>
        <p:txBody>
          <a:bodyPr wrap="square" rtlCol="0">
            <a:spAutoFit/>
          </a:bodyPr>
          <a:lstStyle/>
          <a:p>
            <a:r>
              <a:rPr lang="en-US" altLang="zh-CN" sz="3200" dirty="0">
                <a:latin typeface="Ink Free" panose="03080402000500000000" pitchFamily="66" charset="0"/>
              </a:rPr>
              <a:t>Society?</a:t>
            </a:r>
            <a:endParaRPr lang="zh-CN" altLang="en-US" sz="3200" dirty="0">
              <a:latin typeface="Ink Free" panose="03080402000500000000" pitchFamily="66" charset="0"/>
            </a:endParaRPr>
          </a:p>
        </p:txBody>
      </p:sp>
      <p:sp>
        <p:nvSpPr>
          <p:cNvPr id="10" name="TextBox 9">
            <a:extLst>
              <a:ext uri="{FF2B5EF4-FFF2-40B4-BE49-F238E27FC236}">
                <a16:creationId xmlns:a16="http://schemas.microsoft.com/office/drawing/2014/main" id="{B959A5D6-04FF-D1E7-9E33-0C779C84E47D}"/>
              </a:ext>
            </a:extLst>
          </p:cNvPr>
          <p:cNvSpPr txBox="1"/>
          <p:nvPr/>
        </p:nvSpPr>
        <p:spPr>
          <a:xfrm>
            <a:off x="1062923" y="4657007"/>
            <a:ext cx="3260261" cy="584775"/>
          </a:xfrm>
          <a:prstGeom prst="rect">
            <a:avLst/>
          </a:prstGeom>
          <a:noFill/>
        </p:spPr>
        <p:txBody>
          <a:bodyPr wrap="square" rtlCol="0">
            <a:spAutoFit/>
          </a:bodyPr>
          <a:lstStyle/>
          <a:p>
            <a:r>
              <a:rPr lang="en-US" altLang="zh-CN" sz="3200" dirty="0">
                <a:latin typeface="Ink Free" panose="03080402000500000000" pitchFamily="66" charset="0"/>
              </a:rPr>
              <a:t>Other aspects?</a:t>
            </a:r>
            <a:endParaRPr lang="zh-CN" altLang="en-US" sz="3200" dirty="0">
              <a:latin typeface="Ink Free" panose="03080402000500000000" pitchFamily="66" charset="0"/>
            </a:endParaRPr>
          </a:p>
        </p:txBody>
      </p:sp>
    </p:spTree>
    <p:extLst>
      <p:ext uri="{BB962C8B-B14F-4D97-AF65-F5344CB8AC3E}">
        <p14:creationId xmlns:p14="http://schemas.microsoft.com/office/powerpoint/2010/main" val="308417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21A6B-C825-A32A-F369-28B6F326B706}"/>
              </a:ext>
            </a:extLst>
          </p:cNvPr>
          <p:cNvSpPr/>
          <p:nvPr/>
        </p:nvSpPr>
        <p:spPr>
          <a:xfrm>
            <a:off x="966285" y="1260519"/>
            <a:ext cx="4333501" cy="914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fld id="{6F8385C2-022D-4E8E-B2DE-D8B0899A4CCA}" type="slidenum">
              <a:rPr lang="en-US" smtClean="0"/>
              <a:t>14</a:t>
            </a:fld>
            <a:endParaRPr lang="en-US"/>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1ED59E-CD71-3203-945A-30098CA92124}"/>
              </a:ext>
            </a:extLst>
          </p:cNvPr>
          <p:cNvSpPr txBox="1"/>
          <p:nvPr/>
        </p:nvSpPr>
        <p:spPr>
          <a:xfrm>
            <a:off x="966286" y="546834"/>
            <a:ext cx="7045597" cy="1785104"/>
          </a:xfrm>
          <a:prstGeom prst="rect">
            <a:avLst/>
          </a:prstGeom>
          <a:noFill/>
        </p:spPr>
        <p:txBody>
          <a:bodyPr wrap="square" rtlCol="0">
            <a:spAutoFit/>
          </a:bodyPr>
          <a:lstStyle/>
          <a:p>
            <a:pPr>
              <a:spcAft>
                <a:spcPts val="600"/>
              </a:spcAft>
            </a:pPr>
            <a:r>
              <a:rPr lang="en-US" altLang="zh-CN" sz="3600" b="1" dirty="0">
                <a:latin typeface="Agency FB" panose="020B0503020202020204" pitchFamily="34" charset="0"/>
              </a:rPr>
              <a:t>What are the purposes of education for:</a:t>
            </a:r>
          </a:p>
          <a:p>
            <a:pPr>
              <a:spcAft>
                <a:spcPts val="600"/>
              </a:spcAft>
            </a:pPr>
            <a:endParaRPr lang="en-US" altLang="zh-CN" sz="3200" b="1" dirty="0">
              <a:latin typeface="Agency FB" panose="020B0503020202020204" pitchFamily="34" charset="0"/>
            </a:endParaRPr>
          </a:p>
          <a:p>
            <a:pPr>
              <a:spcAft>
                <a:spcPts val="600"/>
              </a:spcAft>
            </a:pPr>
            <a:endParaRPr lang="en-US" altLang="zh-CN" sz="3200" b="1" dirty="0">
              <a:latin typeface="Agency FB" panose="020B0503020202020204" pitchFamily="34" charset="0"/>
            </a:endParaRPr>
          </a:p>
        </p:txBody>
      </p:sp>
      <p:sp>
        <p:nvSpPr>
          <p:cNvPr id="7" name="TextBox 6">
            <a:extLst>
              <a:ext uri="{FF2B5EF4-FFF2-40B4-BE49-F238E27FC236}">
                <a16:creationId xmlns:a16="http://schemas.microsoft.com/office/drawing/2014/main" id="{7826ECA3-4AF1-6FCA-D33F-7158BF30F339}"/>
              </a:ext>
            </a:extLst>
          </p:cNvPr>
          <p:cNvSpPr txBox="1"/>
          <p:nvPr/>
        </p:nvSpPr>
        <p:spPr>
          <a:xfrm flipH="1">
            <a:off x="10373695" y="5860723"/>
            <a:ext cx="1580997"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5" name="TextBox 4">
            <a:extLst>
              <a:ext uri="{FF2B5EF4-FFF2-40B4-BE49-F238E27FC236}">
                <a16:creationId xmlns:a16="http://schemas.microsoft.com/office/drawing/2014/main" id="{C0E3089D-00EB-072B-191C-A272DD4FB176}"/>
              </a:ext>
            </a:extLst>
          </p:cNvPr>
          <p:cNvSpPr txBox="1"/>
          <p:nvPr/>
        </p:nvSpPr>
        <p:spPr>
          <a:xfrm>
            <a:off x="966286" y="1439386"/>
            <a:ext cx="10127547" cy="523220"/>
          </a:xfrm>
          <a:prstGeom prst="rect">
            <a:avLst/>
          </a:prstGeom>
          <a:noFill/>
        </p:spPr>
        <p:txBody>
          <a:bodyPr wrap="square">
            <a:spAutoFit/>
          </a:bodyPr>
          <a:lstStyle/>
          <a:p>
            <a:pPr>
              <a:spcAft>
                <a:spcPts val="600"/>
              </a:spcAft>
            </a:pPr>
            <a:r>
              <a:rPr lang="en-US" altLang="zh-CN" sz="2800" b="1" dirty="0">
                <a:latin typeface="Agency FB" panose="020B0503020202020204" pitchFamily="34" charset="0"/>
              </a:rPr>
              <a:t>young kids? for college students?                     </a:t>
            </a:r>
            <a:endParaRPr lang="zh-CN" altLang="en-US" sz="2800" b="1" dirty="0">
              <a:latin typeface="Agency FB" panose="020B0503020202020204" pitchFamily="34" charset="0"/>
            </a:endParaRPr>
          </a:p>
        </p:txBody>
      </p:sp>
      <p:sp>
        <p:nvSpPr>
          <p:cNvPr id="3" name="TextBox 2">
            <a:extLst>
              <a:ext uri="{FF2B5EF4-FFF2-40B4-BE49-F238E27FC236}">
                <a16:creationId xmlns:a16="http://schemas.microsoft.com/office/drawing/2014/main" id="{3C45B3B0-8B70-BA5C-2E86-F36D9648859B}"/>
              </a:ext>
            </a:extLst>
          </p:cNvPr>
          <p:cNvSpPr txBox="1"/>
          <p:nvPr/>
        </p:nvSpPr>
        <p:spPr>
          <a:xfrm>
            <a:off x="966286" y="2196623"/>
            <a:ext cx="10341196"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1. Academic development / Effectiveness of study – </a:t>
            </a:r>
            <a:r>
              <a:rPr lang="en-US" altLang="zh-CN" sz="2800" b="1" dirty="0">
                <a:solidFill>
                  <a:srgbClr val="FF0000"/>
                </a:solidFill>
                <a:latin typeface="Agency FB" panose="020B0503020202020204" pitchFamily="34" charset="0"/>
              </a:rPr>
              <a:t>NOT JUST SCORES!</a:t>
            </a:r>
          </a:p>
        </p:txBody>
      </p:sp>
      <p:sp>
        <p:nvSpPr>
          <p:cNvPr id="9" name="TextBox 8">
            <a:extLst>
              <a:ext uri="{FF2B5EF4-FFF2-40B4-BE49-F238E27FC236}">
                <a16:creationId xmlns:a16="http://schemas.microsoft.com/office/drawing/2014/main" id="{5513F647-73BF-A6FC-373F-4D8D8EB488D9}"/>
              </a:ext>
            </a:extLst>
          </p:cNvPr>
          <p:cNvSpPr txBox="1"/>
          <p:nvPr/>
        </p:nvSpPr>
        <p:spPr>
          <a:xfrm>
            <a:off x="966286" y="2812176"/>
            <a:ext cx="7692522"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2. Personal development: enlightenment / career development </a:t>
            </a:r>
          </a:p>
        </p:txBody>
      </p:sp>
      <p:sp>
        <p:nvSpPr>
          <p:cNvPr id="12" name="TextBox 11">
            <a:extLst>
              <a:ext uri="{FF2B5EF4-FFF2-40B4-BE49-F238E27FC236}">
                <a16:creationId xmlns:a16="http://schemas.microsoft.com/office/drawing/2014/main" id="{4628F292-081E-60C3-7089-FDA523DA66C4}"/>
              </a:ext>
            </a:extLst>
          </p:cNvPr>
          <p:cNvSpPr txBox="1"/>
          <p:nvPr/>
        </p:nvSpPr>
        <p:spPr>
          <a:xfrm>
            <a:off x="966286" y="343581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3. Social relationship / communication skills</a:t>
            </a:r>
          </a:p>
        </p:txBody>
      </p:sp>
      <p:sp>
        <p:nvSpPr>
          <p:cNvPr id="14" name="TextBox 13">
            <a:extLst>
              <a:ext uri="{FF2B5EF4-FFF2-40B4-BE49-F238E27FC236}">
                <a16:creationId xmlns:a16="http://schemas.microsoft.com/office/drawing/2014/main" id="{6EF83491-2C64-BC88-0844-AE7C101BF240}"/>
              </a:ext>
            </a:extLst>
          </p:cNvPr>
          <p:cNvSpPr txBox="1"/>
          <p:nvPr/>
        </p:nvSpPr>
        <p:spPr>
          <a:xfrm>
            <a:off x="966286" y="4059446"/>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4. Physical and mental health – </a:t>
            </a:r>
            <a:r>
              <a:rPr lang="en-US" altLang="zh-CN" sz="2800" b="1" dirty="0">
                <a:solidFill>
                  <a:srgbClr val="FF0000"/>
                </a:solidFill>
                <a:latin typeface="Agency FB" panose="020B0503020202020204" pitchFamily="34" charset="0"/>
              </a:rPr>
              <a:t>NOT JUST EYES!</a:t>
            </a:r>
            <a:endParaRPr lang="en-US" altLang="zh-CN" sz="2800" dirty="0">
              <a:solidFill>
                <a:schemeClr val="accent5">
                  <a:lumMod val="75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249008AA-6914-9EE2-B7ED-CB2C71B5836B}"/>
              </a:ext>
            </a:extLst>
          </p:cNvPr>
          <p:cNvSpPr txBox="1"/>
          <p:nvPr/>
        </p:nvSpPr>
        <p:spPr>
          <a:xfrm>
            <a:off x="966286" y="468308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5. Moral development &amp; forming of values</a:t>
            </a:r>
          </a:p>
        </p:txBody>
      </p:sp>
    </p:spTree>
    <p:extLst>
      <p:ext uri="{BB962C8B-B14F-4D97-AF65-F5344CB8AC3E}">
        <p14:creationId xmlns:p14="http://schemas.microsoft.com/office/powerpoint/2010/main" val="176757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15</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6463308"/>
          </a:xfrm>
          <a:prstGeom prst="rect">
            <a:avLst/>
          </a:prstGeom>
          <a:noFill/>
        </p:spPr>
        <p:txBody>
          <a:bodyPr wrap="square">
            <a:spAutoFit/>
          </a:bodyPr>
          <a:lstStyle/>
          <a:p>
            <a:r>
              <a:rPr lang="en-US" altLang="zh-CN" dirty="0">
                <a:latin typeface="+mn-ea"/>
              </a:rPr>
              <a:t>9/3/2023</a:t>
            </a:r>
          </a:p>
          <a:p>
            <a:endParaRPr lang="en-US" altLang="zh-CN" dirty="0">
              <a:latin typeface="+mn-ea"/>
            </a:endParaRPr>
          </a:p>
          <a:p>
            <a:r>
              <a:rPr lang="en-US" altLang="zh-CN" dirty="0">
                <a:latin typeface="+mn-ea"/>
              </a:rPr>
              <a:t>This week, we'll examine issues in education reform. For example, some educators think that by focusing mainly on foundational knowledge in subjects like reading, math, and science, schools are not fully preparing students for success in the workplace. These educators argue that soft skills-non-academic skills such as being empathetic or having a strong work ethic - should be part of the curriculum, with classroom time dedicated to developing these skills. Do you agree? Why or why not?</a:t>
            </a:r>
          </a:p>
          <a:p>
            <a:endParaRPr lang="en-US" altLang="zh-CN" dirty="0">
              <a:latin typeface="+mn-ea"/>
            </a:endParaRPr>
          </a:p>
          <a:p>
            <a:r>
              <a:rPr lang="en-US" altLang="zh-CN" dirty="0">
                <a:solidFill>
                  <a:srgbClr val="00B0F0"/>
                </a:solidFill>
                <a:latin typeface="+mn-ea"/>
              </a:rPr>
              <a:t>Soft skills are important, but I don't agree with using classroom time to work on them. I'm not sure how teachers would measure students' progress in developing these skills. If students' progress can't be measured on something being taught, </a:t>
            </a:r>
            <a:r>
              <a:rPr lang="en-US" altLang="zh-CN" dirty="0" err="1">
                <a:solidFill>
                  <a:srgbClr val="00B0F0"/>
                </a:solidFill>
                <a:latin typeface="+mn-ea"/>
              </a:rPr>
              <a:t>l'm</a:t>
            </a:r>
            <a:r>
              <a:rPr lang="en-US" altLang="zh-CN" dirty="0">
                <a:solidFill>
                  <a:srgbClr val="00B0F0"/>
                </a:solidFill>
                <a:latin typeface="+mn-ea"/>
              </a:rPr>
              <a:t> not sure if there's any point to teaching it.</a:t>
            </a:r>
          </a:p>
          <a:p>
            <a:endParaRPr lang="en-US" altLang="zh-CN" dirty="0">
              <a:latin typeface="+mn-ea"/>
            </a:endParaRPr>
          </a:p>
          <a:p>
            <a:r>
              <a:rPr lang="en-US" altLang="zh-CN" sz="1800" b="0" i="0" u="none" strike="noStrike" dirty="0">
                <a:solidFill>
                  <a:schemeClr val="accent6"/>
                </a:solidFill>
                <a:effectLst/>
                <a:latin typeface="等线" panose="02010600030101010101" pitchFamily="2" charset="-122"/>
                <a:ea typeface="等线" panose="02010600030101010101" pitchFamily="2" charset="-122"/>
              </a:rPr>
              <a:t>I agree. While students need a strong foundation in academic subjects, soft skills are important because they affect how well students do their work. If classroom time is set aside for these skills, students will take them seriously and their academic work will benefit. Teachers could design lessons so that students learn about a skill and then do role-playing activities with classmates.</a:t>
            </a:r>
            <a:endParaRPr lang="zh-CN" altLang="en-US" dirty="0">
              <a:solidFill>
                <a:schemeClr val="accent6"/>
              </a:solidFill>
              <a:latin typeface="+mn-ea"/>
            </a:endParaRPr>
          </a:p>
        </p:txBody>
      </p:sp>
      <p:sp>
        <p:nvSpPr>
          <p:cNvPr id="10" name="TextBox 9">
            <a:extLst>
              <a:ext uri="{FF2B5EF4-FFF2-40B4-BE49-F238E27FC236}">
                <a16:creationId xmlns:a16="http://schemas.microsoft.com/office/drawing/2014/main" id="{6700A82C-91CD-FFF1-024F-BD93DB27F337}"/>
              </a:ext>
            </a:extLst>
          </p:cNvPr>
          <p:cNvSpPr txBox="1"/>
          <p:nvPr/>
        </p:nvSpPr>
        <p:spPr>
          <a:xfrm>
            <a:off x="7763069" y="2721113"/>
            <a:ext cx="29214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What is your point and basic elaboration?</a:t>
            </a:r>
            <a:endParaRPr kumimoji="0" lang="zh-CN" altLang="zh-CN" sz="1800" b="0" i="0"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369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16</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6463308"/>
          </a:xfrm>
          <a:prstGeom prst="rect">
            <a:avLst/>
          </a:prstGeom>
          <a:noFill/>
        </p:spPr>
        <p:txBody>
          <a:bodyPr wrap="square">
            <a:spAutoFit/>
          </a:bodyPr>
          <a:lstStyle/>
          <a:p>
            <a:r>
              <a:rPr lang="en-US" altLang="zh-CN" dirty="0">
                <a:latin typeface="+mn-ea"/>
              </a:rPr>
              <a:t>8/26/2023</a:t>
            </a:r>
          </a:p>
          <a:p>
            <a:endParaRPr lang="en-US" altLang="zh-CN" dirty="0">
              <a:latin typeface="+mn-ea"/>
            </a:endParaRPr>
          </a:p>
          <a:p>
            <a:r>
              <a:rPr lang="zh-CN" altLang="en-US" dirty="0">
                <a:latin typeface="+mn-ea"/>
              </a:rPr>
              <a:t>In our discussion this week, we are going to discuss the subject of course selection during high school. As we all know, education plays a crucial role in shaping our future. Choosing the right courses can be challenging given the variety of options, but there are certainly key courses that could be more beneficial. As students in the secondary school stage, or in high school, which course do you think is the most important and should be made compulsory? And why do you think so?</a:t>
            </a:r>
            <a:endParaRPr lang="en-US" altLang="zh-CN" dirty="0">
              <a:latin typeface="+mn-ea"/>
            </a:endParaRPr>
          </a:p>
          <a:p>
            <a:endParaRPr lang="en-US" altLang="zh-CN" dirty="0">
              <a:latin typeface="+mn-ea"/>
            </a:endParaRPr>
          </a:p>
          <a:p>
            <a:r>
              <a:rPr lang="en-US" altLang="zh-CN" dirty="0">
                <a:solidFill>
                  <a:srgbClr val="00B0F0"/>
                </a:solidFill>
                <a:latin typeface="+mn-ea"/>
              </a:rPr>
              <a:t>In my opinion, math should be a compulsory course in high school. Nowadays, people are too reliant on using apps and machines; technological advancements have weakened their math skills in daily life so math should be a compulsory subject. It is beneficial for students' future financial planning and other arrangements.</a:t>
            </a:r>
          </a:p>
          <a:p>
            <a:endParaRPr lang="en-US" altLang="zh-CN" dirty="0">
              <a:latin typeface="+mn-ea"/>
            </a:endParaRPr>
          </a:p>
          <a:p>
            <a:r>
              <a:rPr lang="en-US" altLang="zh-CN" sz="1800" b="0" i="0" u="none" strike="noStrike" dirty="0">
                <a:solidFill>
                  <a:schemeClr val="accent6"/>
                </a:solidFill>
                <a:effectLst/>
                <a:latin typeface="等线" panose="02010600030101010101" pitchFamily="2" charset="-122"/>
                <a:ea typeface="等线" panose="02010600030101010101" pitchFamily="2" charset="-122"/>
              </a:rPr>
              <a:t>I would argue that biology should be made compulsory. Biology is very commonly used. Without knowledge of biology, students might not even know how to use medications. Studying biology helps us with everyday things, like understanding basic health care and making good choices about our environment.</a:t>
            </a:r>
            <a:r>
              <a:rPr lang="en-US" altLang="zh-CN" dirty="0">
                <a:solidFill>
                  <a:schemeClr val="accent6"/>
                </a:solidFill>
              </a:rPr>
              <a:t> </a:t>
            </a:r>
            <a:endParaRPr lang="zh-CN" altLang="en-US" dirty="0">
              <a:solidFill>
                <a:schemeClr val="accent6"/>
              </a:solidFill>
              <a:latin typeface="+mn-ea"/>
            </a:endParaRPr>
          </a:p>
        </p:txBody>
      </p:sp>
      <p:sp>
        <p:nvSpPr>
          <p:cNvPr id="10" name="TextBox 9">
            <a:extLst>
              <a:ext uri="{FF2B5EF4-FFF2-40B4-BE49-F238E27FC236}">
                <a16:creationId xmlns:a16="http://schemas.microsoft.com/office/drawing/2014/main" id="{6700A82C-91CD-FFF1-024F-BD93DB27F337}"/>
              </a:ext>
            </a:extLst>
          </p:cNvPr>
          <p:cNvSpPr txBox="1"/>
          <p:nvPr/>
        </p:nvSpPr>
        <p:spPr>
          <a:xfrm>
            <a:off x="7763069" y="2721113"/>
            <a:ext cx="29214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What is your point and basic elaboration?</a:t>
            </a:r>
            <a:endParaRPr kumimoji="0" lang="zh-CN" altLang="zh-CN" sz="1800" b="0" i="0"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982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8CF3FB1-6420-4EDA-813F-813BFD0419DC}"/>
              </a:ext>
            </a:extLst>
          </p:cNvPr>
          <p:cNvSpPr txBox="1"/>
          <p:nvPr/>
        </p:nvSpPr>
        <p:spPr>
          <a:xfrm>
            <a:off x="1444049" y="1008174"/>
            <a:ext cx="58352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Would it generally be better for a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new university graduate</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begin working for a large, established company, or for a small start-up company? Why?</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 name="TextBox 3">
            <a:extLst>
              <a:ext uri="{FF2B5EF4-FFF2-40B4-BE49-F238E27FC236}">
                <a16:creationId xmlns:a16="http://schemas.microsoft.com/office/drawing/2014/main" id="{28CB5D23-9A73-9600-4718-CDDD9F03D0E7}"/>
              </a:ext>
            </a:extLst>
          </p:cNvPr>
          <p:cNvSpPr txBox="1"/>
          <p:nvPr/>
        </p:nvSpPr>
        <p:spPr>
          <a:xfrm>
            <a:off x="1444049" y="2416855"/>
            <a:ext cx="6560514" cy="31700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Learning of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Future career development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Compensation / salary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Work-life balance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5" name="Straight Connector 4">
            <a:extLst>
              <a:ext uri="{FF2B5EF4-FFF2-40B4-BE49-F238E27FC236}">
                <a16:creationId xmlns:a16="http://schemas.microsoft.com/office/drawing/2014/main" id="{EE5B8F52-88E3-0572-DEEE-E7C635CD32F9}"/>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961751D-AA05-2241-4431-6CB7856853DF}"/>
              </a:ext>
            </a:extLst>
          </p:cNvPr>
          <p:cNvSpPr txBox="1"/>
          <p:nvPr/>
        </p:nvSpPr>
        <p:spPr>
          <a:xfrm>
            <a:off x="1116344" y="1024576"/>
            <a:ext cx="56828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that it is a good idea for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companies</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encourage younger employees to mentor senior coworkers? Why or why not?</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TextBox 2">
            <a:extLst>
              <a:ext uri="{FF2B5EF4-FFF2-40B4-BE49-F238E27FC236}">
                <a16:creationId xmlns:a16="http://schemas.microsoft.com/office/drawing/2014/main" id="{5ECB266C-884B-D12E-5486-230B19DEB8ED}"/>
              </a:ext>
            </a:extLst>
          </p:cNvPr>
          <p:cNvSpPr txBox="1"/>
          <p:nvPr/>
        </p:nvSpPr>
        <p:spPr>
          <a:xfrm>
            <a:off x="1091411" y="2482462"/>
            <a:ext cx="6560514" cy="40934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Business performance / revenue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Exchange of ideas / innovation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Technology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Company-employee relationship</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4" name="Straight Connector 3">
            <a:extLst>
              <a:ext uri="{FF2B5EF4-FFF2-40B4-BE49-F238E27FC236}">
                <a16:creationId xmlns:a16="http://schemas.microsoft.com/office/drawing/2014/main" id="{5E0A62F2-35C2-78AD-75B1-925F102C38E8}"/>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9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19</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807108" y="1138011"/>
            <a:ext cx="6568751" cy="3693319"/>
          </a:xfrm>
          <a:prstGeom prst="rect">
            <a:avLst/>
          </a:prstGeom>
          <a:no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a:p>
            <a:endParaRPr lang="en-US" altLang="zh-CN" dirty="0">
              <a:latin typeface="+mn-ea"/>
            </a:endParaRPr>
          </a:p>
          <a:p>
            <a:endParaRPr lang="en-US" altLang="zh-CN" dirty="0">
              <a:latin typeface="+mn-ea"/>
            </a:endParaRPr>
          </a:p>
          <a:p>
            <a:r>
              <a:rPr lang="en-US" altLang="zh-CN" dirty="0">
                <a:latin typeface="+mn-ea"/>
              </a:rPr>
              <a:t>8/19/2023</a:t>
            </a:r>
          </a:p>
          <a:p>
            <a:endParaRPr lang="en-US" altLang="zh-CN" dirty="0">
              <a:latin typeface="+mn-ea"/>
            </a:endParaRPr>
          </a:p>
          <a:p>
            <a:r>
              <a:rPr lang="en-US" altLang="zh-CN" dirty="0">
                <a:latin typeface="+mn-ea"/>
              </a:rPr>
              <a:t>Many pursue advanced degrees after they join the workforce, such as master’s, MBA, or other professional degrees. In your opinion, should full-time workers pursue advanced degrees while still on their jobs?</a:t>
            </a:r>
            <a:endParaRPr lang="zh-CN" altLang="en-US" dirty="0">
              <a:latin typeface="+mn-ea"/>
            </a:endParaRPr>
          </a:p>
        </p:txBody>
      </p:sp>
    </p:spTree>
    <p:extLst>
      <p:ext uri="{BB962C8B-B14F-4D97-AF65-F5344CB8AC3E}">
        <p14:creationId xmlns:p14="http://schemas.microsoft.com/office/powerpoint/2010/main" val="102244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EAC2-FE73-4E62-BC67-D627F2CB873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0" name="TextBox 9">
            <a:extLst>
              <a:ext uri="{FF2B5EF4-FFF2-40B4-BE49-F238E27FC236}">
                <a16:creationId xmlns:a16="http://schemas.microsoft.com/office/drawing/2014/main" id="{63D1C7EB-760D-731A-2FF3-AF4554954295}"/>
              </a:ext>
            </a:extLst>
          </p:cNvPr>
          <p:cNvSpPr txBox="1"/>
          <p:nvPr/>
        </p:nvSpPr>
        <p:spPr>
          <a:xfrm>
            <a:off x="647251"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1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Comparison</a:t>
            </a: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 - A</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O</a:t>
            </a:r>
            <a:r>
              <a:rPr kumimoji="0" lang="en-US" altLang="zh-CN"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rPr>
              <a:t>R B</a:t>
            </a:r>
            <a:endParaRPr kumimoji="0" lang="zh-CN" altLang="en-US"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endParaRPr>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1E118B-E4FD-0845-775F-8F746F14A845}"/>
              </a:ext>
            </a:extLst>
          </p:cNvPr>
          <p:cNvSpPr txBox="1"/>
          <p:nvPr/>
        </p:nvSpPr>
        <p:spPr>
          <a:xfrm>
            <a:off x="4140012"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2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Evaluation – </a:t>
            </a:r>
            <a:r>
              <a:rPr kumimoji="0" lang="en-US" altLang="zh-CN"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Good? Bad?</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4" name="TextBox 3">
            <a:extLst>
              <a:ext uri="{FF2B5EF4-FFF2-40B4-BE49-F238E27FC236}">
                <a16:creationId xmlns:a16="http://schemas.microsoft.com/office/drawing/2014/main" id="{C88B34DE-7A73-7716-89FF-4F6C4CE0C3C4}"/>
              </a:ext>
            </a:extLst>
          </p:cNvPr>
          <p:cNvSpPr txBox="1"/>
          <p:nvPr/>
        </p:nvSpPr>
        <p:spPr>
          <a:xfrm>
            <a:off x="4263332" y="1652070"/>
            <a:ext cx="3045643" cy="1200329"/>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your opinion on gap year? Does it bring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more advantages of disadvantages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to students?</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TextBox 4">
            <a:extLst>
              <a:ext uri="{FF2B5EF4-FFF2-40B4-BE49-F238E27FC236}">
                <a16:creationId xmlns:a16="http://schemas.microsoft.com/office/drawing/2014/main" id="{5E7F0AFB-D836-A195-F83A-C0C8622DC5A5}"/>
              </a:ext>
            </a:extLst>
          </p:cNvPr>
          <p:cNvSpPr txBox="1"/>
          <p:nvPr/>
        </p:nvSpPr>
        <p:spPr>
          <a:xfrm>
            <a:off x="4263332" y="3129398"/>
            <a:ext cx="3045643" cy="1200329"/>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it's a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good idea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for very young children to play educational computer games? Why or why not?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 name="TextBox 6">
            <a:extLst>
              <a:ext uri="{FF2B5EF4-FFF2-40B4-BE49-F238E27FC236}">
                <a16:creationId xmlns:a16="http://schemas.microsoft.com/office/drawing/2014/main" id="{21C00BD0-395A-B1C3-6B90-DCE6ADA7B48B}"/>
              </a:ext>
            </a:extLst>
          </p:cNvPr>
          <p:cNvSpPr txBox="1"/>
          <p:nvPr/>
        </p:nvSpPr>
        <p:spPr>
          <a:xfrm>
            <a:off x="4275076" y="4549561"/>
            <a:ext cx="3033899" cy="1200329"/>
          </a:xfrm>
          <a:prstGeom prst="rect">
            <a:avLst/>
          </a:prstGeom>
          <a:solidFill>
            <a:schemeClr val="accent5">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journal writing a </a:t>
            </a:r>
            <a:r>
              <a:rPr kumimoji="0" lang="zh-CN" altLang="en-US"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worthwhile</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activity to support learning? Why or why not?</a:t>
            </a:r>
          </a:p>
        </p:txBody>
      </p:sp>
      <p:sp>
        <p:nvSpPr>
          <p:cNvPr id="8" name="TextBox 7">
            <a:extLst>
              <a:ext uri="{FF2B5EF4-FFF2-40B4-BE49-F238E27FC236}">
                <a16:creationId xmlns:a16="http://schemas.microsoft.com/office/drawing/2014/main" id="{A8B5654A-063D-5901-E5D1-0F03B4713CE5}"/>
              </a:ext>
            </a:extLst>
          </p:cNvPr>
          <p:cNvSpPr txBox="1"/>
          <p:nvPr/>
        </p:nvSpPr>
        <p:spPr>
          <a:xfrm>
            <a:off x="735573" y="4968603"/>
            <a:ext cx="3271606" cy="1477328"/>
          </a:xfrm>
          <a:prstGeom prst="rect">
            <a:avLst/>
          </a:prstGeom>
          <a:solidFill>
            <a:schemeClr val="accent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the best way to evaluate teachers: Students' test scores? Students’ feedback? Other teachers’ evaluation?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the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best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and why?</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1" name="TextBox 10">
            <a:extLst>
              <a:ext uri="{FF2B5EF4-FFF2-40B4-BE49-F238E27FC236}">
                <a16:creationId xmlns:a16="http://schemas.microsoft.com/office/drawing/2014/main" id="{3C17B19A-84A8-8136-A6C9-E6F4CED66191}"/>
              </a:ext>
            </a:extLst>
          </p:cNvPr>
          <p:cNvSpPr txBox="1"/>
          <p:nvPr/>
        </p:nvSpPr>
        <p:spPr>
          <a:xfrm>
            <a:off x="735573" y="1612396"/>
            <a:ext cx="2959343" cy="1477328"/>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approach do you think is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better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assessing students based only on their performance,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OR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also based on their effort?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TextBox 12">
            <a:extLst>
              <a:ext uri="{FF2B5EF4-FFF2-40B4-BE49-F238E27FC236}">
                <a16:creationId xmlns:a16="http://schemas.microsoft.com/office/drawing/2014/main" id="{CE003E12-5ECB-ABAF-1A06-F02740AAB31B}"/>
              </a:ext>
            </a:extLst>
          </p:cNvPr>
          <p:cNvSpPr txBox="1"/>
          <p:nvPr/>
        </p:nvSpPr>
        <p:spPr>
          <a:xfrm>
            <a:off x="735573" y="3428999"/>
            <a:ext cx="2959347" cy="1200329"/>
          </a:xfrm>
          <a:prstGeom prst="rect">
            <a:avLst/>
          </a:prstGeom>
          <a:solidFill>
            <a:schemeClr val="accent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One </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proposal is to</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The other </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to</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proposal do you think is </a:t>
            </a: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better</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Why？</a:t>
            </a:r>
          </a:p>
        </p:txBody>
      </p:sp>
      <p:sp>
        <p:nvSpPr>
          <p:cNvPr id="6" name="TextBox 5">
            <a:extLst>
              <a:ext uri="{FF2B5EF4-FFF2-40B4-BE49-F238E27FC236}">
                <a16:creationId xmlns:a16="http://schemas.microsoft.com/office/drawing/2014/main" id="{88995137-5BCF-8FD5-4CE2-BA85C7DD3E64}"/>
              </a:ext>
            </a:extLst>
          </p:cNvPr>
          <p:cNvSpPr txBox="1"/>
          <p:nvPr/>
        </p:nvSpPr>
        <p:spPr>
          <a:xfrm>
            <a:off x="3663627" y="6094740"/>
            <a:ext cx="102791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A</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rPr>
              <a:t>B</a:t>
            </a:r>
            <a:r>
              <a:rPr kumimoji="0" lang="en-US" altLang="zh-CN" sz="3200" b="1" i="0" u="none" strike="noStrike" kern="1200" cap="none" spc="0" normalizeH="0" baseline="0" noProof="0" dirty="0">
                <a:ln>
                  <a:noFill/>
                </a:ln>
                <a:solidFill>
                  <a:srgbClr val="ED7D31"/>
                </a:solidFill>
                <a:effectLst/>
                <a:uLnTx/>
                <a:uFillTx/>
                <a:latin typeface="Agency FB" panose="020B0503020202020204" pitchFamily="34" charset="0"/>
                <a:ea typeface="等线" panose="02010600030101010101" pitchFamily="2" charset="-122"/>
                <a:cs typeface="+mn-cs"/>
              </a:rPr>
              <a:t> C</a:t>
            </a:r>
            <a:endParaRPr kumimoji="0" lang="zh-CN" altLang="en-US" sz="3200" b="0" i="0" u="none" strike="noStrike" kern="1200" cap="none" spc="0" normalizeH="0" baseline="0" noProof="0" dirty="0">
              <a:ln>
                <a:noFill/>
              </a:ln>
              <a:solidFill>
                <a:srgbClr val="ED7D31"/>
              </a:solidFill>
              <a:effectLst/>
              <a:uLnTx/>
              <a:uFillTx/>
              <a:latin typeface="Calibri" panose="020F0502020204030204"/>
              <a:ea typeface="等线" panose="02010600030101010101" pitchFamily="2" charset="-122"/>
              <a:cs typeface="+mn-cs"/>
            </a:endParaRPr>
          </a:p>
        </p:txBody>
      </p:sp>
      <p:sp>
        <p:nvSpPr>
          <p:cNvPr id="14" name="TextBox 13">
            <a:extLst>
              <a:ext uri="{FF2B5EF4-FFF2-40B4-BE49-F238E27FC236}">
                <a16:creationId xmlns:a16="http://schemas.microsoft.com/office/drawing/2014/main" id="{C2EB8F31-93E6-553A-B5FF-F81406AB6EE6}"/>
              </a:ext>
            </a:extLst>
          </p:cNvPr>
          <p:cNvSpPr txBox="1"/>
          <p:nvPr/>
        </p:nvSpPr>
        <p:spPr>
          <a:xfrm>
            <a:off x="7720729"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3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Argument – </a:t>
            </a:r>
            <a:r>
              <a:rPr kumimoji="0" lang="en-US" altLang="zh-CN"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Yes? No?</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15" name="TextBox 14">
            <a:extLst>
              <a:ext uri="{FF2B5EF4-FFF2-40B4-BE49-F238E27FC236}">
                <a16:creationId xmlns:a16="http://schemas.microsoft.com/office/drawing/2014/main" id="{F8289EFD-DFCC-E8C3-225E-4F9F6A552083}"/>
              </a:ext>
            </a:extLst>
          </p:cNvPr>
          <p:cNvSpPr txBox="1"/>
          <p:nvPr/>
        </p:nvSpPr>
        <p:spPr>
          <a:xfrm>
            <a:off x="7827627" y="1459238"/>
            <a:ext cx="3628800" cy="92333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ongoing job training is the most importance investment a business can make?</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 name="TextBox 16">
            <a:extLst>
              <a:ext uri="{FF2B5EF4-FFF2-40B4-BE49-F238E27FC236}">
                <a16:creationId xmlns:a16="http://schemas.microsoft.com/office/drawing/2014/main" id="{6FF4594D-5CA3-BE2C-3130-EDAF266C0ED4}"/>
              </a:ext>
            </a:extLst>
          </p:cNvPr>
          <p:cNvSpPr txBox="1"/>
          <p:nvPr/>
        </p:nvSpPr>
        <p:spPr>
          <a:xfrm>
            <a:off x="7827627" y="2565829"/>
            <a:ext cx="3628799" cy="92333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Will people have more free time and be able to enjoy more leisure activities in the future?</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6AE3C0-77D2-224E-EA5D-522BC1A4C973}"/>
              </a:ext>
            </a:extLst>
          </p:cNvPr>
          <p:cNvSpPr txBox="1"/>
          <p:nvPr/>
        </p:nvSpPr>
        <p:spPr>
          <a:xfrm>
            <a:off x="6731721" y="104232"/>
            <a:ext cx="7617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70%</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1" name="TextBox 20">
            <a:extLst>
              <a:ext uri="{FF2B5EF4-FFF2-40B4-BE49-F238E27FC236}">
                <a16:creationId xmlns:a16="http://schemas.microsoft.com/office/drawing/2014/main" id="{6A2F38C7-FF5B-33B1-375F-B4D514CD9390}"/>
              </a:ext>
            </a:extLst>
          </p:cNvPr>
          <p:cNvSpPr txBox="1"/>
          <p:nvPr/>
        </p:nvSpPr>
        <p:spPr>
          <a:xfrm>
            <a:off x="11316531" y="104232"/>
            <a:ext cx="7617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30%</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6" name="TextBox 15">
            <a:extLst>
              <a:ext uri="{FF2B5EF4-FFF2-40B4-BE49-F238E27FC236}">
                <a16:creationId xmlns:a16="http://schemas.microsoft.com/office/drawing/2014/main" id="{19C96A56-B7C2-1EC3-0E0B-E0374AE432F4}"/>
              </a:ext>
            </a:extLst>
          </p:cNvPr>
          <p:cNvSpPr txBox="1"/>
          <p:nvPr/>
        </p:nvSpPr>
        <p:spPr>
          <a:xfrm>
            <a:off x="7720729" y="3559668"/>
            <a:ext cx="4044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4</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Solution</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18" name="TextBox 17">
            <a:extLst>
              <a:ext uri="{FF2B5EF4-FFF2-40B4-BE49-F238E27FC236}">
                <a16:creationId xmlns:a16="http://schemas.microsoft.com/office/drawing/2014/main" id="{ECB2A8BC-4221-576A-2F3E-D817D649F4EC}"/>
              </a:ext>
            </a:extLst>
          </p:cNvPr>
          <p:cNvSpPr txBox="1"/>
          <p:nvPr/>
        </p:nvSpPr>
        <p:spPr>
          <a:xfrm>
            <a:off x="7827626" y="4329727"/>
            <a:ext cx="3628800" cy="92333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the biggest mistake that people make when it comes to the purchase of tech products?</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2" name="TextBox 21">
            <a:extLst>
              <a:ext uri="{FF2B5EF4-FFF2-40B4-BE49-F238E27FC236}">
                <a16:creationId xmlns:a16="http://schemas.microsoft.com/office/drawing/2014/main" id="{4AB5BBC9-0621-26D7-974A-515B641C7CC8}"/>
              </a:ext>
            </a:extLst>
          </p:cNvPr>
          <p:cNvSpPr txBox="1"/>
          <p:nvPr/>
        </p:nvSpPr>
        <p:spPr>
          <a:xfrm>
            <a:off x="7827626" y="5463797"/>
            <a:ext cx="3628799" cy="92333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In what area should the government reduce its spending for a budget cut?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3177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8C2D0-594B-36FF-DAA3-CC9F7EB6E821}"/>
              </a:ext>
            </a:extLst>
          </p:cNvPr>
          <p:cNvSpPr txBox="1"/>
          <p:nvPr/>
        </p:nvSpPr>
        <p:spPr>
          <a:xfrm>
            <a:off x="596598" y="645113"/>
            <a:ext cx="6693716" cy="57246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1"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 believe that … / I firmly hold the idea that … / In my opinion, … / As far as I am concerned, … / It is obvious that …</a:t>
            </a: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正述观点后置论据</a:t>
            </a: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Practical experience will greatly promote / hinder students’ academic development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as</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they can deepen their understanding in their field of study. (25)</a:t>
            </a:r>
            <a:endPar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The overuse of technology will have a positive / negative impact on our personal development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since</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it will hinder our independent thinking. (29)</a:t>
            </a: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We shall definitely prioritize economic development over environmental protection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due to the fact that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a stable economy is the very foundation of social, scientific, and industrial development. (31)</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前置</a:t>
            </a:r>
            <a:r>
              <a:rPr kumimoji="0" lang="zh-CN" altLang="en-US"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论据</a:t>
            </a: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后述观点</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 The fact that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discussion involves active exchange of ideas between participants</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indicates that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such style of learning drives us to strengthen our communication skills. (24)</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1 - Point &amp; Elaboration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7742F33A-BD39-3C36-CF73-061D7DD6E849}"/>
              </a:ext>
            </a:extLst>
          </p:cNvPr>
          <p:cNvCxnSpPr>
            <a:cxnSpLocks/>
          </p:cNvCxnSpPr>
          <p:nvPr/>
        </p:nvCxnSpPr>
        <p:spPr>
          <a:xfrm>
            <a:off x="352338" y="238656"/>
            <a:ext cx="0" cy="60750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C05C11-63DF-12B6-76F4-2F9087E5F5EB}"/>
              </a:ext>
            </a:extLst>
          </p:cNvPr>
          <p:cNvSpPr txBox="1"/>
          <p:nvPr/>
        </p:nvSpPr>
        <p:spPr>
          <a:xfrm flipH="1">
            <a:off x="10153360" y="5833130"/>
            <a:ext cx="2160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Group9120</a:t>
            </a:r>
            <a:endParaRPr kumimoji="0" lang="zh-CN" altLang="en-US"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endParaRPr>
          </a:p>
        </p:txBody>
      </p:sp>
      <p:sp>
        <p:nvSpPr>
          <p:cNvPr id="10" name="TextBox 9">
            <a:extLst>
              <a:ext uri="{FF2B5EF4-FFF2-40B4-BE49-F238E27FC236}">
                <a16:creationId xmlns:a16="http://schemas.microsoft.com/office/drawing/2014/main" id="{E2AA1795-17A0-D0D1-4663-E8748243F806}"/>
              </a:ext>
            </a:extLst>
          </p:cNvPr>
          <p:cNvSpPr txBox="1"/>
          <p:nvPr/>
        </p:nvSpPr>
        <p:spPr>
          <a:xfrm>
            <a:off x="7991723" y="3045770"/>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5…</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286287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DBB09-285A-5A05-E1FA-4C0DC2A9F921}"/>
              </a:ext>
            </a:extLst>
          </p:cNvPr>
          <p:cNvSpPr txBox="1"/>
          <p:nvPr/>
        </p:nvSpPr>
        <p:spPr>
          <a:xfrm>
            <a:off x="609038" y="750858"/>
            <a:ext cx="6096000"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To be more specific,</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during a discussion, students not only have to come up with their own thoughts but also consider those from others,</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 which stimulates an active way of thinking.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To elaborate,</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practical experience will help students witness the true nature of a job instead of developing some random imagination based on their limited experience,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developing a real passion in their field of study.</a:t>
            </a:r>
            <a:endParaRPr kumimoji="0" lang="zh-CN"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 other words,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it is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only in a prosperous, stable, and developed society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that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we can allocate extra resources to implement the protection of the environment.</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More specifically</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instead of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thinking and analyzing a problem, people might rely on technology to search for quick answers to every question they have in life and study.</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TextBox 13">
            <a:extLst>
              <a:ext uri="{FF2B5EF4-FFF2-40B4-BE49-F238E27FC236}">
                <a16:creationId xmlns:a16="http://schemas.microsoft.com/office/drawing/2014/main" id="{6B6D5A6D-C762-CF84-9D25-1CE961F2AEE7}"/>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2 - Further Elaboration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B9A672F8-3FE2-6A44-C6C4-07E440C7B635}"/>
              </a:ext>
            </a:extLst>
          </p:cNvPr>
          <p:cNvSpPr txBox="1"/>
          <p:nvPr/>
        </p:nvSpPr>
        <p:spPr>
          <a:xfrm flipH="1">
            <a:off x="10153360" y="5833130"/>
            <a:ext cx="2160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Group9120</a:t>
            </a:r>
            <a:endParaRPr kumimoji="0" lang="zh-CN" altLang="en-US"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endParaRPr>
          </a:p>
        </p:txBody>
      </p:sp>
      <p:sp>
        <p:nvSpPr>
          <p:cNvPr id="4" name="TextBox 3">
            <a:extLst>
              <a:ext uri="{FF2B5EF4-FFF2-40B4-BE49-F238E27FC236}">
                <a16:creationId xmlns:a16="http://schemas.microsoft.com/office/drawing/2014/main" id="{1636FA9B-8A39-70BC-05B4-52E178DD5D12}"/>
              </a:ext>
            </a:extLst>
          </p:cNvPr>
          <p:cNvSpPr txBox="1"/>
          <p:nvPr/>
        </p:nvSpPr>
        <p:spPr>
          <a:xfrm>
            <a:off x="7991723" y="3045770"/>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5…</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109732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3 - Example</a:t>
            </a:r>
          </a:p>
        </p:txBody>
      </p:sp>
      <p:sp>
        <p:nvSpPr>
          <p:cNvPr id="17" name="TextBox 16">
            <a:extLst>
              <a:ext uri="{FF2B5EF4-FFF2-40B4-BE49-F238E27FC236}">
                <a16:creationId xmlns:a16="http://schemas.microsoft.com/office/drawing/2014/main" id="{AC6D7D8C-50C1-4A97-7FE6-F0B4E056428C}"/>
              </a:ext>
            </a:extLst>
          </p:cNvPr>
          <p:cNvSpPr txBox="1"/>
          <p:nvPr/>
        </p:nvSpPr>
        <p:spPr>
          <a:xfrm>
            <a:off x="609038" y="657552"/>
            <a:ext cx="6538207" cy="64633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For example / instance,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discussion in a language class will drive students to speak up to practice, while one in a science class will help students to compare his or her way of thinking with others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 recognizing mistakes and learning diverse ways of thinking.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(42)</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For example</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college students may seek the answer to the philosophical problem “the purpose of life” on the internet instead of thinking about it by themselves,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generating little value to their life and study.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(36)</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For instance</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one of my best college courses was taught by a retired engineering from the Ford car company. The instructor frequently used vivid real stories from the manufacturing floor to attract our attention and help us understand key concepts. (19+21)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For instance</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last week, my little niece had a homework from her biology class about animal behaviors. Instead of relying on limited knowledge on books, she used her mobile phone to search for diverse information on the internet, including why and how animals play,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which earned her a good grade for the excellent work.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(17+37)</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25F7984-B92E-6139-9AC0-4D178C2B0C67}"/>
              </a:ext>
            </a:extLst>
          </p:cNvPr>
          <p:cNvCxnSpPr/>
          <p:nvPr/>
        </p:nvCxnSpPr>
        <p:spPr>
          <a:xfrm flipV="1">
            <a:off x="678024" y="3271934"/>
            <a:ext cx="6232849" cy="5598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45B6CE-BE47-F793-81A1-C8B13E401DA1}"/>
              </a:ext>
            </a:extLst>
          </p:cNvPr>
          <p:cNvSpPr txBox="1"/>
          <p:nvPr/>
        </p:nvSpPr>
        <p:spPr>
          <a:xfrm>
            <a:off x="7812833" y="1088571"/>
            <a:ext cx="2783070" cy="19389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Substantiation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1. Focused on topic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2. Factual illustration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3. Good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endParaRPr>
          </a:p>
        </p:txBody>
      </p:sp>
      <p:sp>
        <p:nvSpPr>
          <p:cNvPr id="3" name="TextBox 2">
            <a:extLst>
              <a:ext uri="{FF2B5EF4-FFF2-40B4-BE49-F238E27FC236}">
                <a16:creationId xmlns:a16="http://schemas.microsoft.com/office/drawing/2014/main" id="{C274568F-BFC6-D1C8-C5AB-42C9B63B0048}"/>
              </a:ext>
            </a:extLst>
          </p:cNvPr>
          <p:cNvSpPr txBox="1"/>
          <p:nvPr/>
        </p:nvSpPr>
        <p:spPr>
          <a:xfrm>
            <a:off x="7812833" y="4093028"/>
            <a:ext cx="3710568" cy="19389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Story Telling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1. Focused on topic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2. Vivid with relevant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3. Good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endParaRPr>
          </a:p>
        </p:txBody>
      </p:sp>
      <p:cxnSp>
        <p:nvCxnSpPr>
          <p:cNvPr id="4" name="Straight Arrow Connector 3">
            <a:extLst>
              <a:ext uri="{FF2B5EF4-FFF2-40B4-BE49-F238E27FC236}">
                <a16:creationId xmlns:a16="http://schemas.microsoft.com/office/drawing/2014/main" id="{CFE82106-6A40-6CD3-61A8-BC9EF882A721}"/>
              </a:ext>
            </a:extLst>
          </p:cNvPr>
          <p:cNvCxnSpPr>
            <a:cxnSpLocks/>
          </p:cNvCxnSpPr>
          <p:nvPr/>
        </p:nvCxnSpPr>
        <p:spPr>
          <a:xfrm>
            <a:off x="7630215" y="1200539"/>
            <a:ext cx="0" cy="13560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7037EA-1BD3-9819-CC3D-85794412A18B}"/>
              </a:ext>
            </a:extLst>
          </p:cNvPr>
          <p:cNvCxnSpPr>
            <a:cxnSpLocks/>
          </p:cNvCxnSpPr>
          <p:nvPr/>
        </p:nvCxnSpPr>
        <p:spPr>
          <a:xfrm>
            <a:off x="7630215" y="4201886"/>
            <a:ext cx="0" cy="13560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50AF3F-9646-4CEE-840C-6DE820418C5D}"/>
              </a:ext>
            </a:extLst>
          </p:cNvPr>
          <p:cNvSpPr txBox="1"/>
          <p:nvPr/>
        </p:nvSpPr>
        <p:spPr>
          <a:xfrm>
            <a:off x="7493772" y="282139"/>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6…</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2503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4 - Concession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2540ACE6-7DC3-305D-B305-DCDA7A229AC7}"/>
              </a:ext>
            </a:extLst>
          </p:cNvPr>
          <p:cNvSpPr txBox="1"/>
          <p:nvPr/>
        </p:nvSpPr>
        <p:spPr>
          <a:xfrm>
            <a:off x="609038" y="831989"/>
            <a:ext cx="609599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Nevertheless,</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some might claim that students learn something beneficial to their life thorough their hard effort regardless of the performance. </a:t>
            </a: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However,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we all need to learn from our mistakes and correct them in time, instead of persisting on wrong ideas or approaches. (20+22)</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TextBox 12">
            <a:extLst>
              <a:ext uri="{FF2B5EF4-FFF2-40B4-BE49-F238E27FC236}">
                <a16:creationId xmlns:a16="http://schemas.microsoft.com/office/drawing/2014/main" id="{7D24D126-8E7F-BF20-6C15-F2CD9DAD94A7}"/>
              </a:ext>
            </a:extLst>
          </p:cNvPr>
          <p:cNvSpPr txBox="1"/>
          <p:nvPr/>
        </p:nvSpPr>
        <p:spPr>
          <a:xfrm>
            <a:off x="609038" y="2562035"/>
            <a:ext cx="609599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Still, a voice arises that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the cost of attending college rises each year, and we need to start college life as soon as possible. </a:t>
            </a: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Ironically</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such cost is nothing compared with the life-long regret of studying a wrong major. (23+15)</a:t>
            </a: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4FC19931-320F-A1EE-4023-99298DE04832}"/>
              </a:ext>
            </a:extLst>
          </p:cNvPr>
          <p:cNvSpPr txBox="1"/>
          <p:nvPr/>
        </p:nvSpPr>
        <p:spPr>
          <a:xfrm>
            <a:off x="6785428" y="1556666"/>
            <a:ext cx="4461069" cy="140038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600"/>
              </a:spcAft>
              <a:buClrTx/>
              <a:buSzTx/>
              <a:buFontTx/>
              <a:buAutoNum type="arabicPeriod"/>
              <a:tabLst/>
              <a:defRPr/>
            </a:pPr>
            <a:r>
              <a:rPr kumimoji="0" lang="en-US" altLang="zh-CN"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Concede with students’ point or a potential advantage;</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Refute with an obvious weakness;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3844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2F2BE1-ED15-D83B-1383-5B6EFB344125}"/>
              </a:ext>
            </a:extLst>
          </p:cNvPr>
          <p:cNvSpPr txBox="1"/>
          <p:nvPr/>
        </p:nvSpPr>
        <p:spPr>
          <a:xfrm>
            <a:off x="299917" y="112263"/>
            <a:ext cx="3058851" cy="646331"/>
          </a:xfrm>
          <a:prstGeom prst="rect">
            <a:avLst/>
          </a:prstGeom>
          <a:noFill/>
        </p:spPr>
        <p:txBody>
          <a:bodyPr wrap="none" rtlCol="0">
            <a:spAutoFit/>
          </a:bodyPr>
          <a:lstStyle/>
          <a:p>
            <a:r>
              <a:rPr lang="en-US" altLang="zh-CN" sz="3600" b="1" u="sng" dirty="0">
                <a:latin typeface="+mn-ea"/>
              </a:rPr>
              <a:t>Sample 1 (T2)</a:t>
            </a:r>
            <a:endParaRPr lang="zh-CN" altLang="en-US" sz="3600" b="1" u="sng" dirty="0">
              <a:latin typeface="+mn-ea"/>
            </a:endParaRPr>
          </a:p>
        </p:txBody>
      </p:sp>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p:txBody>
          <a:bodyPr/>
          <a:lstStyle/>
          <a:p>
            <a:fld id="{8344EAC2-FE73-4E62-BC67-D627F2CB873D}" type="slidenum">
              <a:rPr lang="zh-CN" altLang="en-US" smtClean="0"/>
              <a:t>7</a:t>
            </a:fld>
            <a:endParaRPr lang="zh-CN" altLang="en-US"/>
          </a:p>
        </p:txBody>
      </p:sp>
      <p:sp>
        <p:nvSpPr>
          <p:cNvPr id="2" name="TextBox 1">
            <a:extLst>
              <a:ext uri="{FF2B5EF4-FFF2-40B4-BE49-F238E27FC236}">
                <a16:creationId xmlns:a16="http://schemas.microsoft.com/office/drawing/2014/main" id="{6FBCE52D-3731-8998-B3BB-B655E011D2E9}"/>
              </a:ext>
            </a:extLst>
          </p:cNvPr>
          <p:cNvSpPr txBox="1"/>
          <p:nvPr/>
        </p:nvSpPr>
        <p:spPr>
          <a:xfrm>
            <a:off x="348343" y="923399"/>
            <a:ext cx="4279642" cy="1200329"/>
          </a:xfrm>
          <a:prstGeom prst="rect">
            <a:avLst/>
          </a:prstGeom>
          <a:solidFill>
            <a:schemeClr val="accent2">
              <a:lumMod val="20000"/>
              <a:lumOff val="80000"/>
            </a:schemeClr>
          </a:solidFill>
        </p:spPr>
        <p:txBody>
          <a:bodyPr wrap="square" rtlCol="0">
            <a:spAutoFit/>
          </a:bodyPr>
          <a:lstStyle/>
          <a:p>
            <a:r>
              <a:rPr lang="en-US" altLang="zh-CN" dirty="0">
                <a:latin typeface="+mn-ea"/>
              </a:rPr>
              <a:t>Which approach do you think is better: </a:t>
            </a:r>
          </a:p>
          <a:p>
            <a:r>
              <a:rPr lang="en-US" altLang="zh-CN" dirty="0">
                <a:latin typeface="+mn-ea"/>
              </a:rPr>
              <a:t>1. assessing students based only on their performance;</a:t>
            </a:r>
          </a:p>
          <a:p>
            <a:r>
              <a:rPr lang="en-US" altLang="zh-CN" b="1" dirty="0">
                <a:latin typeface="+mn-ea"/>
              </a:rPr>
              <a:t>2. or also based on their effort?</a:t>
            </a:r>
            <a:endParaRPr lang="zh-CN" altLang="en-US" b="1" dirty="0">
              <a:latin typeface="+mn-ea"/>
            </a:endParaRPr>
          </a:p>
        </p:txBody>
      </p:sp>
      <p:sp>
        <p:nvSpPr>
          <p:cNvPr id="5" name="TextBox 4">
            <a:extLst>
              <a:ext uri="{FF2B5EF4-FFF2-40B4-BE49-F238E27FC236}">
                <a16:creationId xmlns:a16="http://schemas.microsoft.com/office/drawing/2014/main" id="{1FB2759C-1CA8-383A-898F-FFD42E8BE46B}"/>
              </a:ext>
            </a:extLst>
          </p:cNvPr>
          <p:cNvSpPr txBox="1"/>
          <p:nvPr/>
        </p:nvSpPr>
        <p:spPr>
          <a:xfrm>
            <a:off x="348345" y="2402744"/>
            <a:ext cx="4279636" cy="646331"/>
          </a:xfrm>
          <a:prstGeom prst="rect">
            <a:avLst/>
          </a:prstGeom>
          <a:solidFill>
            <a:schemeClr val="accent5">
              <a:lumMod val="20000"/>
              <a:lumOff val="80000"/>
            </a:schemeClr>
          </a:solidFill>
        </p:spPr>
        <p:txBody>
          <a:bodyPr wrap="square" rtlCol="0">
            <a:spAutoFit/>
          </a:bodyPr>
          <a:lstStyle/>
          <a:p>
            <a:r>
              <a:rPr lang="en-US" altLang="zh-CN" b="1" dirty="0">
                <a:latin typeface="+mn-ea"/>
              </a:rPr>
              <a:t>Effort - learn something,</a:t>
            </a:r>
            <a:r>
              <a:rPr lang="zh-CN" altLang="en-US" b="1" dirty="0">
                <a:latin typeface="+mn-ea"/>
              </a:rPr>
              <a:t> </a:t>
            </a:r>
            <a:r>
              <a:rPr lang="en-US" altLang="zh-CN" b="1" dirty="0">
                <a:latin typeface="+mn-ea"/>
              </a:rPr>
              <a:t>will benefit them in their future life.</a:t>
            </a:r>
            <a:endParaRPr lang="zh-CN" altLang="en-US" b="1" dirty="0">
              <a:latin typeface="+mn-ea"/>
            </a:endParaRPr>
          </a:p>
        </p:txBody>
      </p:sp>
      <p:sp>
        <p:nvSpPr>
          <p:cNvPr id="7" name="TextBox 6">
            <a:extLst>
              <a:ext uri="{FF2B5EF4-FFF2-40B4-BE49-F238E27FC236}">
                <a16:creationId xmlns:a16="http://schemas.microsoft.com/office/drawing/2014/main" id="{EF8BC1CC-4CEE-4158-A77F-2C736B531CBA}"/>
              </a:ext>
            </a:extLst>
          </p:cNvPr>
          <p:cNvSpPr txBox="1"/>
          <p:nvPr/>
        </p:nvSpPr>
        <p:spPr>
          <a:xfrm>
            <a:off x="348343" y="3322980"/>
            <a:ext cx="4279636" cy="369332"/>
          </a:xfrm>
          <a:prstGeom prst="rect">
            <a:avLst/>
          </a:prstGeom>
          <a:solidFill>
            <a:schemeClr val="accent5">
              <a:lumMod val="20000"/>
              <a:lumOff val="80000"/>
            </a:schemeClr>
          </a:solidFill>
        </p:spPr>
        <p:txBody>
          <a:bodyPr wrap="square" rtlCol="0">
            <a:spAutoFit/>
          </a:bodyPr>
          <a:lstStyle/>
          <a:p>
            <a:r>
              <a:rPr lang="en-US" altLang="zh-CN" dirty="0">
                <a:latin typeface="+mn-ea"/>
              </a:rPr>
              <a:t>Performance - fair</a:t>
            </a:r>
            <a:endParaRPr lang="zh-CN" altLang="en-US" dirty="0">
              <a:latin typeface="+mn-ea"/>
            </a:endParaRPr>
          </a:p>
        </p:txBody>
      </p:sp>
      <p:sp>
        <p:nvSpPr>
          <p:cNvPr id="4" name="TextBox 3">
            <a:extLst>
              <a:ext uri="{FF2B5EF4-FFF2-40B4-BE49-F238E27FC236}">
                <a16:creationId xmlns:a16="http://schemas.microsoft.com/office/drawing/2014/main" id="{D8E65361-85AA-EE6B-91B2-11AEBE271E91}"/>
              </a:ext>
            </a:extLst>
          </p:cNvPr>
          <p:cNvSpPr txBox="1"/>
          <p:nvPr/>
        </p:nvSpPr>
        <p:spPr>
          <a:xfrm>
            <a:off x="5196176" y="324744"/>
            <a:ext cx="6840312" cy="646331"/>
          </a:xfrm>
          <a:prstGeom prst="rect">
            <a:avLst/>
          </a:prstGeom>
          <a:noFill/>
        </p:spPr>
        <p:txBody>
          <a:bodyPr wrap="square">
            <a:spAutoFit/>
          </a:bodyPr>
          <a:lstStyle/>
          <a:p>
            <a:pPr algn="l"/>
            <a:r>
              <a:rPr lang="en-US" altLang="zh-CN" sz="1800" b="1" u="sng" kern="100" dirty="0">
                <a:effectLst/>
                <a:latin typeface="等线" panose="02010600030101010101" pitchFamily="2" charset="-122"/>
                <a:ea typeface="等线" panose="02010600030101010101" pitchFamily="2" charset="-122"/>
                <a:cs typeface="Times New Roman" panose="02020603050405020304" pitchFamily="18" charset="0"/>
              </a:rPr>
              <a:t>Structure 1: </a:t>
            </a:r>
          </a:p>
          <a:p>
            <a:pPr algn="l"/>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Point &amp; Elaboration + Further Elaboration</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Example + Concession</a:t>
            </a:r>
            <a:endPar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5D673B50-6369-E611-A6FE-4BB92FC71FD7}"/>
              </a:ext>
            </a:extLst>
          </p:cNvPr>
          <p:cNvSpPr txBox="1"/>
          <p:nvPr/>
        </p:nvSpPr>
        <p:spPr>
          <a:xfrm>
            <a:off x="5196176" y="1032630"/>
            <a:ext cx="5585921" cy="5355312"/>
          </a:xfrm>
          <a:prstGeom prst="rect">
            <a:avLst/>
          </a:prstGeom>
          <a:noFill/>
        </p:spPr>
        <p:txBody>
          <a:bodyPr wrap="square" rtlCol="0">
            <a:spAutoFit/>
          </a:bodyPr>
          <a:lstStyle/>
          <a:p>
            <a:r>
              <a:rPr lang="en-US" altLang="zh-CN" b="1" dirty="0">
                <a:latin typeface="+mn-ea"/>
              </a:rPr>
              <a:t>I believe </a:t>
            </a:r>
            <a:r>
              <a:rPr lang="en-US" altLang="zh-CN" dirty="0">
                <a:latin typeface="+mn-ea"/>
              </a:rPr>
              <a:t>grading shall focus on students’ performance on assignments and tests, since it is the most effective way to measure the progress in their study. (27)</a:t>
            </a:r>
          </a:p>
          <a:p>
            <a:endParaRPr lang="en-US" altLang="zh-CN" dirty="0">
              <a:latin typeface="+mn-ea"/>
            </a:endParaRPr>
          </a:p>
          <a:p>
            <a:r>
              <a:rPr lang="en-US" altLang="zh-CN" b="1" dirty="0">
                <a:latin typeface="+mn-ea"/>
              </a:rPr>
              <a:t>To be more specific</a:t>
            </a:r>
            <a:r>
              <a:rPr lang="en-US" altLang="zh-CN" dirty="0">
                <a:latin typeface="+mn-ea"/>
              </a:rPr>
              <a:t>, performance on assignments and tests best reflect students’ understanding of academic concepts and their problem-solving skills, which are also the objective of most courses. (29) </a:t>
            </a:r>
            <a:r>
              <a:rPr lang="en-US" altLang="zh-CN" b="1" dirty="0">
                <a:latin typeface="+mn-ea"/>
              </a:rPr>
              <a:t>For example</a:t>
            </a:r>
            <a:r>
              <a:rPr lang="en-US" altLang="zh-CN" dirty="0">
                <a:latin typeface="+mn-ea"/>
              </a:rPr>
              <a:t>, the score on a mathematics test indicates if the student has completely understood formulas and theories, and if they can apply them in various conditions. (27)</a:t>
            </a:r>
          </a:p>
          <a:p>
            <a:endParaRPr lang="en-US" altLang="zh-CN" dirty="0">
              <a:latin typeface="+mn-ea"/>
            </a:endParaRPr>
          </a:p>
          <a:p>
            <a:r>
              <a:rPr lang="en-US" altLang="zh-CN" b="1" dirty="0">
                <a:latin typeface="等线" panose="02010600030101010101" pitchFamily="2" charset="-122"/>
                <a:cs typeface="Times New Roman" panose="02020603050405020304" pitchFamily="18" charset="0"/>
              </a:rPr>
              <a:t>Still</a:t>
            </a:r>
            <a:r>
              <a:rPr lang="en-US" altLang="zh-CN" sz="1800" b="1" dirty="0">
                <a:effectLst/>
                <a:latin typeface="等线" panose="02010600030101010101" pitchFamily="2" charset="-122"/>
                <a:cs typeface="Times New Roman" panose="02020603050405020304" pitchFamily="18" charset="0"/>
              </a:rPr>
              <a:t>,</a:t>
            </a:r>
            <a:r>
              <a:rPr lang="en-US" altLang="zh-CN" sz="1800" dirty="0">
                <a:effectLst/>
                <a:latin typeface="等线" panose="02010600030101010101" pitchFamily="2" charset="-122"/>
                <a:cs typeface="Times New Roman" panose="02020603050405020304" pitchFamily="18" charset="0"/>
              </a:rPr>
              <a:t> some might claim that students learn something beneficial to their life through their hard effort regardless of the performance. </a:t>
            </a:r>
            <a:r>
              <a:rPr lang="en-US" altLang="zh-CN" sz="1800" b="1" dirty="0">
                <a:effectLst/>
                <a:latin typeface="等线" panose="02010600030101010101" pitchFamily="2" charset="-122"/>
                <a:cs typeface="Times New Roman" panose="02020603050405020304" pitchFamily="18" charset="0"/>
              </a:rPr>
              <a:t>However,</a:t>
            </a:r>
            <a:r>
              <a:rPr lang="en-US" altLang="zh-CN" sz="1800" dirty="0">
                <a:effectLst/>
                <a:latin typeface="等线" panose="02010600030101010101" pitchFamily="2" charset="-122"/>
                <a:cs typeface="Times New Roman" panose="02020603050405020304" pitchFamily="18" charset="0"/>
              </a:rPr>
              <a:t> we all need to learn from our mistakes and correct them in time, instead of persisting on wrong ideas or approaches. (20+22)</a:t>
            </a:r>
            <a:endParaRPr lang="en-US" altLang="zh-CN" dirty="0">
              <a:latin typeface="+mn-ea"/>
            </a:endParaRPr>
          </a:p>
        </p:txBody>
      </p:sp>
      <p:sp>
        <p:nvSpPr>
          <p:cNvPr id="10" name="TextBox 9">
            <a:extLst>
              <a:ext uri="{FF2B5EF4-FFF2-40B4-BE49-F238E27FC236}">
                <a16:creationId xmlns:a16="http://schemas.microsoft.com/office/drawing/2014/main" id="{E3169E38-FA52-B0D4-0D78-03B88D34BF7A}"/>
              </a:ext>
            </a:extLst>
          </p:cNvPr>
          <p:cNvSpPr txBox="1"/>
          <p:nvPr/>
        </p:nvSpPr>
        <p:spPr>
          <a:xfrm>
            <a:off x="11001944" y="5201564"/>
            <a:ext cx="971057" cy="923330"/>
          </a:xfrm>
          <a:prstGeom prst="rect">
            <a:avLst/>
          </a:prstGeom>
          <a:noFill/>
        </p:spPr>
        <p:txBody>
          <a:bodyPr wrap="square" rtlCol="0">
            <a:spAutoFit/>
          </a:bodyPr>
          <a:lstStyle/>
          <a:p>
            <a:r>
              <a:rPr lang="en-US" altLang="zh-CN" dirty="0"/>
              <a:t>125</a:t>
            </a:r>
          </a:p>
          <a:p>
            <a:r>
              <a:rPr lang="en-US" altLang="zh-CN" dirty="0"/>
              <a:t>words in total</a:t>
            </a:r>
            <a:endParaRPr lang="zh-CN" altLang="en-US" dirty="0"/>
          </a:p>
        </p:txBody>
      </p:sp>
      <p:sp>
        <p:nvSpPr>
          <p:cNvPr id="11" name="TextBox 10">
            <a:extLst>
              <a:ext uri="{FF2B5EF4-FFF2-40B4-BE49-F238E27FC236}">
                <a16:creationId xmlns:a16="http://schemas.microsoft.com/office/drawing/2014/main" id="{8533410F-C323-B670-4841-7EE1A770969C}"/>
              </a:ext>
            </a:extLst>
          </p:cNvPr>
          <p:cNvSpPr txBox="1"/>
          <p:nvPr/>
        </p:nvSpPr>
        <p:spPr>
          <a:xfrm>
            <a:off x="348343" y="4175817"/>
            <a:ext cx="3143809" cy="461665"/>
          </a:xfrm>
          <a:prstGeom prst="rect">
            <a:avLst/>
          </a:prstGeom>
          <a:noFill/>
        </p:spPr>
        <p:txBody>
          <a:bodyPr wrap="none" rtlCol="0">
            <a:spAutoFit/>
          </a:bodyPr>
          <a:lstStyle/>
          <a:p>
            <a:r>
              <a:rPr lang="en-US" altLang="zh-CN" sz="2400" b="1" dirty="0">
                <a:latin typeface="Ink Free" panose="03080402000500000000" pitchFamily="66" charset="0"/>
              </a:rPr>
              <a:t>Recall from Session 2…</a:t>
            </a:r>
            <a:endParaRPr lang="zh-CN" altLang="en-US" sz="2400" b="1" dirty="0">
              <a:latin typeface="Ink Free" panose="03080402000500000000" pitchFamily="66" charset="0"/>
            </a:endParaRPr>
          </a:p>
        </p:txBody>
      </p:sp>
      <p:pic>
        <p:nvPicPr>
          <p:cNvPr id="14" name="Picture 13">
            <a:extLst>
              <a:ext uri="{FF2B5EF4-FFF2-40B4-BE49-F238E27FC236}">
                <a16:creationId xmlns:a16="http://schemas.microsoft.com/office/drawing/2014/main" id="{12D4C617-FAE6-F3D6-3E7B-161E5A9DD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89" y="4757529"/>
            <a:ext cx="1323272" cy="1226683"/>
          </a:xfrm>
          <a:prstGeom prst="rect">
            <a:avLst/>
          </a:prstGeom>
        </p:spPr>
      </p:pic>
    </p:spTree>
    <p:extLst>
      <p:ext uri="{BB962C8B-B14F-4D97-AF65-F5344CB8AC3E}">
        <p14:creationId xmlns:p14="http://schemas.microsoft.com/office/powerpoint/2010/main" val="319933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14F6CE-28B2-85AC-CA15-3D8DEA868C41}"/>
              </a:ext>
            </a:extLst>
          </p:cNvPr>
          <p:cNvSpPr txBox="1"/>
          <p:nvPr/>
        </p:nvSpPr>
        <p:spPr>
          <a:xfrm>
            <a:off x="641397" y="207411"/>
            <a:ext cx="394227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u="sng" dirty="0">
                <a:solidFill>
                  <a:prstClr val="black"/>
                </a:solidFill>
                <a:latin typeface="+mn-ea"/>
              </a:rPr>
              <a:t>Sample 2 (T4)</a:t>
            </a:r>
          </a:p>
        </p:txBody>
      </p:sp>
      <p:sp>
        <p:nvSpPr>
          <p:cNvPr id="7" name="TextBox 6">
            <a:extLst>
              <a:ext uri="{FF2B5EF4-FFF2-40B4-BE49-F238E27FC236}">
                <a16:creationId xmlns:a16="http://schemas.microsoft.com/office/drawing/2014/main" id="{0BA1FF03-0867-669D-9EBB-E8979F142843}"/>
              </a:ext>
            </a:extLst>
          </p:cNvPr>
          <p:cNvSpPr txBox="1"/>
          <p:nvPr/>
        </p:nvSpPr>
        <p:spPr>
          <a:xfrm>
            <a:off x="708359" y="1378317"/>
            <a:ext cx="3875314" cy="923330"/>
          </a:xfrm>
          <a:prstGeom prst="rect">
            <a:avLst/>
          </a:prstGeom>
          <a:solidFill>
            <a:schemeClr val="accent2">
              <a:lumMod val="20000"/>
              <a:lumOff val="80000"/>
            </a:schemeClr>
          </a:solidFill>
        </p:spPr>
        <p:txBody>
          <a:bodyPr wrap="square" rtlCol="0">
            <a:spAutoFit/>
          </a:bodyPr>
          <a:lstStyle/>
          <a:p>
            <a:r>
              <a:rPr lang="en-US" altLang="zh-CN" dirty="0">
                <a:latin typeface="+mn-ea"/>
              </a:rPr>
              <a:t>What is your opinion on gap year? Does it bring more advantages of disadvantages to students?</a:t>
            </a:r>
            <a:endParaRPr lang="zh-CN" altLang="en-US" dirty="0">
              <a:latin typeface="+mn-ea"/>
            </a:endParaRPr>
          </a:p>
        </p:txBody>
      </p:sp>
      <p:sp>
        <p:nvSpPr>
          <p:cNvPr id="10" name="TextBox 9">
            <a:extLst>
              <a:ext uri="{FF2B5EF4-FFF2-40B4-BE49-F238E27FC236}">
                <a16:creationId xmlns:a16="http://schemas.microsoft.com/office/drawing/2014/main" id="{F0ED5BA6-00F2-E64D-964A-A445F05F2799}"/>
              </a:ext>
            </a:extLst>
          </p:cNvPr>
          <p:cNvSpPr txBox="1"/>
          <p:nvPr/>
        </p:nvSpPr>
        <p:spPr>
          <a:xfrm>
            <a:off x="698365" y="2561353"/>
            <a:ext cx="3875315" cy="923330"/>
          </a:xfrm>
          <a:prstGeom prst="rect">
            <a:avLst/>
          </a:prstGeom>
          <a:solidFill>
            <a:schemeClr val="accent5">
              <a:lumMod val="20000"/>
              <a:lumOff val="80000"/>
            </a:schemeClr>
          </a:solidFill>
        </p:spPr>
        <p:txBody>
          <a:bodyPr wrap="square" rtlCol="0">
            <a:spAutoFit/>
          </a:bodyPr>
          <a:lstStyle/>
          <a:p>
            <a:r>
              <a:rPr lang="en-US" altLang="zh-CN" dirty="0">
                <a:latin typeface="+mn-ea"/>
              </a:rPr>
              <a:t>reflect on what they are going to study / hands-on experience of different fields and witness the world</a:t>
            </a:r>
          </a:p>
        </p:txBody>
      </p:sp>
      <p:sp>
        <p:nvSpPr>
          <p:cNvPr id="14" name="TextBox 13">
            <a:extLst>
              <a:ext uri="{FF2B5EF4-FFF2-40B4-BE49-F238E27FC236}">
                <a16:creationId xmlns:a16="http://schemas.microsoft.com/office/drawing/2014/main" id="{4C9A78C2-389F-F722-8B66-8CB47ABCD4D3}"/>
              </a:ext>
            </a:extLst>
          </p:cNvPr>
          <p:cNvSpPr txBox="1"/>
          <p:nvPr/>
        </p:nvSpPr>
        <p:spPr>
          <a:xfrm>
            <a:off x="708359" y="3739908"/>
            <a:ext cx="3875311" cy="646331"/>
          </a:xfrm>
          <a:prstGeom prst="rect">
            <a:avLst/>
          </a:prstGeom>
          <a:solidFill>
            <a:schemeClr val="accent5">
              <a:lumMod val="20000"/>
              <a:lumOff val="80000"/>
            </a:schemeClr>
          </a:solidFill>
        </p:spPr>
        <p:txBody>
          <a:bodyPr wrap="square" rtlCol="0">
            <a:spAutoFit/>
          </a:bodyPr>
          <a:lstStyle/>
          <a:p>
            <a:r>
              <a:rPr lang="en-US" altLang="zh-CN" dirty="0">
                <a:latin typeface="+mn-ea"/>
              </a:rPr>
              <a:t>finish university as soon as possible / more expensive</a:t>
            </a:r>
            <a:endParaRPr lang="zh-CN" altLang="en-US" dirty="0">
              <a:latin typeface="+mn-ea"/>
            </a:endParaRPr>
          </a:p>
        </p:txBody>
      </p:sp>
      <p:cxnSp>
        <p:nvCxnSpPr>
          <p:cNvPr id="6" name="Straight Connector 5">
            <a:extLst>
              <a:ext uri="{FF2B5EF4-FFF2-40B4-BE49-F238E27FC236}">
                <a16:creationId xmlns:a16="http://schemas.microsoft.com/office/drawing/2014/main" id="{8B449EED-4DBF-AC2E-ECF0-3FC309D200C3}"/>
              </a:ext>
            </a:extLst>
          </p:cNvPr>
          <p:cNvCxnSpPr>
            <a:cxnSpLocks/>
          </p:cNvCxnSpPr>
          <p:nvPr/>
        </p:nvCxnSpPr>
        <p:spPr>
          <a:xfrm>
            <a:off x="4976328" y="324744"/>
            <a:ext cx="0" cy="5996473"/>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147973-0360-306B-0F9D-764D8219F783}"/>
              </a:ext>
            </a:extLst>
          </p:cNvPr>
          <p:cNvSpPr txBox="1"/>
          <p:nvPr/>
        </p:nvSpPr>
        <p:spPr>
          <a:xfrm>
            <a:off x="5200719" y="1051665"/>
            <a:ext cx="6518527" cy="1200329"/>
          </a:xfrm>
          <a:prstGeom prst="rect">
            <a:avLst/>
          </a:prstGeom>
          <a:noFill/>
        </p:spPr>
        <p:txBody>
          <a:bodyPr wrap="square">
            <a:spAutoFit/>
          </a:bodyPr>
          <a:lstStyle/>
          <a:p>
            <a:r>
              <a:rPr lang="en-US" altLang="zh-CN" b="1" dirty="0">
                <a:latin typeface="+mn-ea"/>
              </a:rPr>
              <a:t>I believe </a:t>
            </a:r>
            <a:r>
              <a:rPr lang="en-US" altLang="zh-CN" kern="100" dirty="0">
                <a:latin typeface="+mn-ea"/>
                <a:cs typeface="Times New Roman" panose="02020603050405020304" pitchFamily="18" charset="0"/>
              </a:rPr>
              <a:t>gap year</a:t>
            </a:r>
            <a:r>
              <a:rPr lang="en-US" altLang="zh-CN" sz="1800" kern="100" dirty="0">
                <a:effectLst/>
                <a:latin typeface="+mn-ea"/>
                <a:cs typeface="Times New Roman" panose="02020603050405020304" pitchFamily="18" charset="0"/>
              </a:rPr>
              <a:t> will greatly promote students’ academic development </a:t>
            </a:r>
            <a:r>
              <a:rPr lang="en-US" altLang="zh-CN" sz="1800" b="1" kern="100" dirty="0">
                <a:effectLst/>
                <a:latin typeface="+mn-ea"/>
                <a:cs typeface="Times New Roman" panose="02020603050405020304" pitchFamily="18" charset="0"/>
              </a:rPr>
              <a:t>as</a:t>
            </a:r>
            <a:r>
              <a:rPr lang="en-US" altLang="zh-CN" sz="1800" kern="100" dirty="0">
                <a:effectLst/>
                <a:latin typeface="+mn-ea"/>
                <a:cs typeface="Times New Roman" panose="02020603050405020304" pitchFamily="18" charset="0"/>
              </a:rPr>
              <a:t> </a:t>
            </a:r>
            <a:r>
              <a:rPr lang="en-US" altLang="zh-CN" kern="100" dirty="0">
                <a:latin typeface="+mn-ea"/>
                <a:cs typeface="Times New Roman" panose="02020603050405020304" pitchFamily="18" charset="0"/>
              </a:rPr>
              <a:t>students</a:t>
            </a:r>
            <a:r>
              <a:rPr lang="en-US" altLang="zh-CN" sz="1800" kern="100" dirty="0">
                <a:effectLst/>
                <a:latin typeface="+mn-ea"/>
                <a:cs typeface="Times New Roman" panose="02020603050405020304" pitchFamily="18" charset="0"/>
              </a:rPr>
              <a:t> can deepen their understanding in their future field of study. (23)</a:t>
            </a:r>
            <a:endParaRPr lang="en-US" altLang="zh-CN" kern="100" dirty="0">
              <a:latin typeface="+mn-ea"/>
              <a:cs typeface="Times New Roman" panose="02020603050405020304" pitchFamily="18" charset="0"/>
            </a:endParaRPr>
          </a:p>
          <a:p>
            <a:endParaRPr lang="en-US" altLang="zh-CN" dirty="0">
              <a:latin typeface="+mn-ea"/>
            </a:endParaRPr>
          </a:p>
        </p:txBody>
      </p:sp>
      <p:sp>
        <p:nvSpPr>
          <p:cNvPr id="3" name="TextBox 2">
            <a:extLst>
              <a:ext uri="{FF2B5EF4-FFF2-40B4-BE49-F238E27FC236}">
                <a16:creationId xmlns:a16="http://schemas.microsoft.com/office/drawing/2014/main" id="{ADAFBA23-137F-3980-A7AA-E2F589FDB564}"/>
              </a:ext>
            </a:extLst>
          </p:cNvPr>
          <p:cNvSpPr txBox="1"/>
          <p:nvPr/>
        </p:nvSpPr>
        <p:spPr>
          <a:xfrm>
            <a:off x="5196175" y="2088114"/>
            <a:ext cx="6429763" cy="2585323"/>
          </a:xfrm>
          <a:prstGeom prst="rect">
            <a:avLst/>
          </a:prstGeom>
          <a:noFill/>
        </p:spPr>
        <p:txBody>
          <a:bodyPr wrap="square">
            <a:spAutoFit/>
          </a:bodyPr>
          <a:lstStyle/>
          <a:p>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practical experience during the gap year will help students witness the true nature of a job instead of developing impractical imagination based on their limited experience, building a real passion in their </a:t>
            </a:r>
            <a:r>
              <a:rPr lang="en-US" altLang="zh-CN" kern="100" dirty="0">
                <a:latin typeface="等线" panose="02010600030101010101" pitchFamily="2" charset="-122"/>
                <a:ea typeface="等线" panose="02010600030101010101" pitchFamily="2" charset="-122"/>
                <a:cs typeface="Times New Roman" panose="02020603050405020304" pitchFamily="18" charset="0"/>
              </a:rPr>
              <a:t>future pursuit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(36)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For instance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one of my best learning </a:t>
            </a:r>
            <a:r>
              <a:rPr lang="en-US" altLang="zh-CN" kern="100" dirty="0">
                <a:latin typeface="等线" panose="02010600030101010101" pitchFamily="2" charset="-122"/>
                <a:ea typeface="等线" panose="02010600030101010101" pitchFamily="2" charset="-122"/>
                <a:cs typeface="Times New Roman" panose="02020603050405020304" pitchFamily="18" charset="0"/>
              </a:rPr>
              <a:t>experience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was an internship before college with the Ford Car </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ompany</a:t>
            </a:r>
            <a:r>
              <a:rPr lang="en-US" altLang="zh-CN" kern="100" dirty="0">
                <a:latin typeface="等线" panose="02010600030101010101" pitchFamily="2" charset="-122"/>
                <a:ea typeface="等线" panose="02010600030101010101" pitchFamily="2" charset="-122"/>
                <a:cs typeface="Times New Roman" panose="02020603050405020304" pitchFamily="18" charset="0"/>
              </a:rPr>
              <a:t>. The experience from the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manufacturing floor helped me understand key concepts in </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car production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problems to be solved. (18+19)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0202AF20-57F4-2EAC-6465-20B5655A878F}"/>
              </a:ext>
            </a:extLst>
          </p:cNvPr>
          <p:cNvSpPr txBox="1"/>
          <p:nvPr/>
        </p:nvSpPr>
        <p:spPr>
          <a:xfrm>
            <a:off x="5196176" y="324744"/>
            <a:ext cx="6840312" cy="646331"/>
          </a:xfrm>
          <a:prstGeom prst="rect">
            <a:avLst/>
          </a:prstGeom>
          <a:noFill/>
        </p:spPr>
        <p:txBody>
          <a:bodyPr wrap="square">
            <a:spAutoFit/>
          </a:bodyPr>
          <a:lstStyle/>
          <a:p>
            <a:pPr algn="l"/>
            <a:r>
              <a:rPr lang="en-US" altLang="zh-CN" sz="1800" b="1" u="sng"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Structure 1: </a:t>
            </a:r>
          </a:p>
          <a:p>
            <a:pPr algn="l"/>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Point &amp; Elaboration </a:t>
            </a:r>
            <a:r>
              <a:rPr lang="en-US" altLang="zh-CN" sz="1800" i="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Further Elaboration</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Example + Concession</a:t>
            </a:r>
            <a:endPar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5E7C93D-F44C-C7CA-1ED4-9FD06E44B995}"/>
              </a:ext>
            </a:extLst>
          </p:cNvPr>
          <p:cNvSpPr txBox="1"/>
          <p:nvPr/>
        </p:nvSpPr>
        <p:spPr>
          <a:xfrm>
            <a:off x="5196175" y="4509557"/>
            <a:ext cx="6096000" cy="1200329"/>
          </a:xfrm>
          <a:prstGeom prst="rect">
            <a:avLst/>
          </a:prstGeom>
          <a:noFill/>
        </p:spPr>
        <p:txBody>
          <a:bodyPr wrap="square">
            <a:spAutoFit/>
          </a:bodyPr>
          <a:lstStyle/>
          <a:p>
            <a:r>
              <a:rPr lang="en-US" altLang="zh-CN" sz="1800" b="1" dirty="0">
                <a:effectLst/>
                <a:latin typeface="等线" panose="02010600030101010101" pitchFamily="2" charset="-122"/>
                <a:cs typeface="Times New Roman" panose="02020603050405020304" pitchFamily="18" charset="0"/>
              </a:rPr>
              <a:t>Still, </a:t>
            </a:r>
            <a:r>
              <a:rPr lang="en-US" altLang="zh-CN" b="1" dirty="0">
                <a:latin typeface="等线" panose="02010600030101010101" pitchFamily="2" charset="-122"/>
                <a:cs typeface="Times New Roman" panose="02020603050405020304" pitchFamily="18" charset="0"/>
              </a:rPr>
              <a:t>a</a:t>
            </a:r>
            <a:r>
              <a:rPr lang="en-US" altLang="zh-CN" sz="1800" b="1" dirty="0">
                <a:effectLst/>
                <a:latin typeface="等线" panose="02010600030101010101" pitchFamily="2" charset="-122"/>
                <a:cs typeface="Times New Roman" panose="02020603050405020304" pitchFamily="18" charset="0"/>
              </a:rPr>
              <a:t> voice arises that </a:t>
            </a:r>
            <a:r>
              <a:rPr lang="en-US" altLang="zh-CN" sz="1800" dirty="0">
                <a:effectLst/>
                <a:latin typeface="等线" panose="02010600030101010101" pitchFamily="2" charset="-122"/>
                <a:cs typeface="Times New Roman" panose="02020603050405020304" pitchFamily="18" charset="0"/>
              </a:rPr>
              <a:t>the cost of attending college rises each year, and we need to start college life as soon as possible. </a:t>
            </a:r>
            <a:r>
              <a:rPr lang="en-US" altLang="zh-CN" sz="1800" b="1" dirty="0">
                <a:effectLst/>
                <a:latin typeface="等线" panose="02010600030101010101" pitchFamily="2" charset="-122"/>
                <a:cs typeface="Times New Roman" panose="02020603050405020304" pitchFamily="18" charset="0"/>
              </a:rPr>
              <a:t>Ironically</a:t>
            </a:r>
            <a:r>
              <a:rPr lang="en-US" altLang="zh-CN" sz="1800" dirty="0">
                <a:effectLst/>
                <a:latin typeface="等线" panose="02010600030101010101" pitchFamily="2" charset="-122"/>
                <a:cs typeface="Times New Roman" panose="02020603050405020304" pitchFamily="18" charset="0"/>
              </a:rPr>
              <a:t>, such cost is nothing compared with the life-long regret of studying a wrong major. (23+15)</a:t>
            </a:r>
            <a:endParaRPr lang="en-US" altLang="zh-CN" b="1" dirty="0">
              <a:latin typeface="等线"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22487B9B-BD3A-E93A-F9E1-748EA9DAA9D6}"/>
              </a:ext>
            </a:extLst>
          </p:cNvPr>
          <p:cNvSpPr txBox="1"/>
          <p:nvPr/>
        </p:nvSpPr>
        <p:spPr>
          <a:xfrm>
            <a:off x="11292174" y="5323167"/>
            <a:ext cx="971057" cy="923330"/>
          </a:xfrm>
          <a:prstGeom prst="rect">
            <a:avLst/>
          </a:prstGeom>
          <a:noFill/>
        </p:spPr>
        <p:txBody>
          <a:bodyPr wrap="square" rtlCol="0">
            <a:spAutoFit/>
          </a:bodyPr>
          <a:lstStyle/>
          <a:p>
            <a:r>
              <a:rPr lang="en-US" altLang="zh-CN" dirty="0"/>
              <a:t>134</a:t>
            </a:r>
          </a:p>
          <a:p>
            <a:r>
              <a:rPr lang="en-US" altLang="zh-CN" dirty="0"/>
              <a:t>words in total</a:t>
            </a:r>
            <a:endParaRPr lang="zh-CN" altLang="en-US" dirty="0"/>
          </a:p>
        </p:txBody>
      </p:sp>
    </p:spTree>
    <p:extLst>
      <p:ext uri="{BB962C8B-B14F-4D97-AF65-F5344CB8AC3E}">
        <p14:creationId xmlns:p14="http://schemas.microsoft.com/office/powerpoint/2010/main" val="155712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3556E0-BF72-14B1-7BCE-7945A7CA0991}"/>
              </a:ext>
            </a:extLst>
          </p:cNvPr>
          <p:cNvSpPr/>
          <p:nvPr/>
        </p:nvSpPr>
        <p:spPr>
          <a:xfrm>
            <a:off x="5196172" y="3458549"/>
            <a:ext cx="6429751" cy="218750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3CDBBCFE-FD0C-F3E6-B5E6-F09F526349C6}"/>
              </a:ext>
            </a:extLst>
          </p:cNvPr>
          <p:cNvSpPr/>
          <p:nvPr/>
        </p:nvSpPr>
        <p:spPr>
          <a:xfrm>
            <a:off x="5196173" y="1051664"/>
            <a:ext cx="6429751" cy="207720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14F6CE-28B2-85AC-CA15-3D8DEA868C41}"/>
              </a:ext>
            </a:extLst>
          </p:cNvPr>
          <p:cNvSpPr txBox="1"/>
          <p:nvPr/>
        </p:nvSpPr>
        <p:spPr>
          <a:xfrm>
            <a:off x="641397" y="207411"/>
            <a:ext cx="394227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u="sng" dirty="0">
                <a:solidFill>
                  <a:prstClr val="black"/>
                </a:solidFill>
                <a:latin typeface="+mn-ea"/>
              </a:rPr>
              <a:t>Sample 2 (T4)</a:t>
            </a:r>
          </a:p>
        </p:txBody>
      </p:sp>
      <p:sp>
        <p:nvSpPr>
          <p:cNvPr id="7" name="TextBox 6">
            <a:extLst>
              <a:ext uri="{FF2B5EF4-FFF2-40B4-BE49-F238E27FC236}">
                <a16:creationId xmlns:a16="http://schemas.microsoft.com/office/drawing/2014/main" id="{0BA1FF03-0867-669D-9EBB-E8979F142843}"/>
              </a:ext>
            </a:extLst>
          </p:cNvPr>
          <p:cNvSpPr txBox="1"/>
          <p:nvPr/>
        </p:nvSpPr>
        <p:spPr>
          <a:xfrm>
            <a:off x="708359" y="1378317"/>
            <a:ext cx="3875314" cy="923330"/>
          </a:xfrm>
          <a:prstGeom prst="rect">
            <a:avLst/>
          </a:prstGeom>
          <a:solidFill>
            <a:schemeClr val="accent2">
              <a:lumMod val="20000"/>
              <a:lumOff val="80000"/>
            </a:schemeClr>
          </a:solidFill>
        </p:spPr>
        <p:txBody>
          <a:bodyPr wrap="square" rtlCol="0">
            <a:spAutoFit/>
          </a:bodyPr>
          <a:lstStyle/>
          <a:p>
            <a:r>
              <a:rPr lang="en-US" altLang="zh-CN" dirty="0">
                <a:latin typeface="+mn-ea"/>
              </a:rPr>
              <a:t>What is your opinion on gap year? Does it bring more advantages of disadvantages to students?</a:t>
            </a:r>
            <a:endParaRPr lang="zh-CN" altLang="en-US" dirty="0">
              <a:latin typeface="+mn-ea"/>
            </a:endParaRPr>
          </a:p>
        </p:txBody>
      </p:sp>
      <p:sp>
        <p:nvSpPr>
          <p:cNvPr id="10" name="TextBox 9">
            <a:extLst>
              <a:ext uri="{FF2B5EF4-FFF2-40B4-BE49-F238E27FC236}">
                <a16:creationId xmlns:a16="http://schemas.microsoft.com/office/drawing/2014/main" id="{F0ED5BA6-00F2-E64D-964A-A445F05F2799}"/>
              </a:ext>
            </a:extLst>
          </p:cNvPr>
          <p:cNvSpPr txBox="1"/>
          <p:nvPr/>
        </p:nvSpPr>
        <p:spPr>
          <a:xfrm>
            <a:off x="698365" y="2561353"/>
            <a:ext cx="3875315" cy="923330"/>
          </a:xfrm>
          <a:prstGeom prst="rect">
            <a:avLst/>
          </a:prstGeom>
          <a:solidFill>
            <a:schemeClr val="accent5">
              <a:lumMod val="20000"/>
              <a:lumOff val="80000"/>
            </a:schemeClr>
          </a:solidFill>
        </p:spPr>
        <p:txBody>
          <a:bodyPr wrap="square" rtlCol="0">
            <a:spAutoFit/>
          </a:bodyPr>
          <a:lstStyle/>
          <a:p>
            <a:r>
              <a:rPr lang="en-US" altLang="zh-CN" dirty="0">
                <a:latin typeface="+mn-ea"/>
              </a:rPr>
              <a:t>reflect on what they are going to study / hands-on experience of different fields and witness the world</a:t>
            </a:r>
          </a:p>
        </p:txBody>
      </p:sp>
      <p:sp>
        <p:nvSpPr>
          <p:cNvPr id="14" name="TextBox 13">
            <a:extLst>
              <a:ext uri="{FF2B5EF4-FFF2-40B4-BE49-F238E27FC236}">
                <a16:creationId xmlns:a16="http://schemas.microsoft.com/office/drawing/2014/main" id="{4C9A78C2-389F-F722-8B66-8CB47ABCD4D3}"/>
              </a:ext>
            </a:extLst>
          </p:cNvPr>
          <p:cNvSpPr txBox="1"/>
          <p:nvPr/>
        </p:nvSpPr>
        <p:spPr>
          <a:xfrm>
            <a:off x="708359" y="3739908"/>
            <a:ext cx="3875311" cy="646331"/>
          </a:xfrm>
          <a:prstGeom prst="rect">
            <a:avLst/>
          </a:prstGeom>
          <a:solidFill>
            <a:schemeClr val="accent5">
              <a:lumMod val="20000"/>
              <a:lumOff val="80000"/>
            </a:schemeClr>
          </a:solidFill>
        </p:spPr>
        <p:txBody>
          <a:bodyPr wrap="square" rtlCol="0">
            <a:spAutoFit/>
          </a:bodyPr>
          <a:lstStyle/>
          <a:p>
            <a:r>
              <a:rPr lang="en-US" altLang="zh-CN" dirty="0">
                <a:latin typeface="+mn-ea"/>
              </a:rPr>
              <a:t>finish university as soon as possible / more expensive</a:t>
            </a:r>
            <a:endParaRPr lang="zh-CN" altLang="en-US" dirty="0">
              <a:latin typeface="+mn-ea"/>
            </a:endParaRPr>
          </a:p>
        </p:txBody>
      </p:sp>
      <p:cxnSp>
        <p:nvCxnSpPr>
          <p:cNvPr id="6" name="Straight Connector 5">
            <a:extLst>
              <a:ext uri="{FF2B5EF4-FFF2-40B4-BE49-F238E27FC236}">
                <a16:creationId xmlns:a16="http://schemas.microsoft.com/office/drawing/2014/main" id="{8B449EED-4DBF-AC2E-ECF0-3FC309D200C3}"/>
              </a:ext>
            </a:extLst>
          </p:cNvPr>
          <p:cNvCxnSpPr>
            <a:cxnSpLocks/>
          </p:cNvCxnSpPr>
          <p:nvPr/>
        </p:nvCxnSpPr>
        <p:spPr>
          <a:xfrm>
            <a:off x="4976328" y="324744"/>
            <a:ext cx="0" cy="5996473"/>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147973-0360-306B-0F9D-764D8219F783}"/>
              </a:ext>
            </a:extLst>
          </p:cNvPr>
          <p:cNvSpPr txBox="1"/>
          <p:nvPr/>
        </p:nvSpPr>
        <p:spPr>
          <a:xfrm>
            <a:off x="5200720" y="1051665"/>
            <a:ext cx="6349884" cy="2031325"/>
          </a:xfrm>
          <a:prstGeom prst="rect">
            <a:avLst/>
          </a:prstGeom>
          <a:noFill/>
        </p:spPr>
        <p:txBody>
          <a:bodyPr wrap="square">
            <a:spAutoFit/>
          </a:bodyPr>
          <a:lstStyle/>
          <a:p>
            <a:r>
              <a:rPr lang="en-US" altLang="zh-CN" b="1" dirty="0">
                <a:solidFill>
                  <a:srgbClr val="00B0F0"/>
                </a:solidFill>
                <a:latin typeface="+mn-ea"/>
              </a:rPr>
              <a:t>I believe </a:t>
            </a:r>
            <a:r>
              <a:rPr lang="en-US" altLang="zh-CN" kern="100" dirty="0">
                <a:solidFill>
                  <a:srgbClr val="00B0F0"/>
                </a:solidFill>
                <a:latin typeface="+mn-ea"/>
                <a:cs typeface="Times New Roman" panose="02020603050405020304" pitchFamily="18" charset="0"/>
              </a:rPr>
              <a:t>gap year</a:t>
            </a:r>
            <a:r>
              <a:rPr lang="en-US" altLang="zh-CN" sz="1800" kern="100" dirty="0">
                <a:solidFill>
                  <a:srgbClr val="00B0F0"/>
                </a:solidFill>
                <a:effectLst/>
                <a:latin typeface="+mn-ea"/>
                <a:cs typeface="Times New Roman" panose="02020603050405020304" pitchFamily="18" charset="0"/>
              </a:rPr>
              <a:t> will greatly promote students’ academic development </a:t>
            </a:r>
            <a:r>
              <a:rPr lang="en-US" altLang="zh-CN" sz="1800" b="1" kern="100" dirty="0">
                <a:solidFill>
                  <a:srgbClr val="00B0F0"/>
                </a:solidFill>
                <a:effectLst/>
                <a:latin typeface="+mn-ea"/>
                <a:cs typeface="Times New Roman" panose="02020603050405020304" pitchFamily="18" charset="0"/>
              </a:rPr>
              <a:t>as</a:t>
            </a:r>
            <a:r>
              <a:rPr lang="en-US" altLang="zh-CN" sz="1800" kern="100" dirty="0">
                <a:solidFill>
                  <a:srgbClr val="00B0F0"/>
                </a:solidFill>
                <a:effectLst/>
                <a:latin typeface="+mn-ea"/>
                <a:cs typeface="Times New Roman" panose="02020603050405020304" pitchFamily="18" charset="0"/>
              </a:rPr>
              <a:t> </a:t>
            </a:r>
            <a:r>
              <a:rPr lang="en-US" altLang="zh-CN" kern="100" dirty="0">
                <a:solidFill>
                  <a:srgbClr val="00B0F0"/>
                </a:solidFill>
                <a:latin typeface="+mn-ea"/>
                <a:cs typeface="Times New Roman" panose="02020603050405020304" pitchFamily="18" charset="0"/>
              </a:rPr>
              <a:t>students</a:t>
            </a:r>
            <a:r>
              <a:rPr lang="en-US" altLang="zh-CN" sz="1800" kern="100" dirty="0">
                <a:solidFill>
                  <a:srgbClr val="00B0F0"/>
                </a:solidFill>
                <a:effectLst/>
                <a:latin typeface="+mn-ea"/>
                <a:cs typeface="Times New Roman" panose="02020603050405020304" pitchFamily="18" charset="0"/>
              </a:rPr>
              <a:t> can deepen their understanding in their future field of study. (23) </a:t>
            </a:r>
            <a:r>
              <a:rPr lang="en-US" altLang="zh-CN" sz="1800" b="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practical experience during the gap year will help students witness the true nature of a job instead of developing impractical imagination based on their limited experience, </a:t>
            </a:r>
            <a:r>
              <a:rPr lang="en-US" altLang="zh-CN" b="1" u="sng"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building</a:t>
            </a:r>
            <a:r>
              <a:rPr lang="en-US"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a real passion in their </a:t>
            </a:r>
            <a:r>
              <a:rPr lang="en-US" altLang="zh-CN" u="sng"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future pursuit</a:t>
            </a:r>
            <a:r>
              <a:rPr lang="en-US"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(36)</a:t>
            </a:r>
            <a:endParaRPr lang="zh-CN"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8646A305-C514-2F2D-AB91-09189C57606F}"/>
              </a:ext>
            </a:extLst>
          </p:cNvPr>
          <p:cNvSpPr txBox="1"/>
          <p:nvPr/>
        </p:nvSpPr>
        <p:spPr>
          <a:xfrm>
            <a:off x="5196174" y="95384"/>
            <a:ext cx="6096000" cy="923330"/>
          </a:xfrm>
          <a:prstGeom prst="rect">
            <a:avLst/>
          </a:prstGeom>
          <a:noFill/>
        </p:spPr>
        <p:txBody>
          <a:bodyPr wrap="square">
            <a:spAutoFit/>
          </a:bodyPr>
          <a:lstStyle/>
          <a:p>
            <a:pPr algn="l"/>
            <a:r>
              <a:rPr lang="en-US" altLang="zh-CN" sz="1800" b="1" u="sng"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Structure 2: </a:t>
            </a:r>
          </a:p>
          <a:p>
            <a:pPr algn="l"/>
            <a:r>
              <a:rPr lang="en-US" altLang="zh-CN" sz="1800" i="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Point &amp; Elaboration + Further Elaboration</a:t>
            </a:r>
            <a:r>
              <a:rPr lang="en-US" altLang="zh-CN" i="1"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a:t>
            </a:r>
          </a:p>
          <a:p>
            <a:pPr algn="l"/>
            <a:r>
              <a:rPr lang="en-US" altLang="zh-CN" sz="1800" i="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Second Point &amp; Elaboration + Further Elaboration</a:t>
            </a:r>
            <a:endParaRPr lang="zh-CN" altLang="en-US" dirty="0">
              <a:solidFill>
                <a:srgbClr val="00B050"/>
              </a:solidFill>
            </a:endParaRPr>
          </a:p>
        </p:txBody>
      </p:sp>
      <p:sp>
        <p:nvSpPr>
          <p:cNvPr id="2" name="TextBox 1">
            <a:extLst>
              <a:ext uri="{FF2B5EF4-FFF2-40B4-BE49-F238E27FC236}">
                <a16:creationId xmlns:a16="http://schemas.microsoft.com/office/drawing/2014/main" id="{53794A9E-503D-F9F0-65AD-9370ED7AB26F}"/>
              </a:ext>
            </a:extLst>
          </p:cNvPr>
          <p:cNvSpPr txBox="1"/>
          <p:nvPr/>
        </p:nvSpPr>
        <p:spPr>
          <a:xfrm>
            <a:off x="5196174" y="3484683"/>
            <a:ext cx="6518526" cy="2031325"/>
          </a:xfrm>
          <a:prstGeom prst="rect">
            <a:avLst/>
          </a:prstGeom>
          <a:noFill/>
        </p:spPr>
        <p:txBody>
          <a:bodyPr wrap="square">
            <a:spAutoFit/>
          </a:bodyPr>
          <a:lstStyle/>
          <a:p>
            <a:r>
              <a:rPr lang="en-US" altLang="zh-CN" b="1" kern="100" dirty="0">
                <a:solidFill>
                  <a:srgbClr val="00B050"/>
                </a:solidFill>
                <a:latin typeface="+mn-ea"/>
                <a:cs typeface="Times New Roman" panose="02020603050405020304" pitchFamily="18" charset="0"/>
              </a:rPr>
              <a:t>Moreover</a:t>
            </a:r>
            <a:r>
              <a:rPr lang="en-US" altLang="zh-CN" kern="100" dirty="0">
                <a:solidFill>
                  <a:srgbClr val="00B050"/>
                </a:solidFill>
                <a:latin typeface="+mn-ea"/>
                <a:cs typeface="Times New Roman" panose="02020603050405020304" pitchFamily="18" charset="0"/>
              </a:rPr>
              <a:t>, the experience of communicating with people from various backgrounds through a job or during a trip will greatly enhance students’ social skills, which are essential in their future study. (31) </a:t>
            </a:r>
            <a:r>
              <a:rPr lang="en-US"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To </a:t>
            </a:r>
            <a:r>
              <a:rPr lang="en-US" altLang="zh-CN" b="1"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be more specific</a:t>
            </a:r>
            <a:r>
              <a:rPr lang="en-US"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students will be able to exchange ideas accurately and smoothly with other students and professors in lectures, group discussions and projects, </a:t>
            </a:r>
            <a:r>
              <a:rPr lang="en-US" altLang="zh-CN" b="1" u="sng"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which</a:t>
            </a:r>
            <a:r>
              <a:rPr lang="en-US" altLang="zh-CN" u="sng"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 promotes an effective learning experience</a:t>
            </a:r>
            <a:r>
              <a:rPr lang="en-US" altLang="zh-CN" sz="1800" u="sng"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(32)</a:t>
            </a:r>
            <a:endParaRPr lang="zh-CN" altLang="zh-CN" sz="1800" u="sng"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1AE888B9-878F-36F5-8606-370FDB40670D}"/>
              </a:ext>
            </a:extLst>
          </p:cNvPr>
          <p:cNvSpPr txBox="1"/>
          <p:nvPr/>
        </p:nvSpPr>
        <p:spPr>
          <a:xfrm>
            <a:off x="11292174" y="5646050"/>
            <a:ext cx="971057" cy="923330"/>
          </a:xfrm>
          <a:prstGeom prst="rect">
            <a:avLst/>
          </a:prstGeom>
          <a:noFill/>
        </p:spPr>
        <p:txBody>
          <a:bodyPr wrap="square" rtlCol="0">
            <a:spAutoFit/>
          </a:bodyPr>
          <a:lstStyle/>
          <a:p>
            <a:r>
              <a:rPr lang="en-US" altLang="zh-CN" dirty="0"/>
              <a:t>122</a:t>
            </a:r>
          </a:p>
          <a:p>
            <a:r>
              <a:rPr lang="en-US" altLang="zh-CN" dirty="0"/>
              <a:t>words in total</a:t>
            </a:r>
            <a:endParaRPr lang="zh-CN" altLang="en-US" dirty="0"/>
          </a:p>
        </p:txBody>
      </p:sp>
    </p:spTree>
    <p:extLst>
      <p:ext uri="{BB962C8B-B14F-4D97-AF65-F5344CB8AC3E}">
        <p14:creationId xmlns:p14="http://schemas.microsoft.com/office/powerpoint/2010/main" val="21343512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2910</Words>
  <Application>Microsoft Office PowerPoint</Application>
  <PresentationFormat>宽屏</PresentationFormat>
  <Paragraphs>266</Paragraphs>
  <Slides>19</Slides>
  <Notes>17</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1_Office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Lu</dc:creator>
  <cp:lastModifiedBy>科思维 林</cp:lastModifiedBy>
  <cp:revision>3</cp:revision>
  <dcterms:created xsi:type="dcterms:W3CDTF">2023-09-15T01:05:23Z</dcterms:created>
  <dcterms:modified xsi:type="dcterms:W3CDTF">2023-09-29T08:00:26Z</dcterms:modified>
</cp:coreProperties>
</file>