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sldIdLst>
    <p:sldId id="256" r:id="rId2"/>
    <p:sldId id="1225" r:id="rId3"/>
    <p:sldId id="1226" r:id="rId4"/>
    <p:sldId id="1232" r:id="rId5"/>
    <p:sldId id="1233" r:id="rId6"/>
    <p:sldId id="1235" r:id="rId7"/>
    <p:sldId id="1238" r:id="rId8"/>
    <p:sldId id="1239" r:id="rId9"/>
    <p:sldId id="1240" r:id="rId10"/>
    <p:sldId id="1242" r:id="rId11"/>
    <p:sldId id="1245" r:id="rId12"/>
    <p:sldId id="1246" r:id="rId13"/>
    <p:sldId id="1247" r:id="rId14"/>
    <p:sldId id="1249" r:id="rId15"/>
    <p:sldId id="1252" r:id="rId16"/>
    <p:sldId id="1253" r:id="rId17"/>
    <p:sldId id="1256" r:id="rId18"/>
    <p:sldId id="1273" r:id="rId19"/>
    <p:sldId id="1274" r:id="rId20"/>
    <p:sldId id="1275" r:id="rId21"/>
    <p:sldId id="1276" r:id="rId22"/>
    <p:sldId id="257" r:id="rId23"/>
    <p:sldId id="1267" r:id="rId24"/>
    <p:sldId id="264" r:id="rId25"/>
    <p:sldId id="265" r:id="rId26"/>
    <p:sldId id="1277" r:id="rId27"/>
    <p:sldId id="1268" r:id="rId28"/>
    <p:sldId id="266" r:id="rId29"/>
    <p:sldId id="1278" r:id="rId30"/>
    <p:sldId id="1241" r:id="rId31"/>
    <p:sldId id="1269" r:id="rId32"/>
    <p:sldId id="1284" r:id="rId33"/>
    <p:sldId id="1285" r:id="rId34"/>
    <p:sldId id="1286" r:id="rId35"/>
    <p:sldId id="1280" r:id="rId36"/>
    <p:sldId id="1243" r:id="rId37"/>
    <p:sldId id="1244" r:id="rId38"/>
    <p:sldId id="276" r:id="rId39"/>
    <p:sldId id="1281" r:id="rId40"/>
    <p:sldId id="1270" r:id="rId41"/>
    <p:sldId id="1271" r:id="rId42"/>
    <p:sldId id="1287" r:id="rId43"/>
    <p:sldId id="1288" r:id="rId44"/>
    <p:sldId id="1289" r:id="rId45"/>
    <p:sldId id="1290" r:id="rId46"/>
    <p:sldId id="1291" r:id="rId47"/>
    <p:sldId id="281" r:id="rId48"/>
    <p:sldId id="1283" r:id="rId49"/>
    <p:sldId id="1272"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8"/>
    <p:restoredTop sz="95345"/>
  </p:normalViewPr>
  <p:slideViewPr>
    <p:cSldViewPr snapToGrid="0" snapToObjects="1">
      <p:cViewPr varScale="1">
        <p:scale>
          <a:sx n="77" d="100"/>
          <a:sy n="77" d="100"/>
        </p:scale>
        <p:origin x="228"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D3D055-643B-9348-B207-F61D9C666BA3}" type="datetimeFigureOut">
              <a:rPr kumimoji="1" lang="zh-CN" altLang="en-US" smtClean="0"/>
              <a:t>2023/9/20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E3B9D2-4034-C846-9281-DB0F48646EBA}" type="slidenum">
              <a:rPr kumimoji="1" lang="zh-CN" altLang="en-US" smtClean="0"/>
              <a:t>‹#›</a:t>
            </a:fld>
            <a:endParaRPr kumimoji="1" lang="zh-CN" altLang="en-US"/>
          </a:p>
        </p:txBody>
      </p:sp>
    </p:spTree>
    <p:extLst>
      <p:ext uri="{BB962C8B-B14F-4D97-AF65-F5344CB8AC3E}">
        <p14:creationId xmlns:p14="http://schemas.microsoft.com/office/powerpoint/2010/main" val="693476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05E9B4-66C0-2341-A6F6-C93CE394B01E}"/>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9222588A-019C-8146-AA3B-7497A29CC1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D13EBA15-6EA6-814A-8A08-379E85304CC9}"/>
              </a:ext>
            </a:extLst>
          </p:cNvPr>
          <p:cNvSpPr>
            <a:spLocks noGrp="1"/>
          </p:cNvSpPr>
          <p:nvPr>
            <p:ph type="dt" sz="half" idx="10"/>
          </p:nvPr>
        </p:nvSpPr>
        <p:spPr/>
        <p:txBody>
          <a:bodyPr/>
          <a:lstStyle/>
          <a:p>
            <a:fld id="{2A9751BC-8E48-C94D-B544-B17EA0A7A5E0}" type="datetime1">
              <a:rPr kumimoji="1" lang="zh-CN" altLang="en-US" smtClean="0"/>
              <a:t>2023/9/20</a:t>
            </a:fld>
            <a:endParaRPr kumimoji="1" lang="zh-CN" altLang="en-US"/>
          </a:p>
        </p:txBody>
      </p:sp>
      <p:sp>
        <p:nvSpPr>
          <p:cNvPr id="5" name="页脚占位符 4">
            <a:extLst>
              <a:ext uri="{FF2B5EF4-FFF2-40B4-BE49-F238E27FC236}">
                <a16:creationId xmlns:a16="http://schemas.microsoft.com/office/drawing/2014/main" id="{CFD999D1-0072-DF40-87DA-E90C69A5EE4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62E853B-F7F6-A74C-971C-3CFD0E2B7B8A}"/>
              </a:ext>
            </a:extLst>
          </p:cNvPr>
          <p:cNvSpPr>
            <a:spLocks noGrp="1"/>
          </p:cNvSpPr>
          <p:nvPr>
            <p:ph type="sldNum" sz="quarter" idx="12"/>
          </p:nvPr>
        </p:nvSpPr>
        <p:spPr/>
        <p:txBody>
          <a:bodyPr/>
          <a:lstStyle/>
          <a:p>
            <a:fld id="{339F675D-CCB8-1E44-8B99-D1C31FDA93BF}" type="slidenum">
              <a:rPr kumimoji="1" lang="zh-CN" altLang="en-US" smtClean="0"/>
              <a:t>‹#›</a:t>
            </a:fld>
            <a:endParaRPr kumimoji="1" lang="zh-CN" altLang="en-US"/>
          </a:p>
        </p:txBody>
      </p:sp>
    </p:spTree>
    <p:extLst>
      <p:ext uri="{BB962C8B-B14F-4D97-AF65-F5344CB8AC3E}">
        <p14:creationId xmlns:p14="http://schemas.microsoft.com/office/powerpoint/2010/main" val="323479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BB81A8-9FB1-3442-9D7C-632DE65BF2F5}"/>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5434D6C6-836F-EE43-A328-6FEA0F264EF8}"/>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32AA8DE-3F2F-EC46-8D66-C940B67BE80C}"/>
              </a:ext>
            </a:extLst>
          </p:cNvPr>
          <p:cNvSpPr>
            <a:spLocks noGrp="1"/>
          </p:cNvSpPr>
          <p:nvPr>
            <p:ph type="dt" sz="half" idx="10"/>
          </p:nvPr>
        </p:nvSpPr>
        <p:spPr/>
        <p:txBody>
          <a:bodyPr/>
          <a:lstStyle/>
          <a:p>
            <a:fld id="{23170B51-DE7B-2B48-B3A7-8CD3016BD76D}" type="datetime1">
              <a:rPr kumimoji="1" lang="zh-CN" altLang="en-US" smtClean="0"/>
              <a:t>2023/9/20</a:t>
            </a:fld>
            <a:endParaRPr kumimoji="1" lang="zh-CN" altLang="en-US"/>
          </a:p>
        </p:txBody>
      </p:sp>
      <p:sp>
        <p:nvSpPr>
          <p:cNvPr id="5" name="页脚占位符 4">
            <a:extLst>
              <a:ext uri="{FF2B5EF4-FFF2-40B4-BE49-F238E27FC236}">
                <a16:creationId xmlns:a16="http://schemas.microsoft.com/office/drawing/2014/main" id="{E00B7C8E-F6B3-7442-8AE9-3FFEA15C0F8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9F42602-EF5C-3B43-BCFE-334EC2B44893}"/>
              </a:ext>
            </a:extLst>
          </p:cNvPr>
          <p:cNvSpPr>
            <a:spLocks noGrp="1"/>
          </p:cNvSpPr>
          <p:nvPr>
            <p:ph type="sldNum" sz="quarter" idx="12"/>
          </p:nvPr>
        </p:nvSpPr>
        <p:spPr/>
        <p:txBody>
          <a:bodyPr/>
          <a:lstStyle/>
          <a:p>
            <a:fld id="{339F675D-CCB8-1E44-8B99-D1C31FDA93BF}" type="slidenum">
              <a:rPr kumimoji="1" lang="zh-CN" altLang="en-US" smtClean="0"/>
              <a:t>‹#›</a:t>
            </a:fld>
            <a:endParaRPr kumimoji="1" lang="zh-CN" altLang="en-US"/>
          </a:p>
        </p:txBody>
      </p:sp>
    </p:spTree>
    <p:extLst>
      <p:ext uri="{BB962C8B-B14F-4D97-AF65-F5344CB8AC3E}">
        <p14:creationId xmlns:p14="http://schemas.microsoft.com/office/powerpoint/2010/main" val="215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F47F93F-AFA6-6F4A-B7B9-9C243E044010}"/>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DAFEDD2-73A1-5948-9599-5F64BBBEE8BC}"/>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AA36DE5-0AC5-BF42-8004-EBA56D56E8BE}"/>
              </a:ext>
            </a:extLst>
          </p:cNvPr>
          <p:cNvSpPr>
            <a:spLocks noGrp="1"/>
          </p:cNvSpPr>
          <p:nvPr>
            <p:ph type="dt" sz="half" idx="10"/>
          </p:nvPr>
        </p:nvSpPr>
        <p:spPr/>
        <p:txBody>
          <a:bodyPr/>
          <a:lstStyle/>
          <a:p>
            <a:fld id="{AC633B01-748C-1D42-B63F-F82F3ED3E5F1}" type="datetime1">
              <a:rPr kumimoji="1" lang="zh-CN" altLang="en-US" smtClean="0"/>
              <a:t>2023/9/20</a:t>
            </a:fld>
            <a:endParaRPr kumimoji="1" lang="zh-CN" altLang="en-US"/>
          </a:p>
        </p:txBody>
      </p:sp>
      <p:sp>
        <p:nvSpPr>
          <p:cNvPr id="5" name="页脚占位符 4">
            <a:extLst>
              <a:ext uri="{FF2B5EF4-FFF2-40B4-BE49-F238E27FC236}">
                <a16:creationId xmlns:a16="http://schemas.microsoft.com/office/drawing/2014/main" id="{36CBFB01-2B4A-D444-BC97-139C00EC6E0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6544D82-D905-C74A-9620-3591D6AADC07}"/>
              </a:ext>
            </a:extLst>
          </p:cNvPr>
          <p:cNvSpPr>
            <a:spLocks noGrp="1"/>
          </p:cNvSpPr>
          <p:nvPr>
            <p:ph type="sldNum" sz="quarter" idx="12"/>
          </p:nvPr>
        </p:nvSpPr>
        <p:spPr/>
        <p:txBody>
          <a:bodyPr/>
          <a:lstStyle/>
          <a:p>
            <a:fld id="{339F675D-CCB8-1E44-8B99-D1C31FDA93BF}" type="slidenum">
              <a:rPr kumimoji="1" lang="zh-CN" altLang="en-US" smtClean="0"/>
              <a:t>‹#›</a:t>
            </a:fld>
            <a:endParaRPr kumimoji="1" lang="zh-CN" altLang="en-US"/>
          </a:p>
        </p:txBody>
      </p:sp>
    </p:spTree>
    <p:extLst>
      <p:ext uri="{BB962C8B-B14F-4D97-AF65-F5344CB8AC3E}">
        <p14:creationId xmlns:p14="http://schemas.microsoft.com/office/powerpoint/2010/main" val="4093268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5EB4A8-70F4-3444-AA6A-5ACEC1B3F03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669042E-1287-B941-BEF8-4B957DEFF91A}"/>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0A1ED87-544C-704E-B3AA-3BCC5E84D0BB}"/>
              </a:ext>
            </a:extLst>
          </p:cNvPr>
          <p:cNvSpPr>
            <a:spLocks noGrp="1"/>
          </p:cNvSpPr>
          <p:nvPr>
            <p:ph type="dt" sz="half" idx="10"/>
          </p:nvPr>
        </p:nvSpPr>
        <p:spPr/>
        <p:txBody>
          <a:bodyPr/>
          <a:lstStyle/>
          <a:p>
            <a:fld id="{14FCE400-56C8-C14F-9CC0-8284E6B1D95A}" type="datetime1">
              <a:rPr kumimoji="1" lang="zh-CN" altLang="en-US" smtClean="0"/>
              <a:t>2023/9/20</a:t>
            </a:fld>
            <a:endParaRPr kumimoji="1" lang="zh-CN" altLang="en-US"/>
          </a:p>
        </p:txBody>
      </p:sp>
      <p:sp>
        <p:nvSpPr>
          <p:cNvPr id="5" name="页脚占位符 4">
            <a:extLst>
              <a:ext uri="{FF2B5EF4-FFF2-40B4-BE49-F238E27FC236}">
                <a16:creationId xmlns:a16="http://schemas.microsoft.com/office/drawing/2014/main" id="{55B5331C-40D0-DD4A-B538-179DDADCF16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A9CAF16-EC60-BB4E-9C10-FE423551A4AB}"/>
              </a:ext>
            </a:extLst>
          </p:cNvPr>
          <p:cNvSpPr>
            <a:spLocks noGrp="1"/>
          </p:cNvSpPr>
          <p:nvPr>
            <p:ph type="sldNum" sz="quarter" idx="12"/>
          </p:nvPr>
        </p:nvSpPr>
        <p:spPr/>
        <p:txBody>
          <a:bodyPr/>
          <a:lstStyle/>
          <a:p>
            <a:fld id="{339F675D-CCB8-1E44-8B99-D1C31FDA93BF}" type="slidenum">
              <a:rPr kumimoji="1" lang="zh-CN" altLang="en-US" smtClean="0"/>
              <a:t>‹#›</a:t>
            </a:fld>
            <a:endParaRPr kumimoji="1" lang="zh-CN" altLang="en-US"/>
          </a:p>
        </p:txBody>
      </p:sp>
    </p:spTree>
    <p:extLst>
      <p:ext uri="{BB962C8B-B14F-4D97-AF65-F5344CB8AC3E}">
        <p14:creationId xmlns:p14="http://schemas.microsoft.com/office/powerpoint/2010/main" val="3488149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3C48E3-93CD-4B41-A3CC-4778C002DE27}"/>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9926B0FD-C5D8-A24D-83C6-FF728C5C47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BDD82FAB-B896-EB4B-8D57-53B22632DA5C}"/>
              </a:ext>
            </a:extLst>
          </p:cNvPr>
          <p:cNvSpPr>
            <a:spLocks noGrp="1"/>
          </p:cNvSpPr>
          <p:nvPr>
            <p:ph type="dt" sz="half" idx="10"/>
          </p:nvPr>
        </p:nvSpPr>
        <p:spPr/>
        <p:txBody>
          <a:bodyPr/>
          <a:lstStyle/>
          <a:p>
            <a:fld id="{05EFF0D6-5A5A-0641-8760-37F333A062A0}" type="datetime1">
              <a:rPr kumimoji="1" lang="zh-CN" altLang="en-US" smtClean="0"/>
              <a:t>2023/9/20</a:t>
            </a:fld>
            <a:endParaRPr kumimoji="1" lang="zh-CN" altLang="en-US"/>
          </a:p>
        </p:txBody>
      </p:sp>
      <p:sp>
        <p:nvSpPr>
          <p:cNvPr id="5" name="页脚占位符 4">
            <a:extLst>
              <a:ext uri="{FF2B5EF4-FFF2-40B4-BE49-F238E27FC236}">
                <a16:creationId xmlns:a16="http://schemas.microsoft.com/office/drawing/2014/main" id="{4133293B-7BEC-6044-B39F-3AB2DF5CB0D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7412FAD-D3EB-0A45-8DCD-8C5F305D355A}"/>
              </a:ext>
            </a:extLst>
          </p:cNvPr>
          <p:cNvSpPr>
            <a:spLocks noGrp="1"/>
          </p:cNvSpPr>
          <p:nvPr>
            <p:ph type="sldNum" sz="quarter" idx="12"/>
          </p:nvPr>
        </p:nvSpPr>
        <p:spPr/>
        <p:txBody>
          <a:bodyPr/>
          <a:lstStyle/>
          <a:p>
            <a:fld id="{339F675D-CCB8-1E44-8B99-D1C31FDA93BF}" type="slidenum">
              <a:rPr kumimoji="1" lang="zh-CN" altLang="en-US" smtClean="0"/>
              <a:t>‹#›</a:t>
            </a:fld>
            <a:endParaRPr kumimoji="1" lang="zh-CN" altLang="en-US"/>
          </a:p>
        </p:txBody>
      </p:sp>
    </p:spTree>
    <p:extLst>
      <p:ext uri="{BB962C8B-B14F-4D97-AF65-F5344CB8AC3E}">
        <p14:creationId xmlns:p14="http://schemas.microsoft.com/office/powerpoint/2010/main" val="4186094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B607C6-5F77-E44A-96AE-B48F609CEC8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3E04B5B-7A25-6C4F-93AC-09AF5F34DA81}"/>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2E629CBD-0BDF-C54F-8B38-61A4824CFD7F}"/>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52159300-376B-FE47-AF95-26A92F2C7F2D}"/>
              </a:ext>
            </a:extLst>
          </p:cNvPr>
          <p:cNvSpPr>
            <a:spLocks noGrp="1"/>
          </p:cNvSpPr>
          <p:nvPr>
            <p:ph type="dt" sz="half" idx="10"/>
          </p:nvPr>
        </p:nvSpPr>
        <p:spPr/>
        <p:txBody>
          <a:bodyPr/>
          <a:lstStyle/>
          <a:p>
            <a:fld id="{69E954D4-471B-2C4A-917A-6E19E70F223D}" type="datetime1">
              <a:rPr kumimoji="1" lang="zh-CN" altLang="en-US" smtClean="0"/>
              <a:t>2023/9/20</a:t>
            </a:fld>
            <a:endParaRPr kumimoji="1" lang="zh-CN" altLang="en-US"/>
          </a:p>
        </p:txBody>
      </p:sp>
      <p:sp>
        <p:nvSpPr>
          <p:cNvPr id="6" name="页脚占位符 5">
            <a:extLst>
              <a:ext uri="{FF2B5EF4-FFF2-40B4-BE49-F238E27FC236}">
                <a16:creationId xmlns:a16="http://schemas.microsoft.com/office/drawing/2014/main" id="{952CCB5A-D67E-BA47-96CD-ED1E5C15E82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851C1DD-B8E1-C74E-9805-89FC4FF9EB38}"/>
              </a:ext>
            </a:extLst>
          </p:cNvPr>
          <p:cNvSpPr>
            <a:spLocks noGrp="1"/>
          </p:cNvSpPr>
          <p:nvPr>
            <p:ph type="sldNum" sz="quarter" idx="12"/>
          </p:nvPr>
        </p:nvSpPr>
        <p:spPr/>
        <p:txBody>
          <a:bodyPr/>
          <a:lstStyle/>
          <a:p>
            <a:fld id="{339F675D-CCB8-1E44-8B99-D1C31FDA93BF}" type="slidenum">
              <a:rPr kumimoji="1" lang="zh-CN" altLang="en-US" smtClean="0"/>
              <a:t>‹#›</a:t>
            </a:fld>
            <a:endParaRPr kumimoji="1" lang="zh-CN" altLang="en-US"/>
          </a:p>
        </p:txBody>
      </p:sp>
    </p:spTree>
    <p:extLst>
      <p:ext uri="{BB962C8B-B14F-4D97-AF65-F5344CB8AC3E}">
        <p14:creationId xmlns:p14="http://schemas.microsoft.com/office/powerpoint/2010/main" val="1548896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F3A3D9-4F74-5540-8F0F-6661A4C50F82}"/>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D90DA41-3DCE-214D-B97C-A766DFB17C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4D747932-07DA-CD46-8522-9E86FF99ECE7}"/>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F6AEABEB-7C55-1C46-96CD-81D047107D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F1D2DC50-EC14-B448-AB78-DB3A754BCBE4}"/>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9DCAD552-628D-D244-8E41-20819A444D8A}"/>
              </a:ext>
            </a:extLst>
          </p:cNvPr>
          <p:cNvSpPr>
            <a:spLocks noGrp="1"/>
          </p:cNvSpPr>
          <p:nvPr>
            <p:ph type="dt" sz="half" idx="10"/>
          </p:nvPr>
        </p:nvSpPr>
        <p:spPr/>
        <p:txBody>
          <a:bodyPr/>
          <a:lstStyle/>
          <a:p>
            <a:fld id="{971704C5-ADFE-564D-AF84-95EB334FB4D7}" type="datetime1">
              <a:rPr kumimoji="1" lang="zh-CN" altLang="en-US" smtClean="0"/>
              <a:t>2023/9/20</a:t>
            </a:fld>
            <a:endParaRPr kumimoji="1" lang="zh-CN" altLang="en-US"/>
          </a:p>
        </p:txBody>
      </p:sp>
      <p:sp>
        <p:nvSpPr>
          <p:cNvPr id="8" name="页脚占位符 7">
            <a:extLst>
              <a:ext uri="{FF2B5EF4-FFF2-40B4-BE49-F238E27FC236}">
                <a16:creationId xmlns:a16="http://schemas.microsoft.com/office/drawing/2014/main" id="{0777032A-D03F-CE4C-AB7E-2A360A6CECD8}"/>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6DB286A1-74DA-3240-ACE9-DBD246242A40}"/>
              </a:ext>
            </a:extLst>
          </p:cNvPr>
          <p:cNvSpPr>
            <a:spLocks noGrp="1"/>
          </p:cNvSpPr>
          <p:nvPr>
            <p:ph type="sldNum" sz="quarter" idx="12"/>
          </p:nvPr>
        </p:nvSpPr>
        <p:spPr/>
        <p:txBody>
          <a:bodyPr/>
          <a:lstStyle/>
          <a:p>
            <a:fld id="{339F675D-CCB8-1E44-8B99-D1C31FDA93BF}" type="slidenum">
              <a:rPr kumimoji="1" lang="zh-CN" altLang="en-US" smtClean="0"/>
              <a:t>‹#›</a:t>
            </a:fld>
            <a:endParaRPr kumimoji="1" lang="zh-CN" altLang="en-US"/>
          </a:p>
        </p:txBody>
      </p:sp>
    </p:spTree>
    <p:extLst>
      <p:ext uri="{BB962C8B-B14F-4D97-AF65-F5344CB8AC3E}">
        <p14:creationId xmlns:p14="http://schemas.microsoft.com/office/powerpoint/2010/main" val="1494635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32DB55-8D34-D140-A7BE-F686274F00FC}"/>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FF1EE473-64E5-8E4A-A5BF-ACAFE3EB6D55}"/>
              </a:ext>
            </a:extLst>
          </p:cNvPr>
          <p:cNvSpPr>
            <a:spLocks noGrp="1"/>
          </p:cNvSpPr>
          <p:nvPr>
            <p:ph type="dt" sz="half" idx="10"/>
          </p:nvPr>
        </p:nvSpPr>
        <p:spPr/>
        <p:txBody>
          <a:bodyPr/>
          <a:lstStyle/>
          <a:p>
            <a:fld id="{90020EF3-E6E5-BB44-937A-1F46A9B26658}" type="datetime1">
              <a:rPr kumimoji="1" lang="zh-CN" altLang="en-US" smtClean="0"/>
              <a:t>2023/9/20</a:t>
            </a:fld>
            <a:endParaRPr kumimoji="1" lang="zh-CN" altLang="en-US"/>
          </a:p>
        </p:txBody>
      </p:sp>
      <p:sp>
        <p:nvSpPr>
          <p:cNvPr id="4" name="页脚占位符 3">
            <a:extLst>
              <a:ext uri="{FF2B5EF4-FFF2-40B4-BE49-F238E27FC236}">
                <a16:creationId xmlns:a16="http://schemas.microsoft.com/office/drawing/2014/main" id="{3B698B03-B65A-D14B-A821-BE68B8D22561}"/>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833FA949-9B54-7F4D-8105-915F641CACD9}"/>
              </a:ext>
            </a:extLst>
          </p:cNvPr>
          <p:cNvSpPr>
            <a:spLocks noGrp="1"/>
          </p:cNvSpPr>
          <p:nvPr>
            <p:ph type="sldNum" sz="quarter" idx="12"/>
          </p:nvPr>
        </p:nvSpPr>
        <p:spPr/>
        <p:txBody>
          <a:bodyPr/>
          <a:lstStyle/>
          <a:p>
            <a:fld id="{339F675D-CCB8-1E44-8B99-D1C31FDA93BF}" type="slidenum">
              <a:rPr kumimoji="1" lang="zh-CN" altLang="en-US" smtClean="0"/>
              <a:t>‹#›</a:t>
            </a:fld>
            <a:endParaRPr kumimoji="1" lang="zh-CN" altLang="en-US"/>
          </a:p>
        </p:txBody>
      </p:sp>
    </p:spTree>
    <p:extLst>
      <p:ext uri="{BB962C8B-B14F-4D97-AF65-F5344CB8AC3E}">
        <p14:creationId xmlns:p14="http://schemas.microsoft.com/office/powerpoint/2010/main" val="1496278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0D5CCB4-25E4-8449-80AB-9DE0BA492CF0}"/>
              </a:ext>
            </a:extLst>
          </p:cNvPr>
          <p:cNvSpPr>
            <a:spLocks noGrp="1"/>
          </p:cNvSpPr>
          <p:nvPr>
            <p:ph type="dt" sz="half" idx="10"/>
          </p:nvPr>
        </p:nvSpPr>
        <p:spPr/>
        <p:txBody>
          <a:bodyPr/>
          <a:lstStyle/>
          <a:p>
            <a:fld id="{48D22F90-F02C-364B-AE22-80CB1C52B134}" type="datetime1">
              <a:rPr kumimoji="1" lang="zh-CN" altLang="en-US" smtClean="0"/>
              <a:t>2023/9/20</a:t>
            </a:fld>
            <a:endParaRPr kumimoji="1" lang="zh-CN" altLang="en-US"/>
          </a:p>
        </p:txBody>
      </p:sp>
      <p:sp>
        <p:nvSpPr>
          <p:cNvPr id="3" name="页脚占位符 2">
            <a:extLst>
              <a:ext uri="{FF2B5EF4-FFF2-40B4-BE49-F238E27FC236}">
                <a16:creationId xmlns:a16="http://schemas.microsoft.com/office/drawing/2014/main" id="{07E66AA9-8518-6E40-B309-305DE513B719}"/>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82CB10DA-F17C-F043-A2F0-30AF8969916C}"/>
              </a:ext>
            </a:extLst>
          </p:cNvPr>
          <p:cNvSpPr>
            <a:spLocks noGrp="1"/>
          </p:cNvSpPr>
          <p:nvPr>
            <p:ph type="sldNum" sz="quarter" idx="12"/>
          </p:nvPr>
        </p:nvSpPr>
        <p:spPr/>
        <p:txBody>
          <a:bodyPr/>
          <a:lstStyle/>
          <a:p>
            <a:fld id="{339F675D-CCB8-1E44-8B99-D1C31FDA93BF}" type="slidenum">
              <a:rPr kumimoji="1" lang="zh-CN" altLang="en-US" smtClean="0"/>
              <a:t>‹#›</a:t>
            </a:fld>
            <a:endParaRPr kumimoji="1" lang="zh-CN" altLang="en-US"/>
          </a:p>
        </p:txBody>
      </p:sp>
    </p:spTree>
    <p:extLst>
      <p:ext uri="{BB962C8B-B14F-4D97-AF65-F5344CB8AC3E}">
        <p14:creationId xmlns:p14="http://schemas.microsoft.com/office/powerpoint/2010/main" val="2101207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029907-9DD0-F446-9EAD-2FFFEFC288D0}"/>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A39683C1-DC76-5048-A321-F794CD3E49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21D10923-044F-3346-946C-44F264AB9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39AA4F6-B1E2-1B4C-A9DA-966E0DAB962D}"/>
              </a:ext>
            </a:extLst>
          </p:cNvPr>
          <p:cNvSpPr>
            <a:spLocks noGrp="1"/>
          </p:cNvSpPr>
          <p:nvPr>
            <p:ph type="dt" sz="half" idx="10"/>
          </p:nvPr>
        </p:nvSpPr>
        <p:spPr/>
        <p:txBody>
          <a:bodyPr/>
          <a:lstStyle/>
          <a:p>
            <a:fld id="{2089585A-5963-FF4B-98E5-FE90A6886166}" type="datetime1">
              <a:rPr kumimoji="1" lang="zh-CN" altLang="en-US" smtClean="0"/>
              <a:t>2023/9/20</a:t>
            </a:fld>
            <a:endParaRPr kumimoji="1" lang="zh-CN" altLang="en-US"/>
          </a:p>
        </p:txBody>
      </p:sp>
      <p:sp>
        <p:nvSpPr>
          <p:cNvPr id="6" name="页脚占位符 5">
            <a:extLst>
              <a:ext uri="{FF2B5EF4-FFF2-40B4-BE49-F238E27FC236}">
                <a16:creationId xmlns:a16="http://schemas.microsoft.com/office/drawing/2014/main" id="{E3C35081-66CB-CA49-9CB3-DC91025B6C9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A0F441A-A22C-0B42-8778-381598A01EE1}"/>
              </a:ext>
            </a:extLst>
          </p:cNvPr>
          <p:cNvSpPr>
            <a:spLocks noGrp="1"/>
          </p:cNvSpPr>
          <p:nvPr>
            <p:ph type="sldNum" sz="quarter" idx="12"/>
          </p:nvPr>
        </p:nvSpPr>
        <p:spPr/>
        <p:txBody>
          <a:bodyPr/>
          <a:lstStyle/>
          <a:p>
            <a:fld id="{339F675D-CCB8-1E44-8B99-D1C31FDA93BF}" type="slidenum">
              <a:rPr kumimoji="1" lang="zh-CN" altLang="en-US" smtClean="0"/>
              <a:t>‹#›</a:t>
            </a:fld>
            <a:endParaRPr kumimoji="1" lang="zh-CN" altLang="en-US"/>
          </a:p>
        </p:txBody>
      </p:sp>
    </p:spTree>
    <p:extLst>
      <p:ext uri="{BB962C8B-B14F-4D97-AF65-F5344CB8AC3E}">
        <p14:creationId xmlns:p14="http://schemas.microsoft.com/office/powerpoint/2010/main" val="674129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9F644-1C4C-5646-AF41-6568DF5AC94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7AB1BF51-E0AD-1042-AC45-CF4A176D39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6E66343C-C1EE-1849-AB3E-6C1CE7D319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7C52C56D-6ADF-E24D-8D4C-ACB5A34C666E}"/>
              </a:ext>
            </a:extLst>
          </p:cNvPr>
          <p:cNvSpPr>
            <a:spLocks noGrp="1"/>
          </p:cNvSpPr>
          <p:nvPr>
            <p:ph type="dt" sz="half" idx="10"/>
          </p:nvPr>
        </p:nvSpPr>
        <p:spPr/>
        <p:txBody>
          <a:bodyPr/>
          <a:lstStyle/>
          <a:p>
            <a:fld id="{5EBC66D7-0882-4741-B2B0-12629CEA13AF}" type="datetime1">
              <a:rPr kumimoji="1" lang="zh-CN" altLang="en-US" smtClean="0"/>
              <a:t>2023/9/20</a:t>
            </a:fld>
            <a:endParaRPr kumimoji="1" lang="zh-CN" altLang="en-US"/>
          </a:p>
        </p:txBody>
      </p:sp>
      <p:sp>
        <p:nvSpPr>
          <p:cNvPr id="6" name="页脚占位符 5">
            <a:extLst>
              <a:ext uri="{FF2B5EF4-FFF2-40B4-BE49-F238E27FC236}">
                <a16:creationId xmlns:a16="http://schemas.microsoft.com/office/drawing/2014/main" id="{A82A7B6D-F5D4-134F-9676-ED46789947E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1C9289E-8421-3448-8853-F70CAE54CAB5}"/>
              </a:ext>
            </a:extLst>
          </p:cNvPr>
          <p:cNvSpPr>
            <a:spLocks noGrp="1"/>
          </p:cNvSpPr>
          <p:nvPr>
            <p:ph type="sldNum" sz="quarter" idx="12"/>
          </p:nvPr>
        </p:nvSpPr>
        <p:spPr/>
        <p:txBody>
          <a:bodyPr/>
          <a:lstStyle/>
          <a:p>
            <a:fld id="{339F675D-CCB8-1E44-8B99-D1C31FDA93BF}" type="slidenum">
              <a:rPr kumimoji="1" lang="zh-CN" altLang="en-US" smtClean="0"/>
              <a:t>‹#›</a:t>
            </a:fld>
            <a:endParaRPr kumimoji="1" lang="zh-CN" altLang="en-US"/>
          </a:p>
        </p:txBody>
      </p:sp>
    </p:spTree>
    <p:extLst>
      <p:ext uri="{BB962C8B-B14F-4D97-AF65-F5344CB8AC3E}">
        <p14:creationId xmlns:p14="http://schemas.microsoft.com/office/powerpoint/2010/main" val="1300670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F1DDC05-322C-C642-BCEC-A3F5CCF2EB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178785A-260D-5943-96A7-8179048A7E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A66A3B1-F4D7-224A-B740-C018EC06B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9CD488-7C2A-CE4D-A042-B307636B48CC}" type="datetime1">
              <a:rPr kumimoji="1" lang="zh-CN" altLang="en-US" smtClean="0"/>
              <a:t>2023/9/20</a:t>
            </a:fld>
            <a:endParaRPr kumimoji="1" lang="zh-CN" altLang="en-US"/>
          </a:p>
        </p:txBody>
      </p:sp>
      <p:sp>
        <p:nvSpPr>
          <p:cNvPr id="5" name="页脚占位符 4">
            <a:extLst>
              <a:ext uri="{FF2B5EF4-FFF2-40B4-BE49-F238E27FC236}">
                <a16:creationId xmlns:a16="http://schemas.microsoft.com/office/drawing/2014/main" id="{4E32CA7B-B5FC-D64E-8723-EFF98ADFC5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1FDC489C-8541-7C42-8EAF-981755B16E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F675D-CCB8-1E44-8B99-D1C31FDA93BF}" type="slidenum">
              <a:rPr kumimoji="1" lang="zh-CN" altLang="en-US" smtClean="0"/>
              <a:t>‹#›</a:t>
            </a:fld>
            <a:endParaRPr kumimoji="1" lang="zh-CN" altLang="en-US"/>
          </a:p>
        </p:txBody>
      </p:sp>
    </p:spTree>
    <p:extLst>
      <p:ext uri="{BB962C8B-B14F-4D97-AF65-F5344CB8AC3E}">
        <p14:creationId xmlns:p14="http://schemas.microsoft.com/office/powerpoint/2010/main" val="3918155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E407EBC-4BE8-D049-87FE-A0E9E52347A0}"/>
              </a:ext>
            </a:extLst>
          </p:cNvPr>
          <p:cNvSpPr txBox="1"/>
          <p:nvPr/>
        </p:nvSpPr>
        <p:spPr>
          <a:xfrm>
            <a:off x="3867150" y="2273300"/>
            <a:ext cx="4457700" cy="1754326"/>
          </a:xfrm>
          <a:prstGeom prst="rect">
            <a:avLst/>
          </a:prstGeom>
          <a:noFill/>
        </p:spPr>
        <p:txBody>
          <a:bodyPr wrap="square" rtlCol="0">
            <a:spAutoFit/>
          </a:bodyPr>
          <a:lstStyle/>
          <a:p>
            <a:r>
              <a:rPr kumimoji="1" lang="en-US" altLang="zh-CN" sz="5400" dirty="0">
                <a:solidFill>
                  <a:schemeClr val="accent5">
                    <a:lumMod val="75000"/>
                  </a:schemeClr>
                </a:solidFill>
                <a:latin typeface="Agency FB" panose="020B0503020202020204" pitchFamily="34" charset="0"/>
              </a:rPr>
              <a:t>       TPO24—4</a:t>
            </a:r>
          </a:p>
          <a:p>
            <a:r>
              <a:rPr kumimoji="1" lang="en-US" altLang="zh-CN" sz="5400" dirty="0">
                <a:solidFill>
                  <a:schemeClr val="accent5">
                    <a:lumMod val="75000"/>
                  </a:schemeClr>
                </a:solidFill>
                <a:latin typeface="Agency FB" panose="020B0503020202020204" pitchFamily="34" charset="0"/>
              </a:rPr>
              <a:t>Subject: Geography</a:t>
            </a:r>
            <a:endParaRPr kumimoji="1" lang="zh-CN" altLang="en-US" sz="5400" dirty="0">
              <a:solidFill>
                <a:schemeClr val="accent5">
                  <a:lumMod val="75000"/>
                </a:schemeClr>
              </a:solidFill>
              <a:latin typeface="Agency FB" panose="020B0503020202020204" pitchFamily="34" charset="0"/>
            </a:endParaRPr>
          </a:p>
        </p:txBody>
      </p:sp>
      <p:sp>
        <p:nvSpPr>
          <p:cNvPr id="3" name="灯片编号占位符 2">
            <a:extLst>
              <a:ext uri="{FF2B5EF4-FFF2-40B4-BE49-F238E27FC236}">
                <a16:creationId xmlns:a16="http://schemas.microsoft.com/office/drawing/2014/main" id="{786A7000-B4A7-1F45-9D2C-8DF9A6DE9E2E}"/>
              </a:ext>
            </a:extLst>
          </p:cNvPr>
          <p:cNvSpPr>
            <a:spLocks noGrp="1"/>
          </p:cNvSpPr>
          <p:nvPr>
            <p:ph type="sldNum" sz="quarter" idx="12"/>
          </p:nvPr>
        </p:nvSpPr>
        <p:spPr/>
        <p:txBody>
          <a:bodyPr/>
          <a:lstStyle/>
          <a:p>
            <a:fld id="{339F675D-CCB8-1E44-8B99-D1C31FDA93BF}" type="slidenum">
              <a:rPr kumimoji="1" lang="zh-CN" altLang="en-US" smtClean="0"/>
              <a:t>1</a:t>
            </a:fld>
            <a:endParaRPr kumimoji="1" lang="zh-CN" altLang="en-US"/>
          </a:p>
        </p:txBody>
      </p:sp>
    </p:spTree>
    <p:extLst>
      <p:ext uri="{BB962C8B-B14F-4D97-AF65-F5344CB8AC3E}">
        <p14:creationId xmlns:p14="http://schemas.microsoft.com/office/powerpoint/2010/main" val="930202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F0A447C2-20C6-4D67-BE9B-710DD047BDF4}"/>
              </a:ext>
            </a:extLst>
          </p:cNvPr>
          <p:cNvSpPr txBox="1"/>
          <p:nvPr/>
        </p:nvSpPr>
        <p:spPr>
          <a:xfrm>
            <a:off x="667068" y="224405"/>
            <a:ext cx="338759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one: 0:34 – 1:01</a:t>
            </a:r>
            <a:endParaRPr lang="zh-CN" altLang="en-US" sz="2800" dirty="0">
              <a:solidFill>
                <a:schemeClr val="accent5">
                  <a:lumMod val="75000"/>
                </a:schemeClr>
              </a:solidFill>
              <a:latin typeface="Indie Flower" panose="02000000000000000000" pitchFamily="2" charset="0"/>
            </a:endParaRPr>
          </a:p>
        </p:txBody>
      </p:sp>
      <p:sp>
        <p:nvSpPr>
          <p:cNvPr id="2" name="Slide Number Placeholder 1">
            <a:extLst>
              <a:ext uri="{FF2B5EF4-FFF2-40B4-BE49-F238E27FC236}">
                <a16:creationId xmlns:a16="http://schemas.microsoft.com/office/drawing/2014/main" id="{7B026011-01C5-4FE8-AB32-610BB89741CD}"/>
              </a:ext>
            </a:extLst>
          </p:cNvPr>
          <p:cNvSpPr>
            <a:spLocks noGrp="1"/>
          </p:cNvSpPr>
          <p:nvPr>
            <p:ph type="sldNum" sz="quarter" idx="12"/>
          </p:nvPr>
        </p:nvSpPr>
        <p:spPr/>
        <p:txBody>
          <a:bodyPr/>
          <a:lstStyle/>
          <a:p>
            <a:fld id="{EBF56985-7CC6-482A-A174-BBAF2E85857D}" type="slidenum">
              <a:rPr lang="zh-CN" altLang="en-US" smtClean="0"/>
              <a:t>10</a:t>
            </a:fld>
            <a:endParaRPr lang="zh-CN" altLang="en-US"/>
          </a:p>
        </p:txBody>
      </p:sp>
      <p:sp>
        <p:nvSpPr>
          <p:cNvPr id="14" name="TextBox 13">
            <a:extLst>
              <a:ext uri="{FF2B5EF4-FFF2-40B4-BE49-F238E27FC236}">
                <a16:creationId xmlns:a16="http://schemas.microsoft.com/office/drawing/2014/main" id="{D768C1C7-5B69-4390-B78B-A50A6338416E}"/>
              </a:ext>
            </a:extLst>
          </p:cNvPr>
          <p:cNvSpPr txBox="1"/>
          <p:nvPr/>
        </p:nvSpPr>
        <p:spPr>
          <a:xfrm>
            <a:off x="667068" y="674503"/>
            <a:ext cx="4904242" cy="707886"/>
          </a:xfrm>
          <a:prstGeom prst="rect">
            <a:avLst/>
          </a:prstGeom>
          <a:noFill/>
        </p:spPr>
        <p:txBody>
          <a:bodyPr wrap="square">
            <a:spAutoFit/>
          </a:bodyPr>
          <a:lstStyle/>
          <a:p>
            <a:r>
              <a:rPr lang="en-US" altLang="zh-CN" sz="2000" dirty="0">
                <a:solidFill>
                  <a:schemeClr val="accent5">
                    <a:lumMod val="75000"/>
                  </a:schemeClr>
                </a:solidFill>
                <a:latin typeface="+mn-ea"/>
              </a:rPr>
              <a:t>Please play the recording and summarize with 2-4sentences.</a:t>
            </a:r>
            <a:endParaRPr lang="zh-CN" altLang="en-US" sz="2000" dirty="0">
              <a:solidFill>
                <a:schemeClr val="accent5">
                  <a:lumMod val="75000"/>
                </a:schemeClr>
              </a:solidFill>
              <a:latin typeface="+mn-ea"/>
            </a:endParaRPr>
          </a:p>
        </p:txBody>
      </p:sp>
      <p:sp>
        <p:nvSpPr>
          <p:cNvPr id="4" name="Rectangle 3">
            <a:extLst>
              <a:ext uri="{FF2B5EF4-FFF2-40B4-BE49-F238E27FC236}">
                <a16:creationId xmlns:a16="http://schemas.microsoft.com/office/drawing/2014/main" id="{A441BF71-6F1D-4B67-B798-70F95A753075}"/>
              </a:ext>
            </a:extLst>
          </p:cNvPr>
          <p:cNvSpPr/>
          <p:nvPr/>
        </p:nvSpPr>
        <p:spPr>
          <a:xfrm>
            <a:off x="594360" y="136525"/>
            <a:ext cx="4813663" cy="13568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Arrow: Right 8">
            <a:extLst>
              <a:ext uri="{FF2B5EF4-FFF2-40B4-BE49-F238E27FC236}">
                <a16:creationId xmlns:a16="http://schemas.microsoft.com/office/drawing/2014/main" id="{8FB141CF-DB51-496A-8929-4F4336B0C0D3}"/>
              </a:ext>
            </a:extLst>
          </p:cNvPr>
          <p:cNvSpPr/>
          <p:nvPr/>
        </p:nvSpPr>
        <p:spPr>
          <a:xfrm rot="10800000">
            <a:off x="5644018" y="621782"/>
            <a:ext cx="632473" cy="369332"/>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ACB54215-B551-0742-A83F-34EBF9A43407}"/>
              </a:ext>
            </a:extLst>
          </p:cNvPr>
          <p:cNvSpPr txBox="1"/>
          <p:nvPr/>
        </p:nvSpPr>
        <p:spPr>
          <a:xfrm>
            <a:off x="594360" y="1581294"/>
            <a:ext cx="6096000" cy="5324535"/>
          </a:xfrm>
          <a:prstGeom prst="rect">
            <a:avLst/>
          </a:prstGeom>
          <a:noFill/>
        </p:spPr>
        <p:txBody>
          <a:bodyPr wrap="square">
            <a:spAutoFit/>
          </a:bodyPr>
          <a:lstStyle/>
          <a:p>
            <a:pPr algn="l"/>
            <a:r>
              <a:rPr lang="en-US" altLang="zh-CN" sz="2000" u="sng" kern="0" dirty="0">
                <a:solidFill>
                  <a:schemeClr val="accent5">
                    <a:lumMod val="75000"/>
                  </a:schemeClr>
                </a:solidFill>
                <a:effectLst/>
                <a:ea typeface="宋体" panose="02010600030101010101" pitchFamily="2" charset="-122"/>
                <a:cs typeface="宋体" panose="02010600030101010101" pitchFamily="2" charset="-122"/>
              </a:rPr>
              <a:t>FEMALE PROFESSOR: </a:t>
            </a:r>
            <a:r>
              <a:rPr lang="en-US" altLang="zh-CN" sz="2000" kern="0" dirty="0">
                <a:solidFill>
                  <a:srgbClr val="21242C"/>
                </a:solidFill>
                <a:effectLst/>
                <a:ea typeface="宋体" panose="02010600030101010101" pitchFamily="2" charset="-122"/>
                <a:cs typeface="宋体" panose="02010600030101010101" pitchFamily="2" charset="-122"/>
              </a:rPr>
              <a:t>Well—um, have you been to the tutoring center?</a:t>
            </a:r>
          </a:p>
          <a:p>
            <a:pPr algn="l"/>
            <a:endParaRPr lang="zh-CN" altLang="zh-CN" sz="2000" kern="100" dirty="0">
              <a:effectLst/>
              <a:ea typeface="DengXian" panose="02010600030101010101" pitchFamily="2" charset="-122"/>
              <a:cs typeface="Times New Roman" panose="02020603050405020304" pitchFamily="18" charset="0"/>
            </a:endParaRPr>
          </a:p>
          <a:p>
            <a:pPr algn="l"/>
            <a:r>
              <a:rPr lang="en-US" altLang="zh-CN" sz="2000" u="sng" kern="0" dirty="0">
                <a:solidFill>
                  <a:srgbClr val="21242C"/>
                </a:solidFill>
                <a:effectLst/>
                <a:ea typeface="宋体" panose="02010600030101010101" pitchFamily="2" charset="-122"/>
                <a:cs typeface="宋体" panose="02010600030101010101" pitchFamily="2" charset="-122"/>
              </a:rPr>
              <a:t>MALE STUDENT: </a:t>
            </a:r>
            <a:r>
              <a:rPr lang="en-US" altLang="zh-CN" sz="2000" kern="0" dirty="0">
                <a:solidFill>
                  <a:srgbClr val="21242C"/>
                </a:solidFill>
                <a:effectLst/>
                <a:ea typeface="宋体" panose="02010600030101010101" pitchFamily="2" charset="-122"/>
                <a:cs typeface="宋体" panose="02010600030101010101" pitchFamily="2" charset="-122"/>
              </a:rPr>
              <a:t>No, not for geography anyway. Isn't that just for when you need help with writing ...like an </a:t>
            </a:r>
            <a:r>
              <a:rPr lang="en-US" altLang="zh-CN" sz="2000" kern="0" spc="30" dirty="0">
                <a:solidFill>
                  <a:srgbClr val="21242C"/>
                </a:solidFill>
                <a:effectLst/>
                <a:ea typeface="宋体" panose="02010600030101010101" pitchFamily="2" charset="-122"/>
                <a:cs typeface="宋体" panose="02010600030101010101" pitchFamily="2" charset="-122"/>
              </a:rPr>
              <a:t>essay</a:t>
            </a:r>
            <a:r>
              <a:rPr lang="en-US" altLang="zh-CN" sz="2000" kern="0" dirty="0">
                <a:solidFill>
                  <a:srgbClr val="21242C"/>
                </a:solidFill>
                <a:effectLst/>
                <a:ea typeface="宋体" panose="02010600030101010101" pitchFamily="2" charset="-122"/>
                <a:cs typeface="宋体" panose="02010600030101010101" pitchFamily="2" charset="-122"/>
              </a:rPr>
              <a:t> or a research paper?</a:t>
            </a:r>
          </a:p>
          <a:p>
            <a:pPr algn="l"/>
            <a:endParaRPr lang="zh-CN" altLang="zh-CN" sz="2000" kern="100" dirty="0">
              <a:effectLst/>
              <a:ea typeface="DengXian" panose="02010600030101010101" pitchFamily="2" charset="-122"/>
              <a:cs typeface="Times New Roman" panose="02020603050405020304" pitchFamily="18" charset="0"/>
            </a:endParaRPr>
          </a:p>
          <a:p>
            <a:pPr algn="l"/>
            <a:r>
              <a:rPr lang="en-US" altLang="zh-CN" sz="2000" u="sng" kern="0" dirty="0">
                <a:solidFill>
                  <a:schemeClr val="accent5">
                    <a:lumMod val="75000"/>
                  </a:schemeClr>
                </a:solidFill>
                <a:effectLst/>
                <a:ea typeface="宋体" panose="02010600030101010101" pitchFamily="2" charset="-122"/>
                <a:cs typeface="宋体" panose="02010600030101010101" pitchFamily="2" charset="-122"/>
              </a:rPr>
              <a:t>FEMALE PROFESSOR: </a:t>
            </a:r>
            <a:r>
              <a:rPr lang="en-US" altLang="zh-CN" sz="2000" kern="0" dirty="0">
                <a:solidFill>
                  <a:srgbClr val="21242C"/>
                </a:solidFill>
                <a:effectLst/>
                <a:ea typeface="宋体" panose="02010600030101010101" pitchFamily="2" charset="-122"/>
                <a:cs typeface="宋体" panose="02010600030101010101" pitchFamily="2" charset="-122"/>
              </a:rPr>
              <a:t>Oh, no. You can get tutoring in a lot of subjects. Some graduate students from this </a:t>
            </a:r>
            <a:r>
              <a:rPr lang="en-US" altLang="zh-CN" sz="2000" kern="0" spc="30" dirty="0">
                <a:solidFill>
                  <a:srgbClr val="21242C"/>
                </a:solidFill>
                <a:effectLst/>
                <a:ea typeface="宋体" panose="02010600030101010101" pitchFamily="2" charset="-122"/>
                <a:cs typeface="宋体" panose="02010600030101010101" pitchFamily="2" charset="-122"/>
              </a:rPr>
              <a:t>department</a:t>
            </a:r>
            <a:r>
              <a:rPr lang="en-US" altLang="zh-CN" sz="2000" kern="0" dirty="0">
                <a:solidFill>
                  <a:srgbClr val="21242C"/>
                </a:solidFill>
                <a:effectLst/>
                <a:ea typeface="宋体" panose="02010600030101010101" pitchFamily="2" charset="-122"/>
                <a:cs typeface="宋体" panose="02010600030101010101" pitchFamily="2" charset="-122"/>
              </a:rPr>
              <a:t> </a:t>
            </a:r>
            <a:r>
              <a:rPr lang="en-US" altLang="zh-CN" sz="2000" kern="0" spc="30" dirty="0">
                <a:solidFill>
                  <a:srgbClr val="21242C"/>
                </a:solidFill>
                <a:effectLst/>
                <a:ea typeface="宋体" panose="02010600030101010101" pitchFamily="2" charset="-122"/>
                <a:cs typeface="宋体" panose="02010600030101010101" pitchFamily="2" charset="-122"/>
              </a:rPr>
              <a:t>tutor</a:t>
            </a:r>
            <a:r>
              <a:rPr lang="en-US" altLang="zh-CN" sz="2000" kern="0" dirty="0">
                <a:solidFill>
                  <a:srgbClr val="21242C"/>
                </a:solidFill>
                <a:effectLst/>
                <a:ea typeface="宋体" panose="02010600030101010101" pitchFamily="2" charset="-122"/>
                <a:cs typeface="宋体" panose="02010600030101010101" pitchFamily="2" charset="-122"/>
              </a:rPr>
              <a:t> there.</a:t>
            </a:r>
          </a:p>
          <a:p>
            <a:pPr algn="l"/>
            <a:endParaRPr lang="zh-CN" altLang="zh-CN" sz="2000" kern="100" dirty="0">
              <a:effectLst/>
              <a:ea typeface="DengXian" panose="02010600030101010101" pitchFamily="2" charset="-122"/>
              <a:cs typeface="Times New Roman" panose="02020603050405020304" pitchFamily="18" charset="0"/>
            </a:endParaRPr>
          </a:p>
          <a:p>
            <a:r>
              <a:rPr lang="en-US" altLang="zh-CN" sz="2000" u="sng" kern="0" dirty="0">
                <a:solidFill>
                  <a:srgbClr val="21242C"/>
                </a:solidFill>
                <a:effectLst/>
                <a:ea typeface="宋体" panose="02010600030101010101" pitchFamily="2" charset="-122"/>
                <a:cs typeface="宋体" panose="02010600030101010101" pitchFamily="2" charset="-122"/>
              </a:rPr>
              <a:t>MALE STUDENT: </a:t>
            </a:r>
            <a:r>
              <a:rPr lang="en-US" altLang="zh-CN" sz="2000" kern="0" dirty="0">
                <a:solidFill>
                  <a:srgbClr val="21242C"/>
                </a:solidFill>
                <a:effectLst/>
                <a:ea typeface="宋体" panose="02010600030101010101" pitchFamily="2" charset="-122"/>
                <a:cs typeface="宋体" panose="02010600030101010101" pitchFamily="2" charset="-122"/>
              </a:rPr>
              <a:t>Um, that's good to know, but I </a:t>
            </a:r>
            <a:r>
              <a:rPr lang="en-US" altLang="zh-CN" sz="2000" kern="0" spc="30" dirty="0">
                <a:solidFill>
                  <a:srgbClr val="21242C"/>
                </a:solidFill>
                <a:effectLst/>
                <a:ea typeface="宋体" panose="02010600030101010101" pitchFamily="2" charset="-122"/>
                <a:cs typeface="宋体" panose="02010600030101010101" pitchFamily="2" charset="-122"/>
              </a:rPr>
              <a:t>hardly</a:t>
            </a:r>
            <a:r>
              <a:rPr lang="en-US" altLang="zh-CN" sz="2000" kern="0" dirty="0">
                <a:solidFill>
                  <a:srgbClr val="21242C"/>
                </a:solidFill>
                <a:effectLst/>
                <a:ea typeface="宋体" panose="02010600030101010101" pitchFamily="2" charset="-122"/>
                <a:cs typeface="宋体" panose="02010600030101010101" pitchFamily="2" charset="-122"/>
              </a:rPr>
              <a:t> go there because I have a part-time job. I never seem to be free when they're open.</a:t>
            </a:r>
          </a:p>
          <a:p>
            <a:br>
              <a:rPr lang="en-US" altLang="zh-CN" sz="2000" kern="0" dirty="0">
                <a:solidFill>
                  <a:srgbClr val="21242C"/>
                </a:solidFill>
                <a:effectLst/>
                <a:ea typeface="宋体" panose="02010600030101010101" pitchFamily="2" charset="-122"/>
                <a:cs typeface="宋体" panose="02010600030101010101" pitchFamily="2" charset="-122"/>
              </a:rPr>
            </a:br>
            <a:r>
              <a:rPr lang="en-US" altLang="zh-CN" sz="2000" u="sng" kern="0" dirty="0">
                <a:solidFill>
                  <a:schemeClr val="accent5">
                    <a:lumMod val="75000"/>
                  </a:schemeClr>
                </a:solidFill>
                <a:effectLst/>
                <a:ea typeface="宋体" panose="02010600030101010101" pitchFamily="2" charset="-122"/>
                <a:cs typeface="宋体" panose="02010600030101010101" pitchFamily="2" charset="-122"/>
              </a:rPr>
              <a:t>FEMALE PROFESSOR: </a:t>
            </a:r>
            <a:r>
              <a:rPr lang="en-US" altLang="zh-CN" sz="2000" kern="0" dirty="0">
                <a:solidFill>
                  <a:srgbClr val="21242C"/>
                </a:solidFill>
                <a:effectLst/>
                <a:ea typeface="宋体" panose="02010600030101010101" pitchFamily="2" charset="-122"/>
                <a:cs typeface="宋体" panose="02010600030101010101" pitchFamily="2" charset="-122"/>
              </a:rPr>
              <a:t>Well, they'll be extending their hours when final exams begin? You might try then. </a:t>
            </a:r>
            <a:r>
              <a:rPr lang="zh-CN" altLang="zh-CN" sz="2000" dirty="0">
                <a:effectLst/>
              </a:rPr>
              <a:t> </a:t>
            </a:r>
            <a:endParaRPr lang="zh-CN" altLang="en-US" sz="2000" dirty="0"/>
          </a:p>
        </p:txBody>
      </p:sp>
      <p:sp>
        <p:nvSpPr>
          <p:cNvPr id="3" name="流程 2">
            <a:extLst>
              <a:ext uri="{FF2B5EF4-FFF2-40B4-BE49-F238E27FC236}">
                <a16:creationId xmlns:a16="http://schemas.microsoft.com/office/drawing/2014/main" id="{68A8AE3F-4B01-574F-9AB6-0622C0117A4E}"/>
              </a:ext>
            </a:extLst>
          </p:cNvPr>
          <p:cNvSpPr/>
          <p:nvPr/>
        </p:nvSpPr>
        <p:spPr>
          <a:xfrm>
            <a:off x="594360" y="1581294"/>
            <a:ext cx="5996940" cy="3098800"/>
          </a:xfrm>
          <a:prstGeom prst="flowChartProcess">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u="sng" kern="0" dirty="0">
                <a:solidFill>
                  <a:schemeClr val="accent5">
                    <a:lumMod val="75000"/>
                  </a:schemeClr>
                </a:solidFill>
                <a:ea typeface="宋体" panose="02010600030101010101" pitchFamily="2" charset="-122"/>
                <a:cs typeface="宋体" panose="02010600030101010101" pitchFamily="2" charset="-122"/>
              </a:rPr>
              <a:t>FEMALE PROFESSOR: </a:t>
            </a:r>
            <a:r>
              <a:rPr lang="en-US" altLang="zh-CN" kern="0" dirty="0">
                <a:solidFill>
                  <a:srgbClr val="21242C"/>
                </a:solidFill>
                <a:ea typeface="宋体" panose="02010600030101010101" pitchFamily="2" charset="-122"/>
                <a:cs typeface="宋体" panose="02010600030101010101" pitchFamily="2" charset="-122"/>
              </a:rPr>
              <a:t>Well—um, have you been to the </a:t>
            </a:r>
            <a:r>
              <a:rPr lang="en-US" altLang="zh-CN" u="sng" kern="0" dirty="0">
                <a:solidFill>
                  <a:srgbClr val="21242C"/>
                </a:solidFill>
                <a:ea typeface="宋体" panose="02010600030101010101" pitchFamily="2" charset="-122"/>
                <a:cs typeface="宋体" panose="02010600030101010101" pitchFamily="2" charset="-122"/>
              </a:rPr>
              <a:t>tutoring center?</a:t>
            </a:r>
          </a:p>
          <a:p>
            <a:endParaRPr lang="zh-CN" altLang="zh-CN" kern="100" dirty="0">
              <a:ea typeface="DengXian" panose="02010600030101010101" pitchFamily="2" charset="-122"/>
              <a:cs typeface="Times New Roman" panose="02020603050405020304" pitchFamily="18" charset="0"/>
            </a:endParaRPr>
          </a:p>
          <a:p>
            <a:r>
              <a:rPr lang="en-US" altLang="zh-CN" u="sng" kern="0" dirty="0">
                <a:solidFill>
                  <a:srgbClr val="21242C"/>
                </a:solidFill>
                <a:ea typeface="宋体" panose="02010600030101010101" pitchFamily="2" charset="-122"/>
                <a:cs typeface="宋体" panose="02010600030101010101" pitchFamily="2" charset="-122"/>
              </a:rPr>
              <a:t>MALE STUDENT: </a:t>
            </a:r>
            <a:r>
              <a:rPr lang="en-US" altLang="zh-CN" kern="0" dirty="0">
                <a:solidFill>
                  <a:srgbClr val="21242C"/>
                </a:solidFill>
                <a:ea typeface="宋体" panose="02010600030101010101" pitchFamily="2" charset="-122"/>
                <a:cs typeface="宋体" panose="02010600030101010101" pitchFamily="2" charset="-122"/>
              </a:rPr>
              <a:t>No, not for geography anyway</a:t>
            </a:r>
            <a:r>
              <a:rPr lang="en-US" altLang="zh-CN" u="sng" kern="0" dirty="0">
                <a:solidFill>
                  <a:srgbClr val="21242C"/>
                </a:solidFill>
                <a:ea typeface="宋体" panose="02010600030101010101" pitchFamily="2" charset="-122"/>
                <a:cs typeface="宋体" panose="02010600030101010101" pitchFamily="2" charset="-122"/>
              </a:rPr>
              <a:t>. Isn't that just for when you need help with writing </a:t>
            </a:r>
            <a:r>
              <a:rPr lang="en-US" altLang="zh-CN" kern="0" dirty="0">
                <a:solidFill>
                  <a:srgbClr val="21242C"/>
                </a:solidFill>
                <a:ea typeface="宋体" panose="02010600030101010101" pitchFamily="2" charset="-122"/>
                <a:cs typeface="宋体" panose="02010600030101010101" pitchFamily="2" charset="-122"/>
              </a:rPr>
              <a:t>...like an </a:t>
            </a:r>
            <a:r>
              <a:rPr lang="en-US" altLang="zh-CN" kern="0" spc="30" dirty="0">
                <a:solidFill>
                  <a:srgbClr val="21242C"/>
                </a:solidFill>
                <a:ea typeface="宋体" panose="02010600030101010101" pitchFamily="2" charset="-122"/>
                <a:cs typeface="宋体" panose="02010600030101010101" pitchFamily="2" charset="-122"/>
              </a:rPr>
              <a:t>essay</a:t>
            </a:r>
            <a:r>
              <a:rPr lang="en-US" altLang="zh-CN" kern="0" dirty="0">
                <a:solidFill>
                  <a:srgbClr val="21242C"/>
                </a:solidFill>
                <a:ea typeface="宋体" panose="02010600030101010101" pitchFamily="2" charset="-122"/>
                <a:cs typeface="宋体" panose="02010600030101010101" pitchFamily="2" charset="-122"/>
              </a:rPr>
              <a:t> or a research paper?</a:t>
            </a:r>
          </a:p>
          <a:p>
            <a:endParaRPr lang="zh-CN" altLang="zh-CN" kern="100" dirty="0">
              <a:ea typeface="DengXian" panose="02010600030101010101" pitchFamily="2" charset="-122"/>
              <a:cs typeface="Times New Roman" panose="02020603050405020304" pitchFamily="18" charset="0"/>
            </a:endParaRPr>
          </a:p>
          <a:p>
            <a:r>
              <a:rPr lang="en-US" altLang="zh-CN" u="sng" kern="0" dirty="0">
                <a:solidFill>
                  <a:schemeClr val="accent5">
                    <a:lumMod val="75000"/>
                  </a:schemeClr>
                </a:solidFill>
                <a:ea typeface="宋体" panose="02010600030101010101" pitchFamily="2" charset="-122"/>
                <a:cs typeface="宋体" panose="02010600030101010101" pitchFamily="2" charset="-122"/>
              </a:rPr>
              <a:t>FEMALE PROFESSOR: </a:t>
            </a:r>
            <a:r>
              <a:rPr lang="en-US" altLang="zh-CN" kern="0" dirty="0">
                <a:solidFill>
                  <a:srgbClr val="FF0000"/>
                </a:solidFill>
                <a:ea typeface="宋体" panose="02010600030101010101" pitchFamily="2" charset="-122"/>
                <a:cs typeface="宋体" panose="02010600030101010101" pitchFamily="2" charset="-122"/>
              </a:rPr>
              <a:t>Oh, no</a:t>
            </a:r>
            <a:r>
              <a:rPr lang="en-US" altLang="zh-CN" kern="0" dirty="0">
                <a:solidFill>
                  <a:srgbClr val="21242C"/>
                </a:solidFill>
                <a:ea typeface="宋体" panose="02010600030101010101" pitchFamily="2" charset="-122"/>
                <a:cs typeface="宋体" panose="02010600030101010101" pitchFamily="2" charset="-122"/>
              </a:rPr>
              <a:t>. </a:t>
            </a:r>
            <a:r>
              <a:rPr lang="en-US" altLang="zh-CN" u="sng" kern="0" dirty="0">
                <a:solidFill>
                  <a:srgbClr val="21242C"/>
                </a:solidFill>
                <a:ea typeface="宋体" panose="02010600030101010101" pitchFamily="2" charset="-122"/>
                <a:cs typeface="宋体" panose="02010600030101010101" pitchFamily="2" charset="-122"/>
              </a:rPr>
              <a:t>You can get tutoring in a lot of subjects. </a:t>
            </a:r>
            <a:r>
              <a:rPr lang="en-US" altLang="zh-CN" kern="0" dirty="0">
                <a:solidFill>
                  <a:srgbClr val="21242C"/>
                </a:solidFill>
                <a:ea typeface="宋体" panose="02010600030101010101" pitchFamily="2" charset="-122"/>
                <a:cs typeface="宋体" panose="02010600030101010101" pitchFamily="2" charset="-122"/>
              </a:rPr>
              <a:t>Some graduate students from this </a:t>
            </a:r>
            <a:r>
              <a:rPr lang="en-US" altLang="zh-CN" kern="0" spc="30" dirty="0">
                <a:solidFill>
                  <a:srgbClr val="21242C"/>
                </a:solidFill>
                <a:ea typeface="宋体" panose="02010600030101010101" pitchFamily="2" charset="-122"/>
                <a:cs typeface="宋体" panose="02010600030101010101" pitchFamily="2" charset="-122"/>
              </a:rPr>
              <a:t>department</a:t>
            </a:r>
            <a:r>
              <a:rPr lang="en-US" altLang="zh-CN" kern="0" dirty="0">
                <a:solidFill>
                  <a:srgbClr val="21242C"/>
                </a:solidFill>
                <a:ea typeface="宋体" panose="02010600030101010101" pitchFamily="2" charset="-122"/>
                <a:cs typeface="宋体" panose="02010600030101010101" pitchFamily="2" charset="-122"/>
              </a:rPr>
              <a:t> </a:t>
            </a:r>
            <a:r>
              <a:rPr lang="en-US" altLang="zh-CN" kern="0" spc="30" dirty="0">
                <a:solidFill>
                  <a:srgbClr val="21242C"/>
                </a:solidFill>
                <a:ea typeface="宋体" panose="02010600030101010101" pitchFamily="2" charset="-122"/>
                <a:cs typeface="宋体" panose="02010600030101010101" pitchFamily="2" charset="-122"/>
              </a:rPr>
              <a:t>tutor</a:t>
            </a:r>
            <a:r>
              <a:rPr lang="en-US" altLang="zh-CN" kern="0" dirty="0">
                <a:solidFill>
                  <a:srgbClr val="21242C"/>
                </a:solidFill>
                <a:ea typeface="宋体" panose="02010600030101010101" pitchFamily="2" charset="-122"/>
                <a:cs typeface="宋体" panose="02010600030101010101" pitchFamily="2" charset="-122"/>
              </a:rPr>
              <a:t> there.</a:t>
            </a:r>
          </a:p>
        </p:txBody>
      </p:sp>
      <p:sp>
        <p:nvSpPr>
          <p:cNvPr id="6" name="矩形 5">
            <a:extLst>
              <a:ext uri="{FF2B5EF4-FFF2-40B4-BE49-F238E27FC236}">
                <a16:creationId xmlns:a16="http://schemas.microsoft.com/office/drawing/2014/main" id="{262953CE-DC8E-F14F-9F27-21F07C7870C1}"/>
              </a:ext>
            </a:extLst>
          </p:cNvPr>
          <p:cNvSpPr/>
          <p:nvPr/>
        </p:nvSpPr>
        <p:spPr>
          <a:xfrm>
            <a:off x="562610" y="4665686"/>
            <a:ext cx="5996940" cy="215602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u="sng" kern="0" dirty="0">
                <a:solidFill>
                  <a:srgbClr val="21242C"/>
                </a:solidFill>
                <a:ea typeface="宋体" panose="02010600030101010101" pitchFamily="2" charset="-122"/>
                <a:cs typeface="宋体" panose="02010600030101010101" pitchFamily="2" charset="-122"/>
              </a:rPr>
              <a:t>MALE STUDENT: </a:t>
            </a:r>
            <a:r>
              <a:rPr lang="en-US" altLang="zh-CN" kern="0" dirty="0">
                <a:solidFill>
                  <a:srgbClr val="21242C"/>
                </a:solidFill>
                <a:ea typeface="宋体" panose="02010600030101010101" pitchFamily="2" charset="-122"/>
                <a:cs typeface="宋体" panose="02010600030101010101" pitchFamily="2" charset="-122"/>
              </a:rPr>
              <a:t>Um, that's good to know</a:t>
            </a:r>
            <a:r>
              <a:rPr lang="en-US" altLang="zh-CN" kern="0" dirty="0">
                <a:solidFill>
                  <a:srgbClr val="FF0000"/>
                </a:solidFill>
                <a:ea typeface="宋体" panose="02010600030101010101" pitchFamily="2" charset="-122"/>
                <a:cs typeface="宋体" panose="02010600030101010101" pitchFamily="2" charset="-122"/>
              </a:rPr>
              <a:t>, but </a:t>
            </a:r>
            <a:r>
              <a:rPr lang="en-US" altLang="zh-CN" u="sng" kern="0" dirty="0">
                <a:solidFill>
                  <a:srgbClr val="21242C"/>
                </a:solidFill>
                <a:ea typeface="宋体" panose="02010600030101010101" pitchFamily="2" charset="-122"/>
                <a:cs typeface="宋体" panose="02010600030101010101" pitchFamily="2" charset="-122"/>
              </a:rPr>
              <a:t>I </a:t>
            </a:r>
            <a:r>
              <a:rPr lang="en-US" altLang="zh-CN" u="sng" kern="0" spc="30" dirty="0">
                <a:solidFill>
                  <a:srgbClr val="21242C"/>
                </a:solidFill>
                <a:ea typeface="宋体" panose="02010600030101010101" pitchFamily="2" charset="-122"/>
                <a:cs typeface="宋体" panose="02010600030101010101" pitchFamily="2" charset="-122"/>
              </a:rPr>
              <a:t>hardly</a:t>
            </a:r>
            <a:r>
              <a:rPr lang="en-US" altLang="zh-CN" u="sng" kern="0" dirty="0">
                <a:solidFill>
                  <a:srgbClr val="21242C"/>
                </a:solidFill>
                <a:ea typeface="宋体" panose="02010600030101010101" pitchFamily="2" charset="-122"/>
                <a:cs typeface="宋体" panose="02010600030101010101" pitchFamily="2" charset="-122"/>
              </a:rPr>
              <a:t> go there because I have a part-time job. </a:t>
            </a:r>
            <a:r>
              <a:rPr lang="en-US" altLang="zh-CN" kern="0" dirty="0">
                <a:solidFill>
                  <a:srgbClr val="21242C"/>
                </a:solidFill>
                <a:ea typeface="宋体" panose="02010600030101010101" pitchFamily="2" charset="-122"/>
                <a:cs typeface="宋体" panose="02010600030101010101" pitchFamily="2" charset="-122"/>
              </a:rPr>
              <a:t>I never seem to be free when they're open.</a:t>
            </a:r>
          </a:p>
          <a:p>
            <a:br>
              <a:rPr lang="en-US" altLang="zh-CN" kern="0" dirty="0">
                <a:solidFill>
                  <a:srgbClr val="21242C"/>
                </a:solidFill>
                <a:ea typeface="宋体" panose="02010600030101010101" pitchFamily="2" charset="-122"/>
                <a:cs typeface="宋体" panose="02010600030101010101" pitchFamily="2" charset="-122"/>
              </a:rPr>
            </a:br>
            <a:r>
              <a:rPr lang="en-US" altLang="zh-CN" u="sng" kern="0" dirty="0">
                <a:solidFill>
                  <a:schemeClr val="accent5">
                    <a:lumMod val="75000"/>
                  </a:schemeClr>
                </a:solidFill>
                <a:ea typeface="宋体" panose="02010600030101010101" pitchFamily="2" charset="-122"/>
                <a:cs typeface="宋体" panose="02010600030101010101" pitchFamily="2" charset="-122"/>
              </a:rPr>
              <a:t>FEMALE PROFESSOR: </a:t>
            </a:r>
            <a:r>
              <a:rPr lang="en-US" altLang="zh-CN" kern="0" dirty="0">
                <a:solidFill>
                  <a:srgbClr val="21242C"/>
                </a:solidFill>
                <a:ea typeface="宋体" panose="02010600030101010101" pitchFamily="2" charset="-122"/>
                <a:cs typeface="宋体" panose="02010600030101010101" pitchFamily="2" charset="-122"/>
              </a:rPr>
              <a:t>Well, </a:t>
            </a:r>
            <a:r>
              <a:rPr lang="en-US" altLang="zh-CN" u="sng" kern="0" dirty="0">
                <a:solidFill>
                  <a:srgbClr val="21242C"/>
                </a:solidFill>
                <a:ea typeface="宋体" panose="02010600030101010101" pitchFamily="2" charset="-122"/>
                <a:cs typeface="宋体" panose="02010600030101010101" pitchFamily="2" charset="-122"/>
              </a:rPr>
              <a:t>they'll be extending their hours </a:t>
            </a:r>
            <a:r>
              <a:rPr lang="en-US" altLang="zh-CN" kern="0" dirty="0">
                <a:solidFill>
                  <a:srgbClr val="21242C"/>
                </a:solidFill>
                <a:ea typeface="宋体" panose="02010600030101010101" pitchFamily="2" charset="-122"/>
                <a:cs typeface="宋体" panose="02010600030101010101" pitchFamily="2" charset="-122"/>
              </a:rPr>
              <a:t>when final exams begin? You might try then. </a:t>
            </a:r>
            <a:r>
              <a:rPr lang="zh-CN" altLang="zh-CN" dirty="0"/>
              <a:t> </a:t>
            </a:r>
            <a:endParaRPr lang="zh-CN" altLang="en-US" dirty="0"/>
          </a:p>
        </p:txBody>
      </p:sp>
      <p:sp>
        <p:nvSpPr>
          <p:cNvPr id="7" name="文本框 6">
            <a:extLst>
              <a:ext uri="{FF2B5EF4-FFF2-40B4-BE49-F238E27FC236}">
                <a16:creationId xmlns:a16="http://schemas.microsoft.com/office/drawing/2014/main" id="{E017FBF1-DD05-DE4D-AD64-2809A1C79A6C}"/>
              </a:ext>
            </a:extLst>
          </p:cNvPr>
          <p:cNvSpPr txBox="1"/>
          <p:nvPr/>
        </p:nvSpPr>
        <p:spPr>
          <a:xfrm>
            <a:off x="7944392" y="1776195"/>
            <a:ext cx="1726755" cy="923330"/>
          </a:xfrm>
          <a:prstGeom prst="rect">
            <a:avLst/>
          </a:prstGeom>
          <a:noFill/>
        </p:spPr>
        <p:txBody>
          <a:bodyPr wrap="none" rtlCol="0">
            <a:spAutoFit/>
          </a:bodyPr>
          <a:lstStyle/>
          <a:p>
            <a:r>
              <a:rPr kumimoji="1" lang="en-US" altLang="zh-CN" dirty="0"/>
              <a:t>   suggestion</a:t>
            </a:r>
          </a:p>
          <a:p>
            <a:r>
              <a:rPr kumimoji="1" lang="en-US" altLang="zh-CN" dirty="0">
                <a:solidFill>
                  <a:schemeClr val="accent5">
                    <a:lumMod val="75000"/>
                  </a:schemeClr>
                </a:solidFill>
              </a:rPr>
              <a:t>tutoring center </a:t>
            </a:r>
          </a:p>
          <a:p>
            <a:endParaRPr kumimoji="1" lang="zh-CN" altLang="en-US" dirty="0"/>
          </a:p>
        </p:txBody>
      </p:sp>
      <p:sp>
        <p:nvSpPr>
          <p:cNvPr id="15" name="文本框 14">
            <a:extLst>
              <a:ext uri="{FF2B5EF4-FFF2-40B4-BE49-F238E27FC236}">
                <a16:creationId xmlns:a16="http://schemas.microsoft.com/office/drawing/2014/main" id="{1127F973-4BA2-D844-B7E1-0C1CC96F9638}"/>
              </a:ext>
            </a:extLst>
          </p:cNvPr>
          <p:cNvSpPr txBox="1"/>
          <p:nvPr/>
        </p:nvSpPr>
        <p:spPr>
          <a:xfrm>
            <a:off x="7207569" y="5360281"/>
            <a:ext cx="3730508" cy="646331"/>
          </a:xfrm>
          <a:prstGeom prst="rect">
            <a:avLst/>
          </a:prstGeom>
          <a:noFill/>
        </p:spPr>
        <p:txBody>
          <a:bodyPr wrap="none" rtlCol="0">
            <a:spAutoFit/>
          </a:bodyPr>
          <a:lstStyle/>
          <a:p>
            <a:r>
              <a:rPr kumimoji="1" lang="en-US" altLang="zh-CN" dirty="0"/>
              <a:t>                    solution</a:t>
            </a:r>
          </a:p>
          <a:p>
            <a:r>
              <a:rPr kumimoji="1" lang="en-US" altLang="zh-CN" dirty="0">
                <a:solidFill>
                  <a:schemeClr val="accent5">
                    <a:lumMod val="75000"/>
                  </a:schemeClr>
                </a:solidFill>
              </a:rPr>
              <a:t>tutoring center has extending hours</a:t>
            </a:r>
            <a:endParaRPr kumimoji="1" lang="zh-CN" altLang="en-US" dirty="0">
              <a:solidFill>
                <a:schemeClr val="accent5">
                  <a:lumMod val="75000"/>
                </a:schemeClr>
              </a:solidFill>
            </a:endParaRPr>
          </a:p>
        </p:txBody>
      </p:sp>
      <p:sp>
        <p:nvSpPr>
          <p:cNvPr id="5" name="文本框 4">
            <a:extLst>
              <a:ext uri="{FF2B5EF4-FFF2-40B4-BE49-F238E27FC236}">
                <a16:creationId xmlns:a16="http://schemas.microsoft.com/office/drawing/2014/main" id="{18337F96-E9A1-0B4D-B076-9CBADDDB6844}"/>
              </a:ext>
            </a:extLst>
          </p:cNvPr>
          <p:cNvSpPr txBox="1"/>
          <p:nvPr/>
        </p:nvSpPr>
        <p:spPr>
          <a:xfrm>
            <a:off x="7150100" y="3512145"/>
            <a:ext cx="3642344" cy="646331"/>
          </a:xfrm>
          <a:prstGeom prst="rect">
            <a:avLst/>
          </a:prstGeom>
          <a:noFill/>
        </p:spPr>
        <p:txBody>
          <a:bodyPr wrap="none" rtlCol="0">
            <a:spAutoFit/>
          </a:bodyPr>
          <a:lstStyle/>
          <a:p>
            <a:r>
              <a:rPr kumimoji="1" lang="en-US" altLang="zh-CN" dirty="0"/>
              <a:t>       never goes to the center</a:t>
            </a:r>
          </a:p>
          <a:p>
            <a:r>
              <a:rPr kumimoji="1" lang="en-US" altLang="zh-CN" dirty="0">
                <a:solidFill>
                  <a:schemeClr val="accent5">
                    <a:lumMod val="75000"/>
                  </a:schemeClr>
                </a:solidFill>
              </a:rPr>
              <a:t>misunderstand / time arrangement</a:t>
            </a:r>
            <a:endParaRPr kumimoji="1" lang="zh-CN" altLang="en-US" dirty="0">
              <a:solidFill>
                <a:schemeClr val="accent5">
                  <a:lumMod val="75000"/>
                </a:schemeClr>
              </a:solidFill>
            </a:endParaRPr>
          </a:p>
        </p:txBody>
      </p:sp>
      <p:sp>
        <p:nvSpPr>
          <p:cNvPr id="17" name="TextBox 15">
            <a:extLst>
              <a:ext uri="{FF2B5EF4-FFF2-40B4-BE49-F238E27FC236}">
                <a16:creationId xmlns:a16="http://schemas.microsoft.com/office/drawing/2014/main" id="{FDFB11BA-A4D3-724B-A6B6-88DAA64AD68E}"/>
              </a:ext>
            </a:extLst>
          </p:cNvPr>
          <p:cNvSpPr txBox="1"/>
          <p:nvPr/>
        </p:nvSpPr>
        <p:spPr>
          <a:xfrm flipH="1">
            <a:off x="10031126" y="6017177"/>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695316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8">
            <a:extLst>
              <a:ext uri="{FF2B5EF4-FFF2-40B4-BE49-F238E27FC236}">
                <a16:creationId xmlns:a16="http://schemas.microsoft.com/office/drawing/2014/main" id="{34B90A05-85D2-9A42-97B9-7693CF83748B}"/>
              </a:ext>
            </a:extLst>
          </p:cNvPr>
          <p:cNvSpPr txBox="1"/>
          <p:nvPr/>
        </p:nvSpPr>
        <p:spPr>
          <a:xfrm>
            <a:off x="10497131" y="133592"/>
            <a:ext cx="1479901" cy="461665"/>
          </a:xfrm>
          <a:prstGeom prst="rect">
            <a:avLst/>
          </a:prstGeom>
          <a:noFill/>
        </p:spPr>
        <p:txBody>
          <a:bodyPr wrap="square">
            <a:spAutoFit/>
          </a:bodyPr>
          <a:lstStyle/>
          <a:p>
            <a:pPr algn="ctr"/>
            <a:r>
              <a:rPr lang="en-US" altLang="zh-CN" sz="2400" dirty="0">
                <a:solidFill>
                  <a:schemeClr val="accent5">
                    <a:lumMod val="75000"/>
                  </a:schemeClr>
                </a:solidFill>
                <a:latin typeface="Agency FB" panose="020B0503020202020204" pitchFamily="34" charset="0"/>
              </a:rPr>
              <a:t>TPO 24-4</a:t>
            </a:r>
          </a:p>
        </p:txBody>
      </p:sp>
      <p:cxnSp>
        <p:nvCxnSpPr>
          <p:cNvPr id="4" name="Straight Arrow Connector 7">
            <a:extLst>
              <a:ext uri="{FF2B5EF4-FFF2-40B4-BE49-F238E27FC236}">
                <a16:creationId xmlns:a16="http://schemas.microsoft.com/office/drawing/2014/main" id="{8BC0944F-2FDF-594F-9177-00B7C0FD2A1E}"/>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5" name="TextBox 15">
            <a:extLst>
              <a:ext uri="{FF2B5EF4-FFF2-40B4-BE49-F238E27FC236}">
                <a16:creationId xmlns:a16="http://schemas.microsoft.com/office/drawing/2014/main" id="{8FD219CE-1CF8-D74E-8D38-9FF63500F017}"/>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
        <p:nvSpPr>
          <p:cNvPr id="9" name="TextBox 23">
            <a:extLst>
              <a:ext uri="{FF2B5EF4-FFF2-40B4-BE49-F238E27FC236}">
                <a16:creationId xmlns:a16="http://schemas.microsoft.com/office/drawing/2014/main" id="{C86B96BA-A183-8046-86BF-4D1C0A141B5B}"/>
              </a:ext>
            </a:extLst>
          </p:cNvPr>
          <p:cNvSpPr txBox="1"/>
          <p:nvPr/>
        </p:nvSpPr>
        <p:spPr>
          <a:xfrm>
            <a:off x="667068" y="224405"/>
            <a:ext cx="1149674"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Intro: </a:t>
            </a:r>
          </a:p>
          <a:p>
            <a:r>
              <a:rPr lang="en-US" altLang="zh-CN" sz="2400" dirty="0">
                <a:solidFill>
                  <a:schemeClr val="accent5">
                    <a:lumMod val="75000"/>
                  </a:schemeClr>
                </a:solidFill>
                <a:latin typeface="Agency FB" panose="020B0503020202020204" pitchFamily="34" charset="0"/>
              </a:rPr>
              <a:t>about 34s</a:t>
            </a:r>
            <a:endParaRPr lang="zh-CN" altLang="en-US" sz="2400" dirty="0">
              <a:solidFill>
                <a:schemeClr val="accent5">
                  <a:lumMod val="75000"/>
                </a:schemeClr>
              </a:solidFill>
              <a:latin typeface="Agency FB" panose="020B0503020202020204" pitchFamily="34" charset="0"/>
            </a:endParaRPr>
          </a:p>
        </p:txBody>
      </p:sp>
      <p:cxnSp>
        <p:nvCxnSpPr>
          <p:cNvPr id="10" name="Straight Connector 30">
            <a:extLst>
              <a:ext uri="{FF2B5EF4-FFF2-40B4-BE49-F238E27FC236}">
                <a16:creationId xmlns:a16="http://schemas.microsoft.com/office/drawing/2014/main" id="{E7ED919C-AE71-5C4E-B0CD-0D9A2F024018}"/>
              </a:ext>
            </a:extLst>
          </p:cNvPr>
          <p:cNvCxnSpPr>
            <a:cxnSpLocks/>
          </p:cNvCxnSpPr>
          <p:nvPr/>
        </p:nvCxnSpPr>
        <p:spPr>
          <a:xfrm>
            <a:off x="667068" y="1330545"/>
            <a:ext cx="472968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2" name="TextBox 40">
            <a:extLst>
              <a:ext uri="{FF2B5EF4-FFF2-40B4-BE49-F238E27FC236}">
                <a16:creationId xmlns:a16="http://schemas.microsoft.com/office/drawing/2014/main" id="{8C89F5BF-427F-3A4E-A745-92C25830F71E}"/>
              </a:ext>
            </a:extLst>
          </p:cNvPr>
          <p:cNvSpPr txBox="1"/>
          <p:nvPr/>
        </p:nvSpPr>
        <p:spPr>
          <a:xfrm>
            <a:off x="585763" y="1732510"/>
            <a:ext cx="1321196"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One: </a:t>
            </a:r>
          </a:p>
          <a:p>
            <a:r>
              <a:rPr lang="en-US" altLang="zh-CN" sz="2400" dirty="0">
                <a:solidFill>
                  <a:schemeClr val="accent5">
                    <a:lumMod val="75000"/>
                  </a:schemeClr>
                </a:solidFill>
                <a:latin typeface="Agency FB" panose="020B0503020202020204" pitchFamily="34" charset="0"/>
              </a:rPr>
              <a:t>0:34 – 1:01</a:t>
            </a:r>
            <a:endParaRPr lang="zh-CN" altLang="en-US" sz="2400" dirty="0">
              <a:solidFill>
                <a:schemeClr val="accent5">
                  <a:lumMod val="75000"/>
                </a:schemeClr>
              </a:solidFill>
              <a:latin typeface="Agency FB" panose="020B0503020202020204" pitchFamily="34" charset="0"/>
            </a:endParaRPr>
          </a:p>
        </p:txBody>
      </p:sp>
      <p:cxnSp>
        <p:nvCxnSpPr>
          <p:cNvPr id="13" name="Straight Connector 30">
            <a:extLst>
              <a:ext uri="{FF2B5EF4-FFF2-40B4-BE49-F238E27FC236}">
                <a16:creationId xmlns:a16="http://schemas.microsoft.com/office/drawing/2014/main" id="{139F5A96-0578-CC49-9D71-8AE1F8A3A828}"/>
              </a:ext>
            </a:extLst>
          </p:cNvPr>
          <p:cNvCxnSpPr>
            <a:cxnSpLocks/>
          </p:cNvCxnSpPr>
          <p:nvPr/>
        </p:nvCxnSpPr>
        <p:spPr>
          <a:xfrm>
            <a:off x="667068" y="2803745"/>
            <a:ext cx="472968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5" name="TextBox 41">
            <a:extLst>
              <a:ext uri="{FF2B5EF4-FFF2-40B4-BE49-F238E27FC236}">
                <a16:creationId xmlns:a16="http://schemas.microsoft.com/office/drawing/2014/main" id="{4A99BA9C-6DC3-014D-BCA6-F45DD7AB06AE}"/>
              </a:ext>
            </a:extLst>
          </p:cNvPr>
          <p:cNvSpPr txBox="1"/>
          <p:nvPr/>
        </p:nvSpPr>
        <p:spPr>
          <a:xfrm>
            <a:off x="609673" y="3168424"/>
            <a:ext cx="1335622"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Two: </a:t>
            </a:r>
          </a:p>
          <a:p>
            <a:r>
              <a:rPr lang="en-US" altLang="zh-CN" sz="2400" dirty="0">
                <a:solidFill>
                  <a:schemeClr val="accent5">
                    <a:lumMod val="75000"/>
                  </a:schemeClr>
                </a:solidFill>
                <a:latin typeface="Agency FB" panose="020B0503020202020204" pitchFamily="34" charset="0"/>
              </a:rPr>
              <a:t>1:02 – 1:41</a:t>
            </a:r>
            <a:endParaRPr lang="zh-CN" altLang="en-US" sz="2400" dirty="0">
              <a:solidFill>
                <a:schemeClr val="accent5">
                  <a:lumMod val="75000"/>
                </a:schemeClr>
              </a:solidFill>
              <a:latin typeface="Agency FB" panose="020B0503020202020204" pitchFamily="34" charset="0"/>
            </a:endParaRPr>
          </a:p>
        </p:txBody>
      </p:sp>
      <p:cxnSp>
        <p:nvCxnSpPr>
          <p:cNvPr id="16" name="Straight Connector 30">
            <a:extLst>
              <a:ext uri="{FF2B5EF4-FFF2-40B4-BE49-F238E27FC236}">
                <a16:creationId xmlns:a16="http://schemas.microsoft.com/office/drawing/2014/main" id="{73F62720-46DA-1446-AC18-0F21B4500325}"/>
              </a:ext>
            </a:extLst>
          </p:cNvPr>
          <p:cNvCxnSpPr>
            <a:cxnSpLocks/>
          </p:cNvCxnSpPr>
          <p:nvPr/>
        </p:nvCxnSpPr>
        <p:spPr>
          <a:xfrm>
            <a:off x="667068" y="4456714"/>
            <a:ext cx="472968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8" name="TextBox 42">
            <a:extLst>
              <a:ext uri="{FF2B5EF4-FFF2-40B4-BE49-F238E27FC236}">
                <a16:creationId xmlns:a16="http://schemas.microsoft.com/office/drawing/2014/main" id="{7C729FEB-733A-5645-8154-40E80E9F7F1D}"/>
              </a:ext>
            </a:extLst>
          </p:cNvPr>
          <p:cNvSpPr txBox="1"/>
          <p:nvPr/>
        </p:nvSpPr>
        <p:spPr>
          <a:xfrm>
            <a:off x="609673" y="4725144"/>
            <a:ext cx="1593706" cy="1200329"/>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Three </a:t>
            </a:r>
          </a:p>
          <a:p>
            <a:r>
              <a:rPr lang="en-US" altLang="zh-CN" sz="2400" b="1" dirty="0">
                <a:solidFill>
                  <a:schemeClr val="accent5">
                    <a:lumMod val="75000"/>
                  </a:schemeClr>
                </a:solidFill>
                <a:latin typeface="Agency FB" panose="020B0503020202020204" pitchFamily="34" charset="0"/>
              </a:rPr>
              <a:t>&amp; Conclusion:</a:t>
            </a:r>
            <a:endParaRPr lang="zh-CN" altLang="en-US" sz="2400" b="1" dirty="0">
              <a:solidFill>
                <a:schemeClr val="accent5">
                  <a:lumMod val="75000"/>
                </a:schemeClr>
              </a:solidFill>
              <a:latin typeface="Agency FB" panose="020B0503020202020204" pitchFamily="34" charset="0"/>
            </a:endParaRPr>
          </a:p>
          <a:p>
            <a:r>
              <a:rPr lang="en-US" altLang="zh-CN" sz="2400" dirty="0">
                <a:solidFill>
                  <a:schemeClr val="accent5">
                    <a:lumMod val="75000"/>
                  </a:schemeClr>
                </a:solidFill>
                <a:latin typeface="Agency FB" panose="020B0503020202020204" pitchFamily="34" charset="0"/>
              </a:rPr>
              <a:t>1:42 – 2:55</a:t>
            </a:r>
          </a:p>
        </p:txBody>
      </p:sp>
      <p:sp>
        <p:nvSpPr>
          <p:cNvPr id="19" name="文本框 18">
            <a:extLst>
              <a:ext uri="{FF2B5EF4-FFF2-40B4-BE49-F238E27FC236}">
                <a16:creationId xmlns:a16="http://schemas.microsoft.com/office/drawing/2014/main" id="{3B956D1E-3B87-FB49-B134-7C5E01B3CB51}"/>
              </a:ext>
            </a:extLst>
          </p:cNvPr>
          <p:cNvSpPr txBox="1"/>
          <p:nvPr/>
        </p:nvSpPr>
        <p:spPr>
          <a:xfrm>
            <a:off x="2828300" y="4709755"/>
            <a:ext cx="3314697" cy="923330"/>
          </a:xfrm>
          <a:prstGeom prst="rect">
            <a:avLst/>
          </a:prstGeom>
          <a:noFill/>
        </p:spPr>
        <p:txBody>
          <a:bodyPr wrap="square" rtlCol="0">
            <a:spAutoFit/>
          </a:bodyPr>
          <a:lstStyle/>
          <a:p>
            <a:r>
              <a:rPr kumimoji="1" lang="en-US" altLang="zh-CN" dirty="0">
                <a:solidFill>
                  <a:schemeClr val="accent5">
                    <a:lumMod val="75000"/>
                  </a:schemeClr>
                </a:solidFill>
              </a:rPr>
              <a:t>explanation -example – understand it – wonders if it’ll be on the final</a:t>
            </a:r>
            <a:endParaRPr kumimoji="1" lang="zh-CN" altLang="en-US" dirty="0">
              <a:solidFill>
                <a:schemeClr val="accent5">
                  <a:lumMod val="75000"/>
                </a:schemeClr>
              </a:solidFill>
            </a:endParaRPr>
          </a:p>
        </p:txBody>
      </p:sp>
      <p:sp>
        <p:nvSpPr>
          <p:cNvPr id="22" name="文本框 21">
            <a:extLst>
              <a:ext uri="{FF2B5EF4-FFF2-40B4-BE49-F238E27FC236}">
                <a16:creationId xmlns:a16="http://schemas.microsoft.com/office/drawing/2014/main" id="{C4111581-824C-CB41-9C9D-743F4B80FD3E}"/>
              </a:ext>
            </a:extLst>
          </p:cNvPr>
          <p:cNvSpPr txBox="1"/>
          <p:nvPr/>
        </p:nvSpPr>
        <p:spPr>
          <a:xfrm>
            <a:off x="2746530" y="493708"/>
            <a:ext cx="2785710" cy="646331"/>
          </a:xfrm>
          <a:prstGeom prst="rect">
            <a:avLst/>
          </a:prstGeom>
          <a:noFill/>
        </p:spPr>
        <p:txBody>
          <a:bodyPr wrap="square" rtlCol="0">
            <a:spAutoFit/>
          </a:bodyPr>
          <a:lstStyle/>
          <a:p>
            <a:r>
              <a:rPr kumimoji="1" lang="en-US" altLang="zh-CN" dirty="0">
                <a:solidFill>
                  <a:schemeClr val="accent5">
                    <a:lumMod val="75000"/>
                  </a:schemeClr>
                </a:solidFill>
              </a:rPr>
              <a:t>comes to the office– have a  problem </a:t>
            </a:r>
            <a:endParaRPr kumimoji="1" lang="zh-CN" altLang="en-US" dirty="0">
              <a:solidFill>
                <a:schemeClr val="accent5">
                  <a:lumMod val="75000"/>
                </a:schemeClr>
              </a:solidFill>
            </a:endParaRPr>
          </a:p>
        </p:txBody>
      </p:sp>
      <p:sp>
        <p:nvSpPr>
          <p:cNvPr id="24" name="文本框 23">
            <a:extLst>
              <a:ext uri="{FF2B5EF4-FFF2-40B4-BE49-F238E27FC236}">
                <a16:creationId xmlns:a16="http://schemas.microsoft.com/office/drawing/2014/main" id="{4E570BF3-12AA-7944-B4AA-AF3557AF7AA2}"/>
              </a:ext>
            </a:extLst>
          </p:cNvPr>
          <p:cNvSpPr txBox="1"/>
          <p:nvPr/>
        </p:nvSpPr>
        <p:spPr>
          <a:xfrm>
            <a:off x="2634184" y="3193340"/>
            <a:ext cx="3314700" cy="923330"/>
          </a:xfrm>
          <a:prstGeom prst="rect">
            <a:avLst/>
          </a:prstGeom>
          <a:noFill/>
        </p:spPr>
        <p:txBody>
          <a:bodyPr wrap="square" rtlCol="0">
            <a:spAutoFit/>
          </a:bodyPr>
          <a:lstStyle/>
          <a:p>
            <a:r>
              <a:rPr kumimoji="1" lang="en-US" altLang="zh-CN" dirty="0">
                <a:solidFill>
                  <a:schemeClr val="accent5">
                    <a:lumMod val="75000"/>
                  </a:schemeClr>
                </a:solidFill>
              </a:rPr>
              <a:t>professor questions which part –hydrologic cycle – topography - affect precipitation</a:t>
            </a:r>
            <a:endParaRPr kumimoji="1" lang="zh-CN" altLang="en-US" dirty="0">
              <a:solidFill>
                <a:schemeClr val="accent5">
                  <a:lumMod val="75000"/>
                </a:schemeClr>
              </a:solidFill>
            </a:endParaRPr>
          </a:p>
        </p:txBody>
      </p:sp>
      <p:sp>
        <p:nvSpPr>
          <p:cNvPr id="25" name="Arrow: Right 22">
            <a:extLst>
              <a:ext uri="{FF2B5EF4-FFF2-40B4-BE49-F238E27FC236}">
                <a16:creationId xmlns:a16="http://schemas.microsoft.com/office/drawing/2014/main" id="{D347C1CB-860A-F342-B408-6F6942C2EAA9}"/>
              </a:ext>
            </a:extLst>
          </p:cNvPr>
          <p:cNvSpPr/>
          <p:nvPr/>
        </p:nvSpPr>
        <p:spPr>
          <a:xfrm rot="10800000">
            <a:off x="6101284" y="3455215"/>
            <a:ext cx="803366" cy="435884"/>
          </a:xfrm>
          <a:prstGeom prst="right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1F825D7A-6D5E-8743-AB12-E2B0A15677D9}"/>
              </a:ext>
            </a:extLst>
          </p:cNvPr>
          <p:cNvSpPr txBox="1"/>
          <p:nvPr/>
        </p:nvSpPr>
        <p:spPr>
          <a:xfrm>
            <a:off x="2720603" y="1521052"/>
            <a:ext cx="3060697" cy="1200329"/>
          </a:xfrm>
          <a:prstGeom prst="rect">
            <a:avLst/>
          </a:prstGeom>
          <a:noFill/>
        </p:spPr>
        <p:txBody>
          <a:bodyPr wrap="square" rtlCol="0">
            <a:spAutoFit/>
          </a:bodyPr>
          <a:lstStyle/>
          <a:p>
            <a:r>
              <a:rPr kumimoji="1" lang="en-US" altLang="zh-CN" dirty="0">
                <a:solidFill>
                  <a:schemeClr val="accent5">
                    <a:lumMod val="75000"/>
                  </a:schemeClr>
                </a:solidFill>
              </a:rPr>
              <a:t>tutoring center – misunderstanding-time arrangement – extending hours</a:t>
            </a:r>
          </a:p>
        </p:txBody>
      </p:sp>
      <p:sp>
        <p:nvSpPr>
          <p:cNvPr id="2" name="灯片编号占位符 1">
            <a:extLst>
              <a:ext uri="{FF2B5EF4-FFF2-40B4-BE49-F238E27FC236}">
                <a16:creationId xmlns:a16="http://schemas.microsoft.com/office/drawing/2014/main" id="{96139DFC-6BA0-3B48-81B6-EE535BCC3E3D}"/>
              </a:ext>
            </a:extLst>
          </p:cNvPr>
          <p:cNvSpPr>
            <a:spLocks noGrp="1"/>
          </p:cNvSpPr>
          <p:nvPr>
            <p:ph type="sldNum" sz="quarter" idx="12"/>
          </p:nvPr>
        </p:nvSpPr>
        <p:spPr/>
        <p:txBody>
          <a:bodyPr/>
          <a:lstStyle/>
          <a:p>
            <a:fld id="{339F675D-CCB8-1E44-8B99-D1C31FDA93BF}" type="slidenum">
              <a:rPr kumimoji="1" lang="zh-CN" altLang="en-US" smtClean="0"/>
              <a:t>11</a:t>
            </a:fld>
            <a:endParaRPr kumimoji="1" lang="zh-CN" altLang="en-US"/>
          </a:p>
        </p:txBody>
      </p:sp>
    </p:spTree>
    <p:extLst>
      <p:ext uri="{BB962C8B-B14F-4D97-AF65-F5344CB8AC3E}">
        <p14:creationId xmlns:p14="http://schemas.microsoft.com/office/powerpoint/2010/main" val="1452712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545544F-4DC8-4805-9C6C-34AC569849A3}"/>
              </a:ext>
            </a:extLst>
          </p:cNvPr>
          <p:cNvSpPr txBox="1"/>
          <p:nvPr/>
        </p:nvSpPr>
        <p:spPr>
          <a:xfrm>
            <a:off x="594360" y="1612384"/>
            <a:ext cx="7419703" cy="5109091"/>
          </a:xfrm>
          <a:prstGeom prst="rect">
            <a:avLst/>
          </a:prstGeom>
          <a:noFill/>
        </p:spPr>
        <p:txBody>
          <a:bodyPr wrap="square">
            <a:spAutoFit/>
          </a:bodyPr>
          <a:lstStyle/>
          <a:p>
            <a:pPr>
              <a:spcAft>
                <a:spcPts val="600"/>
              </a:spcAft>
            </a:pPr>
            <a:r>
              <a:rPr lang="en-US" altLang="zh-CN" b="1" i="0" u="sng" dirty="0">
                <a:solidFill>
                  <a:schemeClr val="accent5">
                    <a:lumMod val="75000"/>
                  </a:schemeClr>
                </a:solidFill>
                <a:effectLst/>
                <a:latin typeface="+mn-ea"/>
              </a:rPr>
              <a:t>FEMALE PROFESSOR:</a:t>
            </a:r>
          </a:p>
          <a:p>
            <a:pPr>
              <a:spcAft>
                <a:spcPts val="600"/>
              </a:spcAft>
            </a:pPr>
            <a:r>
              <a:rPr lang="en-US" altLang="zh-CN" b="0" i="0" dirty="0">
                <a:solidFill>
                  <a:schemeClr val="accent5">
                    <a:lumMod val="75000"/>
                  </a:schemeClr>
                </a:solidFill>
                <a:effectLst/>
                <a:latin typeface="+mn-ea"/>
              </a:rPr>
              <a:t>That's echolocation. Echolocation is pretty self-explanatory: Using echoes -reflected sound waves - to locate things…As Carol said, bats use it for navigation and orientation…and what else? Mike?</a:t>
            </a:r>
            <a:br>
              <a:rPr lang="en-US" altLang="zh-CN" dirty="0">
                <a:solidFill>
                  <a:schemeClr val="accent5">
                    <a:lumMod val="75000"/>
                  </a:schemeClr>
                </a:solidFill>
                <a:latin typeface="+mn-ea"/>
              </a:rPr>
            </a:br>
            <a:br>
              <a:rPr lang="en-US" altLang="zh-CN" dirty="0">
                <a:solidFill>
                  <a:schemeClr val="accent5">
                    <a:lumMod val="75000"/>
                  </a:schemeClr>
                </a:solidFill>
                <a:latin typeface="+mn-ea"/>
              </a:rPr>
            </a:br>
            <a:r>
              <a:rPr lang="en-US" altLang="zh-CN" b="1" i="0" u="sng" dirty="0">
                <a:effectLst/>
                <a:latin typeface="+mn-ea"/>
              </a:rPr>
              <a:t>MALE STUDENT: </a:t>
            </a:r>
          </a:p>
          <a:p>
            <a:pPr>
              <a:spcAft>
                <a:spcPts val="600"/>
              </a:spcAft>
            </a:pPr>
            <a:r>
              <a:rPr lang="en-US" altLang="zh-CN" b="0" i="0" dirty="0">
                <a:effectLst/>
                <a:latin typeface="+mn-ea"/>
              </a:rPr>
              <a:t>Well, finding food is always important - and I guess not becoming food for other animals.</a:t>
            </a:r>
            <a:br>
              <a:rPr lang="en-US" altLang="zh-CN" dirty="0">
                <a:solidFill>
                  <a:schemeClr val="accent5">
                    <a:lumMod val="75000"/>
                  </a:schemeClr>
                </a:solidFill>
                <a:latin typeface="+mn-ea"/>
              </a:rPr>
            </a:br>
            <a:br>
              <a:rPr lang="en-US" altLang="zh-CN" dirty="0">
                <a:solidFill>
                  <a:schemeClr val="accent5">
                    <a:lumMod val="75000"/>
                  </a:schemeClr>
                </a:solidFill>
                <a:latin typeface="+mn-ea"/>
              </a:rPr>
            </a:br>
            <a:r>
              <a:rPr lang="en-US" altLang="zh-CN" b="1" i="0" u="sng" dirty="0">
                <a:solidFill>
                  <a:schemeClr val="accent5">
                    <a:lumMod val="75000"/>
                  </a:schemeClr>
                </a:solidFill>
                <a:effectLst/>
                <a:latin typeface="+mn-ea"/>
              </a:rPr>
              <a:t>FEMALE PROFESSOR:</a:t>
            </a:r>
          </a:p>
          <a:p>
            <a:pPr>
              <a:spcAft>
                <a:spcPts val="600"/>
              </a:spcAft>
            </a:pPr>
            <a:r>
              <a:rPr lang="en-US" altLang="zh-CN" b="0" i="0" dirty="0">
                <a:solidFill>
                  <a:schemeClr val="accent5">
                    <a:lumMod val="75000"/>
                  </a:schemeClr>
                </a:solidFill>
                <a:effectLst/>
                <a:latin typeface="+mn-ea"/>
              </a:rPr>
              <a:t>Right, on both counts. Avoiding other predators - and locating prey - uh, typically insects that fly around at night. Now, before I go on, let me just respond to something Carol was saying - this idea that bats are blind…Actually, there are some species of bats, the ones that don't use echolocation that do rely on their vision for navigation, but it is true that for many bats, their vision is too weak to count on.</a:t>
            </a:r>
          </a:p>
          <a:p>
            <a:pPr>
              <a:spcAft>
                <a:spcPts val="600"/>
              </a:spcAft>
            </a:pPr>
            <a:r>
              <a:rPr lang="en-US" altLang="zh-CN" b="0" i="0" dirty="0">
                <a:solidFill>
                  <a:schemeClr val="accent5">
                    <a:lumMod val="75000"/>
                  </a:schemeClr>
                </a:solidFill>
                <a:effectLst/>
                <a:latin typeface="+mn-ea"/>
              </a:rPr>
              <a:t>OK, so quick summary of how echolocation works.</a:t>
            </a:r>
            <a:endParaRPr lang="zh-CN" altLang="en-US" dirty="0">
              <a:solidFill>
                <a:schemeClr val="accent5">
                  <a:lumMod val="75000"/>
                </a:schemeClr>
              </a:solidFill>
              <a:latin typeface="+mn-ea"/>
            </a:endParaRPr>
          </a:p>
        </p:txBody>
      </p:sp>
      <p:sp>
        <p:nvSpPr>
          <p:cNvPr id="24" name="TextBox 23">
            <a:extLst>
              <a:ext uri="{FF2B5EF4-FFF2-40B4-BE49-F238E27FC236}">
                <a16:creationId xmlns:a16="http://schemas.microsoft.com/office/drawing/2014/main" id="{F0A447C2-20C6-4D67-BE9B-710DD047BDF4}"/>
              </a:ext>
            </a:extLst>
          </p:cNvPr>
          <p:cNvSpPr txBox="1"/>
          <p:nvPr/>
        </p:nvSpPr>
        <p:spPr>
          <a:xfrm>
            <a:off x="667068" y="224405"/>
            <a:ext cx="338759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one: 1:02 – 1:41</a:t>
            </a:r>
            <a:endParaRPr lang="zh-CN" altLang="en-US" sz="2800" dirty="0">
              <a:solidFill>
                <a:schemeClr val="accent5">
                  <a:lumMod val="75000"/>
                </a:schemeClr>
              </a:solidFill>
              <a:latin typeface="Indie Flower" panose="02000000000000000000" pitchFamily="2" charset="0"/>
            </a:endParaRPr>
          </a:p>
        </p:txBody>
      </p:sp>
      <p:sp>
        <p:nvSpPr>
          <p:cNvPr id="2" name="Slide Number Placeholder 1">
            <a:extLst>
              <a:ext uri="{FF2B5EF4-FFF2-40B4-BE49-F238E27FC236}">
                <a16:creationId xmlns:a16="http://schemas.microsoft.com/office/drawing/2014/main" id="{7B026011-01C5-4FE8-AB32-610BB89741CD}"/>
              </a:ext>
            </a:extLst>
          </p:cNvPr>
          <p:cNvSpPr>
            <a:spLocks noGrp="1"/>
          </p:cNvSpPr>
          <p:nvPr>
            <p:ph type="sldNum" sz="quarter" idx="12"/>
          </p:nvPr>
        </p:nvSpPr>
        <p:spPr/>
        <p:txBody>
          <a:bodyPr/>
          <a:lstStyle/>
          <a:p>
            <a:fld id="{EBF56985-7CC6-482A-A174-BBAF2E85857D}" type="slidenum">
              <a:rPr lang="zh-CN" altLang="en-US" smtClean="0"/>
              <a:t>12</a:t>
            </a:fld>
            <a:endParaRPr lang="zh-CN" altLang="en-US"/>
          </a:p>
        </p:txBody>
      </p:sp>
      <p:sp>
        <p:nvSpPr>
          <p:cNvPr id="14" name="TextBox 13">
            <a:extLst>
              <a:ext uri="{FF2B5EF4-FFF2-40B4-BE49-F238E27FC236}">
                <a16:creationId xmlns:a16="http://schemas.microsoft.com/office/drawing/2014/main" id="{D768C1C7-5B69-4390-B78B-A50A6338416E}"/>
              </a:ext>
            </a:extLst>
          </p:cNvPr>
          <p:cNvSpPr txBox="1"/>
          <p:nvPr/>
        </p:nvSpPr>
        <p:spPr>
          <a:xfrm>
            <a:off x="667068" y="674503"/>
            <a:ext cx="4904242" cy="707886"/>
          </a:xfrm>
          <a:prstGeom prst="rect">
            <a:avLst/>
          </a:prstGeom>
          <a:noFill/>
        </p:spPr>
        <p:txBody>
          <a:bodyPr wrap="square">
            <a:spAutoFit/>
          </a:bodyPr>
          <a:lstStyle/>
          <a:p>
            <a:r>
              <a:rPr lang="en-US" altLang="zh-CN" sz="2000" dirty="0">
                <a:solidFill>
                  <a:schemeClr val="accent5">
                    <a:lumMod val="75000"/>
                  </a:schemeClr>
                </a:solidFill>
                <a:latin typeface="+mn-ea"/>
              </a:rPr>
              <a:t>Please play the recording and summarize with 2-4sentences.</a:t>
            </a:r>
            <a:endParaRPr lang="zh-CN" altLang="en-US" sz="2000" dirty="0">
              <a:solidFill>
                <a:schemeClr val="accent5">
                  <a:lumMod val="75000"/>
                </a:schemeClr>
              </a:solidFill>
              <a:latin typeface="+mn-ea"/>
            </a:endParaRPr>
          </a:p>
        </p:txBody>
      </p:sp>
      <p:sp>
        <p:nvSpPr>
          <p:cNvPr id="4" name="Rectangle 3">
            <a:extLst>
              <a:ext uri="{FF2B5EF4-FFF2-40B4-BE49-F238E27FC236}">
                <a16:creationId xmlns:a16="http://schemas.microsoft.com/office/drawing/2014/main" id="{A441BF71-6F1D-4B67-B798-70F95A753075}"/>
              </a:ext>
            </a:extLst>
          </p:cNvPr>
          <p:cNvSpPr/>
          <p:nvPr/>
        </p:nvSpPr>
        <p:spPr>
          <a:xfrm>
            <a:off x="594360" y="136525"/>
            <a:ext cx="4813663" cy="13568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Arrow: Right 8">
            <a:extLst>
              <a:ext uri="{FF2B5EF4-FFF2-40B4-BE49-F238E27FC236}">
                <a16:creationId xmlns:a16="http://schemas.microsoft.com/office/drawing/2014/main" id="{8FB141CF-DB51-496A-8929-4F4336B0C0D3}"/>
              </a:ext>
            </a:extLst>
          </p:cNvPr>
          <p:cNvSpPr/>
          <p:nvPr/>
        </p:nvSpPr>
        <p:spPr>
          <a:xfrm rot="10800000">
            <a:off x="5644018" y="621782"/>
            <a:ext cx="632473" cy="369332"/>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a:extLst>
              <a:ext uri="{FF2B5EF4-FFF2-40B4-BE49-F238E27FC236}">
                <a16:creationId xmlns:a16="http://schemas.microsoft.com/office/drawing/2014/main" id="{3810A84F-6572-48FD-A4B2-0BA708E2F21E}"/>
              </a:ext>
            </a:extLst>
          </p:cNvPr>
          <p:cNvSpPr/>
          <p:nvPr/>
        </p:nvSpPr>
        <p:spPr>
          <a:xfrm>
            <a:off x="548640" y="1662659"/>
            <a:ext cx="7596051" cy="49709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Summarize with 2-4 sentences, with more details than the brief summary.</a:t>
            </a:r>
            <a:endParaRPr lang="zh-CN" altLang="en-US" sz="2800" dirty="0">
              <a:solidFill>
                <a:schemeClr val="tx1"/>
              </a:solidFill>
            </a:endParaRPr>
          </a:p>
        </p:txBody>
      </p:sp>
      <p:sp>
        <p:nvSpPr>
          <p:cNvPr id="11" name="TextBox 15">
            <a:extLst>
              <a:ext uri="{FF2B5EF4-FFF2-40B4-BE49-F238E27FC236}">
                <a16:creationId xmlns:a16="http://schemas.microsoft.com/office/drawing/2014/main" id="{238380E4-A3D3-6E49-9891-F0042DDFED5A}"/>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2909448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F0A447C2-20C6-4D67-BE9B-710DD047BDF4}"/>
              </a:ext>
            </a:extLst>
          </p:cNvPr>
          <p:cNvSpPr txBox="1"/>
          <p:nvPr/>
        </p:nvSpPr>
        <p:spPr>
          <a:xfrm>
            <a:off x="667068" y="224405"/>
            <a:ext cx="338759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one: 1:02 – 1:41</a:t>
            </a:r>
            <a:endParaRPr lang="zh-CN" altLang="en-US" sz="2800" dirty="0">
              <a:solidFill>
                <a:schemeClr val="accent5">
                  <a:lumMod val="75000"/>
                </a:schemeClr>
              </a:solidFill>
              <a:latin typeface="Indie Flower" panose="02000000000000000000" pitchFamily="2" charset="0"/>
            </a:endParaRPr>
          </a:p>
        </p:txBody>
      </p:sp>
      <p:sp>
        <p:nvSpPr>
          <p:cNvPr id="2" name="Slide Number Placeholder 1">
            <a:extLst>
              <a:ext uri="{FF2B5EF4-FFF2-40B4-BE49-F238E27FC236}">
                <a16:creationId xmlns:a16="http://schemas.microsoft.com/office/drawing/2014/main" id="{7B026011-01C5-4FE8-AB32-610BB89741CD}"/>
              </a:ext>
            </a:extLst>
          </p:cNvPr>
          <p:cNvSpPr>
            <a:spLocks noGrp="1"/>
          </p:cNvSpPr>
          <p:nvPr>
            <p:ph type="sldNum" sz="quarter" idx="12"/>
          </p:nvPr>
        </p:nvSpPr>
        <p:spPr/>
        <p:txBody>
          <a:bodyPr/>
          <a:lstStyle/>
          <a:p>
            <a:fld id="{EBF56985-7CC6-482A-A174-BBAF2E85857D}" type="slidenum">
              <a:rPr lang="zh-CN" altLang="en-US" smtClean="0"/>
              <a:t>13</a:t>
            </a:fld>
            <a:endParaRPr lang="zh-CN" altLang="en-US" dirty="0"/>
          </a:p>
        </p:txBody>
      </p:sp>
      <p:sp>
        <p:nvSpPr>
          <p:cNvPr id="14" name="TextBox 13">
            <a:extLst>
              <a:ext uri="{FF2B5EF4-FFF2-40B4-BE49-F238E27FC236}">
                <a16:creationId xmlns:a16="http://schemas.microsoft.com/office/drawing/2014/main" id="{D768C1C7-5B69-4390-B78B-A50A6338416E}"/>
              </a:ext>
            </a:extLst>
          </p:cNvPr>
          <p:cNvSpPr txBox="1"/>
          <p:nvPr/>
        </p:nvSpPr>
        <p:spPr>
          <a:xfrm>
            <a:off x="667068" y="674503"/>
            <a:ext cx="4904242" cy="707886"/>
          </a:xfrm>
          <a:prstGeom prst="rect">
            <a:avLst/>
          </a:prstGeom>
          <a:noFill/>
        </p:spPr>
        <p:txBody>
          <a:bodyPr wrap="square">
            <a:spAutoFit/>
          </a:bodyPr>
          <a:lstStyle/>
          <a:p>
            <a:r>
              <a:rPr lang="en-US" altLang="zh-CN" sz="2000" dirty="0">
                <a:solidFill>
                  <a:schemeClr val="accent5">
                    <a:lumMod val="75000"/>
                  </a:schemeClr>
                </a:solidFill>
                <a:latin typeface="+mn-ea"/>
              </a:rPr>
              <a:t>Please play the recording and summarize with 2-4sentences.</a:t>
            </a:r>
            <a:endParaRPr lang="zh-CN" altLang="en-US" sz="2000" dirty="0">
              <a:solidFill>
                <a:schemeClr val="accent5">
                  <a:lumMod val="75000"/>
                </a:schemeClr>
              </a:solidFill>
              <a:latin typeface="+mn-ea"/>
            </a:endParaRPr>
          </a:p>
        </p:txBody>
      </p:sp>
      <p:sp>
        <p:nvSpPr>
          <p:cNvPr id="4" name="Rectangle 3">
            <a:extLst>
              <a:ext uri="{FF2B5EF4-FFF2-40B4-BE49-F238E27FC236}">
                <a16:creationId xmlns:a16="http://schemas.microsoft.com/office/drawing/2014/main" id="{A441BF71-6F1D-4B67-B798-70F95A753075}"/>
              </a:ext>
            </a:extLst>
          </p:cNvPr>
          <p:cNvSpPr/>
          <p:nvPr/>
        </p:nvSpPr>
        <p:spPr>
          <a:xfrm>
            <a:off x="594360" y="136525"/>
            <a:ext cx="4813663" cy="13568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Arrow: Right 8">
            <a:extLst>
              <a:ext uri="{FF2B5EF4-FFF2-40B4-BE49-F238E27FC236}">
                <a16:creationId xmlns:a16="http://schemas.microsoft.com/office/drawing/2014/main" id="{8FB141CF-DB51-496A-8929-4F4336B0C0D3}"/>
              </a:ext>
            </a:extLst>
          </p:cNvPr>
          <p:cNvSpPr/>
          <p:nvPr/>
        </p:nvSpPr>
        <p:spPr>
          <a:xfrm rot="10800000">
            <a:off x="5644018" y="621782"/>
            <a:ext cx="632473" cy="369332"/>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214660E4-0497-1841-8484-12C5B4577EF6}"/>
              </a:ext>
            </a:extLst>
          </p:cNvPr>
          <p:cNvSpPr txBox="1"/>
          <p:nvPr/>
        </p:nvSpPr>
        <p:spPr>
          <a:xfrm>
            <a:off x="594360" y="1584981"/>
            <a:ext cx="6403340" cy="5324535"/>
          </a:xfrm>
          <a:prstGeom prst="rect">
            <a:avLst/>
          </a:prstGeom>
          <a:noFill/>
        </p:spPr>
        <p:txBody>
          <a:bodyPr wrap="square">
            <a:spAutoFit/>
          </a:bodyPr>
          <a:lstStyle/>
          <a:p>
            <a:pPr algn="l"/>
            <a:r>
              <a:rPr lang="en-US" altLang="zh-CN" sz="2000" b="1" u="sng" kern="0" dirty="0">
                <a:solidFill>
                  <a:schemeClr val="accent5">
                    <a:lumMod val="75000"/>
                  </a:schemeClr>
                </a:solidFill>
                <a:effectLst/>
                <a:ea typeface="宋体" panose="02010600030101010101" pitchFamily="2" charset="-122"/>
                <a:cs typeface="宋体" panose="02010600030101010101" pitchFamily="2" charset="-122"/>
              </a:rPr>
              <a:t>FEMALE PROFESSOR: </a:t>
            </a:r>
            <a:r>
              <a:rPr lang="en-US" altLang="zh-CN" sz="2000" kern="0" dirty="0">
                <a:solidFill>
                  <a:schemeClr val="accent5">
                    <a:lumMod val="75000"/>
                  </a:schemeClr>
                </a:solidFill>
                <a:effectLst/>
                <a:ea typeface="宋体" panose="02010600030101010101" pitchFamily="2" charset="-122"/>
                <a:cs typeface="宋体" panose="02010600030101010101" pitchFamily="2" charset="-122"/>
              </a:rPr>
              <a:t>But...since you're here now, can I help you with something?</a:t>
            </a:r>
          </a:p>
          <a:p>
            <a:pPr algn="l"/>
            <a:br>
              <a:rPr lang="en-US" altLang="zh-CN" sz="2000" kern="0" dirty="0">
                <a:solidFill>
                  <a:schemeClr val="accent5">
                    <a:lumMod val="75000"/>
                  </a:schemeClr>
                </a:solidFill>
                <a:effectLst/>
                <a:ea typeface="宋体" panose="02010600030101010101" pitchFamily="2" charset="-122"/>
                <a:cs typeface="宋体" panose="02010600030101010101" pitchFamily="2" charset="-122"/>
              </a:rPr>
            </a:br>
            <a:r>
              <a:rPr lang="en-US" altLang="zh-CN" sz="2000" b="1" u="sng" kern="0" dirty="0">
                <a:solidFill>
                  <a:srgbClr val="21242C"/>
                </a:solidFill>
                <a:effectLst/>
                <a:ea typeface="宋体" panose="02010600030101010101" pitchFamily="2" charset="-122"/>
                <a:cs typeface="宋体" panose="02010600030101010101" pitchFamily="2" charset="-122"/>
              </a:rPr>
              <a:t>MALE STUDENT: </a:t>
            </a:r>
            <a:r>
              <a:rPr lang="en-US" altLang="zh-CN" sz="2000" kern="0" dirty="0">
                <a:solidFill>
                  <a:srgbClr val="21242C"/>
                </a:solidFill>
                <a:effectLst/>
                <a:ea typeface="宋体" panose="02010600030101010101" pitchFamily="2" charset="-122"/>
                <a:cs typeface="宋体" panose="02010600030101010101" pitchFamily="2" charset="-122"/>
              </a:rPr>
              <a:t>Well, the </a:t>
            </a:r>
            <a:r>
              <a:rPr lang="en-US" altLang="zh-CN" sz="2000" kern="0" spc="30" dirty="0">
                <a:solidFill>
                  <a:srgbClr val="21242C"/>
                </a:solidFill>
                <a:effectLst/>
                <a:ea typeface="宋体" panose="02010600030101010101" pitchFamily="2" charset="-122"/>
                <a:cs typeface="宋体" panose="02010600030101010101" pitchFamily="2" charset="-122"/>
              </a:rPr>
              <a:t>hydrologic</a:t>
            </a:r>
            <a:r>
              <a:rPr lang="en-US" altLang="zh-CN" sz="2000" kern="0" dirty="0">
                <a:solidFill>
                  <a:srgbClr val="21242C"/>
                </a:solidFill>
                <a:effectLst/>
                <a:ea typeface="宋体" panose="02010600030101010101" pitchFamily="2" charset="-122"/>
                <a:cs typeface="宋体" panose="02010600030101010101" pitchFamily="2" charset="-122"/>
              </a:rPr>
              <a:t> </a:t>
            </a:r>
            <a:r>
              <a:rPr lang="en-US" altLang="zh-CN" sz="2000" kern="0" spc="30" dirty="0">
                <a:solidFill>
                  <a:srgbClr val="21242C"/>
                </a:solidFill>
                <a:effectLst/>
                <a:ea typeface="宋体" panose="02010600030101010101" pitchFamily="2" charset="-122"/>
                <a:cs typeface="宋体" panose="02010600030101010101" pitchFamily="2" charset="-122"/>
              </a:rPr>
              <a:t>cycle</a:t>
            </a:r>
            <a:r>
              <a:rPr lang="en-US" altLang="zh-CN" sz="2000" kern="0" dirty="0">
                <a:solidFill>
                  <a:srgbClr val="21242C"/>
                </a:solidFill>
                <a:effectLst/>
                <a:ea typeface="宋体" panose="02010600030101010101" pitchFamily="2" charset="-122"/>
                <a:cs typeface="宋体" panose="02010600030101010101" pitchFamily="2" charset="-122"/>
              </a:rPr>
              <a:t> ...I remember we went over a </a:t>
            </a:r>
            <a:r>
              <a:rPr lang="en-US" altLang="zh-CN" sz="2000" kern="0" spc="30" dirty="0">
                <a:solidFill>
                  <a:srgbClr val="21242C"/>
                </a:solidFill>
                <a:effectLst/>
                <a:ea typeface="宋体" panose="02010600030101010101" pitchFamily="2" charset="-122"/>
                <a:cs typeface="宋体" panose="02010600030101010101" pitchFamily="2" charset="-122"/>
              </a:rPr>
              <a:t>diagram</a:t>
            </a:r>
            <a:r>
              <a:rPr lang="en-US" altLang="zh-CN" sz="2000" kern="0" dirty="0">
                <a:solidFill>
                  <a:srgbClr val="21242C"/>
                </a:solidFill>
                <a:effectLst/>
                <a:ea typeface="宋体" panose="02010600030101010101" pitchFamily="2" charset="-122"/>
                <a:cs typeface="宋体" panose="02010600030101010101" pitchFamily="2" charset="-122"/>
              </a:rPr>
              <a:t> in class ?and from what I remember ...water changes back and forth from water in lakes and oceans to vapor, and then back to water again when it falls as rain or snow...as precipitation. It's </a:t>
            </a:r>
            <a:r>
              <a:rPr lang="en-US" altLang="zh-CN" sz="2000" kern="0" spc="30" dirty="0">
                <a:solidFill>
                  <a:srgbClr val="21242C"/>
                </a:solidFill>
                <a:effectLst/>
                <a:ea typeface="宋体" panose="02010600030101010101" pitchFamily="2" charset="-122"/>
                <a:cs typeface="宋体" panose="02010600030101010101" pitchFamily="2" charset="-122"/>
              </a:rPr>
              <a:t>constantly</a:t>
            </a:r>
            <a:r>
              <a:rPr lang="en-US" altLang="zh-CN" sz="2000" kern="0" dirty="0">
                <a:solidFill>
                  <a:srgbClr val="21242C"/>
                </a:solidFill>
                <a:effectLst/>
                <a:ea typeface="宋体" panose="02010600030101010101" pitchFamily="2" charset="-122"/>
                <a:cs typeface="宋体" panose="02010600030101010101" pitchFamily="2" charset="-122"/>
              </a:rPr>
              <a:t> being recycled, </a:t>
            </a:r>
            <a:r>
              <a:rPr lang="en-US" altLang="zh-CN" sz="2000" kern="0" spc="30" dirty="0">
                <a:solidFill>
                  <a:srgbClr val="21242C"/>
                </a:solidFill>
                <a:effectLst/>
                <a:ea typeface="宋体" panose="02010600030101010101" pitchFamily="2" charset="-122"/>
                <a:cs typeface="宋体" panose="02010600030101010101" pitchFamily="2" charset="-122"/>
              </a:rPr>
              <a:t>through evaporation</a:t>
            </a:r>
            <a:r>
              <a:rPr lang="en-US" altLang="zh-CN" sz="2000" kern="0" dirty="0">
                <a:solidFill>
                  <a:srgbClr val="21242C"/>
                </a:solidFill>
                <a:effectLst/>
                <a:ea typeface="宋体" panose="02010600030101010101" pitchFamily="2" charset="-122"/>
                <a:cs typeface="宋体" panose="02010600030101010101" pitchFamily="2" charset="-122"/>
              </a:rPr>
              <a:t> and </a:t>
            </a:r>
            <a:r>
              <a:rPr lang="en-US" altLang="zh-CN" sz="2000" kern="0" spc="30" dirty="0">
                <a:solidFill>
                  <a:srgbClr val="21242C"/>
                </a:solidFill>
                <a:effectLst/>
                <a:ea typeface="宋体" panose="02010600030101010101" pitchFamily="2" charset="-122"/>
                <a:cs typeface="宋体" panose="02010600030101010101" pitchFamily="2" charset="-122"/>
              </a:rPr>
              <a:t>condensation</a:t>
            </a:r>
            <a:r>
              <a:rPr lang="en-US" altLang="zh-CN" sz="2000" kern="0" dirty="0">
                <a:solidFill>
                  <a:srgbClr val="21242C"/>
                </a:solidFill>
                <a:effectLst/>
                <a:ea typeface="宋体" panose="02010600030101010101" pitchFamily="2" charset="-122"/>
                <a:cs typeface="宋体" panose="02010600030101010101" pitchFamily="2" charset="-122"/>
              </a:rPr>
              <a:t>.</a:t>
            </a:r>
          </a:p>
          <a:p>
            <a:pPr algn="l"/>
            <a:br>
              <a:rPr lang="en-US" altLang="zh-CN" sz="2000" kern="0" dirty="0">
                <a:solidFill>
                  <a:srgbClr val="21242C"/>
                </a:solidFill>
                <a:effectLst/>
                <a:ea typeface="宋体" panose="02010600030101010101" pitchFamily="2" charset="-122"/>
                <a:cs typeface="宋体" panose="02010600030101010101" pitchFamily="2" charset="-122"/>
              </a:rPr>
            </a:br>
            <a:r>
              <a:rPr lang="en-US" altLang="zh-CN" sz="2000" b="1" u="sng" kern="0" dirty="0">
                <a:solidFill>
                  <a:schemeClr val="accent5">
                    <a:lumMod val="75000"/>
                  </a:schemeClr>
                </a:solidFill>
                <a:effectLst/>
                <a:ea typeface="宋体" panose="02010600030101010101" pitchFamily="2" charset="-122"/>
                <a:cs typeface="宋体" panose="02010600030101010101" pitchFamily="2" charset="-122"/>
              </a:rPr>
              <a:t>FEMALE PROFESSOR: </a:t>
            </a:r>
            <a:r>
              <a:rPr lang="en-US" altLang="zh-CN" sz="2000" kern="0" dirty="0">
                <a:solidFill>
                  <a:schemeClr val="accent5">
                    <a:lumMod val="75000"/>
                  </a:schemeClr>
                </a:solidFill>
                <a:effectLst/>
                <a:ea typeface="宋体" panose="02010600030101010101" pitchFamily="2" charset="-122"/>
                <a:cs typeface="宋体" panose="02010600030101010101" pitchFamily="2" charset="-122"/>
              </a:rPr>
              <a:t>That's it, basically. Umm ?so exactly what is it you don't understand? </a:t>
            </a:r>
          </a:p>
          <a:p>
            <a:pPr algn="l"/>
            <a:endParaRPr lang="zh-CN" altLang="zh-CN" sz="2000" kern="100" dirty="0">
              <a:solidFill>
                <a:schemeClr val="accent5">
                  <a:lumMod val="75000"/>
                </a:schemeClr>
              </a:solidFill>
              <a:effectLst/>
              <a:ea typeface="DengXian" panose="02010600030101010101" pitchFamily="2" charset="-122"/>
              <a:cs typeface="Times New Roman" panose="02020603050405020304" pitchFamily="18" charset="0"/>
            </a:endParaRPr>
          </a:p>
          <a:p>
            <a:pPr algn="l"/>
            <a:r>
              <a:rPr lang="en-US" altLang="zh-CN" sz="2000" b="1" u="sng" kern="0" dirty="0">
                <a:solidFill>
                  <a:srgbClr val="21242C"/>
                </a:solidFill>
                <a:effectLst/>
                <a:ea typeface="宋体" panose="02010600030101010101" pitchFamily="2" charset="-122"/>
                <a:cs typeface="宋体" panose="02010600030101010101" pitchFamily="2" charset="-122"/>
              </a:rPr>
              <a:t>MALE STUDENT: </a:t>
            </a:r>
            <a:r>
              <a:rPr lang="en-US" altLang="zh-CN" sz="2000" kern="0" dirty="0">
                <a:solidFill>
                  <a:srgbClr val="21242C"/>
                </a:solidFill>
                <a:effectLst/>
                <a:ea typeface="宋体" panose="02010600030101010101" pitchFamily="2" charset="-122"/>
                <a:cs typeface="宋体" panose="02010600030101010101" pitchFamily="2" charset="-122"/>
              </a:rPr>
              <a:t>OK. I guess what I'm really </a:t>
            </a:r>
            <a:r>
              <a:rPr lang="en-US" altLang="zh-CN" sz="2000" kern="0" spc="30" dirty="0">
                <a:solidFill>
                  <a:srgbClr val="21242C"/>
                </a:solidFill>
                <a:effectLst/>
                <a:ea typeface="宋体" panose="02010600030101010101" pitchFamily="2" charset="-122"/>
                <a:cs typeface="宋体" panose="02010600030101010101" pitchFamily="2" charset="-122"/>
              </a:rPr>
              <a:t>confused</a:t>
            </a:r>
            <a:r>
              <a:rPr lang="en-US" altLang="zh-CN" sz="2000" kern="0" dirty="0">
                <a:solidFill>
                  <a:srgbClr val="21242C"/>
                </a:solidFill>
                <a:effectLst/>
                <a:ea typeface="宋体" panose="02010600030101010101" pitchFamily="2" charset="-122"/>
                <a:cs typeface="宋体" panose="02010600030101010101" pitchFamily="2" charset="-122"/>
              </a:rPr>
              <a:t> about is how the </a:t>
            </a:r>
            <a:r>
              <a:rPr lang="en-US" altLang="zh-CN" sz="2000" kern="0" spc="30" dirty="0">
                <a:solidFill>
                  <a:srgbClr val="21242C"/>
                </a:solidFill>
                <a:effectLst/>
                <a:ea typeface="宋体" panose="02010600030101010101" pitchFamily="2" charset="-122"/>
                <a:cs typeface="宋体" panose="02010600030101010101" pitchFamily="2" charset="-122"/>
              </a:rPr>
              <a:t>topography</a:t>
            </a:r>
            <a:r>
              <a:rPr lang="en-US" altLang="zh-CN" sz="2000" kern="0" dirty="0">
                <a:solidFill>
                  <a:srgbClr val="21242C"/>
                </a:solidFill>
                <a:effectLst/>
                <a:ea typeface="宋体" panose="02010600030101010101" pitchFamily="2" charset="-122"/>
                <a:cs typeface="宋体" panose="02010600030101010101" pitchFamily="2" charset="-122"/>
              </a:rPr>
              <a:t> of the land—the mountains and valleys and </a:t>
            </a:r>
            <a:r>
              <a:rPr lang="en-US" altLang="zh-CN" sz="2000" kern="0" spc="30" dirty="0">
                <a:solidFill>
                  <a:srgbClr val="21242C"/>
                </a:solidFill>
                <a:effectLst/>
                <a:ea typeface="宋体" panose="02010600030101010101" pitchFamily="2" charset="-122"/>
                <a:cs typeface="宋体" panose="02010600030101010101" pitchFamily="2" charset="-122"/>
              </a:rPr>
              <a:t>stuff</a:t>
            </a:r>
            <a:r>
              <a:rPr lang="en-US" altLang="zh-CN" sz="2000" kern="0" dirty="0">
                <a:solidFill>
                  <a:srgbClr val="21242C"/>
                </a:solidFill>
                <a:effectLst/>
                <a:ea typeface="宋体" panose="02010600030101010101" pitchFamily="2" charset="-122"/>
                <a:cs typeface="宋体" panose="02010600030101010101" pitchFamily="2" charset="-122"/>
              </a:rPr>
              <a:t>—affect </a:t>
            </a:r>
            <a:r>
              <a:rPr lang="en-US" altLang="zh-CN" sz="2000" kern="0" spc="30" dirty="0">
                <a:solidFill>
                  <a:srgbClr val="21242C"/>
                </a:solidFill>
                <a:effectLst/>
                <a:ea typeface="宋体" panose="02010600030101010101" pitchFamily="2" charset="-122"/>
                <a:cs typeface="宋体" panose="02010600030101010101" pitchFamily="2" charset="-122"/>
              </a:rPr>
              <a:t>precipitation</a:t>
            </a:r>
            <a:r>
              <a:rPr lang="en-US" altLang="zh-CN" sz="2000" kern="0" dirty="0">
                <a:solidFill>
                  <a:srgbClr val="21242C"/>
                </a:solidFill>
                <a:effectLst/>
                <a:ea typeface="宋体" panose="02010600030101010101" pitchFamily="2" charset="-122"/>
                <a:cs typeface="宋体" panose="02010600030101010101" pitchFamily="2" charset="-122"/>
              </a:rPr>
              <a:t>.</a:t>
            </a:r>
            <a:endParaRPr lang="zh-CN" altLang="zh-CN" sz="2000" kern="100" dirty="0">
              <a:effectLst/>
              <a:ea typeface="DengXian"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E49D83E4-6CE4-7948-8E3C-D83AEE8368F1}"/>
              </a:ext>
            </a:extLst>
          </p:cNvPr>
          <p:cNvSpPr txBox="1"/>
          <p:nvPr/>
        </p:nvSpPr>
        <p:spPr>
          <a:xfrm>
            <a:off x="6794500" y="2590800"/>
            <a:ext cx="5295900" cy="2308324"/>
          </a:xfrm>
          <a:prstGeom prst="rect">
            <a:avLst/>
          </a:prstGeom>
          <a:noFill/>
        </p:spPr>
        <p:txBody>
          <a:bodyPr wrap="square" rtlCol="0">
            <a:spAutoFit/>
          </a:bodyPr>
          <a:lstStyle/>
          <a:p>
            <a:r>
              <a:rPr kumimoji="1" lang="en-US" altLang="zh-CN" b="1" u="sng" dirty="0"/>
              <a:t>Answers:</a:t>
            </a:r>
          </a:p>
          <a:p>
            <a:endParaRPr kumimoji="1" lang="en-US" altLang="zh-CN" b="1" u="sng" dirty="0"/>
          </a:p>
          <a:p>
            <a:r>
              <a:rPr kumimoji="1" lang="en-US" altLang="zh-CN" dirty="0"/>
              <a:t>The professor asks which part of the subject he doesn’t understand. The student first illustrates the explanation of the hydrologic cycle to make sure he understands the whole concept. Then, he proposes that he is confused about how the topography affects precipitation in hydrologic cycle.</a:t>
            </a:r>
          </a:p>
        </p:txBody>
      </p:sp>
      <p:sp>
        <p:nvSpPr>
          <p:cNvPr id="10" name="TextBox 15">
            <a:extLst>
              <a:ext uri="{FF2B5EF4-FFF2-40B4-BE49-F238E27FC236}">
                <a16:creationId xmlns:a16="http://schemas.microsoft.com/office/drawing/2014/main" id="{1115DD0D-927B-2242-914B-2EBF6EB7E4D2}"/>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799139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F0A447C2-20C6-4D67-BE9B-710DD047BDF4}"/>
              </a:ext>
            </a:extLst>
          </p:cNvPr>
          <p:cNvSpPr txBox="1"/>
          <p:nvPr/>
        </p:nvSpPr>
        <p:spPr>
          <a:xfrm>
            <a:off x="667068" y="224405"/>
            <a:ext cx="338759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one: 1:02 – 1:41</a:t>
            </a:r>
            <a:endParaRPr lang="zh-CN" altLang="en-US" sz="2800" dirty="0">
              <a:solidFill>
                <a:schemeClr val="accent5">
                  <a:lumMod val="75000"/>
                </a:schemeClr>
              </a:solidFill>
              <a:latin typeface="Indie Flower" panose="02000000000000000000" pitchFamily="2" charset="0"/>
            </a:endParaRPr>
          </a:p>
        </p:txBody>
      </p:sp>
      <p:sp>
        <p:nvSpPr>
          <p:cNvPr id="2" name="Slide Number Placeholder 1">
            <a:extLst>
              <a:ext uri="{FF2B5EF4-FFF2-40B4-BE49-F238E27FC236}">
                <a16:creationId xmlns:a16="http://schemas.microsoft.com/office/drawing/2014/main" id="{7B026011-01C5-4FE8-AB32-610BB89741CD}"/>
              </a:ext>
            </a:extLst>
          </p:cNvPr>
          <p:cNvSpPr>
            <a:spLocks noGrp="1"/>
          </p:cNvSpPr>
          <p:nvPr>
            <p:ph type="sldNum" sz="quarter" idx="12"/>
          </p:nvPr>
        </p:nvSpPr>
        <p:spPr/>
        <p:txBody>
          <a:bodyPr/>
          <a:lstStyle/>
          <a:p>
            <a:fld id="{EBF56985-7CC6-482A-A174-BBAF2E85857D}" type="slidenum">
              <a:rPr lang="zh-CN" altLang="en-US" smtClean="0"/>
              <a:t>14</a:t>
            </a:fld>
            <a:endParaRPr lang="zh-CN" altLang="en-US" dirty="0"/>
          </a:p>
        </p:txBody>
      </p:sp>
      <p:sp>
        <p:nvSpPr>
          <p:cNvPr id="14" name="TextBox 13">
            <a:extLst>
              <a:ext uri="{FF2B5EF4-FFF2-40B4-BE49-F238E27FC236}">
                <a16:creationId xmlns:a16="http://schemas.microsoft.com/office/drawing/2014/main" id="{D768C1C7-5B69-4390-B78B-A50A6338416E}"/>
              </a:ext>
            </a:extLst>
          </p:cNvPr>
          <p:cNvSpPr txBox="1"/>
          <p:nvPr/>
        </p:nvSpPr>
        <p:spPr>
          <a:xfrm>
            <a:off x="667068" y="674503"/>
            <a:ext cx="4904242" cy="707886"/>
          </a:xfrm>
          <a:prstGeom prst="rect">
            <a:avLst/>
          </a:prstGeom>
          <a:noFill/>
        </p:spPr>
        <p:txBody>
          <a:bodyPr wrap="square">
            <a:spAutoFit/>
          </a:bodyPr>
          <a:lstStyle/>
          <a:p>
            <a:r>
              <a:rPr lang="en-US" altLang="zh-CN" sz="2000" dirty="0">
                <a:solidFill>
                  <a:schemeClr val="accent5">
                    <a:lumMod val="75000"/>
                  </a:schemeClr>
                </a:solidFill>
                <a:latin typeface="+mn-ea"/>
              </a:rPr>
              <a:t>Please play the recording and summarize with 2-4sentences.</a:t>
            </a:r>
            <a:endParaRPr lang="zh-CN" altLang="en-US" sz="2000" dirty="0">
              <a:solidFill>
                <a:schemeClr val="accent5">
                  <a:lumMod val="75000"/>
                </a:schemeClr>
              </a:solidFill>
              <a:latin typeface="+mn-ea"/>
            </a:endParaRPr>
          </a:p>
        </p:txBody>
      </p:sp>
      <p:sp>
        <p:nvSpPr>
          <p:cNvPr id="4" name="Rectangle 3">
            <a:extLst>
              <a:ext uri="{FF2B5EF4-FFF2-40B4-BE49-F238E27FC236}">
                <a16:creationId xmlns:a16="http://schemas.microsoft.com/office/drawing/2014/main" id="{A441BF71-6F1D-4B67-B798-70F95A753075}"/>
              </a:ext>
            </a:extLst>
          </p:cNvPr>
          <p:cNvSpPr/>
          <p:nvPr/>
        </p:nvSpPr>
        <p:spPr>
          <a:xfrm>
            <a:off x="594360" y="136525"/>
            <a:ext cx="4813663" cy="13568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Arrow: Right 8">
            <a:extLst>
              <a:ext uri="{FF2B5EF4-FFF2-40B4-BE49-F238E27FC236}">
                <a16:creationId xmlns:a16="http://schemas.microsoft.com/office/drawing/2014/main" id="{8FB141CF-DB51-496A-8929-4F4336B0C0D3}"/>
              </a:ext>
            </a:extLst>
          </p:cNvPr>
          <p:cNvSpPr/>
          <p:nvPr/>
        </p:nvSpPr>
        <p:spPr>
          <a:xfrm rot="10800000">
            <a:off x="5644018" y="621782"/>
            <a:ext cx="632473" cy="369332"/>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214660E4-0497-1841-8484-12C5B4577EF6}"/>
              </a:ext>
            </a:extLst>
          </p:cNvPr>
          <p:cNvSpPr txBox="1"/>
          <p:nvPr/>
        </p:nvSpPr>
        <p:spPr>
          <a:xfrm>
            <a:off x="594360" y="1584981"/>
            <a:ext cx="6096000" cy="5324535"/>
          </a:xfrm>
          <a:prstGeom prst="rect">
            <a:avLst/>
          </a:prstGeom>
          <a:noFill/>
        </p:spPr>
        <p:txBody>
          <a:bodyPr wrap="square">
            <a:spAutoFit/>
          </a:bodyPr>
          <a:lstStyle/>
          <a:p>
            <a:pPr algn="l"/>
            <a:r>
              <a:rPr lang="en-US" altLang="zh-CN" sz="2000" u="sng" kern="0" dirty="0">
                <a:solidFill>
                  <a:schemeClr val="accent5">
                    <a:lumMod val="75000"/>
                  </a:schemeClr>
                </a:solidFill>
                <a:effectLst/>
                <a:ea typeface="宋体" panose="02010600030101010101" pitchFamily="2" charset="-122"/>
                <a:cs typeface="宋体" panose="02010600030101010101" pitchFamily="2" charset="-122"/>
              </a:rPr>
              <a:t>FEMALE PROFESSOR: </a:t>
            </a:r>
            <a:r>
              <a:rPr lang="en-US" altLang="zh-CN" sz="2000" kern="0" dirty="0">
                <a:solidFill>
                  <a:schemeClr val="accent5">
                    <a:lumMod val="75000"/>
                  </a:schemeClr>
                </a:solidFill>
                <a:effectLst/>
                <a:ea typeface="宋体" panose="02010600030101010101" pitchFamily="2" charset="-122"/>
                <a:cs typeface="宋体" panose="02010600030101010101" pitchFamily="2" charset="-122"/>
              </a:rPr>
              <a:t>But...since you're here now, can I help you with something?</a:t>
            </a:r>
          </a:p>
          <a:p>
            <a:pPr algn="l"/>
            <a:br>
              <a:rPr lang="en-US" altLang="zh-CN" sz="2000" kern="0" dirty="0">
                <a:solidFill>
                  <a:schemeClr val="accent5">
                    <a:lumMod val="75000"/>
                  </a:schemeClr>
                </a:solidFill>
                <a:effectLst/>
                <a:ea typeface="宋体" panose="02010600030101010101" pitchFamily="2" charset="-122"/>
                <a:cs typeface="宋体" panose="02010600030101010101" pitchFamily="2" charset="-122"/>
              </a:rPr>
            </a:br>
            <a:r>
              <a:rPr lang="en-US" altLang="zh-CN" sz="2000" u="sng" kern="0" dirty="0">
                <a:solidFill>
                  <a:srgbClr val="21242C"/>
                </a:solidFill>
                <a:effectLst/>
                <a:ea typeface="宋体" panose="02010600030101010101" pitchFamily="2" charset="-122"/>
                <a:cs typeface="宋体" panose="02010600030101010101" pitchFamily="2" charset="-122"/>
              </a:rPr>
              <a:t>MALE STUDENT: </a:t>
            </a:r>
            <a:r>
              <a:rPr lang="en-US" altLang="zh-CN" sz="2000" kern="0" dirty="0">
                <a:solidFill>
                  <a:srgbClr val="21242C"/>
                </a:solidFill>
                <a:effectLst/>
                <a:ea typeface="宋体" panose="02010600030101010101" pitchFamily="2" charset="-122"/>
                <a:cs typeface="宋体" panose="02010600030101010101" pitchFamily="2" charset="-122"/>
              </a:rPr>
              <a:t>Well, the </a:t>
            </a:r>
            <a:r>
              <a:rPr lang="en-US" altLang="zh-CN" sz="2000" kern="0" spc="30" dirty="0">
                <a:solidFill>
                  <a:srgbClr val="21242C"/>
                </a:solidFill>
                <a:effectLst/>
                <a:ea typeface="宋体" panose="02010600030101010101" pitchFamily="2" charset="-122"/>
                <a:cs typeface="宋体" panose="02010600030101010101" pitchFamily="2" charset="-122"/>
              </a:rPr>
              <a:t>hydrologic</a:t>
            </a:r>
            <a:r>
              <a:rPr lang="en-US" altLang="zh-CN" sz="2000" kern="0" dirty="0">
                <a:solidFill>
                  <a:srgbClr val="21242C"/>
                </a:solidFill>
                <a:effectLst/>
                <a:ea typeface="宋体" panose="02010600030101010101" pitchFamily="2" charset="-122"/>
                <a:cs typeface="宋体" panose="02010600030101010101" pitchFamily="2" charset="-122"/>
              </a:rPr>
              <a:t> </a:t>
            </a:r>
            <a:r>
              <a:rPr lang="en-US" altLang="zh-CN" sz="2000" kern="0" spc="30" dirty="0">
                <a:solidFill>
                  <a:srgbClr val="21242C"/>
                </a:solidFill>
                <a:effectLst/>
                <a:ea typeface="宋体" panose="02010600030101010101" pitchFamily="2" charset="-122"/>
                <a:cs typeface="宋体" panose="02010600030101010101" pitchFamily="2" charset="-122"/>
              </a:rPr>
              <a:t>cycle</a:t>
            </a:r>
            <a:r>
              <a:rPr lang="en-US" altLang="zh-CN" sz="2000" kern="0" dirty="0">
                <a:solidFill>
                  <a:srgbClr val="21242C"/>
                </a:solidFill>
                <a:effectLst/>
                <a:ea typeface="宋体" panose="02010600030101010101" pitchFamily="2" charset="-122"/>
                <a:cs typeface="宋体" panose="02010600030101010101" pitchFamily="2" charset="-122"/>
              </a:rPr>
              <a:t> ...I remember we went over a </a:t>
            </a:r>
            <a:r>
              <a:rPr lang="en-US" altLang="zh-CN" sz="2000" kern="0" spc="30" dirty="0">
                <a:solidFill>
                  <a:srgbClr val="21242C"/>
                </a:solidFill>
                <a:effectLst/>
                <a:ea typeface="宋体" panose="02010600030101010101" pitchFamily="2" charset="-122"/>
                <a:cs typeface="宋体" panose="02010600030101010101" pitchFamily="2" charset="-122"/>
              </a:rPr>
              <a:t>diagram</a:t>
            </a:r>
            <a:r>
              <a:rPr lang="en-US" altLang="zh-CN" sz="2000" kern="0" dirty="0">
                <a:solidFill>
                  <a:srgbClr val="21242C"/>
                </a:solidFill>
                <a:effectLst/>
                <a:ea typeface="宋体" panose="02010600030101010101" pitchFamily="2" charset="-122"/>
                <a:cs typeface="宋体" panose="02010600030101010101" pitchFamily="2" charset="-122"/>
              </a:rPr>
              <a:t> in class ?and from what I remember ...water changes back and forth from water in lakes and oceans to vapor, and then back to water again when it falls as rain or snow...as precipitation. It's </a:t>
            </a:r>
            <a:r>
              <a:rPr lang="en-US" altLang="zh-CN" sz="2000" kern="0" spc="30" dirty="0">
                <a:solidFill>
                  <a:srgbClr val="21242C"/>
                </a:solidFill>
                <a:effectLst/>
                <a:ea typeface="宋体" panose="02010600030101010101" pitchFamily="2" charset="-122"/>
                <a:cs typeface="宋体" panose="02010600030101010101" pitchFamily="2" charset="-122"/>
              </a:rPr>
              <a:t>constantly</a:t>
            </a:r>
            <a:r>
              <a:rPr lang="en-US" altLang="zh-CN" sz="2000" kern="0" dirty="0">
                <a:solidFill>
                  <a:srgbClr val="21242C"/>
                </a:solidFill>
                <a:effectLst/>
                <a:ea typeface="宋体" panose="02010600030101010101" pitchFamily="2" charset="-122"/>
                <a:cs typeface="宋体" panose="02010600030101010101" pitchFamily="2" charset="-122"/>
              </a:rPr>
              <a:t> being recycled, </a:t>
            </a:r>
            <a:r>
              <a:rPr lang="en-US" altLang="zh-CN" sz="2000" kern="0" spc="30" dirty="0">
                <a:solidFill>
                  <a:srgbClr val="21242C"/>
                </a:solidFill>
                <a:effectLst/>
                <a:ea typeface="宋体" panose="02010600030101010101" pitchFamily="2" charset="-122"/>
                <a:cs typeface="宋体" panose="02010600030101010101" pitchFamily="2" charset="-122"/>
              </a:rPr>
              <a:t>through evaporation</a:t>
            </a:r>
            <a:r>
              <a:rPr lang="en-US" altLang="zh-CN" sz="2000" kern="0" dirty="0">
                <a:solidFill>
                  <a:srgbClr val="21242C"/>
                </a:solidFill>
                <a:effectLst/>
                <a:ea typeface="宋体" panose="02010600030101010101" pitchFamily="2" charset="-122"/>
                <a:cs typeface="宋体" panose="02010600030101010101" pitchFamily="2" charset="-122"/>
              </a:rPr>
              <a:t> and </a:t>
            </a:r>
            <a:r>
              <a:rPr lang="en-US" altLang="zh-CN" sz="2000" kern="0" spc="30" dirty="0">
                <a:solidFill>
                  <a:srgbClr val="21242C"/>
                </a:solidFill>
                <a:effectLst/>
                <a:ea typeface="宋体" panose="02010600030101010101" pitchFamily="2" charset="-122"/>
                <a:cs typeface="宋体" panose="02010600030101010101" pitchFamily="2" charset="-122"/>
              </a:rPr>
              <a:t>condensation</a:t>
            </a:r>
            <a:r>
              <a:rPr lang="en-US" altLang="zh-CN" sz="2000" kern="0" dirty="0">
                <a:solidFill>
                  <a:srgbClr val="21242C"/>
                </a:solidFill>
                <a:effectLst/>
                <a:ea typeface="宋体" panose="02010600030101010101" pitchFamily="2" charset="-122"/>
                <a:cs typeface="宋体" panose="02010600030101010101" pitchFamily="2" charset="-122"/>
              </a:rPr>
              <a:t>.</a:t>
            </a:r>
          </a:p>
          <a:p>
            <a:pPr algn="l"/>
            <a:br>
              <a:rPr lang="en-US" altLang="zh-CN" sz="2000" kern="0" dirty="0">
                <a:solidFill>
                  <a:srgbClr val="21242C"/>
                </a:solidFill>
                <a:effectLst/>
                <a:ea typeface="宋体" panose="02010600030101010101" pitchFamily="2" charset="-122"/>
                <a:cs typeface="宋体" panose="02010600030101010101" pitchFamily="2" charset="-122"/>
              </a:rPr>
            </a:br>
            <a:r>
              <a:rPr lang="en-US" altLang="zh-CN" sz="2000" u="sng" kern="0" dirty="0">
                <a:solidFill>
                  <a:schemeClr val="accent5">
                    <a:lumMod val="75000"/>
                  </a:schemeClr>
                </a:solidFill>
                <a:effectLst/>
                <a:ea typeface="宋体" panose="02010600030101010101" pitchFamily="2" charset="-122"/>
                <a:cs typeface="宋体" panose="02010600030101010101" pitchFamily="2" charset="-122"/>
              </a:rPr>
              <a:t>FEMALE PROFESSOR: </a:t>
            </a:r>
            <a:r>
              <a:rPr lang="en-US" altLang="zh-CN" sz="2000" kern="0" dirty="0">
                <a:solidFill>
                  <a:schemeClr val="accent5">
                    <a:lumMod val="75000"/>
                  </a:schemeClr>
                </a:solidFill>
                <a:effectLst/>
                <a:ea typeface="宋体" panose="02010600030101010101" pitchFamily="2" charset="-122"/>
                <a:cs typeface="宋体" panose="02010600030101010101" pitchFamily="2" charset="-122"/>
              </a:rPr>
              <a:t>That's it, basically. Umm ?so exactly what is it you don't understand? </a:t>
            </a:r>
          </a:p>
          <a:p>
            <a:pPr algn="l"/>
            <a:endParaRPr lang="zh-CN" altLang="zh-CN" sz="2000" kern="100" dirty="0">
              <a:solidFill>
                <a:schemeClr val="accent5">
                  <a:lumMod val="75000"/>
                </a:schemeClr>
              </a:solidFill>
              <a:effectLst/>
              <a:ea typeface="DengXian" panose="02010600030101010101" pitchFamily="2" charset="-122"/>
              <a:cs typeface="Times New Roman" panose="02020603050405020304" pitchFamily="18" charset="0"/>
            </a:endParaRPr>
          </a:p>
          <a:p>
            <a:pPr algn="l"/>
            <a:r>
              <a:rPr lang="en-US" altLang="zh-CN" sz="2000" u="sng" kern="0" dirty="0">
                <a:solidFill>
                  <a:srgbClr val="21242C"/>
                </a:solidFill>
                <a:effectLst/>
                <a:ea typeface="宋体" panose="02010600030101010101" pitchFamily="2" charset="-122"/>
                <a:cs typeface="宋体" panose="02010600030101010101" pitchFamily="2" charset="-122"/>
              </a:rPr>
              <a:t>MALE STUDENT: </a:t>
            </a:r>
            <a:r>
              <a:rPr lang="en-US" altLang="zh-CN" sz="2000" kern="0" dirty="0">
                <a:solidFill>
                  <a:srgbClr val="21242C"/>
                </a:solidFill>
                <a:effectLst/>
                <a:ea typeface="宋体" panose="02010600030101010101" pitchFamily="2" charset="-122"/>
                <a:cs typeface="宋体" panose="02010600030101010101" pitchFamily="2" charset="-122"/>
              </a:rPr>
              <a:t>OK. I guess what I'm really </a:t>
            </a:r>
            <a:r>
              <a:rPr lang="en-US" altLang="zh-CN" sz="2000" kern="0" spc="30" dirty="0">
                <a:solidFill>
                  <a:srgbClr val="21242C"/>
                </a:solidFill>
                <a:effectLst/>
                <a:ea typeface="宋体" panose="02010600030101010101" pitchFamily="2" charset="-122"/>
                <a:cs typeface="宋体" panose="02010600030101010101" pitchFamily="2" charset="-122"/>
              </a:rPr>
              <a:t>confused</a:t>
            </a:r>
            <a:r>
              <a:rPr lang="en-US" altLang="zh-CN" sz="2000" kern="0" dirty="0">
                <a:solidFill>
                  <a:srgbClr val="21242C"/>
                </a:solidFill>
                <a:effectLst/>
                <a:ea typeface="宋体" panose="02010600030101010101" pitchFamily="2" charset="-122"/>
                <a:cs typeface="宋体" panose="02010600030101010101" pitchFamily="2" charset="-122"/>
              </a:rPr>
              <a:t> about is how the </a:t>
            </a:r>
            <a:r>
              <a:rPr lang="en-US" altLang="zh-CN" sz="2000" kern="0" spc="30" dirty="0">
                <a:solidFill>
                  <a:srgbClr val="21242C"/>
                </a:solidFill>
                <a:effectLst/>
                <a:ea typeface="宋体" panose="02010600030101010101" pitchFamily="2" charset="-122"/>
                <a:cs typeface="宋体" panose="02010600030101010101" pitchFamily="2" charset="-122"/>
              </a:rPr>
              <a:t>topography</a:t>
            </a:r>
            <a:r>
              <a:rPr lang="en-US" altLang="zh-CN" sz="2000" kern="0" dirty="0">
                <a:solidFill>
                  <a:srgbClr val="21242C"/>
                </a:solidFill>
                <a:effectLst/>
                <a:ea typeface="宋体" panose="02010600030101010101" pitchFamily="2" charset="-122"/>
                <a:cs typeface="宋体" panose="02010600030101010101" pitchFamily="2" charset="-122"/>
              </a:rPr>
              <a:t> of the land—the mountains and valleys and </a:t>
            </a:r>
            <a:r>
              <a:rPr lang="en-US" altLang="zh-CN" sz="2000" kern="0" spc="30" dirty="0">
                <a:solidFill>
                  <a:srgbClr val="21242C"/>
                </a:solidFill>
                <a:effectLst/>
                <a:ea typeface="宋体" panose="02010600030101010101" pitchFamily="2" charset="-122"/>
                <a:cs typeface="宋体" panose="02010600030101010101" pitchFamily="2" charset="-122"/>
              </a:rPr>
              <a:t>stuff</a:t>
            </a:r>
            <a:r>
              <a:rPr lang="en-US" altLang="zh-CN" sz="2000" kern="0" dirty="0">
                <a:solidFill>
                  <a:srgbClr val="21242C"/>
                </a:solidFill>
                <a:effectLst/>
                <a:ea typeface="宋体" panose="02010600030101010101" pitchFamily="2" charset="-122"/>
                <a:cs typeface="宋体" panose="02010600030101010101" pitchFamily="2" charset="-122"/>
              </a:rPr>
              <a:t>—affect </a:t>
            </a:r>
            <a:r>
              <a:rPr lang="en-US" altLang="zh-CN" sz="2000" kern="0" spc="30" dirty="0">
                <a:solidFill>
                  <a:srgbClr val="21242C"/>
                </a:solidFill>
                <a:effectLst/>
                <a:ea typeface="宋体" panose="02010600030101010101" pitchFamily="2" charset="-122"/>
                <a:cs typeface="宋体" panose="02010600030101010101" pitchFamily="2" charset="-122"/>
              </a:rPr>
              <a:t>precipitation</a:t>
            </a:r>
            <a:r>
              <a:rPr lang="en-US" altLang="zh-CN" sz="2000" kern="0" dirty="0">
                <a:solidFill>
                  <a:srgbClr val="21242C"/>
                </a:solidFill>
                <a:effectLst/>
                <a:ea typeface="宋体" panose="02010600030101010101" pitchFamily="2" charset="-122"/>
                <a:cs typeface="宋体" panose="02010600030101010101" pitchFamily="2" charset="-122"/>
              </a:rPr>
              <a:t>.</a:t>
            </a:r>
            <a:endParaRPr lang="zh-CN" altLang="zh-CN" sz="2000" kern="100" dirty="0">
              <a:effectLst/>
              <a:ea typeface="DengXian" panose="0201060003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9D8E1953-4161-D445-AFE4-14696FAA55F5}"/>
              </a:ext>
            </a:extLst>
          </p:cNvPr>
          <p:cNvSpPr/>
          <p:nvPr/>
        </p:nvSpPr>
        <p:spPr>
          <a:xfrm>
            <a:off x="594360" y="1581294"/>
            <a:ext cx="6394132" cy="30988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u="sng" kern="0" dirty="0">
                <a:solidFill>
                  <a:srgbClr val="5B9BD5">
                    <a:lumMod val="75000"/>
                  </a:srgbClr>
                </a:solidFill>
                <a:ea typeface="宋体" panose="02010600030101010101" pitchFamily="2" charset="-122"/>
                <a:cs typeface="宋体" panose="02010600030101010101" pitchFamily="2" charset="-122"/>
              </a:rPr>
              <a:t>FEMALE PROFESSOR: </a:t>
            </a:r>
            <a:r>
              <a:rPr lang="en-US" altLang="zh-CN" sz="2000" kern="0" dirty="0">
                <a:solidFill>
                  <a:srgbClr val="5B9BD5">
                    <a:lumMod val="75000"/>
                  </a:srgbClr>
                </a:solidFill>
                <a:ea typeface="宋体" panose="02010600030101010101" pitchFamily="2" charset="-122"/>
                <a:cs typeface="宋体" panose="02010600030101010101" pitchFamily="2" charset="-122"/>
              </a:rPr>
              <a:t>But...since you're here now, </a:t>
            </a:r>
            <a:r>
              <a:rPr lang="en-US" altLang="zh-CN" sz="2000" u="sng" kern="0" dirty="0">
                <a:solidFill>
                  <a:srgbClr val="5B9BD5">
                    <a:lumMod val="75000"/>
                  </a:srgbClr>
                </a:solidFill>
                <a:ea typeface="宋体" panose="02010600030101010101" pitchFamily="2" charset="-122"/>
                <a:cs typeface="宋体" panose="02010600030101010101" pitchFamily="2" charset="-122"/>
              </a:rPr>
              <a:t>can I help you with something?</a:t>
            </a:r>
          </a:p>
          <a:p>
            <a:pPr lvl="0"/>
            <a:br>
              <a:rPr lang="en-US" altLang="zh-CN" sz="2000" kern="0" dirty="0">
                <a:solidFill>
                  <a:srgbClr val="5B9BD5">
                    <a:lumMod val="75000"/>
                  </a:srgbClr>
                </a:solidFill>
                <a:ea typeface="宋体" panose="02010600030101010101" pitchFamily="2" charset="-122"/>
                <a:cs typeface="宋体" panose="02010600030101010101" pitchFamily="2" charset="-122"/>
              </a:rPr>
            </a:br>
            <a:r>
              <a:rPr lang="en-US" altLang="zh-CN" sz="2000" u="sng" kern="0" dirty="0">
                <a:solidFill>
                  <a:srgbClr val="21242C"/>
                </a:solidFill>
                <a:ea typeface="宋体" panose="02010600030101010101" pitchFamily="2" charset="-122"/>
                <a:cs typeface="宋体" panose="02010600030101010101" pitchFamily="2" charset="-122"/>
              </a:rPr>
              <a:t>MALE STUDENT: </a:t>
            </a:r>
            <a:r>
              <a:rPr lang="en-US" altLang="zh-CN" sz="2000" kern="0" dirty="0">
                <a:solidFill>
                  <a:srgbClr val="21242C"/>
                </a:solidFill>
                <a:ea typeface="宋体" panose="02010600030101010101" pitchFamily="2" charset="-122"/>
                <a:cs typeface="宋体" panose="02010600030101010101" pitchFamily="2" charset="-122"/>
              </a:rPr>
              <a:t>Well</a:t>
            </a:r>
            <a:r>
              <a:rPr lang="en-US" altLang="zh-CN" sz="2000" u="sng" kern="0" dirty="0">
                <a:solidFill>
                  <a:srgbClr val="21242C"/>
                </a:solidFill>
                <a:ea typeface="宋体" panose="02010600030101010101" pitchFamily="2" charset="-122"/>
                <a:cs typeface="宋体" panose="02010600030101010101" pitchFamily="2" charset="-122"/>
              </a:rPr>
              <a:t>, the </a:t>
            </a:r>
            <a:r>
              <a:rPr lang="en-US" altLang="zh-CN" sz="2000" u="sng" kern="0" spc="30" dirty="0">
                <a:solidFill>
                  <a:srgbClr val="21242C"/>
                </a:solidFill>
                <a:ea typeface="宋体" panose="02010600030101010101" pitchFamily="2" charset="-122"/>
                <a:cs typeface="宋体" panose="02010600030101010101" pitchFamily="2" charset="-122"/>
              </a:rPr>
              <a:t>hydrologic</a:t>
            </a:r>
            <a:r>
              <a:rPr lang="en-US" altLang="zh-CN" sz="2000" u="sng" kern="0" dirty="0">
                <a:solidFill>
                  <a:srgbClr val="21242C"/>
                </a:solidFill>
                <a:ea typeface="宋体" panose="02010600030101010101" pitchFamily="2" charset="-122"/>
                <a:cs typeface="宋体" panose="02010600030101010101" pitchFamily="2" charset="-122"/>
              </a:rPr>
              <a:t> </a:t>
            </a:r>
            <a:r>
              <a:rPr lang="en-US" altLang="zh-CN" sz="2000" u="sng" kern="0" spc="30" dirty="0">
                <a:solidFill>
                  <a:srgbClr val="21242C"/>
                </a:solidFill>
                <a:ea typeface="宋体" panose="02010600030101010101" pitchFamily="2" charset="-122"/>
                <a:cs typeface="宋体" panose="02010600030101010101" pitchFamily="2" charset="-122"/>
              </a:rPr>
              <a:t>cycle</a:t>
            </a:r>
            <a:r>
              <a:rPr lang="en-US" altLang="zh-CN" sz="2000" u="sng" kern="0" dirty="0">
                <a:solidFill>
                  <a:srgbClr val="21242C"/>
                </a:solidFill>
                <a:ea typeface="宋体" panose="02010600030101010101" pitchFamily="2" charset="-122"/>
                <a:cs typeface="宋体" panose="02010600030101010101" pitchFamily="2" charset="-122"/>
              </a:rPr>
              <a:t> </a:t>
            </a:r>
            <a:r>
              <a:rPr lang="en-US" altLang="zh-CN" sz="2000" kern="0" dirty="0">
                <a:solidFill>
                  <a:srgbClr val="21242C"/>
                </a:solidFill>
                <a:ea typeface="宋体" panose="02010600030101010101" pitchFamily="2" charset="-122"/>
                <a:cs typeface="宋体" panose="02010600030101010101" pitchFamily="2" charset="-122"/>
              </a:rPr>
              <a:t>...I remember we went over a </a:t>
            </a:r>
            <a:r>
              <a:rPr lang="en-US" altLang="zh-CN" sz="2000" kern="0" spc="30" dirty="0">
                <a:solidFill>
                  <a:srgbClr val="21242C"/>
                </a:solidFill>
                <a:ea typeface="宋体" panose="02010600030101010101" pitchFamily="2" charset="-122"/>
                <a:cs typeface="宋体" panose="02010600030101010101" pitchFamily="2" charset="-122"/>
              </a:rPr>
              <a:t>diagram</a:t>
            </a:r>
            <a:r>
              <a:rPr lang="en-US" altLang="zh-CN" sz="2000" kern="0" dirty="0">
                <a:solidFill>
                  <a:srgbClr val="21242C"/>
                </a:solidFill>
                <a:ea typeface="宋体" panose="02010600030101010101" pitchFamily="2" charset="-122"/>
                <a:cs typeface="宋体" panose="02010600030101010101" pitchFamily="2" charset="-122"/>
              </a:rPr>
              <a:t> in class ?and from what I remember ...water changes back and forth from water in lakes and oceans to vapor, and then back to water again when it falls as rain or snow...as precipitation. It's </a:t>
            </a:r>
            <a:r>
              <a:rPr lang="en-US" altLang="zh-CN" sz="2000" kern="0" spc="30" dirty="0">
                <a:solidFill>
                  <a:srgbClr val="21242C"/>
                </a:solidFill>
                <a:ea typeface="宋体" panose="02010600030101010101" pitchFamily="2" charset="-122"/>
                <a:cs typeface="宋体" panose="02010600030101010101" pitchFamily="2" charset="-122"/>
              </a:rPr>
              <a:t>constantly</a:t>
            </a:r>
            <a:r>
              <a:rPr lang="en-US" altLang="zh-CN" sz="2000" kern="0" dirty="0">
                <a:solidFill>
                  <a:srgbClr val="21242C"/>
                </a:solidFill>
                <a:ea typeface="宋体" panose="02010600030101010101" pitchFamily="2" charset="-122"/>
                <a:cs typeface="宋体" panose="02010600030101010101" pitchFamily="2" charset="-122"/>
              </a:rPr>
              <a:t> being recycled, </a:t>
            </a:r>
            <a:r>
              <a:rPr lang="en-US" altLang="zh-CN" sz="2000" kern="0" spc="30" dirty="0">
                <a:solidFill>
                  <a:srgbClr val="21242C"/>
                </a:solidFill>
                <a:ea typeface="宋体" panose="02010600030101010101" pitchFamily="2" charset="-122"/>
                <a:cs typeface="宋体" panose="02010600030101010101" pitchFamily="2" charset="-122"/>
              </a:rPr>
              <a:t>through evaporation</a:t>
            </a:r>
            <a:r>
              <a:rPr lang="en-US" altLang="zh-CN" sz="2000" kern="0" dirty="0">
                <a:solidFill>
                  <a:srgbClr val="21242C"/>
                </a:solidFill>
                <a:ea typeface="宋体" panose="02010600030101010101" pitchFamily="2" charset="-122"/>
                <a:cs typeface="宋体" panose="02010600030101010101" pitchFamily="2" charset="-122"/>
              </a:rPr>
              <a:t> and </a:t>
            </a:r>
            <a:r>
              <a:rPr lang="en-US" altLang="zh-CN" sz="2000" kern="0" spc="30" dirty="0">
                <a:solidFill>
                  <a:srgbClr val="21242C"/>
                </a:solidFill>
                <a:ea typeface="宋体" panose="02010600030101010101" pitchFamily="2" charset="-122"/>
                <a:cs typeface="宋体" panose="02010600030101010101" pitchFamily="2" charset="-122"/>
              </a:rPr>
              <a:t>condensation</a:t>
            </a:r>
            <a:r>
              <a:rPr lang="en-US" altLang="zh-CN" sz="2000" kern="0" dirty="0">
                <a:solidFill>
                  <a:srgbClr val="21242C"/>
                </a:solidFill>
                <a:ea typeface="宋体" panose="02010600030101010101" pitchFamily="2" charset="-122"/>
                <a:cs typeface="宋体" panose="02010600030101010101" pitchFamily="2" charset="-122"/>
              </a:rPr>
              <a:t>.</a:t>
            </a:r>
          </a:p>
        </p:txBody>
      </p:sp>
      <p:sp>
        <p:nvSpPr>
          <p:cNvPr id="6" name="矩形 5">
            <a:extLst>
              <a:ext uri="{FF2B5EF4-FFF2-40B4-BE49-F238E27FC236}">
                <a16:creationId xmlns:a16="http://schemas.microsoft.com/office/drawing/2014/main" id="{237466EB-5C39-3746-BF54-4952ED0C36F2}"/>
              </a:ext>
            </a:extLst>
          </p:cNvPr>
          <p:cNvSpPr/>
          <p:nvPr/>
        </p:nvSpPr>
        <p:spPr>
          <a:xfrm>
            <a:off x="572452" y="4723684"/>
            <a:ext cx="6416040" cy="21343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u="sng" kern="0" dirty="0">
                <a:solidFill>
                  <a:srgbClr val="5B9BD5">
                    <a:lumMod val="75000"/>
                  </a:srgbClr>
                </a:solidFill>
                <a:ea typeface="宋体" panose="02010600030101010101" pitchFamily="2" charset="-122"/>
                <a:cs typeface="宋体" panose="02010600030101010101" pitchFamily="2" charset="-122"/>
              </a:rPr>
              <a:t>FEMALE PROFESSOR: </a:t>
            </a:r>
            <a:r>
              <a:rPr lang="en-US" altLang="zh-CN" sz="2000" kern="0" dirty="0">
                <a:solidFill>
                  <a:srgbClr val="5B9BD5">
                    <a:lumMod val="75000"/>
                  </a:srgbClr>
                </a:solidFill>
                <a:ea typeface="宋体" panose="02010600030101010101" pitchFamily="2" charset="-122"/>
                <a:cs typeface="宋体" panose="02010600030101010101" pitchFamily="2" charset="-122"/>
              </a:rPr>
              <a:t>That's it, basically. Umm ?</a:t>
            </a:r>
            <a:r>
              <a:rPr lang="en-US" altLang="zh-CN" sz="2000" kern="0" dirty="0">
                <a:solidFill>
                  <a:srgbClr val="FF0000"/>
                </a:solidFill>
                <a:ea typeface="宋体" panose="02010600030101010101" pitchFamily="2" charset="-122"/>
                <a:cs typeface="宋体" panose="02010600030101010101" pitchFamily="2" charset="-122"/>
              </a:rPr>
              <a:t>so exactly what is it you don't understand? </a:t>
            </a:r>
          </a:p>
          <a:p>
            <a:pPr lvl="0"/>
            <a:endParaRPr lang="zh-CN" altLang="zh-CN" sz="2000" kern="100" dirty="0">
              <a:solidFill>
                <a:srgbClr val="5B9BD5">
                  <a:lumMod val="75000"/>
                </a:srgbClr>
              </a:solidFill>
              <a:ea typeface="DengXian" panose="02010600030101010101" pitchFamily="2" charset="-122"/>
              <a:cs typeface="Times New Roman" panose="02020603050405020304" pitchFamily="18" charset="0"/>
            </a:endParaRPr>
          </a:p>
          <a:p>
            <a:pPr lvl="0"/>
            <a:r>
              <a:rPr lang="en-US" altLang="zh-CN" sz="2000" u="sng" kern="0" dirty="0">
                <a:solidFill>
                  <a:srgbClr val="21242C"/>
                </a:solidFill>
                <a:ea typeface="宋体" panose="02010600030101010101" pitchFamily="2" charset="-122"/>
                <a:cs typeface="宋体" panose="02010600030101010101" pitchFamily="2" charset="-122"/>
              </a:rPr>
              <a:t>MALE STUDENT: </a:t>
            </a:r>
            <a:r>
              <a:rPr lang="en-US" altLang="zh-CN" sz="2000" kern="0" dirty="0">
                <a:solidFill>
                  <a:srgbClr val="21242C"/>
                </a:solidFill>
                <a:ea typeface="宋体" panose="02010600030101010101" pitchFamily="2" charset="-122"/>
                <a:cs typeface="宋体" panose="02010600030101010101" pitchFamily="2" charset="-122"/>
              </a:rPr>
              <a:t>OK. I guess what I'm really </a:t>
            </a:r>
            <a:r>
              <a:rPr lang="en-US" altLang="zh-CN" sz="2000" kern="0" spc="30" dirty="0">
                <a:solidFill>
                  <a:srgbClr val="21242C"/>
                </a:solidFill>
                <a:ea typeface="宋体" panose="02010600030101010101" pitchFamily="2" charset="-122"/>
                <a:cs typeface="宋体" panose="02010600030101010101" pitchFamily="2" charset="-122"/>
              </a:rPr>
              <a:t>confused</a:t>
            </a:r>
            <a:r>
              <a:rPr lang="en-US" altLang="zh-CN" sz="2000" kern="0" dirty="0">
                <a:solidFill>
                  <a:srgbClr val="21242C"/>
                </a:solidFill>
                <a:ea typeface="宋体" panose="02010600030101010101" pitchFamily="2" charset="-122"/>
                <a:cs typeface="宋体" panose="02010600030101010101" pitchFamily="2" charset="-122"/>
              </a:rPr>
              <a:t> about is </a:t>
            </a:r>
            <a:r>
              <a:rPr lang="en-US" altLang="zh-CN" sz="2000" u="sng" kern="0" dirty="0">
                <a:solidFill>
                  <a:srgbClr val="21242C"/>
                </a:solidFill>
                <a:ea typeface="宋体" panose="02010600030101010101" pitchFamily="2" charset="-122"/>
                <a:cs typeface="宋体" panose="02010600030101010101" pitchFamily="2" charset="-122"/>
              </a:rPr>
              <a:t>how the </a:t>
            </a:r>
            <a:r>
              <a:rPr lang="en-US" altLang="zh-CN" sz="2000" u="sng" kern="0" spc="30" dirty="0">
                <a:solidFill>
                  <a:srgbClr val="21242C"/>
                </a:solidFill>
                <a:ea typeface="宋体" panose="02010600030101010101" pitchFamily="2" charset="-122"/>
                <a:cs typeface="宋体" panose="02010600030101010101" pitchFamily="2" charset="-122"/>
              </a:rPr>
              <a:t>topography</a:t>
            </a:r>
            <a:r>
              <a:rPr lang="en-US" altLang="zh-CN" sz="2000" u="sng" kern="0" dirty="0">
                <a:solidFill>
                  <a:srgbClr val="21242C"/>
                </a:solidFill>
                <a:ea typeface="宋体" panose="02010600030101010101" pitchFamily="2" charset="-122"/>
                <a:cs typeface="宋体" panose="02010600030101010101" pitchFamily="2" charset="-122"/>
              </a:rPr>
              <a:t> of the land—the mountains and valleys and </a:t>
            </a:r>
            <a:r>
              <a:rPr lang="en-US" altLang="zh-CN" sz="2000" u="sng" kern="0" spc="30" dirty="0">
                <a:solidFill>
                  <a:srgbClr val="21242C"/>
                </a:solidFill>
                <a:ea typeface="宋体" panose="02010600030101010101" pitchFamily="2" charset="-122"/>
                <a:cs typeface="宋体" panose="02010600030101010101" pitchFamily="2" charset="-122"/>
              </a:rPr>
              <a:t>stuff</a:t>
            </a:r>
            <a:r>
              <a:rPr lang="en-US" altLang="zh-CN" sz="2000" u="sng" kern="0" dirty="0">
                <a:solidFill>
                  <a:srgbClr val="21242C"/>
                </a:solidFill>
                <a:ea typeface="宋体" panose="02010600030101010101" pitchFamily="2" charset="-122"/>
                <a:cs typeface="宋体" panose="02010600030101010101" pitchFamily="2" charset="-122"/>
              </a:rPr>
              <a:t>—affect </a:t>
            </a:r>
            <a:r>
              <a:rPr lang="en-US" altLang="zh-CN" sz="2000" u="sng" kern="0" spc="30" dirty="0">
                <a:solidFill>
                  <a:srgbClr val="21242C"/>
                </a:solidFill>
                <a:ea typeface="宋体" panose="02010600030101010101" pitchFamily="2" charset="-122"/>
                <a:cs typeface="宋体" panose="02010600030101010101" pitchFamily="2" charset="-122"/>
              </a:rPr>
              <a:t>precipitation</a:t>
            </a:r>
            <a:r>
              <a:rPr lang="en-US" altLang="zh-CN" sz="2000" kern="0" dirty="0">
                <a:solidFill>
                  <a:srgbClr val="21242C"/>
                </a:solidFill>
                <a:ea typeface="宋体" panose="02010600030101010101" pitchFamily="2" charset="-122"/>
                <a:cs typeface="宋体" panose="02010600030101010101" pitchFamily="2" charset="-122"/>
              </a:rPr>
              <a:t>.</a:t>
            </a:r>
            <a:endParaRPr lang="zh-CN" altLang="zh-CN" sz="2000" kern="100" dirty="0">
              <a:solidFill>
                <a:prstClr val="black"/>
              </a:solidFill>
              <a:ea typeface="DengXian"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1D9A0439-00C5-6043-88B3-CC54A5ACB666}"/>
              </a:ext>
            </a:extLst>
          </p:cNvPr>
          <p:cNvSpPr txBox="1"/>
          <p:nvPr/>
        </p:nvSpPr>
        <p:spPr>
          <a:xfrm>
            <a:off x="8280400" y="1778000"/>
            <a:ext cx="1410964" cy="369332"/>
          </a:xfrm>
          <a:prstGeom prst="rect">
            <a:avLst/>
          </a:prstGeom>
          <a:noFill/>
        </p:spPr>
        <p:txBody>
          <a:bodyPr wrap="none" rtlCol="0">
            <a:spAutoFit/>
          </a:bodyPr>
          <a:lstStyle/>
          <a:p>
            <a:r>
              <a:rPr kumimoji="1" lang="en-US" altLang="zh-CN" dirty="0"/>
              <a:t>offer to help</a:t>
            </a:r>
            <a:endParaRPr kumimoji="1" lang="zh-CN" altLang="en-US" dirty="0"/>
          </a:p>
        </p:txBody>
      </p:sp>
      <p:sp>
        <p:nvSpPr>
          <p:cNvPr id="8" name="文本框 7">
            <a:extLst>
              <a:ext uri="{FF2B5EF4-FFF2-40B4-BE49-F238E27FC236}">
                <a16:creationId xmlns:a16="http://schemas.microsoft.com/office/drawing/2014/main" id="{47F93529-6FCE-9648-A4AB-27ECE65911C1}"/>
              </a:ext>
            </a:extLst>
          </p:cNvPr>
          <p:cNvSpPr txBox="1"/>
          <p:nvPr/>
        </p:nvSpPr>
        <p:spPr>
          <a:xfrm>
            <a:off x="8360531" y="3415089"/>
            <a:ext cx="1784463" cy="646331"/>
          </a:xfrm>
          <a:prstGeom prst="rect">
            <a:avLst/>
          </a:prstGeom>
          <a:noFill/>
        </p:spPr>
        <p:txBody>
          <a:bodyPr wrap="none" rtlCol="0">
            <a:spAutoFit/>
          </a:bodyPr>
          <a:lstStyle/>
          <a:p>
            <a:r>
              <a:rPr kumimoji="1" lang="en-US" altLang="zh-CN" dirty="0"/>
              <a:t> the exact part</a:t>
            </a:r>
          </a:p>
          <a:p>
            <a:r>
              <a:rPr kumimoji="1" lang="en-US" altLang="zh-CN" dirty="0">
                <a:solidFill>
                  <a:schemeClr val="accent5">
                    <a:lumMod val="75000"/>
                  </a:schemeClr>
                </a:solidFill>
              </a:rPr>
              <a:t>hydrologic cycle</a:t>
            </a:r>
            <a:endParaRPr kumimoji="1" lang="zh-CN" altLang="en-US" dirty="0">
              <a:solidFill>
                <a:schemeClr val="accent5">
                  <a:lumMod val="75000"/>
                </a:schemeClr>
              </a:solidFill>
            </a:endParaRPr>
          </a:p>
        </p:txBody>
      </p:sp>
      <p:sp>
        <p:nvSpPr>
          <p:cNvPr id="10" name="文本框 9">
            <a:extLst>
              <a:ext uri="{FF2B5EF4-FFF2-40B4-BE49-F238E27FC236}">
                <a16:creationId xmlns:a16="http://schemas.microsoft.com/office/drawing/2014/main" id="{D515DF4A-1BD3-BC48-B48D-6EA20EE015DA}"/>
              </a:ext>
            </a:extLst>
          </p:cNvPr>
          <p:cNvSpPr txBox="1"/>
          <p:nvPr/>
        </p:nvSpPr>
        <p:spPr>
          <a:xfrm>
            <a:off x="7560774" y="5467676"/>
            <a:ext cx="3793026" cy="646331"/>
          </a:xfrm>
          <a:prstGeom prst="rect">
            <a:avLst/>
          </a:prstGeom>
          <a:noFill/>
        </p:spPr>
        <p:txBody>
          <a:bodyPr wrap="none" rtlCol="0">
            <a:spAutoFit/>
          </a:bodyPr>
          <a:lstStyle/>
          <a:p>
            <a:r>
              <a:rPr kumimoji="1" lang="en-US" altLang="zh-CN" dirty="0"/>
              <a:t>                  question</a:t>
            </a:r>
          </a:p>
          <a:p>
            <a:r>
              <a:rPr kumimoji="1" lang="en-US" altLang="zh-CN" dirty="0">
                <a:solidFill>
                  <a:schemeClr val="accent5">
                    <a:lumMod val="75000"/>
                  </a:schemeClr>
                </a:solidFill>
              </a:rPr>
              <a:t>how topography affect precipitation</a:t>
            </a:r>
            <a:endParaRPr kumimoji="1" lang="zh-CN" altLang="en-US" dirty="0">
              <a:solidFill>
                <a:schemeClr val="accent5">
                  <a:lumMod val="75000"/>
                </a:schemeClr>
              </a:solidFill>
            </a:endParaRPr>
          </a:p>
        </p:txBody>
      </p:sp>
      <p:sp>
        <p:nvSpPr>
          <p:cNvPr id="13" name="TextBox 15">
            <a:extLst>
              <a:ext uri="{FF2B5EF4-FFF2-40B4-BE49-F238E27FC236}">
                <a16:creationId xmlns:a16="http://schemas.microsoft.com/office/drawing/2014/main" id="{4211C4C0-33E7-8040-9977-23A8E9299B9B}"/>
              </a:ext>
            </a:extLst>
          </p:cNvPr>
          <p:cNvSpPr txBox="1"/>
          <p:nvPr/>
        </p:nvSpPr>
        <p:spPr>
          <a:xfrm flipH="1">
            <a:off x="9765208" y="6094740"/>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2269662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8">
            <a:extLst>
              <a:ext uri="{FF2B5EF4-FFF2-40B4-BE49-F238E27FC236}">
                <a16:creationId xmlns:a16="http://schemas.microsoft.com/office/drawing/2014/main" id="{34B90A05-85D2-9A42-97B9-7693CF83748B}"/>
              </a:ext>
            </a:extLst>
          </p:cNvPr>
          <p:cNvSpPr txBox="1"/>
          <p:nvPr/>
        </p:nvSpPr>
        <p:spPr>
          <a:xfrm>
            <a:off x="10497131" y="133592"/>
            <a:ext cx="1479901" cy="461665"/>
          </a:xfrm>
          <a:prstGeom prst="rect">
            <a:avLst/>
          </a:prstGeom>
          <a:noFill/>
        </p:spPr>
        <p:txBody>
          <a:bodyPr wrap="square">
            <a:spAutoFit/>
          </a:bodyPr>
          <a:lstStyle/>
          <a:p>
            <a:pPr algn="ctr"/>
            <a:r>
              <a:rPr lang="en-US" altLang="zh-CN" sz="2400" dirty="0">
                <a:solidFill>
                  <a:schemeClr val="accent5">
                    <a:lumMod val="75000"/>
                  </a:schemeClr>
                </a:solidFill>
                <a:latin typeface="Agency FB" panose="020B0503020202020204" pitchFamily="34" charset="0"/>
              </a:rPr>
              <a:t>TPO 24-4</a:t>
            </a:r>
          </a:p>
        </p:txBody>
      </p:sp>
      <p:cxnSp>
        <p:nvCxnSpPr>
          <p:cNvPr id="4" name="Straight Arrow Connector 7">
            <a:extLst>
              <a:ext uri="{FF2B5EF4-FFF2-40B4-BE49-F238E27FC236}">
                <a16:creationId xmlns:a16="http://schemas.microsoft.com/office/drawing/2014/main" id="{8BC0944F-2FDF-594F-9177-00B7C0FD2A1E}"/>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5" name="TextBox 15">
            <a:extLst>
              <a:ext uri="{FF2B5EF4-FFF2-40B4-BE49-F238E27FC236}">
                <a16:creationId xmlns:a16="http://schemas.microsoft.com/office/drawing/2014/main" id="{8FD219CE-1CF8-D74E-8D38-9FF63500F017}"/>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
        <p:nvSpPr>
          <p:cNvPr id="9" name="TextBox 23">
            <a:extLst>
              <a:ext uri="{FF2B5EF4-FFF2-40B4-BE49-F238E27FC236}">
                <a16:creationId xmlns:a16="http://schemas.microsoft.com/office/drawing/2014/main" id="{C86B96BA-A183-8046-86BF-4D1C0A141B5B}"/>
              </a:ext>
            </a:extLst>
          </p:cNvPr>
          <p:cNvSpPr txBox="1"/>
          <p:nvPr/>
        </p:nvSpPr>
        <p:spPr>
          <a:xfrm>
            <a:off x="667068" y="224405"/>
            <a:ext cx="1149674"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Intro: </a:t>
            </a:r>
          </a:p>
          <a:p>
            <a:r>
              <a:rPr lang="en-US" altLang="zh-CN" sz="2400" dirty="0">
                <a:solidFill>
                  <a:schemeClr val="accent5">
                    <a:lumMod val="75000"/>
                  </a:schemeClr>
                </a:solidFill>
                <a:latin typeface="Agency FB" panose="020B0503020202020204" pitchFamily="34" charset="0"/>
              </a:rPr>
              <a:t>about 34s</a:t>
            </a:r>
            <a:endParaRPr lang="zh-CN" altLang="en-US" sz="2400" dirty="0">
              <a:solidFill>
                <a:schemeClr val="accent5">
                  <a:lumMod val="75000"/>
                </a:schemeClr>
              </a:solidFill>
              <a:latin typeface="Agency FB" panose="020B0503020202020204" pitchFamily="34" charset="0"/>
            </a:endParaRPr>
          </a:p>
        </p:txBody>
      </p:sp>
      <p:cxnSp>
        <p:nvCxnSpPr>
          <p:cNvPr id="10" name="Straight Connector 30">
            <a:extLst>
              <a:ext uri="{FF2B5EF4-FFF2-40B4-BE49-F238E27FC236}">
                <a16:creationId xmlns:a16="http://schemas.microsoft.com/office/drawing/2014/main" id="{E7ED919C-AE71-5C4E-B0CD-0D9A2F024018}"/>
              </a:ext>
            </a:extLst>
          </p:cNvPr>
          <p:cNvCxnSpPr>
            <a:cxnSpLocks/>
          </p:cNvCxnSpPr>
          <p:nvPr/>
        </p:nvCxnSpPr>
        <p:spPr>
          <a:xfrm>
            <a:off x="667068" y="1330545"/>
            <a:ext cx="472968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2" name="TextBox 40">
            <a:extLst>
              <a:ext uri="{FF2B5EF4-FFF2-40B4-BE49-F238E27FC236}">
                <a16:creationId xmlns:a16="http://schemas.microsoft.com/office/drawing/2014/main" id="{8C89F5BF-427F-3A4E-A745-92C25830F71E}"/>
              </a:ext>
            </a:extLst>
          </p:cNvPr>
          <p:cNvSpPr txBox="1"/>
          <p:nvPr/>
        </p:nvSpPr>
        <p:spPr>
          <a:xfrm>
            <a:off x="585763" y="1732510"/>
            <a:ext cx="1321196"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One: </a:t>
            </a:r>
          </a:p>
          <a:p>
            <a:r>
              <a:rPr lang="en-US" altLang="zh-CN" sz="2400" dirty="0">
                <a:solidFill>
                  <a:schemeClr val="accent5">
                    <a:lumMod val="75000"/>
                  </a:schemeClr>
                </a:solidFill>
                <a:latin typeface="Agency FB" panose="020B0503020202020204" pitchFamily="34" charset="0"/>
              </a:rPr>
              <a:t>0:34 – 1:01</a:t>
            </a:r>
            <a:endParaRPr lang="zh-CN" altLang="en-US" sz="2400" dirty="0">
              <a:solidFill>
                <a:schemeClr val="accent5">
                  <a:lumMod val="75000"/>
                </a:schemeClr>
              </a:solidFill>
              <a:latin typeface="Agency FB" panose="020B0503020202020204" pitchFamily="34" charset="0"/>
            </a:endParaRPr>
          </a:p>
        </p:txBody>
      </p:sp>
      <p:cxnSp>
        <p:nvCxnSpPr>
          <p:cNvPr id="13" name="Straight Connector 30">
            <a:extLst>
              <a:ext uri="{FF2B5EF4-FFF2-40B4-BE49-F238E27FC236}">
                <a16:creationId xmlns:a16="http://schemas.microsoft.com/office/drawing/2014/main" id="{139F5A96-0578-CC49-9D71-8AE1F8A3A828}"/>
              </a:ext>
            </a:extLst>
          </p:cNvPr>
          <p:cNvCxnSpPr>
            <a:cxnSpLocks/>
          </p:cNvCxnSpPr>
          <p:nvPr/>
        </p:nvCxnSpPr>
        <p:spPr>
          <a:xfrm>
            <a:off x="667068" y="2803745"/>
            <a:ext cx="472968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5" name="TextBox 41">
            <a:extLst>
              <a:ext uri="{FF2B5EF4-FFF2-40B4-BE49-F238E27FC236}">
                <a16:creationId xmlns:a16="http://schemas.microsoft.com/office/drawing/2014/main" id="{4A99BA9C-6DC3-014D-BCA6-F45DD7AB06AE}"/>
              </a:ext>
            </a:extLst>
          </p:cNvPr>
          <p:cNvSpPr txBox="1"/>
          <p:nvPr/>
        </p:nvSpPr>
        <p:spPr>
          <a:xfrm>
            <a:off x="609673" y="3168424"/>
            <a:ext cx="1335622"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Two: </a:t>
            </a:r>
          </a:p>
          <a:p>
            <a:r>
              <a:rPr lang="en-US" altLang="zh-CN" sz="2400" dirty="0">
                <a:solidFill>
                  <a:schemeClr val="accent5">
                    <a:lumMod val="75000"/>
                  </a:schemeClr>
                </a:solidFill>
                <a:latin typeface="Agency FB" panose="020B0503020202020204" pitchFamily="34" charset="0"/>
              </a:rPr>
              <a:t>1:02 – 1:41</a:t>
            </a:r>
            <a:endParaRPr lang="zh-CN" altLang="en-US" sz="2400" dirty="0">
              <a:solidFill>
                <a:schemeClr val="accent5">
                  <a:lumMod val="75000"/>
                </a:schemeClr>
              </a:solidFill>
              <a:latin typeface="Agency FB" panose="020B0503020202020204" pitchFamily="34" charset="0"/>
            </a:endParaRPr>
          </a:p>
        </p:txBody>
      </p:sp>
      <p:cxnSp>
        <p:nvCxnSpPr>
          <p:cNvPr id="16" name="Straight Connector 30">
            <a:extLst>
              <a:ext uri="{FF2B5EF4-FFF2-40B4-BE49-F238E27FC236}">
                <a16:creationId xmlns:a16="http://schemas.microsoft.com/office/drawing/2014/main" id="{73F62720-46DA-1446-AC18-0F21B4500325}"/>
              </a:ext>
            </a:extLst>
          </p:cNvPr>
          <p:cNvCxnSpPr>
            <a:cxnSpLocks/>
          </p:cNvCxnSpPr>
          <p:nvPr/>
        </p:nvCxnSpPr>
        <p:spPr>
          <a:xfrm>
            <a:off x="667068" y="4456714"/>
            <a:ext cx="472968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8" name="TextBox 42">
            <a:extLst>
              <a:ext uri="{FF2B5EF4-FFF2-40B4-BE49-F238E27FC236}">
                <a16:creationId xmlns:a16="http://schemas.microsoft.com/office/drawing/2014/main" id="{7C729FEB-733A-5645-8154-40E80E9F7F1D}"/>
              </a:ext>
            </a:extLst>
          </p:cNvPr>
          <p:cNvSpPr txBox="1"/>
          <p:nvPr/>
        </p:nvSpPr>
        <p:spPr>
          <a:xfrm>
            <a:off x="609673" y="4725144"/>
            <a:ext cx="1593706" cy="1200329"/>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Three </a:t>
            </a:r>
          </a:p>
          <a:p>
            <a:r>
              <a:rPr lang="en-US" altLang="zh-CN" sz="2400" b="1" dirty="0">
                <a:solidFill>
                  <a:schemeClr val="accent5">
                    <a:lumMod val="75000"/>
                  </a:schemeClr>
                </a:solidFill>
                <a:latin typeface="Agency FB" panose="020B0503020202020204" pitchFamily="34" charset="0"/>
              </a:rPr>
              <a:t>&amp; Conclusion:</a:t>
            </a:r>
            <a:endParaRPr lang="zh-CN" altLang="en-US" sz="2400" b="1" dirty="0">
              <a:solidFill>
                <a:schemeClr val="accent5">
                  <a:lumMod val="75000"/>
                </a:schemeClr>
              </a:solidFill>
              <a:latin typeface="Agency FB" panose="020B0503020202020204" pitchFamily="34" charset="0"/>
            </a:endParaRPr>
          </a:p>
          <a:p>
            <a:r>
              <a:rPr lang="en-US" altLang="zh-CN" sz="2400" dirty="0">
                <a:solidFill>
                  <a:schemeClr val="accent5">
                    <a:lumMod val="75000"/>
                  </a:schemeClr>
                </a:solidFill>
                <a:latin typeface="Agency FB" panose="020B0503020202020204" pitchFamily="34" charset="0"/>
              </a:rPr>
              <a:t>1:42 – 2:55</a:t>
            </a:r>
          </a:p>
        </p:txBody>
      </p:sp>
      <p:sp>
        <p:nvSpPr>
          <p:cNvPr id="19" name="文本框 18">
            <a:extLst>
              <a:ext uri="{FF2B5EF4-FFF2-40B4-BE49-F238E27FC236}">
                <a16:creationId xmlns:a16="http://schemas.microsoft.com/office/drawing/2014/main" id="{3B956D1E-3B87-FB49-B134-7C5E01B3CB51}"/>
              </a:ext>
            </a:extLst>
          </p:cNvPr>
          <p:cNvSpPr txBox="1"/>
          <p:nvPr/>
        </p:nvSpPr>
        <p:spPr>
          <a:xfrm>
            <a:off x="2828300" y="4709755"/>
            <a:ext cx="3314697" cy="923330"/>
          </a:xfrm>
          <a:prstGeom prst="rect">
            <a:avLst/>
          </a:prstGeom>
          <a:noFill/>
        </p:spPr>
        <p:txBody>
          <a:bodyPr wrap="square" rtlCol="0">
            <a:spAutoFit/>
          </a:bodyPr>
          <a:lstStyle/>
          <a:p>
            <a:r>
              <a:rPr kumimoji="1" lang="en-US" altLang="zh-CN" dirty="0">
                <a:solidFill>
                  <a:schemeClr val="accent5">
                    <a:lumMod val="75000"/>
                  </a:schemeClr>
                </a:solidFill>
              </a:rPr>
              <a:t>explanation -example – understand it – wonders if it’ll be on the final</a:t>
            </a:r>
            <a:endParaRPr kumimoji="1" lang="zh-CN" altLang="en-US" dirty="0">
              <a:solidFill>
                <a:schemeClr val="accent5">
                  <a:lumMod val="75000"/>
                </a:schemeClr>
              </a:solidFill>
            </a:endParaRPr>
          </a:p>
        </p:txBody>
      </p:sp>
      <p:sp>
        <p:nvSpPr>
          <p:cNvPr id="22" name="文本框 21">
            <a:extLst>
              <a:ext uri="{FF2B5EF4-FFF2-40B4-BE49-F238E27FC236}">
                <a16:creationId xmlns:a16="http://schemas.microsoft.com/office/drawing/2014/main" id="{C4111581-824C-CB41-9C9D-743F4B80FD3E}"/>
              </a:ext>
            </a:extLst>
          </p:cNvPr>
          <p:cNvSpPr txBox="1"/>
          <p:nvPr/>
        </p:nvSpPr>
        <p:spPr>
          <a:xfrm>
            <a:off x="2746530" y="493708"/>
            <a:ext cx="2785710" cy="646331"/>
          </a:xfrm>
          <a:prstGeom prst="rect">
            <a:avLst/>
          </a:prstGeom>
          <a:noFill/>
        </p:spPr>
        <p:txBody>
          <a:bodyPr wrap="square" rtlCol="0">
            <a:spAutoFit/>
          </a:bodyPr>
          <a:lstStyle/>
          <a:p>
            <a:r>
              <a:rPr kumimoji="1" lang="en-US" altLang="zh-CN" dirty="0">
                <a:solidFill>
                  <a:schemeClr val="accent5">
                    <a:lumMod val="75000"/>
                  </a:schemeClr>
                </a:solidFill>
              </a:rPr>
              <a:t>comes to the office– have a  problem </a:t>
            </a:r>
            <a:endParaRPr kumimoji="1" lang="zh-CN" altLang="en-US" dirty="0">
              <a:solidFill>
                <a:schemeClr val="accent5">
                  <a:lumMod val="75000"/>
                </a:schemeClr>
              </a:solidFill>
            </a:endParaRPr>
          </a:p>
        </p:txBody>
      </p:sp>
      <p:sp>
        <p:nvSpPr>
          <p:cNvPr id="24" name="文本框 23">
            <a:extLst>
              <a:ext uri="{FF2B5EF4-FFF2-40B4-BE49-F238E27FC236}">
                <a16:creationId xmlns:a16="http://schemas.microsoft.com/office/drawing/2014/main" id="{4E570BF3-12AA-7944-B4AA-AF3557AF7AA2}"/>
              </a:ext>
            </a:extLst>
          </p:cNvPr>
          <p:cNvSpPr txBox="1"/>
          <p:nvPr/>
        </p:nvSpPr>
        <p:spPr>
          <a:xfrm>
            <a:off x="2634184" y="3193340"/>
            <a:ext cx="3314700" cy="923330"/>
          </a:xfrm>
          <a:prstGeom prst="rect">
            <a:avLst/>
          </a:prstGeom>
          <a:noFill/>
        </p:spPr>
        <p:txBody>
          <a:bodyPr wrap="square" rtlCol="0">
            <a:spAutoFit/>
          </a:bodyPr>
          <a:lstStyle/>
          <a:p>
            <a:r>
              <a:rPr kumimoji="1" lang="en-US" altLang="zh-CN" dirty="0">
                <a:solidFill>
                  <a:schemeClr val="accent5">
                    <a:lumMod val="75000"/>
                  </a:schemeClr>
                </a:solidFill>
              </a:rPr>
              <a:t>professor questions which part –hydrologic cycle – topography - affect precipitation</a:t>
            </a:r>
            <a:endParaRPr kumimoji="1" lang="zh-CN" altLang="en-US" dirty="0">
              <a:solidFill>
                <a:schemeClr val="accent5">
                  <a:lumMod val="75000"/>
                </a:schemeClr>
              </a:solidFill>
            </a:endParaRPr>
          </a:p>
        </p:txBody>
      </p:sp>
      <p:sp>
        <p:nvSpPr>
          <p:cNvPr id="25" name="Arrow: Right 22">
            <a:extLst>
              <a:ext uri="{FF2B5EF4-FFF2-40B4-BE49-F238E27FC236}">
                <a16:creationId xmlns:a16="http://schemas.microsoft.com/office/drawing/2014/main" id="{D347C1CB-860A-F342-B408-6F6942C2EAA9}"/>
              </a:ext>
            </a:extLst>
          </p:cNvPr>
          <p:cNvSpPr/>
          <p:nvPr/>
        </p:nvSpPr>
        <p:spPr>
          <a:xfrm rot="10800000">
            <a:off x="6366235" y="4953478"/>
            <a:ext cx="803366" cy="435884"/>
          </a:xfrm>
          <a:prstGeom prst="right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1F825D7A-6D5E-8743-AB12-E2B0A15677D9}"/>
              </a:ext>
            </a:extLst>
          </p:cNvPr>
          <p:cNvSpPr txBox="1"/>
          <p:nvPr/>
        </p:nvSpPr>
        <p:spPr>
          <a:xfrm>
            <a:off x="2720603" y="1521052"/>
            <a:ext cx="3060697" cy="1200329"/>
          </a:xfrm>
          <a:prstGeom prst="rect">
            <a:avLst/>
          </a:prstGeom>
          <a:noFill/>
        </p:spPr>
        <p:txBody>
          <a:bodyPr wrap="square" rtlCol="0">
            <a:spAutoFit/>
          </a:bodyPr>
          <a:lstStyle/>
          <a:p>
            <a:r>
              <a:rPr kumimoji="1" lang="en-US" altLang="zh-CN" dirty="0">
                <a:solidFill>
                  <a:schemeClr val="accent5">
                    <a:lumMod val="75000"/>
                  </a:schemeClr>
                </a:solidFill>
              </a:rPr>
              <a:t>tutoring center – misunderstanding / time arrangement – extending hours</a:t>
            </a:r>
          </a:p>
        </p:txBody>
      </p:sp>
      <p:sp>
        <p:nvSpPr>
          <p:cNvPr id="2" name="灯片编号占位符 1">
            <a:extLst>
              <a:ext uri="{FF2B5EF4-FFF2-40B4-BE49-F238E27FC236}">
                <a16:creationId xmlns:a16="http://schemas.microsoft.com/office/drawing/2014/main" id="{14DE6976-4C47-D442-AC2E-FEA841924033}"/>
              </a:ext>
            </a:extLst>
          </p:cNvPr>
          <p:cNvSpPr>
            <a:spLocks noGrp="1"/>
          </p:cNvSpPr>
          <p:nvPr>
            <p:ph type="sldNum" sz="quarter" idx="12"/>
          </p:nvPr>
        </p:nvSpPr>
        <p:spPr/>
        <p:txBody>
          <a:bodyPr/>
          <a:lstStyle/>
          <a:p>
            <a:fld id="{339F675D-CCB8-1E44-8B99-D1C31FDA93BF}" type="slidenum">
              <a:rPr kumimoji="1" lang="zh-CN" altLang="en-US" smtClean="0"/>
              <a:t>15</a:t>
            </a:fld>
            <a:endParaRPr kumimoji="1" lang="zh-CN" altLang="en-US"/>
          </a:p>
        </p:txBody>
      </p:sp>
    </p:spTree>
    <p:extLst>
      <p:ext uri="{BB962C8B-B14F-4D97-AF65-F5344CB8AC3E}">
        <p14:creationId xmlns:p14="http://schemas.microsoft.com/office/powerpoint/2010/main" val="4249881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545544F-4DC8-4805-9C6C-34AC569849A3}"/>
              </a:ext>
            </a:extLst>
          </p:cNvPr>
          <p:cNvSpPr txBox="1"/>
          <p:nvPr/>
        </p:nvSpPr>
        <p:spPr>
          <a:xfrm>
            <a:off x="594360" y="1612384"/>
            <a:ext cx="7419703" cy="5109091"/>
          </a:xfrm>
          <a:prstGeom prst="rect">
            <a:avLst/>
          </a:prstGeom>
          <a:noFill/>
        </p:spPr>
        <p:txBody>
          <a:bodyPr wrap="square">
            <a:spAutoFit/>
          </a:bodyPr>
          <a:lstStyle/>
          <a:p>
            <a:pPr>
              <a:spcAft>
                <a:spcPts val="600"/>
              </a:spcAft>
            </a:pPr>
            <a:r>
              <a:rPr lang="en-US" altLang="zh-CN" b="1" i="0" u="sng" dirty="0">
                <a:solidFill>
                  <a:schemeClr val="accent5">
                    <a:lumMod val="75000"/>
                  </a:schemeClr>
                </a:solidFill>
                <a:effectLst/>
                <a:latin typeface="+mn-ea"/>
              </a:rPr>
              <a:t>FEMALE PROFESSOR:</a:t>
            </a:r>
          </a:p>
          <a:p>
            <a:pPr>
              <a:spcAft>
                <a:spcPts val="600"/>
              </a:spcAft>
            </a:pPr>
            <a:r>
              <a:rPr lang="en-US" altLang="zh-CN" b="0" i="0" dirty="0">
                <a:solidFill>
                  <a:schemeClr val="accent5">
                    <a:lumMod val="75000"/>
                  </a:schemeClr>
                </a:solidFill>
                <a:effectLst/>
                <a:latin typeface="+mn-ea"/>
              </a:rPr>
              <a:t>That's echolocation. Echolocation is pretty self-explanatory: Using echoes -reflected sound waves - to locate things…As Carol said, bats use it for navigation and orientation…and what else? Mike?</a:t>
            </a:r>
            <a:br>
              <a:rPr lang="en-US" altLang="zh-CN" dirty="0">
                <a:solidFill>
                  <a:schemeClr val="accent5">
                    <a:lumMod val="75000"/>
                  </a:schemeClr>
                </a:solidFill>
                <a:latin typeface="+mn-ea"/>
              </a:rPr>
            </a:br>
            <a:br>
              <a:rPr lang="en-US" altLang="zh-CN" dirty="0">
                <a:solidFill>
                  <a:schemeClr val="accent5">
                    <a:lumMod val="75000"/>
                  </a:schemeClr>
                </a:solidFill>
                <a:latin typeface="+mn-ea"/>
              </a:rPr>
            </a:br>
            <a:r>
              <a:rPr lang="en-US" altLang="zh-CN" b="1" i="0" u="sng" dirty="0">
                <a:effectLst/>
                <a:latin typeface="+mn-ea"/>
              </a:rPr>
              <a:t>MALE STUDENT: </a:t>
            </a:r>
          </a:p>
          <a:p>
            <a:pPr>
              <a:spcAft>
                <a:spcPts val="600"/>
              </a:spcAft>
            </a:pPr>
            <a:r>
              <a:rPr lang="en-US" altLang="zh-CN" b="0" i="0" dirty="0">
                <a:effectLst/>
                <a:latin typeface="+mn-ea"/>
              </a:rPr>
              <a:t>Well, finding food is always important - and I guess not becoming food for other animals.</a:t>
            </a:r>
            <a:br>
              <a:rPr lang="en-US" altLang="zh-CN" dirty="0">
                <a:solidFill>
                  <a:schemeClr val="accent5">
                    <a:lumMod val="75000"/>
                  </a:schemeClr>
                </a:solidFill>
                <a:latin typeface="+mn-ea"/>
              </a:rPr>
            </a:br>
            <a:br>
              <a:rPr lang="en-US" altLang="zh-CN" dirty="0">
                <a:solidFill>
                  <a:schemeClr val="accent5">
                    <a:lumMod val="75000"/>
                  </a:schemeClr>
                </a:solidFill>
                <a:latin typeface="+mn-ea"/>
              </a:rPr>
            </a:br>
            <a:r>
              <a:rPr lang="en-US" altLang="zh-CN" b="1" i="0" u="sng" dirty="0">
                <a:solidFill>
                  <a:schemeClr val="accent5">
                    <a:lumMod val="75000"/>
                  </a:schemeClr>
                </a:solidFill>
                <a:effectLst/>
                <a:latin typeface="+mn-ea"/>
              </a:rPr>
              <a:t>FEMALE PROFESSOR:</a:t>
            </a:r>
          </a:p>
          <a:p>
            <a:pPr>
              <a:spcAft>
                <a:spcPts val="600"/>
              </a:spcAft>
            </a:pPr>
            <a:r>
              <a:rPr lang="en-US" altLang="zh-CN" b="0" i="0" dirty="0">
                <a:solidFill>
                  <a:schemeClr val="accent5">
                    <a:lumMod val="75000"/>
                  </a:schemeClr>
                </a:solidFill>
                <a:effectLst/>
                <a:latin typeface="+mn-ea"/>
              </a:rPr>
              <a:t>Right, on both counts. Avoiding other predators - and locating prey - uh, typically insects that fly around at night. Now, before I go on, let me just respond to something Carol was saying - this idea that bats are blind…Actually, there are some species of bats, the ones that don't use echolocation that do rely on their vision for navigation, but it is true that for many bats, their vision is too weak to count on.</a:t>
            </a:r>
          </a:p>
          <a:p>
            <a:pPr>
              <a:spcAft>
                <a:spcPts val="600"/>
              </a:spcAft>
            </a:pPr>
            <a:r>
              <a:rPr lang="en-US" altLang="zh-CN" b="0" i="0" dirty="0">
                <a:solidFill>
                  <a:schemeClr val="accent5">
                    <a:lumMod val="75000"/>
                  </a:schemeClr>
                </a:solidFill>
                <a:effectLst/>
                <a:latin typeface="+mn-ea"/>
              </a:rPr>
              <a:t>OK, so quick summary of how echolocation works.</a:t>
            </a:r>
            <a:endParaRPr lang="zh-CN" altLang="en-US" dirty="0">
              <a:solidFill>
                <a:schemeClr val="accent5">
                  <a:lumMod val="75000"/>
                </a:schemeClr>
              </a:solidFill>
              <a:latin typeface="+mn-ea"/>
            </a:endParaRPr>
          </a:p>
        </p:txBody>
      </p:sp>
      <p:sp>
        <p:nvSpPr>
          <p:cNvPr id="24" name="TextBox 23">
            <a:extLst>
              <a:ext uri="{FF2B5EF4-FFF2-40B4-BE49-F238E27FC236}">
                <a16:creationId xmlns:a16="http://schemas.microsoft.com/office/drawing/2014/main" id="{F0A447C2-20C6-4D67-BE9B-710DD047BDF4}"/>
              </a:ext>
            </a:extLst>
          </p:cNvPr>
          <p:cNvSpPr txBox="1"/>
          <p:nvPr/>
        </p:nvSpPr>
        <p:spPr>
          <a:xfrm>
            <a:off x="667068" y="224405"/>
            <a:ext cx="338759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one: 1:41 – 2:55</a:t>
            </a:r>
            <a:endParaRPr lang="zh-CN" altLang="en-US" sz="2800" dirty="0">
              <a:solidFill>
                <a:schemeClr val="accent5">
                  <a:lumMod val="75000"/>
                </a:schemeClr>
              </a:solidFill>
              <a:latin typeface="Indie Flower" panose="02000000000000000000" pitchFamily="2" charset="0"/>
            </a:endParaRPr>
          </a:p>
        </p:txBody>
      </p:sp>
      <p:sp>
        <p:nvSpPr>
          <p:cNvPr id="2" name="Slide Number Placeholder 1">
            <a:extLst>
              <a:ext uri="{FF2B5EF4-FFF2-40B4-BE49-F238E27FC236}">
                <a16:creationId xmlns:a16="http://schemas.microsoft.com/office/drawing/2014/main" id="{7B026011-01C5-4FE8-AB32-610BB89741CD}"/>
              </a:ext>
            </a:extLst>
          </p:cNvPr>
          <p:cNvSpPr>
            <a:spLocks noGrp="1"/>
          </p:cNvSpPr>
          <p:nvPr>
            <p:ph type="sldNum" sz="quarter" idx="12"/>
          </p:nvPr>
        </p:nvSpPr>
        <p:spPr/>
        <p:txBody>
          <a:bodyPr/>
          <a:lstStyle/>
          <a:p>
            <a:fld id="{EBF56985-7CC6-482A-A174-BBAF2E85857D}" type="slidenum">
              <a:rPr lang="zh-CN" altLang="en-US" smtClean="0"/>
              <a:t>16</a:t>
            </a:fld>
            <a:endParaRPr lang="zh-CN" altLang="en-US"/>
          </a:p>
        </p:txBody>
      </p:sp>
      <p:sp>
        <p:nvSpPr>
          <p:cNvPr id="14" name="TextBox 13">
            <a:extLst>
              <a:ext uri="{FF2B5EF4-FFF2-40B4-BE49-F238E27FC236}">
                <a16:creationId xmlns:a16="http://schemas.microsoft.com/office/drawing/2014/main" id="{D768C1C7-5B69-4390-B78B-A50A6338416E}"/>
              </a:ext>
            </a:extLst>
          </p:cNvPr>
          <p:cNvSpPr txBox="1"/>
          <p:nvPr/>
        </p:nvSpPr>
        <p:spPr>
          <a:xfrm>
            <a:off x="667068" y="674503"/>
            <a:ext cx="4904242" cy="707886"/>
          </a:xfrm>
          <a:prstGeom prst="rect">
            <a:avLst/>
          </a:prstGeom>
          <a:noFill/>
        </p:spPr>
        <p:txBody>
          <a:bodyPr wrap="square">
            <a:spAutoFit/>
          </a:bodyPr>
          <a:lstStyle/>
          <a:p>
            <a:r>
              <a:rPr lang="en-US" altLang="zh-CN" sz="2000" dirty="0">
                <a:solidFill>
                  <a:schemeClr val="accent5">
                    <a:lumMod val="75000"/>
                  </a:schemeClr>
                </a:solidFill>
                <a:latin typeface="+mn-ea"/>
              </a:rPr>
              <a:t>Please play the recording and summarize with 3-5 sentences.</a:t>
            </a:r>
            <a:endParaRPr lang="zh-CN" altLang="en-US" sz="2000" dirty="0">
              <a:solidFill>
                <a:schemeClr val="accent5">
                  <a:lumMod val="75000"/>
                </a:schemeClr>
              </a:solidFill>
              <a:latin typeface="+mn-ea"/>
            </a:endParaRPr>
          </a:p>
        </p:txBody>
      </p:sp>
      <p:sp>
        <p:nvSpPr>
          <p:cNvPr id="4" name="Rectangle 3">
            <a:extLst>
              <a:ext uri="{FF2B5EF4-FFF2-40B4-BE49-F238E27FC236}">
                <a16:creationId xmlns:a16="http://schemas.microsoft.com/office/drawing/2014/main" id="{A441BF71-6F1D-4B67-B798-70F95A753075}"/>
              </a:ext>
            </a:extLst>
          </p:cNvPr>
          <p:cNvSpPr/>
          <p:nvPr/>
        </p:nvSpPr>
        <p:spPr>
          <a:xfrm>
            <a:off x="594360" y="136525"/>
            <a:ext cx="4813663" cy="13568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Arrow: Right 8">
            <a:extLst>
              <a:ext uri="{FF2B5EF4-FFF2-40B4-BE49-F238E27FC236}">
                <a16:creationId xmlns:a16="http://schemas.microsoft.com/office/drawing/2014/main" id="{8FB141CF-DB51-496A-8929-4F4336B0C0D3}"/>
              </a:ext>
            </a:extLst>
          </p:cNvPr>
          <p:cNvSpPr/>
          <p:nvPr/>
        </p:nvSpPr>
        <p:spPr>
          <a:xfrm rot="10800000">
            <a:off x="5644018" y="621782"/>
            <a:ext cx="632473" cy="369332"/>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a:extLst>
              <a:ext uri="{FF2B5EF4-FFF2-40B4-BE49-F238E27FC236}">
                <a16:creationId xmlns:a16="http://schemas.microsoft.com/office/drawing/2014/main" id="{3810A84F-6572-48FD-A4B2-0BA708E2F21E}"/>
              </a:ext>
            </a:extLst>
          </p:cNvPr>
          <p:cNvSpPr/>
          <p:nvPr/>
        </p:nvSpPr>
        <p:spPr>
          <a:xfrm>
            <a:off x="548640" y="1662659"/>
            <a:ext cx="7596051" cy="49709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Summarize the</a:t>
            </a:r>
            <a:r>
              <a:rPr lang="zh-CN" altLang="en-US" sz="2800" dirty="0">
                <a:solidFill>
                  <a:schemeClr val="tx1"/>
                </a:solidFill>
              </a:rPr>
              <a:t> </a:t>
            </a:r>
            <a:endParaRPr lang="en-US" altLang="zh-CN" sz="2800" dirty="0">
              <a:solidFill>
                <a:schemeClr val="tx1"/>
              </a:solidFill>
            </a:endParaRPr>
          </a:p>
          <a:p>
            <a:pPr algn="ctr"/>
            <a:r>
              <a:rPr lang="en-US" altLang="zh-CN" sz="2800" b="1" dirty="0">
                <a:solidFill>
                  <a:srgbClr val="FF0000"/>
                </a:solidFill>
              </a:rPr>
              <a:t>LAKE</a:t>
            </a:r>
            <a:r>
              <a:rPr lang="zh-CN" altLang="en-US" sz="2800" b="1" dirty="0">
                <a:solidFill>
                  <a:srgbClr val="FF0000"/>
                </a:solidFill>
              </a:rPr>
              <a:t> </a:t>
            </a:r>
            <a:r>
              <a:rPr lang="en-US" altLang="zh-CN" sz="2800" b="1" dirty="0">
                <a:solidFill>
                  <a:srgbClr val="FF0000"/>
                </a:solidFill>
              </a:rPr>
              <a:t>EFFECT</a:t>
            </a:r>
            <a:r>
              <a:rPr lang="zh-CN" altLang="en-US" sz="2800" b="1" dirty="0">
                <a:solidFill>
                  <a:srgbClr val="FF0000"/>
                </a:solidFill>
              </a:rPr>
              <a:t> </a:t>
            </a:r>
            <a:r>
              <a:rPr lang="en-US" altLang="zh-CN" sz="2800" b="1" dirty="0">
                <a:solidFill>
                  <a:srgbClr val="FF0000"/>
                </a:solidFill>
              </a:rPr>
              <a:t>SNOW</a:t>
            </a:r>
            <a:r>
              <a:rPr lang="zh-CN" altLang="en-US" sz="2800" b="1" dirty="0">
                <a:solidFill>
                  <a:srgbClr val="FF0000"/>
                </a:solidFill>
              </a:rPr>
              <a:t> </a:t>
            </a:r>
            <a:r>
              <a:rPr lang="en-US" altLang="zh-CN" sz="2800" b="1" dirty="0">
                <a:solidFill>
                  <a:srgbClr val="FF0000"/>
                </a:solidFill>
              </a:rPr>
              <a:t>PROCESS</a:t>
            </a:r>
            <a:endParaRPr lang="zh-CN" altLang="en-US" sz="2800" b="1" dirty="0">
              <a:solidFill>
                <a:srgbClr val="FF0000"/>
              </a:solidFill>
            </a:endParaRPr>
          </a:p>
        </p:txBody>
      </p:sp>
      <p:sp>
        <p:nvSpPr>
          <p:cNvPr id="11" name="TextBox 15">
            <a:extLst>
              <a:ext uri="{FF2B5EF4-FFF2-40B4-BE49-F238E27FC236}">
                <a16:creationId xmlns:a16="http://schemas.microsoft.com/office/drawing/2014/main" id="{33BDF508-0D81-D443-A03F-9D58A63C2879}"/>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4194621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F0A447C2-20C6-4D67-BE9B-710DD047BDF4}"/>
              </a:ext>
            </a:extLst>
          </p:cNvPr>
          <p:cNvSpPr txBox="1"/>
          <p:nvPr/>
        </p:nvSpPr>
        <p:spPr>
          <a:xfrm>
            <a:off x="667068" y="224405"/>
            <a:ext cx="338759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one: 1:41 – 2:55</a:t>
            </a:r>
            <a:endParaRPr lang="zh-CN" altLang="en-US" sz="2800" dirty="0">
              <a:solidFill>
                <a:schemeClr val="accent5">
                  <a:lumMod val="75000"/>
                </a:schemeClr>
              </a:solidFill>
              <a:latin typeface="Indie Flower" panose="02000000000000000000" pitchFamily="2" charset="0"/>
            </a:endParaRPr>
          </a:p>
        </p:txBody>
      </p:sp>
      <p:sp>
        <p:nvSpPr>
          <p:cNvPr id="2" name="Slide Number Placeholder 1">
            <a:extLst>
              <a:ext uri="{FF2B5EF4-FFF2-40B4-BE49-F238E27FC236}">
                <a16:creationId xmlns:a16="http://schemas.microsoft.com/office/drawing/2014/main" id="{7B026011-01C5-4FE8-AB32-610BB89741CD}"/>
              </a:ext>
            </a:extLst>
          </p:cNvPr>
          <p:cNvSpPr>
            <a:spLocks noGrp="1"/>
          </p:cNvSpPr>
          <p:nvPr>
            <p:ph type="sldNum" sz="quarter" idx="12"/>
          </p:nvPr>
        </p:nvSpPr>
        <p:spPr/>
        <p:txBody>
          <a:bodyPr/>
          <a:lstStyle/>
          <a:p>
            <a:fld id="{EBF56985-7CC6-482A-A174-BBAF2E85857D}" type="slidenum">
              <a:rPr lang="zh-CN" altLang="en-US" smtClean="0"/>
              <a:t>17</a:t>
            </a:fld>
            <a:endParaRPr lang="zh-CN" altLang="en-US"/>
          </a:p>
        </p:txBody>
      </p:sp>
      <p:sp>
        <p:nvSpPr>
          <p:cNvPr id="11" name="文本框 10">
            <a:extLst>
              <a:ext uri="{FF2B5EF4-FFF2-40B4-BE49-F238E27FC236}">
                <a16:creationId xmlns:a16="http://schemas.microsoft.com/office/drawing/2014/main" id="{9B6BCB6E-9D8C-B44C-AE30-26FFA49E84CF}"/>
              </a:ext>
            </a:extLst>
          </p:cNvPr>
          <p:cNvSpPr txBox="1"/>
          <p:nvPr/>
        </p:nvSpPr>
        <p:spPr>
          <a:xfrm>
            <a:off x="562219" y="934372"/>
            <a:ext cx="8788082" cy="5355312"/>
          </a:xfrm>
          <a:prstGeom prst="rect">
            <a:avLst/>
          </a:prstGeom>
          <a:noFill/>
        </p:spPr>
        <p:txBody>
          <a:bodyPr wrap="square">
            <a:spAutoFit/>
          </a:bodyPr>
          <a:lstStyle/>
          <a:p>
            <a:pPr algn="l"/>
            <a:r>
              <a:rPr lang="en-US" altLang="zh-CN" b="1" u="sng" kern="0" dirty="0">
                <a:solidFill>
                  <a:schemeClr val="accent5">
                    <a:lumMod val="75000"/>
                  </a:schemeClr>
                </a:solidFill>
                <a:effectLst/>
                <a:ea typeface="宋体" panose="02010600030101010101" pitchFamily="2" charset="-122"/>
                <a:cs typeface="宋体" panose="02010600030101010101" pitchFamily="2" charset="-122"/>
              </a:rPr>
              <a:t>FEMALE PROFESSOR</a:t>
            </a:r>
            <a:r>
              <a:rPr lang="en-US" altLang="zh-CN" b="1" kern="0" dirty="0">
                <a:solidFill>
                  <a:schemeClr val="accent5">
                    <a:lumMod val="75000"/>
                  </a:schemeClr>
                </a:solidFill>
                <a:effectLst/>
                <a:ea typeface="宋体" panose="02010600030101010101" pitchFamily="2" charset="-122"/>
                <a:cs typeface="宋体" panose="02010600030101010101" pitchFamily="2" charset="-122"/>
              </a:rPr>
              <a:t>:</a:t>
            </a:r>
            <a:r>
              <a:rPr lang="en-US" altLang="zh-CN" kern="0" dirty="0">
                <a:solidFill>
                  <a:schemeClr val="accent5">
                    <a:lumMod val="75000"/>
                  </a:schemeClr>
                </a:solidFill>
                <a:effectLst/>
                <a:ea typeface="宋体" panose="02010600030101010101" pitchFamily="2" charset="-122"/>
                <a:cs typeface="宋体" panose="02010600030101010101" pitchFamily="2" charset="-122"/>
              </a:rPr>
              <a:t>OK, good question...</a:t>
            </a:r>
            <a:r>
              <a:rPr lang="en-US" altLang="zh-CN" kern="0" spc="30" dirty="0">
                <a:solidFill>
                  <a:schemeClr val="accent5">
                    <a:lumMod val="75000"/>
                  </a:schemeClr>
                </a:solidFill>
                <a:effectLst/>
                <a:ea typeface="宋体" panose="02010600030101010101" pitchFamily="2" charset="-122"/>
                <a:cs typeface="宋体" panose="02010600030101010101" pitchFamily="2" charset="-122"/>
              </a:rPr>
              <a:t>Precipitation</a:t>
            </a:r>
            <a:r>
              <a:rPr lang="en-US" altLang="zh-CN" kern="0" dirty="0">
                <a:solidFill>
                  <a:schemeClr val="accent5">
                    <a:lumMod val="75000"/>
                  </a:schemeClr>
                </a:solidFill>
                <a:effectLst/>
                <a:ea typeface="宋体" panose="02010600030101010101" pitchFamily="2" charset="-122"/>
                <a:cs typeface="宋体" panose="02010600030101010101" pitchFamily="2" charset="-122"/>
              </a:rPr>
              <a:t> is influenced by </a:t>
            </a:r>
            <a:r>
              <a:rPr lang="en-US" altLang="zh-CN" kern="0" spc="30" dirty="0">
                <a:solidFill>
                  <a:schemeClr val="accent5">
                    <a:lumMod val="75000"/>
                  </a:schemeClr>
                </a:solidFill>
                <a:effectLst/>
                <a:ea typeface="宋体" panose="02010600030101010101" pitchFamily="2" charset="-122"/>
                <a:cs typeface="宋体" panose="02010600030101010101" pitchFamily="2" charset="-122"/>
              </a:rPr>
              <a:t>topography</a:t>
            </a:r>
            <a:r>
              <a:rPr lang="en-US" altLang="zh-CN" kern="0" dirty="0">
                <a:solidFill>
                  <a:schemeClr val="accent5">
                    <a:lumMod val="75000"/>
                  </a:schemeClr>
                </a:solidFill>
                <a:effectLst/>
                <a:ea typeface="宋体" panose="02010600030101010101" pitchFamily="2" charset="-122"/>
                <a:cs typeface="宋体" panose="02010600030101010101" pitchFamily="2" charset="-122"/>
              </a:rPr>
              <a:t>, among other things. Uhm, why don't we talk about lake-effect snow... It's a </a:t>
            </a:r>
            <a:r>
              <a:rPr lang="en-US" altLang="zh-CN" kern="0" spc="30" dirty="0">
                <a:solidFill>
                  <a:schemeClr val="accent5">
                    <a:lumMod val="75000"/>
                  </a:schemeClr>
                </a:solidFill>
                <a:effectLst/>
                <a:ea typeface="宋体" panose="02010600030101010101" pitchFamily="2" charset="-122"/>
                <a:cs typeface="宋体" panose="02010600030101010101" pitchFamily="2" charset="-122"/>
              </a:rPr>
              <a:t>phenomenon</a:t>
            </a:r>
            <a:r>
              <a:rPr lang="en-US" altLang="zh-CN" kern="0" dirty="0">
                <a:solidFill>
                  <a:schemeClr val="accent5">
                    <a:lumMod val="75000"/>
                  </a:schemeClr>
                </a:solidFill>
                <a:effectLst/>
                <a:ea typeface="宋体" panose="02010600030101010101" pitchFamily="2" charset="-122"/>
                <a:cs typeface="宋体" panose="02010600030101010101" pitchFamily="2" charset="-122"/>
              </a:rPr>
              <a:t> that occurs anywhere you have a large lake that doesn't </a:t>
            </a:r>
            <a:r>
              <a:rPr lang="en-US" altLang="zh-CN" kern="0" spc="30" dirty="0">
                <a:solidFill>
                  <a:schemeClr val="accent5">
                    <a:lumMod val="75000"/>
                  </a:schemeClr>
                </a:solidFill>
                <a:effectLst/>
                <a:ea typeface="宋体" panose="02010600030101010101" pitchFamily="2" charset="-122"/>
                <a:cs typeface="宋体" panose="02010600030101010101" pitchFamily="2" charset="-122"/>
              </a:rPr>
              <a:t>freeze</a:t>
            </a:r>
            <a:r>
              <a:rPr lang="en-US" altLang="zh-CN" kern="0" dirty="0">
                <a:solidFill>
                  <a:schemeClr val="accent5">
                    <a:lumMod val="75000"/>
                  </a:schemeClr>
                </a:solidFill>
                <a:effectLst/>
                <a:ea typeface="宋体" panose="02010600030101010101" pitchFamily="2" charset="-122"/>
                <a:cs typeface="宋体" panose="02010600030101010101" pitchFamily="2" charset="-122"/>
              </a:rPr>
              <a:t>, and has cold </a:t>
            </a:r>
            <a:r>
              <a:rPr lang="en-US" altLang="zh-CN" kern="0" spc="30" dirty="0">
                <a:solidFill>
                  <a:schemeClr val="accent5">
                    <a:lumMod val="75000"/>
                  </a:schemeClr>
                </a:solidFill>
                <a:effectLst/>
                <a:ea typeface="宋体" panose="02010600030101010101" pitchFamily="2" charset="-122"/>
                <a:cs typeface="宋体" panose="02010600030101010101" pitchFamily="2" charset="-122"/>
              </a:rPr>
              <a:t>air</a:t>
            </a:r>
            <a:r>
              <a:rPr lang="en-US" altLang="zh-CN" kern="0" dirty="0">
                <a:solidFill>
                  <a:schemeClr val="accent5">
                    <a:lumMod val="75000"/>
                  </a:schemeClr>
                </a:solidFill>
                <a:effectLst/>
                <a:ea typeface="宋体" panose="02010600030101010101" pitchFamily="2" charset="-122"/>
                <a:cs typeface="宋体" panose="02010600030101010101" pitchFamily="2" charset="-122"/>
              </a:rPr>
              <a:t> flowing over it. Mostly in the Northern Hemisphere.</a:t>
            </a:r>
            <a:br>
              <a:rPr lang="en-US" altLang="zh-CN" kern="0" dirty="0">
                <a:solidFill>
                  <a:schemeClr val="accent5">
                    <a:lumMod val="75000"/>
                  </a:schemeClr>
                </a:solidFill>
                <a:effectLst/>
                <a:ea typeface="宋体" panose="02010600030101010101" pitchFamily="2" charset="-122"/>
                <a:cs typeface="宋体" panose="02010600030101010101" pitchFamily="2" charset="-122"/>
              </a:rPr>
            </a:br>
            <a:r>
              <a:rPr lang="en-US" altLang="zh-CN" b="1" u="sng" kern="0" dirty="0">
                <a:solidFill>
                  <a:srgbClr val="21242C"/>
                </a:solidFill>
                <a:effectLst/>
                <a:ea typeface="宋体" panose="02010600030101010101" pitchFamily="2" charset="-122"/>
                <a:cs typeface="宋体" panose="02010600030101010101" pitchFamily="2" charset="-122"/>
              </a:rPr>
              <a:t>MALE STUDENT: </a:t>
            </a:r>
            <a:r>
              <a:rPr lang="en-US" altLang="zh-CN" kern="0" dirty="0">
                <a:solidFill>
                  <a:srgbClr val="21242C"/>
                </a:solidFill>
                <a:effectLst/>
                <a:ea typeface="宋体" panose="02010600030101010101" pitchFamily="2" charset="-122"/>
                <a:cs typeface="宋体" panose="02010600030101010101" pitchFamily="2" charset="-122"/>
              </a:rPr>
              <a:t>Like the Great Lakes in the United States?</a:t>
            </a:r>
            <a:endParaRPr lang="zh-CN" altLang="zh-CN" kern="100" dirty="0">
              <a:effectLst/>
              <a:ea typeface="DengXian" panose="02010600030101010101" pitchFamily="2" charset="-122"/>
              <a:cs typeface="Times New Roman" panose="02020603050405020304" pitchFamily="18" charset="0"/>
            </a:endParaRPr>
          </a:p>
          <a:p>
            <a:pPr algn="l"/>
            <a:r>
              <a:rPr lang="en-US" altLang="zh-CN" b="1" u="sng" kern="0" dirty="0">
                <a:solidFill>
                  <a:schemeClr val="accent5">
                    <a:lumMod val="75000"/>
                  </a:schemeClr>
                </a:solidFill>
                <a:effectLst/>
                <a:ea typeface="宋体" panose="02010600030101010101" pitchFamily="2" charset="-122"/>
                <a:cs typeface="宋体" panose="02010600030101010101" pitchFamily="2" charset="-122"/>
              </a:rPr>
              <a:t>FEMALE PROFESSOR: </a:t>
            </a:r>
            <a:r>
              <a:rPr lang="en-US" altLang="zh-CN" kern="0" dirty="0">
                <a:solidFill>
                  <a:schemeClr val="accent5">
                    <a:lumMod val="75000"/>
                  </a:schemeClr>
                </a:solidFill>
                <a:effectLst/>
                <a:ea typeface="宋体" panose="02010600030101010101" pitchFamily="2" charset="-122"/>
                <a:cs typeface="宋体" panose="02010600030101010101" pitchFamily="2" charset="-122"/>
              </a:rPr>
              <a:t>Yes. What happens is that the cold, arctic </a:t>
            </a:r>
            <a:r>
              <a:rPr lang="en-US" altLang="zh-CN" kern="0" spc="30" dirty="0">
                <a:solidFill>
                  <a:schemeClr val="accent5">
                    <a:lumMod val="75000"/>
                  </a:schemeClr>
                </a:solidFill>
                <a:effectLst/>
                <a:ea typeface="宋体" panose="02010600030101010101" pitchFamily="2" charset="-122"/>
                <a:cs typeface="宋体" panose="02010600030101010101" pitchFamily="2" charset="-122"/>
              </a:rPr>
              <a:t>air</a:t>
            </a:r>
            <a:r>
              <a:rPr lang="en-US" altLang="zh-CN" kern="0" dirty="0">
                <a:solidFill>
                  <a:schemeClr val="accent5">
                    <a:lumMod val="75000"/>
                  </a:schemeClr>
                </a:solidFill>
                <a:effectLst/>
                <a:ea typeface="宋体" panose="02010600030101010101" pitchFamily="2" charset="-122"/>
                <a:cs typeface="宋体" panose="02010600030101010101" pitchFamily="2" charset="-122"/>
              </a:rPr>
              <a:t> blows </a:t>
            </a:r>
            <a:r>
              <a:rPr lang="en-US" altLang="zh-CN" kern="0" spc="30" dirty="0">
                <a:solidFill>
                  <a:schemeClr val="accent5">
                    <a:lumMod val="75000"/>
                  </a:schemeClr>
                </a:solidFill>
                <a:effectLst/>
                <a:ea typeface="宋体" panose="02010600030101010101" pitchFamily="2" charset="-122"/>
                <a:cs typeface="宋体" panose="02010600030101010101" pitchFamily="2" charset="-122"/>
              </a:rPr>
              <a:t>across</a:t>
            </a:r>
            <a:r>
              <a:rPr lang="en-US" altLang="zh-CN" kern="0" dirty="0">
                <a:solidFill>
                  <a:schemeClr val="accent5">
                    <a:lumMod val="75000"/>
                  </a:schemeClr>
                </a:solidFill>
                <a:effectLst/>
                <a:ea typeface="宋体" panose="02010600030101010101" pitchFamily="2" charset="-122"/>
                <a:cs typeface="宋体" panose="02010600030101010101" pitchFamily="2" charset="-122"/>
              </a:rPr>
              <a:t> the lake from the north in winter, and as the air crosses the lake, the lower layer is warmed by the lake water, which is much warmer than the arctic air. And as this </a:t>
            </a:r>
            <a:r>
              <a:rPr lang="en-US" altLang="zh-CN" kern="0" spc="30" dirty="0">
                <a:solidFill>
                  <a:schemeClr val="accent5">
                    <a:lumMod val="75000"/>
                  </a:schemeClr>
                </a:solidFill>
                <a:effectLst/>
                <a:ea typeface="宋体" panose="02010600030101010101" pitchFamily="2" charset="-122"/>
                <a:cs typeface="宋体" panose="02010600030101010101" pitchFamily="2" charset="-122"/>
              </a:rPr>
              <a:t>layer</a:t>
            </a:r>
            <a:r>
              <a:rPr lang="en-US" altLang="zh-CN" kern="0" dirty="0">
                <a:solidFill>
                  <a:schemeClr val="accent5">
                    <a:lumMod val="75000"/>
                  </a:schemeClr>
                </a:solidFill>
                <a:effectLst/>
                <a:ea typeface="宋体" panose="02010600030101010101" pitchFamily="2" charset="-122"/>
                <a:cs typeface="宋体" panose="02010600030101010101" pitchFamily="2" charset="-122"/>
              </a:rPr>
              <a:t> is warmed and picks up </a:t>
            </a:r>
            <a:r>
              <a:rPr lang="en-US" altLang="zh-CN" kern="0" spc="30" dirty="0">
                <a:solidFill>
                  <a:schemeClr val="accent5">
                    <a:lumMod val="75000"/>
                  </a:schemeClr>
                </a:solidFill>
                <a:effectLst/>
                <a:ea typeface="宋体" panose="02010600030101010101" pitchFamily="2" charset="-122"/>
                <a:cs typeface="宋体" panose="02010600030101010101" pitchFamily="2" charset="-122"/>
              </a:rPr>
              <a:t>moisture</a:t>
            </a:r>
            <a:r>
              <a:rPr lang="en-US" altLang="zh-CN" kern="0" dirty="0">
                <a:solidFill>
                  <a:schemeClr val="accent5">
                    <a:lumMod val="75000"/>
                  </a:schemeClr>
                </a:solidFill>
                <a:effectLst/>
                <a:ea typeface="宋体" panose="02010600030101010101" pitchFamily="2" charset="-122"/>
                <a:cs typeface="宋体" panose="02010600030101010101" pitchFamily="2" charset="-122"/>
              </a:rPr>
              <a:t>, it becomes lighter than the </a:t>
            </a:r>
            <a:r>
              <a:rPr lang="en-US" altLang="zh-CN" kern="0" spc="30" dirty="0">
                <a:solidFill>
                  <a:schemeClr val="accent5">
                    <a:lumMod val="75000"/>
                  </a:schemeClr>
                </a:solidFill>
                <a:effectLst/>
                <a:ea typeface="宋体" panose="02010600030101010101" pitchFamily="2" charset="-122"/>
                <a:cs typeface="宋体" panose="02010600030101010101" pitchFamily="2" charset="-122"/>
              </a:rPr>
              <a:t>air</a:t>
            </a:r>
            <a:r>
              <a:rPr lang="en-US" altLang="zh-CN" kern="0" dirty="0">
                <a:solidFill>
                  <a:schemeClr val="accent5">
                    <a:lumMod val="75000"/>
                  </a:schemeClr>
                </a:solidFill>
                <a:effectLst/>
                <a:ea typeface="宋体" panose="02010600030101010101" pitchFamily="2" charset="-122"/>
                <a:cs typeface="宋体" panose="02010600030101010101" pitchFamily="2" charset="-122"/>
              </a:rPr>
              <a:t> above it...</a:t>
            </a:r>
            <a:br>
              <a:rPr lang="en-US" altLang="zh-CN" kern="0" dirty="0">
                <a:solidFill>
                  <a:schemeClr val="accent5">
                    <a:lumMod val="75000"/>
                  </a:schemeClr>
                </a:solidFill>
                <a:effectLst/>
                <a:ea typeface="宋体" panose="02010600030101010101" pitchFamily="2" charset="-122"/>
                <a:cs typeface="宋体" panose="02010600030101010101" pitchFamily="2" charset="-122"/>
              </a:rPr>
            </a:br>
            <a:r>
              <a:rPr lang="en-US" altLang="zh-CN" b="1" u="sng" kern="0" dirty="0">
                <a:solidFill>
                  <a:srgbClr val="21242C"/>
                </a:solidFill>
                <a:effectLst/>
                <a:ea typeface="宋体" panose="02010600030101010101" pitchFamily="2" charset="-122"/>
                <a:cs typeface="宋体" panose="02010600030101010101" pitchFamily="2" charset="-122"/>
              </a:rPr>
              <a:t>MALE STUDENT: </a:t>
            </a:r>
            <a:r>
              <a:rPr lang="en-US" altLang="zh-CN" kern="0" dirty="0">
                <a:solidFill>
                  <a:srgbClr val="21242C"/>
                </a:solidFill>
                <a:effectLst/>
                <a:ea typeface="宋体" panose="02010600030101010101" pitchFamily="2" charset="-122"/>
                <a:cs typeface="宋体" panose="02010600030101010101" pitchFamily="2" charset="-122"/>
              </a:rPr>
              <a:t>So it starts to rise, right? </a:t>
            </a:r>
            <a:br>
              <a:rPr lang="en-US" altLang="zh-CN" kern="0" dirty="0">
                <a:solidFill>
                  <a:srgbClr val="21242C"/>
                </a:solidFill>
                <a:effectLst/>
                <a:ea typeface="宋体" panose="02010600030101010101" pitchFamily="2" charset="-122"/>
                <a:cs typeface="宋体" panose="02010600030101010101" pitchFamily="2" charset="-122"/>
              </a:rPr>
            </a:br>
            <a:r>
              <a:rPr lang="en-US" altLang="zh-CN" b="1" u="sng" kern="0" dirty="0">
                <a:solidFill>
                  <a:schemeClr val="accent5">
                    <a:lumMod val="75000"/>
                  </a:schemeClr>
                </a:solidFill>
                <a:effectLst/>
                <a:ea typeface="宋体" panose="02010600030101010101" pitchFamily="2" charset="-122"/>
                <a:cs typeface="宋体" panose="02010600030101010101" pitchFamily="2" charset="-122"/>
              </a:rPr>
              <a:t>FEMALE PROFESSOR: </a:t>
            </a:r>
            <a:r>
              <a:rPr lang="en-US" altLang="zh-CN" kern="0" dirty="0">
                <a:solidFill>
                  <a:schemeClr val="accent5">
                    <a:lumMod val="75000"/>
                  </a:schemeClr>
                </a:solidFill>
                <a:effectLst/>
                <a:ea typeface="宋体" panose="02010600030101010101" pitchFamily="2" charset="-122"/>
                <a:cs typeface="宋体" panose="02010600030101010101" pitchFamily="2" charset="-122"/>
              </a:rPr>
              <a:t>Yes. And clouds begin to form. When the air gets close to the shore, it's slowed down by the land, and starts to pile up. So it rises even faster, because it has nowhere else to go. That's where topography comes into the picture.</a:t>
            </a:r>
            <a:br>
              <a:rPr lang="en-US" altLang="zh-CN" kern="0" dirty="0">
                <a:solidFill>
                  <a:schemeClr val="accent5">
                    <a:lumMod val="75000"/>
                  </a:schemeClr>
                </a:solidFill>
                <a:effectLst/>
                <a:ea typeface="宋体" panose="02010600030101010101" pitchFamily="2" charset="-122"/>
                <a:cs typeface="宋体" panose="02010600030101010101" pitchFamily="2" charset="-122"/>
              </a:rPr>
            </a:br>
            <a:r>
              <a:rPr lang="en-US" altLang="zh-CN" b="1" u="sng" kern="0" dirty="0">
                <a:solidFill>
                  <a:srgbClr val="21242C"/>
                </a:solidFill>
                <a:effectLst/>
                <a:ea typeface="宋体" panose="02010600030101010101" pitchFamily="2" charset="-122"/>
                <a:cs typeface="宋体" panose="02010600030101010101" pitchFamily="2" charset="-122"/>
              </a:rPr>
              <a:t>MALE STUDENT</a:t>
            </a:r>
            <a:r>
              <a:rPr lang="en-US" altLang="zh-CN" b="1" kern="0" dirty="0">
                <a:solidFill>
                  <a:srgbClr val="21242C"/>
                </a:solidFill>
                <a:effectLst/>
                <a:ea typeface="宋体" panose="02010600030101010101" pitchFamily="2" charset="-122"/>
                <a:cs typeface="宋体" panose="02010600030101010101" pitchFamily="2" charset="-122"/>
              </a:rPr>
              <a:t>: </a:t>
            </a:r>
            <a:r>
              <a:rPr lang="en-US" altLang="zh-CN" kern="0" dirty="0">
                <a:solidFill>
                  <a:srgbClr val="21242C"/>
                </a:solidFill>
                <a:effectLst/>
                <a:ea typeface="宋体" panose="02010600030101010101" pitchFamily="2" charset="-122"/>
                <a:cs typeface="宋体" panose="02010600030101010101" pitchFamily="2" charset="-122"/>
              </a:rPr>
              <a:t>And then it snows because as the </a:t>
            </a:r>
            <a:r>
              <a:rPr lang="en-US" altLang="zh-CN" kern="0" spc="30" dirty="0">
                <a:solidFill>
                  <a:srgbClr val="21242C"/>
                </a:solidFill>
                <a:effectLst/>
                <a:ea typeface="宋体" panose="02010600030101010101" pitchFamily="2" charset="-122"/>
                <a:cs typeface="宋体" panose="02010600030101010101" pitchFamily="2" charset="-122"/>
              </a:rPr>
              <a:t>air</a:t>
            </a:r>
            <a:r>
              <a:rPr lang="en-US" altLang="zh-CN" kern="0" dirty="0">
                <a:solidFill>
                  <a:srgbClr val="21242C"/>
                </a:solidFill>
                <a:effectLst/>
                <a:ea typeface="宋体" panose="02010600030101010101" pitchFamily="2" charset="-122"/>
                <a:cs typeface="宋体" panose="02010600030101010101" pitchFamily="2" charset="-122"/>
              </a:rPr>
              <a:t> rises, it cools off and loses its </a:t>
            </a:r>
            <a:r>
              <a:rPr lang="en-US" altLang="zh-CN" kern="0" spc="30" dirty="0">
                <a:solidFill>
                  <a:srgbClr val="21242C"/>
                </a:solidFill>
                <a:effectLst/>
                <a:ea typeface="宋体" panose="02010600030101010101" pitchFamily="2" charset="-122"/>
                <a:cs typeface="宋体" panose="02010600030101010101" pitchFamily="2" charset="-122"/>
              </a:rPr>
              <a:t>capacity</a:t>
            </a:r>
            <a:r>
              <a:rPr lang="en-US" altLang="zh-CN" kern="0" dirty="0">
                <a:solidFill>
                  <a:srgbClr val="21242C"/>
                </a:solidFill>
                <a:effectLst/>
                <a:ea typeface="宋体" panose="02010600030101010101" pitchFamily="2" charset="-122"/>
                <a:cs typeface="宋体" panose="02010600030101010101" pitchFamily="2" charset="-122"/>
              </a:rPr>
              <a:t> to hold water </a:t>
            </a:r>
            <a:r>
              <a:rPr lang="en-US" altLang="zh-CN" kern="0" spc="30" dirty="0">
                <a:solidFill>
                  <a:srgbClr val="21242C"/>
                </a:solidFill>
                <a:effectLst/>
                <a:ea typeface="宋体" panose="02010600030101010101" pitchFamily="2" charset="-122"/>
                <a:cs typeface="宋体" panose="02010600030101010101" pitchFamily="2" charset="-122"/>
              </a:rPr>
              <a:t>vapor</a:t>
            </a:r>
            <a:r>
              <a:rPr lang="en-US" altLang="zh-CN" kern="0" dirty="0">
                <a:solidFill>
                  <a:srgbClr val="21242C"/>
                </a:solidFill>
                <a:effectLst/>
                <a:ea typeface="宋体" panose="02010600030101010101" pitchFamily="2" charset="-122"/>
                <a:cs typeface="宋体" panose="02010600030101010101" pitchFamily="2" charset="-122"/>
              </a:rPr>
              <a:t>. </a:t>
            </a:r>
            <a:endParaRPr lang="zh-CN" altLang="zh-CN" kern="100" dirty="0">
              <a:effectLst/>
              <a:ea typeface="DengXian" panose="02010600030101010101" pitchFamily="2" charset="-122"/>
              <a:cs typeface="Times New Roman" panose="02020603050405020304" pitchFamily="18" charset="0"/>
            </a:endParaRPr>
          </a:p>
          <a:p>
            <a:pPr algn="l"/>
            <a:r>
              <a:rPr lang="en-US" altLang="zh-CN" b="1" u="sng" kern="0" dirty="0">
                <a:solidFill>
                  <a:schemeClr val="accent5">
                    <a:lumMod val="75000"/>
                  </a:schemeClr>
                </a:solidFill>
                <a:effectLst/>
                <a:ea typeface="宋体" panose="02010600030101010101" pitchFamily="2" charset="-122"/>
                <a:cs typeface="宋体" panose="02010600030101010101" pitchFamily="2" charset="-122"/>
              </a:rPr>
              <a:t>FEMALE PROFESSOR: </a:t>
            </a:r>
            <a:r>
              <a:rPr lang="en-US" altLang="zh-CN" kern="0" dirty="0">
                <a:solidFill>
                  <a:schemeClr val="accent5">
                    <a:lumMod val="75000"/>
                  </a:schemeClr>
                </a:solidFill>
                <a:effectLst/>
                <a:ea typeface="宋体" panose="02010600030101010101" pitchFamily="2" charset="-122"/>
                <a:cs typeface="宋体" panose="02010600030101010101" pitchFamily="2" charset="-122"/>
              </a:rPr>
              <a:t>That's right. </a:t>
            </a:r>
            <a:br>
              <a:rPr lang="en-US" altLang="zh-CN" kern="0" dirty="0">
                <a:solidFill>
                  <a:schemeClr val="accent5">
                    <a:lumMod val="75000"/>
                  </a:schemeClr>
                </a:solidFill>
                <a:effectLst/>
                <a:ea typeface="宋体" panose="02010600030101010101" pitchFamily="2" charset="-122"/>
                <a:cs typeface="宋体" panose="02010600030101010101" pitchFamily="2" charset="-122"/>
              </a:rPr>
            </a:br>
            <a:r>
              <a:rPr lang="en-US" altLang="zh-CN" b="1" u="sng" kern="0" dirty="0">
                <a:solidFill>
                  <a:srgbClr val="21242C"/>
                </a:solidFill>
                <a:effectLst/>
                <a:ea typeface="宋体" panose="02010600030101010101" pitchFamily="2" charset="-122"/>
                <a:cs typeface="宋体" panose="02010600030101010101" pitchFamily="2" charset="-122"/>
              </a:rPr>
              <a:t>MALE STUDENT: </a:t>
            </a:r>
            <a:r>
              <a:rPr lang="en-US" altLang="zh-CN" kern="0" dirty="0">
                <a:solidFill>
                  <a:srgbClr val="21242C"/>
                </a:solidFill>
                <a:effectLst/>
                <a:ea typeface="宋体" panose="02010600030101010101" pitchFamily="2" charset="-122"/>
                <a:cs typeface="宋体" panose="02010600030101010101" pitchFamily="2" charset="-122"/>
              </a:rPr>
              <a:t>OK. Thanks. Any </a:t>
            </a:r>
            <a:r>
              <a:rPr lang="en-US" altLang="zh-CN" kern="0" spc="30" dirty="0">
                <a:solidFill>
                  <a:srgbClr val="21242C"/>
                </a:solidFill>
                <a:effectLst/>
                <a:ea typeface="宋体" panose="02010600030101010101" pitchFamily="2" charset="-122"/>
                <a:cs typeface="宋体" panose="02010600030101010101" pitchFamily="2" charset="-122"/>
              </a:rPr>
              <a:t>chance</a:t>
            </a:r>
            <a:r>
              <a:rPr lang="en-US" altLang="zh-CN" kern="0" dirty="0">
                <a:solidFill>
                  <a:srgbClr val="21242C"/>
                </a:solidFill>
                <a:effectLst/>
                <a:ea typeface="宋体" panose="02010600030101010101" pitchFamily="2" charset="-122"/>
                <a:cs typeface="宋体" panose="02010600030101010101" pitchFamily="2" charset="-122"/>
              </a:rPr>
              <a:t> you'll have this question on the final? </a:t>
            </a:r>
            <a:br>
              <a:rPr lang="en-US" altLang="zh-CN" kern="0" dirty="0">
                <a:solidFill>
                  <a:srgbClr val="21242C"/>
                </a:solidFill>
                <a:effectLst/>
                <a:ea typeface="宋体" panose="02010600030101010101" pitchFamily="2" charset="-122"/>
                <a:cs typeface="宋体" panose="02010600030101010101" pitchFamily="2" charset="-122"/>
              </a:rPr>
            </a:br>
            <a:r>
              <a:rPr lang="en-US" altLang="zh-CN" b="1" u="sng" kern="0" dirty="0">
                <a:solidFill>
                  <a:schemeClr val="accent5">
                    <a:lumMod val="75000"/>
                  </a:schemeClr>
                </a:solidFill>
                <a:effectLst/>
                <a:ea typeface="宋体" panose="02010600030101010101" pitchFamily="2" charset="-122"/>
                <a:cs typeface="宋体" panose="02010600030101010101" pitchFamily="2" charset="-122"/>
              </a:rPr>
              <a:t>FEMALE PROFESSOR: </a:t>
            </a:r>
            <a:r>
              <a:rPr lang="en-US" altLang="zh-CN" kern="0" dirty="0">
                <a:solidFill>
                  <a:schemeClr val="accent5">
                    <a:lumMod val="75000"/>
                  </a:schemeClr>
                </a:solidFill>
                <a:effectLst/>
                <a:ea typeface="宋体" panose="02010600030101010101" pitchFamily="2" charset="-122"/>
                <a:cs typeface="宋体" panose="02010600030101010101" pitchFamily="2" charset="-122"/>
              </a:rPr>
              <a:t>I don't know yet... But you </a:t>
            </a:r>
            <a:r>
              <a:rPr lang="en-US" altLang="zh-CN" kern="0" spc="30" dirty="0">
                <a:solidFill>
                  <a:schemeClr val="accent5">
                    <a:lumMod val="75000"/>
                  </a:schemeClr>
                </a:solidFill>
                <a:effectLst/>
                <a:ea typeface="宋体" panose="02010600030101010101" pitchFamily="2" charset="-122"/>
                <a:cs typeface="宋体" panose="02010600030101010101" pitchFamily="2" charset="-122"/>
              </a:rPr>
              <a:t>seem</a:t>
            </a:r>
            <a:r>
              <a:rPr lang="en-US" altLang="zh-CN" kern="0" dirty="0">
                <a:solidFill>
                  <a:schemeClr val="accent5">
                    <a:lumMod val="75000"/>
                  </a:schemeClr>
                </a:solidFill>
                <a:effectLst/>
                <a:ea typeface="宋体" panose="02010600030101010101" pitchFamily="2" charset="-122"/>
                <a:cs typeface="宋体" panose="02010600030101010101" pitchFamily="2" charset="-122"/>
              </a:rPr>
              <a:t> to have a </a:t>
            </a:r>
            <a:r>
              <a:rPr lang="en-US" altLang="zh-CN" kern="0" spc="30" dirty="0">
                <a:solidFill>
                  <a:schemeClr val="accent5">
                    <a:lumMod val="75000"/>
                  </a:schemeClr>
                </a:solidFill>
                <a:effectLst/>
                <a:ea typeface="宋体" panose="02010600030101010101" pitchFamily="2" charset="-122"/>
                <a:cs typeface="宋体" panose="02010600030101010101" pitchFamily="2" charset="-122"/>
              </a:rPr>
              <a:t>handle</a:t>
            </a:r>
            <a:r>
              <a:rPr lang="en-US" altLang="zh-CN" kern="0" dirty="0">
                <a:solidFill>
                  <a:schemeClr val="accent5">
                    <a:lumMod val="75000"/>
                  </a:schemeClr>
                </a:solidFill>
                <a:effectLst/>
                <a:ea typeface="宋体" panose="02010600030101010101" pitchFamily="2" charset="-122"/>
                <a:cs typeface="宋体" panose="02010600030101010101" pitchFamily="2" charset="-122"/>
              </a:rPr>
              <a:t> on it.</a:t>
            </a:r>
            <a:endParaRPr lang="zh-CN" altLang="zh-CN" kern="100" dirty="0">
              <a:solidFill>
                <a:schemeClr val="accent5">
                  <a:lumMod val="75000"/>
                </a:schemeClr>
              </a:solidFill>
              <a:effectLst/>
              <a:ea typeface="DengXian" panose="02010600030101010101" pitchFamily="2" charset="-122"/>
              <a:cs typeface="Times New Roman" panose="02020603050405020304" pitchFamily="18" charset="0"/>
            </a:endParaRPr>
          </a:p>
          <a:p>
            <a:pPr algn="just"/>
            <a:r>
              <a:rPr lang="en-US" altLang="zh-CN" kern="100" dirty="0">
                <a:effectLst/>
                <a:latin typeface="DengXian" panose="02010600030101010101" pitchFamily="2" charset="-122"/>
                <a:ea typeface="DengXian" panose="02010600030101010101" pitchFamily="2" charset="-122"/>
                <a:cs typeface="Times New Roman" panose="02020603050405020304" pitchFamily="18" charset="0"/>
              </a:rPr>
              <a:t> </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CD341DF3-6702-4445-A64E-5468ACAD6299}"/>
              </a:ext>
            </a:extLst>
          </p:cNvPr>
          <p:cNvSpPr/>
          <p:nvPr/>
        </p:nvSpPr>
        <p:spPr>
          <a:xfrm>
            <a:off x="562219" y="1030880"/>
            <a:ext cx="8673782" cy="434199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b="1" u="sng" kern="0" dirty="0">
                <a:solidFill>
                  <a:srgbClr val="5B9BD5">
                    <a:lumMod val="75000"/>
                  </a:srgbClr>
                </a:solidFill>
                <a:ea typeface="宋体" panose="02010600030101010101" pitchFamily="2" charset="-122"/>
                <a:cs typeface="宋体" panose="02010600030101010101" pitchFamily="2" charset="-122"/>
              </a:rPr>
              <a:t>FEMALE PROFESSOR</a:t>
            </a:r>
            <a:r>
              <a:rPr lang="en-US" altLang="zh-CN" b="1" kern="0" dirty="0">
                <a:solidFill>
                  <a:srgbClr val="5B9BD5">
                    <a:lumMod val="75000"/>
                  </a:srgbClr>
                </a:solidFill>
                <a:ea typeface="宋体" panose="02010600030101010101" pitchFamily="2" charset="-122"/>
                <a:cs typeface="宋体" panose="02010600030101010101" pitchFamily="2" charset="-122"/>
              </a:rPr>
              <a:t>:</a:t>
            </a:r>
            <a:r>
              <a:rPr lang="en-US" altLang="zh-CN" kern="0" dirty="0">
                <a:solidFill>
                  <a:srgbClr val="5B9BD5">
                    <a:lumMod val="75000"/>
                  </a:srgbClr>
                </a:solidFill>
                <a:ea typeface="宋体" panose="02010600030101010101" pitchFamily="2" charset="-122"/>
                <a:cs typeface="宋体" panose="02010600030101010101" pitchFamily="2" charset="-122"/>
              </a:rPr>
              <a:t>OK, good question...</a:t>
            </a:r>
            <a:r>
              <a:rPr lang="en-US" altLang="zh-CN" kern="0" spc="30" dirty="0">
                <a:solidFill>
                  <a:srgbClr val="5B9BD5">
                    <a:lumMod val="75000"/>
                  </a:srgbClr>
                </a:solidFill>
                <a:ea typeface="宋体" panose="02010600030101010101" pitchFamily="2" charset="-122"/>
                <a:cs typeface="宋体" panose="02010600030101010101" pitchFamily="2" charset="-122"/>
              </a:rPr>
              <a:t>Precipitation</a:t>
            </a:r>
            <a:r>
              <a:rPr lang="en-US" altLang="zh-CN" kern="0" dirty="0">
                <a:solidFill>
                  <a:srgbClr val="5B9BD5">
                    <a:lumMod val="75000"/>
                  </a:srgbClr>
                </a:solidFill>
                <a:ea typeface="宋体" panose="02010600030101010101" pitchFamily="2" charset="-122"/>
                <a:cs typeface="宋体" panose="02010600030101010101" pitchFamily="2" charset="-122"/>
              </a:rPr>
              <a:t> is influenced by </a:t>
            </a:r>
            <a:r>
              <a:rPr lang="en-US" altLang="zh-CN" kern="0" spc="30" dirty="0">
                <a:solidFill>
                  <a:srgbClr val="5B9BD5">
                    <a:lumMod val="75000"/>
                  </a:srgbClr>
                </a:solidFill>
                <a:ea typeface="宋体" panose="02010600030101010101" pitchFamily="2" charset="-122"/>
                <a:cs typeface="宋体" panose="02010600030101010101" pitchFamily="2" charset="-122"/>
              </a:rPr>
              <a:t>topography</a:t>
            </a:r>
            <a:r>
              <a:rPr lang="en-US" altLang="zh-CN" kern="0" dirty="0">
                <a:solidFill>
                  <a:srgbClr val="5B9BD5">
                    <a:lumMod val="75000"/>
                  </a:srgbClr>
                </a:solidFill>
                <a:ea typeface="宋体" panose="02010600030101010101" pitchFamily="2" charset="-122"/>
                <a:cs typeface="宋体" panose="02010600030101010101" pitchFamily="2" charset="-122"/>
              </a:rPr>
              <a:t>, among other things. Uhm, </a:t>
            </a:r>
            <a:r>
              <a:rPr lang="en-US" altLang="zh-CN" u="sng" kern="0" dirty="0">
                <a:solidFill>
                  <a:srgbClr val="5B9BD5">
                    <a:lumMod val="75000"/>
                  </a:srgbClr>
                </a:solidFill>
                <a:ea typeface="宋体" panose="02010600030101010101" pitchFamily="2" charset="-122"/>
                <a:cs typeface="宋体" panose="02010600030101010101" pitchFamily="2" charset="-122"/>
              </a:rPr>
              <a:t>why don't we talk about lake-effect snow</a:t>
            </a:r>
            <a:r>
              <a:rPr lang="en-US" altLang="zh-CN" kern="0" dirty="0">
                <a:solidFill>
                  <a:srgbClr val="5B9BD5">
                    <a:lumMod val="75000"/>
                  </a:srgbClr>
                </a:solidFill>
                <a:ea typeface="宋体" panose="02010600030101010101" pitchFamily="2" charset="-122"/>
                <a:cs typeface="宋体" panose="02010600030101010101" pitchFamily="2" charset="-122"/>
              </a:rPr>
              <a:t>... It's a </a:t>
            </a:r>
            <a:r>
              <a:rPr lang="en-US" altLang="zh-CN" kern="0" spc="30" dirty="0">
                <a:solidFill>
                  <a:srgbClr val="5B9BD5">
                    <a:lumMod val="75000"/>
                  </a:srgbClr>
                </a:solidFill>
                <a:ea typeface="宋体" panose="02010600030101010101" pitchFamily="2" charset="-122"/>
                <a:cs typeface="宋体" panose="02010600030101010101" pitchFamily="2" charset="-122"/>
              </a:rPr>
              <a:t>phenomenon</a:t>
            </a:r>
            <a:r>
              <a:rPr lang="en-US" altLang="zh-CN" kern="0" dirty="0">
                <a:solidFill>
                  <a:srgbClr val="5B9BD5">
                    <a:lumMod val="75000"/>
                  </a:srgbClr>
                </a:solidFill>
                <a:ea typeface="宋体" panose="02010600030101010101" pitchFamily="2" charset="-122"/>
                <a:cs typeface="宋体" panose="02010600030101010101" pitchFamily="2" charset="-122"/>
              </a:rPr>
              <a:t> that occurs anywhere you have a large lake that doesn't </a:t>
            </a:r>
            <a:r>
              <a:rPr lang="en-US" altLang="zh-CN" kern="0" spc="30" dirty="0">
                <a:solidFill>
                  <a:srgbClr val="5B9BD5">
                    <a:lumMod val="75000"/>
                  </a:srgbClr>
                </a:solidFill>
                <a:ea typeface="宋体" panose="02010600030101010101" pitchFamily="2" charset="-122"/>
                <a:cs typeface="宋体" panose="02010600030101010101" pitchFamily="2" charset="-122"/>
              </a:rPr>
              <a:t>freeze</a:t>
            </a:r>
            <a:r>
              <a:rPr lang="en-US" altLang="zh-CN" kern="0" dirty="0">
                <a:solidFill>
                  <a:srgbClr val="5B9BD5">
                    <a:lumMod val="75000"/>
                  </a:srgbClr>
                </a:solidFill>
                <a:ea typeface="宋体" panose="02010600030101010101" pitchFamily="2" charset="-122"/>
                <a:cs typeface="宋体" panose="02010600030101010101" pitchFamily="2" charset="-122"/>
              </a:rPr>
              <a:t>, and has cold </a:t>
            </a:r>
            <a:r>
              <a:rPr lang="en-US" altLang="zh-CN" kern="0" spc="30" dirty="0">
                <a:solidFill>
                  <a:srgbClr val="5B9BD5">
                    <a:lumMod val="75000"/>
                  </a:srgbClr>
                </a:solidFill>
                <a:ea typeface="宋体" panose="02010600030101010101" pitchFamily="2" charset="-122"/>
                <a:cs typeface="宋体" panose="02010600030101010101" pitchFamily="2" charset="-122"/>
              </a:rPr>
              <a:t>air</a:t>
            </a:r>
            <a:r>
              <a:rPr lang="en-US" altLang="zh-CN" kern="0" dirty="0">
                <a:solidFill>
                  <a:srgbClr val="5B9BD5">
                    <a:lumMod val="75000"/>
                  </a:srgbClr>
                </a:solidFill>
                <a:ea typeface="宋体" panose="02010600030101010101" pitchFamily="2" charset="-122"/>
                <a:cs typeface="宋体" panose="02010600030101010101" pitchFamily="2" charset="-122"/>
              </a:rPr>
              <a:t> flowing over it. Mostly in the Northern Hemisphere.</a:t>
            </a:r>
            <a:br>
              <a:rPr lang="en-US" altLang="zh-CN" kern="0" dirty="0">
                <a:solidFill>
                  <a:srgbClr val="5B9BD5">
                    <a:lumMod val="75000"/>
                  </a:srgbClr>
                </a:solidFill>
                <a:ea typeface="宋体" panose="02010600030101010101" pitchFamily="2" charset="-122"/>
                <a:cs typeface="宋体" panose="02010600030101010101" pitchFamily="2" charset="-122"/>
              </a:rPr>
            </a:br>
            <a:r>
              <a:rPr lang="en-US" altLang="zh-CN" b="1" u="sng" kern="0" dirty="0">
                <a:solidFill>
                  <a:srgbClr val="21242C"/>
                </a:solidFill>
                <a:ea typeface="宋体" panose="02010600030101010101" pitchFamily="2" charset="-122"/>
                <a:cs typeface="宋体" panose="02010600030101010101" pitchFamily="2" charset="-122"/>
              </a:rPr>
              <a:t>MALE STUDENT: </a:t>
            </a:r>
            <a:r>
              <a:rPr lang="en-US" altLang="zh-CN" kern="0" dirty="0">
                <a:solidFill>
                  <a:srgbClr val="21242C"/>
                </a:solidFill>
                <a:ea typeface="宋体" panose="02010600030101010101" pitchFamily="2" charset="-122"/>
                <a:cs typeface="宋体" panose="02010600030101010101" pitchFamily="2" charset="-122"/>
              </a:rPr>
              <a:t>Like the Great Lakes in the United States?</a:t>
            </a:r>
            <a:endParaRPr lang="zh-CN" altLang="zh-CN" kern="100" dirty="0">
              <a:solidFill>
                <a:prstClr val="black"/>
              </a:solidFill>
              <a:ea typeface="DengXian" panose="02010600030101010101" pitchFamily="2" charset="-122"/>
              <a:cs typeface="Times New Roman" panose="02020603050405020304" pitchFamily="18" charset="0"/>
            </a:endParaRPr>
          </a:p>
          <a:p>
            <a:pPr lvl="0"/>
            <a:r>
              <a:rPr lang="en-US" altLang="zh-CN" b="1" u="sng" kern="0" dirty="0">
                <a:solidFill>
                  <a:srgbClr val="5B9BD5">
                    <a:lumMod val="75000"/>
                  </a:srgbClr>
                </a:solidFill>
                <a:ea typeface="宋体" panose="02010600030101010101" pitchFamily="2" charset="-122"/>
                <a:cs typeface="宋体" panose="02010600030101010101" pitchFamily="2" charset="-122"/>
              </a:rPr>
              <a:t>FEMALE PROFESSOR: </a:t>
            </a:r>
            <a:r>
              <a:rPr lang="en-US" altLang="zh-CN" kern="0" dirty="0">
                <a:solidFill>
                  <a:srgbClr val="5B9BD5">
                    <a:lumMod val="75000"/>
                  </a:srgbClr>
                </a:solidFill>
                <a:ea typeface="宋体" panose="02010600030101010101" pitchFamily="2" charset="-122"/>
                <a:cs typeface="宋体" panose="02010600030101010101" pitchFamily="2" charset="-122"/>
              </a:rPr>
              <a:t>Yes. What happens is that the cold, arctic </a:t>
            </a:r>
            <a:r>
              <a:rPr lang="en-US" altLang="zh-CN" kern="0" spc="30" dirty="0">
                <a:solidFill>
                  <a:srgbClr val="5B9BD5">
                    <a:lumMod val="75000"/>
                  </a:srgbClr>
                </a:solidFill>
                <a:ea typeface="宋体" panose="02010600030101010101" pitchFamily="2" charset="-122"/>
                <a:cs typeface="宋体" panose="02010600030101010101" pitchFamily="2" charset="-122"/>
              </a:rPr>
              <a:t>air</a:t>
            </a:r>
            <a:r>
              <a:rPr lang="en-US" altLang="zh-CN" kern="0" dirty="0">
                <a:solidFill>
                  <a:srgbClr val="5B9BD5">
                    <a:lumMod val="75000"/>
                  </a:srgbClr>
                </a:solidFill>
                <a:ea typeface="宋体" panose="02010600030101010101" pitchFamily="2" charset="-122"/>
                <a:cs typeface="宋体" panose="02010600030101010101" pitchFamily="2" charset="-122"/>
              </a:rPr>
              <a:t> blows </a:t>
            </a:r>
            <a:r>
              <a:rPr lang="en-US" altLang="zh-CN" kern="0" spc="30" dirty="0">
                <a:solidFill>
                  <a:srgbClr val="5B9BD5">
                    <a:lumMod val="75000"/>
                  </a:srgbClr>
                </a:solidFill>
                <a:ea typeface="宋体" panose="02010600030101010101" pitchFamily="2" charset="-122"/>
                <a:cs typeface="宋体" panose="02010600030101010101" pitchFamily="2" charset="-122"/>
              </a:rPr>
              <a:t>across</a:t>
            </a:r>
            <a:r>
              <a:rPr lang="en-US" altLang="zh-CN" kern="0" dirty="0">
                <a:solidFill>
                  <a:srgbClr val="5B9BD5">
                    <a:lumMod val="75000"/>
                  </a:srgbClr>
                </a:solidFill>
                <a:ea typeface="宋体" panose="02010600030101010101" pitchFamily="2" charset="-122"/>
                <a:cs typeface="宋体" panose="02010600030101010101" pitchFamily="2" charset="-122"/>
              </a:rPr>
              <a:t> the lake from the north in winter, and as the air crosses the lake, the lower layer is warmed by the lake water, which is much warmer than the arctic air. And as this </a:t>
            </a:r>
            <a:r>
              <a:rPr lang="en-US" altLang="zh-CN" kern="0" spc="30" dirty="0">
                <a:solidFill>
                  <a:srgbClr val="5B9BD5">
                    <a:lumMod val="75000"/>
                  </a:srgbClr>
                </a:solidFill>
                <a:ea typeface="宋体" panose="02010600030101010101" pitchFamily="2" charset="-122"/>
                <a:cs typeface="宋体" panose="02010600030101010101" pitchFamily="2" charset="-122"/>
              </a:rPr>
              <a:t>layer</a:t>
            </a:r>
            <a:r>
              <a:rPr lang="en-US" altLang="zh-CN" kern="0" dirty="0">
                <a:solidFill>
                  <a:srgbClr val="5B9BD5">
                    <a:lumMod val="75000"/>
                  </a:srgbClr>
                </a:solidFill>
                <a:ea typeface="宋体" panose="02010600030101010101" pitchFamily="2" charset="-122"/>
                <a:cs typeface="宋体" panose="02010600030101010101" pitchFamily="2" charset="-122"/>
              </a:rPr>
              <a:t> is warmed and picks up </a:t>
            </a:r>
            <a:r>
              <a:rPr lang="en-US" altLang="zh-CN" kern="0" spc="30" dirty="0">
                <a:solidFill>
                  <a:srgbClr val="5B9BD5">
                    <a:lumMod val="75000"/>
                  </a:srgbClr>
                </a:solidFill>
                <a:ea typeface="宋体" panose="02010600030101010101" pitchFamily="2" charset="-122"/>
                <a:cs typeface="宋体" panose="02010600030101010101" pitchFamily="2" charset="-122"/>
              </a:rPr>
              <a:t>moisture</a:t>
            </a:r>
            <a:r>
              <a:rPr lang="en-US" altLang="zh-CN" kern="0" dirty="0">
                <a:solidFill>
                  <a:srgbClr val="5B9BD5">
                    <a:lumMod val="75000"/>
                  </a:srgbClr>
                </a:solidFill>
                <a:ea typeface="宋体" panose="02010600030101010101" pitchFamily="2" charset="-122"/>
                <a:cs typeface="宋体" panose="02010600030101010101" pitchFamily="2" charset="-122"/>
              </a:rPr>
              <a:t>, it becomes lighter than the </a:t>
            </a:r>
            <a:r>
              <a:rPr lang="en-US" altLang="zh-CN" kern="0" spc="30" dirty="0">
                <a:solidFill>
                  <a:srgbClr val="5B9BD5">
                    <a:lumMod val="75000"/>
                  </a:srgbClr>
                </a:solidFill>
                <a:ea typeface="宋体" panose="02010600030101010101" pitchFamily="2" charset="-122"/>
                <a:cs typeface="宋体" panose="02010600030101010101" pitchFamily="2" charset="-122"/>
              </a:rPr>
              <a:t>air</a:t>
            </a:r>
            <a:r>
              <a:rPr lang="en-US" altLang="zh-CN" kern="0" dirty="0">
                <a:solidFill>
                  <a:srgbClr val="5B9BD5">
                    <a:lumMod val="75000"/>
                  </a:srgbClr>
                </a:solidFill>
                <a:ea typeface="宋体" panose="02010600030101010101" pitchFamily="2" charset="-122"/>
                <a:cs typeface="宋体" panose="02010600030101010101" pitchFamily="2" charset="-122"/>
              </a:rPr>
              <a:t> above it...</a:t>
            </a:r>
            <a:br>
              <a:rPr lang="en-US" altLang="zh-CN" kern="0" dirty="0">
                <a:solidFill>
                  <a:srgbClr val="5B9BD5">
                    <a:lumMod val="75000"/>
                  </a:srgbClr>
                </a:solidFill>
                <a:ea typeface="宋体" panose="02010600030101010101" pitchFamily="2" charset="-122"/>
                <a:cs typeface="宋体" panose="02010600030101010101" pitchFamily="2" charset="-122"/>
              </a:rPr>
            </a:br>
            <a:r>
              <a:rPr lang="en-US" altLang="zh-CN" b="1" u="sng" kern="0" dirty="0">
                <a:solidFill>
                  <a:srgbClr val="21242C"/>
                </a:solidFill>
                <a:ea typeface="宋体" panose="02010600030101010101" pitchFamily="2" charset="-122"/>
                <a:cs typeface="宋体" panose="02010600030101010101" pitchFamily="2" charset="-122"/>
              </a:rPr>
              <a:t>MALE STUDENT: </a:t>
            </a:r>
            <a:r>
              <a:rPr lang="en-US" altLang="zh-CN" kern="0" dirty="0">
                <a:solidFill>
                  <a:srgbClr val="21242C"/>
                </a:solidFill>
                <a:ea typeface="宋体" panose="02010600030101010101" pitchFamily="2" charset="-122"/>
                <a:cs typeface="宋体" panose="02010600030101010101" pitchFamily="2" charset="-122"/>
              </a:rPr>
              <a:t>So it starts to rise, right? </a:t>
            </a:r>
            <a:br>
              <a:rPr lang="en-US" altLang="zh-CN" kern="0" dirty="0">
                <a:solidFill>
                  <a:srgbClr val="21242C"/>
                </a:solidFill>
                <a:ea typeface="宋体" panose="02010600030101010101" pitchFamily="2" charset="-122"/>
                <a:cs typeface="宋体" panose="02010600030101010101" pitchFamily="2" charset="-122"/>
              </a:rPr>
            </a:br>
            <a:r>
              <a:rPr lang="en-US" altLang="zh-CN" b="1" u="sng" kern="0" dirty="0">
                <a:solidFill>
                  <a:srgbClr val="5B9BD5">
                    <a:lumMod val="75000"/>
                  </a:srgbClr>
                </a:solidFill>
                <a:ea typeface="宋体" panose="02010600030101010101" pitchFamily="2" charset="-122"/>
                <a:cs typeface="宋体" panose="02010600030101010101" pitchFamily="2" charset="-122"/>
              </a:rPr>
              <a:t>FEMALE PROFESSOR: </a:t>
            </a:r>
            <a:r>
              <a:rPr lang="en-US" altLang="zh-CN" kern="0" dirty="0">
                <a:solidFill>
                  <a:srgbClr val="5B9BD5">
                    <a:lumMod val="75000"/>
                  </a:srgbClr>
                </a:solidFill>
                <a:ea typeface="宋体" panose="02010600030101010101" pitchFamily="2" charset="-122"/>
                <a:cs typeface="宋体" panose="02010600030101010101" pitchFamily="2" charset="-122"/>
              </a:rPr>
              <a:t>Yes. And clouds begin to form. When the air gets close to the shore, it's slowed down by the land, and starts to pile up. So it rises even faster, because it has nowhere else to go. </a:t>
            </a:r>
            <a:r>
              <a:rPr lang="en-US" altLang="zh-CN" u="sng" kern="0" dirty="0">
                <a:solidFill>
                  <a:srgbClr val="5B9BD5">
                    <a:lumMod val="75000"/>
                  </a:srgbClr>
                </a:solidFill>
                <a:ea typeface="宋体" panose="02010600030101010101" pitchFamily="2" charset="-122"/>
                <a:cs typeface="宋体" panose="02010600030101010101" pitchFamily="2" charset="-122"/>
              </a:rPr>
              <a:t>That's where topography comes into the picture.</a:t>
            </a:r>
            <a:br>
              <a:rPr lang="en-US" altLang="zh-CN" u="sng" kern="0" dirty="0">
                <a:solidFill>
                  <a:srgbClr val="5B9BD5">
                    <a:lumMod val="75000"/>
                  </a:srgbClr>
                </a:solidFill>
                <a:ea typeface="宋体" panose="02010600030101010101" pitchFamily="2" charset="-122"/>
                <a:cs typeface="宋体" panose="02010600030101010101" pitchFamily="2" charset="-122"/>
              </a:rPr>
            </a:br>
            <a:r>
              <a:rPr lang="en-US" altLang="zh-CN" b="1" u="sng" kern="0" dirty="0">
                <a:solidFill>
                  <a:srgbClr val="21242C"/>
                </a:solidFill>
                <a:ea typeface="宋体" panose="02010600030101010101" pitchFamily="2" charset="-122"/>
                <a:cs typeface="宋体" panose="02010600030101010101" pitchFamily="2" charset="-122"/>
              </a:rPr>
              <a:t>MALE STUDENT</a:t>
            </a:r>
            <a:r>
              <a:rPr lang="en-US" altLang="zh-CN" b="1" kern="0" dirty="0">
                <a:solidFill>
                  <a:srgbClr val="21242C"/>
                </a:solidFill>
                <a:ea typeface="宋体" panose="02010600030101010101" pitchFamily="2" charset="-122"/>
                <a:cs typeface="宋体" panose="02010600030101010101" pitchFamily="2" charset="-122"/>
              </a:rPr>
              <a:t>: </a:t>
            </a:r>
            <a:r>
              <a:rPr lang="en-US" altLang="zh-CN" kern="0" dirty="0">
                <a:solidFill>
                  <a:srgbClr val="21242C"/>
                </a:solidFill>
                <a:ea typeface="宋体" panose="02010600030101010101" pitchFamily="2" charset="-122"/>
                <a:cs typeface="宋体" panose="02010600030101010101" pitchFamily="2" charset="-122"/>
              </a:rPr>
              <a:t>And then it snows because as the </a:t>
            </a:r>
            <a:r>
              <a:rPr lang="en-US" altLang="zh-CN" kern="0" spc="30" dirty="0">
                <a:solidFill>
                  <a:srgbClr val="21242C"/>
                </a:solidFill>
                <a:ea typeface="宋体" panose="02010600030101010101" pitchFamily="2" charset="-122"/>
                <a:cs typeface="宋体" panose="02010600030101010101" pitchFamily="2" charset="-122"/>
              </a:rPr>
              <a:t>air</a:t>
            </a:r>
            <a:r>
              <a:rPr lang="en-US" altLang="zh-CN" kern="0" dirty="0">
                <a:solidFill>
                  <a:srgbClr val="21242C"/>
                </a:solidFill>
                <a:ea typeface="宋体" panose="02010600030101010101" pitchFamily="2" charset="-122"/>
                <a:cs typeface="宋体" panose="02010600030101010101" pitchFamily="2" charset="-122"/>
              </a:rPr>
              <a:t> rises, it cools off and loses its </a:t>
            </a:r>
            <a:r>
              <a:rPr lang="en-US" altLang="zh-CN" kern="0" spc="30" dirty="0">
                <a:solidFill>
                  <a:srgbClr val="21242C"/>
                </a:solidFill>
                <a:ea typeface="宋体" panose="02010600030101010101" pitchFamily="2" charset="-122"/>
                <a:cs typeface="宋体" panose="02010600030101010101" pitchFamily="2" charset="-122"/>
              </a:rPr>
              <a:t>capacity</a:t>
            </a:r>
            <a:r>
              <a:rPr lang="en-US" altLang="zh-CN" kern="0" dirty="0">
                <a:solidFill>
                  <a:srgbClr val="21242C"/>
                </a:solidFill>
                <a:ea typeface="宋体" panose="02010600030101010101" pitchFamily="2" charset="-122"/>
                <a:cs typeface="宋体" panose="02010600030101010101" pitchFamily="2" charset="-122"/>
              </a:rPr>
              <a:t> to hold water </a:t>
            </a:r>
            <a:r>
              <a:rPr lang="en-US" altLang="zh-CN" kern="0" spc="30" dirty="0">
                <a:solidFill>
                  <a:srgbClr val="21242C"/>
                </a:solidFill>
                <a:ea typeface="宋体" panose="02010600030101010101" pitchFamily="2" charset="-122"/>
                <a:cs typeface="宋体" panose="02010600030101010101" pitchFamily="2" charset="-122"/>
              </a:rPr>
              <a:t>vapor</a:t>
            </a:r>
            <a:r>
              <a:rPr lang="en-US" altLang="zh-CN" kern="0" dirty="0">
                <a:solidFill>
                  <a:srgbClr val="21242C"/>
                </a:solidFill>
                <a:ea typeface="宋体" panose="02010600030101010101" pitchFamily="2" charset="-122"/>
                <a:cs typeface="宋体" panose="02010600030101010101" pitchFamily="2" charset="-122"/>
              </a:rPr>
              <a:t>. </a:t>
            </a:r>
            <a:endParaRPr lang="zh-CN" altLang="zh-CN" kern="100" dirty="0">
              <a:solidFill>
                <a:prstClr val="black"/>
              </a:solidFill>
              <a:ea typeface="DengXian" panose="02010600030101010101" pitchFamily="2" charset="-122"/>
              <a:cs typeface="Times New Roman" panose="02020603050405020304" pitchFamily="18" charset="0"/>
            </a:endParaRPr>
          </a:p>
          <a:p>
            <a:pPr lvl="0"/>
            <a:r>
              <a:rPr lang="en-US" altLang="zh-CN" b="1" u="sng" kern="0" dirty="0">
                <a:solidFill>
                  <a:srgbClr val="5B9BD5">
                    <a:lumMod val="75000"/>
                  </a:srgbClr>
                </a:solidFill>
                <a:ea typeface="宋体" panose="02010600030101010101" pitchFamily="2" charset="-122"/>
                <a:cs typeface="宋体" panose="02010600030101010101" pitchFamily="2" charset="-122"/>
              </a:rPr>
              <a:t>FEMALE PROFESSOR: </a:t>
            </a:r>
            <a:r>
              <a:rPr lang="en-US" altLang="zh-CN" kern="0" dirty="0">
                <a:solidFill>
                  <a:srgbClr val="5B9BD5">
                    <a:lumMod val="75000"/>
                  </a:srgbClr>
                </a:solidFill>
                <a:ea typeface="宋体" panose="02010600030101010101" pitchFamily="2" charset="-122"/>
                <a:cs typeface="宋体" panose="02010600030101010101" pitchFamily="2" charset="-122"/>
              </a:rPr>
              <a:t>That's right. </a:t>
            </a:r>
            <a:endParaRPr kumimoji="1" lang="zh-CN" altLang="en-US" dirty="0"/>
          </a:p>
        </p:txBody>
      </p:sp>
      <p:sp>
        <p:nvSpPr>
          <p:cNvPr id="6" name="矩形 5">
            <a:extLst>
              <a:ext uri="{FF2B5EF4-FFF2-40B4-BE49-F238E27FC236}">
                <a16:creationId xmlns:a16="http://schemas.microsoft.com/office/drawing/2014/main" id="{043112AD-9128-4648-A891-5BA7601DBCC7}"/>
              </a:ext>
            </a:extLst>
          </p:cNvPr>
          <p:cNvSpPr/>
          <p:nvPr/>
        </p:nvSpPr>
        <p:spPr>
          <a:xfrm>
            <a:off x="562219" y="5396690"/>
            <a:ext cx="8673782" cy="81438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b="1" u="sng" kern="0" dirty="0">
                <a:solidFill>
                  <a:srgbClr val="21242C"/>
                </a:solidFill>
                <a:ea typeface="宋体" panose="02010600030101010101" pitchFamily="2" charset="-122"/>
                <a:cs typeface="宋体" panose="02010600030101010101" pitchFamily="2" charset="-122"/>
              </a:rPr>
              <a:t>MALE STUDENT: </a:t>
            </a:r>
            <a:r>
              <a:rPr lang="en-US" altLang="zh-CN" kern="0" dirty="0">
                <a:solidFill>
                  <a:srgbClr val="21242C"/>
                </a:solidFill>
                <a:ea typeface="宋体" panose="02010600030101010101" pitchFamily="2" charset="-122"/>
                <a:cs typeface="宋体" panose="02010600030101010101" pitchFamily="2" charset="-122"/>
              </a:rPr>
              <a:t>OK. Thanks. </a:t>
            </a:r>
            <a:r>
              <a:rPr lang="en-US" altLang="zh-CN" u="sng" kern="0" dirty="0">
                <a:solidFill>
                  <a:srgbClr val="21242C"/>
                </a:solidFill>
                <a:ea typeface="宋体" panose="02010600030101010101" pitchFamily="2" charset="-122"/>
                <a:cs typeface="宋体" panose="02010600030101010101" pitchFamily="2" charset="-122"/>
              </a:rPr>
              <a:t>Any </a:t>
            </a:r>
            <a:r>
              <a:rPr lang="en-US" altLang="zh-CN" u="sng" kern="0" spc="30" dirty="0">
                <a:solidFill>
                  <a:srgbClr val="21242C"/>
                </a:solidFill>
                <a:ea typeface="宋体" panose="02010600030101010101" pitchFamily="2" charset="-122"/>
                <a:cs typeface="宋体" panose="02010600030101010101" pitchFamily="2" charset="-122"/>
              </a:rPr>
              <a:t>chance</a:t>
            </a:r>
            <a:r>
              <a:rPr lang="en-US" altLang="zh-CN" u="sng" kern="0" dirty="0">
                <a:solidFill>
                  <a:srgbClr val="21242C"/>
                </a:solidFill>
                <a:ea typeface="宋体" panose="02010600030101010101" pitchFamily="2" charset="-122"/>
                <a:cs typeface="宋体" panose="02010600030101010101" pitchFamily="2" charset="-122"/>
              </a:rPr>
              <a:t> you'll have this question on the final? </a:t>
            </a:r>
            <a:br>
              <a:rPr lang="en-US" altLang="zh-CN" u="sng" kern="0" dirty="0">
                <a:solidFill>
                  <a:srgbClr val="21242C"/>
                </a:solidFill>
                <a:ea typeface="宋体" panose="02010600030101010101" pitchFamily="2" charset="-122"/>
                <a:cs typeface="宋体" panose="02010600030101010101" pitchFamily="2" charset="-122"/>
              </a:rPr>
            </a:br>
            <a:r>
              <a:rPr lang="en-US" altLang="zh-CN" b="1" u="sng" kern="0" dirty="0">
                <a:solidFill>
                  <a:srgbClr val="5B9BD5">
                    <a:lumMod val="75000"/>
                  </a:srgbClr>
                </a:solidFill>
                <a:ea typeface="宋体" panose="02010600030101010101" pitchFamily="2" charset="-122"/>
                <a:cs typeface="宋体" panose="02010600030101010101" pitchFamily="2" charset="-122"/>
              </a:rPr>
              <a:t>FEMALE PROFESSOR: </a:t>
            </a:r>
            <a:r>
              <a:rPr lang="en-US" altLang="zh-CN" u="sng" kern="0" dirty="0">
                <a:solidFill>
                  <a:srgbClr val="5B9BD5">
                    <a:lumMod val="75000"/>
                  </a:srgbClr>
                </a:solidFill>
                <a:ea typeface="宋体" panose="02010600030101010101" pitchFamily="2" charset="-122"/>
                <a:cs typeface="宋体" panose="02010600030101010101" pitchFamily="2" charset="-122"/>
              </a:rPr>
              <a:t>I don't know yet</a:t>
            </a:r>
            <a:r>
              <a:rPr lang="en-US" altLang="zh-CN" kern="0" dirty="0">
                <a:solidFill>
                  <a:srgbClr val="5B9BD5">
                    <a:lumMod val="75000"/>
                  </a:srgbClr>
                </a:solidFill>
                <a:ea typeface="宋体" panose="02010600030101010101" pitchFamily="2" charset="-122"/>
                <a:cs typeface="宋体" panose="02010600030101010101" pitchFamily="2" charset="-122"/>
              </a:rPr>
              <a:t>... But you </a:t>
            </a:r>
            <a:r>
              <a:rPr lang="en-US" altLang="zh-CN" kern="0" spc="30" dirty="0">
                <a:solidFill>
                  <a:srgbClr val="5B9BD5">
                    <a:lumMod val="75000"/>
                  </a:srgbClr>
                </a:solidFill>
                <a:ea typeface="宋体" panose="02010600030101010101" pitchFamily="2" charset="-122"/>
                <a:cs typeface="宋体" panose="02010600030101010101" pitchFamily="2" charset="-122"/>
              </a:rPr>
              <a:t>seem</a:t>
            </a:r>
            <a:r>
              <a:rPr lang="en-US" altLang="zh-CN" kern="0" dirty="0">
                <a:solidFill>
                  <a:srgbClr val="5B9BD5">
                    <a:lumMod val="75000"/>
                  </a:srgbClr>
                </a:solidFill>
                <a:ea typeface="宋体" panose="02010600030101010101" pitchFamily="2" charset="-122"/>
                <a:cs typeface="宋体" panose="02010600030101010101" pitchFamily="2" charset="-122"/>
              </a:rPr>
              <a:t> to have a </a:t>
            </a:r>
            <a:r>
              <a:rPr lang="en-US" altLang="zh-CN" kern="0" spc="30" dirty="0">
                <a:solidFill>
                  <a:srgbClr val="5B9BD5">
                    <a:lumMod val="75000"/>
                  </a:srgbClr>
                </a:solidFill>
                <a:ea typeface="宋体" panose="02010600030101010101" pitchFamily="2" charset="-122"/>
                <a:cs typeface="宋体" panose="02010600030101010101" pitchFamily="2" charset="-122"/>
              </a:rPr>
              <a:t>handle</a:t>
            </a:r>
            <a:r>
              <a:rPr lang="en-US" altLang="zh-CN" kern="0" dirty="0">
                <a:solidFill>
                  <a:srgbClr val="5B9BD5">
                    <a:lumMod val="75000"/>
                  </a:srgbClr>
                </a:solidFill>
                <a:ea typeface="宋体" panose="02010600030101010101" pitchFamily="2" charset="-122"/>
                <a:cs typeface="宋体" panose="02010600030101010101" pitchFamily="2" charset="-122"/>
              </a:rPr>
              <a:t> on it.</a:t>
            </a:r>
          </a:p>
          <a:p>
            <a:pPr lvl="0" algn="just"/>
            <a:r>
              <a:rPr lang="en-US" altLang="zh-CN" kern="100" dirty="0">
                <a:solidFill>
                  <a:prstClr val="black"/>
                </a:solidFill>
                <a:latin typeface="DengXian" panose="02010600030101010101" pitchFamily="2" charset="-122"/>
                <a:ea typeface="DengXian" panose="02010600030101010101" pitchFamily="2" charset="-122"/>
                <a:cs typeface="Times New Roman" panose="02020603050405020304" pitchFamily="18" charset="0"/>
              </a:rPr>
              <a:t> </a:t>
            </a:r>
            <a:endParaRPr kumimoji="1" lang="zh-CN" altLang="en-US" dirty="0"/>
          </a:p>
        </p:txBody>
      </p:sp>
      <p:sp>
        <p:nvSpPr>
          <p:cNvPr id="7" name="文本框 6">
            <a:extLst>
              <a:ext uri="{FF2B5EF4-FFF2-40B4-BE49-F238E27FC236}">
                <a16:creationId xmlns:a16="http://schemas.microsoft.com/office/drawing/2014/main" id="{2D4A983E-EA3B-9443-BD85-CC0FC1B0F4B7}"/>
              </a:ext>
            </a:extLst>
          </p:cNvPr>
          <p:cNvSpPr txBox="1"/>
          <p:nvPr/>
        </p:nvSpPr>
        <p:spPr>
          <a:xfrm>
            <a:off x="9806846" y="1161956"/>
            <a:ext cx="1822935" cy="646331"/>
          </a:xfrm>
          <a:prstGeom prst="rect">
            <a:avLst/>
          </a:prstGeom>
          <a:noFill/>
        </p:spPr>
        <p:txBody>
          <a:bodyPr wrap="none" rtlCol="0">
            <a:spAutoFit/>
          </a:bodyPr>
          <a:lstStyle/>
          <a:p>
            <a:pPr algn="ctr"/>
            <a:r>
              <a:rPr kumimoji="1" lang="en-US" altLang="zh-CN" dirty="0"/>
              <a:t>example</a:t>
            </a:r>
          </a:p>
          <a:p>
            <a:pPr algn="ctr"/>
            <a:r>
              <a:rPr kumimoji="1" lang="en-US" altLang="zh-CN" dirty="0">
                <a:solidFill>
                  <a:schemeClr val="accent5">
                    <a:lumMod val="75000"/>
                  </a:schemeClr>
                </a:solidFill>
              </a:rPr>
              <a:t>lake-effect snow</a:t>
            </a:r>
            <a:endParaRPr kumimoji="1" lang="zh-CN" altLang="en-US" dirty="0">
              <a:solidFill>
                <a:schemeClr val="accent5">
                  <a:lumMod val="75000"/>
                </a:schemeClr>
              </a:solidFill>
            </a:endParaRPr>
          </a:p>
        </p:txBody>
      </p:sp>
      <p:sp>
        <p:nvSpPr>
          <p:cNvPr id="10" name="文本框 9">
            <a:extLst>
              <a:ext uri="{FF2B5EF4-FFF2-40B4-BE49-F238E27FC236}">
                <a16:creationId xmlns:a16="http://schemas.microsoft.com/office/drawing/2014/main" id="{997A47A1-DA6F-F149-AC67-61C1BFFBFBC2}"/>
              </a:ext>
            </a:extLst>
          </p:cNvPr>
          <p:cNvSpPr txBox="1"/>
          <p:nvPr/>
        </p:nvSpPr>
        <p:spPr>
          <a:xfrm>
            <a:off x="9213365" y="3846401"/>
            <a:ext cx="3197876" cy="923330"/>
          </a:xfrm>
          <a:prstGeom prst="rect">
            <a:avLst/>
          </a:prstGeom>
          <a:noFill/>
        </p:spPr>
        <p:txBody>
          <a:bodyPr wrap="square" rtlCol="0">
            <a:spAutoFit/>
          </a:bodyPr>
          <a:lstStyle/>
          <a:p>
            <a:pPr algn="ctr"/>
            <a:r>
              <a:rPr kumimoji="1" lang="en-US" altLang="zh-CN" dirty="0"/>
              <a:t>understand</a:t>
            </a:r>
          </a:p>
          <a:p>
            <a:pPr algn="ctr"/>
            <a:r>
              <a:rPr kumimoji="1" lang="en-US" altLang="zh-CN" dirty="0">
                <a:solidFill>
                  <a:schemeClr val="accent5">
                    <a:lumMod val="75000"/>
                  </a:schemeClr>
                </a:solidFill>
              </a:rPr>
              <a:t>understand through the example</a:t>
            </a:r>
            <a:endParaRPr kumimoji="1" lang="zh-CN" altLang="en-US" dirty="0">
              <a:solidFill>
                <a:schemeClr val="accent5">
                  <a:lumMod val="75000"/>
                </a:schemeClr>
              </a:solidFill>
            </a:endParaRPr>
          </a:p>
        </p:txBody>
      </p:sp>
      <p:sp>
        <p:nvSpPr>
          <p:cNvPr id="12" name="文本框 11">
            <a:extLst>
              <a:ext uri="{FF2B5EF4-FFF2-40B4-BE49-F238E27FC236}">
                <a16:creationId xmlns:a16="http://schemas.microsoft.com/office/drawing/2014/main" id="{BA1B8047-D9AF-0348-990E-88F6ACDE9295}"/>
              </a:ext>
            </a:extLst>
          </p:cNvPr>
          <p:cNvSpPr txBox="1"/>
          <p:nvPr/>
        </p:nvSpPr>
        <p:spPr>
          <a:xfrm>
            <a:off x="9918817" y="4991895"/>
            <a:ext cx="1891865" cy="646331"/>
          </a:xfrm>
          <a:prstGeom prst="rect">
            <a:avLst/>
          </a:prstGeom>
          <a:noFill/>
        </p:spPr>
        <p:txBody>
          <a:bodyPr wrap="none" rtlCol="0">
            <a:spAutoFit/>
          </a:bodyPr>
          <a:lstStyle/>
          <a:p>
            <a:pPr algn="ctr"/>
            <a:r>
              <a:rPr kumimoji="1" lang="en-US" altLang="zh-CN" dirty="0"/>
              <a:t>on the final exam</a:t>
            </a:r>
          </a:p>
          <a:p>
            <a:pPr algn="ctr"/>
            <a:r>
              <a:rPr kumimoji="1" lang="en-US" altLang="zh-CN" dirty="0">
                <a:solidFill>
                  <a:schemeClr val="accent5">
                    <a:lumMod val="75000"/>
                  </a:schemeClr>
                </a:solidFill>
              </a:rPr>
              <a:t> not sure</a:t>
            </a:r>
            <a:endParaRPr kumimoji="1" lang="zh-CN" altLang="en-US" dirty="0">
              <a:solidFill>
                <a:schemeClr val="accent5">
                  <a:lumMod val="75000"/>
                </a:schemeClr>
              </a:solidFill>
            </a:endParaRPr>
          </a:p>
        </p:txBody>
      </p:sp>
      <p:sp>
        <p:nvSpPr>
          <p:cNvPr id="5" name="文本框 4">
            <a:extLst>
              <a:ext uri="{FF2B5EF4-FFF2-40B4-BE49-F238E27FC236}">
                <a16:creationId xmlns:a16="http://schemas.microsoft.com/office/drawing/2014/main" id="{C2741714-3EB6-894D-8447-03F8E8D26BBA}"/>
              </a:ext>
            </a:extLst>
          </p:cNvPr>
          <p:cNvSpPr txBox="1"/>
          <p:nvPr/>
        </p:nvSpPr>
        <p:spPr>
          <a:xfrm>
            <a:off x="9213365" y="2146909"/>
            <a:ext cx="3009900" cy="1477328"/>
          </a:xfrm>
          <a:prstGeom prst="rect">
            <a:avLst/>
          </a:prstGeom>
          <a:noFill/>
        </p:spPr>
        <p:txBody>
          <a:bodyPr wrap="square" rtlCol="0">
            <a:spAutoFit/>
          </a:bodyPr>
          <a:lstStyle/>
          <a:p>
            <a:pPr algn="ctr"/>
            <a:r>
              <a:rPr kumimoji="1" lang="en-US" altLang="zh-CN" dirty="0"/>
              <a:t>      specific explanation</a:t>
            </a:r>
          </a:p>
          <a:p>
            <a:pPr algn="ctr"/>
            <a:r>
              <a:rPr kumimoji="1" lang="en-US" altLang="zh-CN" dirty="0">
                <a:solidFill>
                  <a:schemeClr val="accent5">
                    <a:lumMod val="75000"/>
                  </a:schemeClr>
                </a:solidFill>
              </a:rPr>
              <a:t>   cold air cross – warmer      air rises – clouds – air close to shore – slow down / pipe up - topography</a:t>
            </a:r>
            <a:endParaRPr kumimoji="1" lang="zh-CN" altLang="en-US" dirty="0">
              <a:solidFill>
                <a:schemeClr val="accent5">
                  <a:lumMod val="75000"/>
                </a:schemeClr>
              </a:solidFill>
            </a:endParaRPr>
          </a:p>
        </p:txBody>
      </p:sp>
    </p:spTree>
    <p:extLst>
      <p:ext uri="{BB962C8B-B14F-4D97-AF65-F5344CB8AC3E}">
        <p14:creationId xmlns:p14="http://schemas.microsoft.com/office/powerpoint/2010/main" val="3539339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307F4FF-E9EA-DD4C-A001-83DA88860033}"/>
              </a:ext>
            </a:extLst>
          </p:cNvPr>
          <p:cNvSpPr txBox="1"/>
          <p:nvPr/>
        </p:nvSpPr>
        <p:spPr>
          <a:xfrm>
            <a:off x="266700" y="797511"/>
            <a:ext cx="6096000" cy="1754326"/>
          </a:xfrm>
          <a:prstGeom prst="rect">
            <a:avLst/>
          </a:prstGeom>
          <a:noFill/>
        </p:spPr>
        <p:txBody>
          <a:bodyPr wrap="square">
            <a:spAutoFit/>
          </a:bodyPr>
          <a:lstStyle/>
          <a:p>
            <a:pPr algn="l"/>
            <a:r>
              <a:rPr lang="en" altLang="zh-CN" b="0" i="0" u="none" strike="noStrike" dirty="0">
                <a:effectLst/>
              </a:rPr>
              <a:t>1.Why does the student go to speak with the professor?</a:t>
            </a:r>
          </a:p>
          <a:p>
            <a:pPr algn="l"/>
            <a:endParaRPr lang="en" altLang="zh-CN" b="0" i="0" u="none" strike="noStrike" dirty="0">
              <a:effectLst/>
            </a:endParaRPr>
          </a:p>
          <a:p>
            <a:pPr algn="l"/>
            <a:r>
              <a:rPr lang="en" altLang="zh-CN" b="0" i="0" u="none" strike="noStrike" dirty="0">
                <a:effectLst/>
              </a:rPr>
              <a:t>A. To discuss material that might be on the final exam</a:t>
            </a:r>
          </a:p>
          <a:p>
            <a:pPr algn="l"/>
            <a:r>
              <a:rPr lang="en" altLang="zh-CN" b="0" i="0" u="none" strike="noStrike" dirty="0">
                <a:effectLst/>
              </a:rPr>
              <a:t>B. To review his answers to the midterm exam</a:t>
            </a:r>
          </a:p>
          <a:p>
            <a:pPr algn="l"/>
            <a:r>
              <a:rPr lang="en" altLang="zh-CN" b="0" i="0" u="none" strike="noStrike" dirty="0">
                <a:effectLst/>
              </a:rPr>
              <a:t>C. To get information about a class he missed</a:t>
            </a:r>
          </a:p>
          <a:p>
            <a:pPr algn="l"/>
            <a:r>
              <a:rPr lang="en" altLang="zh-CN" b="0" i="0" u="none" strike="noStrike" dirty="0">
                <a:effectLst/>
              </a:rPr>
              <a:t>D. To find out about the services of the tutoring center</a:t>
            </a:r>
          </a:p>
        </p:txBody>
      </p:sp>
      <p:sp>
        <p:nvSpPr>
          <p:cNvPr id="5" name="文本框 4">
            <a:extLst>
              <a:ext uri="{FF2B5EF4-FFF2-40B4-BE49-F238E27FC236}">
                <a16:creationId xmlns:a16="http://schemas.microsoft.com/office/drawing/2014/main" id="{0E221486-336C-0C49-8804-DA2E595ABC91}"/>
              </a:ext>
            </a:extLst>
          </p:cNvPr>
          <p:cNvSpPr txBox="1"/>
          <p:nvPr/>
        </p:nvSpPr>
        <p:spPr>
          <a:xfrm>
            <a:off x="266700" y="3597177"/>
            <a:ext cx="6096000" cy="2585323"/>
          </a:xfrm>
          <a:prstGeom prst="rect">
            <a:avLst/>
          </a:prstGeom>
          <a:noFill/>
        </p:spPr>
        <p:txBody>
          <a:bodyPr wrap="square">
            <a:spAutoFit/>
          </a:bodyPr>
          <a:lstStyle/>
          <a:p>
            <a:r>
              <a:rPr lang="en" altLang="zh-CN" dirty="0">
                <a:effectLst/>
              </a:rPr>
              <a:t>2.What does the professor tell the student about the tutoring center? [Click on 2 answers.]</a:t>
            </a:r>
          </a:p>
          <a:p>
            <a:endParaRPr lang="en" altLang="zh-CN" dirty="0">
              <a:effectLst/>
            </a:endParaRPr>
          </a:p>
          <a:p>
            <a:r>
              <a:rPr lang="en" altLang="zh-CN" dirty="0">
                <a:effectLst/>
              </a:rPr>
              <a:t>A. It will have extended hours during the final-exam period.</a:t>
            </a:r>
          </a:p>
          <a:p>
            <a:r>
              <a:rPr lang="en" altLang="zh-CN" dirty="0">
                <a:effectLst/>
              </a:rPr>
              <a:t>B. It is located in a building near where he works.</a:t>
            </a:r>
          </a:p>
          <a:p>
            <a:r>
              <a:rPr lang="en" altLang="zh-CN" dirty="0">
                <a:effectLst/>
              </a:rPr>
              <a:t>C. He can improve his writing skills there.</a:t>
            </a:r>
          </a:p>
          <a:p>
            <a:r>
              <a:rPr lang="en" altLang="zh-CN" dirty="0">
                <a:effectLst/>
              </a:rPr>
              <a:t>D. He can get help with geography there.</a:t>
            </a:r>
          </a:p>
          <a:p>
            <a:br>
              <a:rPr lang="en" altLang="zh-CN" dirty="0"/>
            </a:br>
            <a:endParaRPr lang="zh-CN" altLang="en-US" dirty="0"/>
          </a:p>
        </p:txBody>
      </p:sp>
      <p:sp>
        <p:nvSpPr>
          <p:cNvPr id="7" name="文本框 6">
            <a:extLst>
              <a:ext uri="{FF2B5EF4-FFF2-40B4-BE49-F238E27FC236}">
                <a16:creationId xmlns:a16="http://schemas.microsoft.com/office/drawing/2014/main" id="{BBA1C1C9-6BBB-D648-82CD-832B932E97AF}"/>
              </a:ext>
            </a:extLst>
          </p:cNvPr>
          <p:cNvSpPr txBox="1"/>
          <p:nvPr/>
        </p:nvSpPr>
        <p:spPr>
          <a:xfrm>
            <a:off x="6096000" y="2197344"/>
            <a:ext cx="6096000" cy="1754326"/>
          </a:xfrm>
          <a:prstGeom prst="rect">
            <a:avLst/>
          </a:prstGeom>
          <a:noFill/>
        </p:spPr>
        <p:txBody>
          <a:bodyPr wrap="square">
            <a:spAutoFit/>
          </a:bodyPr>
          <a:lstStyle/>
          <a:p>
            <a:pPr algn="l"/>
            <a:r>
              <a:rPr lang="en" altLang="zh-CN" b="0" i="0" u="none" strike="noStrike" dirty="0">
                <a:effectLst/>
              </a:rPr>
              <a:t>3.What aspect of the hydrologic cycle is the student confused about?</a:t>
            </a:r>
          </a:p>
          <a:p>
            <a:pPr algn="l"/>
            <a:r>
              <a:rPr lang="en" altLang="zh-CN" b="0" i="0" u="none" strike="noStrike" dirty="0">
                <a:effectLst/>
              </a:rPr>
              <a:t>A. How the process of evaporation works</a:t>
            </a:r>
          </a:p>
          <a:p>
            <a:pPr algn="l"/>
            <a:r>
              <a:rPr lang="en" altLang="zh-CN" b="0" i="0" u="none" strike="noStrike" dirty="0">
                <a:effectLst/>
              </a:rPr>
              <a:t>B. How topographical features affect precipitation</a:t>
            </a:r>
          </a:p>
          <a:p>
            <a:pPr algn="l"/>
            <a:r>
              <a:rPr lang="en" altLang="zh-CN" b="0" i="0" u="none" strike="noStrike" dirty="0">
                <a:effectLst/>
              </a:rPr>
              <a:t>C. How water vapor in the atmosphere becomes rain</a:t>
            </a:r>
          </a:p>
          <a:p>
            <a:pPr algn="l"/>
            <a:r>
              <a:rPr lang="en" altLang="zh-CN" b="0" i="0" u="none" strike="noStrike" dirty="0">
                <a:effectLst/>
              </a:rPr>
              <a:t>D. How lake water fits into the cycle</a:t>
            </a:r>
          </a:p>
        </p:txBody>
      </p:sp>
      <p:sp>
        <p:nvSpPr>
          <p:cNvPr id="8" name="灯片编号占位符 7">
            <a:extLst>
              <a:ext uri="{FF2B5EF4-FFF2-40B4-BE49-F238E27FC236}">
                <a16:creationId xmlns:a16="http://schemas.microsoft.com/office/drawing/2014/main" id="{1742A04C-FAEA-3743-B849-69E22E9D1396}"/>
              </a:ext>
            </a:extLst>
          </p:cNvPr>
          <p:cNvSpPr>
            <a:spLocks noGrp="1"/>
          </p:cNvSpPr>
          <p:nvPr>
            <p:ph type="sldNum" sz="quarter" idx="12"/>
          </p:nvPr>
        </p:nvSpPr>
        <p:spPr/>
        <p:txBody>
          <a:bodyPr/>
          <a:lstStyle/>
          <a:p>
            <a:fld id="{339F675D-CCB8-1E44-8B99-D1C31FDA93BF}" type="slidenum">
              <a:rPr kumimoji="1" lang="zh-CN" altLang="en-US" smtClean="0"/>
              <a:t>18</a:t>
            </a:fld>
            <a:endParaRPr kumimoji="1" lang="zh-CN" altLang="en-US"/>
          </a:p>
        </p:txBody>
      </p:sp>
    </p:spTree>
    <p:extLst>
      <p:ext uri="{BB962C8B-B14F-4D97-AF65-F5344CB8AC3E}">
        <p14:creationId xmlns:p14="http://schemas.microsoft.com/office/powerpoint/2010/main" val="2329924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D0FB787-01EE-8744-BC2A-604960878FF4}"/>
              </a:ext>
            </a:extLst>
          </p:cNvPr>
          <p:cNvSpPr txBox="1"/>
          <p:nvPr/>
        </p:nvSpPr>
        <p:spPr>
          <a:xfrm>
            <a:off x="254000" y="288836"/>
            <a:ext cx="6096000" cy="1200329"/>
          </a:xfrm>
          <a:prstGeom prst="rect">
            <a:avLst/>
          </a:prstGeom>
          <a:noFill/>
        </p:spPr>
        <p:txBody>
          <a:bodyPr wrap="square">
            <a:spAutoFit/>
          </a:bodyPr>
          <a:lstStyle/>
          <a:p>
            <a:r>
              <a:rPr lang="en" altLang="zh-CN" b="0" i="0" u="none" strike="noStrike" dirty="0">
                <a:effectLst/>
              </a:rPr>
              <a:t>4.In the conversation, the professor describes the process that causes lake-effect snowstorms. Indicate whether each of the following is a step in the process. [Click in the correct boxes.]</a:t>
            </a:r>
            <a:endParaRPr lang="zh-CN" altLang="en-US" dirty="0"/>
          </a:p>
        </p:txBody>
      </p:sp>
      <p:graphicFrame>
        <p:nvGraphicFramePr>
          <p:cNvPr id="6" name="表格 5">
            <a:extLst>
              <a:ext uri="{FF2B5EF4-FFF2-40B4-BE49-F238E27FC236}">
                <a16:creationId xmlns:a16="http://schemas.microsoft.com/office/drawing/2014/main" id="{50C2E5D5-CB30-414F-80A7-3C620333D3E0}"/>
              </a:ext>
            </a:extLst>
          </p:cNvPr>
          <p:cNvGraphicFramePr>
            <a:graphicFrameLocks noGrp="1"/>
          </p:cNvGraphicFramePr>
          <p:nvPr/>
        </p:nvGraphicFramePr>
        <p:xfrm>
          <a:off x="609601" y="1555930"/>
          <a:ext cx="5384798" cy="5079998"/>
        </p:xfrm>
        <a:graphic>
          <a:graphicData uri="http://schemas.openxmlformats.org/drawingml/2006/table">
            <a:tbl>
              <a:tblPr/>
              <a:tblGrid>
                <a:gridCol w="2919466">
                  <a:extLst>
                    <a:ext uri="{9D8B030D-6E8A-4147-A177-3AD203B41FA5}">
                      <a16:colId xmlns:a16="http://schemas.microsoft.com/office/drawing/2014/main" val="669610383"/>
                    </a:ext>
                  </a:extLst>
                </a:gridCol>
                <a:gridCol w="1232666">
                  <a:extLst>
                    <a:ext uri="{9D8B030D-6E8A-4147-A177-3AD203B41FA5}">
                      <a16:colId xmlns:a16="http://schemas.microsoft.com/office/drawing/2014/main" val="2351951920"/>
                    </a:ext>
                  </a:extLst>
                </a:gridCol>
                <a:gridCol w="1232666">
                  <a:extLst>
                    <a:ext uri="{9D8B030D-6E8A-4147-A177-3AD203B41FA5}">
                      <a16:colId xmlns:a16="http://schemas.microsoft.com/office/drawing/2014/main" val="1366230873"/>
                    </a:ext>
                  </a:extLst>
                </a:gridCol>
              </a:tblGrid>
              <a:tr h="408863">
                <a:tc>
                  <a:txBody>
                    <a:bodyPr/>
                    <a:lstStyle/>
                    <a:p>
                      <a:r>
                        <a:rPr lang="zh-CN" altLang="en-US" sz="1500" dirty="0">
                          <a:effectLst/>
                        </a:rPr>
                        <a:t> </a:t>
                      </a: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DEEF2"/>
                    </a:solidFill>
                  </a:tcPr>
                </a:tc>
                <a:tc>
                  <a:txBody>
                    <a:bodyPr/>
                    <a:lstStyle/>
                    <a:p>
                      <a:pPr algn="ctr"/>
                      <a:r>
                        <a:rPr lang="en" sz="1500">
                          <a:solidFill>
                            <a:srgbClr val="494949"/>
                          </a:solidFill>
                          <a:effectLst/>
                        </a:rPr>
                        <a:t>YES</a:t>
                      </a: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DEEF2"/>
                    </a:solidFill>
                  </a:tcPr>
                </a:tc>
                <a:tc>
                  <a:txBody>
                    <a:bodyPr/>
                    <a:lstStyle/>
                    <a:p>
                      <a:pPr algn="ctr"/>
                      <a:r>
                        <a:rPr lang="en" sz="1500">
                          <a:solidFill>
                            <a:srgbClr val="494949"/>
                          </a:solidFill>
                          <a:effectLst/>
                        </a:rPr>
                        <a:t>NO</a:t>
                      </a: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DEEF2"/>
                    </a:solidFill>
                  </a:tcPr>
                </a:tc>
                <a:extLst>
                  <a:ext uri="{0D108BD9-81ED-4DB2-BD59-A6C34878D82A}">
                    <a16:rowId xmlns:a16="http://schemas.microsoft.com/office/drawing/2014/main" val="1633278211"/>
                  </a:ext>
                </a:extLst>
              </a:tr>
              <a:tr h="934227">
                <a:tc>
                  <a:txBody>
                    <a:bodyPr/>
                    <a:lstStyle/>
                    <a:p>
                      <a:r>
                        <a:rPr lang="en" sz="1500" dirty="0">
                          <a:solidFill>
                            <a:srgbClr val="494949"/>
                          </a:solidFill>
                          <a:effectLst/>
                        </a:rPr>
                        <a:t>Arctic air blows across a lake and picks up moisture.</a:t>
                      </a: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endParaRPr lang="zh-CN" altLang="en-US" sz="1500">
                        <a:effectLst/>
                      </a:endParaRP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endParaRPr lang="zh-CN" altLang="en-US" sz="1500">
                        <a:effectLst/>
                      </a:endParaRP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91350763"/>
                  </a:ext>
                </a:extLst>
              </a:tr>
              <a:tr h="934227">
                <a:tc>
                  <a:txBody>
                    <a:bodyPr/>
                    <a:lstStyle/>
                    <a:p>
                      <a:r>
                        <a:rPr lang="en" sz="1500">
                          <a:solidFill>
                            <a:srgbClr val="494949"/>
                          </a:solidFill>
                          <a:effectLst/>
                        </a:rPr>
                        <a:t>Cold air temperatures cause lake water to freeze.</a:t>
                      </a: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endParaRPr lang="zh-CN" altLang="en-US" sz="1500">
                        <a:effectLst/>
                      </a:endParaRP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endParaRPr lang="zh-CN" altLang="en-US" sz="1500">
                        <a:effectLst/>
                      </a:endParaRP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45606061"/>
                  </a:ext>
                </a:extLst>
              </a:tr>
              <a:tr h="934227">
                <a:tc>
                  <a:txBody>
                    <a:bodyPr/>
                    <a:lstStyle/>
                    <a:p>
                      <a:r>
                        <a:rPr lang="en" sz="1500">
                          <a:solidFill>
                            <a:srgbClr val="494949"/>
                          </a:solidFill>
                          <a:effectLst/>
                        </a:rPr>
                        <a:t>Frozen lake water cools the air above it.</a:t>
                      </a: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endParaRPr lang="zh-CN" altLang="en-US" sz="1500">
                        <a:effectLst/>
                      </a:endParaRP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endParaRPr lang="zh-CN" altLang="en-US" sz="1500">
                        <a:effectLst/>
                      </a:endParaRP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50126692"/>
                  </a:ext>
                </a:extLst>
              </a:tr>
              <a:tr h="934227">
                <a:tc>
                  <a:txBody>
                    <a:bodyPr/>
                    <a:lstStyle/>
                    <a:p>
                      <a:r>
                        <a:rPr lang="en" sz="1500">
                          <a:solidFill>
                            <a:srgbClr val="494949"/>
                          </a:solidFill>
                          <a:effectLst/>
                        </a:rPr>
                        <a:t>Water vapor condenses and becomes snow.</a:t>
                      </a: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endParaRPr lang="zh-CN" altLang="en-US" sz="1500">
                        <a:effectLst/>
                      </a:endParaRP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endParaRPr lang="zh-CN" altLang="en-US" sz="1500">
                        <a:effectLst/>
                      </a:endParaRP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179700550"/>
                  </a:ext>
                </a:extLst>
              </a:tr>
              <a:tr h="934227">
                <a:tc>
                  <a:txBody>
                    <a:bodyPr/>
                    <a:lstStyle/>
                    <a:p>
                      <a:r>
                        <a:rPr lang="en" sz="1500">
                          <a:solidFill>
                            <a:srgbClr val="494949"/>
                          </a:solidFill>
                          <a:effectLst/>
                        </a:rPr>
                        <a:t>Warm air rises when it reaches the shore.</a:t>
                      </a: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endParaRPr lang="zh-CN" altLang="en-US" sz="1500" dirty="0">
                        <a:effectLst/>
                      </a:endParaRP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endParaRPr lang="zh-CN" altLang="en-US" sz="1500" dirty="0">
                        <a:effectLst/>
                      </a:endParaRP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771198058"/>
                  </a:ext>
                </a:extLst>
              </a:tr>
            </a:tbl>
          </a:graphicData>
        </a:graphic>
      </p:graphicFrame>
      <p:sp>
        <p:nvSpPr>
          <p:cNvPr id="7" name="Rectangle 2">
            <a:extLst>
              <a:ext uri="{FF2B5EF4-FFF2-40B4-BE49-F238E27FC236}">
                <a16:creationId xmlns:a16="http://schemas.microsoft.com/office/drawing/2014/main" id="{AEF1BB03-E04B-C648-8A9E-3E32ED4DDDDE}"/>
              </a:ext>
            </a:extLst>
          </p:cNvPr>
          <p:cNvSpPr>
            <a:spLocks noChangeArrowheads="1"/>
          </p:cNvSpPr>
          <p:nvPr/>
        </p:nvSpPr>
        <p:spPr bwMode="auto">
          <a:xfrm>
            <a:off x="4283075" y="3485246"/>
            <a:ext cx="1399471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 name="文本框 8">
            <a:extLst>
              <a:ext uri="{FF2B5EF4-FFF2-40B4-BE49-F238E27FC236}">
                <a16:creationId xmlns:a16="http://schemas.microsoft.com/office/drawing/2014/main" id="{E710D1EE-6832-D247-AA37-75BEFE08D030}"/>
              </a:ext>
            </a:extLst>
          </p:cNvPr>
          <p:cNvSpPr txBox="1"/>
          <p:nvPr/>
        </p:nvSpPr>
        <p:spPr>
          <a:xfrm>
            <a:off x="6819900" y="1293470"/>
            <a:ext cx="4930775" cy="3139321"/>
          </a:xfrm>
          <a:prstGeom prst="rect">
            <a:avLst/>
          </a:prstGeom>
          <a:noFill/>
        </p:spPr>
        <p:txBody>
          <a:bodyPr wrap="square">
            <a:spAutoFit/>
          </a:bodyPr>
          <a:lstStyle/>
          <a:p>
            <a:pPr algn="l"/>
            <a:r>
              <a:rPr lang="en" altLang="zh-CN" b="0" i="0" u="none" strike="noStrike" dirty="0">
                <a:effectLst/>
              </a:rPr>
              <a:t>5.Why does the professor say this?</a:t>
            </a:r>
          </a:p>
          <a:p>
            <a:pPr algn="l"/>
            <a:endParaRPr lang="en" altLang="zh-CN" b="0" i="0" u="none" strike="noStrike" dirty="0">
              <a:effectLst/>
            </a:endParaRPr>
          </a:p>
          <a:p>
            <a:pPr algn="l"/>
            <a:r>
              <a:rPr lang="en" altLang="zh-CN" b="0" i="0" u="none" strike="noStrike" dirty="0">
                <a:effectLst/>
              </a:rPr>
              <a:t>A. To make sure the student knows he will have to be familiar with topographical features for the final exam.</a:t>
            </a:r>
          </a:p>
          <a:p>
            <a:pPr algn="l"/>
            <a:r>
              <a:rPr lang="en" altLang="zh-CN" b="0" i="0" u="none" strike="noStrike" dirty="0">
                <a:effectLst/>
              </a:rPr>
              <a:t>B. To remind the student of a diagram that she presented in class.</a:t>
            </a:r>
          </a:p>
          <a:p>
            <a:pPr algn="l"/>
            <a:r>
              <a:rPr lang="en" altLang="zh-CN" b="0" i="0" u="none" strike="noStrike" dirty="0">
                <a:effectLst/>
              </a:rPr>
              <a:t>C. To point out the severity of weather conditions near the lakeshore.</a:t>
            </a:r>
          </a:p>
          <a:p>
            <a:pPr algn="l"/>
            <a:r>
              <a:rPr lang="en" altLang="zh-CN" b="0" i="0" u="none" strike="noStrike" dirty="0">
                <a:effectLst/>
              </a:rPr>
              <a:t>D. To reinforce the connection between her example and the student s question.</a:t>
            </a:r>
          </a:p>
        </p:txBody>
      </p:sp>
      <p:sp>
        <p:nvSpPr>
          <p:cNvPr id="10" name="灯片编号占位符 9">
            <a:extLst>
              <a:ext uri="{FF2B5EF4-FFF2-40B4-BE49-F238E27FC236}">
                <a16:creationId xmlns:a16="http://schemas.microsoft.com/office/drawing/2014/main" id="{B222FB19-9298-BB40-A666-DE36D5CD23DC}"/>
              </a:ext>
            </a:extLst>
          </p:cNvPr>
          <p:cNvSpPr>
            <a:spLocks noGrp="1"/>
          </p:cNvSpPr>
          <p:nvPr>
            <p:ph type="sldNum" sz="quarter" idx="12"/>
          </p:nvPr>
        </p:nvSpPr>
        <p:spPr/>
        <p:txBody>
          <a:bodyPr/>
          <a:lstStyle/>
          <a:p>
            <a:fld id="{339F675D-CCB8-1E44-8B99-D1C31FDA93BF}" type="slidenum">
              <a:rPr kumimoji="1" lang="zh-CN" altLang="en-US" smtClean="0"/>
              <a:t>19</a:t>
            </a:fld>
            <a:endParaRPr kumimoji="1" lang="zh-CN" altLang="en-US"/>
          </a:p>
        </p:txBody>
      </p:sp>
    </p:spTree>
    <p:extLst>
      <p:ext uri="{BB962C8B-B14F-4D97-AF65-F5344CB8AC3E}">
        <p14:creationId xmlns:p14="http://schemas.microsoft.com/office/powerpoint/2010/main" val="3531619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4C760575-7135-4730-93F9-8820D87BF277}"/>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F0A447C2-20C6-4D67-BE9B-710DD047BDF4}"/>
              </a:ext>
            </a:extLst>
          </p:cNvPr>
          <p:cNvSpPr txBox="1"/>
          <p:nvPr/>
        </p:nvSpPr>
        <p:spPr>
          <a:xfrm>
            <a:off x="667068" y="224405"/>
            <a:ext cx="1164101"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Intro: </a:t>
            </a:r>
          </a:p>
          <a:p>
            <a:r>
              <a:rPr lang="en-US" altLang="zh-CN" sz="2400" dirty="0">
                <a:solidFill>
                  <a:schemeClr val="accent5">
                    <a:lumMod val="75000"/>
                  </a:schemeClr>
                </a:solidFill>
                <a:latin typeface="Agency FB" panose="020B0503020202020204" pitchFamily="34" charset="0"/>
              </a:rPr>
              <a:t>about 30s</a:t>
            </a:r>
            <a:endParaRPr lang="zh-CN" altLang="en-US" sz="2400" dirty="0">
              <a:solidFill>
                <a:schemeClr val="accent5">
                  <a:lumMod val="75000"/>
                </a:schemeClr>
              </a:solidFill>
              <a:latin typeface="Agency FB" panose="020B0503020202020204" pitchFamily="34" charset="0"/>
            </a:endParaRPr>
          </a:p>
        </p:txBody>
      </p:sp>
      <p:cxnSp>
        <p:nvCxnSpPr>
          <p:cNvPr id="31" name="Straight Connector 30">
            <a:extLst>
              <a:ext uri="{FF2B5EF4-FFF2-40B4-BE49-F238E27FC236}">
                <a16:creationId xmlns:a16="http://schemas.microsoft.com/office/drawing/2014/main" id="{FA245822-1FFC-4EE3-926E-F12792824D77}"/>
              </a:ext>
            </a:extLst>
          </p:cNvPr>
          <p:cNvCxnSpPr>
            <a:cxnSpLocks/>
          </p:cNvCxnSpPr>
          <p:nvPr/>
        </p:nvCxnSpPr>
        <p:spPr>
          <a:xfrm>
            <a:off x="667068" y="1330545"/>
            <a:ext cx="472968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94DD4B5-E7BD-4B35-96B8-62CBCABED8AD}"/>
              </a:ext>
            </a:extLst>
          </p:cNvPr>
          <p:cNvCxnSpPr>
            <a:cxnSpLocks/>
          </p:cNvCxnSpPr>
          <p:nvPr/>
        </p:nvCxnSpPr>
        <p:spPr>
          <a:xfrm>
            <a:off x="667067" y="2936650"/>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E9AB36E-EFCE-4AF6-9A10-8E7161B9F3C6}"/>
              </a:ext>
            </a:extLst>
          </p:cNvPr>
          <p:cNvCxnSpPr>
            <a:cxnSpLocks/>
          </p:cNvCxnSpPr>
          <p:nvPr/>
        </p:nvCxnSpPr>
        <p:spPr>
          <a:xfrm>
            <a:off x="667067" y="4786036"/>
            <a:ext cx="472968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81EC4AF-980A-4F97-87DE-DF9F0CEB3658}"/>
              </a:ext>
            </a:extLst>
          </p:cNvPr>
          <p:cNvSpPr txBox="1"/>
          <p:nvPr/>
        </p:nvSpPr>
        <p:spPr>
          <a:xfrm>
            <a:off x="667067" y="1398933"/>
            <a:ext cx="1321196"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One: </a:t>
            </a:r>
          </a:p>
          <a:p>
            <a:r>
              <a:rPr lang="en-US" altLang="zh-CN" sz="2400" dirty="0">
                <a:solidFill>
                  <a:schemeClr val="accent5">
                    <a:lumMod val="75000"/>
                  </a:schemeClr>
                </a:solidFill>
                <a:latin typeface="Agency FB" panose="020B0503020202020204" pitchFamily="34" charset="0"/>
              </a:rPr>
              <a:t>about 30s</a:t>
            </a:r>
            <a:endParaRPr lang="zh-CN" altLang="en-US" sz="2400" dirty="0">
              <a:solidFill>
                <a:schemeClr val="accent5">
                  <a:lumMod val="75000"/>
                </a:schemeClr>
              </a:solidFill>
              <a:latin typeface="Agency FB" panose="020B0503020202020204" pitchFamily="34" charset="0"/>
            </a:endParaRPr>
          </a:p>
        </p:txBody>
      </p:sp>
      <p:sp>
        <p:nvSpPr>
          <p:cNvPr id="42" name="TextBox 41">
            <a:extLst>
              <a:ext uri="{FF2B5EF4-FFF2-40B4-BE49-F238E27FC236}">
                <a16:creationId xmlns:a16="http://schemas.microsoft.com/office/drawing/2014/main" id="{C42658B7-7764-4508-98CE-FEFA43053524}"/>
              </a:ext>
            </a:extLst>
          </p:cNvPr>
          <p:cNvSpPr txBox="1"/>
          <p:nvPr/>
        </p:nvSpPr>
        <p:spPr>
          <a:xfrm>
            <a:off x="669469" y="3166849"/>
            <a:ext cx="1335622"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Two: </a:t>
            </a:r>
          </a:p>
          <a:p>
            <a:r>
              <a:rPr lang="en-US" altLang="zh-CN" sz="2400" dirty="0">
                <a:solidFill>
                  <a:schemeClr val="accent5">
                    <a:lumMod val="75000"/>
                  </a:schemeClr>
                </a:solidFill>
                <a:latin typeface="Agency FB" panose="020B0503020202020204" pitchFamily="34" charset="0"/>
              </a:rPr>
              <a:t>about30s</a:t>
            </a:r>
            <a:endParaRPr lang="zh-CN" altLang="en-US" sz="2400" dirty="0">
              <a:solidFill>
                <a:schemeClr val="accent5">
                  <a:lumMod val="75000"/>
                </a:schemeClr>
              </a:solidFill>
              <a:latin typeface="Agency FB" panose="020B0503020202020204" pitchFamily="34" charset="0"/>
            </a:endParaRPr>
          </a:p>
        </p:txBody>
      </p:sp>
      <p:sp>
        <p:nvSpPr>
          <p:cNvPr id="43" name="TextBox 42">
            <a:extLst>
              <a:ext uri="{FF2B5EF4-FFF2-40B4-BE49-F238E27FC236}">
                <a16:creationId xmlns:a16="http://schemas.microsoft.com/office/drawing/2014/main" id="{C6EBFC4D-12BE-4184-B104-35B40BE15FFC}"/>
              </a:ext>
            </a:extLst>
          </p:cNvPr>
          <p:cNvSpPr txBox="1"/>
          <p:nvPr/>
        </p:nvSpPr>
        <p:spPr>
          <a:xfrm>
            <a:off x="667067" y="4883862"/>
            <a:ext cx="1593706" cy="1200329"/>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Three </a:t>
            </a:r>
          </a:p>
          <a:p>
            <a:r>
              <a:rPr lang="en-US" altLang="zh-CN" sz="2400" b="1" dirty="0">
                <a:solidFill>
                  <a:schemeClr val="accent5">
                    <a:lumMod val="75000"/>
                  </a:schemeClr>
                </a:solidFill>
                <a:latin typeface="Agency FB" panose="020B0503020202020204" pitchFamily="34" charset="0"/>
              </a:rPr>
              <a:t>&amp; Conclusion:</a:t>
            </a:r>
          </a:p>
          <a:p>
            <a:r>
              <a:rPr lang="en-US" altLang="zh-CN" sz="2400" dirty="0">
                <a:solidFill>
                  <a:schemeClr val="accent5">
                    <a:lumMod val="75000"/>
                  </a:schemeClr>
                </a:solidFill>
                <a:latin typeface="Agency FB" panose="020B0503020202020204" pitchFamily="34" charset="0"/>
              </a:rPr>
              <a:t>30 - 60s</a:t>
            </a:r>
          </a:p>
        </p:txBody>
      </p:sp>
      <p:sp>
        <p:nvSpPr>
          <p:cNvPr id="2" name="Slide Number Placeholder 1">
            <a:extLst>
              <a:ext uri="{FF2B5EF4-FFF2-40B4-BE49-F238E27FC236}">
                <a16:creationId xmlns:a16="http://schemas.microsoft.com/office/drawing/2014/main" id="{9F5322F3-B418-4796-95CC-370A6FF81B93}"/>
              </a:ext>
            </a:extLst>
          </p:cNvPr>
          <p:cNvSpPr>
            <a:spLocks noGrp="1"/>
          </p:cNvSpPr>
          <p:nvPr>
            <p:ph type="sldNum" sz="quarter" idx="12"/>
          </p:nvPr>
        </p:nvSpPr>
        <p:spPr/>
        <p:txBody>
          <a:bodyPr/>
          <a:lstStyle/>
          <a:p>
            <a:fld id="{EBF56985-7CC6-482A-A174-BBAF2E85857D}" type="slidenum">
              <a:rPr lang="zh-CN" altLang="en-US" smtClean="0"/>
              <a:t>2</a:t>
            </a:fld>
            <a:endParaRPr lang="zh-CN" altLang="en-US"/>
          </a:p>
        </p:txBody>
      </p:sp>
      <p:sp>
        <p:nvSpPr>
          <p:cNvPr id="16" name="TextBox 15">
            <a:extLst>
              <a:ext uri="{FF2B5EF4-FFF2-40B4-BE49-F238E27FC236}">
                <a16:creationId xmlns:a16="http://schemas.microsoft.com/office/drawing/2014/main" id="{BCFFB243-426D-4FEA-BD12-0B6A1112CB43}"/>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
        <p:nvSpPr>
          <p:cNvPr id="14" name="TextBox 13">
            <a:extLst>
              <a:ext uri="{FF2B5EF4-FFF2-40B4-BE49-F238E27FC236}">
                <a16:creationId xmlns:a16="http://schemas.microsoft.com/office/drawing/2014/main" id="{E5A379BA-892E-4073-A146-91FAF13CE11C}"/>
              </a:ext>
            </a:extLst>
          </p:cNvPr>
          <p:cNvSpPr txBox="1"/>
          <p:nvPr/>
        </p:nvSpPr>
        <p:spPr>
          <a:xfrm>
            <a:off x="6445095" y="1106545"/>
            <a:ext cx="4468921" cy="2246769"/>
          </a:xfrm>
          <a:prstGeom prst="rect">
            <a:avLst/>
          </a:prstGeom>
          <a:noFill/>
        </p:spPr>
        <p:txBody>
          <a:bodyPr wrap="square">
            <a:spAutoFit/>
          </a:bodyPr>
          <a:lstStyle/>
          <a:p>
            <a:pPr>
              <a:spcAft>
                <a:spcPts val="1200"/>
              </a:spcAft>
            </a:pPr>
            <a:r>
              <a:rPr lang="en-US" altLang="zh-CN" sz="2000" b="1" u="sng" dirty="0">
                <a:latin typeface="+mn-ea"/>
              </a:rPr>
              <a:t>Listen to the full passage:</a:t>
            </a:r>
          </a:p>
          <a:p>
            <a:pPr>
              <a:spcAft>
                <a:spcPts val="1200"/>
              </a:spcAft>
            </a:pPr>
            <a:r>
              <a:rPr lang="en-US" altLang="zh-CN" sz="2000" dirty="0">
                <a:latin typeface="+mn-ea"/>
              </a:rPr>
              <a:t>What is the conversation mainly about?</a:t>
            </a:r>
          </a:p>
          <a:p>
            <a:pPr>
              <a:spcAft>
                <a:spcPts val="1200"/>
              </a:spcAft>
            </a:pPr>
            <a:r>
              <a:rPr lang="en-US" altLang="zh-CN" sz="2000" dirty="0">
                <a:latin typeface="+mn-ea"/>
              </a:rPr>
              <a:t>What are the answers to the questions?</a:t>
            </a:r>
          </a:p>
          <a:p>
            <a:pPr>
              <a:spcAft>
                <a:spcPts val="1200"/>
              </a:spcAft>
            </a:pPr>
            <a:r>
              <a:rPr lang="en-US" altLang="zh-CN" sz="2000" dirty="0">
                <a:latin typeface="+mn-ea"/>
              </a:rPr>
              <a:t>What topics are involved?</a:t>
            </a:r>
          </a:p>
          <a:p>
            <a:pPr>
              <a:spcAft>
                <a:spcPts val="1200"/>
              </a:spcAft>
            </a:pPr>
            <a:r>
              <a:rPr lang="en-US" altLang="zh-CN" sz="2000" dirty="0">
                <a:latin typeface="+mn-ea"/>
              </a:rPr>
              <a:t>Please organize a </a:t>
            </a:r>
            <a:r>
              <a:rPr lang="en-US" altLang="zh-CN" sz="2000" b="1" u="sng" dirty="0">
                <a:latin typeface="+mn-ea"/>
              </a:rPr>
              <a:t>brief</a:t>
            </a:r>
            <a:r>
              <a:rPr lang="en-US" altLang="zh-CN" sz="2000" dirty="0">
                <a:latin typeface="+mn-ea"/>
              </a:rPr>
              <a:t> summary.</a:t>
            </a:r>
          </a:p>
        </p:txBody>
      </p:sp>
      <p:sp>
        <p:nvSpPr>
          <p:cNvPr id="18" name="TextBox 17">
            <a:extLst>
              <a:ext uri="{FF2B5EF4-FFF2-40B4-BE49-F238E27FC236}">
                <a16:creationId xmlns:a16="http://schemas.microsoft.com/office/drawing/2014/main" id="{4F31E5CD-7251-4407-A932-70DFCCF91BC4}"/>
              </a:ext>
            </a:extLst>
          </p:cNvPr>
          <p:cNvSpPr txBox="1"/>
          <p:nvPr/>
        </p:nvSpPr>
        <p:spPr>
          <a:xfrm>
            <a:off x="6445095" y="3500680"/>
            <a:ext cx="5283311" cy="369332"/>
          </a:xfrm>
          <a:prstGeom prst="rect">
            <a:avLst/>
          </a:prstGeom>
          <a:noFill/>
        </p:spPr>
        <p:txBody>
          <a:bodyPr wrap="square">
            <a:spAutoFit/>
          </a:bodyPr>
          <a:lstStyle/>
          <a:p>
            <a:r>
              <a:rPr lang="en-US" altLang="zh-CN" dirty="0"/>
              <a:t>https://</a:t>
            </a:r>
            <a:r>
              <a:rPr lang="en-US" altLang="zh-CN" dirty="0" err="1"/>
              <a:t>toefl.kmf.com</a:t>
            </a:r>
            <a:r>
              <a:rPr lang="en-US" altLang="zh-CN" dirty="0"/>
              <a:t>/listening/</a:t>
            </a:r>
            <a:r>
              <a:rPr lang="en-US" altLang="zh-CN" dirty="0" err="1"/>
              <a:t>newdrilling</a:t>
            </a:r>
            <a:r>
              <a:rPr lang="en-US" altLang="zh-CN" dirty="0"/>
              <a:t>/e1fyvj</a:t>
            </a:r>
            <a:endParaRPr lang="zh-CN" altLang="en-US" dirty="0"/>
          </a:p>
        </p:txBody>
      </p:sp>
      <p:sp>
        <p:nvSpPr>
          <p:cNvPr id="12" name="TextBox 11">
            <a:extLst>
              <a:ext uri="{FF2B5EF4-FFF2-40B4-BE49-F238E27FC236}">
                <a16:creationId xmlns:a16="http://schemas.microsoft.com/office/drawing/2014/main" id="{F9D895F9-5ABF-4529-AB0D-0AEFE25CD52B}"/>
              </a:ext>
            </a:extLst>
          </p:cNvPr>
          <p:cNvSpPr txBox="1"/>
          <p:nvPr/>
        </p:nvSpPr>
        <p:spPr>
          <a:xfrm>
            <a:off x="2260772" y="567803"/>
            <a:ext cx="3260829" cy="369332"/>
          </a:xfrm>
          <a:prstGeom prst="rect">
            <a:avLst/>
          </a:prstGeom>
          <a:noFill/>
        </p:spPr>
        <p:txBody>
          <a:bodyPr wrap="none" rtlCol="0">
            <a:spAutoFit/>
          </a:bodyPr>
          <a:lstStyle/>
          <a:p>
            <a:r>
              <a:rPr lang="en-US" altLang="zh-CN" dirty="0">
                <a:solidFill>
                  <a:schemeClr val="accent5">
                    <a:lumMod val="75000"/>
                  </a:schemeClr>
                </a:solidFill>
                <a:latin typeface="Ink Free" panose="03080402000500000000" pitchFamily="66" charset="0"/>
              </a:rPr>
              <a:t>Summarize with </a:t>
            </a:r>
            <a:r>
              <a:rPr lang="en-US" altLang="zh-CN" b="1" dirty="0">
                <a:solidFill>
                  <a:schemeClr val="accent5">
                    <a:lumMod val="75000"/>
                  </a:schemeClr>
                </a:solidFill>
                <a:latin typeface="Ink Free" panose="03080402000500000000" pitchFamily="66" charset="0"/>
              </a:rPr>
              <a:t>2-4</a:t>
            </a:r>
            <a:r>
              <a:rPr lang="en-US" altLang="zh-CN" dirty="0">
                <a:solidFill>
                  <a:schemeClr val="accent5">
                    <a:lumMod val="75000"/>
                  </a:schemeClr>
                </a:solidFill>
                <a:latin typeface="Ink Free" panose="03080402000500000000" pitchFamily="66" charset="0"/>
              </a:rPr>
              <a:t> sentences</a:t>
            </a:r>
            <a:endParaRPr lang="zh-CN" altLang="en-US" dirty="0">
              <a:solidFill>
                <a:schemeClr val="accent5">
                  <a:lumMod val="75000"/>
                </a:schemeClr>
              </a:solidFill>
              <a:latin typeface="Ink Free" panose="03080402000500000000" pitchFamily="66" charset="0"/>
            </a:endParaRPr>
          </a:p>
        </p:txBody>
      </p:sp>
      <p:sp>
        <p:nvSpPr>
          <p:cNvPr id="27" name="TextBox 26">
            <a:extLst>
              <a:ext uri="{FF2B5EF4-FFF2-40B4-BE49-F238E27FC236}">
                <a16:creationId xmlns:a16="http://schemas.microsoft.com/office/drawing/2014/main" id="{C7758421-592D-41AF-86D5-0963B04848B3}"/>
              </a:ext>
            </a:extLst>
          </p:cNvPr>
          <p:cNvSpPr txBox="1"/>
          <p:nvPr/>
        </p:nvSpPr>
        <p:spPr>
          <a:xfrm>
            <a:off x="2260773" y="5374704"/>
            <a:ext cx="3228769" cy="369332"/>
          </a:xfrm>
          <a:prstGeom prst="rect">
            <a:avLst/>
          </a:prstGeom>
          <a:noFill/>
        </p:spPr>
        <p:txBody>
          <a:bodyPr wrap="none" rtlCol="0">
            <a:spAutoFit/>
          </a:bodyPr>
          <a:lstStyle/>
          <a:p>
            <a:r>
              <a:rPr lang="en-US" altLang="zh-CN" dirty="0">
                <a:solidFill>
                  <a:schemeClr val="accent5">
                    <a:lumMod val="75000"/>
                  </a:schemeClr>
                </a:solidFill>
                <a:latin typeface="Ink Free" panose="03080402000500000000" pitchFamily="66" charset="0"/>
              </a:rPr>
              <a:t>Summarize with </a:t>
            </a:r>
            <a:r>
              <a:rPr lang="en-US" altLang="zh-CN" b="1" dirty="0">
                <a:solidFill>
                  <a:schemeClr val="accent5">
                    <a:lumMod val="75000"/>
                  </a:schemeClr>
                </a:solidFill>
                <a:latin typeface="Ink Free" panose="03080402000500000000" pitchFamily="66" charset="0"/>
              </a:rPr>
              <a:t>3-5</a:t>
            </a:r>
            <a:r>
              <a:rPr lang="en-US" altLang="zh-CN" dirty="0">
                <a:solidFill>
                  <a:schemeClr val="accent5">
                    <a:lumMod val="75000"/>
                  </a:schemeClr>
                </a:solidFill>
                <a:latin typeface="Ink Free" panose="03080402000500000000" pitchFamily="66" charset="0"/>
              </a:rPr>
              <a:t> sentences</a:t>
            </a:r>
            <a:endParaRPr lang="zh-CN" altLang="en-US" dirty="0">
              <a:solidFill>
                <a:schemeClr val="accent5">
                  <a:lumMod val="75000"/>
                </a:schemeClr>
              </a:solidFill>
              <a:latin typeface="Ink Free" panose="03080402000500000000" pitchFamily="66" charset="0"/>
            </a:endParaRPr>
          </a:p>
        </p:txBody>
      </p:sp>
      <p:sp>
        <p:nvSpPr>
          <p:cNvPr id="28" name="TextBox 27">
            <a:extLst>
              <a:ext uri="{FF2B5EF4-FFF2-40B4-BE49-F238E27FC236}">
                <a16:creationId xmlns:a16="http://schemas.microsoft.com/office/drawing/2014/main" id="{C8F38359-6A0C-4D25-9842-245043ABA021}"/>
              </a:ext>
            </a:extLst>
          </p:cNvPr>
          <p:cNvSpPr txBox="1"/>
          <p:nvPr/>
        </p:nvSpPr>
        <p:spPr>
          <a:xfrm>
            <a:off x="2260773" y="3448248"/>
            <a:ext cx="3260829" cy="369332"/>
          </a:xfrm>
          <a:prstGeom prst="rect">
            <a:avLst/>
          </a:prstGeom>
          <a:noFill/>
        </p:spPr>
        <p:txBody>
          <a:bodyPr wrap="none" rtlCol="0">
            <a:spAutoFit/>
          </a:bodyPr>
          <a:lstStyle/>
          <a:p>
            <a:r>
              <a:rPr lang="en-US" altLang="zh-CN" dirty="0">
                <a:solidFill>
                  <a:schemeClr val="accent5">
                    <a:lumMod val="75000"/>
                  </a:schemeClr>
                </a:solidFill>
                <a:latin typeface="Ink Free" panose="03080402000500000000" pitchFamily="66" charset="0"/>
              </a:rPr>
              <a:t>Summarize with </a:t>
            </a:r>
            <a:r>
              <a:rPr lang="en-US" altLang="zh-CN" b="1" dirty="0">
                <a:solidFill>
                  <a:schemeClr val="accent5">
                    <a:lumMod val="75000"/>
                  </a:schemeClr>
                </a:solidFill>
                <a:latin typeface="Ink Free" panose="03080402000500000000" pitchFamily="66" charset="0"/>
              </a:rPr>
              <a:t>2-4</a:t>
            </a:r>
            <a:r>
              <a:rPr lang="en-US" altLang="zh-CN" dirty="0">
                <a:solidFill>
                  <a:schemeClr val="accent5">
                    <a:lumMod val="75000"/>
                  </a:schemeClr>
                </a:solidFill>
                <a:latin typeface="Ink Free" panose="03080402000500000000" pitchFamily="66" charset="0"/>
              </a:rPr>
              <a:t> sentences</a:t>
            </a:r>
            <a:endParaRPr lang="zh-CN" altLang="en-US" dirty="0">
              <a:solidFill>
                <a:schemeClr val="accent5">
                  <a:lumMod val="75000"/>
                </a:schemeClr>
              </a:solidFill>
              <a:latin typeface="Ink Free" panose="03080402000500000000" pitchFamily="66" charset="0"/>
            </a:endParaRPr>
          </a:p>
        </p:txBody>
      </p:sp>
      <p:sp>
        <p:nvSpPr>
          <p:cNvPr id="29" name="TextBox 28">
            <a:extLst>
              <a:ext uri="{FF2B5EF4-FFF2-40B4-BE49-F238E27FC236}">
                <a16:creationId xmlns:a16="http://schemas.microsoft.com/office/drawing/2014/main" id="{04E7D255-B57A-43DB-9EE7-1E038941391B}"/>
              </a:ext>
            </a:extLst>
          </p:cNvPr>
          <p:cNvSpPr txBox="1"/>
          <p:nvPr/>
        </p:nvSpPr>
        <p:spPr>
          <a:xfrm>
            <a:off x="2260772" y="1780497"/>
            <a:ext cx="3260829" cy="369332"/>
          </a:xfrm>
          <a:prstGeom prst="rect">
            <a:avLst/>
          </a:prstGeom>
          <a:noFill/>
        </p:spPr>
        <p:txBody>
          <a:bodyPr wrap="none" rtlCol="0">
            <a:spAutoFit/>
          </a:bodyPr>
          <a:lstStyle/>
          <a:p>
            <a:r>
              <a:rPr lang="en-US" altLang="zh-CN" dirty="0">
                <a:solidFill>
                  <a:schemeClr val="accent5">
                    <a:lumMod val="75000"/>
                  </a:schemeClr>
                </a:solidFill>
                <a:latin typeface="Ink Free" panose="03080402000500000000" pitchFamily="66" charset="0"/>
              </a:rPr>
              <a:t>Summarize with </a:t>
            </a:r>
            <a:r>
              <a:rPr lang="en-US" altLang="zh-CN" b="1" dirty="0">
                <a:solidFill>
                  <a:schemeClr val="accent5">
                    <a:lumMod val="75000"/>
                  </a:schemeClr>
                </a:solidFill>
                <a:latin typeface="Ink Free" panose="03080402000500000000" pitchFamily="66" charset="0"/>
              </a:rPr>
              <a:t>2-4</a:t>
            </a:r>
            <a:r>
              <a:rPr lang="en-US" altLang="zh-CN" dirty="0">
                <a:solidFill>
                  <a:schemeClr val="accent5">
                    <a:lumMod val="75000"/>
                  </a:schemeClr>
                </a:solidFill>
                <a:latin typeface="Ink Free" panose="03080402000500000000" pitchFamily="66" charset="0"/>
              </a:rPr>
              <a:t> sentences</a:t>
            </a:r>
            <a:endParaRPr lang="zh-CN" altLang="en-US" dirty="0">
              <a:solidFill>
                <a:schemeClr val="accent5">
                  <a:lumMod val="75000"/>
                </a:schemeClr>
              </a:solidFill>
              <a:latin typeface="Ink Free" panose="03080402000500000000" pitchFamily="66" charset="0"/>
            </a:endParaRPr>
          </a:p>
        </p:txBody>
      </p:sp>
      <p:sp>
        <p:nvSpPr>
          <p:cNvPr id="19" name="TextBox 18">
            <a:extLst>
              <a:ext uri="{FF2B5EF4-FFF2-40B4-BE49-F238E27FC236}">
                <a16:creationId xmlns:a16="http://schemas.microsoft.com/office/drawing/2014/main" id="{98F4B9B2-852E-476B-8E5E-9B36DBE83192}"/>
              </a:ext>
            </a:extLst>
          </p:cNvPr>
          <p:cNvSpPr txBox="1"/>
          <p:nvPr/>
        </p:nvSpPr>
        <p:spPr>
          <a:xfrm>
            <a:off x="10712099" y="185424"/>
            <a:ext cx="1327499" cy="461665"/>
          </a:xfrm>
          <a:prstGeom prst="rect">
            <a:avLst/>
          </a:prstGeom>
          <a:noFill/>
        </p:spPr>
        <p:txBody>
          <a:bodyPr wrap="square">
            <a:spAutoFit/>
          </a:bodyPr>
          <a:lstStyle/>
          <a:p>
            <a:pPr algn="ctr"/>
            <a:r>
              <a:rPr lang="en-US" altLang="zh-CN" sz="2400" dirty="0">
                <a:solidFill>
                  <a:schemeClr val="accent5">
                    <a:lumMod val="75000"/>
                  </a:schemeClr>
                </a:solidFill>
                <a:latin typeface="Agency FB" panose="020B0503020202020204" pitchFamily="34" charset="0"/>
              </a:rPr>
              <a:t>TPO 24-4</a:t>
            </a:r>
          </a:p>
        </p:txBody>
      </p:sp>
    </p:spTree>
    <p:extLst>
      <p:ext uri="{BB962C8B-B14F-4D97-AF65-F5344CB8AC3E}">
        <p14:creationId xmlns:p14="http://schemas.microsoft.com/office/powerpoint/2010/main" val="3714579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307F4FF-E9EA-DD4C-A001-83DA88860033}"/>
              </a:ext>
            </a:extLst>
          </p:cNvPr>
          <p:cNvSpPr txBox="1"/>
          <p:nvPr/>
        </p:nvSpPr>
        <p:spPr>
          <a:xfrm>
            <a:off x="266700" y="797511"/>
            <a:ext cx="6096000" cy="1754326"/>
          </a:xfrm>
          <a:prstGeom prst="rect">
            <a:avLst/>
          </a:prstGeom>
          <a:noFill/>
        </p:spPr>
        <p:txBody>
          <a:bodyPr wrap="square">
            <a:spAutoFit/>
          </a:bodyPr>
          <a:lstStyle/>
          <a:p>
            <a:pPr algn="l"/>
            <a:r>
              <a:rPr lang="en" altLang="zh-CN" b="0" i="0" u="none" strike="noStrike" dirty="0">
                <a:effectLst/>
              </a:rPr>
              <a:t>1.Why does the student go to speak with the professor?</a:t>
            </a:r>
          </a:p>
          <a:p>
            <a:pPr algn="l"/>
            <a:endParaRPr lang="en" altLang="zh-CN" b="0" i="0" u="none" strike="noStrike" dirty="0">
              <a:effectLst/>
            </a:endParaRPr>
          </a:p>
          <a:p>
            <a:pPr algn="l"/>
            <a:r>
              <a:rPr lang="en" altLang="zh-CN" b="0" i="0" u="none" strike="noStrike" dirty="0">
                <a:solidFill>
                  <a:schemeClr val="accent5">
                    <a:lumMod val="75000"/>
                  </a:schemeClr>
                </a:solidFill>
                <a:effectLst/>
              </a:rPr>
              <a:t>A. To discuss material that might be on the final exam</a:t>
            </a:r>
          </a:p>
          <a:p>
            <a:pPr algn="l"/>
            <a:r>
              <a:rPr lang="en" altLang="zh-CN" b="0" i="0" u="none" strike="noStrike" dirty="0">
                <a:effectLst/>
              </a:rPr>
              <a:t>B. To review his answers to the midterm exam</a:t>
            </a:r>
          </a:p>
          <a:p>
            <a:pPr algn="l"/>
            <a:r>
              <a:rPr lang="en" altLang="zh-CN" b="0" i="0" u="none" strike="noStrike" dirty="0">
                <a:effectLst/>
              </a:rPr>
              <a:t>C. To get information about a class he missed</a:t>
            </a:r>
          </a:p>
          <a:p>
            <a:pPr algn="l"/>
            <a:r>
              <a:rPr lang="en" altLang="zh-CN" b="0" i="0" u="none" strike="noStrike" dirty="0">
                <a:effectLst/>
              </a:rPr>
              <a:t>D. To find out about the services of the tutoring center</a:t>
            </a:r>
          </a:p>
        </p:txBody>
      </p:sp>
      <p:sp>
        <p:nvSpPr>
          <p:cNvPr id="5" name="文本框 4">
            <a:extLst>
              <a:ext uri="{FF2B5EF4-FFF2-40B4-BE49-F238E27FC236}">
                <a16:creationId xmlns:a16="http://schemas.microsoft.com/office/drawing/2014/main" id="{0E221486-336C-0C49-8804-DA2E595ABC91}"/>
              </a:ext>
            </a:extLst>
          </p:cNvPr>
          <p:cNvSpPr txBox="1"/>
          <p:nvPr/>
        </p:nvSpPr>
        <p:spPr>
          <a:xfrm>
            <a:off x="266700" y="3597177"/>
            <a:ext cx="6096000" cy="2585323"/>
          </a:xfrm>
          <a:prstGeom prst="rect">
            <a:avLst/>
          </a:prstGeom>
          <a:noFill/>
        </p:spPr>
        <p:txBody>
          <a:bodyPr wrap="square">
            <a:spAutoFit/>
          </a:bodyPr>
          <a:lstStyle/>
          <a:p>
            <a:r>
              <a:rPr lang="en" altLang="zh-CN" dirty="0">
                <a:effectLst/>
              </a:rPr>
              <a:t>2.What does the professor tell the student about the tutoring center? [Click on 2 answers.]</a:t>
            </a:r>
          </a:p>
          <a:p>
            <a:endParaRPr lang="en" altLang="zh-CN" dirty="0">
              <a:effectLst/>
            </a:endParaRPr>
          </a:p>
          <a:p>
            <a:r>
              <a:rPr lang="en" altLang="zh-CN" dirty="0">
                <a:solidFill>
                  <a:schemeClr val="accent5">
                    <a:lumMod val="75000"/>
                  </a:schemeClr>
                </a:solidFill>
                <a:effectLst/>
              </a:rPr>
              <a:t>A. It will have extended hours during the final-exam period</a:t>
            </a:r>
            <a:r>
              <a:rPr lang="en" altLang="zh-CN" dirty="0">
                <a:effectLst/>
              </a:rPr>
              <a:t>.</a:t>
            </a:r>
          </a:p>
          <a:p>
            <a:r>
              <a:rPr lang="en" altLang="zh-CN" dirty="0">
                <a:effectLst/>
              </a:rPr>
              <a:t>B. It is located in a building near where he works.</a:t>
            </a:r>
          </a:p>
          <a:p>
            <a:r>
              <a:rPr lang="en" altLang="zh-CN" dirty="0">
                <a:effectLst/>
              </a:rPr>
              <a:t>C. He can improve his writing skills there.</a:t>
            </a:r>
          </a:p>
          <a:p>
            <a:r>
              <a:rPr lang="en" altLang="zh-CN" dirty="0">
                <a:solidFill>
                  <a:schemeClr val="accent5">
                    <a:lumMod val="75000"/>
                  </a:schemeClr>
                </a:solidFill>
                <a:effectLst/>
              </a:rPr>
              <a:t>D. He can get help with geography there.</a:t>
            </a:r>
          </a:p>
          <a:p>
            <a:br>
              <a:rPr lang="en" altLang="zh-CN" dirty="0"/>
            </a:br>
            <a:endParaRPr lang="zh-CN" altLang="en-US" dirty="0"/>
          </a:p>
        </p:txBody>
      </p:sp>
      <p:sp>
        <p:nvSpPr>
          <p:cNvPr id="7" name="文本框 6">
            <a:extLst>
              <a:ext uri="{FF2B5EF4-FFF2-40B4-BE49-F238E27FC236}">
                <a16:creationId xmlns:a16="http://schemas.microsoft.com/office/drawing/2014/main" id="{BBA1C1C9-6BBB-D648-82CD-832B932E97AF}"/>
              </a:ext>
            </a:extLst>
          </p:cNvPr>
          <p:cNvSpPr txBox="1"/>
          <p:nvPr/>
        </p:nvSpPr>
        <p:spPr>
          <a:xfrm>
            <a:off x="6096000" y="2197344"/>
            <a:ext cx="6096000" cy="1754326"/>
          </a:xfrm>
          <a:prstGeom prst="rect">
            <a:avLst/>
          </a:prstGeom>
          <a:noFill/>
        </p:spPr>
        <p:txBody>
          <a:bodyPr wrap="square">
            <a:spAutoFit/>
          </a:bodyPr>
          <a:lstStyle/>
          <a:p>
            <a:pPr algn="l"/>
            <a:r>
              <a:rPr lang="en" altLang="zh-CN" b="0" i="0" u="none" strike="noStrike" dirty="0">
                <a:effectLst/>
              </a:rPr>
              <a:t>3.What aspect of the hydrologic cycle is the student confused about?</a:t>
            </a:r>
          </a:p>
          <a:p>
            <a:pPr algn="l"/>
            <a:r>
              <a:rPr lang="en" altLang="zh-CN" b="0" i="0" u="none" strike="noStrike" dirty="0">
                <a:effectLst/>
              </a:rPr>
              <a:t>A. How the process of evaporation works</a:t>
            </a:r>
          </a:p>
          <a:p>
            <a:pPr algn="l"/>
            <a:r>
              <a:rPr lang="en" altLang="zh-CN" b="0" i="0" u="none" strike="noStrike" dirty="0">
                <a:solidFill>
                  <a:schemeClr val="accent5">
                    <a:lumMod val="75000"/>
                  </a:schemeClr>
                </a:solidFill>
                <a:effectLst/>
              </a:rPr>
              <a:t>B. How topographical features affect precipitation</a:t>
            </a:r>
          </a:p>
          <a:p>
            <a:pPr algn="l"/>
            <a:r>
              <a:rPr lang="en" altLang="zh-CN" b="0" i="0" u="none" strike="noStrike" dirty="0">
                <a:effectLst/>
              </a:rPr>
              <a:t>C. How water vapor in the atmosphere becomes rain</a:t>
            </a:r>
          </a:p>
          <a:p>
            <a:pPr algn="l"/>
            <a:r>
              <a:rPr lang="en" altLang="zh-CN" b="0" i="0" u="none" strike="noStrike" dirty="0">
                <a:effectLst/>
              </a:rPr>
              <a:t>D. How lake water fits into the cycle</a:t>
            </a:r>
          </a:p>
        </p:txBody>
      </p:sp>
      <p:sp>
        <p:nvSpPr>
          <p:cNvPr id="2" name="灯片编号占位符 1">
            <a:extLst>
              <a:ext uri="{FF2B5EF4-FFF2-40B4-BE49-F238E27FC236}">
                <a16:creationId xmlns:a16="http://schemas.microsoft.com/office/drawing/2014/main" id="{31C297FA-CD61-6B43-AFDE-403AB8D2D7E0}"/>
              </a:ext>
            </a:extLst>
          </p:cNvPr>
          <p:cNvSpPr>
            <a:spLocks noGrp="1"/>
          </p:cNvSpPr>
          <p:nvPr>
            <p:ph type="sldNum" sz="quarter" idx="12"/>
          </p:nvPr>
        </p:nvSpPr>
        <p:spPr/>
        <p:txBody>
          <a:bodyPr/>
          <a:lstStyle/>
          <a:p>
            <a:fld id="{339F675D-CCB8-1E44-8B99-D1C31FDA93BF}" type="slidenum">
              <a:rPr kumimoji="1" lang="zh-CN" altLang="en-US" smtClean="0"/>
              <a:t>20</a:t>
            </a:fld>
            <a:endParaRPr kumimoji="1" lang="zh-CN" altLang="en-US"/>
          </a:p>
        </p:txBody>
      </p:sp>
    </p:spTree>
    <p:extLst>
      <p:ext uri="{BB962C8B-B14F-4D97-AF65-F5344CB8AC3E}">
        <p14:creationId xmlns:p14="http://schemas.microsoft.com/office/powerpoint/2010/main" val="1328708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D0FB787-01EE-8744-BC2A-604960878FF4}"/>
              </a:ext>
            </a:extLst>
          </p:cNvPr>
          <p:cNvSpPr txBox="1"/>
          <p:nvPr/>
        </p:nvSpPr>
        <p:spPr>
          <a:xfrm>
            <a:off x="254000" y="288836"/>
            <a:ext cx="6096000" cy="1200329"/>
          </a:xfrm>
          <a:prstGeom prst="rect">
            <a:avLst/>
          </a:prstGeom>
          <a:noFill/>
        </p:spPr>
        <p:txBody>
          <a:bodyPr wrap="square">
            <a:spAutoFit/>
          </a:bodyPr>
          <a:lstStyle/>
          <a:p>
            <a:r>
              <a:rPr lang="en" altLang="zh-CN" b="0" i="0" u="none" strike="noStrike" dirty="0">
                <a:effectLst/>
              </a:rPr>
              <a:t>4.In the conversation, the professor describes the process that causes lake-effect snowstorms. Indicate whether each of the following is a step in the process. [Click in the correct boxes.]</a:t>
            </a:r>
            <a:endParaRPr lang="zh-CN" altLang="en-US" dirty="0"/>
          </a:p>
        </p:txBody>
      </p:sp>
      <p:graphicFrame>
        <p:nvGraphicFramePr>
          <p:cNvPr id="6" name="表格 5">
            <a:extLst>
              <a:ext uri="{FF2B5EF4-FFF2-40B4-BE49-F238E27FC236}">
                <a16:creationId xmlns:a16="http://schemas.microsoft.com/office/drawing/2014/main" id="{50C2E5D5-CB30-414F-80A7-3C620333D3E0}"/>
              </a:ext>
            </a:extLst>
          </p:cNvPr>
          <p:cNvGraphicFramePr>
            <a:graphicFrameLocks noGrp="1"/>
          </p:cNvGraphicFramePr>
          <p:nvPr/>
        </p:nvGraphicFramePr>
        <p:xfrm>
          <a:off x="609601" y="1555930"/>
          <a:ext cx="5384798" cy="5013969"/>
        </p:xfrm>
        <a:graphic>
          <a:graphicData uri="http://schemas.openxmlformats.org/drawingml/2006/table">
            <a:tbl>
              <a:tblPr/>
              <a:tblGrid>
                <a:gridCol w="2919466">
                  <a:extLst>
                    <a:ext uri="{9D8B030D-6E8A-4147-A177-3AD203B41FA5}">
                      <a16:colId xmlns:a16="http://schemas.microsoft.com/office/drawing/2014/main" val="669610383"/>
                    </a:ext>
                  </a:extLst>
                </a:gridCol>
                <a:gridCol w="1232666">
                  <a:extLst>
                    <a:ext uri="{9D8B030D-6E8A-4147-A177-3AD203B41FA5}">
                      <a16:colId xmlns:a16="http://schemas.microsoft.com/office/drawing/2014/main" val="2351951920"/>
                    </a:ext>
                  </a:extLst>
                </a:gridCol>
                <a:gridCol w="1232666">
                  <a:extLst>
                    <a:ext uri="{9D8B030D-6E8A-4147-A177-3AD203B41FA5}">
                      <a16:colId xmlns:a16="http://schemas.microsoft.com/office/drawing/2014/main" val="1366230873"/>
                    </a:ext>
                  </a:extLst>
                </a:gridCol>
              </a:tblGrid>
              <a:tr h="381761">
                <a:tc>
                  <a:txBody>
                    <a:bodyPr/>
                    <a:lstStyle/>
                    <a:p>
                      <a:r>
                        <a:rPr lang="zh-CN" altLang="en-US" sz="1500" dirty="0">
                          <a:effectLst/>
                        </a:rPr>
                        <a:t> </a:t>
                      </a: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DEEF2"/>
                    </a:solidFill>
                  </a:tcPr>
                </a:tc>
                <a:tc>
                  <a:txBody>
                    <a:bodyPr/>
                    <a:lstStyle/>
                    <a:p>
                      <a:pPr algn="ctr"/>
                      <a:r>
                        <a:rPr lang="en" sz="1500">
                          <a:solidFill>
                            <a:srgbClr val="494949"/>
                          </a:solidFill>
                          <a:effectLst/>
                        </a:rPr>
                        <a:t>YES</a:t>
                      </a: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DEEF2"/>
                    </a:solidFill>
                  </a:tcPr>
                </a:tc>
                <a:tc>
                  <a:txBody>
                    <a:bodyPr/>
                    <a:lstStyle/>
                    <a:p>
                      <a:pPr algn="ctr"/>
                      <a:r>
                        <a:rPr lang="en" sz="1500">
                          <a:solidFill>
                            <a:srgbClr val="494949"/>
                          </a:solidFill>
                          <a:effectLst/>
                        </a:rPr>
                        <a:t>NO</a:t>
                      </a: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DEEF2"/>
                    </a:solidFill>
                  </a:tcPr>
                </a:tc>
                <a:extLst>
                  <a:ext uri="{0D108BD9-81ED-4DB2-BD59-A6C34878D82A}">
                    <a16:rowId xmlns:a16="http://schemas.microsoft.com/office/drawing/2014/main" val="1633278211"/>
                  </a:ext>
                </a:extLst>
              </a:tr>
              <a:tr h="872302">
                <a:tc>
                  <a:txBody>
                    <a:bodyPr/>
                    <a:lstStyle/>
                    <a:p>
                      <a:r>
                        <a:rPr lang="en" sz="1500" dirty="0">
                          <a:solidFill>
                            <a:srgbClr val="494949"/>
                          </a:solidFill>
                          <a:effectLst/>
                        </a:rPr>
                        <a:t>Arctic air blows across a lake and picks up moisture.</a:t>
                      </a: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zh-CN" altLang="en-US" sz="1500" dirty="0">
                          <a:effectLst/>
                        </a:rPr>
                        <a:t>✔️</a:t>
                      </a: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endParaRPr lang="zh-CN" altLang="en-US" sz="1500">
                        <a:effectLst/>
                      </a:endParaRP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91350763"/>
                  </a:ext>
                </a:extLst>
              </a:tr>
              <a:tr h="872302">
                <a:tc>
                  <a:txBody>
                    <a:bodyPr/>
                    <a:lstStyle/>
                    <a:p>
                      <a:r>
                        <a:rPr lang="en" sz="1500">
                          <a:solidFill>
                            <a:srgbClr val="494949"/>
                          </a:solidFill>
                          <a:effectLst/>
                        </a:rPr>
                        <a:t>Cold air temperatures cause lake water to freeze.</a:t>
                      </a: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endParaRPr lang="zh-CN" altLang="en-US" sz="1500" dirty="0">
                        <a:effectLst/>
                      </a:endParaRP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zh-CN" altLang="en-US" sz="1500" dirty="0">
                          <a:effectLst/>
                        </a:rPr>
                        <a:t>✘</a:t>
                      </a: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45606061"/>
                  </a:ext>
                </a:extLst>
              </a:tr>
              <a:tr h="872302">
                <a:tc>
                  <a:txBody>
                    <a:bodyPr/>
                    <a:lstStyle/>
                    <a:p>
                      <a:r>
                        <a:rPr lang="en" sz="1500">
                          <a:solidFill>
                            <a:srgbClr val="494949"/>
                          </a:solidFill>
                          <a:effectLst/>
                        </a:rPr>
                        <a:t>Frozen lake water cools the air above it.</a:t>
                      </a: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endParaRPr lang="zh-CN" altLang="en-US" sz="1500" dirty="0">
                        <a:effectLst/>
                      </a:endParaRP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500"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500" dirty="0">
                          <a:effectLst/>
                        </a:rPr>
                        <a:t>✘</a:t>
                      </a:r>
                    </a:p>
                    <a:p>
                      <a:pPr algn="ctr"/>
                      <a:endParaRPr lang="zh-CN" altLang="en-US" sz="1500" dirty="0">
                        <a:effectLst/>
                      </a:endParaRP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50126692"/>
                  </a:ext>
                </a:extLst>
              </a:tr>
              <a:tr h="872302">
                <a:tc>
                  <a:txBody>
                    <a:bodyPr/>
                    <a:lstStyle/>
                    <a:p>
                      <a:r>
                        <a:rPr lang="en" sz="1500">
                          <a:solidFill>
                            <a:srgbClr val="494949"/>
                          </a:solidFill>
                          <a:effectLst/>
                        </a:rPr>
                        <a:t>Water vapor condenses and becomes snow.</a:t>
                      </a: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500"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500"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500" dirty="0">
                          <a:effectLst/>
                        </a:rPr>
                        <a:t>✔️</a:t>
                      </a:r>
                    </a:p>
                    <a:p>
                      <a:pPr algn="ctr"/>
                      <a:endParaRPr lang="en-US" altLang="zh-CN" sz="1500" dirty="0">
                        <a:effectLst/>
                      </a:endParaRPr>
                    </a:p>
                    <a:p>
                      <a:pPr algn="ctr"/>
                      <a:endParaRPr lang="zh-CN" altLang="en-US" sz="1500" dirty="0">
                        <a:effectLst/>
                      </a:endParaRP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endParaRPr lang="zh-CN" altLang="en-US" sz="1500">
                        <a:effectLst/>
                      </a:endParaRP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179700550"/>
                  </a:ext>
                </a:extLst>
              </a:tr>
              <a:tr h="872302">
                <a:tc>
                  <a:txBody>
                    <a:bodyPr/>
                    <a:lstStyle/>
                    <a:p>
                      <a:r>
                        <a:rPr lang="en" sz="1500">
                          <a:solidFill>
                            <a:srgbClr val="494949"/>
                          </a:solidFill>
                          <a:effectLst/>
                        </a:rPr>
                        <a:t>Warm air rises when it reaches the shore.</a:t>
                      </a: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500"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500" dirty="0">
                          <a:effectLst/>
                        </a:rPr>
                        <a:t>✔️</a:t>
                      </a:r>
                    </a:p>
                    <a:p>
                      <a:pPr algn="ctr"/>
                      <a:endParaRPr lang="zh-CN" altLang="en-US" sz="1500" dirty="0">
                        <a:effectLst/>
                      </a:endParaRP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endParaRPr lang="zh-CN" altLang="en-US" sz="1500" dirty="0">
                        <a:effectLst/>
                      </a:endParaRP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771198058"/>
                  </a:ext>
                </a:extLst>
              </a:tr>
            </a:tbl>
          </a:graphicData>
        </a:graphic>
      </p:graphicFrame>
      <p:sp>
        <p:nvSpPr>
          <p:cNvPr id="7" name="Rectangle 2">
            <a:extLst>
              <a:ext uri="{FF2B5EF4-FFF2-40B4-BE49-F238E27FC236}">
                <a16:creationId xmlns:a16="http://schemas.microsoft.com/office/drawing/2014/main" id="{AEF1BB03-E04B-C648-8A9E-3E32ED4DDDDE}"/>
              </a:ext>
            </a:extLst>
          </p:cNvPr>
          <p:cNvSpPr>
            <a:spLocks noChangeArrowheads="1"/>
          </p:cNvSpPr>
          <p:nvPr/>
        </p:nvSpPr>
        <p:spPr bwMode="auto">
          <a:xfrm>
            <a:off x="4283075" y="3485246"/>
            <a:ext cx="1399471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 name="文本框 8">
            <a:extLst>
              <a:ext uri="{FF2B5EF4-FFF2-40B4-BE49-F238E27FC236}">
                <a16:creationId xmlns:a16="http://schemas.microsoft.com/office/drawing/2014/main" id="{E710D1EE-6832-D247-AA37-75BEFE08D030}"/>
              </a:ext>
            </a:extLst>
          </p:cNvPr>
          <p:cNvSpPr txBox="1"/>
          <p:nvPr/>
        </p:nvSpPr>
        <p:spPr>
          <a:xfrm>
            <a:off x="6819900" y="1293470"/>
            <a:ext cx="4930775" cy="3139321"/>
          </a:xfrm>
          <a:prstGeom prst="rect">
            <a:avLst/>
          </a:prstGeom>
          <a:noFill/>
        </p:spPr>
        <p:txBody>
          <a:bodyPr wrap="square">
            <a:spAutoFit/>
          </a:bodyPr>
          <a:lstStyle/>
          <a:p>
            <a:pPr algn="l"/>
            <a:r>
              <a:rPr lang="en" altLang="zh-CN" b="0" i="0" u="none" strike="noStrike" dirty="0">
                <a:effectLst/>
              </a:rPr>
              <a:t>5.Why does the professor say this?</a:t>
            </a:r>
          </a:p>
          <a:p>
            <a:pPr algn="l"/>
            <a:endParaRPr lang="en" altLang="zh-CN" b="0" i="0" u="none" strike="noStrike" dirty="0">
              <a:effectLst/>
            </a:endParaRPr>
          </a:p>
          <a:p>
            <a:pPr algn="l"/>
            <a:r>
              <a:rPr lang="en" altLang="zh-CN" b="0" i="0" u="none" strike="noStrike" dirty="0">
                <a:effectLst/>
              </a:rPr>
              <a:t>A. To make sure the student knows he will have to be familiar with topographical features for the final exam.</a:t>
            </a:r>
          </a:p>
          <a:p>
            <a:pPr algn="l"/>
            <a:r>
              <a:rPr lang="en" altLang="zh-CN" b="0" i="0" u="none" strike="noStrike" dirty="0">
                <a:effectLst/>
              </a:rPr>
              <a:t>B. To remind the student of a diagram that she presented in class.</a:t>
            </a:r>
          </a:p>
          <a:p>
            <a:pPr algn="l"/>
            <a:r>
              <a:rPr lang="en" altLang="zh-CN" b="0" i="0" u="none" strike="noStrike" dirty="0">
                <a:effectLst/>
              </a:rPr>
              <a:t>C. To point out the severity of weather conditions near the lakeshore.</a:t>
            </a:r>
          </a:p>
          <a:p>
            <a:pPr algn="l"/>
            <a:r>
              <a:rPr lang="en" altLang="zh-CN" b="0" i="0" u="none" strike="noStrike" dirty="0">
                <a:solidFill>
                  <a:schemeClr val="accent5">
                    <a:lumMod val="75000"/>
                  </a:schemeClr>
                </a:solidFill>
                <a:effectLst/>
              </a:rPr>
              <a:t>D. To reinforce the connection between her example and the student s question.</a:t>
            </a:r>
          </a:p>
        </p:txBody>
      </p:sp>
      <p:sp>
        <p:nvSpPr>
          <p:cNvPr id="2" name="灯片编号占位符 1">
            <a:extLst>
              <a:ext uri="{FF2B5EF4-FFF2-40B4-BE49-F238E27FC236}">
                <a16:creationId xmlns:a16="http://schemas.microsoft.com/office/drawing/2014/main" id="{175EC67C-6E61-3141-8ACC-51D5F4841D71}"/>
              </a:ext>
            </a:extLst>
          </p:cNvPr>
          <p:cNvSpPr>
            <a:spLocks noGrp="1"/>
          </p:cNvSpPr>
          <p:nvPr>
            <p:ph type="sldNum" sz="quarter" idx="12"/>
          </p:nvPr>
        </p:nvSpPr>
        <p:spPr/>
        <p:txBody>
          <a:bodyPr/>
          <a:lstStyle/>
          <a:p>
            <a:fld id="{339F675D-CCB8-1E44-8B99-D1C31FDA93BF}" type="slidenum">
              <a:rPr kumimoji="1" lang="zh-CN" altLang="en-US" smtClean="0"/>
              <a:t>21</a:t>
            </a:fld>
            <a:endParaRPr kumimoji="1" lang="zh-CN" altLang="en-US"/>
          </a:p>
        </p:txBody>
      </p:sp>
    </p:spTree>
    <p:extLst>
      <p:ext uri="{BB962C8B-B14F-4D97-AF65-F5344CB8AC3E}">
        <p14:creationId xmlns:p14="http://schemas.microsoft.com/office/powerpoint/2010/main" val="1303113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5">
            <a:extLst>
              <a:ext uri="{FF2B5EF4-FFF2-40B4-BE49-F238E27FC236}">
                <a16:creationId xmlns:a16="http://schemas.microsoft.com/office/drawing/2014/main" id="{5EB37A8E-6038-8C46-BE32-0578B4CB5453}"/>
              </a:ext>
            </a:extLst>
          </p:cNvPr>
          <p:cNvCxnSpPr/>
          <p:nvPr/>
        </p:nvCxnSpPr>
        <p:spPr>
          <a:xfrm>
            <a:off x="352338" y="201336"/>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2CA1913A-BF2E-4241-AFF5-267B753B21B1}"/>
              </a:ext>
            </a:extLst>
          </p:cNvPr>
          <p:cNvSpPr txBox="1"/>
          <p:nvPr/>
        </p:nvSpPr>
        <p:spPr>
          <a:xfrm>
            <a:off x="1320330" y="2478839"/>
            <a:ext cx="3190297" cy="1092607"/>
          </a:xfrm>
          <a:prstGeom prst="rect">
            <a:avLst/>
          </a:prstGeom>
          <a:noFill/>
        </p:spPr>
        <p:txBody>
          <a:bodyPr wrap="none" rtlCol="0">
            <a:spAutoFit/>
          </a:bodyPr>
          <a:lstStyle/>
          <a:p>
            <a:r>
              <a:rPr kumimoji="1" lang="en-US" altLang="zh-CN" sz="6500" b="1" dirty="0">
                <a:latin typeface="Agency FB" panose="020B0503020202020204" pitchFamily="34" charset="0"/>
              </a:rPr>
              <a:t>TPO 69 - 2</a:t>
            </a:r>
            <a:endParaRPr kumimoji="1" lang="zh-CN" altLang="en-US" sz="6500" b="1" dirty="0">
              <a:latin typeface="Agency FB" panose="020B0503020202020204" pitchFamily="34" charset="0"/>
            </a:endParaRPr>
          </a:p>
        </p:txBody>
      </p:sp>
      <p:sp>
        <p:nvSpPr>
          <p:cNvPr id="5" name="文本框 2">
            <a:extLst>
              <a:ext uri="{FF2B5EF4-FFF2-40B4-BE49-F238E27FC236}">
                <a16:creationId xmlns:a16="http://schemas.microsoft.com/office/drawing/2014/main" id="{2F365505-82BB-C84D-8C2C-CD9596203326}"/>
              </a:ext>
            </a:extLst>
          </p:cNvPr>
          <p:cNvSpPr txBox="1"/>
          <p:nvPr/>
        </p:nvSpPr>
        <p:spPr>
          <a:xfrm>
            <a:off x="446487" y="201336"/>
            <a:ext cx="7545184" cy="461665"/>
          </a:xfrm>
          <a:prstGeom prst="rect">
            <a:avLst/>
          </a:prstGeom>
          <a:noFill/>
        </p:spPr>
        <p:txBody>
          <a:bodyPr wrap="square" rtlCol="0">
            <a:spAutoFit/>
          </a:bodyPr>
          <a:lstStyle/>
          <a:p>
            <a:r>
              <a:rPr kumimoji="1" lang="zh-CN" altLang="en-US" sz="2400" b="1" dirty="0">
                <a:solidFill>
                  <a:schemeClr val="bg2">
                    <a:lumMod val="50000"/>
                  </a:schemeClr>
                </a:solidFill>
              </a:rPr>
              <a:t>播放全文并尝试</a:t>
            </a:r>
            <a:r>
              <a:rPr kumimoji="1" lang="zh-CN" altLang="en-US" sz="2400" b="1" u="sng" dirty="0">
                <a:solidFill>
                  <a:srgbClr val="FF0000"/>
                </a:solidFill>
              </a:rPr>
              <a:t>用完整的英语句子</a:t>
            </a:r>
            <a:r>
              <a:rPr kumimoji="1" lang="zh-CN" altLang="en-US" sz="2400" b="1" dirty="0">
                <a:solidFill>
                  <a:schemeClr val="bg2">
                    <a:lumMod val="50000"/>
                  </a:schemeClr>
                </a:solidFill>
              </a:rPr>
              <a:t>一分钟总结全文</a:t>
            </a:r>
            <a:endParaRPr kumimoji="1" lang="en-US" altLang="zh-CN" sz="2400" b="1" dirty="0">
              <a:solidFill>
                <a:schemeClr val="bg2">
                  <a:lumMod val="50000"/>
                </a:schemeClr>
              </a:solidFill>
            </a:endParaRPr>
          </a:p>
        </p:txBody>
      </p:sp>
      <p:cxnSp>
        <p:nvCxnSpPr>
          <p:cNvPr id="11" name="直线箭头连接符 10">
            <a:extLst>
              <a:ext uri="{FF2B5EF4-FFF2-40B4-BE49-F238E27FC236}">
                <a16:creationId xmlns:a16="http://schemas.microsoft.com/office/drawing/2014/main" id="{15B3D389-2150-5D4D-92EE-BDAAB6F2AE56}"/>
              </a:ext>
            </a:extLst>
          </p:cNvPr>
          <p:cNvCxnSpPr>
            <a:cxnSpLocks/>
          </p:cNvCxnSpPr>
          <p:nvPr/>
        </p:nvCxnSpPr>
        <p:spPr>
          <a:xfrm flipV="1">
            <a:off x="5115339" y="2054087"/>
            <a:ext cx="1497496" cy="748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2659FE23-925E-A84C-BC3A-7EF81CDEEBD6}"/>
              </a:ext>
            </a:extLst>
          </p:cNvPr>
          <p:cNvCxnSpPr>
            <a:cxnSpLocks/>
          </p:cNvCxnSpPr>
          <p:nvPr/>
        </p:nvCxnSpPr>
        <p:spPr>
          <a:xfrm>
            <a:off x="5191539" y="3316683"/>
            <a:ext cx="1540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a:extLst>
              <a:ext uri="{FF2B5EF4-FFF2-40B4-BE49-F238E27FC236}">
                <a16:creationId xmlns:a16="http://schemas.microsoft.com/office/drawing/2014/main" id="{83B5AFA3-40C5-0F48-9755-0FB22A5EC00D}"/>
              </a:ext>
            </a:extLst>
          </p:cNvPr>
          <p:cNvCxnSpPr>
            <a:cxnSpLocks/>
          </p:cNvCxnSpPr>
          <p:nvPr/>
        </p:nvCxnSpPr>
        <p:spPr>
          <a:xfrm>
            <a:off x="5072270" y="3879900"/>
            <a:ext cx="1659834" cy="811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0D9B46FF-6916-B241-BAC6-6EB5549B1E82}"/>
              </a:ext>
            </a:extLst>
          </p:cNvPr>
          <p:cNvSpPr txBox="1"/>
          <p:nvPr/>
        </p:nvSpPr>
        <p:spPr>
          <a:xfrm>
            <a:off x="6970644" y="1805176"/>
            <a:ext cx="3414717" cy="400110"/>
          </a:xfrm>
          <a:prstGeom prst="rect">
            <a:avLst/>
          </a:prstGeom>
          <a:noFill/>
        </p:spPr>
        <p:txBody>
          <a:bodyPr wrap="none" rtlCol="0">
            <a:spAutoFit/>
          </a:bodyPr>
          <a:lstStyle/>
          <a:p>
            <a:r>
              <a:rPr kumimoji="1" lang="en-US" altLang="zh-CN" sz="2000" dirty="0">
                <a:solidFill>
                  <a:schemeClr val="bg2">
                    <a:lumMod val="50000"/>
                  </a:schemeClr>
                </a:solidFill>
              </a:rPr>
              <a:t>What is a hydrothermal vent?</a:t>
            </a:r>
          </a:p>
        </p:txBody>
      </p:sp>
      <p:sp>
        <p:nvSpPr>
          <p:cNvPr id="19" name="文本框 18">
            <a:extLst>
              <a:ext uri="{FF2B5EF4-FFF2-40B4-BE49-F238E27FC236}">
                <a16:creationId xmlns:a16="http://schemas.microsoft.com/office/drawing/2014/main" id="{0AE3854C-AA4D-3343-BC4F-7112B7B80241}"/>
              </a:ext>
            </a:extLst>
          </p:cNvPr>
          <p:cNvSpPr txBox="1"/>
          <p:nvPr/>
        </p:nvSpPr>
        <p:spPr>
          <a:xfrm>
            <a:off x="6970644" y="3116628"/>
            <a:ext cx="4301177" cy="400110"/>
          </a:xfrm>
          <a:prstGeom prst="rect">
            <a:avLst/>
          </a:prstGeom>
          <a:noFill/>
        </p:spPr>
        <p:txBody>
          <a:bodyPr wrap="none" rtlCol="0">
            <a:spAutoFit/>
          </a:bodyPr>
          <a:lstStyle/>
          <a:p>
            <a:r>
              <a:rPr kumimoji="1" lang="en-US" altLang="zh-CN" sz="2000" dirty="0">
                <a:solidFill>
                  <a:schemeClr val="bg2">
                    <a:lumMod val="50000"/>
                  </a:schemeClr>
                </a:solidFill>
              </a:rPr>
              <a:t>What’s the  formation process of it?</a:t>
            </a:r>
          </a:p>
        </p:txBody>
      </p:sp>
      <p:sp>
        <p:nvSpPr>
          <p:cNvPr id="20" name="文本框 19">
            <a:extLst>
              <a:ext uri="{FF2B5EF4-FFF2-40B4-BE49-F238E27FC236}">
                <a16:creationId xmlns:a16="http://schemas.microsoft.com/office/drawing/2014/main" id="{1BF0323B-7D27-5A43-9FAA-514C809A109B}"/>
              </a:ext>
            </a:extLst>
          </p:cNvPr>
          <p:cNvSpPr txBox="1"/>
          <p:nvPr/>
        </p:nvSpPr>
        <p:spPr>
          <a:xfrm>
            <a:off x="6970644" y="4491215"/>
            <a:ext cx="2383986" cy="400110"/>
          </a:xfrm>
          <a:prstGeom prst="rect">
            <a:avLst/>
          </a:prstGeom>
          <a:noFill/>
        </p:spPr>
        <p:txBody>
          <a:bodyPr wrap="none" rtlCol="0">
            <a:spAutoFit/>
          </a:bodyPr>
          <a:lstStyle/>
          <a:p>
            <a:r>
              <a:rPr kumimoji="1" lang="en-US" altLang="zh-CN" sz="2000" dirty="0">
                <a:solidFill>
                  <a:schemeClr val="bg2">
                    <a:lumMod val="50000"/>
                  </a:schemeClr>
                </a:solidFill>
              </a:rPr>
              <a:t>What does it cause?</a:t>
            </a:r>
            <a:endParaRPr kumimoji="1" lang="zh-CN" altLang="en-US" sz="2000" dirty="0">
              <a:solidFill>
                <a:schemeClr val="bg2">
                  <a:lumMod val="50000"/>
                </a:schemeClr>
              </a:solidFill>
            </a:endParaRPr>
          </a:p>
        </p:txBody>
      </p:sp>
      <p:sp>
        <p:nvSpPr>
          <p:cNvPr id="21" name="TextBox 5">
            <a:extLst>
              <a:ext uri="{FF2B5EF4-FFF2-40B4-BE49-F238E27FC236}">
                <a16:creationId xmlns:a16="http://schemas.microsoft.com/office/drawing/2014/main" id="{C8439813-54AD-8F43-B5FF-0926ED16DE88}"/>
              </a:ext>
            </a:extLst>
          </p:cNvPr>
          <p:cNvSpPr txBox="1"/>
          <p:nvPr/>
        </p:nvSpPr>
        <p:spPr>
          <a:xfrm>
            <a:off x="10934925" y="0"/>
            <a:ext cx="1257075" cy="369332"/>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US" altLang="zh-CN" b="1" dirty="0">
                <a:solidFill>
                  <a:schemeClr val="bg1"/>
                </a:solidFill>
                <a:latin typeface="APPLE CHANCERY" panose="03020702040506060504" pitchFamily="66" charset="-79"/>
                <a:cs typeface="APPLE CHANCERY" panose="03020702040506060504" pitchFamily="66" charset="-79"/>
              </a:rPr>
              <a:t>Group9120</a:t>
            </a:r>
            <a:endParaRPr lang="en-US" b="1" dirty="0">
              <a:solidFill>
                <a:schemeClr val="bg1"/>
              </a:solidFill>
              <a:latin typeface="APPLE CHANCERY" panose="03020702040506060504" pitchFamily="66" charset="-79"/>
              <a:cs typeface="APPLE CHANCERY" panose="03020702040506060504" pitchFamily="66" charset="-79"/>
            </a:endParaRPr>
          </a:p>
        </p:txBody>
      </p:sp>
      <p:sp>
        <p:nvSpPr>
          <p:cNvPr id="2" name="Slide Number Placeholder 1">
            <a:extLst>
              <a:ext uri="{FF2B5EF4-FFF2-40B4-BE49-F238E27FC236}">
                <a16:creationId xmlns:a16="http://schemas.microsoft.com/office/drawing/2014/main" id="{C77E5A33-31AA-7740-AD07-3C97EFB70FFF}"/>
              </a:ext>
            </a:extLst>
          </p:cNvPr>
          <p:cNvSpPr>
            <a:spLocks noGrp="1"/>
          </p:cNvSpPr>
          <p:nvPr>
            <p:ph type="sldNum" sz="quarter" idx="12"/>
          </p:nvPr>
        </p:nvSpPr>
        <p:spPr/>
        <p:txBody>
          <a:bodyPr/>
          <a:lstStyle/>
          <a:p>
            <a:fld id="{8B30DD99-1AF2-0B49-AAEF-8A8E5FDCA2C5}" type="slidenum">
              <a:rPr kumimoji="1" lang="zh-CN" altLang="en-US" smtClean="0"/>
              <a:t>22</a:t>
            </a:fld>
            <a:endParaRPr kumimoji="1" lang="zh-CN" altLang="en-US"/>
          </a:p>
        </p:txBody>
      </p:sp>
      <p:sp>
        <p:nvSpPr>
          <p:cNvPr id="14" name="Title 1">
            <a:extLst>
              <a:ext uri="{FF2B5EF4-FFF2-40B4-BE49-F238E27FC236}">
                <a16:creationId xmlns:a16="http://schemas.microsoft.com/office/drawing/2014/main" id="{E7506291-2C0F-8D4B-BDA1-455DBEF85E60}"/>
              </a:ext>
            </a:extLst>
          </p:cNvPr>
          <p:cNvSpPr txBox="1">
            <a:spLocks/>
          </p:cNvSpPr>
          <p:nvPr/>
        </p:nvSpPr>
        <p:spPr>
          <a:xfrm>
            <a:off x="957787" y="3610196"/>
            <a:ext cx="3929058" cy="53940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dirty="0">
                <a:solidFill>
                  <a:srgbClr val="333333"/>
                </a:solidFill>
                <a:latin typeface="Agency FB" panose="020B0503020202020204" pitchFamily="34" charset="0"/>
              </a:rPr>
              <a:t>Geology</a:t>
            </a:r>
            <a:endParaRPr lang="zh-CN" altLang="en-US" sz="3600" b="1" dirty="0">
              <a:latin typeface="Agency FB" panose="020B0503020202020204" pitchFamily="34" charset="0"/>
            </a:endParaRPr>
          </a:p>
        </p:txBody>
      </p:sp>
    </p:spTree>
    <p:extLst>
      <p:ext uri="{BB962C8B-B14F-4D97-AF65-F5344CB8AC3E}">
        <p14:creationId xmlns:p14="http://schemas.microsoft.com/office/powerpoint/2010/main" val="2789234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8D71B97-A1E6-AD4C-A82D-D77A17C38F36}"/>
              </a:ext>
            </a:extLst>
          </p:cNvPr>
          <p:cNvSpPr>
            <a:spLocks noGrp="1"/>
          </p:cNvSpPr>
          <p:nvPr>
            <p:ph type="sldNum" sz="quarter" idx="12"/>
          </p:nvPr>
        </p:nvSpPr>
        <p:spPr/>
        <p:txBody>
          <a:bodyPr/>
          <a:lstStyle/>
          <a:p>
            <a:fld id="{8B30DD99-1AF2-0B49-AAEF-8A8E5FDCA2C5}" type="slidenum">
              <a:rPr kumimoji="1" lang="zh-CN" altLang="en-US" smtClean="0"/>
              <a:t>23</a:t>
            </a:fld>
            <a:endParaRPr kumimoji="1" lang="zh-CN" altLang="en-US"/>
          </a:p>
        </p:txBody>
      </p:sp>
      <p:cxnSp>
        <p:nvCxnSpPr>
          <p:cNvPr id="3" name="Straight Arrow Connector 7">
            <a:extLst>
              <a:ext uri="{FF2B5EF4-FFF2-40B4-BE49-F238E27FC236}">
                <a16:creationId xmlns:a16="http://schemas.microsoft.com/office/drawing/2014/main" id="{F6CB25DB-F086-E541-BB2E-325BA96F154E}"/>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4" name="TextBox 23">
            <a:extLst>
              <a:ext uri="{FF2B5EF4-FFF2-40B4-BE49-F238E27FC236}">
                <a16:creationId xmlns:a16="http://schemas.microsoft.com/office/drawing/2014/main" id="{3E45D3C3-BDE0-B84E-ABF6-2B38CA1AA059}"/>
              </a:ext>
            </a:extLst>
          </p:cNvPr>
          <p:cNvSpPr txBox="1"/>
          <p:nvPr/>
        </p:nvSpPr>
        <p:spPr>
          <a:xfrm>
            <a:off x="667068" y="224405"/>
            <a:ext cx="859531"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Intro:</a:t>
            </a:r>
            <a:endParaRPr lang="zh-CN" altLang="en-US" sz="2800" dirty="0">
              <a:solidFill>
                <a:schemeClr val="accent5">
                  <a:lumMod val="75000"/>
                </a:schemeClr>
              </a:solidFill>
              <a:latin typeface="Indie Flower" panose="02000000000000000000" pitchFamily="2" charset="0"/>
            </a:endParaRPr>
          </a:p>
        </p:txBody>
      </p:sp>
      <p:cxnSp>
        <p:nvCxnSpPr>
          <p:cNvPr id="6" name="Straight Connector 30">
            <a:extLst>
              <a:ext uri="{FF2B5EF4-FFF2-40B4-BE49-F238E27FC236}">
                <a16:creationId xmlns:a16="http://schemas.microsoft.com/office/drawing/2014/main" id="{B088F675-E392-3341-96B1-BB70F9D9BF62}"/>
              </a:ext>
            </a:extLst>
          </p:cNvPr>
          <p:cNvCxnSpPr/>
          <p:nvPr/>
        </p:nvCxnSpPr>
        <p:spPr>
          <a:xfrm flipV="1">
            <a:off x="667068" y="1319569"/>
            <a:ext cx="7695297" cy="1097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7" name="TextBox 40">
            <a:extLst>
              <a:ext uri="{FF2B5EF4-FFF2-40B4-BE49-F238E27FC236}">
                <a16:creationId xmlns:a16="http://schemas.microsoft.com/office/drawing/2014/main" id="{0C8552AD-17DE-E94D-999F-BD07B1CEDB22}"/>
              </a:ext>
            </a:extLst>
          </p:cNvPr>
          <p:cNvSpPr txBox="1"/>
          <p:nvPr/>
        </p:nvSpPr>
        <p:spPr>
          <a:xfrm>
            <a:off x="588456" y="1374289"/>
            <a:ext cx="130048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1:</a:t>
            </a:r>
            <a:endParaRPr lang="zh-CN" altLang="en-US" sz="2800" dirty="0">
              <a:solidFill>
                <a:schemeClr val="accent5">
                  <a:lumMod val="75000"/>
                </a:schemeClr>
              </a:solidFill>
              <a:latin typeface="Indie Flower" panose="02000000000000000000" pitchFamily="2" charset="0"/>
            </a:endParaRPr>
          </a:p>
        </p:txBody>
      </p:sp>
      <p:cxnSp>
        <p:nvCxnSpPr>
          <p:cNvPr id="8" name="Straight Connector 11">
            <a:extLst>
              <a:ext uri="{FF2B5EF4-FFF2-40B4-BE49-F238E27FC236}">
                <a16:creationId xmlns:a16="http://schemas.microsoft.com/office/drawing/2014/main" id="{C72B9B06-CEC5-E147-A206-8E26FBAF038C}"/>
              </a:ext>
            </a:extLst>
          </p:cNvPr>
          <p:cNvCxnSpPr/>
          <p:nvPr/>
        </p:nvCxnSpPr>
        <p:spPr>
          <a:xfrm flipV="1">
            <a:off x="667068" y="2577617"/>
            <a:ext cx="7695297" cy="1097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9" name="TextBox 12">
            <a:extLst>
              <a:ext uri="{FF2B5EF4-FFF2-40B4-BE49-F238E27FC236}">
                <a16:creationId xmlns:a16="http://schemas.microsoft.com/office/drawing/2014/main" id="{2CAF9DE7-4CFD-A24C-8EAC-3ADAD9EDCB02}"/>
              </a:ext>
            </a:extLst>
          </p:cNvPr>
          <p:cNvSpPr txBox="1"/>
          <p:nvPr/>
        </p:nvSpPr>
        <p:spPr>
          <a:xfrm>
            <a:off x="588456" y="2632337"/>
            <a:ext cx="130048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2:</a:t>
            </a:r>
            <a:endParaRPr lang="zh-CN" altLang="en-US" sz="2800" dirty="0">
              <a:solidFill>
                <a:schemeClr val="accent5">
                  <a:lumMod val="75000"/>
                </a:schemeClr>
              </a:solidFill>
              <a:latin typeface="Indie Flower" panose="02000000000000000000" pitchFamily="2" charset="0"/>
            </a:endParaRPr>
          </a:p>
        </p:txBody>
      </p:sp>
      <p:cxnSp>
        <p:nvCxnSpPr>
          <p:cNvPr id="10" name="Straight Connector 11">
            <a:extLst>
              <a:ext uri="{FF2B5EF4-FFF2-40B4-BE49-F238E27FC236}">
                <a16:creationId xmlns:a16="http://schemas.microsoft.com/office/drawing/2014/main" id="{A2F83DF2-6A5A-5E4A-8309-5BAC0ED96E61}"/>
              </a:ext>
            </a:extLst>
          </p:cNvPr>
          <p:cNvCxnSpPr/>
          <p:nvPr/>
        </p:nvCxnSpPr>
        <p:spPr>
          <a:xfrm flipV="1">
            <a:off x="588456" y="3890385"/>
            <a:ext cx="7695297" cy="1097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1" name="TextBox 26">
            <a:extLst>
              <a:ext uri="{FF2B5EF4-FFF2-40B4-BE49-F238E27FC236}">
                <a16:creationId xmlns:a16="http://schemas.microsoft.com/office/drawing/2014/main" id="{5512E119-3842-FC47-A24A-5CE2B6CC8BD1}"/>
              </a:ext>
            </a:extLst>
          </p:cNvPr>
          <p:cNvSpPr txBox="1"/>
          <p:nvPr/>
        </p:nvSpPr>
        <p:spPr>
          <a:xfrm>
            <a:off x="588456" y="4050518"/>
            <a:ext cx="130048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3:</a:t>
            </a:r>
            <a:endParaRPr lang="zh-CN" altLang="en-US" sz="2800" dirty="0">
              <a:solidFill>
                <a:schemeClr val="accent5">
                  <a:lumMod val="75000"/>
                </a:schemeClr>
              </a:solidFill>
              <a:latin typeface="Indie Flower" panose="02000000000000000000" pitchFamily="2" charset="0"/>
            </a:endParaRPr>
          </a:p>
        </p:txBody>
      </p:sp>
      <p:cxnSp>
        <p:nvCxnSpPr>
          <p:cNvPr id="12" name="Straight Connector 17">
            <a:extLst>
              <a:ext uri="{FF2B5EF4-FFF2-40B4-BE49-F238E27FC236}">
                <a16:creationId xmlns:a16="http://schemas.microsoft.com/office/drawing/2014/main" id="{A2445F42-9054-FB43-863B-6ECB1BD63FC5}"/>
              </a:ext>
            </a:extLst>
          </p:cNvPr>
          <p:cNvCxnSpPr/>
          <p:nvPr/>
        </p:nvCxnSpPr>
        <p:spPr>
          <a:xfrm flipV="1">
            <a:off x="588456" y="5203153"/>
            <a:ext cx="7695297" cy="1097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4" name="TextBox 26">
            <a:extLst>
              <a:ext uri="{FF2B5EF4-FFF2-40B4-BE49-F238E27FC236}">
                <a16:creationId xmlns:a16="http://schemas.microsoft.com/office/drawing/2014/main" id="{5851FD2E-6F2C-E84A-AD97-657C31DD48D6}"/>
              </a:ext>
            </a:extLst>
          </p:cNvPr>
          <p:cNvSpPr txBox="1"/>
          <p:nvPr/>
        </p:nvSpPr>
        <p:spPr>
          <a:xfrm>
            <a:off x="588456" y="5483711"/>
            <a:ext cx="130048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4:</a:t>
            </a:r>
            <a:endParaRPr lang="zh-CN" altLang="en-US" sz="2800" dirty="0">
              <a:solidFill>
                <a:schemeClr val="accent5">
                  <a:lumMod val="75000"/>
                </a:schemeClr>
              </a:solidFill>
              <a:latin typeface="Indie Flower" panose="02000000000000000000" pitchFamily="2" charset="0"/>
            </a:endParaRPr>
          </a:p>
        </p:txBody>
      </p:sp>
      <p:cxnSp>
        <p:nvCxnSpPr>
          <p:cNvPr id="15" name="Straight Connector 17">
            <a:extLst>
              <a:ext uri="{FF2B5EF4-FFF2-40B4-BE49-F238E27FC236}">
                <a16:creationId xmlns:a16="http://schemas.microsoft.com/office/drawing/2014/main" id="{7B08E4A3-747D-A041-A2FB-B421BECF8735}"/>
              </a:ext>
            </a:extLst>
          </p:cNvPr>
          <p:cNvCxnSpPr/>
          <p:nvPr/>
        </p:nvCxnSpPr>
        <p:spPr>
          <a:xfrm flipV="1">
            <a:off x="667068" y="6356350"/>
            <a:ext cx="7695297" cy="1097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4087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AE421A-DB63-8C49-8A4C-85322B4A54A9}"/>
              </a:ext>
            </a:extLst>
          </p:cNvPr>
          <p:cNvSpPr>
            <a:spLocks noGrp="1"/>
          </p:cNvSpPr>
          <p:nvPr>
            <p:ph type="sldNum" sz="quarter" idx="12"/>
          </p:nvPr>
        </p:nvSpPr>
        <p:spPr/>
        <p:txBody>
          <a:bodyPr/>
          <a:lstStyle/>
          <a:p>
            <a:fld id="{8B30DD99-1AF2-0B49-AAEF-8A8E5FDCA2C5}" type="slidenum">
              <a:rPr kumimoji="1" lang="zh-CN" altLang="en-US" smtClean="0"/>
              <a:t>24</a:t>
            </a:fld>
            <a:endParaRPr kumimoji="1" lang="zh-CN" altLang="en-US"/>
          </a:p>
        </p:txBody>
      </p:sp>
      <p:sp>
        <p:nvSpPr>
          <p:cNvPr id="5" name="TextBox 26">
            <a:extLst>
              <a:ext uri="{FF2B5EF4-FFF2-40B4-BE49-F238E27FC236}">
                <a16:creationId xmlns:a16="http://schemas.microsoft.com/office/drawing/2014/main" id="{1270359B-A567-7E4E-A206-08FE8BAF27E6}"/>
              </a:ext>
            </a:extLst>
          </p:cNvPr>
          <p:cNvSpPr txBox="1"/>
          <p:nvPr/>
        </p:nvSpPr>
        <p:spPr>
          <a:xfrm>
            <a:off x="3036212" y="2397948"/>
            <a:ext cx="6720701" cy="2062103"/>
          </a:xfrm>
          <a:prstGeom prst="rect">
            <a:avLst/>
          </a:prstGeom>
          <a:noFill/>
        </p:spPr>
        <p:txBody>
          <a:bodyPr wrap="square" rtlCol="0">
            <a:spAutoFit/>
          </a:bodyPr>
          <a:lstStyle/>
          <a:p>
            <a:r>
              <a:rPr lang="en-US" altLang="zh-CN" sz="3200" b="1" dirty="0">
                <a:solidFill>
                  <a:schemeClr val="accent5">
                    <a:lumMod val="75000"/>
                  </a:schemeClr>
                </a:solidFill>
                <a:latin typeface="Ink Free" panose="03080402000500000000" pitchFamily="66" charset="0"/>
              </a:rPr>
              <a:t>What is the main idea</a:t>
            </a:r>
            <a:r>
              <a:rPr lang="zh-CN" altLang="en-US" sz="3200" b="1" dirty="0">
                <a:solidFill>
                  <a:schemeClr val="accent5">
                    <a:lumMod val="75000"/>
                  </a:schemeClr>
                </a:solidFill>
                <a:latin typeface="Ink Free" panose="03080402000500000000" pitchFamily="66" charset="0"/>
              </a:rPr>
              <a:t> </a:t>
            </a:r>
            <a:r>
              <a:rPr lang="en-US" altLang="zh-CN" sz="3200" b="1" dirty="0">
                <a:solidFill>
                  <a:schemeClr val="accent5">
                    <a:lumMod val="75000"/>
                  </a:schemeClr>
                </a:solidFill>
                <a:latin typeface="Ink Free" panose="03080402000500000000" pitchFamily="66" charset="0"/>
              </a:rPr>
              <a:t>of</a:t>
            </a:r>
            <a:r>
              <a:rPr lang="zh-CN" altLang="en-US" sz="3200" b="1" dirty="0">
                <a:solidFill>
                  <a:schemeClr val="accent5">
                    <a:lumMod val="75000"/>
                  </a:schemeClr>
                </a:solidFill>
                <a:latin typeface="Ink Free" panose="03080402000500000000" pitchFamily="66" charset="0"/>
              </a:rPr>
              <a:t> </a:t>
            </a:r>
            <a:r>
              <a:rPr lang="en-US" altLang="zh-CN" sz="3200" b="1" dirty="0">
                <a:solidFill>
                  <a:schemeClr val="accent5">
                    <a:lumMod val="75000"/>
                  </a:schemeClr>
                </a:solidFill>
                <a:latin typeface="Ink Free" panose="03080402000500000000" pitchFamily="66" charset="0"/>
              </a:rPr>
              <a:t>this</a:t>
            </a:r>
            <a:r>
              <a:rPr lang="zh-CN" altLang="en-US" sz="3200" b="1" dirty="0">
                <a:solidFill>
                  <a:schemeClr val="accent5">
                    <a:lumMod val="75000"/>
                  </a:schemeClr>
                </a:solidFill>
                <a:latin typeface="Ink Free" panose="03080402000500000000" pitchFamily="66" charset="0"/>
              </a:rPr>
              <a:t> </a:t>
            </a:r>
            <a:r>
              <a:rPr lang="en-US" altLang="zh-CN" sz="3200" b="1" dirty="0">
                <a:solidFill>
                  <a:schemeClr val="accent5">
                    <a:lumMod val="75000"/>
                  </a:schemeClr>
                </a:solidFill>
                <a:latin typeface="Ink Free" panose="03080402000500000000" pitchFamily="66" charset="0"/>
              </a:rPr>
              <a:t>layer?</a:t>
            </a:r>
          </a:p>
          <a:p>
            <a:endParaRPr lang="en-US" altLang="zh-CN" sz="3200" b="1" dirty="0">
              <a:solidFill>
                <a:schemeClr val="accent5">
                  <a:lumMod val="75000"/>
                </a:schemeClr>
              </a:solidFill>
              <a:latin typeface="Ink Free" panose="03080402000500000000" pitchFamily="66" charset="0"/>
            </a:endParaRPr>
          </a:p>
          <a:p>
            <a:r>
              <a:rPr lang="en-US" altLang="zh-CN" sz="3200" b="1" dirty="0">
                <a:solidFill>
                  <a:schemeClr val="accent5">
                    <a:lumMod val="75000"/>
                  </a:schemeClr>
                </a:solidFill>
                <a:latin typeface="Ink Free" panose="03080402000500000000" pitchFamily="66" charset="0"/>
              </a:rPr>
              <a:t>What does the professor talk about the hydrothermal vents?</a:t>
            </a:r>
            <a:endParaRPr lang="zh-CN" altLang="en-US" sz="3200" b="1" dirty="0">
              <a:solidFill>
                <a:schemeClr val="accent5">
                  <a:lumMod val="75000"/>
                </a:schemeClr>
              </a:solidFill>
              <a:latin typeface="Ink Free" panose="03080402000500000000" pitchFamily="66" charset="0"/>
            </a:endParaRPr>
          </a:p>
        </p:txBody>
      </p:sp>
      <p:sp>
        <p:nvSpPr>
          <p:cNvPr id="6" name="TextBox 15">
            <a:extLst>
              <a:ext uri="{FF2B5EF4-FFF2-40B4-BE49-F238E27FC236}">
                <a16:creationId xmlns:a16="http://schemas.microsoft.com/office/drawing/2014/main" id="{60818EC3-20CE-214F-AD7D-47A54CE6F170}"/>
              </a:ext>
            </a:extLst>
          </p:cNvPr>
          <p:cNvSpPr txBox="1"/>
          <p:nvPr/>
        </p:nvSpPr>
        <p:spPr>
          <a:xfrm>
            <a:off x="1431285" y="301594"/>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00:00 – 00:57</a:t>
            </a:r>
            <a:endParaRPr lang="zh-CN" altLang="en-US" sz="2000" dirty="0">
              <a:solidFill>
                <a:schemeClr val="accent5">
                  <a:lumMod val="75000"/>
                </a:schemeClr>
              </a:solidFill>
              <a:latin typeface="Indie Flower" panose="02000000000000000000" pitchFamily="2" charset="0"/>
            </a:endParaRPr>
          </a:p>
        </p:txBody>
      </p:sp>
      <p:sp>
        <p:nvSpPr>
          <p:cNvPr id="7" name="TextBox 23">
            <a:extLst>
              <a:ext uri="{FF2B5EF4-FFF2-40B4-BE49-F238E27FC236}">
                <a16:creationId xmlns:a16="http://schemas.microsoft.com/office/drawing/2014/main" id="{305F9F2E-7476-0846-AA76-2D5BEEA89CDC}"/>
              </a:ext>
            </a:extLst>
          </p:cNvPr>
          <p:cNvSpPr txBox="1"/>
          <p:nvPr/>
        </p:nvSpPr>
        <p:spPr>
          <a:xfrm>
            <a:off x="357809" y="221761"/>
            <a:ext cx="859531"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Intro:</a:t>
            </a:r>
            <a:endParaRPr lang="zh-CN" altLang="en-US" sz="2800" dirty="0">
              <a:solidFill>
                <a:schemeClr val="accent5">
                  <a:lumMod val="75000"/>
                </a:schemeClr>
              </a:solidFill>
              <a:latin typeface="Indie Flower" panose="02000000000000000000" pitchFamily="2" charset="0"/>
            </a:endParaRPr>
          </a:p>
        </p:txBody>
      </p:sp>
      <p:sp>
        <p:nvSpPr>
          <p:cNvPr id="8" name="TextBox 16">
            <a:extLst>
              <a:ext uri="{FF2B5EF4-FFF2-40B4-BE49-F238E27FC236}">
                <a16:creationId xmlns:a16="http://schemas.microsoft.com/office/drawing/2014/main" id="{36C844A2-004F-4A48-B8FC-54B4A5850DB6}"/>
              </a:ext>
            </a:extLst>
          </p:cNvPr>
          <p:cNvSpPr txBox="1"/>
          <p:nvPr/>
        </p:nvSpPr>
        <p:spPr>
          <a:xfrm>
            <a:off x="10310010" y="267927"/>
            <a:ext cx="1330814" cy="954107"/>
          </a:xfrm>
          <a:prstGeom prst="rect">
            <a:avLst/>
          </a:prstGeom>
          <a:noFill/>
        </p:spPr>
        <p:txBody>
          <a:bodyPr wrap="none" rtlCol="0">
            <a:spAutoFit/>
          </a:bodyPr>
          <a:lstStyle/>
          <a:p>
            <a:r>
              <a:rPr lang="en-US" altLang="zh-CN" sz="2800" b="1" dirty="0">
                <a:solidFill>
                  <a:schemeClr val="accent5">
                    <a:lumMod val="75000"/>
                  </a:schemeClr>
                </a:solidFill>
                <a:latin typeface="Agency FB" panose="020B0503020202020204" pitchFamily="34" charset="0"/>
              </a:rPr>
              <a:t>Lecture</a:t>
            </a:r>
          </a:p>
          <a:p>
            <a:r>
              <a:rPr lang="en-US" altLang="zh-CN" sz="2800" b="1" dirty="0">
                <a:solidFill>
                  <a:schemeClr val="accent5">
                    <a:lumMod val="75000"/>
                  </a:schemeClr>
                </a:solidFill>
                <a:latin typeface="Agency FB" panose="020B0503020202020204" pitchFamily="34" charset="0"/>
              </a:rPr>
              <a:t>TPO 69-2</a:t>
            </a:r>
          </a:p>
        </p:txBody>
      </p:sp>
      <p:sp>
        <p:nvSpPr>
          <p:cNvPr id="3" name="TextBox 2">
            <a:extLst>
              <a:ext uri="{FF2B5EF4-FFF2-40B4-BE49-F238E27FC236}">
                <a16:creationId xmlns:a16="http://schemas.microsoft.com/office/drawing/2014/main" id="{D54486CD-952F-D687-AE1E-CAFBD5931317}"/>
              </a:ext>
            </a:extLst>
          </p:cNvPr>
          <p:cNvSpPr txBox="1"/>
          <p:nvPr/>
        </p:nvSpPr>
        <p:spPr>
          <a:xfrm>
            <a:off x="478197" y="2397948"/>
            <a:ext cx="6179974" cy="2046714"/>
          </a:xfrm>
          <a:prstGeom prst="rect">
            <a:avLst/>
          </a:prstGeom>
          <a:noFill/>
        </p:spPr>
        <p:txBody>
          <a:bodyPr wrap="square">
            <a:spAutoFit/>
          </a:bodyPr>
          <a:lstStyle/>
          <a:p>
            <a:pPr>
              <a:spcAft>
                <a:spcPts val="600"/>
              </a:spcAft>
            </a:pPr>
            <a:r>
              <a:rPr lang="en-US" altLang="zh-CN" sz="2800" dirty="0">
                <a:cs typeface="Calibri" panose="020F0502020204030204" pitchFamily="34" charset="0"/>
              </a:rPr>
              <a:t>P</a:t>
            </a:r>
            <a:r>
              <a:rPr lang="en" altLang="zh-CN" sz="2800" dirty="0">
                <a:cs typeface="Calibri" panose="020F0502020204030204" pitchFamily="34" charset="0"/>
              </a:rPr>
              <a:t>late </a:t>
            </a:r>
          </a:p>
          <a:p>
            <a:pPr>
              <a:spcAft>
                <a:spcPts val="600"/>
              </a:spcAft>
            </a:pPr>
            <a:r>
              <a:rPr lang="en-US" altLang="zh-CN" sz="2800" dirty="0">
                <a:cs typeface="Calibri" panose="020F0502020204030204" pitchFamily="34" charset="0"/>
              </a:rPr>
              <a:t>C</a:t>
            </a:r>
            <a:r>
              <a:rPr lang="en" altLang="zh-CN" sz="2800" dirty="0">
                <a:cs typeface="Calibri" panose="020F0502020204030204" pitchFamily="34" charset="0"/>
              </a:rPr>
              <a:t>rust</a:t>
            </a:r>
          </a:p>
          <a:p>
            <a:pPr>
              <a:spcAft>
                <a:spcPts val="600"/>
              </a:spcAft>
            </a:pPr>
            <a:r>
              <a:rPr lang="en" altLang="zh-CN" sz="2800" dirty="0">
                <a:cs typeface="Calibri" panose="020F0502020204030204" pitchFamily="34" charset="0"/>
              </a:rPr>
              <a:t>hydrothermal</a:t>
            </a:r>
          </a:p>
          <a:p>
            <a:pPr>
              <a:spcAft>
                <a:spcPts val="600"/>
              </a:spcAft>
            </a:pPr>
            <a:r>
              <a:rPr lang="en-US" altLang="zh-CN" sz="2800" dirty="0"/>
              <a:t>geyser</a:t>
            </a:r>
            <a:endParaRPr lang="zh-CN" altLang="en-US" sz="2800" dirty="0"/>
          </a:p>
        </p:txBody>
      </p:sp>
    </p:spTree>
    <p:extLst>
      <p:ext uri="{BB962C8B-B14F-4D97-AF65-F5344CB8AC3E}">
        <p14:creationId xmlns:p14="http://schemas.microsoft.com/office/powerpoint/2010/main" val="909344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C073E87-2B2B-BD4A-89DE-F9BBDD1F7933}"/>
              </a:ext>
            </a:extLst>
          </p:cNvPr>
          <p:cNvSpPr txBox="1"/>
          <p:nvPr/>
        </p:nvSpPr>
        <p:spPr>
          <a:xfrm>
            <a:off x="8463751" y="2252940"/>
            <a:ext cx="3728249" cy="1323439"/>
          </a:xfrm>
          <a:prstGeom prst="rect">
            <a:avLst/>
          </a:prstGeom>
          <a:noFill/>
        </p:spPr>
        <p:txBody>
          <a:bodyPr wrap="square" rtlCol="0">
            <a:spAutoFit/>
          </a:bodyPr>
          <a:lstStyle/>
          <a:p>
            <a:endParaRPr kumimoji="1" lang="en-US" altLang="zh-CN" sz="2000" dirty="0">
              <a:solidFill>
                <a:schemeClr val="accent5">
                  <a:lumMod val="75000"/>
                </a:schemeClr>
              </a:solidFill>
              <a:latin typeface="Ink Free" panose="03080402000500000000" pitchFamily="66" charset="0"/>
            </a:endParaRPr>
          </a:p>
          <a:p>
            <a:r>
              <a:rPr kumimoji="1" lang="en-US" altLang="zh-CN" sz="2000" dirty="0">
                <a:solidFill>
                  <a:schemeClr val="accent5">
                    <a:lumMod val="75000"/>
                  </a:schemeClr>
                </a:solidFill>
                <a:latin typeface="Ink Free" panose="03080402000500000000" pitchFamily="66" charset="0"/>
              </a:rPr>
              <a:t>The professor introduces the hydrothermal vent by explaining the formation of geyser</a:t>
            </a:r>
            <a:endParaRPr kumimoji="1" lang="zh-CN" altLang="en-US" sz="2000" dirty="0">
              <a:solidFill>
                <a:schemeClr val="accent5">
                  <a:lumMod val="75000"/>
                </a:schemeClr>
              </a:solidFill>
              <a:latin typeface="Ink Free" panose="03080402000500000000" pitchFamily="66" charset="0"/>
            </a:endParaRPr>
          </a:p>
        </p:txBody>
      </p:sp>
      <p:sp>
        <p:nvSpPr>
          <p:cNvPr id="6" name="Slide Number Placeholder 5">
            <a:extLst>
              <a:ext uri="{FF2B5EF4-FFF2-40B4-BE49-F238E27FC236}">
                <a16:creationId xmlns:a16="http://schemas.microsoft.com/office/drawing/2014/main" id="{03DA8624-9FC9-5A45-9E4E-50B035F49F5C}"/>
              </a:ext>
            </a:extLst>
          </p:cNvPr>
          <p:cNvSpPr>
            <a:spLocks noGrp="1"/>
          </p:cNvSpPr>
          <p:nvPr>
            <p:ph type="sldNum" sz="quarter" idx="12"/>
          </p:nvPr>
        </p:nvSpPr>
        <p:spPr/>
        <p:txBody>
          <a:bodyPr/>
          <a:lstStyle/>
          <a:p>
            <a:fld id="{8B30DD99-1AF2-0B49-AAEF-8A8E5FDCA2C5}" type="slidenum">
              <a:rPr kumimoji="1" lang="zh-CN" altLang="en-US" smtClean="0"/>
              <a:t>25</a:t>
            </a:fld>
            <a:endParaRPr kumimoji="1" lang="zh-CN" altLang="en-US"/>
          </a:p>
        </p:txBody>
      </p:sp>
      <p:cxnSp>
        <p:nvCxnSpPr>
          <p:cNvPr id="7" name="Straight Arrow Connector 7">
            <a:extLst>
              <a:ext uri="{FF2B5EF4-FFF2-40B4-BE49-F238E27FC236}">
                <a16:creationId xmlns:a16="http://schemas.microsoft.com/office/drawing/2014/main" id="{89F1B7C0-8AB5-8F41-BEBD-770965BA80CE}"/>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8" name="TextBox 15">
            <a:extLst>
              <a:ext uri="{FF2B5EF4-FFF2-40B4-BE49-F238E27FC236}">
                <a16:creationId xmlns:a16="http://schemas.microsoft.com/office/drawing/2014/main" id="{739E644F-C8E4-DC46-96F3-75C6660B34CC}"/>
              </a:ext>
            </a:extLst>
          </p:cNvPr>
          <p:cNvSpPr txBox="1"/>
          <p:nvPr/>
        </p:nvSpPr>
        <p:spPr>
          <a:xfrm>
            <a:off x="1535392" y="318364"/>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00:00 – 00:57</a:t>
            </a:r>
            <a:endParaRPr lang="zh-CN" altLang="en-US" sz="2000" dirty="0">
              <a:solidFill>
                <a:schemeClr val="accent5">
                  <a:lumMod val="75000"/>
                </a:schemeClr>
              </a:solidFill>
              <a:latin typeface="Indie Flower" panose="02000000000000000000" pitchFamily="2" charset="0"/>
            </a:endParaRPr>
          </a:p>
        </p:txBody>
      </p:sp>
      <p:sp>
        <p:nvSpPr>
          <p:cNvPr id="9" name="TextBox 23">
            <a:extLst>
              <a:ext uri="{FF2B5EF4-FFF2-40B4-BE49-F238E27FC236}">
                <a16:creationId xmlns:a16="http://schemas.microsoft.com/office/drawing/2014/main" id="{AE1F0DC6-8556-6443-8101-A6703F793648}"/>
              </a:ext>
            </a:extLst>
          </p:cNvPr>
          <p:cNvSpPr txBox="1"/>
          <p:nvPr/>
        </p:nvSpPr>
        <p:spPr>
          <a:xfrm>
            <a:off x="675861" y="236775"/>
            <a:ext cx="859531"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Intro:</a:t>
            </a:r>
            <a:endParaRPr lang="zh-CN" altLang="en-US" sz="2800" dirty="0">
              <a:solidFill>
                <a:schemeClr val="accent5">
                  <a:lumMod val="75000"/>
                </a:schemeClr>
              </a:solidFill>
              <a:latin typeface="Indie Flower" panose="02000000000000000000" pitchFamily="2" charset="0"/>
            </a:endParaRPr>
          </a:p>
        </p:txBody>
      </p:sp>
      <p:sp>
        <p:nvSpPr>
          <p:cNvPr id="10" name="Left Arrow 13">
            <a:extLst>
              <a:ext uri="{FF2B5EF4-FFF2-40B4-BE49-F238E27FC236}">
                <a16:creationId xmlns:a16="http://schemas.microsoft.com/office/drawing/2014/main" id="{32329825-512B-064E-B6C7-4EA7BF587AC7}"/>
              </a:ext>
            </a:extLst>
          </p:cNvPr>
          <p:cNvSpPr/>
          <p:nvPr/>
        </p:nvSpPr>
        <p:spPr>
          <a:xfrm>
            <a:off x="7680282" y="3037959"/>
            <a:ext cx="460829" cy="250118"/>
          </a:xfrm>
          <a:prstGeom prst="leftArrow">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6">
            <a:extLst>
              <a:ext uri="{FF2B5EF4-FFF2-40B4-BE49-F238E27FC236}">
                <a16:creationId xmlns:a16="http://schemas.microsoft.com/office/drawing/2014/main" id="{C4CE0601-5A8D-394C-A862-F2EADAC8EAB0}"/>
              </a:ext>
            </a:extLst>
          </p:cNvPr>
          <p:cNvSpPr txBox="1"/>
          <p:nvPr/>
        </p:nvSpPr>
        <p:spPr>
          <a:xfrm>
            <a:off x="10190740" y="224405"/>
            <a:ext cx="1330814" cy="954107"/>
          </a:xfrm>
          <a:prstGeom prst="rect">
            <a:avLst/>
          </a:prstGeom>
          <a:noFill/>
        </p:spPr>
        <p:txBody>
          <a:bodyPr wrap="none" rtlCol="0">
            <a:spAutoFit/>
          </a:bodyPr>
          <a:lstStyle/>
          <a:p>
            <a:r>
              <a:rPr lang="en-US" altLang="zh-CN" sz="2800" b="1" dirty="0">
                <a:solidFill>
                  <a:schemeClr val="accent5">
                    <a:lumMod val="75000"/>
                  </a:schemeClr>
                </a:solidFill>
                <a:latin typeface="Agency FB" panose="020B0503020202020204" pitchFamily="34" charset="0"/>
              </a:rPr>
              <a:t>Lecture</a:t>
            </a:r>
          </a:p>
          <a:p>
            <a:r>
              <a:rPr lang="en-US" altLang="zh-CN" sz="2800" b="1" dirty="0">
                <a:solidFill>
                  <a:schemeClr val="accent5">
                    <a:lumMod val="75000"/>
                  </a:schemeClr>
                </a:solidFill>
                <a:latin typeface="Agency FB" panose="020B0503020202020204" pitchFamily="34" charset="0"/>
              </a:rPr>
              <a:t>TPO 69-2</a:t>
            </a:r>
          </a:p>
        </p:txBody>
      </p:sp>
      <p:sp>
        <p:nvSpPr>
          <p:cNvPr id="2" name="文本框 1">
            <a:extLst>
              <a:ext uri="{FF2B5EF4-FFF2-40B4-BE49-F238E27FC236}">
                <a16:creationId xmlns:a16="http://schemas.microsoft.com/office/drawing/2014/main" id="{2AEDB9D6-8256-F3FA-FD44-0DDCAC3195A3}"/>
              </a:ext>
            </a:extLst>
          </p:cNvPr>
          <p:cNvSpPr txBox="1"/>
          <p:nvPr/>
        </p:nvSpPr>
        <p:spPr>
          <a:xfrm>
            <a:off x="968279" y="1511275"/>
            <a:ext cx="6105411" cy="4093428"/>
          </a:xfrm>
          <a:prstGeom prst="rect">
            <a:avLst/>
          </a:prstGeom>
          <a:noFill/>
        </p:spPr>
        <p:txBody>
          <a:bodyPr wrap="square" rtlCol="0">
            <a:spAutoFit/>
          </a:bodyPr>
          <a:lstStyle/>
          <a:p>
            <a:r>
              <a:rPr lang="en" altLang="zh-CN" sz="2000" dirty="0">
                <a:latin typeface="Calibri" panose="020F0502020204030204" pitchFamily="34" charset="0"/>
                <a:cs typeface="Calibri" panose="020F0502020204030204" pitchFamily="34" charset="0"/>
              </a:rPr>
              <a:t>So, we've talked about the plates that form the earth crust and their movements and how in some places they're separating. Now, when this happens in the ocean along a middle ocean ridge, some important things can happen, in particular you can get a hydrothermal vent. This is a lot like a geyser except it’s on the ocean floor. A geyser of course is a kind of eruption from underground hot spring. Water that’s been heated up in Earth’s interior, when under pressure, can erupt, sending that water and steam, shooting upwards through crack in the earth. A hydrothermal vents essentially this same thing, but the water is emitted out of cracks or, or fractures in the ocean floor</a:t>
            </a:r>
            <a:r>
              <a:rPr lang="en" altLang="zh-CN" sz="2000" dirty="0"/>
              <a:t>.</a:t>
            </a:r>
            <a:endParaRPr kumimoji="1" lang="zh-CN" altLang="en-US" sz="2000" dirty="0"/>
          </a:p>
        </p:txBody>
      </p:sp>
    </p:spTree>
    <p:extLst>
      <p:ext uri="{BB962C8B-B14F-4D97-AF65-F5344CB8AC3E}">
        <p14:creationId xmlns:p14="http://schemas.microsoft.com/office/powerpoint/2010/main" val="1276150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0BCA7E5-7908-C747-A413-67F6D31B28B3}"/>
              </a:ext>
            </a:extLst>
          </p:cNvPr>
          <p:cNvSpPr txBox="1"/>
          <p:nvPr/>
        </p:nvSpPr>
        <p:spPr>
          <a:xfrm>
            <a:off x="968279" y="1511275"/>
            <a:ext cx="6105411" cy="4093428"/>
          </a:xfrm>
          <a:prstGeom prst="rect">
            <a:avLst/>
          </a:prstGeom>
          <a:noFill/>
        </p:spPr>
        <p:txBody>
          <a:bodyPr wrap="square" rtlCol="0">
            <a:spAutoFit/>
          </a:bodyPr>
          <a:lstStyle/>
          <a:p>
            <a:r>
              <a:rPr lang="en" altLang="zh-CN" sz="2000" dirty="0">
                <a:latin typeface="Calibri" panose="020F0502020204030204" pitchFamily="34" charset="0"/>
                <a:cs typeface="Calibri" panose="020F0502020204030204" pitchFamily="34" charset="0"/>
              </a:rPr>
              <a:t>So, we've talked about the plates that </a:t>
            </a:r>
            <a:r>
              <a:rPr lang="en" altLang="zh-CN" sz="2000" dirty="0">
                <a:solidFill>
                  <a:schemeClr val="accent2"/>
                </a:solidFill>
                <a:latin typeface="Calibri" panose="020F0502020204030204" pitchFamily="34" charset="0"/>
                <a:cs typeface="Calibri" panose="020F0502020204030204" pitchFamily="34" charset="0"/>
              </a:rPr>
              <a:t>form the earth crust and their movements and how in some places they're separating.</a:t>
            </a:r>
            <a:r>
              <a:rPr lang="en" altLang="zh-CN" sz="2000" dirty="0">
                <a:latin typeface="Calibri" panose="020F0502020204030204" pitchFamily="34" charset="0"/>
                <a:cs typeface="Calibri" panose="020F0502020204030204" pitchFamily="34" charset="0"/>
              </a:rPr>
              <a:t> </a:t>
            </a:r>
            <a:r>
              <a:rPr lang="en" altLang="zh-CN" sz="2000" dirty="0">
                <a:solidFill>
                  <a:srgbClr val="FF0000"/>
                </a:solidFill>
                <a:latin typeface="Calibri" panose="020F0502020204030204" pitchFamily="34" charset="0"/>
                <a:cs typeface="Calibri" panose="020F0502020204030204" pitchFamily="34" charset="0"/>
              </a:rPr>
              <a:t>Now</a:t>
            </a:r>
            <a:r>
              <a:rPr lang="en" altLang="zh-CN" sz="2000" dirty="0">
                <a:latin typeface="Calibri" panose="020F0502020204030204" pitchFamily="34" charset="0"/>
                <a:cs typeface="Calibri" panose="020F0502020204030204" pitchFamily="34" charset="0"/>
              </a:rPr>
              <a:t>, when this happens in the ocean along a middle ocean ridge, some important things can happen, in particular you can get a hydrothermal vent. </a:t>
            </a:r>
            <a:r>
              <a:rPr lang="en" altLang="zh-CN" sz="2000" dirty="0">
                <a:solidFill>
                  <a:schemeClr val="accent2"/>
                </a:solidFill>
                <a:latin typeface="Calibri" panose="020F0502020204030204" pitchFamily="34" charset="0"/>
                <a:cs typeface="Calibri" panose="020F0502020204030204" pitchFamily="34" charset="0"/>
              </a:rPr>
              <a:t>This is a lot like a geyser except it’s on the ocean floor.</a:t>
            </a:r>
            <a:r>
              <a:rPr lang="en" altLang="zh-CN" sz="2000" dirty="0">
                <a:latin typeface="Calibri" panose="020F0502020204030204" pitchFamily="34" charset="0"/>
                <a:cs typeface="Calibri" panose="020F0502020204030204" pitchFamily="34" charset="0"/>
              </a:rPr>
              <a:t> A geyser of course is a kind of eruption from underground hot spring. </a:t>
            </a:r>
            <a:r>
              <a:rPr lang="en" altLang="zh-CN" sz="2000" dirty="0">
                <a:solidFill>
                  <a:schemeClr val="accent2"/>
                </a:solidFill>
                <a:latin typeface="Calibri" panose="020F0502020204030204" pitchFamily="34" charset="0"/>
                <a:cs typeface="Calibri" panose="020F0502020204030204" pitchFamily="34" charset="0"/>
              </a:rPr>
              <a:t>Water that’s been heated up in Earth’s interior, when under pressure, can erupt, sending that water and steam, shooting upwards through crack in the earth. </a:t>
            </a:r>
            <a:r>
              <a:rPr lang="en" altLang="zh-CN" sz="2000" dirty="0">
                <a:latin typeface="Calibri" panose="020F0502020204030204" pitchFamily="34" charset="0"/>
                <a:cs typeface="Calibri" panose="020F0502020204030204" pitchFamily="34" charset="0"/>
              </a:rPr>
              <a:t>A hydrothermal vents essentially this same thing, but the water is emitted out of cracks or, or fractures in the ocean floor</a:t>
            </a:r>
            <a:r>
              <a:rPr lang="en" altLang="zh-CN" sz="2000" dirty="0"/>
              <a:t>.</a:t>
            </a:r>
            <a:endParaRPr kumimoji="1" lang="zh-CN" altLang="en-US" sz="2000" dirty="0"/>
          </a:p>
        </p:txBody>
      </p:sp>
      <p:sp>
        <p:nvSpPr>
          <p:cNvPr id="6" name="Slide Number Placeholder 5">
            <a:extLst>
              <a:ext uri="{FF2B5EF4-FFF2-40B4-BE49-F238E27FC236}">
                <a16:creationId xmlns:a16="http://schemas.microsoft.com/office/drawing/2014/main" id="{03DA8624-9FC9-5A45-9E4E-50B035F49F5C}"/>
              </a:ext>
            </a:extLst>
          </p:cNvPr>
          <p:cNvSpPr>
            <a:spLocks noGrp="1"/>
          </p:cNvSpPr>
          <p:nvPr>
            <p:ph type="sldNum" sz="quarter" idx="12"/>
          </p:nvPr>
        </p:nvSpPr>
        <p:spPr/>
        <p:txBody>
          <a:bodyPr/>
          <a:lstStyle/>
          <a:p>
            <a:fld id="{8B30DD99-1AF2-0B49-AAEF-8A8E5FDCA2C5}" type="slidenum">
              <a:rPr kumimoji="1" lang="zh-CN" altLang="en-US" smtClean="0"/>
              <a:t>26</a:t>
            </a:fld>
            <a:endParaRPr kumimoji="1" lang="zh-CN" altLang="en-US"/>
          </a:p>
        </p:txBody>
      </p:sp>
      <p:cxnSp>
        <p:nvCxnSpPr>
          <p:cNvPr id="7" name="Straight Arrow Connector 7">
            <a:extLst>
              <a:ext uri="{FF2B5EF4-FFF2-40B4-BE49-F238E27FC236}">
                <a16:creationId xmlns:a16="http://schemas.microsoft.com/office/drawing/2014/main" id="{89F1B7C0-8AB5-8F41-BEBD-770965BA80CE}"/>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8" name="TextBox 15">
            <a:extLst>
              <a:ext uri="{FF2B5EF4-FFF2-40B4-BE49-F238E27FC236}">
                <a16:creationId xmlns:a16="http://schemas.microsoft.com/office/drawing/2014/main" id="{739E644F-C8E4-DC46-96F3-75C6660B34CC}"/>
              </a:ext>
            </a:extLst>
          </p:cNvPr>
          <p:cNvSpPr txBox="1"/>
          <p:nvPr/>
        </p:nvSpPr>
        <p:spPr>
          <a:xfrm>
            <a:off x="1535392" y="318364"/>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00:00 – 00:57</a:t>
            </a:r>
            <a:endParaRPr lang="zh-CN" altLang="en-US" sz="2000" dirty="0">
              <a:solidFill>
                <a:schemeClr val="accent5">
                  <a:lumMod val="75000"/>
                </a:schemeClr>
              </a:solidFill>
              <a:latin typeface="Indie Flower" panose="02000000000000000000" pitchFamily="2" charset="0"/>
            </a:endParaRPr>
          </a:p>
        </p:txBody>
      </p:sp>
      <p:sp>
        <p:nvSpPr>
          <p:cNvPr id="9" name="TextBox 23">
            <a:extLst>
              <a:ext uri="{FF2B5EF4-FFF2-40B4-BE49-F238E27FC236}">
                <a16:creationId xmlns:a16="http://schemas.microsoft.com/office/drawing/2014/main" id="{AE1F0DC6-8556-6443-8101-A6703F793648}"/>
              </a:ext>
            </a:extLst>
          </p:cNvPr>
          <p:cNvSpPr txBox="1"/>
          <p:nvPr/>
        </p:nvSpPr>
        <p:spPr>
          <a:xfrm>
            <a:off x="675861" y="236775"/>
            <a:ext cx="859531"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Intro:</a:t>
            </a:r>
            <a:endParaRPr lang="zh-CN" altLang="en-US" sz="2800" dirty="0">
              <a:solidFill>
                <a:schemeClr val="accent5">
                  <a:lumMod val="75000"/>
                </a:schemeClr>
              </a:solidFill>
              <a:latin typeface="Indie Flower" panose="02000000000000000000" pitchFamily="2" charset="0"/>
            </a:endParaRPr>
          </a:p>
        </p:txBody>
      </p:sp>
      <p:sp>
        <p:nvSpPr>
          <p:cNvPr id="10" name="Left Arrow 13">
            <a:extLst>
              <a:ext uri="{FF2B5EF4-FFF2-40B4-BE49-F238E27FC236}">
                <a16:creationId xmlns:a16="http://schemas.microsoft.com/office/drawing/2014/main" id="{32329825-512B-064E-B6C7-4EA7BF587AC7}"/>
              </a:ext>
            </a:extLst>
          </p:cNvPr>
          <p:cNvSpPr/>
          <p:nvPr/>
        </p:nvSpPr>
        <p:spPr>
          <a:xfrm>
            <a:off x="7449867" y="3429000"/>
            <a:ext cx="460829" cy="250118"/>
          </a:xfrm>
          <a:prstGeom prst="leftArrow">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6">
            <a:extLst>
              <a:ext uri="{FF2B5EF4-FFF2-40B4-BE49-F238E27FC236}">
                <a16:creationId xmlns:a16="http://schemas.microsoft.com/office/drawing/2014/main" id="{C4CE0601-5A8D-394C-A862-F2EADAC8EAB0}"/>
              </a:ext>
            </a:extLst>
          </p:cNvPr>
          <p:cNvSpPr txBox="1"/>
          <p:nvPr/>
        </p:nvSpPr>
        <p:spPr>
          <a:xfrm>
            <a:off x="10190740" y="224405"/>
            <a:ext cx="1330814" cy="954107"/>
          </a:xfrm>
          <a:prstGeom prst="rect">
            <a:avLst/>
          </a:prstGeom>
          <a:noFill/>
        </p:spPr>
        <p:txBody>
          <a:bodyPr wrap="none" rtlCol="0">
            <a:spAutoFit/>
          </a:bodyPr>
          <a:lstStyle/>
          <a:p>
            <a:r>
              <a:rPr lang="en-US" altLang="zh-CN" sz="2800" b="1" dirty="0">
                <a:solidFill>
                  <a:schemeClr val="accent5">
                    <a:lumMod val="75000"/>
                  </a:schemeClr>
                </a:solidFill>
                <a:latin typeface="Agency FB" panose="020B0503020202020204" pitchFamily="34" charset="0"/>
              </a:rPr>
              <a:t>Lecture</a:t>
            </a:r>
          </a:p>
          <a:p>
            <a:r>
              <a:rPr lang="en-US" altLang="zh-CN" sz="2800" b="1" dirty="0">
                <a:solidFill>
                  <a:schemeClr val="accent5">
                    <a:lumMod val="75000"/>
                  </a:schemeClr>
                </a:solidFill>
                <a:latin typeface="Agency FB" panose="020B0503020202020204" pitchFamily="34" charset="0"/>
              </a:rPr>
              <a:t>TPO 69-2</a:t>
            </a:r>
          </a:p>
        </p:txBody>
      </p:sp>
      <p:sp>
        <p:nvSpPr>
          <p:cNvPr id="2" name="文本框 1">
            <a:extLst>
              <a:ext uri="{FF2B5EF4-FFF2-40B4-BE49-F238E27FC236}">
                <a16:creationId xmlns:a16="http://schemas.microsoft.com/office/drawing/2014/main" id="{3AF02A7A-D972-EEA0-FC41-5E7D612C659B}"/>
              </a:ext>
            </a:extLst>
          </p:cNvPr>
          <p:cNvSpPr txBox="1"/>
          <p:nvPr/>
        </p:nvSpPr>
        <p:spPr>
          <a:xfrm>
            <a:off x="8286864" y="2336486"/>
            <a:ext cx="3760966" cy="3139321"/>
          </a:xfrm>
          <a:prstGeom prst="rect">
            <a:avLst/>
          </a:prstGeom>
          <a:noFill/>
        </p:spPr>
        <p:txBody>
          <a:bodyPr wrap="none" rtlCol="0">
            <a:spAutoFit/>
          </a:bodyPr>
          <a:lstStyle/>
          <a:p>
            <a:r>
              <a:rPr kumimoji="1" lang="en-US" altLang="zh-CN" sz="2000" dirty="0">
                <a:solidFill>
                  <a:schemeClr val="accent5">
                    <a:lumMod val="75000"/>
                  </a:schemeClr>
                </a:solidFill>
                <a:latin typeface="Ink Free" panose="03080402000500000000" pitchFamily="66" charset="0"/>
              </a:rPr>
              <a:t>plate form / movement in ocean</a:t>
            </a:r>
          </a:p>
          <a:p>
            <a:endParaRPr kumimoji="1" lang="en-US" altLang="zh-CN" sz="2000" dirty="0">
              <a:solidFill>
                <a:schemeClr val="accent5">
                  <a:lumMod val="75000"/>
                </a:schemeClr>
              </a:solidFill>
              <a:latin typeface="Ink Free" panose="03080402000500000000" pitchFamily="66" charset="0"/>
            </a:endParaRPr>
          </a:p>
          <a:p>
            <a:endParaRPr kumimoji="1" lang="en-US" altLang="zh-CN" sz="2000" dirty="0">
              <a:solidFill>
                <a:schemeClr val="accent5">
                  <a:lumMod val="75000"/>
                </a:schemeClr>
              </a:solidFill>
              <a:latin typeface="Ink Free" panose="03080402000500000000" pitchFamily="66" charset="0"/>
            </a:endParaRPr>
          </a:p>
          <a:p>
            <a:r>
              <a:rPr kumimoji="1" lang="en-US" altLang="zh-CN" sz="2000" dirty="0">
                <a:solidFill>
                  <a:schemeClr val="accent5">
                    <a:lumMod val="75000"/>
                  </a:schemeClr>
                </a:solidFill>
                <a:latin typeface="Ink Free" panose="03080402000500000000" pitchFamily="66" charset="0"/>
              </a:rPr>
              <a:t>cause hydrothermal vent</a:t>
            </a:r>
          </a:p>
          <a:p>
            <a:endParaRPr kumimoji="1" lang="en-US" altLang="zh-CN" sz="2000" dirty="0">
              <a:solidFill>
                <a:schemeClr val="accent5">
                  <a:lumMod val="75000"/>
                </a:schemeClr>
              </a:solidFill>
              <a:latin typeface="Ink Free" panose="03080402000500000000" pitchFamily="66" charset="0"/>
            </a:endParaRPr>
          </a:p>
          <a:p>
            <a:endParaRPr kumimoji="1" lang="en-US" altLang="zh-CN" sz="2000" dirty="0">
              <a:solidFill>
                <a:schemeClr val="accent5">
                  <a:lumMod val="75000"/>
                </a:schemeClr>
              </a:solidFill>
              <a:latin typeface="Ink Free" panose="03080402000500000000" pitchFamily="66" charset="0"/>
            </a:endParaRPr>
          </a:p>
          <a:p>
            <a:r>
              <a:rPr kumimoji="1" lang="en-US" altLang="zh-CN" sz="2000" dirty="0">
                <a:solidFill>
                  <a:schemeClr val="accent5">
                    <a:lumMod val="75000"/>
                  </a:schemeClr>
                </a:solidFill>
                <a:latin typeface="Ink Free" panose="03080402000500000000" pitchFamily="66" charset="0"/>
              </a:rPr>
              <a:t>heat water and pressure - erupt</a:t>
            </a:r>
          </a:p>
          <a:p>
            <a:endParaRPr kumimoji="1" lang="en-US" altLang="zh-CN" sz="2000" dirty="0">
              <a:solidFill>
                <a:schemeClr val="accent5">
                  <a:lumMod val="75000"/>
                </a:schemeClr>
              </a:solidFill>
              <a:latin typeface="Ink Free" panose="03080402000500000000" pitchFamily="66" charset="0"/>
            </a:endParaRPr>
          </a:p>
          <a:p>
            <a:endParaRPr kumimoji="1" lang="en-US" altLang="zh-CN" sz="2000" dirty="0">
              <a:solidFill>
                <a:schemeClr val="accent5">
                  <a:lumMod val="75000"/>
                </a:schemeClr>
              </a:solidFill>
              <a:latin typeface="Ink Free" panose="03080402000500000000" pitchFamily="66" charset="0"/>
            </a:endParaRPr>
          </a:p>
          <a:p>
            <a:endParaRPr kumimoji="1" lang="zh-CN" altLang="en-US" dirty="0"/>
          </a:p>
        </p:txBody>
      </p:sp>
    </p:spTree>
    <p:extLst>
      <p:ext uri="{BB962C8B-B14F-4D97-AF65-F5344CB8AC3E}">
        <p14:creationId xmlns:p14="http://schemas.microsoft.com/office/powerpoint/2010/main" val="274347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4C760575-7135-4730-93F9-8820D87BF277}"/>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F0A447C2-20C6-4D67-BE9B-710DD047BDF4}"/>
              </a:ext>
            </a:extLst>
          </p:cNvPr>
          <p:cNvSpPr txBox="1"/>
          <p:nvPr/>
        </p:nvSpPr>
        <p:spPr>
          <a:xfrm>
            <a:off x="667068" y="224405"/>
            <a:ext cx="859531"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Intro:</a:t>
            </a:r>
            <a:endParaRPr lang="zh-CN" altLang="en-US" sz="2800" dirty="0">
              <a:solidFill>
                <a:schemeClr val="accent5">
                  <a:lumMod val="75000"/>
                </a:schemeClr>
              </a:solidFill>
              <a:latin typeface="Indie Flower" panose="02000000000000000000" pitchFamily="2" charset="0"/>
            </a:endParaRPr>
          </a:p>
        </p:txBody>
      </p:sp>
      <p:cxnSp>
        <p:nvCxnSpPr>
          <p:cNvPr id="31" name="Straight Connector 30">
            <a:extLst>
              <a:ext uri="{FF2B5EF4-FFF2-40B4-BE49-F238E27FC236}">
                <a16:creationId xmlns:a16="http://schemas.microsoft.com/office/drawing/2014/main" id="{FA245822-1FFC-4EE3-926E-F12792824D77}"/>
              </a:ext>
            </a:extLst>
          </p:cNvPr>
          <p:cNvCxnSpPr/>
          <p:nvPr/>
        </p:nvCxnSpPr>
        <p:spPr>
          <a:xfrm flipV="1">
            <a:off x="667068" y="1319569"/>
            <a:ext cx="7695297" cy="1097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81EC4AF-980A-4F97-87DE-DF9F0CEB3658}"/>
              </a:ext>
            </a:extLst>
          </p:cNvPr>
          <p:cNvSpPr txBox="1"/>
          <p:nvPr/>
        </p:nvSpPr>
        <p:spPr>
          <a:xfrm>
            <a:off x="588456" y="1374289"/>
            <a:ext cx="130048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1:</a:t>
            </a:r>
            <a:endParaRPr lang="zh-CN" altLang="en-US" sz="2800" dirty="0">
              <a:solidFill>
                <a:schemeClr val="accent5">
                  <a:lumMod val="75000"/>
                </a:schemeClr>
              </a:solidFill>
              <a:latin typeface="Indie Flower" panose="02000000000000000000" pitchFamily="2" charset="0"/>
            </a:endParaRPr>
          </a:p>
        </p:txBody>
      </p:sp>
      <p:sp>
        <p:nvSpPr>
          <p:cNvPr id="2" name="Slide Number Placeholder 1">
            <a:extLst>
              <a:ext uri="{FF2B5EF4-FFF2-40B4-BE49-F238E27FC236}">
                <a16:creationId xmlns:a16="http://schemas.microsoft.com/office/drawing/2014/main" id="{47CF2A8B-13CB-42CB-8475-27ABF77F9D5F}"/>
              </a:ext>
            </a:extLst>
          </p:cNvPr>
          <p:cNvSpPr>
            <a:spLocks noGrp="1"/>
          </p:cNvSpPr>
          <p:nvPr>
            <p:ph type="sldNum" sz="quarter" idx="12"/>
          </p:nvPr>
        </p:nvSpPr>
        <p:spPr/>
        <p:txBody>
          <a:bodyPr/>
          <a:lstStyle/>
          <a:p>
            <a:fld id="{EBF56985-7CC6-482A-A174-BBAF2E85857D}" type="slidenum">
              <a:rPr lang="zh-CN" altLang="en-US" smtClean="0"/>
              <a:t>27</a:t>
            </a:fld>
            <a:endParaRPr lang="zh-CN" altLang="en-US"/>
          </a:p>
        </p:txBody>
      </p:sp>
      <p:sp>
        <p:nvSpPr>
          <p:cNvPr id="16" name="TextBox 15">
            <a:extLst>
              <a:ext uri="{FF2B5EF4-FFF2-40B4-BE49-F238E27FC236}">
                <a16:creationId xmlns:a16="http://schemas.microsoft.com/office/drawing/2014/main" id="{266F6108-194B-460C-95DE-C7FA9BDC333E}"/>
              </a:ext>
            </a:extLst>
          </p:cNvPr>
          <p:cNvSpPr txBox="1"/>
          <p:nvPr/>
        </p:nvSpPr>
        <p:spPr>
          <a:xfrm>
            <a:off x="1746209" y="283316"/>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00:00 – 00:57</a:t>
            </a:r>
            <a:endParaRPr lang="zh-CN" altLang="en-US" sz="2000" dirty="0">
              <a:solidFill>
                <a:schemeClr val="accent5">
                  <a:lumMod val="75000"/>
                </a:schemeClr>
              </a:solidFill>
              <a:latin typeface="Indie Flower" panose="02000000000000000000" pitchFamily="2" charset="0"/>
            </a:endParaRPr>
          </a:p>
        </p:txBody>
      </p:sp>
      <p:sp>
        <p:nvSpPr>
          <p:cNvPr id="21" name="TextBox 20">
            <a:extLst>
              <a:ext uri="{FF2B5EF4-FFF2-40B4-BE49-F238E27FC236}">
                <a16:creationId xmlns:a16="http://schemas.microsoft.com/office/drawing/2014/main" id="{5386F993-1998-490D-BE42-6FAC12C5AF59}"/>
              </a:ext>
            </a:extLst>
          </p:cNvPr>
          <p:cNvSpPr txBox="1"/>
          <p:nvPr/>
        </p:nvSpPr>
        <p:spPr>
          <a:xfrm>
            <a:off x="1746209" y="1450410"/>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00:57 – 01:33</a:t>
            </a:r>
            <a:endParaRPr lang="zh-CN" altLang="en-US" sz="2000" dirty="0"/>
          </a:p>
        </p:txBody>
      </p:sp>
      <p:sp>
        <p:nvSpPr>
          <p:cNvPr id="17" name="TextBox 16">
            <a:extLst>
              <a:ext uri="{FF2B5EF4-FFF2-40B4-BE49-F238E27FC236}">
                <a16:creationId xmlns:a16="http://schemas.microsoft.com/office/drawing/2014/main" id="{03DE7E7B-C92B-4686-80AC-A04D3174830D}"/>
              </a:ext>
            </a:extLst>
          </p:cNvPr>
          <p:cNvSpPr txBox="1"/>
          <p:nvPr/>
        </p:nvSpPr>
        <p:spPr>
          <a:xfrm>
            <a:off x="10190740" y="224405"/>
            <a:ext cx="1330814" cy="954107"/>
          </a:xfrm>
          <a:prstGeom prst="rect">
            <a:avLst/>
          </a:prstGeom>
          <a:noFill/>
        </p:spPr>
        <p:txBody>
          <a:bodyPr wrap="none" rtlCol="0">
            <a:spAutoFit/>
          </a:bodyPr>
          <a:lstStyle/>
          <a:p>
            <a:r>
              <a:rPr lang="en-US" altLang="zh-CN" sz="2800" b="1" dirty="0">
                <a:solidFill>
                  <a:schemeClr val="accent5">
                    <a:lumMod val="75000"/>
                  </a:schemeClr>
                </a:solidFill>
                <a:latin typeface="Agency FB" panose="020B0503020202020204" pitchFamily="34" charset="0"/>
              </a:rPr>
              <a:t>Lecture</a:t>
            </a:r>
          </a:p>
          <a:p>
            <a:r>
              <a:rPr lang="en-US" altLang="zh-CN" sz="2800" b="1" dirty="0">
                <a:solidFill>
                  <a:schemeClr val="accent5">
                    <a:lumMod val="75000"/>
                  </a:schemeClr>
                </a:solidFill>
                <a:latin typeface="Agency FB" panose="020B0503020202020204" pitchFamily="34" charset="0"/>
              </a:rPr>
              <a:t>TPO 69-2</a:t>
            </a:r>
          </a:p>
        </p:txBody>
      </p:sp>
      <p:sp>
        <p:nvSpPr>
          <p:cNvPr id="26" name="TextBox 25">
            <a:extLst>
              <a:ext uri="{FF2B5EF4-FFF2-40B4-BE49-F238E27FC236}">
                <a16:creationId xmlns:a16="http://schemas.microsoft.com/office/drawing/2014/main" id="{AE3C10B1-9011-4195-A1BA-A3504880B5D0}"/>
              </a:ext>
            </a:extLst>
          </p:cNvPr>
          <p:cNvSpPr txBox="1"/>
          <p:nvPr/>
        </p:nvSpPr>
        <p:spPr>
          <a:xfrm>
            <a:off x="1746209" y="651744"/>
            <a:ext cx="5521063" cy="400110"/>
          </a:xfrm>
          <a:prstGeom prst="rect">
            <a:avLst/>
          </a:prstGeom>
          <a:noFill/>
        </p:spPr>
        <p:txBody>
          <a:bodyPr wrap="none" rtlCol="0">
            <a:spAutoFit/>
          </a:bodyPr>
          <a:lstStyle/>
          <a:p>
            <a:r>
              <a:rPr lang="en-US" altLang="zh-CN" sz="2000" dirty="0"/>
              <a:t>A geological phenomenon– Hydrothermal Vents</a:t>
            </a:r>
            <a:endParaRPr lang="zh-CN" altLang="en-US" sz="2000" dirty="0"/>
          </a:p>
        </p:txBody>
      </p:sp>
      <p:sp>
        <p:nvSpPr>
          <p:cNvPr id="13" name="TextBox 12">
            <a:extLst>
              <a:ext uri="{FF2B5EF4-FFF2-40B4-BE49-F238E27FC236}">
                <a16:creationId xmlns:a16="http://schemas.microsoft.com/office/drawing/2014/main" id="{87E41022-E405-456D-A019-BEF12A1E612B}"/>
              </a:ext>
            </a:extLst>
          </p:cNvPr>
          <p:cNvSpPr txBox="1"/>
          <p:nvPr/>
        </p:nvSpPr>
        <p:spPr>
          <a:xfrm>
            <a:off x="1746209" y="2319474"/>
            <a:ext cx="6096000" cy="584775"/>
          </a:xfrm>
          <a:prstGeom prst="rect">
            <a:avLst/>
          </a:prstGeom>
          <a:noFill/>
        </p:spPr>
        <p:txBody>
          <a:bodyPr wrap="square">
            <a:spAutoFit/>
          </a:bodyPr>
          <a:lstStyle/>
          <a:p>
            <a:r>
              <a:rPr lang="en-US" altLang="zh-CN" sz="3200" b="1" dirty="0">
                <a:solidFill>
                  <a:schemeClr val="accent5">
                    <a:lumMod val="75000"/>
                  </a:schemeClr>
                </a:solidFill>
                <a:latin typeface="Ink Free" panose="03080402000500000000" pitchFamily="66" charset="0"/>
              </a:rPr>
              <a:t>What is the main idea</a:t>
            </a:r>
            <a:r>
              <a:rPr lang="zh-CN" altLang="en-US" sz="3200" b="1" dirty="0">
                <a:solidFill>
                  <a:schemeClr val="accent5">
                    <a:lumMod val="75000"/>
                  </a:schemeClr>
                </a:solidFill>
                <a:latin typeface="Ink Free" panose="03080402000500000000" pitchFamily="66" charset="0"/>
              </a:rPr>
              <a:t> </a:t>
            </a:r>
            <a:r>
              <a:rPr lang="en-US" altLang="zh-CN" sz="3200" b="1" dirty="0">
                <a:solidFill>
                  <a:schemeClr val="accent5">
                    <a:lumMod val="75000"/>
                  </a:schemeClr>
                </a:solidFill>
                <a:latin typeface="Ink Free" panose="03080402000500000000" pitchFamily="66" charset="0"/>
              </a:rPr>
              <a:t>of</a:t>
            </a:r>
            <a:r>
              <a:rPr lang="zh-CN" altLang="en-US" sz="3200" b="1" dirty="0">
                <a:solidFill>
                  <a:schemeClr val="accent5">
                    <a:lumMod val="75000"/>
                  </a:schemeClr>
                </a:solidFill>
                <a:latin typeface="Ink Free" panose="03080402000500000000" pitchFamily="66" charset="0"/>
              </a:rPr>
              <a:t> </a:t>
            </a:r>
            <a:r>
              <a:rPr lang="en-US" altLang="zh-CN" sz="3200" b="1" dirty="0">
                <a:solidFill>
                  <a:schemeClr val="accent5">
                    <a:lumMod val="75000"/>
                  </a:schemeClr>
                </a:solidFill>
                <a:latin typeface="Ink Free" panose="03080402000500000000" pitchFamily="66" charset="0"/>
              </a:rPr>
              <a:t>topic</a:t>
            </a:r>
            <a:r>
              <a:rPr lang="zh-CN" altLang="en-US" sz="3200" b="1" dirty="0">
                <a:solidFill>
                  <a:schemeClr val="accent5">
                    <a:lumMod val="75000"/>
                  </a:schemeClr>
                </a:solidFill>
                <a:latin typeface="Ink Free" panose="03080402000500000000" pitchFamily="66" charset="0"/>
              </a:rPr>
              <a:t> </a:t>
            </a:r>
            <a:r>
              <a:rPr lang="en-US" altLang="zh-CN" sz="3200" b="1" dirty="0">
                <a:solidFill>
                  <a:schemeClr val="accent5">
                    <a:lumMod val="75000"/>
                  </a:schemeClr>
                </a:solidFill>
                <a:latin typeface="Ink Free" panose="03080402000500000000" pitchFamily="66" charset="0"/>
              </a:rPr>
              <a:t>1?</a:t>
            </a:r>
          </a:p>
        </p:txBody>
      </p:sp>
    </p:spTree>
    <p:extLst>
      <p:ext uri="{BB962C8B-B14F-4D97-AF65-F5344CB8AC3E}">
        <p14:creationId xmlns:p14="http://schemas.microsoft.com/office/powerpoint/2010/main" val="1162057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A307EE-2ABB-B14B-A9ED-D3129446AC6A}"/>
              </a:ext>
            </a:extLst>
          </p:cNvPr>
          <p:cNvSpPr>
            <a:spLocks noGrp="1"/>
          </p:cNvSpPr>
          <p:nvPr>
            <p:ph type="sldNum" sz="quarter" idx="12"/>
          </p:nvPr>
        </p:nvSpPr>
        <p:spPr/>
        <p:txBody>
          <a:bodyPr/>
          <a:lstStyle/>
          <a:p>
            <a:fld id="{8B30DD99-1AF2-0B49-AAEF-8A8E5FDCA2C5}" type="slidenum">
              <a:rPr kumimoji="1" lang="zh-CN" altLang="en-US" smtClean="0"/>
              <a:t>28</a:t>
            </a:fld>
            <a:endParaRPr kumimoji="1" lang="zh-CN" altLang="en-US"/>
          </a:p>
        </p:txBody>
      </p:sp>
      <p:cxnSp>
        <p:nvCxnSpPr>
          <p:cNvPr id="5" name="Straight Arrow Connector 7">
            <a:extLst>
              <a:ext uri="{FF2B5EF4-FFF2-40B4-BE49-F238E27FC236}">
                <a16:creationId xmlns:a16="http://schemas.microsoft.com/office/drawing/2014/main" id="{4925449D-85EE-3441-A99B-A58499E48313}"/>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6" name="TextBox 40">
            <a:extLst>
              <a:ext uri="{FF2B5EF4-FFF2-40B4-BE49-F238E27FC236}">
                <a16:creationId xmlns:a16="http://schemas.microsoft.com/office/drawing/2014/main" id="{E6FE14CC-3EB3-044F-8C28-5DFDA0BF2C51}"/>
              </a:ext>
            </a:extLst>
          </p:cNvPr>
          <p:cNvSpPr txBox="1"/>
          <p:nvPr/>
        </p:nvSpPr>
        <p:spPr>
          <a:xfrm>
            <a:off x="731538" y="296589"/>
            <a:ext cx="130048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1:</a:t>
            </a:r>
            <a:endParaRPr lang="zh-CN" altLang="en-US" sz="2800" dirty="0">
              <a:solidFill>
                <a:schemeClr val="accent5">
                  <a:lumMod val="75000"/>
                </a:schemeClr>
              </a:solidFill>
              <a:latin typeface="Indie Flower" panose="02000000000000000000" pitchFamily="2" charset="0"/>
            </a:endParaRPr>
          </a:p>
        </p:txBody>
      </p:sp>
      <p:sp>
        <p:nvSpPr>
          <p:cNvPr id="7" name="TextBox 20">
            <a:extLst>
              <a:ext uri="{FF2B5EF4-FFF2-40B4-BE49-F238E27FC236}">
                <a16:creationId xmlns:a16="http://schemas.microsoft.com/office/drawing/2014/main" id="{73FD3EEB-5CFD-2B45-88FA-FEDA548EFF27}"/>
              </a:ext>
            </a:extLst>
          </p:cNvPr>
          <p:cNvSpPr txBox="1"/>
          <p:nvPr/>
        </p:nvSpPr>
        <p:spPr>
          <a:xfrm>
            <a:off x="2032022" y="419699"/>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00:57 – 01:33</a:t>
            </a:r>
            <a:endParaRPr lang="zh-CN" altLang="en-US" sz="2000" dirty="0"/>
          </a:p>
        </p:txBody>
      </p:sp>
      <p:sp>
        <p:nvSpPr>
          <p:cNvPr id="8" name="文本框 7">
            <a:extLst>
              <a:ext uri="{FF2B5EF4-FFF2-40B4-BE49-F238E27FC236}">
                <a16:creationId xmlns:a16="http://schemas.microsoft.com/office/drawing/2014/main" id="{35D1A08E-8825-774E-8E66-716CC0496902}"/>
              </a:ext>
            </a:extLst>
          </p:cNvPr>
          <p:cNvSpPr txBox="1"/>
          <p:nvPr/>
        </p:nvSpPr>
        <p:spPr>
          <a:xfrm>
            <a:off x="980041" y="1997839"/>
            <a:ext cx="5354498" cy="3170099"/>
          </a:xfrm>
          <a:prstGeom prst="rect">
            <a:avLst/>
          </a:prstGeom>
          <a:noFill/>
        </p:spPr>
        <p:txBody>
          <a:bodyPr wrap="square" rtlCol="0">
            <a:spAutoFit/>
          </a:bodyPr>
          <a:lstStyle/>
          <a:p>
            <a:r>
              <a:rPr kumimoji="1" lang="en-US" altLang="zh-CN" sz="2000" dirty="0">
                <a:latin typeface="Calibri" panose="020F0502020204030204" pitchFamily="34" charset="0"/>
                <a:cs typeface="Calibri" panose="020F0502020204030204" pitchFamily="34" charset="0"/>
              </a:rPr>
              <a:t>If you heard about hydrothermal vents at all, it’s probably because of the exotic life forms around them. Tube worms, giant clams that kind of things. </a:t>
            </a:r>
            <a:r>
              <a:rPr lang="en" altLang="zh-CN" sz="2000" dirty="0">
                <a:latin typeface="Calibri" panose="020F0502020204030204" pitchFamily="34" charset="0"/>
                <a:cs typeface="Calibri" panose="020F0502020204030204" pitchFamily="34" charset="0"/>
              </a:rPr>
              <a:t>Forms that don't depend on energy from the sun, but depend on chemical energy. But, the vents are also enormous significance for us. From a purely geological perspective, because the chemistry of the oceans is affected by them. To see how, let’s look at the process a little more closely. </a:t>
            </a:r>
            <a:endParaRPr kumimoji="1" lang="zh-CN" altLang="en-US" sz="2000" dirty="0">
              <a:latin typeface="Calibri" panose="020F0502020204030204" pitchFamily="34" charset="0"/>
              <a:cs typeface="Calibri" panose="020F0502020204030204" pitchFamily="34" charset="0"/>
            </a:endParaRPr>
          </a:p>
        </p:txBody>
      </p:sp>
      <p:sp>
        <p:nvSpPr>
          <p:cNvPr id="9" name="Left Arrow 13">
            <a:extLst>
              <a:ext uri="{FF2B5EF4-FFF2-40B4-BE49-F238E27FC236}">
                <a16:creationId xmlns:a16="http://schemas.microsoft.com/office/drawing/2014/main" id="{6FDD0B8E-5654-334D-B59E-5379C98165EB}"/>
              </a:ext>
            </a:extLst>
          </p:cNvPr>
          <p:cNvSpPr/>
          <p:nvPr/>
        </p:nvSpPr>
        <p:spPr>
          <a:xfrm>
            <a:off x="6859340" y="3037958"/>
            <a:ext cx="460829" cy="250118"/>
          </a:xfrm>
          <a:prstGeom prst="leftArrow">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文本框 10">
            <a:extLst>
              <a:ext uri="{FF2B5EF4-FFF2-40B4-BE49-F238E27FC236}">
                <a16:creationId xmlns:a16="http://schemas.microsoft.com/office/drawing/2014/main" id="{CEB8F333-5900-884F-9A58-9131EA2AEA45}"/>
              </a:ext>
            </a:extLst>
          </p:cNvPr>
          <p:cNvSpPr txBox="1"/>
          <p:nvPr/>
        </p:nvSpPr>
        <p:spPr>
          <a:xfrm>
            <a:off x="7844970" y="2687911"/>
            <a:ext cx="4150514" cy="923330"/>
          </a:xfrm>
          <a:prstGeom prst="rect">
            <a:avLst/>
          </a:prstGeom>
          <a:noFill/>
        </p:spPr>
        <p:txBody>
          <a:bodyPr wrap="square">
            <a:spAutoFit/>
          </a:bodyPr>
          <a:lstStyle/>
          <a:p>
            <a:r>
              <a:rPr kumimoji="1" lang="en-US" altLang="zh-CN" sz="1800" dirty="0">
                <a:solidFill>
                  <a:schemeClr val="accent5">
                    <a:lumMod val="75000"/>
                  </a:schemeClr>
                </a:solidFill>
                <a:latin typeface="Ink Free" panose="03080402000500000000" pitchFamily="66" charset="0"/>
              </a:rPr>
              <a:t>The professor introduces that the exotic life around hydrothermal vents and the significance of the vents</a:t>
            </a:r>
          </a:p>
        </p:txBody>
      </p:sp>
      <p:sp>
        <p:nvSpPr>
          <p:cNvPr id="12" name="TextBox 16">
            <a:extLst>
              <a:ext uri="{FF2B5EF4-FFF2-40B4-BE49-F238E27FC236}">
                <a16:creationId xmlns:a16="http://schemas.microsoft.com/office/drawing/2014/main" id="{BB373622-EFEB-7C4A-88DC-5657ED61E5CF}"/>
              </a:ext>
            </a:extLst>
          </p:cNvPr>
          <p:cNvSpPr txBox="1"/>
          <p:nvPr/>
        </p:nvSpPr>
        <p:spPr>
          <a:xfrm>
            <a:off x="10190740" y="224405"/>
            <a:ext cx="1330814" cy="954107"/>
          </a:xfrm>
          <a:prstGeom prst="rect">
            <a:avLst/>
          </a:prstGeom>
          <a:noFill/>
        </p:spPr>
        <p:txBody>
          <a:bodyPr wrap="none" rtlCol="0">
            <a:spAutoFit/>
          </a:bodyPr>
          <a:lstStyle/>
          <a:p>
            <a:r>
              <a:rPr lang="en-US" altLang="zh-CN" sz="2800" b="1" dirty="0">
                <a:solidFill>
                  <a:schemeClr val="accent5">
                    <a:lumMod val="75000"/>
                  </a:schemeClr>
                </a:solidFill>
                <a:latin typeface="Agency FB" panose="020B0503020202020204" pitchFamily="34" charset="0"/>
              </a:rPr>
              <a:t>Lecture</a:t>
            </a:r>
          </a:p>
          <a:p>
            <a:r>
              <a:rPr lang="en-US" altLang="zh-CN" sz="2800" b="1" dirty="0">
                <a:solidFill>
                  <a:schemeClr val="accent5">
                    <a:lumMod val="75000"/>
                  </a:schemeClr>
                </a:solidFill>
                <a:latin typeface="Agency FB" panose="020B0503020202020204" pitchFamily="34" charset="0"/>
              </a:rPr>
              <a:t>TPO 69-2</a:t>
            </a:r>
          </a:p>
        </p:txBody>
      </p:sp>
    </p:spTree>
    <p:extLst>
      <p:ext uri="{BB962C8B-B14F-4D97-AF65-F5344CB8AC3E}">
        <p14:creationId xmlns:p14="http://schemas.microsoft.com/office/powerpoint/2010/main" val="867047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A307EE-2ABB-B14B-A9ED-D3129446AC6A}"/>
              </a:ext>
            </a:extLst>
          </p:cNvPr>
          <p:cNvSpPr>
            <a:spLocks noGrp="1"/>
          </p:cNvSpPr>
          <p:nvPr>
            <p:ph type="sldNum" sz="quarter" idx="12"/>
          </p:nvPr>
        </p:nvSpPr>
        <p:spPr/>
        <p:txBody>
          <a:bodyPr/>
          <a:lstStyle/>
          <a:p>
            <a:fld id="{8B30DD99-1AF2-0B49-AAEF-8A8E5FDCA2C5}" type="slidenum">
              <a:rPr kumimoji="1" lang="zh-CN" altLang="en-US" smtClean="0"/>
              <a:t>29</a:t>
            </a:fld>
            <a:endParaRPr kumimoji="1" lang="zh-CN" altLang="en-US"/>
          </a:p>
        </p:txBody>
      </p:sp>
      <p:cxnSp>
        <p:nvCxnSpPr>
          <p:cNvPr id="5" name="Straight Arrow Connector 7">
            <a:extLst>
              <a:ext uri="{FF2B5EF4-FFF2-40B4-BE49-F238E27FC236}">
                <a16:creationId xmlns:a16="http://schemas.microsoft.com/office/drawing/2014/main" id="{4925449D-85EE-3441-A99B-A58499E48313}"/>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6" name="TextBox 40">
            <a:extLst>
              <a:ext uri="{FF2B5EF4-FFF2-40B4-BE49-F238E27FC236}">
                <a16:creationId xmlns:a16="http://schemas.microsoft.com/office/drawing/2014/main" id="{E6FE14CC-3EB3-044F-8C28-5DFDA0BF2C51}"/>
              </a:ext>
            </a:extLst>
          </p:cNvPr>
          <p:cNvSpPr txBox="1"/>
          <p:nvPr/>
        </p:nvSpPr>
        <p:spPr>
          <a:xfrm>
            <a:off x="731538" y="296589"/>
            <a:ext cx="130048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1:</a:t>
            </a:r>
            <a:endParaRPr lang="zh-CN" altLang="en-US" sz="2800" dirty="0">
              <a:solidFill>
                <a:schemeClr val="accent5">
                  <a:lumMod val="75000"/>
                </a:schemeClr>
              </a:solidFill>
              <a:latin typeface="Indie Flower" panose="02000000000000000000" pitchFamily="2" charset="0"/>
            </a:endParaRPr>
          </a:p>
        </p:txBody>
      </p:sp>
      <p:sp>
        <p:nvSpPr>
          <p:cNvPr id="7" name="TextBox 20">
            <a:extLst>
              <a:ext uri="{FF2B5EF4-FFF2-40B4-BE49-F238E27FC236}">
                <a16:creationId xmlns:a16="http://schemas.microsoft.com/office/drawing/2014/main" id="{73FD3EEB-5CFD-2B45-88FA-FEDA548EFF27}"/>
              </a:ext>
            </a:extLst>
          </p:cNvPr>
          <p:cNvSpPr txBox="1"/>
          <p:nvPr/>
        </p:nvSpPr>
        <p:spPr>
          <a:xfrm>
            <a:off x="2032022" y="419699"/>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00:57 – 01:33</a:t>
            </a:r>
            <a:endParaRPr lang="zh-CN" altLang="en-US" sz="2000" dirty="0"/>
          </a:p>
        </p:txBody>
      </p:sp>
      <p:sp>
        <p:nvSpPr>
          <p:cNvPr id="8" name="文本框 7">
            <a:extLst>
              <a:ext uri="{FF2B5EF4-FFF2-40B4-BE49-F238E27FC236}">
                <a16:creationId xmlns:a16="http://schemas.microsoft.com/office/drawing/2014/main" id="{35D1A08E-8825-774E-8E66-716CC0496902}"/>
              </a:ext>
            </a:extLst>
          </p:cNvPr>
          <p:cNvSpPr txBox="1"/>
          <p:nvPr/>
        </p:nvSpPr>
        <p:spPr>
          <a:xfrm>
            <a:off x="980041" y="1997839"/>
            <a:ext cx="5354498" cy="3170099"/>
          </a:xfrm>
          <a:prstGeom prst="rect">
            <a:avLst/>
          </a:prstGeom>
          <a:noFill/>
        </p:spPr>
        <p:txBody>
          <a:bodyPr wrap="square" rtlCol="0">
            <a:spAutoFit/>
          </a:bodyPr>
          <a:lstStyle/>
          <a:p>
            <a:r>
              <a:rPr kumimoji="1" lang="en-US" altLang="zh-CN" sz="2000" dirty="0">
                <a:latin typeface="Calibri" panose="020F0502020204030204" pitchFamily="34" charset="0"/>
                <a:cs typeface="Calibri" panose="020F0502020204030204" pitchFamily="34" charset="0"/>
              </a:rPr>
              <a:t>If you heard about hydrothermal vents at all, it’s probably </a:t>
            </a:r>
            <a:r>
              <a:rPr kumimoji="1" lang="en-US" altLang="zh-CN" sz="2000" dirty="0">
                <a:solidFill>
                  <a:schemeClr val="accent2"/>
                </a:solidFill>
                <a:latin typeface="Calibri" panose="020F0502020204030204" pitchFamily="34" charset="0"/>
                <a:cs typeface="Calibri" panose="020F0502020204030204" pitchFamily="34" charset="0"/>
              </a:rPr>
              <a:t>because of the exotic life forms around them. </a:t>
            </a:r>
            <a:r>
              <a:rPr kumimoji="1" lang="en-US" altLang="zh-CN" sz="2000" dirty="0">
                <a:latin typeface="Calibri" panose="020F0502020204030204" pitchFamily="34" charset="0"/>
                <a:cs typeface="Calibri" panose="020F0502020204030204" pitchFamily="34" charset="0"/>
              </a:rPr>
              <a:t>Tube worms, giant clams that kind of things. </a:t>
            </a:r>
            <a:r>
              <a:rPr lang="en" altLang="zh-CN" sz="2000" dirty="0">
                <a:latin typeface="Calibri" panose="020F0502020204030204" pitchFamily="34" charset="0"/>
                <a:cs typeface="Calibri" panose="020F0502020204030204" pitchFamily="34" charset="0"/>
              </a:rPr>
              <a:t>Forms that don't depend on energy from the sun, but depend on chemical energy. </a:t>
            </a:r>
            <a:r>
              <a:rPr lang="en" altLang="zh-CN" sz="2000" dirty="0">
                <a:solidFill>
                  <a:srgbClr val="FF0000"/>
                </a:solidFill>
                <a:latin typeface="Calibri" panose="020F0502020204030204" pitchFamily="34" charset="0"/>
                <a:cs typeface="Calibri" panose="020F0502020204030204" pitchFamily="34" charset="0"/>
              </a:rPr>
              <a:t>But</a:t>
            </a:r>
            <a:r>
              <a:rPr lang="en" altLang="zh-CN" sz="2000" dirty="0">
                <a:latin typeface="Calibri" panose="020F0502020204030204" pitchFamily="34" charset="0"/>
                <a:cs typeface="Calibri" panose="020F0502020204030204" pitchFamily="34" charset="0"/>
              </a:rPr>
              <a:t>, </a:t>
            </a:r>
            <a:r>
              <a:rPr lang="en" altLang="zh-CN" sz="2000" dirty="0">
                <a:solidFill>
                  <a:schemeClr val="accent2"/>
                </a:solidFill>
                <a:latin typeface="Calibri" panose="020F0502020204030204" pitchFamily="34" charset="0"/>
                <a:cs typeface="Calibri" panose="020F0502020204030204" pitchFamily="34" charset="0"/>
              </a:rPr>
              <a:t>the vents are also enormous significance for us.</a:t>
            </a:r>
            <a:r>
              <a:rPr lang="en" altLang="zh-CN" sz="2000" dirty="0">
                <a:latin typeface="Calibri" panose="020F0502020204030204" pitchFamily="34" charset="0"/>
                <a:cs typeface="Calibri" panose="020F0502020204030204" pitchFamily="34" charset="0"/>
              </a:rPr>
              <a:t> From a purely geological perspective, because the chemistry of the oceans is affected by them. To see how, </a:t>
            </a:r>
            <a:r>
              <a:rPr lang="en" altLang="zh-CN" sz="2000" dirty="0">
                <a:solidFill>
                  <a:srgbClr val="FF0000"/>
                </a:solidFill>
                <a:latin typeface="Calibri" panose="020F0502020204030204" pitchFamily="34" charset="0"/>
                <a:cs typeface="Calibri" panose="020F0502020204030204" pitchFamily="34" charset="0"/>
              </a:rPr>
              <a:t>let’s look at the process a little more closely. </a:t>
            </a:r>
            <a:endParaRPr kumimoji="1" lang="zh-CN" altLang="en-US" sz="2000" dirty="0">
              <a:solidFill>
                <a:srgbClr val="FF0000"/>
              </a:solidFill>
              <a:latin typeface="Calibri" panose="020F0502020204030204" pitchFamily="34" charset="0"/>
              <a:cs typeface="Calibri" panose="020F0502020204030204" pitchFamily="34" charset="0"/>
            </a:endParaRPr>
          </a:p>
        </p:txBody>
      </p:sp>
      <p:sp>
        <p:nvSpPr>
          <p:cNvPr id="9" name="Left Arrow 13">
            <a:extLst>
              <a:ext uri="{FF2B5EF4-FFF2-40B4-BE49-F238E27FC236}">
                <a16:creationId xmlns:a16="http://schemas.microsoft.com/office/drawing/2014/main" id="{6FDD0B8E-5654-334D-B59E-5379C98165EB}"/>
              </a:ext>
            </a:extLst>
          </p:cNvPr>
          <p:cNvSpPr/>
          <p:nvPr/>
        </p:nvSpPr>
        <p:spPr>
          <a:xfrm>
            <a:off x="6859340" y="3037958"/>
            <a:ext cx="460829" cy="250118"/>
          </a:xfrm>
          <a:prstGeom prst="leftArrow">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6">
            <a:extLst>
              <a:ext uri="{FF2B5EF4-FFF2-40B4-BE49-F238E27FC236}">
                <a16:creationId xmlns:a16="http://schemas.microsoft.com/office/drawing/2014/main" id="{BB373622-EFEB-7C4A-88DC-5657ED61E5CF}"/>
              </a:ext>
            </a:extLst>
          </p:cNvPr>
          <p:cNvSpPr txBox="1"/>
          <p:nvPr/>
        </p:nvSpPr>
        <p:spPr>
          <a:xfrm>
            <a:off x="10190740" y="224405"/>
            <a:ext cx="1330814" cy="954107"/>
          </a:xfrm>
          <a:prstGeom prst="rect">
            <a:avLst/>
          </a:prstGeom>
          <a:noFill/>
        </p:spPr>
        <p:txBody>
          <a:bodyPr wrap="none" rtlCol="0">
            <a:spAutoFit/>
          </a:bodyPr>
          <a:lstStyle/>
          <a:p>
            <a:r>
              <a:rPr lang="en-US" altLang="zh-CN" sz="2800" b="1" dirty="0">
                <a:solidFill>
                  <a:schemeClr val="accent5">
                    <a:lumMod val="75000"/>
                  </a:schemeClr>
                </a:solidFill>
                <a:latin typeface="Agency FB" panose="020B0503020202020204" pitchFamily="34" charset="0"/>
              </a:rPr>
              <a:t>Lecture</a:t>
            </a:r>
          </a:p>
          <a:p>
            <a:r>
              <a:rPr lang="en-US" altLang="zh-CN" sz="2800" b="1" dirty="0">
                <a:solidFill>
                  <a:schemeClr val="accent5">
                    <a:lumMod val="75000"/>
                  </a:schemeClr>
                </a:solidFill>
                <a:latin typeface="Agency FB" panose="020B0503020202020204" pitchFamily="34" charset="0"/>
              </a:rPr>
              <a:t>TPO 69-2</a:t>
            </a:r>
          </a:p>
        </p:txBody>
      </p:sp>
      <p:sp>
        <p:nvSpPr>
          <p:cNvPr id="3" name="文本框 2">
            <a:extLst>
              <a:ext uri="{FF2B5EF4-FFF2-40B4-BE49-F238E27FC236}">
                <a16:creationId xmlns:a16="http://schemas.microsoft.com/office/drawing/2014/main" id="{34B89EFD-B1B9-1FF3-F18B-5C624FDE1A2C}"/>
              </a:ext>
            </a:extLst>
          </p:cNvPr>
          <p:cNvSpPr txBox="1"/>
          <p:nvPr/>
        </p:nvSpPr>
        <p:spPr>
          <a:xfrm>
            <a:off x="8148324" y="2780244"/>
            <a:ext cx="2667718" cy="1015663"/>
          </a:xfrm>
          <a:prstGeom prst="rect">
            <a:avLst/>
          </a:prstGeom>
          <a:noFill/>
        </p:spPr>
        <p:txBody>
          <a:bodyPr wrap="none" rtlCol="0">
            <a:spAutoFit/>
          </a:bodyPr>
          <a:lstStyle/>
          <a:p>
            <a:r>
              <a:rPr kumimoji="1" lang="en-US" altLang="zh-CN" sz="2000" dirty="0">
                <a:solidFill>
                  <a:schemeClr val="accent5">
                    <a:lumMod val="75000"/>
                  </a:schemeClr>
                </a:solidFill>
                <a:latin typeface="Ink Free" panose="03080402000500000000" pitchFamily="66" charset="0"/>
              </a:rPr>
              <a:t>life forms around them</a:t>
            </a:r>
          </a:p>
          <a:p>
            <a:endParaRPr kumimoji="1" lang="en-US" altLang="zh-CN" sz="2000" dirty="0">
              <a:solidFill>
                <a:schemeClr val="accent5">
                  <a:lumMod val="75000"/>
                </a:schemeClr>
              </a:solidFill>
              <a:latin typeface="Ink Free" panose="03080402000500000000" pitchFamily="66" charset="0"/>
            </a:endParaRPr>
          </a:p>
          <a:p>
            <a:r>
              <a:rPr kumimoji="1" lang="en-US" altLang="zh-CN" sz="2000" dirty="0">
                <a:solidFill>
                  <a:schemeClr val="accent5">
                    <a:lumMod val="75000"/>
                  </a:schemeClr>
                </a:solidFill>
                <a:latin typeface="Ink Free" panose="03080402000500000000" pitchFamily="66" charset="0"/>
              </a:rPr>
              <a:t>important for us</a:t>
            </a:r>
            <a:endParaRPr kumimoji="1" lang="zh-CN" altLang="en-US" sz="2000" dirty="0">
              <a:solidFill>
                <a:schemeClr val="accent5">
                  <a:lumMod val="75000"/>
                </a:schemeClr>
              </a:solidFill>
              <a:latin typeface="Ink Free" panose="03080402000500000000" pitchFamily="66" charset="0"/>
            </a:endParaRPr>
          </a:p>
        </p:txBody>
      </p:sp>
    </p:spTree>
    <p:extLst>
      <p:ext uri="{BB962C8B-B14F-4D97-AF65-F5344CB8AC3E}">
        <p14:creationId xmlns:p14="http://schemas.microsoft.com/office/powerpoint/2010/main" val="1043971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8">
            <a:extLst>
              <a:ext uri="{FF2B5EF4-FFF2-40B4-BE49-F238E27FC236}">
                <a16:creationId xmlns:a16="http://schemas.microsoft.com/office/drawing/2014/main" id="{34B90A05-85D2-9A42-97B9-7693CF83748B}"/>
              </a:ext>
            </a:extLst>
          </p:cNvPr>
          <p:cNvSpPr txBox="1"/>
          <p:nvPr/>
        </p:nvSpPr>
        <p:spPr>
          <a:xfrm>
            <a:off x="10497131" y="133592"/>
            <a:ext cx="1479901" cy="461665"/>
          </a:xfrm>
          <a:prstGeom prst="rect">
            <a:avLst/>
          </a:prstGeom>
          <a:noFill/>
        </p:spPr>
        <p:txBody>
          <a:bodyPr wrap="square">
            <a:spAutoFit/>
          </a:bodyPr>
          <a:lstStyle/>
          <a:p>
            <a:pPr algn="ctr"/>
            <a:r>
              <a:rPr lang="en-US" altLang="zh-CN" sz="2400" dirty="0">
                <a:solidFill>
                  <a:schemeClr val="accent5">
                    <a:lumMod val="75000"/>
                  </a:schemeClr>
                </a:solidFill>
                <a:latin typeface="Agency FB" panose="020B0503020202020204" pitchFamily="34" charset="0"/>
              </a:rPr>
              <a:t>TPO 24-4</a:t>
            </a:r>
          </a:p>
        </p:txBody>
      </p:sp>
      <p:cxnSp>
        <p:nvCxnSpPr>
          <p:cNvPr id="4" name="Straight Arrow Connector 7">
            <a:extLst>
              <a:ext uri="{FF2B5EF4-FFF2-40B4-BE49-F238E27FC236}">
                <a16:creationId xmlns:a16="http://schemas.microsoft.com/office/drawing/2014/main" id="{8BC0944F-2FDF-594F-9177-00B7C0FD2A1E}"/>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5" name="TextBox 15">
            <a:extLst>
              <a:ext uri="{FF2B5EF4-FFF2-40B4-BE49-F238E27FC236}">
                <a16:creationId xmlns:a16="http://schemas.microsoft.com/office/drawing/2014/main" id="{8FD219CE-1CF8-D74E-8D38-9FF63500F017}"/>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
        <p:nvSpPr>
          <p:cNvPr id="9" name="TextBox 23">
            <a:extLst>
              <a:ext uri="{FF2B5EF4-FFF2-40B4-BE49-F238E27FC236}">
                <a16:creationId xmlns:a16="http://schemas.microsoft.com/office/drawing/2014/main" id="{C86B96BA-A183-8046-86BF-4D1C0A141B5B}"/>
              </a:ext>
            </a:extLst>
          </p:cNvPr>
          <p:cNvSpPr txBox="1"/>
          <p:nvPr/>
        </p:nvSpPr>
        <p:spPr>
          <a:xfrm>
            <a:off x="667068" y="224405"/>
            <a:ext cx="1149674"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Intro: </a:t>
            </a:r>
          </a:p>
          <a:p>
            <a:r>
              <a:rPr lang="en-US" altLang="zh-CN" sz="2400" dirty="0">
                <a:solidFill>
                  <a:schemeClr val="accent5">
                    <a:lumMod val="75000"/>
                  </a:schemeClr>
                </a:solidFill>
                <a:latin typeface="Agency FB" panose="020B0503020202020204" pitchFamily="34" charset="0"/>
              </a:rPr>
              <a:t>about 34s</a:t>
            </a:r>
            <a:endParaRPr lang="zh-CN" altLang="en-US" sz="2400" dirty="0">
              <a:solidFill>
                <a:schemeClr val="accent5">
                  <a:lumMod val="75000"/>
                </a:schemeClr>
              </a:solidFill>
              <a:latin typeface="Agency FB" panose="020B0503020202020204" pitchFamily="34" charset="0"/>
            </a:endParaRPr>
          </a:p>
        </p:txBody>
      </p:sp>
      <p:cxnSp>
        <p:nvCxnSpPr>
          <p:cNvPr id="10" name="Straight Connector 30">
            <a:extLst>
              <a:ext uri="{FF2B5EF4-FFF2-40B4-BE49-F238E27FC236}">
                <a16:creationId xmlns:a16="http://schemas.microsoft.com/office/drawing/2014/main" id="{E7ED919C-AE71-5C4E-B0CD-0D9A2F024018}"/>
              </a:ext>
            </a:extLst>
          </p:cNvPr>
          <p:cNvCxnSpPr>
            <a:cxnSpLocks/>
          </p:cNvCxnSpPr>
          <p:nvPr/>
        </p:nvCxnSpPr>
        <p:spPr>
          <a:xfrm>
            <a:off x="667068" y="1330545"/>
            <a:ext cx="472968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2B18942F-D65D-CE41-8C04-044E69A75D83}"/>
              </a:ext>
            </a:extLst>
          </p:cNvPr>
          <p:cNvSpPr txBox="1"/>
          <p:nvPr/>
        </p:nvSpPr>
        <p:spPr>
          <a:xfrm>
            <a:off x="2746530" y="493708"/>
            <a:ext cx="2785710" cy="646331"/>
          </a:xfrm>
          <a:prstGeom prst="rect">
            <a:avLst/>
          </a:prstGeom>
          <a:noFill/>
        </p:spPr>
        <p:txBody>
          <a:bodyPr wrap="square" rtlCol="0">
            <a:spAutoFit/>
          </a:bodyPr>
          <a:lstStyle/>
          <a:p>
            <a:r>
              <a:rPr kumimoji="1" lang="en-US" altLang="zh-CN" dirty="0">
                <a:solidFill>
                  <a:schemeClr val="accent5">
                    <a:lumMod val="75000"/>
                  </a:schemeClr>
                </a:solidFill>
              </a:rPr>
              <a:t>comes to the office– have a  problem </a:t>
            </a:r>
            <a:endParaRPr kumimoji="1" lang="zh-CN" altLang="en-US" dirty="0">
              <a:solidFill>
                <a:schemeClr val="accent5">
                  <a:lumMod val="75000"/>
                </a:schemeClr>
              </a:solidFill>
            </a:endParaRPr>
          </a:p>
        </p:txBody>
      </p:sp>
      <p:sp>
        <p:nvSpPr>
          <p:cNvPr id="12" name="TextBox 40">
            <a:extLst>
              <a:ext uri="{FF2B5EF4-FFF2-40B4-BE49-F238E27FC236}">
                <a16:creationId xmlns:a16="http://schemas.microsoft.com/office/drawing/2014/main" id="{8C89F5BF-427F-3A4E-A745-92C25830F71E}"/>
              </a:ext>
            </a:extLst>
          </p:cNvPr>
          <p:cNvSpPr txBox="1"/>
          <p:nvPr/>
        </p:nvSpPr>
        <p:spPr>
          <a:xfrm>
            <a:off x="585763" y="1732510"/>
            <a:ext cx="1321196"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One: </a:t>
            </a:r>
          </a:p>
          <a:p>
            <a:r>
              <a:rPr lang="en-US" altLang="zh-CN" sz="2400" dirty="0">
                <a:solidFill>
                  <a:schemeClr val="accent5">
                    <a:lumMod val="75000"/>
                  </a:schemeClr>
                </a:solidFill>
                <a:latin typeface="Agency FB" panose="020B0503020202020204" pitchFamily="34" charset="0"/>
              </a:rPr>
              <a:t>0:34 – 1:01</a:t>
            </a:r>
            <a:endParaRPr lang="zh-CN" altLang="en-US" sz="2400" dirty="0">
              <a:solidFill>
                <a:schemeClr val="accent5">
                  <a:lumMod val="75000"/>
                </a:schemeClr>
              </a:solidFill>
              <a:latin typeface="Agency FB" panose="020B0503020202020204" pitchFamily="34" charset="0"/>
            </a:endParaRPr>
          </a:p>
        </p:txBody>
      </p:sp>
      <p:cxnSp>
        <p:nvCxnSpPr>
          <p:cNvPr id="13" name="Straight Connector 30">
            <a:extLst>
              <a:ext uri="{FF2B5EF4-FFF2-40B4-BE49-F238E27FC236}">
                <a16:creationId xmlns:a16="http://schemas.microsoft.com/office/drawing/2014/main" id="{139F5A96-0578-CC49-9D71-8AE1F8A3A828}"/>
              </a:ext>
            </a:extLst>
          </p:cNvPr>
          <p:cNvCxnSpPr>
            <a:cxnSpLocks/>
          </p:cNvCxnSpPr>
          <p:nvPr/>
        </p:nvCxnSpPr>
        <p:spPr>
          <a:xfrm>
            <a:off x="667068" y="2803745"/>
            <a:ext cx="472968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F2661DEB-5207-4C45-9F38-D47E9C51DA1B}"/>
              </a:ext>
            </a:extLst>
          </p:cNvPr>
          <p:cNvSpPr txBox="1"/>
          <p:nvPr/>
        </p:nvSpPr>
        <p:spPr>
          <a:xfrm>
            <a:off x="2761185" y="1547843"/>
            <a:ext cx="3060697" cy="1200329"/>
          </a:xfrm>
          <a:prstGeom prst="rect">
            <a:avLst/>
          </a:prstGeom>
          <a:noFill/>
        </p:spPr>
        <p:txBody>
          <a:bodyPr wrap="square" rtlCol="0">
            <a:spAutoFit/>
          </a:bodyPr>
          <a:lstStyle/>
          <a:p>
            <a:r>
              <a:rPr kumimoji="1" lang="en-US" altLang="zh-CN" dirty="0">
                <a:solidFill>
                  <a:schemeClr val="accent5">
                    <a:lumMod val="75000"/>
                  </a:schemeClr>
                </a:solidFill>
              </a:rPr>
              <a:t>tutoring center – misunderstanding / time arrangement – extending hours</a:t>
            </a:r>
          </a:p>
        </p:txBody>
      </p:sp>
      <p:sp>
        <p:nvSpPr>
          <p:cNvPr id="15" name="TextBox 41">
            <a:extLst>
              <a:ext uri="{FF2B5EF4-FFF2-40B4-BE49-F238E27FC236}">
                <a16:creationId xmlns:a16="http://schemas.microsoft.com/office/drawing/2014/main" id="{4A99BA9C-6DC3-014D-BCA6-F45DD7AB06AE}"/>
              </a:ext>
            </a:extLst>
          </p:cNvPr>
          <p:cNvSpPr txBox="1"/>
          <p:nvPr/>
        </p:nvSpPr>
        <p:spPr>
          <a:xfrm>
            <a:off x="609673" y="3168424"/>
            <a:ext cx="1335622"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Two: </a:t>
            </a:r>
          </a:p>
          <a:p>
            <a:r>
              <a:rPr lang="en-US" altLang="zh-CN" sz="2400" dirty="0">
                <a:solidFill>
                  <a:schemeClr val="accent5">
                    <a:lumMod val="75000"/>
                  </a:schemeClr>
                </a:solidFill>
                <a:latin typeface="Agency FB" panose="020B0503020202020204" pitchFamily="34" charset="0"/>
              </a:rPr>
              <a:t>1:02 – 1:41</a:t>
            </a:r>
            <a:endParaRPr lang="zh-CN" altLang="en-US" sz="2400" dirty="0">
              <a:solidFill>
                <a:schemeClr val="accent5">
                  <a:lumMod val="75000"/>
                </a:schemeClr>
              </a:solidFill>
              <a:latin typeface="Agency FB" panose="020B0503020202020204" pitchFamily="34" charset="0"/>
            </a:endParaRPr>
          </a:p>
        </p:txBody>
      </p:sp>
      <p:cxnSp>
        <p:nvCxnSpPr>
          <p:cNvPr id="16" name="Straight Connector 30">
            <a:extLst>
              <a:ext uri="{FF2B5EF4-FFF2-40B4-BE49-F238E27FC236}">
                <a16:creationId xmlns:a16="http://schemas.microsoft.com/office/drawing/2014/main" id="{73F62720-46DA-1446-AC18-0F21B4500325}"/>
              </a:ext>
            </a:extLst>
          </p:cNvPr>
          <p:cNvCxnSpPr>
            <a:cxnSpLocks/>
          </p:cNvCxnSpPr>
          <p:nvPr/>
        </p:nvCxnSpPr>
        <p:spPr>
          <a:xfrm>
            <a:off x="667068" y="4456714"/>
            <a:ext cx="472968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8" name="TextBox 42">
            <a:extLst>
              <a:ext uri="{FF2B5EF4-FFF2-40B4-BE49-F238E27FC236}">
                <a16:creationId xmlns:a16="http://schemas.microsoft.com/office/drawing/2014/main" id="{7C729FEB-733A-5645-8154-40E80E9F7F1D}"/>
              </a:ext>
            </a:extLst>
          </p:cNvPr>
          <p:cNvSpPr txBox="1"/>
          <p:nvPr/>
        </p:nvSpPr>
        <p:spPr>
          <a:xfrm>
            <a:off x="609673" y="4725144"/>
            <a:ext cx="1593706" cy="1200329"/>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Three </a:t>
            </a:r>
          </a:p>
          <a:p>
            <a:r>
              <a:rPr lang="en-US" altLang="zh-CN" sz="2400" b="1" dirty="0">
                <a:solidFill>
                  <a:schemeClr val="accent5">
                    <a:lumMod val="75000"/>
                  </a:schemeClr>
                </a:solidFill>
                <a:latin typeface="Agency FB" panose="020B0503020202020204" pitchFamily="34" charset="0"/>
              </a:rPr>
              <a:t>&amp; Conclusion:</a:t>
            </a:r>
            <a:endParaRPr lang="zh-CN" altLang="en-US" sz="2400" b="1" dirty="0">
              <a:solidFill>
                <a:schemeClr val="accent5">
                  <a:lumMod val="75000"/>
                </a:schemeClr>
              </a:solidFill>
              <a:latin typeface="Agency FB" panose="020B0503020202020204" pitchFamily="34" charset="0"/>
            </a:endParaRPr>
          </a:p>
          <a:p>
            <a:r>
              <a:rPr lang="en-US" altLang="zh-CN" sz="2400" dirty="0">
                <a:solidFill>
                  <a:schemeClr val="accent5">
                    <a:lumMod val="75000"/>
                  </a:schemeClr>
                </a:solidFill>
                <a:latin typeface="Agency FB" panose="020B0503020202020204" pitchFamily="34" charset="0"/>
              </a:rPr>
              <a:t>1:42 – 2:55</a:t>
            </a:r>
          </a:p>
        </p:txBody>
      </p:sp>
      <p:sp>
        <p:nvSpPr>
          <p:cNvPr id="2" name="文本框 1">
            <a:extLst>
              <a:ext uri="{FF2B5EF4-FFF2-40B4-BE49-F238E27FC236}">
                <a16:creationId xmlns:a16="http://schemas.microsoft.com/office/drawing/2014/main" id="{C7AF8D2B-614D-2D4C-B6A9-1305BD41FC21}"/>
              </a:ext>
            </a:extLst>
          </p:cNvPr>
          <p:cNvSpPr txBox="1"/>
          <p:nvPr/>
        </p:nvSpPr>
        <p:spPr>
          <a:xfrm>
            <a:off x="6032589" y="0"/>
            <a:ext cx="6159411" cy="5847755"/>
          </a:xfrm>
          <a:prstGeom prst="rect">
            <a:avLst/>
          </a:prstGeom>
          <a:noFill/>
        </p:spPr>
        <p:txBody>
          <a:bodyPr wrap="square" rtlCol="0">
            <a:spAutoFit/>
          </a:bodyPr>
          <a:lstStyle/>
          <a:p>
            <a:r>
              <a:rPr kumimoji="1" lang="en-US" altLang="zh-CN" b="1" u="sng" dirty="0"/>
              <a:t>Answers:</a:t>
            </a:r>
          </a:p>
          <a:p>
            <a:endParaRPr kumimoji="1" lang="en-US" altLang="zh-CN" b="1" u="sng" dirty="0"/>
          </a:p>
          <a:p>
            <a:r>
              <a:rPr kumimoji="1" lang="en-US" altLang="zh-CN" sz="1600" dirty="0"/>
              <a:t>The student comes to the professor’s office to ask about the final exam. He has a problem about the subject.</a:t>
            </a:r>
          </a:p>
          <a:p>
            <a:endParaRPr kumimoji="1" lang="en-US" altLang="zh-CN" sz="1600" dirty="0"/>
          </a:p>
          <a:p>
            <a:r>
              <a:rPr kumimoji="1" lang="en-US" altLang="zh-CN" sz="1600" dirty="0"/>
              <a:t>The professor suggests that he could go to the tutoring center. However, the student never goes there because he had a misunderstanding and now he has a part-time job. Then, the professor says there will be extending hours during final exam, and the student agrees to try it.</a:t>
            </a:r>
          </a:p>
          <a:p>
            <a:endParaRPr kumimoji="1" lang="en-US" altLang="zh-CN" sz="1600" dirty="0"/>
          </a:p>
          <a:p>
            <a:endParaRPr kumimoji="1" lang="en-US" altLang="zh-CN" sz="1600" dirty="0"/>
          </a:p>
          <a:p>
            <a:r>
              <a:rPr kumimoji="1" lang="en-US" altLang="zh-CN" sz="1600" dirty="0"/>
              <a:t>After that, the professor asks which part of the subject the student doesn’t understand, and the student demonstrates that he is confused about how topography affects precipitation in the hydrologic cycle.</a:t>
            </a:r>
          </a:p>
          <a:p>
            <a:endParaRPr kumimoji="1" lang="en-US" altLang="zh-CN" sz="1600" dirty="0"/>
          </a:p>
          <a:p>
            <a:endParaRPr kumimoji="1" lang="en-US" altLang="zh-CN" sz="1600" dirty="0"/>
          </a:p>
          <a:p>
            <a:endParaRPr kumimoji="1" lang="en-US" altLang="zh-CN" sz="1600" dirty="0"/>
          </a:p>
          <a:p>
            <a:r>
              <a:rPr kumimoji="1" lang="en-US" altLang="zh-CN" sz="1600" dirty="0"/>
              <a:t>Therefore, the professor takes one example to explain the topography’s effect. The student understands the</a:t>
            </a:r>
            <a:r>
              <a:rPr kumimoji="1" lang="zh-CN" altLang="en-US" sz="1600" dirty="0"/>
              <a:t> </a:t>
            </a:r>
            <a:r>
              <a:rPr kumimoji="1" lang="en-US" altLang="zh-CN" sz="1600" dirty="0"/>
              <a:t>process after the explanation and wonders if this part will be on the final exam.</a:t>
            </a:r>
          </a:p>
          <a:p>
            <a:endParaRPr kumimoji="1" lang="zh-CN" altLang="en-US" dirty="0"/>
          </a:p>
        </p:txBody>
      </p:sp>
      <p:sp>
        <p:nvSpPr>
          <p:cNvPr id="21" name="文本框 20">
            <a:extLst>
              <a:ext uri="{FF2B5EF4-FFF2-40B4-BE49-F238E27FC236}">
                <a16:creationId xmlns:a16="http://schemas.microsoft.com/office/drawing/2014/main" id="{3A7829EB-09F1-224F-9FAF-967D71DA01CD}"/>
              </a:ext>
            </a:extLst>
          </p:cNvPr>
          <p:cNvSpPr txBox="1"/>
          <p:nvPr/>
        </p:nvSpPr>
        <p:spPr>
          <a:xfrm>
            <a:off x="2634184" y="3193340"/>
            <a:ext cx="3314700" cy="923330"/>
          </a:xfrm>
          <a:prstGeom prst="rect">
            <a:avLst/>
          </a:prstGeom>
          <a:noFill/>
        </p:spPr>
        <p:txBody>
          <a:bodyPr wrap="square" rtlCol="0">
            <a:spAutoFit/>
          </a:bodyPr>
          <a:lstStyle/>
          <a:p>
            <a:r>
              <a:rPr kumimoji="1" lang="en-US" altLang="zh-CN" dirty="0">
                <a:solidFill>
                  <a:schemeClr val="accent5">
                    <a:lumMod val="75000"/>
                  </a:schemeClr>
                </a:solidFill>
              </a:rPr>
              <a:t>professor questions which part –hydrologic cycle – topography - affect precipitation</a:t>
            </a:r>
            <a:endParaRPr kumimoji="1" lang="zh-CN" altLang="en-US" dirty="0">
              <a:solidFill>
                <a:schemeClr val="accent5">
                  <a:lumMod val="75000"/>
                </a:schemeClr>
              </a:solidFill>
            </a:endParaRPr>
          </a:p>
        </p:txBody>
      </p:sp>
      <p:sp>
        <p:nvSpPr>
          <p:cNvPr id="22" name="文本框 21">
            <a:extLst>
              <a:ext uri="{FF2B5EF4-FFF2-40B4-BE49-F238E27FC236}">
                <a16:creationId xmlns:a16="http://schemas.microsoft.com/office/drawing/2014/main" id="{20BEBA02-7531-EB4A-BB72-B8816F4B38F3}"/>
              </a:ext>
            </a:extLst>
          </p:cNvPr>
          <p:cNvSpPr txBox="1"/>
          <p:nvPr/>
        </p:nvSpPr>
        <p:spPr>
          <a:xfrm>
            <a:off x="2828300" y="4709755"/>
            <a:ext cx="3314697" cy="923330"/>
          </a:xfrm>
          <a:prstGeom prst="rect">
            <a:avLst/>
          </a:prstGeom>
          <a:noFill/>
        </p:spPr>
        <p:txBody>
          <a:bodyPr wrap="square" rtlCol="0">
            <a:spAutoFit/>
          </a:bodyPr>
          <a:lstStyle/>
          <a:p>
            <a:r>
              <a:rPr kumimoji="1" lang="en-US" altLang="zh-CN" dirty="0">
                <a:solidFill>
                  <a:schemeClr val="accent5">
                    <a:lumMod val="75000"/>
                  </a:schemeClr>
                </a:solidFill>
              </a:rPr>
              <a:t>explanation -example – understand it – wonders if it’ll be on the final</a:t>
            </a:r>
            <a:endParaRPr kumimoji="1" lang="zh-CN" altLang="en-US" dirty="0">
              <a:solidFill>
                <a:schemeClr val="accent5">
                  <a:lumMod val="75000"/>
                </a:schemeClr>
              </a:solidFill>
            </a:endParaRPr>
          </a:p>
        </p:txBody>
      </p:sp>
      <p:sp>
        <p:nvSpPr>
          <p:cNvPr id="6" name="灯片编号占位符 5">
            <a:extLst>
              <a:ext uri="{FF2B5EF4-FFF2-40B4-BE49-F238E27FC236}">
                <a16:creationId xmlns:a16="http://schemas.microsoft.com/office/drawing/2014/main" id="{CED7EA4B-C17D-F840-B51B-2E32FDA8058B}"/>
              </a:ext>
            </a:extLst>
          </p:cNvPr>
          <p:cNvSpPr>
            <a:spLocks noGrp="1"/>
          </p:cNvSpPr>
          <p:nvPr>
            <p:ph type="sldNum" sz="quarter" idx="12"/>
          </p:nvPr>
        </p:nvSpPr>
        <p:spPr/>
        <p:txBody>
          <a:bodyPr/>
          <a:lstStyle/>
          <a:p>
            <a:fld id="{339F675D-CCB8-1E44-8B99-D1C31FDA93BF}" type="slidenum">
              <a:rPr kumimoji="1" lang="zh-CN" altLang="en-US" smtClean="0"/>
              <a:t>3</a:t>
            </a:fld>
            <a:endParaRPr kumimoji="1" lang="zh-CN" altLang="en-US" dirty="0"/>
          </a:p>
        </p:txBody>
      </p:sp>
    </p:spTree>
    <p:extLst>
      <p:ext uri="{BB962C8B-B14F-4D97-AF65-F5344CB8AC3E}">
        <p14:creationId xmlns:p14="http://schemas.microsoft.com/office/powerpoint/2010/main" val="39496634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4C760575-7135-4730-93F9-8820D87BF277}"/>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F0A447C2-20C6-4D67-BE9B-710DD047BDF4}"/>
              </a:ext>
            </a:extLst>
          </p:cNvPr>
          <p:cNvSpPr txBox="1"/>
          <p:nvPr/>
        </p:nvSpPr>
        <p:spPr>
          <a:xfrm>
            <a:off x="667068" y="224405"/>
            <a:ext cx="859531"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Intro:</a:t>
            </a:r>
            <a:endParaRPr lang="zh-CN" altLang="en-US" sz="2800" dirty="0">
              <a:solidFill>
                <a:schemeClr val="accent5">
                  <a:lumMod val="75000"/>
                </a:schemeClr>
              </a:solidFill>
              <a:latin typeface="Indie Flower" panose="02000000000000000000" pitchFamily="2" charset="0"/>
            </a:endParaRPr>
          </a:p>
        </p:txBody>
      </p:sp>
      <p:cxnSp>
        <p:nvCxnSpPr>
          <p:cNvPr id="31" name="Straight Connector 30">
            <a:extLst>
              <a:ext uri="{FF2B5EF4-FFF2-40B4-BE49-F238E27FC236}">
                <a16:creationId xmlns:a16="http://schemas.microsoft.com/office/drawing/2014/main" id="{FA245822-1FFC-4EE3-926E-F12792824D77}"/>
              </a:ext>
            </a:extLst>
          </p:cNvPr>
          <p:cNvCxnSpPr/>
          <p:nvPr/>
        </p:nvCxnSpPr>
        <p:spPr>
          <a:xfrm flipV="1">
            <a:off x="667068" y="1319569"/>
            <a:ext cx="7695297" cy="1097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81EC4AF-980A-4F97-87DE-DF9F0CEB3658}"/>
              </a:ext>
            </a:extLst>
          </p:cNvPr>
          <p:cNvSpPr txBox="1"/>
          <p:nvPr/>
        </p:nvSpPr>
        <p:spPr>
          <a:xfrm>
            <a:off x="588456" y="1374289"/>
            <a:ext cx="130048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1:</a:t>
            </a:r>
            <a:endParaRPr lang="zh-CN" altLang="en-US" sz="2800" dirty="0">
              <a:solidFill>
                <a:schemeClr val="accent5">
                  <a:lumMod val="75000"/>
                </a:schemeClr>
              </a:solidFill>
              <a:latin typeface="Indie Flower" panose="02000000000000000000" pitchFamily="2" charset="0"/>
            </a:endParaRPr>
          </a:p>
        </p:txBody>
      </p:sp>
      <p:sp>
        <p:nvSpPr>
          <p:cNvPr id="2" name="Slide Number Placeholder 1">
            <a:extLst>
              <a:ext uri="{FF2B5EF4-FFF2-40B4-BE49-F238E27FC236}">
                <a16:creationId xmlns:a16="http://schemas.microsoft.com/office/drawing/2014/main" id="{47CF2A8B-13CB-42CB-8475-27ABF77F9D5F}"/>
              </a:ext>
            </a:extLst>
          </p:cNvPr>
          <p:cNvSpPr>
            <a:spLocks noGrp="1"/>
          </p:cNvSpPr>
          <p:nvPr>
            <p:ph type="sldNum" sz="quarter" idx="12"/>
          </p:nvPr>
        </p:nvSpPr>
        <p:spPr/>
        <p:txBody>
          <a:bodyPr/>
          <a:lstStyle/>
          <a:p>
            <a:fld id="{EBF56985-7CC6-482A-A174-BBAF2E85857D}" type="slidenum">
              <a:rPr lang="zh-CN" altLang="en-US" smtClean="0"/>
              <a:t>30</a:t>
            </a:fld>
            <a:endParaRPr lang="zh-CN" altLang="en-US"/>
          </a:p>
        </p:txBody>
      </p:sp>
      <p:sp>
        <p:nvSpPr>
          <p:cNvPr id="16" name="TextBox 15">
            <a:extLst>
              <a:ext uri="{FF2B5EF4-FFF2-40B4-BE49-F238E27FC236}">
                <a16:creationId xmlns:a16="http://schemas.microsoft.com/office/drawing/2014/main" id="{266F6108-194B-460C-95DE-C7FA9BDC333E}"/>
              </a:ext>
            </a:extLst>
          </p:cNvPr>
          <p:cNvSpPr txBox="1"/>
          <p:nvPr/>
        </p:nvSpPr>
        <p:spPr>
          <a:xfrm>
            <a:off x="1746209" y="283316"/>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00:00 – 00:57</a:t>
            </a:r>
            <a:endParaRPr lang="zh-CN" altLang="en-US" sz="2000" dirty="0">
              <a:solidFill>
                <a:schemeClr val="accent5">
                  <a:lumMod val="75000"/>
                </a:schemeClr>
              </a:solidFill>
              <a:latin typeface="Indie Flower" panose="02000000000000000000" pitchFamily="2" charset="0"/>
            </a:endParaRPr>
          </a:p>
        </p:txBody>
      </p:sp>
      <p:sp>
        <p:nvSpPr>
          <p:cNvPr id="21" name="TextBox 20">
            <a:extLst>
              <a:ext uri="{FF2B5EF4-FFF2-40B4-BE49-F238E27FC236}">
                <a16:creationId xmlns:a16="http://schemas.microsoft.com/office/drawing/2014/main" id="{5386F993-1998-490D-BE42-6FAC12C5AF59}"/>
              </a:ext>
            </a:extLst>
          </p:cNvPr>
          <p:cNvSpPr txBox="1"/>
          <p:nvPr/>
        </p:nvSpPr>
        <p:spPr>
          <a:xfrm>
            <a:off x="1746209" y="1450410"/>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00:57 – 01:33</a:t>
            </a:r>
            <a:endParaRPr lang="zh-CN" altLang="en-US" sz="2000" dirty="0"/>
          </a:p>
        </p:txBody>
      </p:sp>
      <p:sp>
        <p:nvSpPr>
          <p:cNvPr id="26" name="TextBox 25">
            <a:extLst>
              <a:ext uri="{FF2B5EF4-FFF2-40B4-BE49-F238E27FC236}">
                <a16:creationId xmlns:a16="http://schemas.microsoft.com/office/drawing/2014/main" id="{AE3C10B1-9011-4195-A1BA-A3504880B5D0}"/>
              </a:ext>
            </a:extLst>
          </p:cNvPr>
          <p:cNvSpPr txBox="1"/>
          <p:nvPr/>
        </p:nvSpPr>
        <p:spPr>
          <a:xfrm>
            <a:off x="1746209" y="651744"/>
            <a:ext cx="5521063" cy="400110"/>
          </a:xfrm>
          <a:prstGeom prst="rect">
            <a:avLst/>
          </a:prstGeom>
          <a:noFill/>
        </p:spPr>
        <p:txBody>
          <a:bodyPr wrap="none" rtlCol="0">
            <a:spAutoFit/>
          </a:bodyPr>
          <a:lstStyle/>
          <a:p>
            <a:r>
              <a:rPr lang="en-US" altLang="zh-CN" sz="2000" dirty="0"/>
              <a:t>A geological phenomenon– Hydrothermal Vents</a:t>
            </a:r>
            <a:endParaRPr lang="zh-CN" altLang="en-US" sz="2000" dirty="0"/>
          </a:p>
        </p:txBody>
      </p:sp>
      <p:sp>
        <p:nvSpPr>
          <p:cNvPr id="28" name="TextBox 27">
            <a:extLst>
              <a:ext uri="{FF2B5EF4-FFF2-40B4-BE49-F238E27FC236}">
                <a16:creationId xmlns:a16="http://schemas.microsoft.com/office/drawing/2014/main" id="{0ABD8BA6-9508-4D83-839F-50105DB74F5C}"/>
              </a:ext>
            </a:extLst>
          </p:cNvPr>
          <p:cNvSpPr txBox="1"/>
          <p:nvPr/>
        </p:nvSpPr>
        <p:spPr>
          <a:xfrm>
            <a:off x="1746209" y="1941253"/>
            <a:ext cx="4794902" cy="400110"/>
          </a:xfrm>
          <a:prstGeom prst="rect">
            <a:avLst/>
          </a:prstGeom>
          <a:noFill/>
        </p:spPr>
        <p:txBody>
          <a:bodyPr wrap="none" rtlCol="0">
            <a:spAutoFit/>
          </a:bodyPr>
          <a:lstStyle/>
          <a:p>
            <a:r>
              <a:rPr lang="en-US" altLang="zh-CN" sz="2000" dirty="0"/>
              <a:t>Background info – exotic life / significance</a:t>
            </a:r>
            <a:endParaRPr lang="zh-CN" altLang="en-US" sz="2000" dirty="0"/>
          </a:p>
        </p:txBody>
      </p:sp>
      <p:sp>
        <p:nvSpPr>
          <p:cNvPr id="12" name="TextBox 16">
            <a:extLst>
              <a:ext uri="{FF2B5EF4-FFF2-40B4-BE49-F238E27FC236}">
                <a16:creationId xmlns:a16="http://schemas.microsoft.com/office/drawing/2014/main" id="{20062FF3-9330-A740-964E-82BB1E5913BC}"/>
              </a:ext>
            </a:extLst>
          </p:cNvPr>
          <p:cNvSpPr txBox="1"/>
          <p:nvPr/>
        </p:nvSpPr>
        <p:spPr>
          <a:xfrm>
            <a:off x="10397593" y="283316"/>
            <a:ext cx="1330814" cy="954107"/>
          </a:xfrm>
          <a:prstGeom prst="rect">
            <a:avLst/>
          </a:prstGeom>
          <a:noFill/>
        </p:spPr>
        <p:txBody>
          <a:bodyPr wrap="none" rtlCol="0">
            <a:spAutoFit/>
          </a:bodyPr>
          <a:lstStyle/>
          <a:p>
            <a:r>
              <a:rPr lang="en-US" altLang="zh-CN" sz="2800" b="1" dirty="0">
                <a:solidFill>
                  <a:schemeClr val="accent5">
                    <a:lumMod val="75000"/>
                  </a:schemeClr>
                </a:solidFill>
                <a:latin typeface="Agency FB" panose="020B0503020202020204" pitchFamily="34" charset="0"/>
              </a:rPr>
              <a:t>Lecture</a:t>
            </a:r>
          </a:p>
          <a:p>
            <a:r>
              <a:rPr lang="en-US" altLang="zh-CN" sz="2800" b="1" dirty="0">
                <a:solidFill>
                  <a:schemeClr val="accent5">
                    <a:lumMod val="75000"/>
                  </a:schemeClr>
                </a:solidFill>
                <a:latin typeface="Agency FB" panose="020B0503020202020204" pitchFamily="34" charset="0"/>
              </a:rPr>
              <a:t>TPO 69-2</a:t>
            </a:r>
          </a:p>
        </p:txBody>
      </p:sp>
    </p:spTree>
    <p:extLst>
      <p:ext uri="{BB962C8B-B14F-4D97-AF65-F5344CB8AC3E}">
        <p14:creationId xmlns:p14="http://schemas.microsoft.com/office/powerpoint/2010/main" val="2592424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4C760575-7135-4730-93F9-8820D87BF277}"/>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F0A447C2-20C6-4D67-BE9B-710DD047BDF4}"/>
              </a:ext>
            </a:extLst>
          </p:cNvPr>
          <p:cNvSpPr txBox="1"/>
          <p:nvPr/>
        </p:nvSpPr>
        <p:spPr>
          <a:xfrm>
            <a:off x="667068" y="224405"/>
            <a:ext cx="859531"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Intro:</a:t>
            </a:r>
            <a:endParaRPr lang="zh-CN" altLang="en-US" sz="2800" dirty="0">
              <a:solidFill>
                <a:schemeClr val="accent5">
                  <a:lumMod val="75000"/>
                </a:schemeClr>
              </a:solidFill>
              <a:latin typeface="Indie Flower" panose="02000000000000000000" pitchFamily="2" charset="0"/>
            </a:endParaRPr>
          </a:p>
        </p:txBody>
      </p:sp>
      <p:cxnSp>
        <p:nvCxnSpPr>
          <p:cNvPr id="31" name="Straight Connector 30">
            <a:extLst>
              <a:ext uri="{FF2B5EF4-FFF2-40B4-BE49-F238E27FC236}">
                <a16:creationId xmlns:a16="http://schemas.microsoft.com/office/drawing/2014/main" id="{FA245822-1FFC-4EE3-926E-F12792824D77}"/>
              </a:ext>
            </a:extLst>
          </p:cNvPr>
          <p:cNvCxnSpPr/>
          <p:nvPr/>
        </p:nvCxnSpPr>
        <p:spPr>
          <a:xfrm flipV="1">
            <a:off x="667068" y="1319569"/>
            <a:ext cx="7695297" cy="1097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81EC4AF-980A-4F97-87DE-DF9F0CEB3658}"/>
              </a:ext>
            </a:extLst>
          </p:cNvPr>
          <p:cNvSpPr txBox="1"/>
          <p:nvPr/>
        </p:nvSpPr>
        <p:spPr>
          <a:xfrm>
            <a:off x="588456" y="1374289"/>
            <a:ext cx="130048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1:</a:t>
            </a:r>
            <a:endParaRPr lang="zh-CN" altLang="en-US" sz="2800" dirty="0">
              <a:solidFill>
                <a:schemeClr val="accent5">
                  <a:lumMod val="75000"/>
                </a:schemeClr>
              </a:solidFill>
              <a:latin typeface="Indie Flower" panose="02000000000000000000" pitchFamily="2" charset="0"/>
            </a:endParaRPr>
          </a:p>
        </p:txBody>
      </p:sp>
      <p:sp>
        <p:nvSpPr>
          <p:cNvPr id="2" name="Slide Number Placeholder 1">
            <a:extLst>
              <a:ext uri="{FF2B5EF4-FFF2-40B4-BE49-F238E27FC236}">
                <a16:creationId xmlns:a16="http://schemas.microsoft.com/office/drawing/2014/main" id="{47CF2A8B-13CB-42CB-8475-27ABF77F9D5F}"/>
              </a:ext>
            </a:extLst>
          </p:cNvPr>
          <p:cNvSpPr>
            <a:spLocks noGrp="1"/>
          </p:cNvSpPr>
          <p:nvPr>
            <p:ph type="sldNum" sz="quarter" idx="12"/>
          </p:nvPr>
        </p:nvSpPr>
        <p:spPr/>
        <p:txBody>
          <a:bodyPr/>
          <a:lstStyle/>
          <a:p>
            <a:fld id="{EBF56985-7CC6-482A-A174-BBAF2E85857D}" type="slidenum">
              <a:rPr lang="zh-CN" altLang="en-US" smtClean="0"/>
              <a:t>31</a:t>
            </a:fld>
            <a:endParaRPr lang="zh-CN" altLang="en-US"/>
          </a:p>
        </p:txBody>
      </p:sp>
      <p:sp>
        <p:nvSpPr>
          <p:cNvPr id="16" name="TextBox 15">
            <a:extLst>
              <a:ext uri="{FF2B5EF4-FFF2-40B4-BE49-F238E27FC236}">
                <a16:creationId xmlns:a16="http://schemas.microsoft.com/office/drawing/2014/main" id="{266F6108-194B-460C-95DE-C7FA9BDC333E}"/>
              </a:ext>
            </a:extLst>
          </p:cNvPr>
          <p:cNvSpPr txBox="1"/>
          <p:nvPr/>
        </p:nvSpPr>
        <p:spPr>
          <a:xfrm>
            <a:off x="1746209" y="283316"/>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00:00 – 00:57</a:t>
            </a:r>
            <a:endParaRPr lang="zh-CN" altLang="en-US" sz="2000" dirty="0">
              <a:solidFill>
                <a:schemeClr val="accent5">
                  <a:lumMod val="75000"/>
                </a:schemeClr>
              </a:solidFill>
              <a:latin typeface="Indie Flower" panose="02000000000000000000" pitchFamily="2" charset="0"/>
            </a:endParaRPr>
          </a:p>
        </p:txBody>
      </p:sp>
      <p:sp>
        <p:nvSpPr>
          <p:cNvPr id="21" name="TextBox 20">
            <a:extLst>
              <a:ext uri="{FF2B5EF4-FFF2-40B4-BE49-F238E27FC236}">
                <a16:creationId xmlns:a16="http://schemas.microsoft.com/office/drawing/2014/main" id="{5386F993-1998-490D-BE42-6FAC12C5AF59}"/>
              </a:ext>
            </a:extLst>
          </p:cNvPr>
          <p:cNvSpPr txBox="1"/>
          <p:nvPr/>
        </p:nvSpPr>
        <p:spPr>
          <a:xfrm>
            <a:off x="1746209" y="1450410"/>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00:57 – 01:33</a:t>
            </a:r>
            <a:endParaRPr lang="zh-CN" altLang="en-US" sz="2000" dirty="0"/>
          </a:p>
        </p:txBody>
      </p:sp>
      <p:sp>
        <p:nvSpPr>
          <p:cNvPr id="26" name="TextBox 25">
            <a:extLst>
              <a:ext uri="{FF2B5EF4-FFF2-40B4-BE49-F238E27FC236}">
                <a16:creationId xmlns:a16="http://schemas.microsoft.com/office/drawing/2014/main" id="{AE3C10B1-9011-4195-A1BA-A3504880B5D0}"/>
              </a:ext>
            </a:extLst>
          </p:cNvPr>
          <p:cNvSpPr txBox="1"/>
          <p:nvPr/>
        </p:nvSpPr>
        <p:spPr>
          <a:xfrm>
            <a:off x="1746209" y="651744"/>
            <a:ext cx="5521063" cy="400110"/>
          </a:xfrm>
          <a:prstGeom prst="rect">
            <a:avLst/>
          </a:prstGeom>
          <a:noFill/>
        </p:spPr>
        <p:txBody>
          <a:bodyPr wrap="none" rtlCol="0">
            <a:spAutoFit/>
          </a:bodyPr>
          <a:lstStyle/>
          <a:p>
            <a:r>
              <a:rPr lang="en-US" altLang="zh-CN" sz="2000" dirty="0"/>
              <a:t>A geological phenomenon– Hydrothermal Vents</a:t>
            </a:r>
            <a:endParaRPr lang="zh-CN" altLang="en-US" sz="2000" dirty="0"/>
          </a:p>
        </p:txBody>
      </p:sp>
      <p:sp>
        <p:nvSpPr>
          <p:cNvPr id="28" name="TextBox 27">
            <a:extLst>
              <a:ext uri="{FF2B5EF4-FFF2-40B4-BE49-F238E27FC236}">
                <a16:creationId xmlns:a16="http://schemas.microsoft.com/office/drawing/2014/main" id="{0ABD8BA6-9508-4D83-839F-50105DB74F5C}"/>
              </a:ext>
            </a:extLst>
          </p:cNvPr>
          <p:cNvSpPr txBox="1"/>
          <p:nvPr/>
        </p:nvSpPr>
        <p:spPr>
          <a:xfrm>
            <a:off x="1746209" y="1931051"/>
            <a:ext cx="4830168" cy="400110"/>
          </a:xfrm>
          <a:prstGeom prst="rect">
            <a:avLst/>
          </a:prstGeom>
          <a:noFill/>
        </p:spPr>
        <p:txBody>
          <a:bodyPr wrap="none" rtlCol="0">
            <a:spAutoFit/>
          </a:bodyPr>
          <a:lstStyle/>
          <a:p>
            <a:r>
              <a:rPr lang="en-US" altLang="zh-CN" sz="2000" dirty="0"/>
              <a:t>Background info – exotic life / significance</a:t>
            </a:r>
            <a:endParaRPr lang="zh-CN" altLang="en-US" sz="2000" dirty="0"/>
          </a:p>
        </p:txBody>
      </p:sp>
      <p:cxnSp>
        <p:nvCxnSpPr>
          <p:cNvPr id="12" name="Straight Connector 11">
            <a:extLst>
              <a:ext uri="{FF2B5EF4-FFF2-40B4-BE49-F238E27FC236}">
                <a16:creationId xmlns:a16="http://schemas.microsoft.com/office/drawing/2014/main" id="{CC7DBABF-3086-44E1-B401-5BBE6B643DB6}"/>
              </a:ext>
            </a:extLst>
          </p:cNvPr>
          <p:cNvCxnSpPr/>
          <p:nvPr/>
        </p:nvCxnSpPr>
        <p:spPr>
          <a:xfrm flipV="1">
            <a:off x="667068" y="2577617"/>
            <a:ext cx="7695297" cy="1097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5D47C68-20AE-40B2-A52D-E8839ACE53C8}"/>
              </a:ext>
            </a:extLst>
          </p:cNvPr>
          <p:cNvSpPr txBox="1"/>
          <p:nvPr/>
        </p:nvSpPr>
        <p:spPr>
          <a:xfrm>
            <a:off x="588456" y="2632337"/>
            <a:ext cx="130048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2:</a:t>
            </a:r>
            <a:endParaRPr lang="zh-CN" altLang="en-US" sz="2800" dirty="0">
              <a:solidFill>
                <a:schemeClr val="accent5">
                  <a:lumMod val="75000"/>
                </a:schemeClr>
              </a:solidFill>
              <a:latin typeface="Indie Flower" panose="02000000000000000000" pitchFamily="2" charset="0"/>
            </a:endParaRPr>
          </a:p>
        </p:txBody>
      </p:sp>
      <p:sp>
        <p:nvSpPr>
          <p:cNvPr id="14" name="TextBox 13">
            <a:extLst>
              <a:ext uri="{FF2B5EF4-FFF2-40B4-BE49-F238E27FC236}">
                <a16:creationId xmlns:a16="http://schemas.microsoft.com/office/drawing/2014/main" id="{002FCC9A-5238-417C-ADEC-DAF5DC7505FA}"/>
              </a:ext>
            </a:extLst>
          </p:cNvPr>
          <p:cNvSpPr txBox="1"/>
          <p:nvPr/>
        </p:nvSpPr>
        <p:spPr>
          <a:xfrm>
            <a:off x="1746209" y="2708458"/>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01:33 – 02:50</a:t>
            </a:r>
            <a:endParaRPr lang="zh-CN" altLang="en-US" sz="2000" dirty="0"/>
          </a:p>
        </p:txBody>
      </p:sp>
      <p:sp>
        <p:nvSpPr>
          <p:cNvPr id="18" name="TextBox 17">
            <a:extLst>
              <a:ext uri="{FF2B5EF4-FFF2-40B4-BE49-F238E27FC236}">
                <a16:creationId xmlns:a16="http://schemas.microsoft.com/office/drawing/2014/main" id="{B9AF001C-65DA-4B1C-9BE6-D0365327D389}"/>
              </a:ext>
            </a:extLst>
          </p:cNvPr>
          <p:cNvSpPr txBox="1"/>
          <p:nvPr/>
        </p:nvSpPr>
        <p:spPr>
          <a:xfrm>
            <a:off x="1746209" y="3517895"/>
            <a:ext cx="6864388" cy="1754326"/>
          </a:xfrm>
          <a:prstGeom prst="rect">
            <a:avLst/>
          </a:prstGeom>
          <a:noFill/>
        </p:spPr>
        <p:txBody>
          <a:bodyPr wrap="square" rtlCol="0">
            <a:spAutoFit/>
          </a:bodyPr>
          <a:lstStyle/>
          <a:p>
            <a:r>
              <a:rPr lang="en-US" altLang="zh-CN" sz="3600" dirty="0">
                <a:solidFill>
                  <a:schemeClr val="accent5">
                    <a:lumMod val="75000"/>
                  </a:schemeClr>
                </a:solidFill>
                <a:latin typeface="Ink Free" panose="03080402000500000000" pitchFamily="66" charset="0"/>
              </a:rPr>
              <a:t>Summarize the forming process of hydrothermal vent </a:t>
            </a:r>
          </a:p>
          <a:p>
            <a:endParaRPr lang="en-US" altLang="zh-CN" sz="3600" dirty="0">
              <a:solidFill>
                <a:schemeClr val="accent5">
                  <a:lumMod val="75000"/>
                </a:schemeClr>
              </a:solidFill>
              <a:latin typeface="Ink Free" panose="03080402000500000000" pitchFamily="66" charset="0"/>
            </a:endParaRPr>
          </a:p>
        </p:txBody>
      </p:sp>
      <p:sp>
        <p:nvSpPr>
          <p:cNvPr id="19" name="TextBox 16">
            <a:extLst>
              <a:ext uri="{FF2B5EF4-FFF2-40B4-BE49-F238E27FC236}">
                <a16:creationId xmlns:a16="http://schemas.microsoft.com/office/drawing/2014/main" id="{4AD880F6-FE84-EE41-9DBE-A45BC1B089A5}"/>
              </a:ext>
            </a:extLst>
          </p:cNvPr>
          <p:cNvSpPr txBox="1"/>
          <p:nvPr/>
        </p:nvSpPr>
        <p:spPr>
          <a:xfrm>
            <a:off x="10397593" y="283316"/>
            <a:ext cx="1330814" cy="954107"/>
          </a:xfrm>
          <a:prstGeom prst="rect">
            <a:avLst/>
          </a:prstGeom>
          <a:noFill/>
        </p:spPr>
        <p:txBody>
          <a:bodyPr wrap="none" rtlCol="0">
            <a:spAutoFit/>
          </a:bodyPr>
          <a:lstStyle/>
          <a:p>
            <a:r>
              <a:rPr lang="en-US" altLang="zh-CN" sz="2800" b="1" dirty="0">
                <a:solidFill>
                  <a:schemeClr val="accent5">
                    <a:lumMod val="75000"/>
                  </a:schemeClr>
                </a:solidFill>
                <a:latin typeface="Agency FB" panose="020B0503020202020204" pitchFamily="34" charset="0"/>
              </a:rPr>
              <a:t>Lecture</a:t>
            </a:r>
          </a:p>
          <a:p>
            <a:r>
              <a:rPr lang="en-US" altLang="zh-CN" sz="2800" b="1" dirty="0">
                <a:solidFill>
                  <a:schemeClr val="accent5">
                    <a:lumMod val="75000"/>
                  </a:schemeClr>
                </a:solidFill>
                <a:latin typeface="Agency FB" panose="020B0503020202020204" pitchFamily="34" charset="0"/>
              </a:rPr>
              <a:t>TPO 69-2</a:t>
            </a:r>
          </a:p>
        </p:txBody>
      </p:sp>
      <p:sp>
        <p:nvSpPr>
          <p:cNvPr id="3" name="TextBox 2">
            <a:extLst>
              <a:ext uri="{FF2B5EF4-FFF2-40B4-BE49-F238E27FC236}">
                <a16:creationId xmlns:a16="http://schemas.microsoft.com/office/drawing/2014/main" id="{61782FA3-92A0-E131-9183-84044A6A3A15}"/>
              </a:ext>
            </a:extLst>
          </p:cNvPr>
          <p:cNvSpPr txBox="1"/>
          <p:nvPr/>
        </p:nvSpPr>
        <p:spPr>
          <a:xfrm>
            <a:off x="1738325" y="4749001"/>
            <a:ext cx="6179974" cy="523220"/>
          </a:xfrm>
          <a:prstGeom prst="rect">
            <a:avLst/>
          </a:prstGeom>
          <a:noFill/>
        </p:spPr>
        <p:txBody>
          <a:bodyPr wrap="square">
            <a:spAutoFit/>
          </a:bodyPr>
          <a:lstStyle/>
          <a:p>
            <a:pPr>
              <a:spcAft>
                <a:spcPts val="600"/>
              </a:spcAft>
            </a:pPr>
            <a:r>
              <a:rPr lang="en" altLang="zh-CN" sz="2800" dirty="0">
                <a:cs typeface="Calibri" panose="020F0502020204030204" pitchFamily="34" charset="0"/>
              </a:rPr>
              <a:t>magma chambers</a:t>
            </a:r>
            <a:endParaRPr lang="zh-CN" altLang="en-US" sz="2800" dirty="0"/>
          </a:p>
        </p:txBody>
      </p:sp>
    </p:spTree>
    <p:extLst>
      <p:ext uri="{BB962C8B-B14F-4D97-AF65-F5344CB8AC3E}">
        <p14:creationId xmlns:p14="http://schemas.microsoft.com/office/powerpoint/2010/main" val="2640909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95411E2-C8B1-6F48-B3E1-8E45E69A5954}"/>
              </a:ext>
            </a:extLst>
          </p:cNvPr>
          <p:cNvSpPr txBox="1"/>
          <p:nvPr/>
        </p:nvSpPr>
        <p:spPr>
          <a:xfrm>
            <a:off x="601910" y="906597"/>
            <a:ext cx="11166569" cy="5632311"/>
          </a:xfrm>
          <a:prstGeom prst="rect">
            <a:avLst/>
          </a:prstGeom>
          <a:noFill/>
        </p:spPr>
        <p:txBody>
          <a:bodyPr wrap="square" rtlCol="0">
            <a:spAutoFit/>
          </a:bodyPr>
          <a:lstStyle/>
          <a:p>
            <a:r>
              <a:rPr lang="en" altLang="zh-CN" sz="2000" dirty="0">
                <a:solidFill>
                  <a:schemeClr val="tx1">
                    <a:lumMod val="65000"/>
                    <a:lumOff val="35000"/>
                  </a:schemeClr>
                </a:solidFill>
                <a:cs typeface="Calibri" panose="020F0502020204030204" pitchFamily="34" charset="0"/>
              </a:rPr>
              <a:t>They typically occur in fields, so you might have an area with a dozen of them, but you need two things to get one of these fields, first, you got have heat. And you’ve got have fissures in the ocean floor. </a:t>
            </a:r>
          </a:p>
          <a:p>
            <a:endParaRPr lang="en" altLang="zh-CN" sz="2000" dirty="0">
              <a:solidFill>
                <a:schemeClr val="tx1">
                  <a:lumMod val="65000"/>
                  <a:lumOff val="35000"/>
                </a:schemeClr>
              </a:solidFill>
              <a:cs typeface="Calibri" panose="020F0502020204030204" pitchFamily="34" charset="0"/>
            </a:endParaRPr>
          </a:p>
          <a:p>
            <a:r>
              <a:rPr lang="en" altLang="zh-CN" sz="2000" dirty="0">
                <a:solidFill>
                  <a:schemeClr val="tx1">
                    <a:lumMod val="65000"/>
                    <a:lumOff val="35000"/>
                  </a:schemeClr>
                </a:solidFill>
                <a:cs typeface="Calibri" panose="020F0502020204030204" pitchFamily="34" charset="0"/>
              </a:rPr>
              <a:t>So, in a vent field, you've got cracks in the ocean floor. </a:t>
            </a:r>
          </a:p>
          <a:p>
            <a:endParaRPr lang="en" altLang="zh-CN" sz="2000" dirty="0">
              <a:solidFill>
                <a:schemeClr val="tx1">
                  <a:lumMod val="65000"/>
                  <a:lumOff val="35000"/>
                </a:schemeClr>
              </a:solidFill>
              <a:cs typeface="Calibri" panose="020F0502020204030204" pitchFamily="34" charset="0"/>
            </a:endParaRPr>
          </a:p>
          <a:p>
            <a:r>
              <a:rPr lang="en" altLang="zh-CN" sz="2000" dirty="0">
                <a:solidFill>
                  <a:schemeClr val="tx1">
                    <a:lumMod val="65000"/>
                    <a:lumOff val="35000"/>
                  </a:schemeClr>
                </a:solidFill>
                <a:cs typeface="Calibri" panose="020F0502020204030204" pitchFamily="34" charset="0"/>
              </a:rPr>
              <a:t>And cold water at the bottom of the ocean, we are talking, maybe two degrees Celsius, goes down into them, as it goes underground, it heats up, because in these fields, there are magma chambers, only a few kilometers below the ocean floor. </a:t>
            </a:r>
          </a:p>
          <a:p>
            <a:endParaRPr lang="en" altLang="zh-CN" sz="2000" dirty="0">
              <a:solidFill>
                <a:schemeClr val="tx1">
                  <a:lumMod val="65000"/>
                  <a:lumOff val="35000"/>
                </a:schemeClr>
              </a:solidFill>
              <a:cs typeface="Calibri" panose="020F0502020204030204" pitchFamily="34" charset="0"/>
            </a:endParaRPr>
          </a:p>
          <a:p>
            <a:r>
              <a:rPr lang="en" altLang="zh-CN" sz="2000" dirty="0">
                <a:solidFill>
                  <a:schemeClr val="tx1">
                    <a:lumMod val="65000"/>
                    <a:lumOff val="35000"/>
                  </a:schemeClr>
                </a:solidFill>
                <a:cs typeface="Calibri" panose="020F0502020204030204" pitchFamily="34" charset="0"/>
              </a:rPr>
              <a:t>This hot molten rock heats the solid rock above it to as high as five hundred degrees Celsius. And this heated solid rock, then heats the ocean water that flows over it. </a:t>
            </a:r>
          </a:p>
          <a:p>
            <a:endParaRPr lang="en" altLang="zh-CN" sz="2000" dirty="0">
              <a:solidFill>
                <a:schemeClr val="tx1">
                  <a:lumMod val="65000"/>
                  <a:lumOff val="35000"/>
                </a:schemeClr>
              </a:solidFill>
              <a:cs typeface="Calibri" panose="020F0502020204030204" pitchFamily="34" charset="0"/>
            </a:endParaRPr>
          </a:p>
          <a:p>
            <a:r>
              <a:rPr lang="en" altLang="zh-CN" sz="2000" dirty="0">
                <a:solidFill>
                  <a:schemeClr val="tx1">
                    <a:lumMod val="65000"/>
                    <a:lumOff val="35000"/>
                  </a:schemeClr>
                </a:solidFill>
                <a:cs typeface="Calibri" panose="020F0502020204030204" pitchFamily="34" charset="0"/>
              </a:rPr>
              <a:t>Now remember, the high pressure of the deep sea, allows water to stay liquid at such a high temperature, so it can reach temperatures of, three or four hundred degrees Celsius. </a:t>
            </a:r>
          </a:p>
          <a:p>
            <a:endParaRPr lang="en" altLang="zh-CN" sz="2000" dirty="0">
              <a:solidFill>
                <a:schemeClr val="tx1">
                  <a:lumMod val="65000"/>
                  <a:lumOff val="35000"/>
                </a:schemeClr>
              </a:solidFill>
              <a:cs typeface="Calibri" panose="020F0502020204030204" pitchFamily="34" charset="0"/>
            </a:endParaRPr>
          </a:p>
          <a:p>
            <a:r>
              <a:rPr lang="en" altLang="zh-CN" sz="2000" dirty="0">
                <a:solidFill>
                  <a:schemeClr val="tx1">
                    <a:lumMod val="65000"/>
                    <a:lumOff val="35000"/>
                  </a:schemeClr>
                </a:solidFill>
                <a:cs typeface="Calibri" panose="020F0502020204030204" pitchFamily="34" charset="0"/>
              </a:rPr>
              <a:t>As the water heated, it rises up through other cracks and it shoots up back into the ocean, much like with geyser on land</a:t>
            </a:r>
            <a:endParaRPr kumimoji="1" lang="zh-CN" altLang="en-US" sz="2000" dirty="0">
              <a:solidFill>
                <a:schemeClr val="tx1">
                  <a:lumMod val="65000"/>
                  <a:lumOff val="35000"/>
                </a:schemeClr>
              </a:solidFill>
              <a:cs typeface="Calibri" panose="020F0502020204030204" pitchFamily="34" charset="0"/>
            </a:endParaRPr>
          </a:p>
        </p:txBody>
      </p:sp>
      <p:sp>
        <p:nvSpPr>
          <p:cNvPr id="5" name="文本框 4">
            <a:extLst>
              <a:ext uri="{FF2B5EF4-FFF2-40B4-BE49-F238E27FC236}">
                <a16:creationId xmlns:a16="http://schemas.microsoft.com/office/drawing/2014/main" id="{0C19F968-69F4-2247-9A3F-B8653D78B93F}"/>
              </a:ext>
            </a:extLst>
          </p:cNvPr>
          <p:cNvSpPr txBox="1"/>
          <p:nvPr/>
        </p:nvSpPr>
        <p:spPr>
          <a:xfrm>
            <a:off x="2505111" y="4897963"/>
            <a:ext cx="7971266" cy="369332"/>
          </a:xfrm>
          <a:prstGeom prst="rect">
            <a:avLst/>
          </a:prstGeom>
          <a:solidFill>
            <a:schemeClr val="accent5">
              <a:lumMod val="60000"/>
              <a:lumOff val="40000"/>
            </a:schemeClr>
          </a:solidFill>
        </p:spPr>
        <p:txBody>
          <a:bodyPr wrap="square" rtlCol="0">
            <a:spAutoFit/>
          </a:bodyPr>
          <a:lstStyle/>
          <a:p>
            <a:r>
              <a:rPr kumimoji="1" lang="en-US" altLang="zh-CN" dirty="0"/>
              <a:t>                        </a:t>
            </a:r>
            <a:endParaRPr kumimoji="1" lang="zh-CN" altLang="en-US" dirty="0"/>
          </a:p>
        </p:txBody>
      </p:sp>
      <p:sp>
        <p:nvSpPr>
          <p:cNvPr id="10" name="Slide Number Placeholder 9">
            <a:extLst>
              <a:ext uri="{FF2B5EF4-FFF2-40B4-BE49-F238E27FC236}">
                <a16:creationId xmlns:a16="http://schemas.microsoft.com/office/drawing/2014/main" id="{DEE24019-DA32-844D-8B72-E1307B6B03EB}"/>
              </a:ext>
            </a:extLst>
          </p:cNvPr>
          <p:cNvSpPr>
            <a:spLocks noGrp="1"/>
          </p:cNvSpPr>
          <p:nvPr>
            <p:ph type="sldNum" sz="quarter" idx="12"/>
          </p:nvPr>
        </p:nvSpPr>
        <p:spPr/>
        <p:txBody>
          <a:bodyPr/>
          <a:lstStyle/>
          <a:p>
            <a:fld id="{8B30DD99-1AF2-0B49-AAEF-8A8E5FDCA2C5}" type="slidenum">
              <a:rPr kumimoji="1" lang="zh-CN" altLang="en-US" smtClean="0"/>
              <a:t>32</a:t>
            </a:fld>
            <a:endParaRPr kumimoji="1" lang="zh-CN" altLang="en-US"/>
          </a:p>
        </p:txBody>
      </p:sp>
      <p:cxnSp>
        <p:nvCxnSpPr>
          <p:cNvPr id="11" name="Straight Arrow Connector 7">
            <a:extLst>
              <a:ext uri="{FF2B5EF4-FFF2-40B4-BE49-F238E27FC236}">
                <a16:creationId xmlns:a16="http://schemas.microsoft.com/office/drawing/2014/main" id="{3329A75E-CE50-C349-BA0C-36488683CD4C}"/>
              </a:ext>
            </a:extLst>
          </p:cNvPr>
          <p:cNvCxnSpPr>
            <a:cxnSpLocks/>
          </p:cNvCxnSpPr>
          <p:nvPr/>
        </p:nvCxnSpPr>
        <p:spPr>
          <a:xfrm>
            <a:off x="238306" y="259854"/>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12" name="TextBox 12">
            <a:extLst>
              <a:ext uri="{FF2B5EF4-FFF2-40B4-BE49-F238E27FC236}">
                <a16:creationId xmlns:a16="http://schemas.microsoft.com/office/drawing/2014/main" id="{F807058F-6189-FA48-82DF-009B67CF14B9}"/>
              </a:ext>
            </a:extLst>
          </p:cNvPr>
          <p:cNvSpPr txBox="1"/>
          <p:nvPr/>
        </p:nvSpPr>
        <p:spPr>
          <a:xfrm>
            <a:off x="541684" y="324590"/>
            <a:ext cx="130048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2:</a:t>
            </a:r>
            <a:endParaRPr lang="zh-CN" altLang="en-US" sz="2800" dirty="0">
              <a:solidFill>
                <a:schemeClr val="accent5">
                  <a:lumMod val="75000"/>
                </a:schemeClr>
              </a:solidFill>
              <a:latin typeface="Indie Flower" panose="02000000000000000000" pitchFamily="2" charset="0"/>
            </a:endParaRPr>
          </a:p>
        </p:txBody>
      </p:sp>
      <p:sp>
        <p:nvSpPr>
          <p:cNvPr id="13" name="TextBox 13">
            <a:extLst>
              <a:ext uri="{FF2B5EF4-FFF2-40B4-BE49-F238E27FC236}">
                <a16:creationId xmlns:a16="http://schemas.microsoft.com/office/drawing/2014/main" id="{8EB2D549-069B-3647-AF28-C5763213448F}"/>
              </a:ext>
            </a:extLst>
          </p:cNvPr>
          <p:cNvSpPr txBox="1"/>
          <p:nvPr/>
        </p:nvSpPr>
        <p:spPr>
          <a:xfrm>
            <a:off x="1749878" y="402445"/>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01:33 – 02:50</a:t>
            </a:r>
            <a:endParaRPr lang="zh-CN" altLang="en-US" sz="2000" dirty="0"/>
          </a:p>
        </p:txBody>
      </p:sp>
      <p:sp>
        <p:nvSpPr>
          <p:cNvPr id="14" name="TextBox 16">
            <a:extLst>
              <a:ext uri="{FF2B5EF4-FFF2-40B4-BE49-F238E27FC236}">
                <a16:creationId xmlns:a16="http://schemas.microsoft.com/office/drawing/2014/main" id="{41F2CA91-4A62-784E-823A-E8D0DBEB9884}"/>
              </a:ext>
            </a:extLst>
          </p:cNvPr>
          <p:cNvSpPr txBox="1"/>
          <p:nvPr/>
        </p:nvSpPr>
        <p:spPr>
          <a:xfrm>
            <a:off x="10528221" y="135047"/>
            <a:ext cx="1330814" cy="954107"/>
          </a:xfrm>
          <a:prstGeom prst="rect">
            <a:avLst/>
          </a:prstGeom>
          <a:noFill/>
        </p:spPr>
        <p:txBody>
          <a:bodyPr wrap="none" rtlCol="0">
            <a:spAutoFit/>
          </a:bodyPr>
          <a:lstStyle/>
          <a:p>
            <a:r>
              <a:rPr lang="en-US" altLang="zh-CN" sz="2800" b="1" dirty="0">
                <a:solidFill>
                  <a:schemeClr val="accent5">
                    <a:lumMod val="75000"/>
                  </a:schemeClr>
                </a:solidFill>
                <a:latin typeface="Agency FB" panose="020B0503020202020204" pitchFamily="34" charset="0"/>
              </a:rPr>
              <a:t>Lecture</a:t>
            </a:r>
          </a:p>
          <a:p>
            <a:r>
              <a:rPr lang="en-US" altLang="zh-CN" sz="2800" b="1" dirty="0">
                <a:solidFill>
                  <a:schemeClr val="accent5">
                    <a:lumMod val="75000"/>
                  </a:schemeClr>
                </a:solidFill>
                <a:latin typeface="Agency FB" panose="020B0503020202020204" pitchFamily="34" charset="0"/>
              </a:rPr>
              <a:t>TPO 69-2</a:t>
            </a:r>
          </a:p>
        </p:txBody>
      </p:sp>
      <p:sp>
        <p:nvSpPr>
          <p:cNvPr id="3" name="文本框 4">
            <a:extLst>
              <a:ext uri="{FF2B5EF4-FFF2-40B4-BE49-F238E27FC236}">
                <a16:creationId xmlns:a16="http://schemas.microsoft.com/office/drawing/2014/main" id="{1D51FE3F-C453-4B0C-BA0D-08DB76C91E3F}"/>
              </a:ext>
            </a:extLst>
          </p:cNvPr>
          <p:cNvSpPr txBox="1"/>
          <p:nvPr/>
        </p:nvSpPr>
        <p:spPr>
          <a:xfrm>
            <a:off x="541684" y="3082873"/>
            <a:ext cx="10941189" cy="369332"/>
          </a:xfrm>
          <a:prstGeom prst="rect">
            <a:avLst/>
          </a:prstGeom>
          <a:solidFill>
            <a:schemeClr val="accent5">
              <a:lumMod val="60000"/>
              <a:lumOff val="40000"/>
            </a:schemeClr>
          </a:solidFill>
        </p:spPr>
        <p:txBody>
          <a:bodyPr wrap="square" rtlCol="0">
            <a:spAutoFit/>
          </a:bodyPr>
          <a:lstStyle/>
          <a:p>
            <a:r>
              <a:rPr kumimoji="1" lang="en-US" altLang="zh-CN" dirty="0"/>
              <a:t>                        </a:t>
            </a:r>
            <a:endParaRPr kumimoji="1" lang="zh-CN" altLang="en-US" dirty="0"/>
          </a:p>
        </p:txBody>
      </p:sp>
      <p:sp>
        <p:nvSpPr>
          <p:cNvPr id="15" name="文本框 4">
            <a:extLst>
              <a:ext uri="{FF2B5EF4-FFF2-40B4-BE49-F238E27FC236}">
                <a16:creationId xmlns:a16="http://schemas.microsoft.com/office/drawing/2014/main" id="{FE7F6F7C-60C7-D4CA-514B-CDBE81858FD0}"/>
              </a:ext>
            </a:extLst>
          </p:cNvPr>
          <p:cNvSpPr txBox="1"/>
          <p:nvPr/>
        </p:nvSpPr>
        <p:spPr>
          <a:xfrm>
            <a:off x="541685" y="3415470"/>
            <a:ext cx="4992924" cy="369332"/>
          </a:xfrm>
          <a:prstGeom prst="rect">
            <a:avLst/>
          </a:prstGeom>
          <a:solidFill>
            <a:schemeClr val="accent5">
              <a:lumMod val="60000"/>
              <a:lumOff val="40000"/>
            </a:schemeClr>
          </a:solidFill>
        </p:spPr>
        <p:txBody>
          <a:bodyPr wrap="square" rtlCol="0">
            <a:spAutoFit/>
          </a:bodyPr>
          <a:lstStyle/>
          <a:p>
            <a:r>
              <a:rPr kumimoji="1" lang="en-US" altLang="zh-CN" dirty="0"/>
              <a:t>                        </a:t>
            </a:r>
            <a:endParaRPr kumimoji="1" lang="zh-CN" altLang="en-US" dirty="0"/>
          </a:p>
        </p:txBody>
      </p:sp>
      <p:sp>
        <p:nvSpPr>
          <p:cNvPr id="16" name="文本框 4">
            <a:extLst>
              <a:ext uri="{FF2B5EF4-FFF2-40B4-BE49-F238E27FC236}">
                <a16:creationId xmlns:a16="http://schemas.microsoft.com/office/drawing/2014/main" id="{B7021315-C587-AC4E-64E7-CBC6705FF21D}"/>
              </a:ext>
            </a:extLst>
          </p:cNvPr>
          <p:cNvSpPr txBox="1"/>
          <p:nvPr/>
        </p:nvSpPr>
        <p:spPr>
          <a:xfrm>
            <a:off x="621781" y="5261258"/>
            <a:ext cx="9834725" cy="369332"/>
          </a:xfrm>
          <a:prstGeom prst="rect">
            <a:avLst/>
          </a:prstGeom>
          <a:solidFill>
            <a:schemeClr val="accent5">
              <a:lumMod val="60000"/>
              <a:lumOff val="40000"/>
            </a:schemeClr>
          </a:solidFill>
        </p:spPr>
        <p:txBody>
          <a:bodyPr wrap="square" rtlCol="0">
            <a:spAutoFit/>
          </a:bodyPr>
          <a:lstStyle/>
          <a:p>
            <a:r>
              <a:rPr kumimoji="1" lang="en-US" altLang="zh-CN" dirty="0"/>
              <a:t>                        </a:t>
            </a:r>
            <a:endParaRPr kumimoji="1" lang="zh-CN" altLang="en-US" dirty="0"/>
          </a:p>
        </p:txBody>
      </p:sp>
      <p:sp>
        <p:nvSpPr>
          <p:cNvPr id="4" name="文本框 4">
            <a:extLst>
              <a:ext uri="{FF2B5EF4-FFF2-40B4-BE49-F238E27FC236}">
                <a16:creationId xmlns:a16="http://schemas.microsoft.com/office/drawing/2014/main" id="{136334DA-A04A-10FD-3315-F5058DFEA0E5}"/>
              </a:ext>
            </a:extLst>
          </p:cNvPr>
          <p:cNvSpPr txBox="1"/>
          <p:nvPr/>
        </p:nvSpPr>
        <p:spPr>
          <a:xfrm>
            <a:off x="5483453" y="2715640"/>
            <a:ext cx="5999420" cy="369332"/>
          </a:xfrm>
          <a:prstGeom prst="rect">
            <a:avLst/>
          </a:prstGeom>
          <a:solidFill>
            <a:schemeClr val="accent5">
              <a:lumMod val="60000"/>
              <a:lumOff val="40000"/>
            </a:schemeClr>
          </a:solidFill>
        </p:spPr>
        <p:txBody>
          <a:bodyPr wrap="square" rtlCol="0">
            <a:spAutoFit/>
          </a:bodyPr>
          <a:lstStyle/>
          <a:p>
            <a:r>
              <a:rPr kumimoji="1" lang="en-US" altLang="zh-CN" dirty="0"/>
              <a:t>                        </a:t>
            </a:r>
            <a:endParaRPr kumimoji="1" lang="zh-CN" altLang="en-US" dirty="0"/>
          </a:p>
        </p:txBody>
      </p:sp>
    </p:spTree>
    <p:extLst>
      <p:ext uri="{BB962C8B-B14F-4D97-AF65-F5344CB8AC3E}">
        <p14:creationId xmlns:p14="http://schemas.microsoft.com/office/powerpoint/2010/main" val="3131713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95411E2-C8B1-6F48-B3E1-8E45E69A5954}"/>
              </a:ext>
            </a:extLst>
          </p:cNvPr>
          <p:cNvSpPr txBox="1"/>
          <p:nvPr/>
        </p:nvSpPr>
        <p:spPr>
          <a:xfrm>
            <a:off x="601910" y="906597"/>
            <a:ext cx="11166569" cy="5632311"/>
          </a:xfrm>
          <a:prstGeom prst="rect">
            <a:avLst/>
          </a:prstGeom>
          <a:noFill/>
        </p:spPr>
        <p:txBody>
          <a:bodyPr wrap="square" rtlCol="0">
            <a:spAutoFit/>
          </a:bodyPr>
          <a:lstStyle/>
          <a:p>
            <a:r>
              <a:rPr lang="en" altLang="zh-CN" sz="2000" dirty="0">
                <a:solidFill>
                  <a:schemeClr val="tx1">
                    <a:lumMod val="65000"/>
                    <a:lumOff val="35000"/>
                  </a:schemeClr>
                </a:solidFill>
                <a:cs typeface="Calibri" panose="020F0502020204030204" pitchFamily="34" charset="0"/>
              </a:rPr>
              <a:t>They typically occur in fields, so you might have an area with a dozen of them, but you need two things to get one of these fields, first, you got have heat. And you’ve got have fissures in the ocean floor. </a:t>
            </a:r>
          </a:p>
          <a:p>
            <a:endParaRPr lang="en" altLang="zh-CN" sz="2000" dirty="0">
              <a:solidFill>
                <a:schemeClr val="tx1">
                  <a:lumMod val="65000"/>
                  <a:lumOff val="35000"/>
                </a:schemeClr>
              </a:solidFill>
              <a:cs typeface="Calibri" panose="020F0502020204030204" pitchFamily="34" charset="0"/>
            </a:endParaRPr>
          </a:p>
          <a:p>
            <a:r>
              <a:rPr lang="en" altLang="zh-CN" sz="2000" dirty="0">
                <a:solidFill>
                  <a:schemeClr val="tx1">
                    <a:lumMod val="65000"/>
                    <a:lumOff val="35000"/>
                  </a:schemeClr>
                </a:solidFill>
                <a:cs typeface="Calibri" panose="020F0502020204030204" pitchFamily="34" charset="0"/>
              </a:rPr>
              <a:t>So, in a vent field, you've got cracks in the ocean floor. </a:t>
            </a:r>
          </a:p>
          <a:p>
            <a:endParaRPr lang="en" altLang="zh-CN" sz="2000" dirty="0">
              <a:solidFill>
                <a:schemeClr val="tx1">
                  <a:lumMod val="65000"/>
                  <a:lumOff val="35000"/>
                </a:schemeClr>
              </a:solidFill>
              <a:cs typeface="Calibri" panose="020F0502020204030204" pitchFamily="34" charset="0"/>
            </a:endParaRPr>
          </a:p>
          <a:p>
            <a:r>
              <a:rPr lang="en" altLang="zh-CN" sz="2000" dirty="0">
                <a:solidFill>
                  <a:schemeClr val="tx1">
                    <a:lumMod val="65000"/>
                    <a:lumOff val="35000"/>
                  </a:schemeClr>
                </a:solidFill>
                <a:cs typeface="Calibri" panose="020F0502020204030204" pitchFamily="34" charset="0"/>
              </a:rPr>
              <a:t>And cold water at the bottom of the ocean, </a:t>
            </a:r>
            <a:r>
              <a:rPr lang="en" altLang="zh-CN" sz="2000" dirty="0">
                <a:solidFill>
                  <a:srgbClr val="00B0F0"/>
                </a:solidFill>
                <a:cs typeface="Calibri" panose="020F0502020204030204" pitchFamily="34" charset="0"/>
              </a:rPr>
              <a:t>we are talking, maybe two degrees Celsius, goes down into them, as it goes underground, it heats up, because in these fields, there are magma chambers, only a few kilometers below the ocean floor. </a:t>
            </a:r>
          </a:p>
          <a:p>
            <a:endParaRPr lang="en" altLang="zh-CN" sz="2000" dirty="0">
              <a:solidFill>
                <a:schemeClr val="tx1">
                  <a:lumMod val="65000"/>
                  <a:lumOff val="35000"/>
                </a:schemeClr>
              </a:solidFill>
              <a:cs typeface="Calibri" panose="020F0502020204030204" pitchFamily="34" charset="0"/>
            </a:endParaRPr>
          </a:p>
          <a:p>
            <a:r>
              <a:rPr lang="en" altLang="zh-CN" sz="2000" dirty="0">
                <a:solidFill>
                  <a:schemeClr val="tx1">
                    <a:lumMod val="65000"/>
                    <a:lumOff val="35000"/>
                  </a:schemeClr>
                </a:solidFill>
                <a:cs typeface="Calibri" panose="020F0502020204030204" pitchFamily="34" charset="0"/>
              </a:rPr>
              <a:t>This hot molten rock heats the solid rock above it to as high as five hundred degrees Celsius. And this heated solid rock, then heats the ocean water that flows over it. </a:t>
            </a:r>
          </a:p>
          <a:p>
            <a:endParaRPr lang="en" altLang="zh-CN" sz="2000" dirty="0">
              <a:solidFill>
                <a:schemeClr val="tx1">
                  <a:lumMod val="65000"/>
                  <a:lumOff val="35000"/>
                </a:schemeClr>
              </a:solidFill>
              <a:cs typeface="Calibri" panose="020F0502020204030204" pitchFamily="34" charset="0"/>
            </a:endParaRPr>
          </a:p>
          <a:p>
            <a:r>
              <a:rPr lang="en" altLang="zh-CN" sz="2000" dirty="0">
                <a:solidFill>
                  <a:schemeClr val="tx1">
                    <a:lumMod val="65000"/>
                    <a:lumOff val="35000"/>
                  </a:schemeClr>
                </a:solidFill>
                <a:cs typeface="Calibri" panose="020F0502020204030204" pitchFamily="34" charset="0"/>
              </a:rPr>
              <a:t>Now remember, the high pressure of the deep sea, allows water to stay liquid at such a high temperature, so it can reach temperatures of, three or four hundred degrees Celsius. </a:t>
            </a:r>
          </a:p>
          <a:p>
            <a:endParaRPr lang="en" altLang="zh-CN" sz="2000" dirty="0">
              <a:solidFill>
                <a:schemeClr val="tx1">
                  <a:lumMod val="65000"/>
                  <a:lumOff val="35000"/>
                </a:schemeClr>
              </a:solidFill>
              <a:cs typeface="Calibri" panose="020F0502020204030204" pitchFamily="34" charset="0"/>
            </a:endParaRPr>
          </a:p>
          <a:p>
            <a:r>
              <a:rPr lang="en" altLang="zh-CN" sz="2000" dirty="0">
                <a:solidFill>
                  <a:schemeClr val="tx1">
                    <a:lumMod val="65000"/>
                    <a:lumOff val="35000"/>
                  </a:schemeClr>
                </a:solidFill>
                <a:cs typeface="Calibri" panose="020F0502020204030204" pitchFamily="34" charset="0"/>
              </a:rPr>
              <a:t>As the water heated, it rises up through other cracks and it shoots up back into the ocean, much like with geyser on land</a:t>
            </a:r>
            <a:endParaRPr kumimoji="1" lang="zh-CN" altLang="en-US" sz="2000" dirty="0">
              <a:solidFill>
                <a:schemeClr val="tx1">
                  <a:lumMod val="65000"/>
                  <a:lumOff val="35000"/>
                </a:schemeClr>
              </a:solidFill>
              <a:cs typeface="Calibri" panose="020F0502020204030204" pitchFamily="34" charset="0"/>
            </a:endParaRPr>
          </a:p>
        </p:txBody>
      </p:sp>
      <p:sp>
        <p:nvSpPr>
          <p:cNvPr id="5" name="文本框 4">
            <a:extLst>
              <a:ext uri="{FF2B5EF4-FFF2-40B4-BE49-F238E27FC236}">
                <a16:creationId xmlns:a16="http://schemas.microsoft.com/office/drawing/2014/main" id="{0C19F968-69F4-2247-9A3F-B8653D78B93F}"/>
              </a:ext>
            </a:extLst>
          </p:cNvPr>
          <p:cNvSpPr txBox="1"/>
          <p:nvPr/>
        </p:nvSpPr>
        <p:spPr>
          <a:xfrm>
            <a:off x="2505111" y="4897963"/>
            <a:ext cx="7971266" cy="369332"/>
          </a:xfrm>
          <a:prstGeom prst="rect">
            <a:avLst/>
          </a:prstGeom>
          <a:solidFill>
            <a:schemeClr val="accent5">
              <a:lumMod val="60000"/>
              <a:lumOff val="40000"/>
            </a:schemeClr>
          </a:solidFill>
        </p:spPr>
        <p:txBody>
          <a:bodyPr wrap="square" rtlCol="0">
            <a:spAutoFit/>
          </a:bodyPr>
          <a:lstStyle/>
          <a:p>
            <a:r>
              <a:rPr kumimoji="1" lang="en-US" altLang="zh-CN" dirty="0"/>
              <a:t>                        </a:t>
            </a:r>
            <a:endParaRPr kumimoji="1" lang="zh-CN" altLang="en-US" dirty="0"/>
          </a:p>
        </p:txBody>
      </p:sp>
      <p:sp>
        <p:nvSpPr>
          <p:cNvPr id="10" name="Slide Number Placeholder 9">
            <a:extLst>
              <a:ext uri="{FF2B5EF4-FFF2-40B4-BE49-F238E27FC236}">
                <a16:creationId xmlns:a16="http://schemas.microsoft.com/office/drawing/2014/main" id="{DEE24019-DA32-844D-8B72-E1307B6B03EB}"/>
              </a:ext>
            </a:extLst>
          </p:cNvPr>
          <p:cNvSpPr>
            <a:spLocks noGrp="1"/>
          </p:cNvSpPr>
          <p:nvPr>
            <p:ph type="sldNum" sz="quarter" idx="12"/>
          </p:nvPr>
        </p:nvSpPr>
        <p:spPr/>
        <p:txBody>
          <a:bodyPr/>
          <a:lstStyle/>
          <a:p>
            <a:fld id="{8B30DD99-1AF2-0B49-AAEF-8A8E5FDCA2C5}" type="slidenum">
              <a:rPr kumimoji="1" lang="zh-CN" altLang="en-US" smtClean="0"/>
              <a:t>33</a:t>
            </a:fld>
            <a:endParaRPr kumimoji="1" lang="zh-CN" altLang="en-US"/>
          </a:p>
        </p:txBody>
      </p:sp>
      <p:cxnSp>
        <p:nvCxnSpPr>
          <p:cNvPr id="11" name="Straight Arrow Connector 7">
            <a:extLst>
              <a:ext uri="{FF2B5EF4-FFF2-40B4-BE49-F238E27FC236}">
                <a16:creationId xmlns:a16="http://schemas.microsoft.com/office/drawing/2014/main" id="{3329A75E-CE50-C349-BA0C-36488683CD4C}"/>
              </a:ext>
            </a:extLst>
          </p:cNvPr>
          <p:cNvCxnSpPr>
            <a:cxnSpLocks/>
          </p:cNvCxnSpPr>
          <p:nvPr/>
        </p:nvCxnSpPr>
        <p:spPr>
          <a:xfrm>
            <a:off x="238306" y="259854"/>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12" name="TextBox 12">
            <a:extLst>
              <a:ext uri="{FF2B5EF4-FFF2-40B4-BE49-F238E27FC236}">
                <a16:creationId xmlns:a16="http://schemas.microsoft.com/office/drawing/2014/main" id="{F807058F-6189-FA48-82DF-009B67CF14B9}"/>
              </a:ext>
            </a:extLst>
          </p:cNvPr>
          <p:cNvSpPr txBox="1"/>
          <p:nvPr/>
        </p:nvSpPr>
        <p:spPr>
          <a:xfrm>
            <a:off x="541684" y="324590"/>
            <a:ext cx="130048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2:</a:t>
            </a:r>
            <a:endParaRPr lang="zh-CN" altLang="en-US" sz="2800" dirty="0">
              <a:solidFill>
                <a:schemeClr val="accent5">
                  <a:lumMod val="75000"/>
                </a:schemeClr>
              </a:solidFill>
              <a:latin typeface="Indie Flower" panose="02000000000000000000" pitchFamily="2" charset="0"/>
            </a:endParaRPr>
          </a:p>
        </p:txBody>
      </p:sp>
      <p:sp>
        <p:nvSpPr>
          <p:cNvPr id="13" name="TextBox 13">
            <a:extLst>
              <a:ext uri="{FF2B5EF4-FFF2-40B4-BE49-F238E27FC236}">
                <a16:creationId xmlns:a16="http://schemas.microsoft.com/office/drawing/2014/main" id="{8EB2D549-069B-3647-AF28-C5763213448F}"/>
              </a:ext>
            </a:extLst>
          </p:cNvPr>
          <p:cNvSpPr txBox="1"/>
          <p:nvPr/>
        </p:nvSpPr>
        <p:spPr>
          <a:xfrm>
            <a:off x="1749878" y="402445"/>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01:33 – 02:50</a:t>
            </a:r>
            <a:endParaRPr lang="zh-CN" altLang="en-US" sz="2000" dirty="0"/>
          </a:p>
        </p:txBody>
      </p:sp>
      <p:sp>
        <p:nvSpPr>
          <p:cNvPr id="14" name="TextBox 16">
            <a:extLst>
              <a:ext uri="{FF2B5EF4-FFF2-40B4-BE49-F238E27FC236}">
                <a16:creationId xmlns:a16="http://schemas.microsoft.com/office/drawing/2014/main" id="{41F2CA91-4A62-784E-823A-E8D0DBEB9884}"/>
              </a:ext>
            </a:extLst>
          </p:cNvPr>
          <p:cNvSpPr txBox="1"/>
          <p:nvPr/>
        </p:nvSpPr>
        <p:spPr>
          <a:xfrm>
            <a:off x="10528221" y="135047"/>
            <a:ext cx="1330814" cy="954107"/>
          </a:xfrm>
          <a:prstGeom prst="rect">
            <a:avLst/>
          </a:prstGeom>
          <a:noFill/>
        </p:spPr>
        <p:txBody>
          <a:bodyPr wrap="none" rtlCol="0">
            <a:spAutoFit/>
          </a:bodyPr>
          <a:lstStyle/>
          <a:p>
            <a:r>
              <a:rPr lang="en-US" altLang="zh-CN" sz="2800" b="1" dirty="0">
                <a:solidFill>
                  <a:schemeClr val="accent5">
                    <a:lumMod val="75000"/>
                  </a:schemeClr>
                </a:solidFill>
                <a:latin typeface="Agency FB" panose="020B0503020202020204" pitchFamily="34" charset="0"/>
              </a:rPr>
              <a:t>Lecture</a:t>
            </a:r>
          </a:p>
          <a:p>
            <a:r>
              <a:rPr lang="en-US" altLang="zh-CN" sz="2800" b="1" dirty="0">
                <a:solidFill>
                  <a:schemeClr val="accent5">
                    <a:lumMod val="75000"/>
                  </a:schemeClr>
                </a:solidFill>
                <a:latin typeface="Agency FB" panose="020B0503020202020204" pitchFamily="34" charset="0"/>
              </a:rPr>
              <a:t>TPO 69-2</a:t>
            </a:r>
          </a:p>
        </p:txBody>
      </p:sp>
      <p:sp>
        <p:nvSpPr>
          <p:cNvPr id="16" name="文本框 4">
            <a:extLst>
              <a:ext uri="{FF2B5EF4-FFF2-40B4-BE49-F238E27FC236}">
                <a16:creationId xmlns:a16="http://schemas.microsoft.com/office/drawing/2014/main" id="{B7021315-C587-AC4E-64E7-CBC6705FF21D}"/>
              </a:ext>
            </a:extLst>
          </p:cNvPr>
          <p:cNvSpPr txBox="1"/>
          <p:nvPr/>
        </p:nvSpPr>
        <p:spPr>
          <a:xfrm>
            <a:off x="621781" y="5261258"/>
            <a:ext cx="9834725" cy="369332"/>
          </a:xfrm>
          <a:prstGeom prst="rect">
            <a:avLst/>
          </a:prstGeom>
          <a:solidFill>
            <a:schemeClr val="accent5">
              <a:lumMod val="60000"/>
              <a:lumOff val="40000"/>
            </a:schemeClr>
          </a:solidFill>
        </p:spPr>
        <p:txBody>
          <a:bodyPr wrap="square" rtlCol="0">
            <a:spAutoFit/>
          </a:bodyPr>
          <a:lstStyle/>
          <a:p>
            <a:r>
              <a:rPr kumimoji="1" lang="en-US" altLang="zh-CN" dirty="0"/>
              <a:t>                        </a:t>
            </a:r>
            <a:endParaRPr kumimoji="1" lang="zh-CN" altLang="en-US" dirty="0"/>
          </a:p>
        </p:txBody>
      </p:sp>
    </p:spTree>
    <p:extLst>
      <p:ext uri="{BB962C8B-B14F-4D97-AF65-F5344CB8AC3E}">
        <p14:creationId xmlns:p14="http://schemas.microsoft.com/office/powerpoint/2010/main" val="2989259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95411E2-C8B1-6F48-B3E1-8E45E69A5954}"/>
              </a:ext>
            </a:extLst>
          </p:cNvPr>
          <p:cNvSpPr txBox="1"/>
          <p:nvPr/>
        </p:nvSpPr>
        <p:spPr>
          <a:xfrm>
            <a:off x="601910" y="906597"/>
            <a:ext cx="11166569" cy="5632311"/>
          </a:xfrm>
          <a:prstGeom prst="rect">
            <a:avLst/>
          </a:prstGeom>
          <a:noFill/>
        </p:spPr>
        <p:txBody>
          <a:bodyPr wrap="square" rtlCol="0">
            <a:spAutoFit/>
          </a:bodyPr>
          <a:lstStyle/>
          <a:p>
            <a:r>
              <a:rPr lang="en" altLang="zh-CN" sz="2000" dirty="0">
                <a:solidFill>
                  <a:schemeClr val="tx1">
                    <a:lumMod val="65000"/>
                    <a:lumOff val="35000"/>
                  </a:schemeClr>
                </a:solidFill>
                <a:cs typeface="Calibri" panose="020F0502020204030204" pitchFamily="34" charset="0"/>
              </a:rPr>
              <a:t>They typically occur in fields, so you might have an area with a dozen of them, but you need two things to get one of these fields, first, you got have heat. And you’ve got have fissures in the ocean floor. </a:t>
            </a:r>
          </a:p>
          <a:p>
            <a:endParaRPr lang="en" altLang="zh-CN" sz="2000" dirty="0">
              <a:solidFill>
                <a:schemeClr val="tx1">
                  <a:lumMod val="65000"/>
                  <a:lumOff val="35000"/>
                </a:schemeClr>
              </a:solidFill>
              <a:cs typeface="Calibri" panose="020F0502020204030204" pitchFamily="34" charset="0"/>
            </a:endParaRPr>
          </a:p>
          <a:p>
            <a:r>
              <a:rPr lang="en" altLang="zh-CN" sz="2000" dirty="0">
                <a:solidFill>
                  <a:schemeClr val="tx1">
                    <a:lumMod val="65000"/>
                    <a:lumOff val="35000"/>
                  </a:schemeClr>
                </a:solidFill>
                <a:cs typeface="Calibri" panose="020F0502020204030204" pitchFamily="34" charset="0"/>
              </a:rPr>
              <a:t>So, in a vent field, you've got cracks in the ocean floor. </a:t>
            </a:r>
          </a:p>
          <a:p>
            <a:endParaRPr lang="en" altLang="zh-CN" sz="2000" dirty="0">
              <a:solidFill>
                <a:schemeClr val="tx1">
                  <a:lumMod val="65000"/>
                  <a:lumOff val="35000"/>
                </a:schemeClr>
              </a:solidFill>
              <a:cs typeface="Calibri" panose="020F0502020204030204" pitchFamily="34" charset="0"/>
            </a:endParaRPr>
          </a:p>
          <a:p>
            <a:r>
              <a:rPr lang="en" altLang="zh-CN" sz="2000" dirty="0">
                <a:solidFill>
                  <a:schemeClr val="tx1">
                    <a:lumMod val="65000"/>
                    <a:lumOff val="35000"/>
                  </a:schemeClr>
                </a:solidFill>
                <a:cs typeface="Calibri" panose="020F0502020204030204" pitchFamily="34" charset="0"/>
              </a:rPr>
              <a:t>And cold water at the bottom of the ocean, </a:t>
            </a:r>
            <a:r>
              <a:rPr lang="en" altLang="zh-CN" sz="2000" dirty="0">
                <a:solidFill>
                  <a:srgbClr val="00B0F0"/>
                </a:solidFill>
                <a:cs typeface="Calibri" panose="020F0502020204030204" pitchFamily="34" charset="0"/>
              </a:rPr>
              <a:t>we are talking, maybe two degrees Celsius, goes down into them, as it goes underground, it heats up, because in these fields, there are magma chambers, only a few kilometers below the ocean floor. </a:t>
            </a:r>
          </a:p>
          <a:p>
            <a:endParaRPr lang="en" altLang="zh-CN" sz="2000" dirty="0">
              <a:solidFill>
                <a:schemeClr val="tx1">
                  <a:lumMod val="65000"/>
                  <a:lumOff val="35000"/>
                </a:schemeClr>
              </a:solidFill>
              <a:cs typeface="Calibri" panose="020F0502020204030204" pitchFamily="34" charset="0"/>
            </a:endParaRPr>
          </a:p>
          <a:p>
            <a:r>
              <a:rPr lang="en" altLang="zh-CN" sz="2000" dirty="0">
                <a:solidFill>
                  <a:schemeClr val="tx1">
                    <a:lumMod val="65000"/>
                    <a:lumOff val="35000"/>
                  </a:schemeClr>
                </a:solidFill>
                <a:cs typeface="Calibri" panose="020F0502020204030204" pitchFamily="34" charset="0"/>
              </a:rPr>
              <a:t>This hot molten rock heats the solid rock above it to as high as five hundred degrees Celsius. And this heated solid rock, then heats the ocean water that flows over it. </a:t>
            </a:r>
          </a:p>
          <a:p>
            <a:endParaRPr lang="en" altLang="zh-CN" sz="2000" dirty="0">
              <a:solidFill>
                <a:schemeClr val="tx1">
                  <a:lumMod val="65000"/>
                  <a:lumOff val="35000"/>
                </a:schemeClr>
              </a:solidFill>
              <a:cs typeface="Calibri" panose="020F0502020204030204" pitchFamily="34" charset="0"/>
            </a:endParaRPr>
          </a:p>
          <a:p>
            <a:r>
              <a:rPr lang="en" altLang="zh-CN" sz="2000" dirty="0">
                <a:solidFill>
                  <a:schemeClr val="tx1">
                    <a:lumMod val="65000"/>
                    <a:lumOff val="35000"/>
                  </a:schemeClr>
                </a:solidFill>
                <a:cs typeface="Calibri" panose="020F0502020204030204" pitchFamily="34" charset="0"/>
              </a:rPr>
              <a:t>Now remember, </a:t>
            </a:r>
            <a:r>
              <a:rPr lang="en" altLang="zh-CN" sz="2000" dirty="0">
                <a:solidFill>
                  <a:srgbClr val="00B0F0"/>
                </a:solidFill>
                <a:cs typeface="Calibri" panose="020F0502020204030204" pitchFamily="34" charset="0"/>
              </a:rPr>
              <a:t>the high pressure of the deep sea, allows water to stay liquid at such a high temperature, so it can reach temperatures of, three or four hundred degrees Celsius. </a:t>
            </a:r>
          </a:p>
          <a:p>
            <a:endParaRPr lang="en" altLang="zh-CN" sz="2000" dirty="0">
              <a:solidFill>
                <a:schemeClr val="tx1">
                  <a:lumMod val="65000"/>
                  <a:lumOff val="35000"/>
                </a:schemeClr>
              </a:solidFill>
              <a:cs typeface="Calibri" panose="020F0502020204030204" pitchFamily="34" charset="0"/>
            </a:endParaRPr>
          </a:p>
          <a:p>
            <a:r>
              <a:rPr lang="en" altLang="zh-CN" sz="2000" dirty="0">
                <a:solidFill>
                  <a:schemeClr val="tx1">
                    <a:lumMod val="65000"/>
                    <a:lumOff val="35000"/>
                  </a:schemeClr>
                </a:solidFill>
                <a:cs typeface="Calibri" panose="020F0502020204030204" pitchFamily="34" charset="0"/>
              </a:rPr>
              <a:t>As the water heated, it rises up through other cracks and it shoots up back into the ocean, much like with geyser on land</a:t>
            </a:r>
            <a:endParaRPr kumimoji="1" lang="zh-CN" altLang="en-US" sz="2000" dirty="0">
              <a:solidFill>
                <a:schemeClr val="tx1">
                  <a:lumMod val="65000"/>
                  <a:lumOff val="35000"/>
                </a:schemeClr>
              </a:solidFill>
              <a:cs typeface="Calibri" panose="020F0502020204030204" pitchFamily="34" charset="0"/>
            </a:endParaRPr>
          </a:p>
        </p:txBody>
      </p:sp>
      <p:sp>
        <p:nvSpPr>
          <p:cNvPr id="10" name="Slide Number Placeholder 9">
            <a:extLst>
              <a:ext uri="{FF2B5EF4-FFF2-40B4-BE49-F238E27FC236}">
                <a16:creationId xmlns:a16="http://schemas.microsoft.com/office/drawing/2014/main" id="{DEE24019-DA32-844D-8B72-E1307B6B03EB}"/>
              </a:ext>
            </a:extLst>
          </p:cNvPr>
          <p:cNvSpPr>
            <a:spLocks noGrp="1"/>
          </p:cNvSpPr>
          <p:nvPr>
            <p:ph type="sldNum" sz="quarter" idx="12"/>
          </p:nvPr>
        </p:nvSpPr>
        <p:spPr/>
        <p:txBody>
          <a:bodyPr/>
          <a:lstStyle/>
          <a:p>
            <a:fld id="{8B30DD99-1AF2-0B49-AAEF-8A8E5FDCA2C5}" type="slidenum">
              <a:rPr kumimoji="1" lang="zh-CN" altLang="en-US" smtClean="0"/>
              <a:t>34</a:t>
            </a:fld>
            <a:endParaRPr kumimoji="1" lang="zh-CN" altLang="en-US"/>
          </a:p>
        </p:txBody>
      </p:sp>
      <p:cxnSp>
        <p:nvCxnSpPr>
          <p:cNvPr id="11" name="Straight Arrow Connector 7">
            <a:extLst>
              <a:ext uri="{FF2B5EF4-FFF2-40B4-BE49-F238E27FC236}">
                <a16:creationId xmlns:a16="http://schemas.microsoft.com/office/drawing/2014/main" id="{3329A75E-CE50-C349-BA0C-36488683CD4C}"/>
              </a:ext>
            </a:extLst>
          </p:cNvPr>
          <p:cNvCxnSpPr>
            <a:cxnSpLocks/>
          </p:cNvCxnSpPr>
          <p:nvPr/>
        </p:nvCxnSpPr>
        <p:spPr>
          <a:xfrm>
            <a:off x="238306" y="259854"/>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12" name="TextBox 12">
            <a:extLst>
              <a:ext uri="{FF2B5EF4-FFF2-40B4-BE49-F238E27FC236}">
                <a16:creationId xmlns:a16="http://schemas.microsoft.com/office/drawing/2014/main" id="{F807058F-6189-FA48-82DF-009B67CF14B9}"/>
              </a:ext>
            </a:extLst>
          </p:cNvPr>
          <p:cNvSpPr txBox="1"/>
          <p:nvPr/>
        </p:nvSpPr>
        <p:spPr>
          <a:xfrm>
            <a:off x="541684" y="324590"/>
            <a:ext cx="130048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2:</a:t>
            </a:r>
            <a:endParaRPr lang="zh-CN" altLang="en-US" sz="2800" dirty="0">
              <a:solidFill>
                <a:schemeClr val="accent5">
                  <a:lumMod val="75000"/>
                </a:schemeClr>
              </a:solidFill>
              <a:latin typeface="Indie Flower" panose="02000000000000000000" pitchFamily="2" charset="0"/>
            </a:endParaRPr>
          </a:p>
        </p:txBody>
      </p:sp>
      <p:sp>
        <p:nvSpPr>
          <p:cNvPr id="13" name="TextBox 13">
            <a:extLst>
              <a:ext uri="{FF2B5EF4-FFF2-40B4-BE49-F238E27FC236}">
                <a16:creationId xmlns:a16="http://schemas.microsoft.com/office/drawing/2014/main" id="{8EB2D549-069B-3647-AF28-C5763213448F}"/>
              </a:ext>
            </a:extLst>
          </p:cNvPr>
          <p:cNvSpPr txBox="1"/>
          <p:nvPr/>
        </p:nvSpPr>
        <p:spPr>
          <a:xfrm>
            <a:off x="1749878" y="402445"/>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01:33 – 02:50</a:t>
            </a:r>
            <a:endParaRPr lang="zh-CN" altLang="en-US" sz="2000" dirty="0"/>
          </a:p>
        </p:txBody>
      </p:sp>
      <p:sp>
        <p:nvSpPr>
          <p:cNvPr id="14" name="TextBox 16">
            <a:extLst>
              <a:ext uri="{FF2B5EF4-FFF2-40B4-BE49-F238E27FC236}">
                <a16:creationId xmlns:a16="http://schemas.microsoft.com/office/drawing/2014/main" id="{41F2CA91-4A62-784E-823A-E8D0DBEB9884}"/>
              </a:ext>
            </a:extLst>
          </p:cNvPr>
          <p:cNvSpPr txBox="1"/>
          <p:nvPr/>
        </p:nvSpPr>
        <p:spPr>
          <a:xfrm>
            <a:off x="10528221" y="135047"/>
            <a:ext cx="1330814" cy="954107"/>
          </a:xfrm>
          <a:prstGeom prst="rect">
            <a:avLst/>
          </a:prstGeom>
          <a:noFill/>
        </p:spPr>
        <p:txBody>
          <a:bodyPr wrap="none" rtlCol="0">
            <a:spAutoFit/>
          </a:bodyPr>
          <a:lstStyle/>
          <a:p>
            <a:r>
              <a:rPr lang="en-US" altLang="zh-CN" sz="2800" b="1" dirty="0">
                <a:solidFill>
                  <a:schemeClr val="accent5">
                    <a:lumMod val="75000"/>
                  </a:schemeClr>
                </a:solidFill>
                <a:latin typeface="Agency FB" panose="020B0503020202020204" pitchFamily="34" charset="0"/>
              </a:rPr>
              <a:t>Lecture</a:t>
            </a:r>
          </a:p>
          <a:p>
            <a:r>
              <a:rPr lang="en-US" altLang="zh-CN" sz="2800" b="1" dirty="0">
                <a:solidFill>
                  <a:schemeClr val="accent5">
                    <a:lumMod val="75000"/>
                  </a:schemeClr>
                </a:solidFill>
                <a:latin typeface="Agency FB" panose="020B0503020202020204" pitchFamily="34" charset="0"/>
              </a:rPr>
              <a:t>TPO 69-2</a:t>
            </a:r>
          </a:p>
        </p:txBody>
      </p:sp>
    </p:spTree>
    <p:extLst>
      <p:ext uri="{BB962C8B-B14F-4D97-AF65-F5344CB8AC3E}">
        <p14:creationId xmlns:p14="http://schemas.microsoft.com/office/powerpoint/2010/main" val="4054271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A307EE-2ABB-B14B-A9ED-D3129446AC6A}"/>
              </a:ext>
            </a:extLst>
          </p:cNvPr>
          <p:cNvSpPr>
            <a:spLocks noGrp="1"/>
          </p:cNvSpPr>
          <p:nvPr>
            <p:ph type="sldNum" sz="quarter" idx="12"/>
          </p:nvPr>
        </p:nvSpPr>
        <p:spPr/>
        <p:txBody>
          <a:bodyPr/>
          <a:lstStyle/>
          <a:p>
            <a:fld id="{8B30DD99-1AF2-0B49-AAEF-8A8E5FDCA2C5}" type="slidenum">
              <a:rPr kumimoji="1" lang="zh-CN" altLang="en-US" smtClean="0"/>
              <a:t>35</a:t>
            </a:fld>
            <a:endParaRPr kumimoji="1" lang="zh-CN" altLang="en-US"/>
          </a:p>
        </p:txBody>
      </p:sp>
      <p:cxnSp>
        <p:nvCxnSpPr>
          <p:cNvPr id="5" name="Straight Arrow Connector 7">
            <a:extLst>
              <a:ext uri="{FF2B5EF4-FFF2-40B4-BE49-F238E27FC236}">
                <a16:creationId xmlns:a16="http://schemas.microsoft.com/office/drawing/2014/main" id="{4925449D-85EE-3441-A99B-A58499E48313}"/>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6" name="TextBox 40">
            <a:extLst>
              <a:ext uri="{FF2B5EF4-FFF2-40B4-BE49-F238E27FC236}">
                <a16:creationId xmlns:a16="http://schemas.microsoft.com/office/drawing/2014/main" id="{E6FE14CC-3EB3-044F-8C28-5DFDA0BF2C51}"/>
              </a:ext>
            </a:extLst>
          </p:cNvPr>
          <p:cNvSpPr txBox="1"/>
          <p:nvPr/>
        </p:nvSpPr>
        <p:spPr>
          <a:xfrm>
            <a:off x="731538" y="296589"/>
            <a:ext cx="130048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2:</a:t>
            </a:r>
            <a:endParaRPr lang="zh-CN" altLang="en-US" sz="2800" dirty="0">
              <a:solidFill>
                <a:schemeClr val="accent5">
                  <a:lumMod val="75000"/>
                </a:schemeClr>
              </a:solidFill>
              <a:latin typeface="Indie Flower" panose="02000000000000000000" pitchFamily="2" charset="0"/>
            </a:endParaRPr>
          </a:p>
        </p:txBody>
      </p:sp>
      <p:sp>
        <p:nvSpPr>
          <p:cNvPr id="7" name="TextBox 20">
            <a:extLst>
              <a:ext uri="{FF2B5EF4-FFF2-40B4-BE49-F238E27FC236}">
                <a16:creationId xmlns:a16="http://schemas.microsoft.com/office/drawing/2014/main" id="{73FD3EEB-5CFD-2B45-88FA-FEDA548EFF27}"/>
              </a:ext>
            </a:extLst>
          </p:cNvPr>
          <p:cNvSpPr txBox="1"/>
          <p:nvPr/>
        </p:nvSpPr>
        <p:spPr>
          <a:xfrm>
            <a:off x="2032022" y="419699"/>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01:33 – 02:50</a:t>
            </a:r>
            <a:endParaRPr lang="zh-CN" altLang="en-US" sz="2000" dirty="0"/>
          </a:p>
        </p:txBody>
      </p:sp>
      <p:sp>
        <p:nvSpPr>
          <p:cNvPr id="9" name="Left Arrow 13">
            <a:extLst>
              <a:ext uri="{FF2B5EF4-FFF2-40B4-BE49-F238E27FC236}">
                <a16:creationId xmlns:a16="http://schemas.microsoft.com/office/drawing/2014/main" id="{6FDD0B8E-5654-334D-B59E-5379C98165EB}"/>
              </a:ext>
            </a:extLst>
          </p:cNvPr>
          <p:cNvSpPr/>
          <p:nvPr/>
        </p:nvSpPr>
        <p:spPr>
          <a:xfrm>
            <a:off x="7082687" y="3013895"/>
            <a:ext cx="460829" cy="250118"/>
          </a:xfrm>
          <a:prstGeom prst="leftArrow">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6">
            <a:extLst>
              <a:ext uri="{FF2B5EF4-FFF2-40B4-BE49-F238E27FC236}">
                <a16:creationId xmlns:a16="http://schemas.microsoft.com/office/drawing/2014/main" id="{BB373622-EFEB-7C4A-88DC-5657ED61E5CF}"/>
              </a:ext>
            </a:extLst>
          </p:cNvPr>
          <p:cNvSpPr txBox="1"/>
          <p:nvPr/>
        </p:nvSpPr>
        <p:spPr>
          <a:xfrm>
            <a:off x="10190740" y="224405"/>
            <a:ext cx="1330814" cy="954107"/>
          </a:xfrm>
          <a:prstGeom prst="rect">
            <a:avLst/>
          </a:prstGeom>
          <a:noFill/>
        </p:spPr>
        <p:txBody>
          <a:bodyPr wrap="none" rtlCol="0">
            <a:spAutoFit/>
          </a:bodyPr>
          <a:lstStyle/>
          <a:p>
            <a:r>
              <a:rPr lang="en-US" altLang="zh-CN" sz="2800" b="1" dirty="0">
                <a:solidFill>
                  <a:schemeClr val="accent5">
                    <a:lumMod val="75000"/>
                  </a:schemeClr>
                </a:solidFill>
                <a:latin typeface="Agency FB" panose="020B0503020202020204" pitchFamily="34" charset="0"/>
              </a:rPr>
              <a:t>Lecture</a:t>
            </a:r>
          </a:p>
          <a:p>
            <a:r>
              <a:rPr lang="en-US" altLang="zh-CN" sz="2800" b="1" dirty="0">
                <a:solidFill>
                  <a:schemeClr val="accent5">
                    <a:lumMod val="75000"/>
                  </a:schemeClr>
                </a:solidFill>
                <a:latin typeface="Agency FB" panose="020B0503020202020204" pitchFamily="34" charset="0"/>
              </a:rPr>
              <a:t>TPO 69-2</a:t>
            </a:r>
          </a:p>
        </p:txBody>
      </p:sp>
      <p:sp>
        <p:nvSpPr>
          <p:cNvPr id="4" name="文本框 3">
            <a:extLst>
              <a:ext uri="{FF2B5EF4-FFF2-40B4-BE49-F238E27FC236}">
                <a16:creationId xmlns:a16="http://schemas.microsoft.com/office/drawing/2014/main" id="{0FC6060A-30B7-79CF-2ED8-1E3B92BB29C7}"/>
              </a:ext>
            </a:extLst>
          </p:cNvPr>
          <p:cNvSpPr txBox="1"/>
          <p:nvPr/>
        </p:nvSpPr>
        <p:spPr>
          <a:xfrm>
            <a:off x="917375" y="906242"/>
            <a:ext cx="5941946" cy="5632311"/>
          </a:xfrm>
          <a:prstGeom prst="rect">
            <a:avLst/>
          </a:prstGeom>
          <a:noFill/>
        </p:spPr>
        <p:txBody>
          <a:bodyPr wrap="square">
            <a:spAutoFit/>
          </a:bodyPr>
          <a:lstStyle/>
          <a:p>
            <a:r>
              <a:rPr lang="en" altLang="zh-CN" sz="2000" dirty="0">
                <a:latin typeface="Calibri" panose="020F0502020204030204" pitchFamily="34" charset="0"/>
                <a:cs typeface="Calibri" panose="020F0502020204030204" pitchFamily="34" charset="0"/>
              </a:rPr>
              <a:t>They typically occur in fields, so you might have an area with a dozen of them, but you need two things to get one of these fields, </a:t>
            </a:r>
            <a:r>
              <a:rPr lang="en" altLang="zh-CN" sz="2000" dirty="0">
                <a:solidFill>
                  <a:srgbClr val="FF0000"/>
                </a:solidFill>
                <a:latin typeface="Calibri" panose="020F0502020204030204" pitchFamily="34" charset="0"/>
                <a:cs typeface="Calibri" panose="020F0502020204030204" pitchFamily="34" charset="0"/>
              </a:rPr>
              <a:t>first</a:t>
            </a:r>
            <a:r>
              <a:rPr lang="en" altLang="zh-CN" sz="2000" dirty="0">
                <a:latin typeface="Calibri" panose="020F0502020204030204" pitchFamily="34" charset="0"/>
                <a:cs typeface="Calibri" panose="020F0502020204030204" pitchFamily="34" charset="0"/>
              </a:rPr>
              <a:t>, </a:t>
            </a:r>
            <a:r>
              <a:rPr lang="en" altLang="zh-CN" sz="2000" dirty="0">
                <a:solidFill>
                  <a:schemeClr val="accent2"/>
                </a:solidFill>
                <a:latin typeface="Calibri" panose="020F0502020204030204" pitchFamily="34" charset="0"/>
                <a:cs typeface="Calibri" panose="020F0502020204030204" pitchFamily="34" charset="0"/>
              </a:rPr>
              <a:t>you got have heat</a:t>
            </a:r>
            <a:r>
              <a:rPr lang="en" altLang="zh-CN" sz="2000" dirty="0">
                <a:latin typeface="Calibri" panose="020F0502020204030204" pitchFamily="34" charset="0"/>
                <a:cs typeface="Calibri" panose="020F0502020204030204" pitchFamily="34" charset="0"/>
              </a:rPr>
              <a:t>.</a:t>
            </a:r>
            <a:r>
              <a:rPr lang="en" altLang="zh-CN" sz="2000" dirty="0">
                <a:solidFill>
                  <a:srgbClr val="FF0000"/>
                </a:solidFill>
                <a:latin typeface="Calibri" panose="020F0502020204030204" pitchFamily="34" charset="0"/>
                <a:cs typeface="Calibri" panose="020F0502020204030204" pitchFamily="34" charset="0"/>
              </a:rPr>
              <a:t> And </a:t>
            </a:r>
            <a:r>
              <a:rPr lang="en" altLang="zh-CN" sz="2000" dirty="0">
                <a:solidFill>
                  <a:schemeClr val="accent2"/>
                </a:solidFill>
                <a:latin typeface="Calibri" panose="020F0502020204030204" pitchFamily="34" charset="0"/>
                <a:cs typeface="Calibri" panose="020F0502020204030204" pitchFamily="34" charset="0"/>
              </a:rPr>
              <a:t>you’ve got have fissures in the ocean floor. </a:t>
            </a:r>
            <a:r>
              <a:rPr lang="en" altLang="zh-CN" sz="2000" dirty="0">
                <a:latin typeface="Calibri" panose="020F0502020204030204" pitchFamily="34" charset="0"/>
                <a:cs typeface="Calibri" panose="020F0502020204030204" pitchFamily="34" charset="0"/>
              </a:rPr>
              <a:t>So, in a vent field, </a:t>
            </a:r>
            <a:r>
              <a:rPr lang="en" altLang="zh-CN" sz="2000" dirty="0">
                <a:solidFill>
                  <a:schemeClr val="accent2"/>
                </a:solidFill>
                <a:latin typeface="Calibri" panose="020F0502020204030204" pitchFamily="34" charset="0"/>
                <a:cs typeface="Calibri" panose="020F0502020204030204" pitchFamily="34" charset="0"/>
              </a:rPr>
              <a:t>you've got cracks in the ocean floor. And cold water at the bottom of the ocean, </a:t>
            </a:r>
            <a:r>
              <a:rPr lang="en" altLang="zh-CN" sz="2000" dirty="0">
                <a:latin typeface="Calibri" panose="020F0502020204030204" pitchFamily="34" charset="0"/>
                <a:cs typeface="Calibri" panose="020F0502020204030204" pitchFamily="34" charset="0"/>
              </a:rPr>
              <a:t>we are talking, maybe two degrees Celsius, </a:t>
            </a:r>
            <a:r>
              <a:rPr lang="en" altLang="zh-CN" sz="2000" dirty="0">
                <a:solidFill>
                  <a:schemeClr val="accent2"/>
                </a:solidFill>
                <a:latin typeface="Calibri" panose="020F0502020204030204" pitchFamily="34" charset="0"/>
                <a:cs typeface="Calibri" panose="020F0502020204030204" pitchFamily="34" charset="0"/>
              </a:rPr>
              <a:t>goes down into them, as it goes underground, it heats up</a:t>
            </a:r>
            <a:r>
              <a:rPr lang="en" altLang="zh-CN" sz="2000" dirty="0">
                <a:latin typeface="Calibri" panose="020F0502020204030204" pitchFamily="34" charset="0"/>
                <a:cs typeface="Calibri" panose="020F0502020204030204" pitchFamily="34" charset="0"/>
              </a:rPr>
              <a:t>, because in these fields, there are magma chambers, only a few kilometers below the ocean floor. </a:t>
            </a:r>
            <a:r>
              <a:rPr lang="en" altLang="zh-CN" sz="2000" dirty="0">
                <a:solidFill>
                  <a:schemeClr val="accent2"/>
                </a:solidFill>
                <a:latin typeface="Calibri" panose="020F0502020204030204" pitchFamily="34" charset="0"/>
                <a:cs typeface="Calibri" panose="020F0502020204030204" pitchFamily="34" charset="0"/>
              </a:rPr>
              <a:t>This hot molten rock heats the solid rock above it </a:t>
            </a:r>
            <a:r>
              <a:rPr lang="en" altLang="zh-CN" sz="2000" dirty="0">
                <a:latin typeface="Calibri" panose="020F0502020204030204" pitchFamily="34" charset="0"/>
                <a:cs typeface="Calibri" panose="020F0502020204030204" pitchFamily="34" charset="0"/>
              </a:rPr>
              <a:t>to as high as five hundred degrees Celsius. And </a:t>
            </a:r>
            <a:r>
              <a:rPr lang="en" altLang="zh-CN" sz="2000" dirty="0">
                <a:solidFill>
                  <a:schemeClr val="accent2"/>
                </a:solidFill>
                <a:latin typeface="Calibri" panose="020F0502020204030204" pitchFamily="34" charset="0"/>
                <a:cs typeface="Calibri" panose="020F0502020204030204" pitchFamily="34" charset="0"/>
              </a:rPr>
              <a:t>this heated solid rock, then heats the ocean water that flows over it.</a:t>
            </a:r>
            <a:r>
              <a:rPr lang="en" altLang="zh-CN" sz="2000" dirty="0">
                <a:latin typeface="Calibri" panose="020F0502020204030204" pitchFamily="34" charset="0"/>
                <a:cs typeface="Calibri" panose="020F0502020204030204" pitchFamily="34" charset="0"/>
              </a:rPr>
              <a:t> </a:t>
            </a:r>
            <a:r>
              <a:rPr lang="en" altLang="zh-CN" sz="2000" dirty="0">
                <a:solidFill>
                  <a:srgbClr val="FF0000"/>
                </a:solidFill>
                <a:latin typeface="Calibri" panose="020F0502020204030204" pitchFamily="34" charset="0"/>
                <a:cs typeface="Calibri" panose="020F0502020204030204" pitchFamily="34" charset="0"/>
              </a:rPr>
              <a:t>Now remember</a:t>
            </a:r>
            <a:r>
              <a:rPr lang="en" altLang="zh-CN" sz="2000" dirty="0">
                <a:solidFill>
                  <a:schemeClr val="accent2"/>
                </a:solidFill>
                <a:latin typeface="Calibri" panose="020F0502020204030204" pitchFamily="34" charset="0"/>
                <a:cs typeface="Calibri" panose="020F0502020204030204" pitchFamily="34" charset="0"/>
              </a:rPr>
              <a:t>, the high pressure of the deep sea, allows water to stay liquid at such a high temperature, so it can reach temperatures</a:t>
            </a:r>
            <a:r>
              <a:rPr lang="en" altLang="zh-CN" sz="2000" dirty="0">
                <a:latin typeface="Calibri" panose="020F0502020204030204" pitchFamily="34" charset="0"/>
                <a:cs typeface="Calibri" panose="020F0502020204030204" pitchFamily="34" charset="0"/>
              </a:rPr>
              <a:t> of, three or four hundred degrees Celsius</a:t>
            </a:r>
            <a:r>
              <a:rPr lang="en" altLang="zh-CN" sz="2000" dirty="0">
                <a:solidFill>
                  <a:schemeClr val="accent2"/>
                </a:solidFill>
                <a:latin typeface="Calibri" panose="020F0502020204030204" pitchFamily="34" charset="0"/>
                <a:cs typeface="Calibri" panose="020F0502020204030204" pitchFamily="34" charset="0"/>
              </a:rPr>
              <a:t>. As the water heated, it rises up through other cracks and it shoots up back into the ocean</a:t>
            </a:r>
            <a:r>
              <a:rPr lang="en" altLang="zh-CN" sz="2000" dirty="0">
                <a:latin typeface="Calibri" panose="020F0502020204030204" pitchFamily="34" charset="0"/>
                <a:cs typeface="Calibri" panose="020F0502020204030204" pitchFamily="34" charset="0"/>
              </a:rPr>
              <a:t>, much like with geyser on land.</a:t>
            </a:r>
            <a:endParaRPr kumimoji="1" lang="zh-CN" altLang="en-US" sz="2000" dirty="0">
              <a:latin typeface="Calibri" panose="020F0502020204030204" pitchFamily="34" charset="0"/>
              <a:cs typeface="Calibri" panose="020F0502020204030204" pitchFamily="34" charset="0"/>
            </a:endParaRPr>
          </a:p>
        </p:txBody>
      </p:sp>
      <p:sp>
        <p:nvSpPr>
          <p:cNvPr id="3" name="文本框 2">
            <a:extLst>
              <a:ext uri="{FF2B5EF4-FFF2-40B4-BE49-F238E27FC236}">
                <a16:creationId xmlns:a16="http://schemas.microsoft.com/office/drawing/2014/main" id="{670D6A9B-ECE0-C16B-2B12-4CB66C1F9F64}"/>
              </a:ext>
            </a:extLst>
          </p:cNvPr>
          <p:cNvSpPr txBox="1"/>
          <p:nvPr/>
        </p:nvSpPr>
        <p:spPr>
          <a:xfrm>
            <a:off x="8425768" y="2599012"/>
            <a:ext cx="2848857" cy="2246769"/>
          </a:xfrm>
          <a:prstGeom prst="rect">
            <a:avLst/>
          </a:prstGeom>
          <a:noFill/>
        </p:spPr>
        <p:txBody>
          <a:bodyPr wrap="none" rtlCol="0">
            <a:spAutoFit/>
          </a:bodyPr>
          <a:lstStyle/>
          <a:p>
            <a:r>
              <a:rPr kumimoji="1" lang="en-US" altLang="zh-CN" sz="2000" dirty="0">
                <a:solidFill>
                  <a:schemeClr val="accent5">
                    <a:lumMod val="75000"/>
                  </a:schemeClr>
                </a:solidFill>
                <a:latin typeface="Ink Free" panose="03080402000500000000" pitchFamily="66" charset="0"/>
              </a:rPr>
              <a:t>heat / fissure</a:t>
            </a:r>
          </a:p>
          <a:p>
            <a:endParaRPr kumimoji="1" lang="en-US" altLang="zh-CN" sz="2000" dirty="0">
              <a:solidFill>
                <a:schemeClr val="accent5">
                  <a:lumMod val="75000"/>
                </a:schemeClr>
              </a:solidFill>
              <a:latin typeface="Ink Free" panose="03080402000500000000" pitchFamily="66" charset="0"/>
            </a:endParaRPr>
          </a:p>
          <a:p>
            <a:r>
              <a:rPr kumimoji="1" lang="en-US" altLang="zh-CN" sz="2000" dirty="0">
                <a:solidFill>
                  <a:schemeClr val="accent5">
                    <a:lumMod val="75000"/>
                  </a:schemeClr>
                </a:solidFill>
                <a:latin typeface="Ink Free" panose="03080402000500000000" pitchFamily="66" charset="0"/>
              </a:rPr>
              <a:t>water into </a:t>
            </a:r>
          </a:p>
          <a:p>
            <a:endParaRPr kumimoji="1" lang="en-US" altLang="zh-CN" sz="2000" dirty="0">
              <a:solidFill>
                <a:schemeClr val="accent5">
                  <a:lumMod val="75000"/>
                </a:schemeClr>
              </a:solidFill>
              <a:latin typeface="Ink Free" panose="03080402000500000000" pitchFamily="66" charset="0"/>
            </a:endParaRPr>
          </a:p>
          <a:p>
            <a:r>
              <a:rPr kumimoji="1" lang="en-US" altLang="zh-CN" sz="2000" dirty="0">
                <a:solidFill>
                  <a:schemeClr val="accent5">
                    <a:lumMod val="75000"/>
                  </a:schemeClr>
                </a:solidFill>
                <a:latin typeface="Ink Free" panose="03080402000500000000" pitchFamily="66" charset="0"/>
              </a:rPr>
              <a:t>heated by rock </a:t>
            </a:r>
          </a:p>
          <a:p>
            <a:endParaRPr kumimoji="1" lang="en-US" altLang="zh-CN" sz="2000" dirty="0">
              <a:solidFill>
                <a:schemeClr val="accent5">
                  <a:lumMod val="75000"/>
                </a:schemeClr>
              </a:solidFill>
              <a:latin typeface="Ink Free" panose="03080402000500000000" pitchFamily="66" charset="0"/>
            </a:endParaRPr>
          </a:p>
          <a:p>
            <a:r>
              <a:rPr kumimoji="1" lang="en-US" altLang="zh-CN" sz="2000" dirty="0">
                <a:solidFill>
                  <a:schemeClr val="accent5">
                    <a:lumMod val="75000"/>
                  </a:schemeClr>
                </a:solidFill>
                <a:latin typeface="Ink Free" panose="03080402000500000000" pitchFamily="66" charset="0"/>
              </a:rPr>
              <a:t>pressure / heat – erupt </a:t>
            </a:r>
            <a:endParaRPr kumimoji="1" lang="zh-CN" altLang="en-US" sz="2000" dirty="0">
              <a:solidFill>
                <a:schemeClr val="accent5">
                  <a:lumMod val="75000"/>
                </a:schemeClr>
              </a:solidFill>
              <a:latin typeface="Ink Free" panose="03080402000500000000" pitchFamily="66" charset="0"/>
            </a:endParaRPr>
          </a:p>
        </p:txBody>
      </p:sp>
    </p:spTree>
    <p:extLst>
      <p:ext uri="{BB962C8B-B14F-4D97-AF65-F5344CB8AC3E}">
        <p14:creationId xmlns:p14="http://schemas.microsoft.com/office/powerpoint/2010/main" val="34357222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4C760575-7135-4730-93F9-8820D87BF277}"/>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F0A447C2-20C6-4D67-BE9B-710DD047BDF4}"/>
              </a:ext>
            </a:extLst>
          </p:cNvPr>
          <p:cNvSpPr txBox="1"/>
          <p:nvPr/>
        </p:nvSpPr>
        <p:spPr>
          <a:xfrm>
            <a:off x="667068" y="224405"/>
            <a:ext cx="859531"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Intro:</a:t>
            </a:r>
            <a:endParaRPr lang="zh-CN" altLang="en-US" sz="2800" dirty="0">
              <a:solidFill>
                <a:schemeClr val="accent5">
                  <a:lumMod val="75000"/>
                </a:schemeClr>
              </a:solidFill>
              <a:latin typeface="Indie Flower" panose="02000000000000000000" pitchFamily="2" charset="0"/>
            </a:endParaRPr>
          </a:p>
        </p:txBody>
      </p:sp>
      <p:cxnSp>
        <p:nvCxnSpPr>
          <p:cNvPr id="31" name="Straight Connector 30">
            <a:extLst>
              <a:ext uri="{FF2B5EF4-FFF2-40B4-BE49-F238E27FC236}">
                <a16:creationId xmlns:a16="http://schemas.microsoft.com/office/drawing/2014/main" id="{FA245822-1FFC-4EE3-926E-F12792824D77}"/>
              </a:ext>
            </a:extLst>
          </p:cNvPr>
          <p:cNvCxnSpPr/>
          <p:nvPr/>
        </p:nvCxnSpPr>
        <p:spPr>
          <a:xfrm flipV="1">
            <a:off x="667068" y="1319569"/>
            <a:ext cx="7695297" cy="1097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81EC4AF-980A-4F97-87DE-DF9F0CEB3658}"/>
              </a:ext>
            </a:extLst>
          </p:cNvPr>
          <p:cNvSpPr txBox="1"/>
          <p:nvPr/>
        </p:nvSpPr>
        <p:spPr>
          <a:xfrm>
            <a:off x="588456" y="1374289"/>
            <a:ext cx="130048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1:</a:t>
            </a:r>
            <a:endParaRPr lang="zh-CN" altLang="en-US" sz="2800" dirty="0">
              <a:solidFill>
                <a:schemeClr val="accent5">
                  <a:lumMod val="75000"/>
                </a:schemeClr>
              </a:solidFill>
              <a:latin typeface="Indie Flower" panose="02000000000000000000" pitchFamily="2" charset="0"/>
            </a:endParaRPr>
          </a:p>
        </p:txBody>
      </p:sp>
      <p:sp>
        <p:nvSpPr>
          <p:cNvPr id="2" name="Slide Number Placeholder 1">
            <a:extLst>
              <a:ext uri="{FF2B5EF4-FFF2-40B4-BE49-F238E27FC236}">
                <a16:creationId xmlns:a16="http://schemas.microsoft.com/office/drawing/2014/main" id="{47CF2A8B-13CB-42CB-8475-27ABF77F9D5F}"/>
              </a:ext>
            </a:extLst>
          </p:cNvPr>
          <p:cNvSpPr>
            <a:spLocks noGrp="1"/>
          </p:cNvSpPr>
          <p:nvPr>
            <p:ph type="sldNum" sz="quarter" idx="12"/>
          </p:nvPr>
        </p:nvSpPr>
        <p:spPr/>
        <p:txBody>
          <a:bodyPr/>
          <a:lstStyle/>
          <a:p>
            <a:fld id="{EBF56985-7CC6-482A-A174-BBAF2E85857D}" type="slidenum">
              <a:rPr lang="zh-CN" altLang="en-US" smtClean="0"/>
              <a:t>36</a:t>
            </a:fld>
            <a:endParaRPr lang="zh-CN" altLang="en-US"/>
          </a:p>
        </p:txBody>
      </p:sp>
      <p:sp>
        <p:nvSpPr>
          <p:cNvPr id="26" name="TextBox 25">
            <a:extLst>
              <a:ext uri="{FF2B5EF4-FFF2-40B4-BE49-F238E27FC236}">
                <a16:creationId xmlns:a16="http://schemas.microsoft.com/office/drawing/2014/main" id="{AE3C10B1-9011-4195-A1BA-A3504880B5D0}"/>
              </a:ext>
            </a:extLst>
          </p:cNvPr>
          <p:cNvSpPr txBox="1"/>
          <p:nvPr/>
        </p:nvSpPr>
        <p:spPr>
          <a:xfrm>
            <a:off x="1746209" y="651744"/>
            <a:ext cx="5521063" cy="400110"/>
          </a:xfrm>
          <a:prstGeom prst="rect">
            <a:avLst/>
          </a:prstGeom>
          <a:noFill/>
        </p:spPr>
        <p:txBody>
          <a:bodyPr wrap="none" rtlCol="0">
            <a:spAutoFit/>
          </a:bodyPr>
          <a:lstStyle/>
          <a:p>
            <a:r>
              <a:rPr lang="en-US" altLang="zh-CN" sz="2000" dirty="0"/>
              <a:t>A geological phenomenon– Hydrothermal Vents</a:t>
            </a:r>
            <a:endParaRPr lang="zh-CN" altLang="en-US" sz="2000" dirty="0"/>
          </a:p>
        </p:txBody>
      </p:sp>
      <p:sp>
        <p:nvSpPr>
          <p:cNvPr id="28" name="TextBox 27">
            <a:extLst>
              <a:ext uri="{FF2B5EF4-FFF2-40B4-BE49-F238E27FC236}">
                <a16:creationId xmlns:a16="http://schemas.microsoft.com/office/drawing/2014/main" id="{0ABD8BA6-9508-4D83-839F-50105DB74F5C}"/>
              </a:ext>
            </a:extLst>
          </p:cNvPr>
          <p:cNvSpPr txBox="1"/>
          <p:nvPr/>
        </p:nvSpPr>
        <p:spPr>
          <a:xfrm>
            <a:off x="1746209" y="1931051"/>
            <a:ext cx="4812536" cy="400110"/>
          </a:xfrm>
          <a:prstGeom prst="rect">
            <a:avLst/>
          </a:prstGeom>
          <a:noFill/>
        </p:spPr>
        <p:txBody>
          <a:bodyPr wrap="none" rtlCol="0">
            <a:spAutoFit/>
          </a:bodyPr>
          <a:lstStyle/>
          <a:p>
            <a:r>
              <a:rPr lang="en-US" altLang="zh-CN" sz="2000" dirty="0"/>
              <a:t>Background info – exotic life / significance</a:t>
            </a:r>
            <a:endParaRPr lang="zh-CN" altLang="en-US" sz="2000" dirty="0"/>
          </a:p>
        </p:txBody>
      </p:sp>
      <p:cxnSp>
        <p:nvCxnSpPr>
          <p:cNvPr id="12" name="Straight Connector 11">
            <a:extLst>
              <a:ext uri="{FF2B5EF4-FFF2-40B4-BE49-F238E27FC236}">
                <a16:creationId xmlns:a16="http://schemas.microsoft.com/office/drawing/2014/main" id="{CC7DBABF-3086-44E1-B401-5BBE6B643DB6}"/>
              </a:ext>
            </a:extLst>
          </p:cNvPr>
          <p:cNvCxnSpPr/>
          <p:nvPr/>
        </p:nvCxnSpPr>
        <p:spPr>
          <a:xfrm flipV="1">
            <a:off x="667068" y="2577617"/>
            <a:ext cx="7695297" cy="1097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5D47C68-20AE-40B2-A52D-E8839ACE53C8}"/>
              </a:ext>
            </a:extLst>
          </p:cNvPr>
          <p:cNvSpPr txBox="1"/>
          <p:nvPr/>
        </p:nvSpPr>
        <p:spPr>
          <a:xfrm>
            <a:off x="588456" y="2632337"/>
            <a:ext cx="130048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2:</a:t>
            </a:r>
            <a:endParaRPr lang="zh-CN" altLang="en-US" sz="2800" dirty="0">
              <a:solidFill>
                <a:schemeClr val="accent5">
                  <a:lumMod val="75000"/>
                </a:schemeClr>
              </a:solidFill>
              <a:latin typeface="Indie Flower" panose="02000000000000000000" pitchFamily="2" charset="0"/>
            </a:endParaRPr>
          </a:p>
        </p:txBody>
      </p:sp>
      <p:sp>
        <p:nvSpPr>
          <p:cNvPr id="19" name="TextBox 18">
            <a:extLst>
              <a:ext uri="{FF2B5EF4-FFF2-40B4-BE49-F238E27FC236}">
                <a16:creationId xmlns:a16="http://schemas.microsoft.com/office/drawing/2014/main" id="{747D98BE-8957-448B-8259-2FD5B579087F}"/>
              </a:ext>
            </a:extLst>
          </p:cNvPr>
          <p:cNvSpPr txBox="1"/>
          <p:nvPr/>
        </p:nvSpPr>
        <p:spPr>
          <a:xfrm>
            <a:off x="1849291" y="3270795"/>
            <a:ext cx="4677884" cy="400110"/>
          </a:xfrm>
          <a:prstGeom prst="rect">
            <a:avLst/>
          </a:prstGeom>
          <a:noFill/>
        </p:spPr>
        <p:txBody>
          <a:bodyPr wrap="none" rtlCol="0">
            <a:spAutoFit/>
          </a:bodyPr>
          <a:lstStyle/>
          <a:p>
            <a:r>
              <a:rPr lang="en-US" altLang="zh-CN" sz="2000" dirty="0"/>
              <a:t>The formation of the hydrothermal vents</a:t>
            </a:r>
            <a:endParaRPr lang="zh-CN" altLang="en-US" sz="2000" dirty="0"/>
          </a:p>
        </p:txBody>
      </p:sp>
      <p:sp>
        <p:nvSpPr>
          <p:cNvPr id="18" name="TextBox 15">
            <a:extLst>
              <a:ext uri="{FF2B5EF4-FFF2-40B4-BE49-F238E27FC236}">
                <a16:creationId xmlns:a16="http://schemas.microsoft.com/office/drawing/2014/main" id="{0E002572-4775-BF48-BA48-7355FBC6034F}"/>
              </a:ext>
            </a:extLst>
          </p:cNvPr>
          <p:cNvSpPr txBox="1"/>
          <p:nvPr/>
        </p:nvSpPr>
        <p:spPr>
          <a:xfrm>
            <a:off x="1781819" y="317832"/>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00:00 – 00:57</a:t>
            </a:r>
            <a:endParaRPr lang="zh-CN" altLang="en-US" sz="2000" dirty="0">
              <a:solidFill>
                <a:schemeClr val="accent5">
                  <a:lumMod val="75000"/>
                </a:schemeClr>
              </a:solidFill>
              <a:latin typeface="Indie Flower" panose="02000000000000000000" pitchFamily="2" charset="0"/>
            </a:endParaRPr>
          </a:p>
        </p:txBody>
      </p:sp>
      <p:sp>
        <p:nvSpPr>
          <p:cNvPr id="20" name="TextBox 20">
            <a:extLst>
              <a:ext uri="{FF2B5EF4-FFF2-40B4-BE49-F238E27FC236}">
                <a16:creationId xmlns:a16="http://schemas.microsoft.com/office/drawing/2014/main" id="{635640A5-4B8D-254A-B1EA-B81A37E00DD3}"/>
              </a:ext>
            </a:extLst>
          </p:cNvPr>
          <p:cNvSpPr txBox="1"/>
          <p:nvPr/>
        </p:nvSpPr>
        <p:spPr>
          <a:xfrm>
            <a:off x="1888940" y="1447969"/>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00:57 – 01:33</a:t>
            </a:r>
            <a:endParaRPr lang="zh-CN" altLang="en-US" sz="2000" dirty="0"/>
          </a:p>
        </p:txBody>
      </p:sp>
      <p:sp>
        <p:nvSpPr>
          <p:cNvPr id="23" name="TextBox 13">
            <a:extLst>
              <a:ext uri="{FF2B5EF4-FFF2-40B4-BE49-F238E27FC236}">
                <a16:creationId xmlns:a16="http://schemas.microsoft.com/office/drawing/2014/main" id="{9E2BC915-3019-C04F-A6F9-878989D91636}"/>
              </a:ext>
            </a:extLst>
          </p:cNvPr>
          <p:cNvSpPr txBox="1"/>
          <p:nvPr/>
        </p:nvSpPr>
        <p:spPr>
          <a:xfrm>
            <a:off x="1888939" y="2755447"/>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01:33 – 02:50</a:t>
            </a:r>
            <a:endParaRPr lang="zh-CN" altLang="en-US" sz="2000" dirty="0"/>
          </a:p>
        </p:txBody>
      </p:sp>
      <p:sp>
        <p:nvSpPr>
          <p:cNvPr id="25" name="TextBox 16">
            <a:extLst>
              <a:ext uri="{FF2B5EF4-FFF2-40B4-BE49-F238E27FC236}">
                <a16:creationId xmlns:a16="http://schemas.microsoft.com/office/drawing/2014/main" id="{C67ECA85-A161-5F45-B702-41787BDC9616}"/>
              </a:ext>
            </a:extLst>
          </p:cNvPr>
          <p:cNvSpPr txBox="1"/>
          <p:nvPr/>
        </p:nvSpPr>
        <p:spPr>
          <a:xfrm>
            <a:off x="10397593" y="283316"/>
            <a:ext cx="1330814" cy="954107"/>
          </a:xfrm>
          <a:prstGeom prst="rect">
            <a:avLst/>
          </a:prstGeom>
          <a:noFill/>
        </p:spPr>
        <p:txBody>
          <a:bodyPr wrap="none" rtlCol="0">
            <a:spAutoFit/>
          </a:bodyPr>
          <a:lstStyle/>
          <a:p>
            <a:r>
              <a:rPr lang="en-US" altLang="zh-CN" sz="2800" b="1" dirty="0">
                <a:solidFill>
                  <a:schemeClr val="accent5">
                    <a:lumMod val="75000"/>
                  </a:schemeClr>
                </a:solidFill>
                <a:latin typeface="Agency FB" panose="020B0503020202020204" pitchFamily="34" charset="0"/>
              </a:rPr>
              <a:t>Lecture</a:t>
            </a:r>
          </a:p>
          <a:p>
            <a:r>
              <a:rPr lang="en-US" altLang="zh-CN" sz="2800" b="1" dirty="0">
                <a:solidFill>
                  <a:schemeClr val="accent5">
                    <a:lumMod val="75000"/>
                  </a:schemeClr>
                </a:solidFill>
                <a:latin typeface="Agency FB" panose="020B0503020202020204" pitchFamily="34" charset="0"/>
              </a:rPr>
              <a:t>TPO 69-2</a:t>
            </a:r>
          </a:p>
        </p:txBody>
      </p:sp>
    </p:spTree>
    <p:extLst>
      <p:ext uri="{BB962C8B-B14F-4D97-AF65-F5344CB8AC3E}">
        <p14:creationId xmlns:p14="http://schemas.microsoft.com/office/powerpoint/2010/main" val="36766871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4C760575-7135-4730-93F9-8820D87BF277}"/>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F0A447C2-20C6-4D67-BE9B-710DD047BDF4}"/>
              </a:ext>
            </a:extLst>
          </p:cNvPr>
          <p:cNvSpPr txBox="1"/>
          <p:nvPr/>
        </p:nvSpPr>
        <p:spPr>
          <a:xfrm>
            <a:off x="667068" y="224405"/>
            <a:ext cx="859531"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Intro:</a:t>
            </a:r>
            <a:endParaRPr lang="zh-CN" altLang="en-US" sz="2800" dirty="0">
              <a:solidFill>
                <a:schemeClr val="accent5">
                  <a:lumMod val="75000"/>
                </a:schemeClr>
              </a:solidFill>
              <a:latin typeface="Indie Flower" panose="02000000000000000000" pitchFamily="2" charset="0"/>
            </a:endParaRPr>
          </a:p>
        </p:txBody>
      </p:sp>
      <p:cxnSp>
        <p:nvCxnSpPr>
          <p:cNvPr id="31" name="Straight Connector 30">
            <a:extLst>
              <a:ext uri="{FF2B5EF4-FFF2-40B4-BE49-F238E27FC236}">
                <a16:creationId xmlns:a16="http://schemas.microsoft.com/office/drawing/2014/main" id="{FA245822-1FFC-4EE3-926E-F12792824D77}"/>
              </a:ext>
            </a:extLst>
          </p:cNvPr>
          <p:cNvCxnSpPr/>
          <p:nvPr/>
        </p:nvCxnSpPr>
        <p:spPr>
          <a:xfrm flipV="1">
            <a:off x="667068" y="1319569"/>
            <a:ext cx="7695297" cy="1097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81EC4AF-980A-4F97-87DE-DF9F0CEB3658}"/>
              </a:ext>
            </a:extLst>
          </p:cNvPr>
          <p:cNvSpPr txBox="1"/>
          <p:nvPr/>
        </p:nvSpPr>
        <p:spPr>
          <a:xfrm>
            <a:off x="588456" y="1374289"/>
            <a:ext cx="130048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1:</a:t>
            </a:r>
            <a:endParaRPr lang="zh-CN" altLang="en-US" sz="2800" dirty="0">
              <a:solidFill>
                <a:schemeClr val="accent5">
                  <a:lumMod val="75000"/>
                </a:schemeClr>
              </a:solidFill>
              <a:latin typeface="Indie Flower" panose="02000000000000000000" pitchFamily="2" charset="0"/>
            </a:endParaRPr>
          </a:p>
        </p:txBody>
      </p:sp>
      <p:sp>
        <p:nvSpPr>
          <p:cNvPr id="2" name="Slide Number Placeholder 1">
            <a:extLst>
              <a:ext uri="{FF2B5EF4-FFF2-40B4-BE49-F238E27FC236}">
                <a16:creationId xmlns:a16="http://schemas.microsoft.com/office/drawing/2014/main" id="{47CF2A8B-13CB-42CB-8475-27ABF77F9D5F}"/>
              </a:ext>
            </a:extLst>
          </p:cNvPr>
          <p:cNvSpPr>
            <a:spLocks noGrp="1"/>
          </p:cNvSpPr>
          <p:nvPr>
            <p:ph type="sldNum" sz="quarter" idx="12"/>
          </p:nvPr>
        </p:nvSpPr>
        <p:spPr/>
        <p:txBody>
          <a:bodyPr/>
          <a:lstStyle/>
          <a:p>
            <a:fld id="{EBF56985-7CC6-482A-A174-BBAF2E85857D}" type="slidenum">
              <a:rPr lang="zh-CN" altLang="en-US" smtClean="0"/>
              <a:t>37</a:t>
            </a:fld>
            <a:endParaRPr lang="zh-CN" altLang="en-US"/>
          </a:p>
        </p:txBody>
      </p:sp>
      <p:sp>
        <p:nvSpPr>
          <p:cNvPr id="26" name="TextBox 25">
            <a:extLst>
              <a:ext uri="{FF2B5EF4-FFF2-40B4-BE49-F238E27FC236}">
                <a16:creationId xmlns:a16="http://schemas.microsoft.com/office/drawing/2014/main" id="{AE3C10B1-9011-4195-A1BA-A3504880B5D0}"/>
              </a:ext>
            </a:extLst>
          </p:cNvPr>
          <p:cNvSpPr txBox="1"/>
          <p:nvPr/>
        </p:nvSpPr>
        <p:spPr>
          <a:xfrm>
            <a:off x="1746209" y="651744"/>
            <a:ext cx="5521063" cy="400110"/>
          </a:xfrm>
          <a:prstGeom prst="rect">
            <a:avLst/>
          </a:prstGeom>
          <a:noFill/>
        </p:spPr>
        <p:txBody>
          <a:bodyPr wrap="none" rtlCol="0">
            <a:spAutoFit/>
          </a:bodyPr>
          <a:lstStyle/>
          <a:p>
            <a:r>
              <a:rPr lang="en-US" altLang="zh-CN" sz="2000" dirty="0"/>
              <a:t>A geological phenomenon– Hydrothermal Vents</a:t>
            </a:r>
            <a:endParaRPr lang="zh-CN" altLang="en-US" sz="2000" dirty="0"/>
          </a:p>
        </p:txBody>
      </p:sp>
      <p:sp>
        <p:nvSpPr>
          <p:cNvPr id="28" name="TextBox 27">
            <a:extLst>
              <a:ext uri="{FF2B5EF4-FFF2-40B4-BE49-F238E27FC236}">
                <a16:creationId xmlns:a16="http://schemas.microsoft.com/office/drawing/2014/main" id="{0ABD8BA6-9508-4D83-839F-50105DB74F5C}"/>
              </a:ext>
            </a:extLst>
          </p:cNvPr>
          <p:cNvSpPr txBox="1"/>
          <p:nvPr/>
        </p:nvSpPr>
        <p:spPr>
          <a:xfrm>
            <a:off x="1746209" y="1931051"/>
            <a:ext cx="4812536" cy="400110"/>
          </a:xfrm>
          <a:prstGeom prst="rect">
            <a:avLst/>
          </a:prstGeom>
          <a:noFill/>
        </p:spPr>
        <p:txBody>
          <a:bodyPr wrap="none" rtlCol="0">
            <a:spAutoFit/>
          </a:bodyPr>
          <a:lstStyle/>
          <a:p>
            <a:r>
              <a:rPr lang="en-US" altLang="zh-CN" sz="2000" dirty="0"/>
              <a:t>Background info – exotic life / significance</a:t>
            </a:r>
            <a:endParaRPr lang="zh-CN" altLang="en-US" sz="2000" dirty="0"/>
          </a:p>
        </p:txBody>
      </p:sp>
      <p:cxnSp>
        <p:nvCxnSpPr>
          <p:cNvPr id="12" name="Straight Connector 11">
            <a:extLst>
              <a:ext uri="{FF2B5EF4-FFF2-40B4-BE49-F238E27FC236}">
                <a16:creationId xmlns:a16="http://schemas.microsoft.com/office/drawing/2014/main" id="{CC7DBABF-3086-44E1-B401-5BBE6B643DB6}"/>
              </a:ext>
            </a:extLst>
          </p:cNvPr>
          <p:cNvCxnSpPr/>
          <p:nvPr/>
        </p:nvCxnSpPr>
        <p:spPr>
          <a:xfrm flipV="1">
            <a:off x="667068" y="2577617"/>
            <a:ext cx="7695297" cy="1097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5D47C68-20AE-40B2-A52D-E8839ACE53C8}"/>
              </a:ext>
            </a:extLst>
          </p:cNvPr>
          <p:cNvSpPr txBox="1"/>
          <p:nvPr/>
        </p:nvSpPr>
        <p:spPr>
          <a:xfrm>
            <a:off x="588456" y="2632337"/>
            <a:ext cx="130048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2:</a:t>
            </a:r>
            <a:endParaRPr lang="zh-CN" altLang="en-US" sz="2800" dirty="0">
              <a:solidFill>
                <a:schemeClr val="accent5">
                  <a:lumMod val="75000"/>
                </a:schemeClr>
              </a:solidFill>
              <a:latin typeface="Indie Flower" panose="02000000000000000000" pitchFamily="2" charset="0"/>
            </a:endParaRPr>
          </a:p>
        </p:txBody>
      </p:sp>
      <p:sp>
        <p:nvSpPr>
          <p:cNvPr id="19" name="TextBox 18">
            <a:extLst>
              <a:ext uri="{FF2B5EF4-FFF2-40B4-BE49-F238E27FC236}">
                <a16:creationId xmlns:a16="http://schemas.microsoft.com/office/drawing/2014/main" id="{747D98BE-8957-448B-8259-2FD5B579087F}"/>
              </a:ext>
            </a:extLst>
          </p:cNvPr>
          <p:cNvSpPr txBox="1"/>
          <p:nvPr/>
        </p:nvSpPr>
        <p:spPr>
          <a:xfrm>
            <a:off x="1849291" y="3270795"/>
            <a:ext cx="4677884" cy="400110"/>
          </a:xfrm>
          <a:prstGeom prst="rect">
            <a:avLst/>
          </a:prstGeom>
          <a:noFill/>
        </p:spPr>
        <p:txBody>
          <a:bodyPr wrap="none" rtlCol="0">
            <a:spAutoFit/>
          </a:bodyPr>
          <a:lstStyle/>
          <a:p>
            <a:r>
              <a:rPr lang="en-US" altLang="zh-CN" sz="2000" dirty="0"/>
              <a:t>The formation of the hydrothermal vents</a:t>
            </a:r>
            <a:endParaRPr lang="zh-CN" altLang="en-US" sz="2000" dirty="0"/>
          </a:p>
        </p:txBody>
      </p:sp>
      <p:sp>
        <p:nvSpPr>
          <p:cNvPr id="18" name="TextBox 15">
            <a:extLst>
              <a:ext uri="{FF2B5EF4-FFF2-40B4-BE49-F238E27FC236}">
                <a16:creationId xmlns:a16="http://schemas.microsoft.com/office/drawing/2014/main" id="{0E002572-4775-BF48-BA48-7355FBC6034F}"/>
              </a:ext>
            </a:extLst>
          </p:cNvPr>
          <p:cNvSpPr txBox="1"/>
          <p:nvPr/>
        </p:nvSpPr>
        <p:spPr>
          <a:xfrm>
            <a:off x="1781819" y="317832"/>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00:00 – 00:57</a:t>
            </a:r>
            <a:endParaRPr lang="zh-CN" altLang="en-US" sz="2000" dirty="0">
              <a:solidFill>
                <a:schemeClr val="accent5">
                  <a:lumMod val="75000"/>
                </a:schemeClr>
              </a:solidFill>
              <a:latin typeface="Indie Flower" panose="02000000000000000000" pitchFamily="2" charset="0"/>
            </a:endParaRPr>
          </a:p>
        </p:txBody>
      </p:sp>
      <p:sp>
        <p:nvSpPr>
          <p:cNvPr id="20" name="TextBox 20">
            <a:extLst>
              <a:ext uri="{FF2B5EF4-FFF2-40B4-BE49-F238E27FC236}">
                <a16:creationId xmlns:a16="http://schemas.microsoft.com/office/drawing/2014/main" id="{635640A5-4B8D-254A-B1EA-B81A37E00DD3}"/>
              </a:ext>
            </a:extLst>
          </p:cNvPr>
          <p:cNvSpPr txBox="1"/>
          <p:nvPr/>
        </p:nvSpPr>
        <p:spPr>
          <a:xfrm>
            <a:off x="1888940" y="1447969"/>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00:57 – 01:33</a:t>
            </a:r>
            <a:endParaRPr lang="zh-CN" altLang="en-US" sz="2000" dirty="0"/>
          </a:p>
        </p:txBody>
      </p:sp>
      <p:sp>
        <p:nvSpPr>
          <p:cNvPr id="23" name="TextBox 13">
            <a:extLst>
              <a:ext uri="{FF2B5EF4-FFF2-40B4-BE49-F238E27FC236}">
                <a16:creationId xmlns:a16="http://schemas.microsoft.com/office/drawing/2014/main" id="{9E2BC915-3019-C04F-A6F9-878989D91636}"/>
              </a:ext>
            </a:extLst>
          </p:cNvPr>
          <p:cNvSpPr txBox="1"/>
          <p:nvPr/>
        </p:nvSpPr>
        <p:spPr>
          <a:xfrm>
            <a:off x="1888939" y="2755447"/>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01:33 – 02:50</a:t>
            </a:r>
            <a:endParaRPr lang="zh-CN" altLang="en-US" sz="2000" dirty="0"/>
          </a:p>
        </p:txBody>
      </p:sp>
      <p:sp>
        <p:nvSpPr>
          <p:cNvPr id="21" name="TextBox 12">
            <a:extLst>
              <a:ext uri="{FF2B5EF4-FFF2-40B4-BE49-F238E27FC236}">
                <a16:creationId xmlns:a16="http://schemas.microsoft.com/office/drawing/2014/main" id="{A6BF1C2D-2E33-CF4F-9B47-DA5143FDF68C}"/>
              </a:ext>
            </a:extLst>
          </p:cNvPr>
          <p:cNvSpPr txBox="1"/>
          <p:nvPr/>
        </p:nvSpPr>
        <p:spPr>
          <a:xfrm>
            <a:off x="591486" y="3796124"/>
            <a:ext cx="130048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3:</a:t>
            </a:r>
            <a:endParaRPr lang="zh-CN" altLang="en-US" sz="2800" dirty="0">
              <a:solidFill>
                <a:schemeClr val="accent5">
                  <a:lumMod val="75000"/>
                </a:schemeClr>
              </a:solidFill>
              <a:latin typeface="Indie Flower" panose="02000000000000000000" pitchFamily="2" charset="0"/>
            </a:endParaRPr>
          </a:p>
        </p:txBody>
      </p:sp>
      <p:sp>
        <p:nvSpPr>
          <p:cNvPr id="22" name="TextBox 13">
            <a:extLst>
              <a:ext uri="{FF2B5EF4-FFF2-40B4-BE49-F238E27FC236}">
                <a16:creationId xmlns:a16="http://schemas.microsoft.com/office/drawing/2014/main" id="{A35AA6C9-47AE-814B-9ABA-6F6C1BFC9EB2}"/>
              </a:ext>
            </a:extLst>
          </p:cNvPr>
          <p:cNvSpPr txBox="1"/>
          <p:nvPr/>
        </p:nvSpPr>
        <p:spPr>
          <a:xfrm>
            <a:off x="1888939" y="3857679"/>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02:51 – 04:06</a:t>
            </a:r>
            <a:endParaRPr lang="zh-CN" altLang="en-US" sz="2000" dirty="0"/>
          </a:p>
        </p:txBody>
      </p:sp>
      <p:sp>
        <p:nvSpPr>
          <p:cNvPr id="25" name="TextBox 17">
            <a:extLst>
              <a:ext uri="{FF2B5EF4-FFF2-40B4-BE49-F238E27FC236}">
                <a16:creationId xmlns:a16="http://schemas.microsoft.com/office/drawing/2014/main" id="{A02B06F8-C243-9A41-98D3-EC6A012184F0}"/>
              </a:ext>
            </a:extLst>
          </p:cNvPr>
          <p:cNvSpPr txBox="1"/>
          <p:nvPr/>
        </p:nvSpPr>
        <p:spPr>
          <a:xfrm>
            <a:off x="2263043" y="4444563"/>
            <a:ext cx="6864388" cy="1200329"/>
          </a:xfrm>
          <a:prstGeom prst="rect">
            <a:avLst/>
          </a:prstGeom>
          <a:noFill/>
        </p:spPr>
        <p:txBody>
          <a:bodyPr wrap="square" rtlCol="0">
            <a:spAutoFit/>
          </a:bodyPr>
          <a:lstStyle/>
          <a:p>
            <a:r>
              <a:rPr lang="en-US" altLang="zh-CN" sz="3600" dirty="0">
                <a:solidFill>
                  <a:schemeClr val="accent5">
                    <a:lumMod val="75000"/>
                  </a:schemeClr>
                </a:solidFill>
                <a:latin typeface="Ink Free" panose="03080402000500000000" pitchFamily="66" charset="0"/>
              </a:rPr>
              <a:t>What is the main idea</a:t>
            </a:r>
            <a:r>
              <a:rPr lang="zh-CN" altLang="en-US" sz="3600" dirty="0">
                <a:solidFill>
                  <a:schemeClr val="accent5">
                    <a:lumMod val="75000"/>
                  </a:schemeClr>
                </a:solidFill>
                <a:latin typeface="Ink Free" panose="03080402000500000000" pitchFamily="66" charset="0"/>
              </a:rPr>
              <a:t> </a:t>
            </a:r>
            <a:r>
              <a:rPr lang="en-US" altLang="zh-CN" sz="3600" dirty="0">
                <a:solidFill>
                  <a:schemeClr val="accent5">
                    <a:lumMod val="75000"/>
                  </a:schemeClr>
                </a:solidFill>
                <a:latin typeface="Ink Free" panose="03080402000500000000" pitchFamily="66" charset="0"/>
              </a:rPr>
              <a:t>of</a:t>
            </a:r>
            <a:r>
              <a:rPr lang="zh-CN" altLang="en-US" sz="3600" dirty="0">
                <a:solidFill>
                  <a:schemeClr val="accent5">
                    <a:lumMod val="75000"/>
                  </a:schemeClr>
                </a:solidFill>
                <a:latin typeface="Ink Free" panose="03080402000500000000" pitchFamily="66" charset="0"/>
              </a:rPr>
              <a:t> </a:t>
            </a:r>
            <a:r>
              <a:rPr lang="en-US" altLang="zh-CN" sz="3600" dirty="0">
                <a:solidFill>
                  <a:schemeClr val="accent5">
                    <a:lumMod val="75000"/>
                  </a:schemeClr>
                </a:solidFill>
                <a:latin typeface="Ink Free" panose="03080402000500000000" pitchFamily="66" charset="0"/>
              </a:rPr>
              <a:t>topic</a:t>
            </a:r>
            <a:r>
              <a:rPr lang="zh-CN" altLang="en-US" sz="3600" dirty="0">
                <a:solidFill>
                  <a:schemeClr val="accent5">
                    <a:lumMod val="75000"/>
                  </a:schemeClr>
                </a:solidFill>
                <a:latin typeface="Ink Free" panose="03080402000500000000" pitchFamily="66" charset="0"/>
              </a:rPr>
              <a:t> </a:t>
            </a:r>
            <a:r>
              <a:rPr lang="en-US" altLang="zh-CN" sz="3600" dirty="0">
                <a:solidFill>
                  <a:schemeClr val="accent5">
                    <a:lumMod val="75000"/>
                  </a:schemeClr>
                </a:solidFill>
                <a:latin typeface="Ink Free" panose="03080402000500000000" pitchFamily="66" charset="0"/>
              </a:rPr>
              <a:t>3?</a:t>
            </a:r>
          </a:p>
          <a:p>
            <a:endParaRPr lang="en-US" altLang="zh-CN" sz="3600" dirty="0">
              <a:solidFill>
                <a:schemeClr val="accent5">
                  <a:lumMod val="75000"/>
                </a:schemeClr>
              </a:solidFill>
              <a:latin typeface="Ink Free" panose="03080402000500000000" pitchFamily="66" charset="0"/>
            </a:endParaRPr>
          </a:p>
        </p:txBody>
      </p:sp>
      <p:sp>
        <p:nvSpPr>
          <p:cNvPr id="27" name="TextBox 16">
            <a:extLst>
              <a:ext uri="{FF2B5EF4-FFF2-40B4-BE49-F238E27FC236}">
                <a16:creationId xmlns:a16="http://schemas.microsoft.com/office/drawing/2014/main" id="{28BB66FD-BC22-C24A-BBAF-77FE09683AFF}"/>
              </a:ext>
            </a:extLst>
          </p:cNvPr>
          <p:cNvSpPr txBox="1"/>
          <p:nvPr/>
        </p:nvSpPr>
        <p:spPr>
          <a:xfrm>
            <a:off x="10397593" y="283316"/>
            <a:ext cx="1330814" cy="954107"/>
          </a:xfrm>
          <a:prstGeom prst="rect">
            <a:avLst/>
          </a:prstGeom>
          <a:noFill/>
        </p:spPr>
        <p:txBody>
          <a:bodyPr wrap="none" rtlCol="0">
            <a:spAutoFit/>
          </a:bodyPr>
          <a:lstStyle/>
          <a:p>
            <a:r>
              <a:rPr lang="en-US" altLang="zh-CN" sz="2800" b="1" dirty="0">
                <a:solidFill>
                  <a:schemeClr val="accent5">
                    <a:lumMod val="75000"/>
                  </a:schemeClr>
                </a:solidFill>
                <a:latin typeface="Agency FB" panose="020B0503020202020204" pitchFamily="34" charset="0"/>
              </a:rPr>
              <a:t>Lecture</a:t>
            </a:r>
          </a:p>
          <a:p>
            <a:r>
              <a:rPr lang="en-US" altLang="zh-CN" sz="2800" b="1" dirty="0">
                <a:solidFill>
                  <a:schemeClr val="accent5">
                    <a:lumMod val="75000"/>
                  </a:schemeClr>
                </a:solidFill>
                <a:latin typeface="Agency FB" panose="020B0503020202020204" pitchFamily="34" charset="0"/>
              </a:rPr>
              <a:t>TPO 69-2</a:t>
            </a:r>
          </a:p>
        </p:txBody>
      </p:sp>
      <p:cxnSp>
        <p:nvCxnSpPr>
          <p:cNvPr id="3" name="Straight Connector 11">
            <a:extLst>
              <a:ext uri="{FF2B5EF4-FFF2-40B4-BE49-F238E27FC236}">
                <a16:creationId xmlns:a16="http://schemas.microsoft.com/office/drawing/2014/main" id="{9C636C33-DF63-3ADA-459D-E98DFBFAE768}"/>
              </a:ext>
            </a:extLst>
          </p:cNvPr>
          <p:cNvCxnSpPr/>
          <p:nvPr/>
        </p:nvCxnSpPr>
        <p:spPr>
          <a:xfrm flipV="1">
            <a:off x="689448" y="3777423"/>
            <a:ext cx="7695297" cy="1097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07917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5DF6C7-3C60-C343-AB15-69B003D20D8E}"/>
              </a:ext>
            </a:extLst>
          </p:cNvPr>
          <p:cNvSpPr txBox="1"/>
          <p:nvPr/>
        </p:nvSpPr>
        <p:spPr>
          <a:xfrm>
            <a:off x="590022" y="851817"/>
            <a:ext cx="6968321" cy="5016758"/>
          </a:xfrm>
          <a:prstGeom prst="rect">
            <a:avLst/>
          </a:prstGeom>
          <a:noFill/>
        </p:spPr>
        <p:txBody>
          <a:bodyPr wrap="square" rtlCol="0">
            <a:spAutoFit/>
          </a:bodyPr>
          <a:lstStyle/>
          <a:p>
            <a:r>
              <a:rPr lang="en" altLang="zh-CN" sz="2000" dirty="0">
                <a:latin typeface="Calibri" panose="020F0502020204030204" pitchFamily="34" charset="0"/>
                <a:cs typeface="Calibri" panose="020F0502020204030204" pitchFamily="34" charset="0"/>
              </a:rPr>
              <a:t>Now, the important part, is what the water is carrying with it, as it emerges. The heated water draws minerals from solid rock. So, you get dissolved metals in the water, like iron and copper. When the water shoots up and re-enters the cold ocean, it quickly cools and these minerals precipitate out. They’re released and they are deposited into the ocean water, which affects its composition. And it also creates quite a sight, these vents have a plume that looks like a smoke, likes smoke that’s coming up out of the vent in the earth.</a:t>
            </a:r>
            <a:br>
              <a:rPr lang="en" altLang="zh-CN" sz="2000" dirty="0">
                <a:latin typeface="Calibri" panose="020F0502020204030204" pitchFamily="34" charset="0"/>
                <a:cs typeface="Calibri" panose="020F0502020204030204" pitchFamily="34" charset="0"/>
              </a:rPr>
            </a:br>
            <a:r>
              <a:rPr lang="en" altLang="zh-CN" sz="2000" dirty="0">
                <a:latin typeface="Calibri" panose="020F0502020204030204" pitchFamily="34" charset="0"/>
                <a:cs typeface="Calibri" panose="020F0502020204030204" pitchFamily="34" charset="0"/>
              </a:rPr>
              <a:t>Remember some of the water coming out of the vents is over three hundred degree Celsius. When it’s this hot, it dissolves sulfur, iron and other metals in the rock and it interacts with. when these minerals precipitate out, the water forms of black plume, so these vents are called black smokers. It's the sulfur and metals precipitating out of the water that that's what causes black color.</a:t>
            </a:r>
            <a:endParaRPr kumimoji="1" lang="zh-CN" altLang="en-US" sz="2000" dirty="0">
              <a:latin typeface="Calibri" panose="020F0502020204030204" pitchFamily="34" charset="0"/>
              <a:cs typeface="Calibri" panose="020F0502020204030204" pitchFamily="34" charset="0"/>
            </a:endParaRPr>
          </a:p>
        </p:txBody>
      </p:sp>
      <p:sp>
        <p:nvSpPr>
          <p:cNvPr id="5" name="文本框 4">
            <a:extLst>
              <a:ext uri="{FF2B5EF4-FFF2-40B4-BE49-F238E27FC236}">
                <a16:creationId xmlns:a16="http://schemas.microsoft.com/office/drawing/2014/main" id="{87B96113-FCEC-E84C-A3AF-559562B9D3C3}"/>
              </a:ext>
            </a:extLst>
          </p:cNvPr>
          <p:cNvSpPr txBox="1"/>
          <p:nvPr/>
        </p:nvSpPr>
        <p:spPr>
          <a:xfrm>
            <a:off x="8019172" y="1522634"/>
            <a:ext cx="4267076" cy="3477875"/>
          </a:xfrm>
          <a:prstGeom prst="rect">
            <a:avLst/>
          </a:prstGeom>
          <a:noFill/>
        </p:spPr>
        <p:txBody>
          <a:bodyPr wrap="square" rtlCol="0">
            <a:spAutoFit/>
          </a:bodyPr>
          <a:lstStyle/>
          <a:p>
            <a:endParaRPr kumimoji="1" lang="en-US" altLang="zh-CN" sz="2000" dirty="0">
              <a:solidFill>
                <a:schemeClr val="accent5">
                  <a:lumMod val="75000"/>
                </a:schemeClr>
              </a:solidFill>
              <a:latin typeface="Ink Free" panose="03080402000500000000" pitchFamily="66" charset="0"/>
            </a:endParaRPr>
          </a:p>
          <a:p>
            <a:r>
              <a:rPr kumimoji="1" lang="en-US" altLang="zh-CN" sz="2000" dirty="0">
                <a:solidFill>
                  <a:schemeClr val="accent5">
                    <a:lumMod val="75000"/>
                  </a:schemeClr>
                </a:solidFill>
                <a:latin typeface="Ink Free" panose="03080402000500000000" pitchFamily="66" charset="0"/>
              </a:rPr>
              <a:t>When water emerges, it will carry</a:t>
            </a:r>
          </a:p>
          <a:p>
            <a:r>
              <a:rPr kumimoji="1" lang="en-US" altLang="zh-CN" sz="2000" dirty="0">
                <a:solidFill>
                  <a:schemeClr val="accent5">
                    <a:lumMod val="75000"/>
                  </a:schemeClr>
                </a:solidFill>
                <a:latin typeface="Ink Free" panose="03080402000500000000" pitchFamily="66" charset="0"/>
              </a:rPr>
              <a:t> minerals, so when water go back to </a:t>
            </a:r>
          </a:p>
          <a:p>
            <a:r>
              <a:rPr kumimoji="1" lang="en-US" altLang="zh-CN" sz="2000" dirty="0">
                <a:solidFill>
                  <a:schemeClr val="accent5">
                    <a:lumMod val="75000"/>
                  </a:schemeClr>
                </a:solidFill>
                <a:latin typeface="Ink Free" panose="03080402000500000000" pitchFamily="66" charset="0"/>
              </a:rPr>
              <a:t> ocean, these minerals would </a:t>
            </a:r>
          </a:p>
          <a:p>
            <a:r>
              <a:rPr kumimoji="1" lang="en-US" altLang="zh-CN" sz="2000" dirty="0">
                <a:solidFill>
                  <a:schemeClr val="accent5">
                    <a:lumMod val="75000"/>
                  </a:schemeClr>
                </a:solidFill>
                <a:latin typeface="Ink Free" panose="03080402000500000000" pitchFamily="66" charset="0"/>
              </a:rPr>
              <a:t> precipitate out and also create a site. Moreover, the vents would have a plume that looks like smoke ,and the temperature of some of the water coming up out of the vents is high enough to interact with the minerals and then cause black smoke</a:t>
            </a:r>
          </a:p>
        </p:txBody>
      </p:sp>
      <p:sp>
        <p:nvSpPr>
          <p:cNvPr id="6" name="Slide Number Placeholder 5">
            <a:extLst>
              <a:ext uri="{FF2B5EF4-FFF2-40B4-BE49-F238E27FC236}">
                <a16:creationId xmlns:a16="http://schemas.microsoft.com/office/drawing/2014/main" id="{B9256561-C9E9-AD42-91C1-D843518DDD17}"/>
              </a:ext>
            </a:extLst>
          </p:cNvPr>
          <p:cNvSpPr>
            <a:spLocks noGrp="1"/>
          </p:cNvSpPr>
          <p:nvPr>
            <p:ph type="sldNum" sz="quarter" idx="12"/>
          </p:nvPr>
        </p:nvSpPr>
        <p:spPr/>
        <p:txBody>
          <a:bodyPr/>
          <a:lstStyle/>
          <a:p>
            <a:fld id="{8B30DD99-1AF2-0B49-AAEF-8A8E5FDCA2C5}" type="slidenum">
              <a:rPr kumimoji="1" lang="zh-CN" altLang="en-US" smtClean="0"/>
              <a:t>38</a:t>
            </a:fld>
            <a:endParaRPr kumimoji="1" lang="zh-CN" altLang="en-US"/>
          </a:p>
        </p:txBody>
      </p:sp>
      <p:cxnSp>
        <p:nvCxnSpPr>
          <p:cNvPr id="7" name="Straight Arrow Connector 7">
            <a:extLst>
              <a:ext uri="{FF2B5EF4-FFF2-40B4-BE49-F238E27FC236}">
                <a16:creationId xmlns:a16="http://schemas.microsoft.com/office/drawing/2014/main" id="{139D1B9F-D948-E042-9B40-78EA5ACE937F}"/>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8" name="TextBox 12">
            <a:extLst>
              <a:ext uri="{FF2B5EF4-FFF2-40B4-BE49-F238E27FC236}">
                <a16:creationId xmlns:a16="http://schemas.microsoft.com/office/drawing/2014/main" id="{83A3930B-5915-694A-9BD0-BD9A950236BC}"/>
              </a:ext>
            </a:extLst>
          </p:cNvPr>
          <p:cNvSpPr txBox="1"/>
          <p:nvPr/>
        </p:nvSpPr>
        <p:spPr>
          <a:xfrm>
            <a:off x="580308" y="355715"/>
            <a:ext cx="130048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3:</a:t>
            </a:r>
            <a:endParaRPr lang="zh-CN" altLang="en-US" sz="2800" dirty="0">
              <a:solidFill>
                <a:schemeClr val="accent5">
                  <a:lumMod val="75000"/>
                </a:schemeClr>
              </a:solidFill>
              <a:latin typeface="Indie Flower" panose="02000000000000000000" pitchFamily="2" charset="0"/>
            </a:endParaRPr>
          </a:p>
        </p:txBody>
      </p:sp>
      <p:sp>
        <p:nvSpPr>
          <p:cNvPr id="9" name="TextBox 13">
            <a:extLst>
              <a:ext uri="{FF2B5EF4-FFF2-40B4-BE49-F238E27FC236}">
                <a16:creationId xmlns:a16="http://schemas.microsoft.com/office/drawing/2014/main" id="{74C36CCC-6EE2-D542-B7DD-162485834997}"/>
              </a:ext>
            </a:extLst>
          </p:cNvPr>
          <p:cNvSpPr txBox="1"/>
          <p:nvPr/>
        </p:nvSpPr>
        <p:spPr>
          <a:xfrm>
            <a:off x="1880792" y="441482"/>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02:51 – 04:06</a:t>
            </a:r>
            <a:endParaRPr lang="zh-CN" altLang="en-US" sz="2000" dirty="0"/>
          </a:p>
        </p:txBody>
      </p:sp>
      <p:sp>
        <p:nvSpPr>
          <p:cNvPr id="10" name="Left Arrow 13">
            <a:extLst>
              <a:ext uri="{FF2B5EF4-FFF2-40B4-BE49-F238E27FC236}">
                <a16:creationId xmlns:a16="http://schemas.microsoft.com/office/drawing/2014/main" id="{23016354-2DE2-0541-84C9-ABA73E83464C}"/>
              </a:ext>
            </a:extLst>
          </p:cNvPr>
          <p:cNvSpPr/>
          <p:nvPr/>
        </p:nvSpPr>
        <p:spPr>
          <a:xfrm>
            <a:off x="7558343" y="2878932"/>
            <a:ext cx="460829" cy="250118"/>
          </a:xfrm>
          <a:prstGeom prst="leftArrow">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6">
            <a:extLst>
              <a:ext uri="{FF2B5EF4-FFF2-40B4-BE49-F238E27FC236}">
                <a16:creationId xmlns:a16="http://schemas.microsoft.com/office/drawing/2014/main" id="{966BCE03-93E4-0146-94F8-1DE989039412}"/>
              </a:ext>
            </a:extLst>
          </p:cNvPr>
          <p:cNvSpPr txBox="1"/>
          <p:nvPr/>
        </p:nvSpPr>
        <p:spPr>
          <a:xfrm>
            <a:off x="10397593" y="283316"/>
            <a:ext cx="1330814" cy="954107"/>
          </a:xfrm>
          <a:prstGeom prst="rect">
            <a:avLst/>
          </a:prstGeom>
          <a:noFill/>
        </p:spPr>
        <p:txBody>
          <a:bodyPr wrap="none" rtlCol="0">
            <a:spAutoFit/>
          </a:bodyPr>
          <a:lstStyle/>
          <a:p>
            <a:r>
              <a:rPr lang="en-US" altLang="zh-CN" sz="2800" b="1" dirty="0">
                <a:solidFill>
                  <a:schemeClr val="accent5">
                    <a:lumMod val="75000"/>
                  </a:schemeClr>
                </a:solidFill>
                <a:latin typeface="Agency FB" panose="020B0503020202020204" pitchFamily="34" charset="0"/>
              </a:rPr>
              <a:t>Lecture</a:t>
            </a:r>
          </a:p>
          <a:p>
            <a:r>
              <a:rPr lang="en-US" altLang="zh-CN" sz="2800" b="1" dirty="0">
                <a:solidFill>
                  <a:schemeClr val="accent5">
                    <a:lumMod val="75000"/>
                  </a:schemeClr>
                </a:solidFill>
                <a:latin typeface="Agency FB" panose="020B0503020202020204" pitchFamily="34" charset="0"/>
              </a:rPr>
              <a:t>TPO 69-2</a:t>
            </a:r>
          </a:p>
        </p:txBody>
      </p:sp>
    </p:spTree>
    <p:extLst>
      <p:ext uri="{BB962C8B-B14F-4D97-AF65-F5344CB8AC3E}">
        <p14:creationId xmlns:p14="http://schemas.microsoft.com/office/powerpoint/2010/main" val="40776521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5DF6C7-3C60-C343-AB15-69B003D20D8E}"/>
              </a:ext>
            </a:extLst>
          </p:cNvPr>
          <p:cNvSpPr txBox="1"/>
          <p:nvPr/>
        </p:nvSpPr>
        <p:spPr>
          <a:xfrm>
            <a:off x="590022" y="851817"/>
            <a:ext cx="7074071" cy="4708981"/>
          </a:xfrm>
          <a:prstGeom prst="rect">
            <a:avLst/>
          </a:prstGeom>
          <a:noFill/>
        </p:spPr>
        <p:txBody>
          <a:bodyPr wrap="square" rtlCol="0">
            <a:spAutoFit/>
          </a:bodyPr>
          <a:lstStyle/>
          <a:p>
            <a:r>
              <a:rPr lang="en" altLang="zh-CN" sz="2000" dirty="0">
                <a:solidFill>
                  <a:srgbClr val="FF0000"/>
                </a:solidFill>
                <a:latin typeface="Calibri" panose="020F0502020204030204" pitchFamily="34" charset="0"/>
                <a:cs typeface="Calibri" panose="020F0502020204030204" pitchFamily="34" charset="0"/>
              </a:rPr>
              <a:t>Now, the important part</a:t>
            </a:r>
            <a:r>
              <a:rPr lang="en" altLang="zh-CN" sz="2000" dirty="0">
                <a:latin typeface="Calibri" panose="020F0502020204030204" pitchFamily="34" charset="0"/>
                <a:cs typeface="Calibri" panose="020F0502020204030204" pitchFamily="34" charset="0"/>
              </a:rPr>
              <a:t>, is what the water is carrying with it, as it emerges. </a:t>
            </a:r>
            <a:r>
              <a:rPr lang="en" altLang="zh-CN" sz="2000" dirty="0">
                <a:solidFill>
                  <a:schemeClr val="accent2"/>
                </a:solidFill>
                <a:latin typeface="Calibri" panose="020F0502020204030204" pitchFamily="34" charset="0"/>
                <a:cs typeface="Calibri" panose="020F0502020204030204" pitchFamily="34" charset="0"/>
              </a:rPr>
              <a:t>The heated water draws minerals from solid rock. So, you get dissolved metals in the water</a:t>
            </a:r>
            <a:r>
              <a:rPr lang="en" altLang="zh-CN" sz="2000" dirty="0">
                <a:latin typeface="Calibri" panose="020F0502020204030204" pitchFamily="34" charset="0"/>
                <a:cs typeface="Calibri" panose="020F0502020204030204" pitchFamily="34" charset="0"/>
              </a:rPr>
              <a:t>, like iron and copper. When the water shoots up and re-enters the cold ocean</a:t>
            </a:r>
            <a:r>
              <a:rPr lang="en" altLang="zh-CN" sz="2000" dirty="0">
                <a:solidFill>
                  <a:schemeClr val="accent2"/>
                </a:solidFill>
                <a:latin typeface="Calibri" panose="020F0502020204030204" pitchFamily="34" charset="0"/>
                <a:cs typeface="Calibri" panose="020F0502020204030204" pitchFamily="34" charset="0"/>
              </a:rPr>
              <a:t>, it quickly cools and these minerals precipitate out.</a:t>
            </a:r>
            <a:r>
              <a:rPr lang="en" altLang="zh-CN" sz="2000" dirty="0">
                <a:latin typeface="Calibri" panose="020F0502020204030204" pitchFamily="34" charset="0"/>
                <a:cs typeface="Calibri" panose="020F0502020204030204" pitchFamily="34" charset="0"/>
              </a:rPr>
              <a:t> </a:t>
            </a:r>
            <a:r>
              <a:rPr lang="en" altLang="zh-CN" sz="2000" dirty="0">
                <a:solidFill>
                  <a:schemeClr val="accent2"/>
                </a:solidFill>
                <a:latin typeface="Calibri" panose="020F0502020204030204" pitchFamily="34" charset="0"/>
                <a:cs typeface="Calibri" panose="020F0502020204030204" pitchFamily="34" charset="0"/>
              </a:rPr>
              <a:t>They’re released and they are deposited into the ocean water, which affects its composition. </a:t>
            </a:r>
            <a:r>
              <a:rPr lang="en" altLang="zh-CN" sz="2000" dirty="0">
                <a:latin typeface="Calibri" panose="020F0502020204030204" pitchFamily="34" charset="0"/>
                <a:cs typeface="Calibri" panose="020F0502020204030204" pitchFamily="34" charset="0"/>
              </a:rPr>
              <a:t>And it also creates quite a sight</a:t>
            </a:r>
            <a:r>
              <a:rPr lang="en" altLang="zh-CN" sz="2000" dirty="0">
                <a:solidFill>
                  <a:schemeClr val="accent2"/>
                </a:solidFill>
                <a:latin typeface="Calibri" panose="020F0502020204030204" pitchFamily="34" charset="0"/>
                <a:cs typeface="Calibri" panose="020F0502020204030204" pitchFamily="34" charset="0"/>
              </a:rPr>
              <a:t>, these vents have a plume </a:t>
            </a:r>
            <a:r>
              <a:rPr lang="en" altLang="zh-CN" sz="2000" dirty="0">
                <a:latin typeface="Calibri" panose="020F0502020204030204" pitchFamily="34" charset="0"/>
                <a:cs typeface="Calibri" panose="020F0502020204030204" pitchFamily="34" charset="0"/>
              </a:rPr>
              <a:t>that looks like a smoke, likes smoke that’s coming up out of the vent in the earth.</a:t>
            </a:r>
            <a:br>
              <a:rPr lang="en" altLang="zh-CN" sz="2000" dirty="0">
                <a:latin typeface="Calibri" panose="020F0502020204030204" pitchFamily="34" charset="0"/>
                <a:cs typeface="Calibri" panose="020F0502020204030204" pitchFamily="34" charset="0"/>
              </a:rPr>
            </a:br>
            <a:r>
              <a:rPr lang="en" altLang="zh-CN" sz="2000" dirty="0">
                <a:latin typeface="Calibri" panose="020F0502020204030204" pitchFamily="34" charset="0"/>
                <a:cs typeface="Calibri" panose="020F0502020204030204" pitchFamily="34" charset="0"/>
              </a:rPr>
              <a:t>Remember some of the water coming out of the vents is over three hundred degree Celsius. When it’s this hot, it dissolves sulfur, iron and other metals in the rock and it interacts with. when these minerals precipitate out, the water forms of black plume, so these vents are called black smokers. It's the sulfur and metals precipitating out of the water that that's what causes black color.</a:t>
            </a:r>
            <a:endParaRPr kumimoji="1" lang="zh-CN" altLang="en-US" sz="2000" dirty="0">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B9256561-C9E9-AD42-91C1-D843518DDD17}"/>
              </a:ext>
            </a:extLst>
          </p:cNvPr>
          <p:cNvSpPr>
            <a:spLocks noGrp="1"/>
          </p:cNvSpPr>
          <p:nvPr>
            <p:ph type="sldNum" sz="quarter" idx="12"/>
          </p:nvPr>
        </p:nvSpPr>
        <p:spPr/>
        <p:txBody>
          <a:bodyPr/>
          <a:lstStyle/>
          <a:p>
            <a:fld id="{8B30DD99-1AF2-0B49-AAEF-8A8E5FDCA2C5}" type="slidenum">
              <a:rPr kumimoji="1" lang="zh-CN" altLang="en-US" smtClean="0"/>
              <a:t>39</a:t>
            </a:fld>
            <a:endParaRPr kumimoji="1" lang="zh-CN" altLang="en-US"/>
          </a:p>
        </p:txBody>
      </p:sp>
      <p:cxnSp>
        <p:nvCxnSpPr>
          <p:cNvPr id="7" name="Straight Arrow Connector 7">
            <a:extLst>
              <a:ext uri="{FF2B5EF4-FFF2-40B4-BE49-F238E27FC236}">
                <a16:creationId xmlns:a16="http://schemas.microsoft.com/office/drawing/2014/main" id="{139D1B9F-D948-E042-9B40-78EA5ACE937F}"/>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8" name="TextBox 12">
            <a:extLst>
              <a:ext uri="{FF2B5EF4-FFF2-40B4-BE49-F238E27FC236}">
                <a16:creationId xmlns:a16="http://schemas.microsoft.com/office/drawing/2014/main" id="{83A3930B-5915-694A-9BD0-BD9A950236BC}"/>
              </a:ext>
            </a:extLst>
          </p:cNvPr>
          <p:cNvSpPr txBox="1"/>
          <p:nvPr/>
        </p:nvSpPr>
        <p:spPr>
          <a:xfrm>
            <a:off x="580308" y="355715"/>
            <a:ext cx="130048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3:</a:t>
            </a:r>
            <a:endParaRPr lang="zh-CN" altLang="en-US" sz="2800" dirty="0">
              <a:solidFill>
                <a:schemeClr val="accent5">
                  <a:lumMod val="75000"/>
                </a:schemeClr>
              </a:solidFill>
              <a:latin typeface="Indie Flower" panose="02000000000000000000" pitchFamily="2" charset="0"/>
            </a:endParaRPr>
          </a:p>
        </p:txBody>
      </p:sp>
      <p:sp>
        <p:nvSpPr>
          <p:cNvPr id="9" name="TextBox 13">
            <a:extLst>
              <a:ext uri="{FF2B5EF4-FFF2-40B4-BE49-F238E27FC236}">
                <a16:creationId xmlns:a16="http://schemas.microsoft.com/office/drawing/2014/main" id="{74C36CCC-6EE2-D542-B7DD-162485834997}"/>
              </a:ext>
            </a:extLst>
          </p:cNvPr>
          <p:cNvSpPr txBox="1"/>
          <p:nvPr/>
        </p:nvSpPr>
        <p:spPr>
          <a:xfrm>
            <a:off x="1880792" y="441482"/>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02:51 – 04:06</a:t>
            </a:r>
            <a:endParaRPr lang="zh-CN" altLang="en-US" sz="2000" dirty="0"/>
          </a:p>
        </p:txBody>
      </p:sp>
      <p:sp>
        <p:nvSpPr>
          <p:cNvPr id="10" name="Left Arrow 13">
            <a:extLst>
              <a:ext uri="{FF2B5EF4-FFF2-40B4-BE49-F238E27FC236}">
                <a16:creationId xmlns:a16="http://schemas.microsoft.com/office/drawing/2014/main" id="{23016354-2DE2-0541-84C9-ABA73E83464C}"/>
              </a:ext>
            </a:extLst>
          </p:cNvPr>
          <p:cNvSpPr/>
          <p:nvPr/>
        </p:nvSpPr>
        <p:spPr>
          <a:xfrm>
            <a:off x="7790521" y="2956189"/>
            <a:ext cx="460829" cy="250118"/>
          </a:xfrm>
          <a:prstGeom prst="leftArrow">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6">
            <a:extLst>
              <a:ext uri="{FF2B5EF4-FFF2-40B4-BE49-F238E27FC236}">
                <a16:creationId xmlns:a16="http://schemas.microsoft.com/office/drawing/2014/main" id="{966BCE03-93E4-0146-94F8-1DE989039412}"/>
              </a:ext>
            </a:extLst>
          </p:cNvPr>
          <p:cNvSpPr txBox="1"/>
          <p:nvPr/>
        </p:nvSpPr>
        <p:spPr>
          <a:xfrm>
            <a:off x="10397593" y="283316"/>
            <a:ext cx="1330814" cy="954107"/>
          </a:xfrm>
          <a:prstGeom prst="rect">
            <a:avLst/>
          </a:prstGeom>
          <a:noFill/>
        </p:spPr>
        <p:txBody>
          <a:bodyPr wrap="none" rtlCol="0">
            <a:spAutoFit/>
          </a:bodyPr>
          <a:lstStyle/>
          <a:p>
            <a:r>
              <a:rPr lang="en-US" altLang="zh-CN" sz="2800" b="1" dirty="0">
                <a:solidFill>
                  <a:schemeClr val="accent5">
                    <a:lumMod val="75000"/>
                  </a:schemeClr>
                </a:solidFill>
                <a:latin typeface="Agency FB" panose="020B0503020202020204" pitchFamily="34" charset="0"/>
              </a:rPr>
              <a:t>Lecture</a:t>
            </a:r>
          </a:p>
          <a:p>
            <a:r>
              <a:rPr lang="en-US" altLang="zh-CN" sz="2800" b="1" dirty="0">
                <a:solidFill>
                  <a:schemeClr val="accent5">
                    <a:lumMod val="75000"/>
                  </a:schemeClr>
                </a:solidFill>
                <a:latin typeface="Agency FB" panose="020B0503020202020204" pitchFamily="34" charset="0"/>
              </a:rPr>
              <a:t>TPO 69-2</a:t>
            </a:r>
          </a:p>
        </p:txBody>
      </p:sp>
      <p:sp>
        <p:nvSpPr>
          <p:cNvPr id="3" name="文本框 2">
            <a:extLst>
              <a:ext uri="{FF2B5EF4-FFF2-40B4-BE49-F238E27FC236}">
                <a16:creationId xmlns:a16="http://schemas.microsoft.com/office/drawing/2014/main" id="{58C13E63-B22E-37A0-FF16-D642B8497FC9}"/>
              </a:ext>
            </a:extLst>
          </p:cNvPr>
          <p:cNvSpPr txBox="1"/>
          <p:nvPr/>
        </p:nvSpPr>
        <p:spPr>
          <a:xfrm>
            <a:off x="8377778" y="2249905"/>
            <a:ext cx="3874168" cy="2862322"/>
          </a:xfrm>
          <a:prstGeom prst="rect">
            <a:avLst/>
          </a:prstGeom>
          <a:noFill/>
        </p:spPr>
        <p:txBody>
          <a:bodyPr wrap="square" rtlCol="0">
            <a:spAutoFit/>
          </a:bodyPr>
          <a:lstStyle/>
          <a:p>
            <a:r>
              <a:rPr kumimoji="1" lang="en-US" altLang="zh-CN" sz="2000" dirty="0">
                <a:solidFill>
                  <a:schemeClr val="accent5">
                    <a:lumMod val="75000"/>
                  </a:schemeClr>
                </a:solidFill>
                <a:latin typeface="Ink Free" panose="03080402000500000000" pitchFamily="66" charset="0"/>
              </a:rPr>
              <a:t>carry with minerals</a:t>
            </a:r>
          </a:p>
          <a:p>
            <a:endParaRPr kumimoji="1" lang="en-US" altLang="zh-CN" sz="2000" dirty="0">
              <a:solidFill>
                <a:schemeClr val="accent5">
                  <a:lumMod val="75000"/>
                </a:schemeClr>
              </a:solidFill>
              <a:latin typeface="Ink Free" panose="03080402000500000000" pitchFamily="66" charset="0"/>
            </a:endParaRPr>
          </a:p>
          <a:p>
            <a:r>
              <a:rPr kumimoji="1" lang="en-US" altLang="zh-CN" sz="2000" dirty="0">
                <a:solidFill>
                  <a:schemeClr val="accent5">
                    <a:lumMod val="75000"/>
                  </a:schemeClr>
                </a:solidFill>
                <a:latin typeface="Ink Free" panose="03080402000500000000" pitchFamily="66" charset="0"/>
              </a:rPr>
              <a:t>deposit in water</a:t>
            </a:r>
          </a:p>
          <a:p>
            <a:endParaRPr kumimoji="1" lang="en-US" altLang="zh-CN" sz="2000" dirty="0">
              <a:solidFill>
                <a:schemeClr val="accent5">
                  <a:lumMod val="75000"/>
                </a:schemeClr>
              </a:solidFill>
              <a:latin typeface="Ink Free" panose="03080402000500000000" pitchFamily="66" charset="0"/>
            </a:endParaRPr>
          </a:p>
          <a:p>
            <a:r>
              <a:rPr kumimoji="1" lang="en-US" altLang="zh-CN" sz="2000" dirty="0">
                <a:solidFill>
                  <a:schemeClr val="accent5">
                    <a:lumMod val="75000"/>
                  </a:schemeClr>
                </a:solidFill>
                <a:latin typeface="Ink Free" panose="03080402000500000000" pitchFamily="66" charset="0"/>
              </a:rPr>
              <a:t>also produce plume</a:t>
            </a:r>
          </a:p>
          <a:p>
            <a:endParaRPr kumimoji="1" lang="en-US" altLang="zh-CN" sz="2000" dirty="0">
              <a:solidFill>
                <a:schemeClr val="accent5">
                  <a:lumMod val="75000"/>
                </a:schemeClr>
              </a:solidFill>
              <a:latin typeface="Ink Free" panose="03080402000500000000" pitchFamily="66" charset="0"/>
            </a:endParaRPr>
          </a:p>
          <a:p>
            <a:r>
              <a:rPr kumimoji="1" lang="en-US" altLang="zh-CN" sz="2000" dirty="0">
                <a:solidFill>
                  <a:schemeClr val="accent5">
                    <a:lumMod val="75000"/>
                  </a:schemeClr>
                </a:solidFill>
                <a:latin typeface="Ink Free" panose="03080402000500000000" pitchFamily="66" charset="0"/>
              </a:rPr>
              <a:t>causal of black color: interact with sulfur – precipitate – form black smoke</a:t>
            </a:r>
            <a:endParaRPr kumimoji="1" lang="zh-CN" altLang="en-US" sz="2000" dirty="0">
              <a:solidFill>
                <a:schemeClr val="accent5">
                  <a:lumMod val="75000"/>
                </a:schemeClr>
              </a:solidFill>
              <a:latin typeface="Ink Free" panose="03080402000500000000" pitchFamily="66" charset="0"/>
            </a:endParaRPr>
          </a:p>
        </p:txBody>
      </p:sp>
    </p:spTree>
    <p:extLst>
      <p:ext uri="{BB962C8B-B14F-4D97-AF65-F5344CB8AC3E}">
        <p14:creationId xmlns:p14="http://schemas.microsoft.com/office/powerpoint/2010/main" val="1319400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545544F-4DC8-4805-9C6C-34AC569849A3}"/>
              </a:ext>
            </a:extLst>
          </p:cNvPr>
          <p:cNvSpPr txBox="1"/>
          <p:nvPr/>
        </p:nvSpPr>
        <p:spPr>
          <a:xfrm>
            <a:off x="682696" y="1948266"/>
            <a:ext cx="7429338" cy="4339650"/>
          </a:xfrm>
          <a:prstGeom prst="rect">
            <a:avLst/>
          </a:prstGeom>
          <a:noFill/>
        </p:spPr>
        <p:txBody>
          <a:bodyPr wrap="square">
            <a:spAutoFit/>
          </a:bodyPr>
          <a:lstStyle/>
          <a:p>
            <a:pPr>
              <a:spcAft>
                <a:spcPts val="1200"/>
              </a:spcAft>
            </a:pPr>
            <a:r>
              <a:rPr lang="en-US" altLang="zh-CN" sz="2000" b="1" i="0" u="sng" dirty="0">
                <a:solidFill>
                  <a:schemeClr val="accent5">
                    <a:lumMod val="75000"/>
                  </a:schemeClr>
                </a:solidFill>
                <a:effectLst/>
                <a:latin typeface="+mn-ea"/>
              </a:rPr>
              <a:t>FEMALE PROFESSOR: </a:t>
            </a:r>
            <a:endParaRPr lang="en-US" altLang="zh-CN" sz="2400" dirty="0">
              <a:solidFill>
                <a:schemeClr val="accent5">
                  <a:lumMod val="75000"/>
                </a:schemeClr>
              </a:solidFill>
              <a:latin typeface="+mn-ea"/>
            </a:endParaRPr>
          </a:p>
          <a:p>
            <a:pPr>
              <a:spcAft>
                <a:spcPts val="1200"/>
              </a:spcAft>
            </a:pPr>
            <a:r>
              <a:rPr lang="en-US" altLang="zh-CN" sz="2400" b="0" i="0" dirty="0">
                <a:solidFill>
                  <a:schemeClr val="accent5">
                    <a:lumMod val="75000"/>
                  </a:schemeClr>
                </a:solidFill>
                <a:effectLst/>
                <a:latin typeface="+mn-ea"/>
              </a:rPr>
              <a:t>So, that is how elephants use infrasound. Now, let's talk about the other end of the acoustical spectrum – sound that is too high for humans to hear – Ultrasound.</a:t>
            </a:r>
            <a:endParaRPr lang="en-US" altLang="zh-CN" sz="2400" dirty="0">
              <a:solidFill>
                <a:schemeClr val="accent5">
                  <a:lumMod val="75000"/>
                </a:schemeClr>
              </a:solidFill>
              <a:latin typeface="+mn-ea"/>
            </a:endParaRPr>
          </a:p>
          <a:p>
            <a:pPr>
              <a:spcAft>
                <a:spcPts val="1200"/>
              </a:spcAft>
            </a:pPr>
            <a:r>
              <a:rPr lang="en-US" altLang="zh-CN" sz="2400" b="0" i="0" dirty="0">
                <a:solidFill>
                  <a:schemeClr val="accent5">
                    <a:lumMod val="75000"/>
                  </a:schemeClr>
                </a:solidFill>
                <a:effectLst/>
                <a:latin typeface="+mn-ea"/>
              </a:rPr>
              <a:t>Ultrasound is used by many animals that detect – and, some of them, send out – very high – frequency sounds. So, what's a good example? Yes, Carol.</a:t>
            </a:r>
          </a:p>
          <a:p>
            <a:pPr>
              <a:spcAft>
                <a:spcPts val="1200"/>
              </a:spcAft>
            </a:pPr>
            <a:r>
              <a:rPr lang="en-US" altLang="zh-CN" sz="2000" b="1" u="sng" dirty="0">
                <a:latin typeface="+mn-ea"/>
              </a:rPr>
              <a:t>FEMALE STUDENT:</a:t>
            </a:r>
          </a:p>
          <a:p>
            <a:pPr>
              <a:spcAft>
                <a:spcPts val="1200"/>
              </a:spcAft>
            </a:pPr>
            <a:r>
              <a:rPr lang="en-US" altLang="zh-CN" sz="2400" b="0" i="0" dirty="0">
                <a:effectLst/>
                <a:latin typeface="+mn-ea"/>
              </a:rPr>
              <a:t>Well, bats—since they are all blind, bats have to use sound for, you know, to keep from flying into things.</a:t>
            </a:r>
            <a:endParaRPr lang="zh-CN" altLang="en-US" sz="2400" dirty="0">
              <a:latin typeface="+mn-ea"/>
            </a:endParaRPr>
          </a:p>
        </p:txBody>
      </p:sp>
      <p:sp>
        <p:nvSpPr>
          <p:cNvPr id="24" name="TextBox 23">
            <a:extLst>
              <a:ext uri="{FF2B5EF4-FFF2-40B4-BE49-F238E27FC236}">
                <a16:creationId xmlns:a16="http://schemas.microsoft.com/office/drawing/2014/main" id="{F0A447C2-20C6-4D67-BE9B-710DD047BDF4}"/>
              </a:ext>
            </a:extLst>
          </p:cNvPr>
          <p:cNvSpPr txBox="1"/>
          <p:nvPr/>
        </p:nvSpPr>
        <p:spPr>
          <a:xfrm>
            <a:off x="667068" y="224405"/>
            <a:ext cx="3064172"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Intro: 00:00 – 00:34</a:t>
            </a:r>
            <a:endParaRPr lang="zh-CN" altLang="en-US" sz="2800" dirty="0">
              <a:solidFill>
                <a:schemeClr val="accent5">
                  <a:lumMod val="75000"/>
                </a:schemeClr>
              </a:solidFill>
              <a:latin typeface="Indie Flower" panose="02000000000000000000" pitchFamily="2" charset="0"/>
            </a:endParaRPr>
          </a:p>
        </p:txBody>
      </p:sp>
      <p:sp>
        <p:nvSpPr>
          <p:cNvPr id="2" name="Slide Number Placeholder 1">
            <a:extLst>
              <a:ext uri="{FF2B5EF4-FFF2-40B4-BE49-F238E27FC236}">
                <a16:creationId xmlns:a16="http://schemas.microsoft.com/office/drawing/2014/main" id="{7B026011-01C5-4FE8-AB32-610BB89741CD}"/>
              </a:ext>
            </a:extLst>
          </p:cNvPr>
          <p:cNvSpPr>
            <a:spLocks noGrp="1"/>
          </p:cNvSpPr>
          <p:nvPr>
            <p:ph type="sldNum" sz="quarter" idx="12"/>
          </p:nvPr>
        </p:nvSpPr>
        <p:spPr/>
        <p:txBody>
          <a:bodyPr/>
          <a:lstStyle/>
          <a:p>
            <a:fld id="{EBF56985-7CC6-482A-A174-BBAF2E85857D}" type="slidenum">
              <a:rPr lang="zh-CN" altLang="en-US" smtClean="0"/>
              <a:t>4</a:t>
            </a:fld>
            <a:endParaRPr lang="zh-CN" altLang="en-US"/>
          </a:p>
        </p:txBody>
      </p:sp>
      <p:sp>
        <p:nvSpPr>
          <p:cNvPr id="14" name="TextBox 13">
            <a:extLst>
              <a:ext uri="{FF2B5EF4-FFF2-40B4-BE49-F238E27FC236}">
                <a16:creationId xmlns:a16="http://schemas.microsoft.com/office/drawing/2014/main" id="{D768C1C7-5B69-4390-B78B-A50A6338416E}"/>
              </a:ext>
            </a:extLst>
          </p:cNvPr>
          <p:cNvSpPr txBox="1"/>
          <p:nvPr/>
        </p:nvSpPr>
        <p:spPr>
          <a:xfrm>
            <a:off x="667068" y="674503"/>
            <a:ext cx="4904242" cy="707886"/>
          </a:xfrm>
          <a:prstGeom prst="rect">
            <a:avLst/>
          </a:prstGeom>
          <a:noFill/>
        </p:spPr>
        <p:txBody>
          <a:bodyPr wrap="square">
            <a:spAutoFit/>
          </a:bodyPr>
          <a:lstStyle/>
          <a:p>
            <a:r>
              <a:rPr lang="en-US" altLang="zh-CN" sz="2000" dirty="0">
                <a:solidFill>
                  <a:schemeClr val="accent5">
                    <a:lumMod val="75000"/>
                  </a:schemeClr>
                </a:solidFill>
                <a:latin typeface="+mn-ea"/>
              </a:rPr>
              <a:t>Please play the recording and summarize the introduction with 2-4 sentences.</a:t>
            </a:r>
            <a:endParaRPr lang="zh-CN" altLang="en-US" sz="2000" dirty="0">
              <a:solidFill>
                <a:schemeClr val="accent5">
                  <a:lumMod val="75000"/>
                </a:schemeClr>
              </a:solidFill>
              <a:latin typeface="+mn-ea"/>
            </a:endParaRPr>
          </a:p>
        </p:txBody>
      </p:sp>
      <p:sp>
        <p:nvSpPr>
          <p:cNvPr id="5" name="TextBox 4">
            <a:extLst>
              <a:ext uri="{FF2B5EF4-FFF2-40B4-BE49-F238E27FC236}">
                <a16:creationId xmlns:a16="http://schemas.microsoft.com/office/drawing/2014/main" id="{4BE1C27F-F28E-4047-9C05-3C18969DA354}"/>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
        <p:nvSpPr>
          <p:cNvPr id="3" name="Rectangle 2">
            <a:extLst>
              <a:ext uri="{FF2B5EF4-FFF2-40B4-BE49-F238E27FC236}">
                <a16:creationId xmlns:a16="http://schemas.microsoft.com/office/drawing/2014/main" id="{78F19A77-FD47-4363-815C-596A359D6C4D}"/>
              </a:ext>
            </a:extLst>
          </p:cNvPr>
          <p:cNvSpPr/>
          <p:nvPr/>
        </p:nvSpPr>
        <p:spPr>
          <a:xfrm>
            <a:off x="594360" y="1943511"/>
            <a:ext cx="7687491" cy="469008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Summarize with 2-4 sentences, with more details than the brief summary.</a:t>
            </a:r>
            <a:endParaRPr lang="zh-CN" altLang="en-US" sz="2800" dirty="0">
              <a:solidFill>
                <a:schemeClr val="tx1"/>
              </a:solidFill>
            </a:endParaRPr>
          </a:p>
        </p:txBody>
      </p:sp>
      <p:sp>
        <p:nvSpPr>
          <p:cNvPr id="4" name="Rectangle 3">
            <a:extLst>
              <a:ext uri="{FF2B5EF4-FFF2-40B4-BE49-F238E27FC236}">
                <a16:creationId xmlns:a16="http://schemas.microsoft.com/office/drawing/2014/main" id="{A441BF71-6F1D-4B67-B798-70F95A753075}"/>
              </a:ext>
            </a:extLst>
          </p:cNvPr>
          <p:cNvSpPr/>
          <p:nvPr/>
        </p:nvSpPr>
        <p:spPr>
          <a:xfrm>
            <a:off x="594360" y="136525"/>
            <a:ext cx="4813663" cy="13568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Arrow: Right 8">
            <a:extLst>
              <a:ext uri="{FF2B5EF4-FFF2-40B4-BE49-F238E27FC236}">
                <a16:creationId xmlns:a16="http://schemas.microsoft.com/office/drawing/2014/main" id="{8FB141CF-DB51-496A-8929-4F4336B0C0D3}"/>
              </a:ext>
            </a:extLst>
          </p:cNvPr>
          <p:cNvSpPr/>
          <p:nvPr/>
        </p:nvSpPr>
        <p:spPr>
          <a:xfrm rot="10800000">
            <a:off x="5644018" y="621782"/>
            <a:ext cx="632473" cy="369332"/>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900711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4C760575-7135-4730-93F9-8820D87BF277}"/>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F0A447C2-20C6-4D67-BE9B-710DD047BDF4}"/>
              </a:ext>
            </a:extLst>
          </p:cNvPr>
          <p:cNvSpPr txBox="1"/>
          <p:nvPr/>
        </p:nvSpPr>
        <p:spPr>
          <a:xfrm>
            <a:off x="667068" y="224405"/>
            <a:ext cx="859531"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Intro:</a:t>
            </a:r>
            <a:endParaRPr lang="zh-CN" altLang="en-US" sz="2800" dirty="0">
              <a:solidFill>
                <a:schemeClr val="accent5">
                  <a:lumMod val="75000"/>
                </a:schemeClr>
              </a:solidFill>
              <a:latin typeface="Indie Flower" panose="02000000000000000000" pitchFamily="2" charset="0"/>
            </a:endParaRPr>
          </a:p>
        </p:txBody>
      </p:sp>
      <p:cxnSp>
        <p:nvCxnSpPr>
          <p:cNvPr id="31" name="Straight Connector 30">
            <a:extLst>
              <a:ext uri="{FF2B5EF4-FFF2-40B4-BE49-F238E27FC236}">
                <a16:creationId xmlns:a16="http://schemas.microsoft.com/office/drawing/2014/main" id="{FA245822-1FFC-4EE3-926E-F12792824D77}"/>
              </a:ext>
            </a:extLst>
          </p:cNvPr>
          <p:cNvCxnSpPr/>
          <p:nvPr/>
        </p:nvCxnSpPr>
        <p:spPr>
          <a:xfrm flipV="1">
            <a:off x="667068" y="1319569"/>
            <a:ext cx="7695297" cy="1097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81EC4AF-980A-4F97-87DE-DF9F0CEB3658}"/>
              </a:ext>
            </a:extLst>
          </p:cNvPr>
          <p:cNvSpPr txBox="1"/>
          <p:nvPr/>
        </p:nvSpPr>
        <p:spPr>
          <a:xfrm>
            <a:off x="588456" y="1374289"/>
            <a:ext cx="130048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1:</a:t>
            </a:r>
            <a:endParaRPr lang="zh-CN" altLang="en-US" sz="2800" dirty="0">
              <a:solidFill>
                <a:schemeClr val="accent5">
                  <a:lumMod val="75000"/>
                </a:schemeClr>
              </a:solidFill>
              <a:latin typeface="Indie Flower" panose="02000000000000000000" pitchFamily="2" charset="0"/>
            </a:endParaRPr>
          </a:p>
        </p:txBody>
      </p:sp>
      <p:sp>
        <p:nvSpPr>
          <p:cNvPr id="2" name="Slide Number Placeholder 1">
            <a:extLst>
              <a:ext uri="{FF2B5EF4-FFF2-40B4-BE49-F238E27FC236}">
                <a16:creationId xmlns:a16="http://schemas.microsoft.com/office/drawing/2014/main" id="{47CF2A8B-13CB-42CB-8475-27ABF77F9D5F}"/>
              </a:ext>
            </a:extLst>
          </p:cNvPr>
          <p:cNvSpPr>
            <a:spLocks noGrp="1"/>
          </p:cNvSpPr>
          <p:nvPr>
            <p:ph type="sldNum" sz="quarter" idx="12"/>
          </p:nvPr>
        </p:nvSpPr>
        <p:spPr/>
        <p:txBody>
          <a:bodyPr/>
          <a:lstStyle/>
          <a:p>
            <a:fld id="{EBF56985-7CC6-482A-A174-BBAF2E85857D}" type="slidenum">
              <a:rPr lang="zh-CN" altLang="en-US" smtClean="0"/>
              <a:t>40</a:t>
            </a:fld>
            <a:endParaRPr lang="zh-CN" altLang="en-US"/>
          </a:p>
        </p:txBody>
      </p:sp>
      <p:sp>
        <p:nvSpPr>
          <p:cNvPr id="26" name="TextBox 25">
            <a:extLst>
              <a:ext uri="{FF2B5EF4-FFF2-40B4-BE49-F238E27FC236}">
                <a16:creationId xmlns:a16="http://schemas.microsoft.com/office/drawing/2014/main" id="{AE3C10B1-9011-4195-A1BA-A3504880B5D0}"/>
              </a:ext>
            </a:extLst>
          </p:cNvPr>
          <p:cNvSpPr txBox="1"/>
          <p:nvPr/>
        </p:nvSpPr>
        <p:spPr>
          <a:xfrm>
            <a:off x="1746209" y="651744"/>
            <a:ext cx="5521063" cy="400110"/>
          </a:xfrm>
          <a:prstGeom prst="rect">
            <a:avLst/>
          </a:prstGeom>
          <a:noFill/>
        </p:spPr>
        <p:txBody>
          <a:bodyPr wrap="none" rtlCol="0">
            <a:spAutoFit/>
          </a:bodyPr>
          <a:lstStyle/>
          <a:p>
            <a:r>
              <a:rPr lang="en-US" altLang="zh-CN" sz="2000" dirty="0"/>
              <a:t>A geological phenomenon– Hydrothermal Vents</a:t>
            </a:r>
            <a:endParaRPr lang="zh-CN" altLang="en-US" sz="2000" dirty="0"/>
          </a:p>
        </p:txBody>
      </p:sp>
      <p:sp>
        <p:nvSpPr>
          <p:cNvPr id="28" name="TextBox 27">
            <a:extLst>
              <a:ext uri="{FF2B5EF4-FFF2-40B4-BE49-F238E27FC236}">
                <a16:creationId xmlns:a16="http://schemas.microsoft.com/office/drawing/2014/main" id="{0ABD8BA6-9508-4D83-839F-50105DB74F5C}"/>
              </a:ext>
            </a:extLst>
          </p:cNvPr>
          <p:cNvSpPr txBox="1"/>
          <p:nvPr/>
        </p:nvSpPr>
        <p:spPr>
          <a:xfrm>
            <a:off x="1746209" y="1931051"/>
            <a:ext cx="4812536" cy="400110"/>
          </a:xfrm>
          <a:prstGeom prst="rect">
            <a:avLst/>
          </a:prstGeom>
          <a:noFill/>
        </p:spPr>
        <p:txBody>
          <a:bodyPr wrap="none" rtlCol="0">
            <a:spAutoFit/>
          </a:bodyPr>
          <a:lstStyle/>
          <a:p>
            <a:r>
              <a:rPr lang="en-US" altLang="zh-CN" sz="2000" dirty="0"/>
              <a:t>Background info – exotic life / significance</a:t>
            </a:r>
            <a:endParaRPr lang="zh-CN" altLang="en-US" sz="2000" dirty="0"/>
          </a:p>
        </p:txBody>
      </p:sp>
      <p:cxnSp>
        <p:nvCxnSpPr>
          <p:cNvPr id="12" name="Straight Connector 11">
            <a:extLst>
              <a:ext uri="{FF2B5EF4-FFF2-40B4-BE49-F238E27FC236}">
                <a16:creationId xmlns:a16="http://schemas.microsoft.com/office/drawing/2014/main" id="{CC7DBABF-3086-44E1-B401-5BBE6B643DB6}"/>
              </a:ext>
            </a:extLst>
          </p:cNvPr>
          <p:cNvCxnSpPr/>
          <p:nvPr/>
        </p:nvCxnSpPr>
        <p:spPr>
          <a:xfrm flipV="1">
            <a:off x="667068" y="2577617"/>
            <a:ext cx="7695297" cy="1097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5D47C68-20AE-40B2-A52D-E8839ACE53C8}"/>
              </a:ext>
            </a:extLst>
          </p:cNvPr>
          <p:cNvSpPr txBox="1"/>
          <p:nvPr/>
        </p:nvSpPr>
        <p:spPr>
          <a:xfrm>
            <a:off x="588456" y="2632337"/>
            <a:ext cx="130048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2:</a:t>
            </a:r>
            <a:endParaRPr lang="zh-CN" altLang="en-US" sz="2800" dirty="0">
              <a:solidFill>
                <a:schemeClr val="accent5">
                  <a:lumMod val="75000"/>
                </a:schemeClr>
              </a:solidFill>
              <a:latin typeface="Indie Flower" panose="02000000000000000000" pitchFamily="2" charset="0"/>
            </a:endParaRPr>
          </a:p>
        </p:txBody>
      </p:sp>
      <p:sp>
        <p:nvSpPr>
          <p:cNvPr id="19" name="TextBox 18">
            <a:extLst>
              <a:ext uri="{FF2B5EF4-FFF2-40B4-BE49-F238E27FC236}">
                <a16:creationId xmlns:a16="http://schemas.microsoft.com/office/drawing/2014/main" id="{747D98BE-8957-448B-8259-2FD5B579087F}"/>
              </a:ext>
            </a:extLst>
          </p:cNvPr>
          <p:cNvSpPr txBox="1"/>
          <p:nvPr/>
        </p:nvSpPr>
        <p:spPr>
          <a:xfrm>
            <a:off x="1849291" y="3270795"/>
            <a:ext cx="4677884" cy="400110"/>
          </a:xfrm>
          <a:prstGeom prst="rect">
            <a:avLst/>
          </a:prstGeom>
          <a:noFill/>
        </p:spPr>
        <p:txBody>
          <a:bodyPr wrap="none" rtlCol="0">
            <a:spAutoFit/>
          </a:bodyPr>
          <a:lstStyle/>
          <a:p>
            <a:r>
              <a:rPr lang="en-US" altLang="zh-CN" sz="2000" dirty="0"/>
              <a:t>The formation of the hydrothermal vents</a:t>
            </a:r>
            <a:endParaRPr lang="zh-CN" altLang="en-US" sz="2000" dirty="0"/>
          </a:p>
        </p:txBody>
      </p:sp>
      <p:sp>
        <p:nvSpPr>
          <p:cNvPr id="18" name="TextBox 15">
            <a:extLst>
              <a:ext uri="{FF2B5EF4-FFF2-40B4-BE49-F238E27FC236}">
                <a16:creationId xmlns:a16="http://schemas.microsoft.com/office/drawing/2014/main" id="{0E002572-4775-BF48-BA48-7355FBC6034F}"/>
              </a:ext>
            </a:extLst>
          </p:cNvPr>
          <p:cNvSpPr txBox="1"/>
          <p:nvPr/>
        </p:nvSpPr>
        <p:spPr>
          <a:xfrm>
            <a:off x="1781819" y="317832"/>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00:00 – 00:57</a:t>
            </a:r>
            <a:endParaRPr lang="zh-CN" altLang="en-US" sz="2000" dirty="0">
              <a:solidFill>
                <a:schemeClr val="accent5">
                  <a:lumMod val="75000"/>
                </a:schemeClr>
              </a:solidFill>
              <a:latin typeface="Indie Flower" panose="02000000000000000000" pitchFamily="2" charset="0"/>
            </a:endParaRPr>
          </a:p>
        </p:txBody>
      </p:sp>
      <p:sp>
        <p:nvSpPr>
          <p:cNvPr id="20" name="TextBox 20">
            <a:extLst>
              <a:ext uri="{FF2B5EF4-FFF2-40B4-BE49-F238E27FC236}">
                <a16:creationId xmlns:a16="http://schemas.microsoft.com/office/drawing/2014/main" id="{635640A5-4B8D-254A-B1EA-B81A37E00DD3}"/>
              </a:ext>
            </a:extLst>
          </p:cNvPr>
          <p:cNvSpPr txBox="1"/>
          <p:nvPr/>
        </p:nvSpPr>
        <p:spPr>
          <a:xfrm>
            <a:off x="1888940" y="1447969"/>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00:57 – 01:33</a:t>
            </a:r>
            <a:endParaRPr lang="zh-CN" altLang="en-US" sz="2000" dirty="0"/>
          </a:p>
        </p:txBody>
      </p:sp>
      <p:sp>
        <p:nvSpPr>
          <p:cNvPr id="23" name="TextBox 13">
            <a:extLst>
              <a:ext uri="{FF2B5EF4-FFF2-40B4-BE49-F238E27FC236}">
                <a16:creationId xmlns:a16="http://schemas.microsoft.com/office/drawing/2014/main" id="{9E2BC915-3019-C04F-A6F9-878989D91636}"/>
              </a:ext>
            </a:extLst>
          </p:cNvPr>
          <p:cNvSpPr txBox="1"/>
          <p:nvPr/>
        </p:nvSpPr>
        <p:spPr>
          <a:xfrm>
            <a:off x="1888939" y="2755447"/>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01:33 – 02:50</a:t>
            </a:r>
            <a:endParaRPr lang="zh-CN" altLang="en-US" sz="2000" dirty="0"/>
          </a:p>
        </p:txBody>
      </p:sp>
      <p:sp>
        <p:nvSpPr>
          <p:cNvPr id="21" name="TextBox 12">
            <a:extLst>
              <a:ext uri="{FF2B5EF4-FFF2-40B4-BE49-F238E27FC236}">
                <a16:creationId xmlns:a16="http://schemas.microsoft.com/office/drawing/2014/main" id="{A6BF1C2D-2E33-CF4F-9B47-DA5143FDF68C}"/>
              </a:ext>
            </a:extLst>
          </p:cNvPr>
          <p:cNvSpPr txBox="1"/>
          <p:nvPr/>
        </p:nvSpPr>
        <p:spPr>
          <a:xfrm>
            <a:off x="591486" y="3796124"/>
            <a:ext cx="130048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3:</a:t>
            </a:r>
            <a:endParaRPr lang="zh-CN" altLang="en-US" sz="2800" dirty="0">
              <a:solidFill>
                <a:schemeClr val="accent5">
                  <a:lumMod val="75000"/>
                </a:schemeClr>
              </a:solidFill>
              <a:latin typeface="Indie Flower" panose="02000000000000000000" pitchFamily="2" charset="0"/>
            </a:endParaRPr>
          </a:p>
        </p:txBody>
      </p:sp>
      <p:sp>
        <p:nvSpPr>
          <p:cNvPr id="22" name="TextBox 13">
            <a:extLst>
              <a:ext uri="{FF2B5EF4-FFF2-40B4-BE49-F238E27FC236}">
                <a16:creationId xmlns:a16="http://schemas.microsoft.com/office/drawing/2014/main" id="{A35AA6C9-47AE-814B-9ABA-6F6C1BFC9EB2}"/>
              </a:ext>
            </a:extLst>
          </p:cNvPr>
          <p:cNvSpPr txBox="1"/>
          <p:nvPr/>
        </p:nvSpPr>
        <p:spPr>
          <a:xfrm>
            <a:off x="1888939" y="3857679"/>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02:51 – 04:06</a:t>
            </a:r>
            <a:endParaRPr lang="zh-CN" altLang="en-US" sz="2000" dirty="0"/>
          </a:p>
        </p:txBody>
      </p:sp>
      <p:sp>
        <p:nvSpPr>
          <p:cNvPr id="27" name="TextBox 18">
            <a:extLst>
              <a:ext uri="{FF2B5EF4-FFF2-40B4-BE49-F238E27FC236}">
                <a16:creationId xmlns:a16="http://schemas.microsoft.com/office/drawing/2014/main" id="{43145E52-65FD-0646-B933-154578D9EA9C}"/>
              </a:ext>
            </a:extLst>
          </p:cNvPr>
          <p:cNvSpPr txBox="1"/>
          <p:nvPr/>
        </p:nvSpPr>
        <p:spPr>
          <a:xfrm>
            <a:off x="1888939" y="4380899"/>
            <a:ext cx="5973110" cy="400110"/>
          </a:xfrm>
          <a:prstGeom prst="rect">
            <a:avLst/>
          </a:prstGeom>
          <a:noFill/>
        </p:spPr>
        <p:txBody>
          <a:bodyPr wrap="none" rtlCol="0">
            <a:spAutoFit/>
          </a:bodyPr>
          <a:lstStyle/>
          <a:p>
            <a:r>
              <a:rPr lang="en-US" altLang="zh-CN" sz="2000" dirty="0"/>
              <a:t>What does water carry? –minerals – interact - smoke</a:t>
            </a:r>
            <a:endParaRPr lang="zh-CN" altLang="en-US" sz="2000" dirty="0"/>
          </a:p>
        </p:txBody>
      </p:sp>
      <p:cxnSp>
        <p:nvCxnSpPr>
          <p:cNvPr id="29" name="Straight Connector 11">
            <a:extLst>
              <a:ext uri="{FF2B5EF4-FFF2-40B4-BE49-F238E27FC236}">
                <a16:creationId xmlns:a16="http://schemas.microsoft.com/office/drawing/2014/main" id="{EC6A3936-4075-7441-9628-0EDE28C3F6C7}"/>
              </a:ext>
            </a:extLst>
          </p:cNvPr>
          <p:cNvCxnSpPr/>
          <p:nvPr/>
        </p:nvCxnSpPr>
        <p:spPr>
          <a:xfrm flipV="1">
            <a:off x="639038" y="3719889"/>
            <a:ext cx="7695297" cy="1097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11">
            <a:extLst>
              <a:ext uri="{FF2B5EF4-FFF2-40B4-BE49-F238E27FC236}">
                <a16:creationId xmlns:a16="http://schemas.microsoft.com/office/drawing/2014/main" id="{4F6B1066-5592-D440-AE6E-7199AE402A76}"/>
              </a:ext>
            </a:extLst>
          </p:cNvPr>
          <p:cNvCxnSpPr/>
          <p:nvPr/>
        </p:nvCxnSpPr>
        <p:spPr>
          <a:xfrm flipV="1">
            <a:off x="670074" y="4974166"/>
            <a:ext cx="7695297" cy="1097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2" name="TextBox 16">
            <a:extLst>
              <a:ext uri="{FF2B5EF4-FFF2-40B4-BE49-F238E27FC236}">
                <a16:creationId xmlns:a16="http://schemas.microsoft.com/office/drawing/2014/main" id="{BC5AA6BF-5A76-A347-992B-DFF87A9A4A4C}"/>
              </a:ext>
            </a:extLst>
          </p:cNvPr>
          <p:cNvSpPr txBox="1"/>
          <p:nvPr/>
        </p:nvSpPr>
        <p:spPr>
          <a:xfrm>
            <a:off x="10397593" y="141457"/>
            <a:ext cx="1330814" cy="954107"/>
          </a:xfrm>
          <a:prstGeom prst="rect">
            <a:avLst/>
          </a:prstGeom>
          <a:noFill/>
        </p:spPr>
        <p:txBody>
          <a:bodyPr wrap="none" rtlCol="0">
            <a:spAutoFit/>
          </a:bodyPr>
          <a:lstStyle/>
          <a:p>
            <a:r>
              <a:rPr lang="en-US" altLang="zh-CN" sz="2800" b="1" dirty="0">
                <a:solidFill>
                  <a:schemeClr val="accent5">
                    <a:lumMod val="75000"/>
                  </a:schemeClr>
                </a:solidFill>
                <a:latin typeface="Agency FB" panose="020B0503020202020204" pitchFamily="34" charset="0"/>
              </a:rPr>
              <a:t>Lecture</a:t>
            </a:r>
          </a:p>
          <a:p>
            <a:r>
              <a:rPr lang="en-US" altLang="zh-CN" sz="2800" b="1" dirty="0">
                <a:solidFill>
                  <a:schemeClr val="accent5">
                    <a:lumMod val="75000"/>
                  </a:schemeClr>
                </a:solidFill>
                <a:latin typeface="Agency FB" panose="020B0503020202020204" pitchFamily="34" charset="0"/>
              </a:rPr>
              <a:t>TPO 69-2</a:t>
            </a:r>
          </a:p>
        </p:txBody>
      </p:sp>
    </p:spTree>
    <p:extLst>
      <p:ext uri="{BB962C8B-B14F-4D97-AF65-F5344CB8AC3E}">
        <p14:creationId xmlns:p14="http://schemas.microsoft.com/office/powerpoint/2010/main" val="31745751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4C760575-7135-4730-93F9-8820D87BF277}"/>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F0A447C2-20C6-4D67-BE9B-710DD047BDF4}"/>
              </a:ext>
            </a:extLst>
          </p:cNvPr>
          <p:cNvSpPr txBox="1"/>
          <p:nvPr/>
        </p:nvSpPr>
        <p:spPr>
          <a:xfrm>
            <a:off x="667068" y="224405"/>
            <a:ext cx="859531"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Intro:</a:t>
            </a:r>
            <a:endParaRPr lang="zh-CN" altLang="en-US" sz="2800" dirty="0">
              <a:solidFill>
                <a:schemeClr val="accent5">
                  <a:lumMod val="75000"/>
                </a:schemeClr>
              </a:solidFill>
              <a:latin typeface="Indie Flower" panose="02000000000000000000" pitchFamily="2" charset="0"/>
            </a:endParaRPr>
          </a:p>
        </p:txBody>
      </p:sp>
      <p:cxnSp>
        <p:nvCxnSpPr>
          <p:cNvPr id="31" name="Straight Connector 30">
            <a:extLst>
              <a:ext uri="{FF2B5EF4-FFF2-40B4-BE49-F238E27FC236}">
                <a16:creationId xmlns:a16="http://schemas.microsoft.com/office/drawing/2014/main" id="{FA245822-1FFC-4EE3-926E-F12792824D77}"/>
              </a:ext>
            </a:extLst>
          </p:cNvPr>
          <p:cNvCxnSpPr/>
          <p:nvPr/>
        </p:nvCxnSpPr>
        <p:spPr>
          <a:xfrm flipV="1">
            <a:off x="667068" y="1319569"/>
            <a:ext cx="7695297" cy="1097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81EC4AF-980A-4F97-87DE-DF9F0CEB3658}"/>
              </a:ext>
            </a:extLst>
          </p:cNvPr>
          <p:cNvSpPr txBox="1"/>
          <p:nvPr/>
        </p:nvSpPr>
        <p:spPr>
          <a:xfrm>
            <a:off x="588456" y="1374289"/>
            <a:ext cx="130048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1:</a:t>
            </a:r>
            <a:endParaRPr lang="zh-CN" altLang="en-US" sz="2800" dirty="0">
              <a:solidFill>
                <a:schemeClr val="accent5">
                  <a:lumMod val="75000"/>
                </a:schemeClr>
              </a:solidFill>
              <a:latin typeface="Indie Flower" panose="02000000000000000000" pitchFamily="2" charset="0"/>
            </a:endParaRPr>
          </a:p>
        </p:txBody>
      </p:sp>
      <p:sp>
        <p:nvSpPr>
          <p:cNvPr id="2" name="Slide Number Placeholder 1">
            <a:extLst>
              <a:ext uri="{FF2B5EF4-FFF2-40B4-BE49-F238E27FC236}">
                <a16:creationId xmlns:a16="http://schemas.microsoft.com/office/drawing/2014/main" id="{47CF2A8B-13CB-42CB-8475-27ABF77F9D5F}"/>
              </a:ext>
            </a:extLst>
          </p:cNvPr>
          <p:cNvSpPr>
            <a:spLocks noGrp="1"/>
          </p:cNvSpPr>
          <p:nvPr>
            <p:ph type="sldNum" sz="quarter" idx="12"/>
          </p:nvPr>
        </p:nvSpPr>
        <p:spPr/>
        <p:txBody>
          <a:bodyPr/>
          <a:lstStyle/>
          <a:p>
            <a:fld id="{EBF56985-7CC6-482A-A174-BBAF2E85857D}" type="slidenum">
              <a:rPr lang="zh-CN" altLang="en-US" smtClean="0"/>
              <a:t>41</a:t>
            </a:fld>
            <a:endParaRPr lang="zh-CN" altLang="en-US"/>
          </a:p>
        </p:txBody>
      </p:sp>
      <p:sp>
        <p:nvSpPr>
          <p:cNvPr id="26" name="TextBox 25">
            <a:extLst>
              <a:ext uri="{FF2B5EF4-FFF2-40B4-BE49-F238E27FC236}">
                <a16:creationId xmlns:a16="http://schemas.microsoft.com/office/drawing/2014/main" id="{AE3C10B1-9011-4195-A1BA-A3504880B5D0}"/>
              </a:ext>
            </a:extLst>
          </p:cNvPr>
          <p:cNvSpPr txBox="1"/>
          <p:nvPr/>
        </p:nvSpPr>
        <p:spPr>
          <a:xfrm>
            <a:off x="1746209" y="651744"/>
            <a:ext cx="5521063" cy="400110"/>
          </a:xfrm>
          <a:prstGeom prst="rect">
            <a:avLst/>
          </a:prstGeom>
          <a:noFill/>
        </p:spPr>
        <p:txBody>
          <a:bodyPr wrap="none" rtlCol="0">
            <a:spAutoFit/>
          </a:bodyPr>
          <a:lstStyle/>
          <a:p>
            <a:r>
              <a:rPr lang="en-US" altLang="zh-CN" sz="2000" dirty="0"/>
              <a:t>A geological phenomenon– Hydrothermal Vents</a:t>
            </a:r>
            <a:endParaRPr lang="zh-CN" altLang="en-US" sz="2000" dirty="0"/>
          </a:p>
        </p:txBody>
      </p:sp>
      <p:sp>
        <p:nvSpPr>
          <p:cNvPr id="28" name="TextBox 27">
            <a:extLst>
              <a:ext uri="{FF2B5EF4-FFF2-40B4-BE49-F238E27FC236}">
                <a16:creationId xmlns:a16="http://schemas.microsoft.com/office/drawing/2014/main" id="{0ABD8BA6-9508-4D83-839F-50105DB74F5C}"/>
              </a:ext>
            </a:extLst>
          </p:cNvPr>
          <p:cNvSpPr txBox="1"/>
          <p:nvPr/>
        </p:nvSpPr>
        <p:spPr>
          <a:xfrm>
            <a:off x="1746209" y="1931051"/>
            <a:ext cx="4812536" cy="400110"/>
          </a:xfrm>
          <a:prstGeom prst="rect">
            <a:avLst/>
          </a:prstGeom>
          <a:noFill/>
        </p:spPr>
        <p:txBody>
          <a:bodyPr wrap="none" rtlCol="0">
            <a:spAutoFit/>
          </a:bodyPr>
          <a:lstStyle/>
          <a:p>
            <a:r>
              <a:rPr lang="en-US" altLang="zh-CN" sz="2000" dirty="0"/>
              <a:t>Background info – exotic life / significance</a:t>
            </a:r>
            <a:endParaRPr lang="zh-CN" altLang="en-US" sz="2000" dirty="0"/>
          </a:p>
        </p:txBody>
      </p:sp>
      <p:cxnSp>
        <p:nvCxnSpPr>
          <p:cNvPr id="12" name="Straight Connector 11">
            <a:extLst>
              <a:ext uri="{FF2B5EF4-FFF2-40B4-BE49-F238E27FC236}">
                <a16:creationId xmlns:a16="http://schemas.microsoft.com/office/drawing/2014/main" id="{CC7DBABF-3086-44E1-B401-5BBE6B643DB6}"/>
              </a:ext>
            </a:extLst>
          </p:cNvPr>
          <p:cNvCxnSpPr/>
          <p:nvPr/>
        </p:nvCxnSpPr>
        <p:spPr>
          <a:xfrm flipV="1">
            <a:off x="667068" y="2577617"/>
            <a:ext cx="7695297" cy="1097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5D47C68-20AE-40B2-A52D-E8839ACE53C8}"/>
              </a:ext>
            </a:extLst>
          </p:cNvPr>
          <p:cNvSpPr txBox="1"/>
          <p:nvPr/>
        </p:nvSpPr>
        <p:spPr>
          <a:xfrm>
            <a:off x="588456" y="2632337"/>
            <a:ext cx="130048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2:</a:t>
            </a:r>
            <a:endParaRPr lang="zh-CN" altLang="en-US" sz="2800" dirty="0">
              <a:solidFill>
                <a:schemeClr val="accent5">
                  <a:lumMod val="75000"/>
                </a:schemeClr>
              </a:solidFill>
              <a:latin typeface="Indie Flower" panose="02000000000000000000" pitchFamily="2" charset="0"/>
            </a:endParaRPr>
          </a:p>
        </p:txBody>
      </p:sp>
      <p:sp>
        <p:nvSpPr>
          <p:cNvPr id="19" name="TextBox 18">
            <a:extLst>
              <a:ext uri="{FF2B5EF4-FFF2-40B4-BE49-F238E27FC236}">
                <a16:creationId xmlns:a16="http://schemas.microsoft.com/office/drawing/2014/main" id="{747D98BE-8957-448B-8259-2FD5B579087F}"/>
              </a:ext>
            </a:extLst>
          </p:cNvPr>
          <p:cNvSpPr txBox="1"/>
          <p:nvPr/>
        </p:nvSpPr>
        <p:spPr>
          <a:xfrm>
            <a:off x="1849291" y="3270795"/>
            <a:ext cx="4677884" cy="400110"/>
          </a:xfrm>
          <a:prstGeom prst="rect">
            <a:avLst/>
          </a:prstGeom>
          <a:noFill/>
        </p:spPr>
        <p:txBody>
          <a:bodyPr wrap="none" rtlCol="0">
            <a:spAutoFit/>
          </a:bodyPr>
          <a:lstStyle/>
          <a:p>
            <a:r>
              <a:rPr lang="en-US" altLang="zh-CN" sz="2000" dirty="0"/>
              <a:t>The formation of the hydrothermal vents</a:t>
            </a:r>
            <a:endParaRPr lang="zh-CN" altLang="en-US" sz="2000" dirty="0"/>
          </a:p>
        </p:txBody>
      </p:sp>
      <p:sp>
        <p:nvSpPr>
          <p:cNvPr id="18" name="TextBox 15">
            <a:extLst>
              <a:ext uri="{FF2B5EF4-FFF2-40B4-BE49-F238E27FC236}">
                <a16:creationId xmlns:a16="http://schemas.microsoft.com/office/drawing/2014/main" id="{0E002572-4775-BF48-BA48-7355FBC6034F}"/>
              </a:ext>
            </a:extLst>
          </p:cNvPr>
          <p:cNvSpPr txBox="1"/>
          <p:nvPr/>
        </p:nvSpPr>
        <p:spPr>
          <a:xfrm>
            <a:off x="1781819" y="317832"/>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00:00 – 00:57</a:t>
            </a:r>
            <a:endParaRPr lang="zh-CN" altLang="en-US" sz="2000" dirty="0">
              <a:solidFill>
                <a:schemeClr val="accent5">
                  <a:lumMod val="75000"/>
                </a:schemeClr>
              </a:solidFill>
              <a:latin typeface="Indie Flower" panose="02000000000000000000" pitchFamily="2" charset="0"/>
            </a:endParaRPr>
          </a:p>
        </p:txBody>
      </p:sp>
      <p:sp>
        <p:nvSpPr>
          <p:cNvPr id="20" name="TextBox 20">
            <a:extLst>
              <a:ext uri="{FF2B5EF4-FFF2-40B4-BE49-F238E27FC236}">
                <a16:creationId xmlns:a16="http://schemas.microsoft.com/office/drawing/2014/main" id="{635640A5-4B8D-254A-B1EA-B81A37E00DD3}"/>
              </a:ext>
            </a:extLst>
          </p:cNvPr>
          <p:cNvSpPr txBox="1"/>
          <p:nvPr/>
        </p:nvSpPr>
        <p:spPr>
          <a:xfrm>
            <a:off x="1888940" y="1447969"/>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00:57 – 01:33</a:t>
            </a:r>
            <a:endParaRPr lang="zh-CN" altLang="en-US" sz="2000" dirty="0"/>
          </a:p>
        </p:txBody>
      </p:sp>
      <p:sp>
        <p:nvSpPr>
          <p:cNvPr id="23" name="TextBox 13">
            <a:extLst>
              <a:ext uri="{FF2B5EF4-FFF2-40B4-BE49-F238E27FC236}">
                <a16:creationId xmlns:a16="http://schemas.microsoft.com/office/drawing/2014/main" id="{9E2BC915-3019-C04F-A6F9-878989D91636}"/>
              </a:ext>
            </a:extLst>
          </p:cNvPr>
          <p:cNvSpPr txBox="1"/>
          <p:nvPr/>
        </p:nvSpPr>
        <p:spPr>
          <a:xfrm>
            <a:off x="1888939" y="2755447"/>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01:33 – 02:50</a:t>
            </a:r>
            <a:endParaRPr lang="zh-CN" altLang="en-US" sz="2000" dirty="0"/>
          </a:p>
        </p:txBody>
      </p:sp>
      <p:sp>
        <p:nvSpPr>
          <p:cNvPr id="21" name="TextBox 12">
            <a:extLst>
              <a:ext uri="{FF2B5EF4-FFF2-40B4-BE49-F238E27FC236}">
                <a16:creationId xmlns:a16="http://schemas.microsoft.com/office/drawing/2014/main" id="{A6BF1C2D-2E33-CF4F-9B47-DA5143FDF68C}"/>
              </a:ext>
            </a:extLst>
          </p:cNvPr>
          <p:cNvSpPr txBox="1"/>
          <p:nvPr/>
        </p:nvSpPr>
        <p:spPr>
          <a:xfrm>
            <a:off x="591486" y="3796124"/>
            <a:ext cx="130048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3:</a:t>
            </a:r>
            <a:endParaRPr lang="zh-CN" altLang="en-US" sz="2800" dirty="0">
              <a:solidFill>
                <a:schemeClr val="accent5">
                  <a:lumMod val="75000"/>
                </a:schemeClr>
              </a:solidFill>
              <a:latin typeface="Indie Flower" panose="02000000000000000000" pitchFamily="2" charset="0"/>
            </a:endParaRPr>
          </a:p>
        </p:txBody>
      </p:sp>
      <p:sp>
        <p:nvSpPr>
          <p:cNvPr id="22" name="TextBox 13">
            <a:extLst>
              <a:ext uri="{FF2B5EF4-FFF2-40B4-BE49-F238E27FC236}">
                <a16:creationId xmlns:a16="http://schemas.microsoft.com/office/drawing/2014/main" id="{A35AA6C9-47AE-814B-9ABA-6F6C1BFC9EB2}"/>
              </a:ext>
            </a:extLst>
          </p:cNvPr>
          <p:cNvSpPr txBox="1"/>
          <p:nvPr/>
        </p:nvSpPr>
        <p:spPr>
          <a:xfrm>
            <a:off x="1888939" y="3857679"/>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02:51 – 04:06</a:t>
            </a:r>
            <a:endParaRPr lang="zh-CN" altLang="en-US" sz="2000" dirty="0"/>
          </a:p>
        </p:txBody>
      </p:sp>
      <p:sp>
        <p:nvSpPr>
          <p:cNvPr id="27" name="TextBox 18">
            <a:extLst>
              <a:ext uri="{FF2B5EF4-FFF2-40B4-BE49-F238E27FC236}">
                <a16:creationId xmlns:a16="http://schemas.microsoft.com/office/drawing/2014/main" id="{43145E52-65FD-0646-B933-154578D9EA9C}"/>
              </a:ext>
            </a:extLst>
          </p:cNvPr>
          <p:cNvSpPr txBox="1"/>
          <p:nvPr/>
        </p:nvSpPr>
        <p:spPr>
          <a:xfrm>
            <a:off x="1888939" y="4380899"/>
            <a:ext cx="5973110" cy="400110"/>
          </a:xfrm>
          <a:prstGeom prst="rect">
            <a:avLst/>
          </a:prstGeom>
          <a:noFill/>
        </p:spPr>
        <p:txBody>
          <a:bodyPr wrap="none" rtlCol="0">
            <a:spAutoFit/>
          </a:bodyPr>
          <a:lstStyle/>
          <a:p>
            <a:r>
              <a:rPr lang="en-US" altLang="zh-CN" sz="2000" dirty="0"/>
              <a:t>What does water carry? –minerals – interact - smoke</a:t>
            </a:r>
            <a:endParaRPr lang="zh-CN" altLang="en-US" sz="2000" dirty="0"/>
          </a:p>
        </p:txBody>
      </p:sp>
      <p:sp>
        <p:nvSpPr>
          <p:cNvPr id="25" name="TextBox 12">
            <a:extLst>
              <a:ext uri="{FF2B5EF4-FFF2-40B4-BE49-F238E27FC236}">
                <a16:creationId xmlns:a16="http://schemas.microsoft.com/office/drawing/2014/main" id="{21125E94-C9B0-0E49-9EBC-11AE918C3540}"/>
              </a:ext>
            </a:extLst>
          </p:cNvPr>
          <p:cNvSpPr txBox="1"/>
          <p:nvPr/>
        </p:nvSpPr>
        <p:spPr>
          <a:xfrm>
            <a:off x="667068" y="4967783"/>
            <a:ext cx="130048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4:</a:t>
            </a:r>
            <a:endParaRPr lang="zh-CN" altLang="en-US" sz="2800" dirty="0">
              <a:solidFill>
                <a:schemeClr val="accent5">
                  <a:lumMod val="75000"/>
                </a:schemeClr>
              </a:solidFill>
              <a:latin typeface="Indie Flower" panose="02000000000000000000" pitchFamily="2" charset="0"/>
            </a:endParaRPr>
          </a:p>
        </p:txBody>
      </p:sp>
      <p:sp>
        <p:nvSpPr>
          <p:cNvPr id="29" name="TextBox 17">
            <a:extLst>
              <a:ext uri="{FF2B5EF4-FFF2-40B4-BE49-F238E27FC236}">
                <a16:creationId xmlns:a16="http://schemas.microsoft.com/office/drawing/2014/main" id="{325E38B8-F8F3-274C-AFA0-239DDDE5798F}"/>
              </a:ext>
            </a:extLst>
          </p:cNvPr>
          <p:cNvSpPr txBox="1"/>
          <p:nvPr/>
        </p:nvSpPr>
        <p:spPr>
          <a:xfrm>
            <a:off x="1967552" y="5756185"/>
            <a:ext cx="6864388" cy="1200329"/>
          </a:xfrm>
          <a:prstGeom prst="rect">
            <a:avLst/>
          </a:prstGeom>
          <a:noFill/>
        </p:spPr>
        <p:txBody>
          <a:bodyPr wrap="square" rtlCol="0">
            <a:spAutoFit/>
          </a:bodyPr>
          <a:lstStyle/>
          <a:p>
            <a:r>
              <a:rPr lang="en-US" altLang="zh-CN" sz="3600" dirty="0">
                <a:solidFill>
                  <a:schemeClr val="accent5">
                    <a:lumMod val="75000"/>
                  </a:schemeClr>
                </a:solidFill>
                <a:latin typeface="Ink Free" panose="03080402000500000000" pitchFamily="66" charset="0"/>
              </a:rPr>
              <a:t>What is the main idea</a:t>
            </a:r>
            <a:r>
              <a:rPr lang="zh-CN" altLang="en-US" sz="3600" dirty="0">
                <a:solidFill>
                  <a:schemeClr val="accent5">
                    <a:lumMod val="75000"/>
                  </a:schemeClr>
                </a:solidFill>
                <a:latin typeface="Ink Free" panose="03080402000500000000" pitchFamily="66" charset="0"/>
              </a:rPr>
              <a:t> </a:t>
            </a:r>
            <a:r>
              <a:rPr lang="en-US" altLang="zh-CN" sz="3600" dirty="0">
                <a:solidFill>
                  <a:schemeClr val="accent5">
                    <a:lumMod val="75000"/>
                  </a:schemeClr>
                </a:solidFill>
                <a:latin typeface="Ink Free" panose="03080402000500000000" pitchFamily="66" charset="0"/>
              </a:rPr>
              <a:t>of</a:t>
            </a:r>
            <a:r>
              <a:rPr lang="zh-CN" altLang="en-US" sz="3600" dirty="0">
                <a:solidFill>
                  <a:schemeClr val="accent5">
                    <a:lumMod val="75000"/>
                  </a:schemeClr>
                </a:solidFill>
                <a:latin typeface="Ink Free" panose="03080402000500000000" pitchFamily="66" charset="0"/>
              </a:rPr>
              <a:t> </a:t>
            </a:r>
            <a:r>
              <a:rPr lang="en-US" altLang="zh-CN" sz="3600" dirty="0">
                <a:solidFill>
                  <a:schemeClr val="accent5">
                    <a:lumMod val="75000"/>
                  </a:schemeClr>
                </a:solidFill>
                <a:latin typeface="Ink Free" panose="03080402000500000000" pitchFamily="66" charset="0"/>
              </a:rPr>
              <a:t>topic</a:t>
            </a:r>
            <a:r>
              <a:rPr lang="zh-CN" altLang="en-US" sz="3600" dirty="0">
                <a:solidFill>
                  <a:schemeClr val="accent5">
                    <a:lumMod val="75000"/>
                  </a:schemeClr>
                </a:solidFill>
                <a:latin typeface="Ink Free" panose="03080402000500000000" pitchFamily="66" charset="0"/>
              </a:rPr>
              <a:t> </a:t>
            </a:r>
            <a:r>
              <a:rPr lang="en-US" altLang="zh-CN" sz="3600" dirty="0">
                <a:solidFill>
                  <a:schemeClr val="accent5">
                    <a:lumMod val="75000"/>
                  </a:schemeClr>
                </a:solidFill>
                <a:latin typeface="Ink Free" panose="03080402000500000000" pitchFamily="66" charset="0"/>
              </a:rPr>
              <a:t>4?</a:t>
            </a:r>
          </a:p>
          <a:p>
            <a:endParaRPr lang="en-US" altLang="zh-CN" sz="3600" dirty="0">
              <a:solidFill>
                <a:schemeClr val="accent5">
                  <a:lumMod val="75000"/>
                </a:schemeClr>
              </a:solidFill>
              <a:latin typeface="Ink Free" panose="03080402000500000000" pitchFamily="66" charset="0"/>
            </a:endParaRPr>
          </a:p>
        </p:txBody>
      </p:sp>
      <p:sp>
        <p:nvSpPr>
          <p:cNvPr id="30" name="TextBox 13">
            <a:extLst>
              <a:ext uri="{FF2B5EF4-FFF2-40B4-BE49-F238E27FC236}">
                <a16:creationId xmlns:a16="http://schemas.microsoft.com/office/drawing/2014/main" id="{0E484813-A8AE-5047-AF66-B9FCEF5CD11F}"/>
              </a:ext>
            </a:extLst>
          </p:cNvPr>
          <p:cNvSpPr txBox="1"/>
          <p:nvPr/>
        </p:nvSpPr>
        <p:spPr>
          <a:xfrm>
            <a:off x="1967552" y="5029338"/>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04:07 – 05:31</a:t>
            </a:r>
            <a:endParaRPr lang="zh-CN" altLang="en-US" sz="2000" dirty="0"/>
          </a:p>
        </p:txBody>
      </p:sp>
      <p:cxnSp>
        <p:nvCxnSpPr>
          <p:cNvPr id="32" name="Straight Connector 11">
            <a:extLst>
              <a:ext uri="{FF2B5EF4-FFF2-40B4-BE49-F238E27FC236}">
                <a16:creationId xmlns:a16="http://schemas.microsoft.com/office/drawing/2014/main" id="{8F6988F9-E5EE-674F-9C7E-8EE196870399}"/>
              </a:ext>
            </a:extLst>
          </p:cNvPr>
          <p:cNvCxnSpPr/>
          <p:nvPr/>
        </p:nvCxnSpPr>
        <p:spPr>
          <a:xfrm flipV="1">
            <a:off x="667068" y="3721386"/>
            <a:ext cx="7695297" cy="1097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11">
            <a:extLst>
              <a:ext uri="{FF2B5EF4-FFF2-40B4-BE49-F238E27FC236}">
                <a16:creationId xmlns:a16="http://schemas.microsoft.com/office/drawing/2014/main" id="{7C33F038-C969-0D4C-A657-C6F31825B42B}"/>
              </a:ext>
            </a:extLst>
          </p:cNvPr>
          <p:cNvCxnSpPr/>
          <p:nvPr/>
        </p:nvCxnSpPr>
        <p:spPr>
          <a:xfrm flipV="1">
            <a:off x="667068" y="4895252"/>
            <a:ext cx="7695297" cy="1097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5" name="TextBox 16">
            <a:extLst>
              <a:ext uri="{FF2B5EF4-FFF2-40B4-BE49-F238E27FC236}">
                <a16:creationId xmlns:a16="http://schemas.microsoft.com/office/drawing/2014/main" id="{A8ECAF7C-A7F2-714D-94CB-68B7B71B9549}"/>
              </a:ext>
            </a:extLst>
          </p:cNvPr>
          <p:cNvSpPr txBox="1"/>
          <p:nvPr/>
        </p:nvSpPr>
        <p:spPr>
          <a:xfrm>
            <a:off x="10397593" y="283316"/>
            <a:ext cx="1330814" cy="954107"/>
          </a:xfrm>
          <a:prstGeom prst="rect">
            <a:avLst/>
          </a:prstGeom>
          <a:noFill/>
        </p:spPr>
        <p:txBody>
          <a:bodyPr wrap="none" rtlCol="0">
            <a:spAutoFit/>
          </a:bodyPr>
          <a:lstStyle/>
          <a:p>
            <a:r>
              <a:rPr lang="en-US" altLang="zh-CN" sz="2800" b="1" dirty="0">
                <a:solidFill>
                  <a:schemeClr val="accent5">
                    <a:lumMod val="75000"/>
                  </a:schemeClr>
                </a:solidFill>
                <a:latin typeface="Agency FB" panose="020B0503020202020204" pitchFamily="34" charset="0"/>
              </a:rPr>
              <a:t>Lecture</a:t>
            </a:r>
          </a:p>
          <a:p>
            <a:r>
              <a:rPr lang="en-US" altLang="zh-CN" sz="2800" b="1" dirty="0">
                <a:solidFill>
                  <a:schemeClr val="accent5">
                    <a:lumMod val="75000"/>
                  </a:schemeClr>
                </a:solidFill>
                <a:latin typeface="Agency FB" panose="020B0503020202020204" pitchFamily="34" charset="0"/>
              </a:rPr>
              <a:t>TPO 69-2</a:t>
            </a:r>
          </a:p>
        </p:txBody>
      </p:sp>
    </p:spTree>
    <p:extLst>
      <p:ext uri="{BB962C8B-B14F-4D97-AF65-F5344CB8AC3E}">
        <p14:creationId xmlns:p14="http://schemas.microsoft.com/office/powerpoint/2010/main" val="12239791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40A9D7A-D5E6-7B4B-BB1D-AFFEA975AE2F}"/>
              </a:ext>
            </a:extLst>
          </p:cNvPr>
          <p:cNvSpPr txBox="1"/>
          <p:nvPr/>
        </p:nvSpPr>
        <p:spPr>
          <a:xfrm>
            <a:off x="691752" y="1150233"/>
            <a:ext cx="10808495" cy="4893647"/>
          </a:xfrm>
          <a:prstGeom prst="rect">
            <a:avLst/>
          </a:prstGeom>
          <a:noFill/>
        </p:spPr>
        <p:txBody>
          <a:bodyPr wrap="square">
            <a:spAutoFit/>
          </a:bodyPr>
          <a:lstStyle/>
          <a:p>
            <a:r>
              <a:rPr lang="en" altLang="zh-CN" sz="2400" b="0" i="0" u="none" strike="noStrike" dirty="0">
                <a:solidFill>
                  <a:schemeClr val="tx1">
                    <a:lumMod val="65000"/>
                    <a:lumOff val="35000"/>
                  </a:schemeClr>
                </a:solidFill>
                <a:effectLst/>
                <a:latin typeface="Calibri" panose="020F0502020204030204" pitchFamily="34" charset="0"/>
                <a:cs typeface="Calibri" panose="020F0502020204030204" pitchFamily="34" charset="0"/>
              </a:rPr>
              <a:t>But there are also white smokers, these emit what looks like a white smoke. That's because their water is relatively cool, above one hundred to three hundred degrees. Still pretty warm, but, not warm enough to dissolve sulfur or iron. Instead, they draw off different minerals from rocks. Things like silica and they give off different color, whitish color, when those minerals precipitate out.</a:t>
            </a:r>
            <a:br>
              <a:rPr lang="en" altLang="zh-CN" sz="2400" dirty="0">
                <a:solidFill>
                  <a:schemeClr val="tx1">
                    <a:lumMod val="65000"/>
                    <a:lumOff val="35000"/>
                  </a:schemeClr>
                </a:solidFill>
                <a:latin typeface="Calibri" panose="020F0502020204030204" pitchFamily="34" charset="0"/>
                <a:cs typeface="Calibri" panose="020F0502020204030204" pitchFamily="34" charset="0"/>
              </a:rPr>
            </a:br>
            <a:r>
              <a:rPr lang="en" altLang="zh-CN" sz="2400" b="0" i="0" u="none" strike="noStrike" dirty="0">
                <a:solidFill>
                  <a:schemeClr val="tx1">
                    <a:lumMod val="65000"/>
                    <a:lumOff val="35000"/>
                  </a:schemeClr>
                </a:solidFill>
                <a:effectLst/>
                <a:latin typeface="Calibri" panose="020F0502020204030204" pitchFamily="34" charset="0"/>
                <a:cs typeface="Calibri" panose="020F0502020204030204" pitchFamily="34" charset="0"/>
              </a:rPr>
              <a:t>But in both black and white smokers as the waters emitted in the plume, the mineral that precipitate out, eventually build up around the vent, forming large, tower, like structures or minerals, build up layer upon layer, we call these chimneys, just like a chimney on a house.  Different minerals will tend to build up at different places on the chimneys. But, some of the minerals like silica, a form kind of cement, and they hold the whole structure together. So, they can grow quite large and quite quickly. If you can believe it there was one chimney that reached forty-seven meters, that’s like fourteen story buildings. It collapsed, but it’s actually now rebuilding.</a:t>
            </a:r>
            <a:endParaRPr lang="zh-CN" altLang="en-US" sz="24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4" name="文本框 3">
            <a:extLst>
              <a:ext uri="{FF2B5EF4-FFF2-40B4-BE49-F238E27FC236}">
                <a16:creationId xmlns:a16="http://schemas.microsoft.com/office/drawing/2014/main" id="{EB97EB52-F628-2944-99CA-33913A567764}"/>
              </a:ext>
            </a:extLst>
          </p:cNvPr>
          <p:cNvSpPr txBox="1"/>
          <p:nvPr/>
        </p:nvSpPr>
        <p:spPr>
          <a:xfrm>
            <a:off x="691750" y="1549755"/>
            <a:ext cx="9340131" cy="369332"/>
          </a:xfrm>
          <a:prstGeom prst="rect">
            <a:avLst/>
          </a:prstGeom>
          <a:solidFill>
            <a:schemeClr val="accent5">
              <a:lumMod val="60000"/>
              <a:lumOff val="40000"/>
            </a:schemeClr>
          </a:solidFill>
        </p:spPr>
        <p:txBody>
          <a:bodyPr wrap="square" rtlCol="0">
            <a:spAutoFit/>
          </a:bodyPr>
          <a:lstStyle/>
          <a:p>
            <a:r>
              <a:rPr kumimoji="1" lang="en-US" altLang="zh-CN" dirty="0"/>
              <a:t>          </a:t>
            </a:r>
            <a:endParaRPr kumimoji="1" lang="zh-CN" altLang="en-US" dirty="0"/>
          </a:p>
        </p:txBody>
      </p:sp>
      <p:sp>
        <p:nvSpPr>
          <p:cNvPr id="5" name="文本框 4">
            <a:extLst>
              <a:ext uri="{FF2B5EF4-FFF2-40B4-BE49-F238E27FC236}">
                <a16:creationId xmlns:a16="http://schemas.microsoft.com/office/drawing/2014/main" id="{261BD905-A527-6842-8DA2-8ECDD0C910CD}"/>
              </a:ext>
            </a:extLst>
          </p:cNvPr>
          <p:cNvSpPr txBox="1"/>
          <p:nvPr/>
        </p:nvSpPr>
        <p:spPr>
          <a:xfrm>
            <a:off x="691752" y="2687940"/>
            <a:ext cx="8337948" cy="369332"/>
          </a:xfrm>
          <a:prstGeom prst="rect">
            <a:avLst/>
          </a:prstGeom>
          <a:solidFill>
            <a:schemeClr val="accent5">
              <a:lumMod val="60000"/>
              <a:lumOff val="40000"/>
            </a:schemeClr>
          </a:solidFill>
        </p:spPr>
        <p:txBody>
          <a:bodyPr wrap="square" rtlCol="0">
            <a:spAutoFit/>
          </a:bodyPr>
          <a:lstStyle/>
          <a:p>
            <a:r>
              <a:rPr kumimoji="1" lang="en-US" altLang="zh-CN" dirty="0"/>
              <a:t>          </a:t>
            </a:r>
            <a:endParaRPr kumimoji="1" lang="zh-CN" altLang="en-US" dirty="0"/>
          </a:p>
        </p:txBody>
      </p:sp>
      <p:sp>
        <p:nvSpPr>
          <p:cNvPr id="6" name="文本框 5">
            <a:extLst>
              <a:ext uri="{FF2B5EF4-FFF2-40B4-BE49-F238E27FC236}">
                <a16:creationId xmlns:a16="http://schemas.microsoft.com/office/drawing/2014/main" id="{6FEC4173-F096-A841-8A6B-339EBAE7ABEA}"/>
              </a:ext>
            </a:extLst>
          </p:cNvPr>
          <p:cNvSpPr txBox="1"/>
          <p:nvPr/>
        </p:nvSpPr>
        <p:spPr>
          <a:xfrm>
            <a:off x="8729663" y="2318608"/>
            <a:ext cx="1857374" cy="369332"/>
          </a:xfrm>
          <a:prstGeom prst="rect">
            <a:avLst/>
          </a:prstGeom>
          <a:solidFill>
            <a:schemeClr val="accent5">
              <a:lumMod val="60000"/>
              <a:lumOff val="40000"/>
            </a:schemeClr>
          </a:solidFill>
        </p:spPr>
        <p:txBody>
          <a:bodyPr wrap="square" rtlCol="0">
            <a:spAutoFit/>
          </a:bodyPr>
          <a:lstStyle/>
          <a:p>
            <a:r>
              <a:rPr kumimoji="1" lang="en-US" altLang="zh-CN" dirty="0"/>
              <a:t>          </a:t>
            </a:r>
            <a:endParaRPr kumimoji="1" lang="zh-CN" altLang="en-US" dirty="0"/>
          </a:p>
        </p:txBody>
      </p:sp>
      <p:sp>
        <p:nvSpPr>
          <p:cNvPr id="7" name="文本框 6">
            <a:extLst>
              <a:ext uri="{FF2B5EF4-FFF2-40B4-BE49-F238E27FC236}">
                <a16:creationId xmlns:a16="http://schemas.microsoft.com/office/drawing/2014/main" id="{771A796E-654E-5745-A623-38B514B24876}"/>
              </a:ext>
            </a:extLst>
          </p:cNvPr>
          <p:cNvSpPr txBox="1"/>
          <p:nvPr/>
        </p:nvSpPr>
        <p:spPr>
          <a:xfrm>
            <a:off x="691751" y="3412390"/>
            <a:ext cx="10523936" cy="369332"/>
          </a:xfrm>
          <a:prstGeom prst="rect">
            <a:avLst/>
          </a:prstGeom>
          <a:solidFill>
            <a:schemeClr val="accent5">
              <a:lumMod val="60000"/>
              <a:lumOff val="40000"/>
            </a:schemeClr>
          </a:solidFill>
        </p:spPr>
        <p:txBody>
          <a:bodyPr wrap="square" rtlCol="0">
            <a:spAutoFit/>
          </a:bodyPr>
          <a:lstStyle/>
          <a:p>
            <a:r>
              <a:rPr kumimoji="1" lang="en-US" altLang="zh-CN" dirty="0"/>
              <a:t>          </a:t>
            </a:r>
            <a:endParaRPr kumimoji="1" lang="zh-CN" altLang="en-US" dirty="0"/>
          </a:p>
        </p:txBody>
      </p:sp>
      <p:sp>
        <p:nvSpPr>
          <p:cNvPr id="8" name="文本框 7">
            <a:extLst>
              <a:ext uri="{FF2B5EF4-FFF2-40B4-BE49-F238E27FC236}">
                <a16:creationId xmlns:a16="http://schemas.microsoft.com/office/drawing/2014/main" id="{2C0B6770-DF54-BB4A-ABE6-AFB926771BF5}"/>
              </a:ext>
            </a:extLst>
          </p:cNvPr>
          <p:cNvSpPr txBox="1"/>
          <p:nvPr/>
        </p:nvSpPr>
        <p:spPr>
          <a:xfrm>
            <a:off x="1771650" y="5214758"/>
            <a:ext cx="9444037" cy="369332"/>
          </a:xfrm>
          <a:prstGeom prst="rect">
            <a:avLst/>
          </a:prstGeom>
          <a:solidFill>
            <a:schemeClr val="accent5">
              <a:lumMod val="60000"/>
              <a:lumOff val="40000"/>
            </a:schemeClr>
          </a:solidFill>
        </p:spPr>
        <p:txBody>
          <a:bodyPr wrap="square" rtlCol="0">
            <a:spAutoFit/>
          </a:bodyPr>
          <a:lstStyle/>
          <a:p>
            <a:r>
              <a:rPr kumimoji="1" lang="en-US" altLang="zh-CN" dirty="0"/>
              <a:t>          </a:t>
            </a:r>
            <a:endParaRPr kumimoji="1" lang="zh-CN" altLang="en-US" dirty="0"/>
          </a:p>
        </p:txBody>
      </p:sp>
      <p:sp>
        <p:nvSpPr>
          <p:cNvPr id="9" name="Slide Number Placeholder 8">
            <a:extLst>
              <a:ext uri="{FF2B5EF4-FFF2-40B4-BE49-F238E27FC236}">
                <a16:creationId xmlns:a16="http://schemas.microsoft.com/office/drawing/2014/main" id="{1C366469-A3B7-C947-AE3C-38304A08BCBC}"/>
              </a:ext>
            </a:extLst>
          </p:cNvPr>
          <p:cNvSpPr>
            <a:spLocks noGrp="1"/>
          </p:cNvSpPr>
          <p:nvPr>
            <p:ph type="sldNum" sz="quarter" idx="12"/>
          </p:nvPr>
        </p:nvSpPr>
        <p:spPr/>
        <p:txBody>
          <a:bodyPr/>
          <a:lstStyle/>
          <a:p>
            <a:fld id="{8B30DD99-1AF2-0B49-AAEF-8A8E5FDCA2C5}" type="slidenum">
              <a:rPr kumimoji="1" lang="zh-CN" altLang="en-US" smtClean="0"/>
              <a:t>42</a:t>
            </a:fld>
            <a:endParaRPr kumimoji="1" lang="zh-CN" altLang="en-US"/>
          </a:p>
        </p:txBody>
      </p:sp>
      <p:cxnSp>
        <p:nvCxnSpPr>
          <p:cNvPr id="10" name="Straight Arrow Connector 7">
            <a:extLst>
              <a:ext uri="{FF2B5EF4-FFF2-40B4-BE49-F238E27FC236}">
                <a16:creationId xmlns:a16="http://schemas.microsoft.com/office/drawing/2014/main" id="{17656000-E787-4D4F-A265-C050D4667AE5}"/>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11" name="TextBox 12">
            <a:extLst>
              <a:ext uri="{FF2B5EF4-FFF2-40B4-BE49-F238E27FC236}">
                <a16:creationId xmlns:a16="http://schemas.microsoft.com/office/drawing/2014/main" id="{CA4132B7-53AC-4D47-AAB2-39026BEB8311}"/>
              </a:ext>
            </a:extLst>
          </p:cNvPr>
          <p:cNvSpPr txBox="1"/>
          <p:nvPr/>
        </p:nvSpPr>
        <p:spPr>
          <a:xfrm>
            <a:off x="693134" y="285326"/>
            <a:ext cx="130048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4:</a:t>
            </a:r>
            <a:endParaRPr lang="zh-CN" altLang="en-US" sz="2800" dirty="0">
              <a:solidFill>
                <a:schemeClr val="accent5">
                  <a:lumMod val="75000"/>
                </a:schemeClr>
              </a:solidFill>
              <a:latin typeface="Indie Flower" panose="02000000000000000000" pitchFamily="2" charset="0"/>
            </a:endParaRPr>
          </a:p>
        </p:txBody>
      </p:sp>
      <p:sp>
        <p:nvSpPr>
          <p:cNvPr id="12" name="TextBox 13">
            <a:extLst>
              <a:ext uri="{FF2B5EF4-FFF2-40B4-BE49-F238E27FC236}">
                <a16:creationId xmlns:a16="http://schemas.microsoft.com/office/drawing/2014/main" id="{2D2D16FB-CC5D-0A4E-865F-572C7E235D2A}"/>
              </a:ext>
            </a:extLst>
          </p:cNvPr>
          <p:cNvSpPr txBox="1"/>
          <p:nvPr/>
        </p:nvSpPr>
        <p:spPr>
          <a:xfrm>
            <a:off x="1924945" y="346881"/>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04:07 – 05:31</a:t>
            </a:r>
            <a:endParaRPr lang="zh-CN" altLang="en-US" sz="2000" dirty="0"/>
          </a:p>
        </p:txBody>
      </p:sp>
      <p:sp>
        <p:nvSpPr>
          <p:cNvPr id="13" name="文本框 12">
            <a:extLst>
              <a:ext uri="{FF2B5EF4-FFF2-40B4-BE49-F238E27FC236}">
                <a16:creationId xmlns:a16="http://schemas.microsoft.com/office/drawing/2014/main" id="{5F5E1F8E-94C3-EB46-8F24-EB7DA6C1D444}"/>
              </a:ext>
            </a:extLst>
          </p:cNvPr>
          <p:cNvSpPr txBox="1"/>
          <p:nvPr/>
        </p:nvSpPr>
        <p:spPr>
          <a:xfrm>
            <a:off x="691750" y="1956383"/>
            <a:ext cx="1079899" cy="369332"/>
          </a:xfrm>
          <a:prstGeom prst="rect">
            <a:avLst/>
          </a:prstGeom>
          <a:solidFill>
            <a:schemeClr val="accent5">
              <a:lumMod val="60000"/>
              <a:lumOff val="40000"/>
            </a:schemeClr>
          </a:solidFill>
        </p:spPr>
        <p:txBody>
          <a:bodyPr wrap="square" rtlCol="0">
            <a:spAutoFit/>
          </a:bodyPr>
          <a:lstStyle/>
          <a:p>
            <a:r>
              <a:rPr kumimoji="1" lang="en-US" altLang="zh-CN" dirty="0"/>
              <a:t>          </a:t>
            </a:r>
            <a:endParaRPr kumimoji="1" lang="zh-CN" altLang="en-US" dirty="0"/>
          </a:p>
        </p:txBody>
      </p:sp>
      <p:sp>
        <p:nvSpPr>
          <p:cNvPr id="14" name="TextBox 16">
            <a:extLst>
              <a:ext uri="{FF2B5EF4-FFF2-40B4-BE49-F238E27FC236}">
                <a16:creationId xmlns:a16="http://schemas.microsoft.com/office/drawing/2014/main" id="{B594D7C8-7AC9-7D48-AEDB-E5789F6BAA2C}"/>
              </a:ext>
            </a:extLst>
          </p:cNvPr>
          <p:cNvSpPr txBox="1"/>
          <p:nvPr/>
        </p:nvSpPr>
        <p:spPr>
          <a:xfrm>
            <a:off x="10397593" y="283316"/>
            <a:ext cx="1330814" cy="954107"/>
          </a:xfrm>
          <a:prstGeom prst="rect">
            <a:avLst/>
          </a:prstGeom>
          <a:noFill/>
        </p:spPr>
        <p:txBody>
          <a:bodyPr wrap="none" rtlCol="0">
            <a:spAutoFit/>
          </a:bodyPr>
          <a:lstStyle/>
          <a:p>
            <a:r>
              <a:rPr lang="en-US" altLang="zh-CN" sz="2800" b="1" dirty="0">
                <a:solidFill>
                  <a:schemeClr val="accent5">
                    <a:lumMod val="75000"/>
                  </a:schemeClr>
                </a:solidFill>
                <a:latin typeface="Agency FB" panose="020B0503020202020204" pitchFamily="34" charset="0"/>
              </a:rPr>
              <a:t>Lecture</a:t>
            </a:r>
          </a:p>
          <a:p>
            <a:r>
              <a:rPr lang="en-US" altLang="zh-CN" sz="2800" b="1" dirty="0">
                <a:solidFill>
                  <a:schemeClr val="accent5">
                    <a:lumMod val="75000"/>
                  </a:schemeClr>
                </a:solidFill>
                <a:latin typeface="Agency FB" panose="020B0503020202020204" pitchFamily="34" charset="0"/>
              </a:rPr>
              <a:t>TPO 69-2</a:t>
            </a:r>
          </a:p>
        </p:txBody>
      </p:sp>
      <p:sp>
        <p:nvSpPr>
          <p:cNvPr id="15" name="文本框 6">
            <a:extLst>
              <a:ext uri="{FF2B5EF4-FFF2-40B4-BE49-F238E27FC236}">
                <a16:creationId xmlns:a16="http://schemas.microsoft.com/office/drawing/2014/main" id="{F300F23D-E41C-C117-80A3-6168C3F5D4ED}"/>
              </a:ext>
            </a:extLst>
          </p:cNvPr>
          <p:cNvSpPr txBox="1"/>
          <p:nvPr/>
        </p:nvSpPr>
        <p:spPr>
          <a:xfrm>
            <a:off x="691750" y="3767508"/>
            <a:ext cx="7450763" cy="369332"/>
          </a:xfrm>
          <a:prstGeom prst="rect">
            <a:avLst/>
          </a:prstGeom>
          <a:solidFill>
            <a:schemeClr val="accent5">
              <a:lumMod val="60000"/>
              <a:lumOff val="40000"/>
            </a:schemeClr>
          </a:solidFill>
        </p:spPr>
        <p:txBody>
          <a:bodyPr wrap="square" rtlCol="0">
            <a:spAutoFit/>
          </a:bodyPr>
          <a:lstStyle/>
          <a:p>
            <a:r>
              <a:rPr kumimoji="1" lang="en-US" altLang="zh-CN" dirty="0"/>
              <a:t>          </a:t>
            </a:r>
            <a:endParaRPr kumimoji="1" lang="zh-CN" altLang="en-US" dirty="0"/>
          </a:p>
        </p:txBody>
      </p:sp>
    </p:spTree>
    <p:extLst>
      <p:ext uri="{BB962C8B-B14F-4D97-AF65-F5344CB8AC3E}">
        <p14:creationId xmlns:p14="http://schemas.microsoft.com/office/powerpoint/2010/main" val="36596330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40A9D7A-D5E6-7B4B-BB1D-AFFEA975AE2F}"/>
              </a:ext>
            </a:extLst>
          </p:cNvPr>
          <p:cNvSpPr txBox="1"/>
          <p:nvPr/>
        </p:nvSpPr>
        <p:spPr>
          <a:xfrm>
            <a:off x="691752" y="1150233"/>
            <a:ext cx="10808495" cy="4893647"/>
          </a:xfrm>
          <a:prstGeom prst="rect">
            <a:avLst/>
          </a:prstGeom>
          <a:noFill/>
        </p:spPr>
        <p:txBody>
          <a:bodyPr wrap="square">
            <a:spAutoFit/>
          </a:bodyPr>
          <a:lstStyle/>
          <a:p>
            <a:r>
              <a:rPr lang="en" altLang="zh-CN" sz="2400" b="0" i="0" u="none" strike="noStrike" dirty="0">
                <a:solidFill>
                  <a:schemeClr val="tx1">
                    <a:lumMod val="65000"/>
                    <a:lumOff val="35000"/>
                  </a:schemeClr>
                </a:solidFill>
                <a:effectLst/>
                <a:latin typeface="Calibri" panose="020F0502020204030204" pitchFamily="34" charset="0"/>
                <a:cs typeface="Calibri" panose="020F0502020204030204" pitchFamily="34" charset="0"/>
              </a:rPr>
              <a:t>But there are also white smokers, these emit what looks like a white smoke. </a:t>
            </a:r>
            <a:r>
              <a:rPr lang="en" altLang="zh-CN" sz="2400" b="0" i="0" u="none" strike="noStrike" dirty="0">
                <a:solidFill>
                  <a:srgbClr val="00B0F0"/>
                </a:solidFill>
                <a:effectLst/>
                <a:latin typeface="Calibri" panose="020F0502020204030204" pitchFamily="34" charset="0"/>
                <a:cs typeface="Calibri" panose="020F0502020204030204" pitchFamily="34" charset="0"/>
              </a:rPr>
              <a:t>That's because their water is relatively cool, above one hundred to three hundred degrees. </a:t>
            </a:r>
            <a:r>
              <a:rPr lang="en" altLang="zh-CN" sz="2400" b="0" i="0" u="none" strike="noStrike" dirty="0">
                <a:solidFill>
                  <a:schemeClr val="tx1">
                    <a:lumMod val="65000"/>
                    <a:lumOff val="35000"/>
                  </a:schemeClr>
                </a:solidFill>
                <a:effectLst/>
                <a:latin typeface="Calibri" panose="020F0502020204030204" pitchFamily="34" charset="0"/>
                <a:cs typeface="Calibri" panose="020F0502020204030204" pitchFamily="34" charset="0"/>
              </a:rPr>
              <a:t>Still pretty warm, but, not warm enough to dissolve sulfur or iron. Instead, they draw off different minerals from rocks. Things like silica and they give off different color, whitish color, when those minerals precipitate out.</a:t>
            </a:r>
            <a:br>
              <a:rPr lang="en" altLang="zh-CN" sz="2400" dirty="0">
                <a:solidFill>
                  <a:schemeClr val="tx1">
                    <a:lumMod val="65000"/>
                    <a:lumOff val="35000"/>
                  </a:schemeClr>
                </a:solidFill>
                <a:latin typeface="Calibri" panose="020F0502020204030204" pitchFamily="34" charset="0"/>
                <a:cs typeface="Calibri" panose="020F0502020204030204" pitchFamily="34" charset="0"/>
              </a:rPr>
            </a:br>
            <a:r>
              <a:rPr lang="en" altLang="zh-CN" sz="2400" b="0" i="0" u="none" strike="noStrike" dirty="0">
                <a:solidFill>
                  <a:schemeClr val="tx1">
                    <a:lumMod val="65000"/>
                    <a:lumOff val="35000"/>
                  </a:schemeClr>
                </a:solidFill>
                <a:effectLst/>
                <a:latin typeface="Calibri" panose="020F0502020204030204" pitchFamily="34" charset="0"/>
                <a:cs typeface="Calibri" panose="020F0502020204030204" pitchFamily="34" charset="0"/>
              </a:rPr>
              <a:t>But in both black and white smokers as the waters emitted in the plume, the mineral that precipitate out, eventually build up around the vent, forming large, tower, like structures or minerals, build up layer upon layer, we call these chimneys, just like a chimney on a house.  Different minerals will tend to build up at different places on the chimneys. But, some of the minerals like silica, a form kind of cement, and they hold the whole structure together. So, they can grow quite large and quite quickly. If you can believe it there was one chimney that reached forty-seven meters, that’s like fourteen story buildings. It collapsed, but it’s actually now rebuilding.</a:t>
            </a:r>
            <a:endParaRPr lang="zh-CN" altLang="en-US" sz="24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5" name="文本框 4">
            <a:extLst>
              <a:ext uri="{FF2B5EF4-FFF2-40B4-BE49-F238E27FC236}">
                <a16:creationId xmlns:a16="http://schemas.microsoft.com/office/drawing/2014/main" id="{261BD905-A527-6842-8DA2-8ECDD0C910CD}"/>
              </a:ext>
            </a:extLst>
          </p:cNvPr>
          <p:cNvSpPr txBox="1"/>
          <p:nvPr/>
        </p:nvSpPr>
        <p:spPr>
          <a:xfrm>
            <a:off x="691752" y="2687940"/>
            <a:ext cx="8337948" cy="369332"/>
          </a:xfrm>
          <a:prstGeom prst="rect">
            <a:avLst/>
          </a:prstGeom>
          <a:solidFill>
            <a:schemeClr val="accent5">
              <a:lumMod val="60000"/>
              <a:lumOff val="40000"/>
            </a:schemeClr>
          </a:solidFill>
        </p:spPr>
        <p:txBody>
          <a:bodyPr wrap="square" rtlCol="0">
            <a:spAutoFit/>
          </a:bodyPr>
          <a:lstStyle/>
          <a:p>
            <a:r>
              <a:rPr kumimoji="1" lang="en-US" altLang="zh-CN" dirty="0"/>
              <a:t>          </a:t>
            </a:r>
            <a:endParaRPr kumimoji="1" lang="zh-CN" altLang="en-US" dirty="0"/>
          </a:p>
        </p:txBody>
      </p:sp>
      <p:sp>
        <p:nvSpPr>
          <p:cNvPr id="6" name="文本框 5">
            <a:extLst>
              <a:ext uri="{FF2B5EF4-FFF2-40B4-BE49-F238E27FC236}">
                <a16:creationId xmlns:a16="http://schemas.microsoft.com/office/drawing/2014/main" id="{6FEC4173-F096-A841-8A6B-339EBAE7ABEA}"/>
              </a:ext>
            </a:extLst>
          </p:cNvPr>
          <p:cNvSpPr txBox="1"/>
          <p:nvPr/>
        </p:nvSpPr>
        <p:spPr>
          <a:xfrm>
            <a:off x="8729663" y="2318608"/>
            <a:ext cx="1857374" cy="369332"/>
          </a:xfrm>
          <a:prstGeom prst="rect">
            <a:avLst/>
          </a:prstGeom>
          <a:solidFill>
            <a:schemeClr val="accent5">
              <a:lumMod val="60000"/>
              <a:lumOff val="40000"/>
            </a:schemeClr>
          </a:solidFill>
        </p:spPr>
        <p:txBody>
          <a:bodyPr wrap="square" rtlCol="0">
            <a:spAutoFit/>
          </a:bodyPr>
          <a:lstStyle/>
          <a:p>
            <a:r>
              <a:rPr kumimoji="1" lang="en-US" altLang="zh-CN" dirty="0"/>
              <a:t>          </a:t>
            </a:r>
            <a:endParaRPr kumimoji="1" lang="zh-CN" altLang="en-US" dirty="0"/>
          </a:p>
        </p:txBody>
      </p:sp>
      <p:sp>
        <p:nvSpPr>
          <p:cNvPr id="7" name="文本框 6">
            <a:extLst>
              <a:ext uri="{FF2B5EF4-FFF2-40B4-BE49-F238E27FC236}">
                <a16:creationId xmlns:a16="http://schemas.microsoft.com/office/drawing/2014/main" id="{771A796E-654E-5745-A623-38B514B24876}"/>
              </a:ext>
            </a:extLst>
          </p:cNvPr>
          <p:cNvSpPr txBox="1"/>
          <p:nvPr/>
        </p:nvSpPr>
        <p:spPr>
          <a:xfrm>
            <a:off x="691751" y="3412390"/>
            <a:ext cx="8595123" cy="369332"/>
          </a:xfrm>
          <a:prstGeom prst="rect">
            <a:avLst/>
          </a:prstGeom>
          <a:solidFill>
            <a:schemeClr val="accent5">
              <a:lumMod val="60000"/>
              <a:lumOff val="40000"/>
            </a:schemeClr>
          </a:solidFill>
        </p:spPr>
        <p:txBody>
          <a:bodyPr wrap="square" rtlCol="0">
            <a:spAutoFit/>
          </a:bodyPr>
          <a:lstStyle/>
          <a:p>
            <a:r>
              <a:rPr kumimoji="1" lang="en-US" altLang="zh-CN" dirty="0"/>
              <a:t>          </a:t>
            </a:r>
            <a:endParaRPr kumimoji="1" lang="zh-CN" altLang="en-US" dirty="0"/>
          </a:p>
        </p:txBody>
      </p:sp>
      <p:sp>
        <p:nvSpPr>
          <p:cNvPr id="8" name="文本框 7">
            <a:extLst>
              <a:ext uri="{FF2B5EF4-FFF2-40B4-BE49-F238E27FC236}">
                <a16:creationId xmlns:a16="http://schemas.microsoft.com/office/drawing/2014/main" id="{2C0B6770-DF54-BB4A-ABE6-AFB926771BF5}"/>
              </a:ext>
            </a:extLst>
          </p:cNvPr>
          <p:cNvSpPr txBox="1"/>
          <p:nvPr/>
        </p:nvSpPr>
        <p:spPr>
          <a:xfrm>
            <a:off x="1771650" y="5214758"/>
            <a:ext cx="9444037" cy="369332"/>
          </a:xfrm>
          <a:prstGeom prst="rect">
            <a:avLst/>
          </a:prstGeom>
          <a:solidFill>
            <a:schemeClr val="accent5">
              <a:lumMod val="60000"/>
              <a:lumOff val="40000"/>
            </a:schemeClr>
          </a:solidFill>
        </p:spPr>
        <p:txBody>
          <a:bodyPr wrap="square" rtlCol="0">
            <a:spAutoFit/>
          </a:bodyPr>
          <a:lstStyle/>
          <a:p>
            <a:r>
              <a:rPr kumimoji="1" lang="en-US" altLang="zh-CN" dirty="0"/>
              <a:t>          </a:t>
            </a:r>
            <a:endParaRPr kumimoji="1" lang="zh-CN" altLang="en-US" dirty="0"/>
          </a:p>
        </p:txBody>
      </p:sp>
      <p:sp>
        <p:nvSpPr>
          <p:cNvPr id="9" name="Slide Number Placeholder 8">
            <a:extLst>
              <a:ext uri="{FF2B5EF4-FFF2-40B4-BE49-F238E27FC236}">
                <a16:creationId xmlns:a16="http://schemas.microsoft.com/office/drawing/2014/main" id="{1C366469-A3B7-C947-AE3C-38304A08BCBC}"/>
              </a:ext>
            </a:extLst>
          </p:cNvPr>
          <p:cNvSpPr>
            <a:spLocks noGrp="1"/>
          </p:cNvSpPr>
          <p:nvPr>
            <p:ph type="sldNum" sz="quarter" idx="12"/>
          </p:nvPr>
        </p:nvSpPr>
        <p:spPr/>
        <p:txBody>
          <a:bodyPr/>
          <a:lstStyle/>
          <a:p>
            <a:fld id="{8B30DD99-1AF2-0B49-AAEF-8A8E5FDCA2C5}" type="slidenum">
              <a:rPr kumimoji="1" lang="zh-CN" altLang="en-US" smtClean="0"/>
              <a:t>43</a:t>
            </a:fld>
            <a:endParaRPr kumimoji="1" lang="zh-CN" altLang="en-US"/>
          </a:p>
        </p:txBody>
      </p:sp>
      <p:cxnSp>
        <p:nvCxnSpPr>
          <p:cNvPr id="10" name="Straight Arrow Connector 7">
            <a:extLst>
              <a:ext uri="{FF2B5EF4-FFF2-40B4-BE49-F238E27FC236}">
                <a16:creationId xmlns:a16="http://schemas.microsoft.com/office/drawing/2014/main" id="{17656000-E787-4D4F-A265-C050D4667AE5}"/>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11" name="TextBox 12">
            <a:extLst>
              <a:ext uri="{FF2B5EF4-FFF2-40B4-BE49-F238E27FC236}">
                <a16:creationId xmlns:a16="http://schemas.microsoft.com/office/drawing/2014/main" id="{CA4132B7-53AC-4D47-AAB2-39026BEB8311}"/>
              </a:ext>
            </a:extLst>
          </p:cNvPr>
          <p:cNvSpPr txBox="1"/>
          <p:nvPr/>
        </p:nvSpPr>
        <p:spPr>
          <a:xfrm>
            <a:off x="693134" y="285326"/>
            <a:ext cx="130048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4:</a:t>
            </a:r>
            <a:endParaRPr lang="zh-CN" altLang="en-US" sz="2800" dirty="0">
              <a:solidFill>
                <a:schemeClr val="accent5">
                  <a:lumMod val="75000"/>
                </a:schemeClr>
              </a:solidFill>
              <a:latin typeface="Indie Flower" panose="02000000000000000000" pitchFamily="2" charset="0"/>
            </a:endParaRPr>
          </a:p>
        </p:txBody>
      </p:sp>
      <p:sp>
        <p:nvSpPr>
          <p:cNvPr id="12" name="TextBox 13">
            <a:extLst>
              <a:ext uri="{FF2B5EF4-FFF2-40B4-BE49-F238E27FC236}">
                <a16:creationId xmlns:a16="http://schemas.microsoft.com/office/drawing/2014/main" id="{2D2D16FB-CC5D-0A4E-865F-572C7E235D2A}"/>
              </a:ext>
            </a:extLst>
          </p:cNvPr>
          <p:cNvSpPr txBox="1"/>
          <p:nvPr/>
        </p:nvSpPr>
        <p:spPr>
          <a:xfrm>
            <a:off x="1924945" y="346881"/>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04:07 – 05:31</a:t>
            </a:r>
            <a:endParaRPr lang="zh-CN" altLang="en-US" sz="2000" dirty="0"/>
          </a:p>
        </p:txBody>
      </p:sp>
      <p:sp>
        <p:nvSpPr>
          <p:cNvPr id="14" name="TextBox 16">
            <a:extLst>
              <a:ext uri="{FF2B5EF4-FFF2-40B4-BE49-F238E27FC236}">
                <a16:creationId xmlns:a16="http://schemas.microsoft.com/office/drawing/2014/main" id="{B594D7C8-7AC9-7D48-AEDB-E5789F6BAA2C}"/>
              </a:ext>
            </a:extLst>
          </p:cNvPr>
          <p:cNvSpPr txBox="1"/>
          <p:nvPr/>
        </p:nvSpPr>
        <p:spPr>
          <a:xfrm>
            <a:off x="10397593" y="283316"/>
            <a:ext cx="1330814" cy="954107"/>
          </a:xfrm>
          <a:prstGeom prst="rect">
            <a:avLst/>
          </a:prstGeom>
          <a:noFill/>
        </p:spPr>
        <p:txBody>
          <a:bodyPr wrap="none" rtlCol="0">
            <a:spAutoFit/>
          </a:bodyPr>
          <a:lstStyle/>
          <a:p>
            <a:r>
              <a:rPr lang="en-US" altLang="zh-CN" sz="2800" b="1" dirty="0">
                <a:solidFill>
                  <a:schemeClr val="accent5">
                    <a:lumMod val="75000"/>
                  </a:schemeClr>
                </a:solidFill>
                <a:latin typeface="Agency FB" panose="020B0503020202020204" pitchFamily="34" charset="0"/>
              </a:rPr>
              <a:t>Lecture</a:t>
            </a:r>
          </a:p>
          <a:p>
            <a:r>
              <a:rPr lang="en-US" altLang="zh-CN" sz="2800" b="1" dirty="0">
                <a:solidFill>
                  <a:schemeClr val="accent5">
                    <a:lumMod val="75000"/>
                  </a:schemeClr>
                </a:solidFill>
                <a:latin typeface="Agency FB" panose="020B0503020202020204" pitchFamily="34" charset="0"/>
              </a:rPr>
              <a:t>TPO 69-2</a:t>
            </a:r>
          </a:p>
        </p:txBody>
      </p:sp>
      <p:sp>
        <p:nvSpPr>
          <p:cNvPr id="3" name="文本框 6">
            <a:extLst>
              <a:ext uri="{FF2B5EF4-FFF2-40B4-BE49-F238E27FC236}">
                <a16:creationId xmlns:a16="http://schemas.microsoft.com/office/drawing/2014/main" id="{1E3F827A-80FF-34C2-33BF-922F0A342F41}"/>
              </a:ext>
            </a:extLst>
          </p:cNvPr>
          <p:cNvSpPr txBox="1"/>
          <p:nvPr/>
        </p:nvSpPr>
        <p:spPr>
          <a:xfrm>
            <a:off x="691751" y="3412390"/>
            <a:ext cx="10523936" cy="369332"/>
          </a:xfrm>
          <a:prstGeom prst="rect">
            <a:avLst/>
          </a:prstGeom>
          <a:solidFill>
            <a:schemeClr val="accent5">
              <a:lumMod val="60000"/>
              <a:lumOff val="40000"/>
            </a:schemeClr>
          </a:solidFill>
        </p:spPr>
        <p:txBody>
          <a:bodyPr wrap="square" rtlCol="0">
            <a:spAutoFit/>
          </a:bodyPr>
          <a:lstStyle/>
          <a:p>
            <a:r>
              <a:rPr kumimoji="1" lang="en-US" altLang="zh-CN" dirty="0"/>
              <a:t>          </a:t>
            </a:r>
            <a:endParaRPr kumimoji="1" lang="zh-CN" altLang="en-US" dirty="0"/>
          </a:p>
        </p:txBody>
      </p:sp>
      <p:sp>
        <p:nvSpPr>
          <p:cNvPr id="15" name="文本框 6">
            <a:extLst>
              <a:ext uri="{FF2B5EF4-FFF2-40B4-BE49-F238E27FC236}">
                <a16:creationId xmlns:a16="http://schemas.microsoft.com/office/drawing/2014/main" id="{646A753C-4F11-2914-9E24-E329090BEC0D}"/>
              </a:ext>
            </a:extLst>
          </p:cNvPr>
          <p:cNvSpPr txBox="1"/>
          <p:nvPr/>
        </p:nvSpPr>
        <p:spPr>
          <a:xfrm>
            <a:off x="691750" y="3767508"/>
            <a:ext cx="7450763" cy="369332"/>
          </a:xfrm>
          <a:prstGeom prst="rect">
            <a:avLst/>
          </a:prstGeom>
          <a:solidFill>
            <a:schemeClr val="accent5">
              <a:lumMod val="60000"/>
              <a:lumOff val="40000"/>
            </a:schemeClr>
          </a:solidFill>
        </p:spPr>
        <p:txBody>
          <a:bodyPr wrap="square" rtlCol="0">
            <a:spAutoFit/>
          </a:bodyPr>
          <a:lstStyle/>
          <a:p>
            <a:r>
              <a:rPr kumimoji="1" lang="en-US" altLang="zh-CN" dirty="0"/>
              <a:t>          </a:t>
            </a:r>
            <a:endParaRPr kumimoji="1" lang="zh-CN" altLang="en-US" dirty="0"/>
          </a:p>
        </p:txBody>
      </p:sp>
    </p:spTree>
    <p:extLst>
      <p:ext uri="{BB962C8B-B14F-4D97-AF65-F5344CB8AC3E}">
        <p14:creationId xmlns:p14="http://schemas.microsoft.com/office/powerpoint/2010/main" val="17871806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40A9D7A-D5E6-7B4B-BB1D-AFFEA975AE2F}"/>
              </a:ext>
            </a:extLst>
          </p:cNvPr>
          <p:cNvSpPr txBox="1"/>
          <p:nvPr/>
        </p:nvSpPr>
        <p:spPr>
          <a:xfrm>
            <a:off x="691752" y="1150233"/>
            <a:ext cx="10808495" cy="4893647"/>
          </a:xfrm>
          <a:prstGeom prst="rect">
            <a:avLst/>
          </a:prstGeom>
          <a:noFill/>
        </p:spPr>
        <p:txBody>
          <a:bodyPr wrap="square">
            <a:spAutoFit/>
          </a:bodyPr>
          <a:lstStyle/>
          <a:p>
            <a:r>
              <a:rPr lang="en" altLang="zh-CN" sz="2400" b="0" i="0" u="none" strike="noStrike" dirty="0">
                <a:solidFill>
                  <a:schemeClr val="tx1">
                    <a:lumMod val="65000"/>
                    <a:lumOff val="35000"/>
                  </a:schemeClr>
                </a:solidFill>
                <a:effectLst/>
                <a:latin typeface="Calibri" panose="020F0502020204030204" pitchFamily="34" charset="0"/>
                <a:cs typeface="Calibri" panose="020F0502020204030204" pitchFamily="34" charset="0"/>
              </a:rPr>
              <a:t>But there are also white smokers, these emit what looks like a white smoke. </a:t>
            </a:r>
            <a:r>
              <a:rPr lang="en" altLang="zh-CN" sz="2400" b="0" i="0" u="none" strike="noStrike" dirty="0">
                <a:solidFill>
                  <a:srgbClr val="00B0F0"/>
                </a:solidFill>
                <a:effectLst/>
                <a:latin typeface="Calibri" panose="020F0502020204030204" pitchFamily="34" charset="0"/>
                <a:cs typeface="Calibri" panose="020F0502020204030204" pitchFamily="34" charset="0"/>
              </a:rPr>
              <a:t>That's because their water is relatively cool, above one hundred to three hundred degrees. </a:t>
            </a:r>
            <a:r>
              <a:rPr lang="en" altLang="zh-CN" sz="2400" b="0" i="0" u="none" strike="noStrike" dirty="0">
                <a:solidFill>
                  <a:schemeClr val="tx1">
                    <a:lumMod val="65000"/>
                    <a:lumOff val="35000"/>
                  </a:schemeClr>
                </a:solidFill>
                <a:effectLst/>
                <a:latin typeface="Calibri" panose="020F0502020204030204" pitchFamily="34" charset="0"/>
                <a:cs typeface="Calibri" panose="020F0502020204030204" pitchFamily="34" charset="0"/>
              </a:rPr>
              <a:t>Still pretty warm, but, not warm enough to dissolve sulfur or iron. Instead, they draw off different minerals from rocks. Things like silica and </a:t>
            </a:r>
            <a:r>
              <a:rPr lang="en" altLang="zh-CN" sz="2400" b="0" i="0" u="none" strike="noStrike" dirty="0">
                <a:solidFill>
                  <a:srgbClr val="00B0F0"/>
                </a:solidFill>
                <a:effectLst/>
                <a:latin typeface="Calibri" panose="020F0502020204030204" pitchFamily="34" charset="0"/>
                <a:cs typeface="Calibri" panose="020F0502020204030204" pitchFamily="34" charset="0"/>
              </a:rPr>
              <a:t>they give off different color, whitish color, when those minerals precipitate out.</a:t>
            </a:r>
            <a:br>
              <a:rPr lang="en" altLang="zh-CN" sz="2400" dirty="0">
                <a:solidFill>
                  <a:schemeClr val="tx1">
                    <a:lumMod val="65000"/>
                    <a:lumOff val="35000"/>
                  </a:schemeClr>
                </a:solidFill>
                <a:latin typeface="Calibri" panose="020F0502020204030204" pitchFamily="34" charset="0"/>
                <a:cs typeface="Calibri" panose="020F0502020204030204" pitchFamily="34" charset="0"/>
              </a:rPr>
            </a:br>
            <a:r>
              <a:rPr lang="en" altLang="zh-CN" sz="2400" b="0" i="0" u="none" strike="noStrike" dirty="0">
                <a:solidFill>
                  <a:schemeClr val="tx1">
                    <a:lumMod val="65000"/>
                    <a:lumOff val="35000"/>
                  </a:schemeClr>
                </a:solidFill>
                <a:effectLst/>
                <a:latin typeface="Calibri" panose="020F0502020204030204" pitchFamily="34" charset="0"/>
                <a:cs typeface="Calibri" panose="020F0502020204030204" pitchFamily="34" charset="0"/>
              </a:rPr>
              <a:t>But in both black and white smokers as the waters emitted in the plume, the mineral that precipitate out, eventually build up around the vent, forming large, tower, like structures or minerals, build up layer upon layer, we call these chimneys, just like a chimney on a house.  Different minerals will tend to build up at different places on the chimneys. But, some of the minerals like silica, a form kind of cement, and they hold the whole structure together. So, they can grow quite large and quite quickly. If you can believe it there was one chimney that reached forty-seven meters, that’s like fourteen story buildings. It collapsed, but it’s actually now rebuilding.</a:t>
            </a:r>
            <a:endParaRPr lang="zh-CN" altLang="en-US" sz="24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8" name="文本框 7">
            <a:extLst>
              <a:ext uri="{FF2B5EF4-FFF2-40B4-BE49-F238E27FC236}">
                <a16:creationId xmlns:a16="http://schemas.microsoft.com/office/drawing/2014/main" id="{2C0B6770-DF54-BB4A-ABE6-AFB926771BF5}"/>
              </a:ext>
            </a:extLst>
          </p:cNvPr>
          <p:cNvSpPr txBox="1"/>
          <p:nvPr/>
        </p:nvSpPr>
        <p:spPr>
          <a:xfrm>
            <a:off x="1771650" y="5214758"/>
            <a:ext cx="9444037" cy="369332"/>
          </a:xfrm>
          <a:prstGeom prst="rect">
            <a:avLst/>
          </a:prstGeom>
          <a:solidFill>
            <a:schemeClr val="accent5">
              <a:lumMod val="60000"/>
              <a:lumOff val="40000"/>
            </a:schemeClr>
          </a:solidFill>
        </p:spPr>
        <p:txBody>
          <a:bodyPr wrap="square" rtlCol="0">
            <a:spAutoFit/>
          </a:bodyPr>
          <a:lstStyle/>
          <a:p>
            <a:r>
              <a:rPr kumimoji="1" lang="en-US" altLang="zh-CN" dirty="0"/>
              <a:t>          </a:t>
            </a:r>
            <a:endParaRPr kumimoji="1" lang="zh-CN" altLang="en-US" dirty="0"/>
          </a:p>
        </p:txBody>
      </p:sp>
      <p:sp>
        <p:nvSpPr>
          <p:cNvPr id="9" name="Slide Number Placeholder 8">
            <a:extLst>
              <a:ext uri="{FF2B5EF4-FFF2-40B4-BE49-F238E27FC236}">
                <a16:creationId xmlns:a16="http://schemas.microsoft.com/office/drawing/2014/main" id="{1C366469-A3B7-C947-AE3C-38304A08BCBC}"/>
              </a:ext>
            </a:extLst>
          </p:cNvPr>
          <p:cNvSpPr>
            <a:spLocks noGrp="1"/>
          </p:cNvSpPr>
          <p:nvPr>
            <p:ph type="sldNum" sz="quarter" idx="12"/>
          </p:nvPr>
        </p:nvSpPr>
        <p:spPr/>
        <p:txBody>
          <a:bodyPr/>
          <a:lstStyle/>
          <a:p>
            <a:fld id="{8B30DD99-1AF2-0B49-AAEF-8A8E5FDCA2C5}" type="slidenum">
              <a:rPr kumimoji="1" lang="zh-CN" altLang="en-US" smtClean="0"/>
              <a:t>44</a:t>
            </a:fld>
            <a:endParaRPr kumimoji="1" lang="zh-CN" altLang="en-US"/>
          </a:p>
        </p:txBody>
      </p:sp>
      <p:cxnSp>
        <p:nvCxnSpPr>
          <p:cNvPr id="10" name="Straight Arrow Connector 7">
            <a:extLst>
              <a:ext uri="{FF2B5EF4-FFF2-40B4-BE49-F238E27FC236}">
                <a16:creationId xmlns:a16="http://schemas.microsoft.com/office/drawing/2014/main" id="{17656000-E787-4D4F-A265-C050D4667AE5}"/>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11" name="TextBox 12">
            <a:extLst>
              <a:ext uri="{FF2B5EF4-FFF2-40B4-BE49-F238E27FC236}">
                <a16:creationId xmlns:a16="http://schemas.microsoft.com/office/drawing/2014/main" id="{CA4132B7-53AC-4D47-AAB2-39026BEB8311}"/>
              </a:ext>
            </a:extLst>
          </p:cNvPr>
          <p:cNvSpPr txBox="1"/>
          <p:nvPr/>
        </p:nvSpPr>
        <p:spPr>
          <a:xfrm>
            <a:off x="693134" y="285326"/>
            <a:ext cx="130048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4:</a:t>
            </a:r>
            <a:endParaRPr lang="zh-CN" altLang="en-US" sz="2800" dirty="0">
              <a:solidFill>
                <a:schemeClr val="accent5">
                  <a:lumMod val="75000"/>
                </a:schemeClr>
              </a:solidFill>
              <a:latin typeface="Indie Flower" panose="02000000000000000000" pitchFamily="2" charset="0"/>
            </a:endParaRPr>
          </a:p>
        </p:txBody>
      </p:sp>
      <p:sp>
        <p:nvSpPr>
          <p:cNvPr id="12" name="TextBox 13">
            <a:extLst>
              <a:ext uri="{FF2B5EF4-FFF2-40B4-BE49-F238E27FC236}">
                <a16:creationId xmlns:a16="http://schemas.microsoft.com/office/drawing/2014/main" id="{2D2D16FB-CC5D-0A4E-865F-572C7E235D2A}"/>
              </a:ext>
            </a:extLst>
          </p:cNvPr>
          <p:cNvSpPr txBox="1"/>
          <p:nvPr/>
        </p:nvSpPr>
        <p:spPr>
          <a:xfrm>
            <a:off x="1924945" y="346881"/>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04:07 – 05:31</a:t>
            </a:r>
            <a:endParaRPr lang="zh-CN" altLang="en-US" sz="2000" dirty="0"/>
          </a:p>
        </p:txBody>
      </p:sp>
      <p:sp>
        <p:nvSpPr>
          <p:cNvPr id="14" name="TextBox 16">
            <a:extLst>
              <a:ext uri="{FF2B5EF4-FFF2-40B4-BE49-F238E27FC236}">
                <a16:creationId xmlns:a16="http://schemas.microsoft.com/office/drawing/2014/main" id="{B594D7C8-7AC9-7D48-AEDB-E5789F6BAA2C}"/>
              </a:ext>
            </a:extLst>
          </p:cNvPr>
          <p:cNvSpPr txBox="1"/>
          <p:nvPr/>
        </p:nvSpPr>
        <p:spPr>
          <a:xfrm>
            <a:off x="10397593" y="283316"/>
            <a:ext cx="1330814" cy="954107"/>
          </a:xfrm>
          <a:prstGeom prst="rect">
            <a:avLst/>
          </a:prstGeom>
          <a:noFill/>
        </p:spPr>
        <p:txBody>
          <a:bodyPr wrap="none" rtlCol="0">
            <a:spAutoFit/>
          </a:bodyPr>
          <a:lstStyle/>
          <a:p>
            <a:r>
              <a:rPr lang="en-US" altLang="zh-CN" sz="2800" b="1" dirty="0">
                <a:solidFill>
                  <a:schemeClr val="accent5">
                    <a:lumMod val="75000"/>
                  </a:schemeClr>
                </a:solidFill>
                <a:latin typeface="Agency FB" panose="020B0503020202020204" pitchFamily="34" charset="0"/>
              </a:rPr>
              <a:t>Lecture</a:t>
            </a:r>
          </a:p>
          <a:p>
            <a:r>
              <a:rPr lang="en-US" altLang="zh-CN" sz="2800" b="1" dirty="0">
                <a:solidFill>
                  <a:schemeClr val="accent5">
                    <a:lumMod val="75000"/>
                  </a:schemeClr>
                </a:solidFill>
                <a:latin typeface="Agency FB" panose="020B0503020202020204" pitchFamily="34" charset="0"/>
              </a:rPr>
              <a:t>TPO 69-2</a:t>
            </a:r>
          </a:p>
        </p:txBody>
      </p:sp>
      <p:sp>
        <p:nvSpPr>
          <p:cNvPr id="3" name="文本框 6">
            <a:extLst>
              <a:ext uri="{FF2B5EF4-FFF2-40B4-BE49-F238E27FC236}">
                <a16:creationId xmlns:a16="http://schemas.microsoft.com/office/drawing/2014/main" id="{7121752E-0862-E115-FF53-DD986EDED211}"/>
              </a:ext>
            </a:extLst>
          </p:cNvPr>
          <p:cNvSpPr txBox="1"/>
          <p:nvPr/>
        </p:nvSpPr>
        <p:spPr>
          <a:xfrm>
            <a:off x="691751" y="3412390"/>
            <a:ext cx="10523936" cy="369332"/>
          </a:xfrm>
          <a:prstGeom prst="rect">
            <a:avLst/>
          </a:prstGeom>
          <a:solidFill>
            <a:schemeClr val="accent5">
              <a:lumMod val="60000"/>
              <a:lumOff val="40000"/>
            </a:schemeClr>
          </a:solidFill>
        </p:spPr>
        <p:txBody>
          <a:bodyPr wrap="square" rtlCol="0">
            <a:spAutoFit/>
          </a:bodyPr>
          <a:lstStyle/>
          <a:p>
            <a:r>
              <a:rPr kumimoji="1" lang="en-US" altLang="zh-CN" dirty="0"/>
              <a:t>          </a:t>
            </a:r>
            <a:endParaRPr kumimoji="1" lang="zh-CN" altLang="en-US" dirty="0"/>
          </a:p>
        </p:txBody>
      </p:sp>
      <p:sp>
        <p:nvSpPr>
          <p:cNvPr id="4" name="文本框 6">
            <a:extLst>
              <a:ext uri="{FF2B5EF4-FFF2-40B4-BE49-F238E27FC236}">
                <a16:creationId xmlns:a16="http://schemas.microsoft.com/office/drawing/2014/main" id="{09F13568-F9F5-9687-FA19-53EDEE249B95}"/>
              </a:ext>
            </a:extLst>
          </p:cNvPr>
          <p:cNvSpPr txBox="1"/>
          <p:nvPr/>
        </p:nvSpPr>
        <p:spPr>
          <a:xfrm>
            <a:off x="691750" y="3767508"/>
            <a:ext cx="7450763" cy="369332"/>
          </a:xfrm>
          <a:prstGeom prst="rect">
            <a:avLst/>
          </a:prstGeom>
          <a:solidFill>
            <a:schemeClr val="accent5">
              <a:lumMod val="60000"/>
              <a:lumOff val="40000"/>
            </a:schemeClr>
          </a:solidFill>
        </p:spPr>
        <p:txBody>
          <a:bodyPr wrap="square" rtlCol="0">
            <a:spAutoFit/>
          </a:bodyPr>
          <a:lstStyle/>
          <a:p>
            <a:r>
              <a:rPr kumimoji="1" lang="en-US" altLang="zh-CN" dirty="0"/>
              <a:t>          </a:t>
            </a:r>
            <a:endParaRPr kumimoji="1" lang="zh-CN" altLang="en-US" dirty="0"/>
          </a:p>
        </p:txBody>
      </p:sp>
    </p:spTree>
    <p:extLst>
      <p:ext uri="{BB962C8B-B14F-4D97-AF65-F5344CB8AC3E}">
        <p14:creationId xmlns:p14="http://schemas.microsoft.com/office/powerpoint/2010/main" val="2563355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40A9D7A-D5E6-7B4B-BB1D-AFFEA975AE2F}"/>
              </a:ext>
            </a:extLst>
          </p:cNvPr>
          <p:cNvSpPr txBox="1"/>
          <p:nvPr/>
        </p:nvSpPr>
        <p:spPr>
          <a:xfrm>
            <a:off x="691752" y="1150233"/>
            <a:ext cx="10808495" cy="4893647"/>
          </a:xfrm>
          <a:prstGeom prst="rect">
            <a:avLst/>
          </a:prstGeom>
          <a:noFill/>
        </p:spPr>
        <p:txBody>
          <a:bodyPr wrap="square">
            <a:spAutoFit/>
          </a:bodyPr>
          <a:lstStyle/>
          <a:p>
            <a:r>
              <a:rPr lang="en" altLang="zh-CN" sz="2400" b="0" i="0" u="none" strike="noStrike" dirty="0">
                <a:solidFill>
                  <a:schemeClr val="tx1">
                    <a:lumMod val="65000"/>
                    <a:lumOff val="35000"/>
                  </a:schemeClr>
                </a:solidFill>
                <a:effectLst/>
                <a:latin typeface="Calibri" panose="020F0502020204030204" pitchFamily="34" charset="0"/>
                <a:cs typeface="Calibri" panose="020F0502020204030204" pitchFamily="34" charset="0"/>
              </a:rPr>
              <a:t>But there are also white smokers, these emit what looks like a white smoke. </a:t>
            </a:r>
            <a:r>
              <a:rPr lang="en" altLang="zh-CN" sz="2400" b="0" i="0" u="none" strike="noStrike" dirty="0">
                <a:solidFill>
                  <a:srgbClr val="00B0F0"/>
                </a:solidFill>
                <a:effectLst/>
                <a:latin typeface="Calibri" panose="020F0502020204030204" pitchFamily="34" charset="0"/>
                <a:cs typeface="Calibri" panose="020F0502020204030204" pitchFamily="34" charset="0"/>
              </a:rPr>
              <a:t>That's because their water is relatively cool, above one hundred to three hundred degrees. </a:t>
            </a:r>
            <a:r>
              <a:rPr lang="en" altLang="zh-CN" sz="2400" b="0" i="0" u="none" strike="noStrike" dirty="0">
                <a:solidFill>
                  <a:schemeClr val="tx1">
                    <a:lumMod val="65000"/>
                    <a:lumOff val="35000"/>
                  </a:schemeClr>
                </a:solidFill>
                <a:effectLst/>
                <a:latin typeface="Calibri" panose="020F0502020204030204" pitchFamily="34" charset="0"/>
                <a:cs typeface="Calibri" panose="020F0502020204030204" pitchFamily="34" charset="0"/>
              </a:rPr>
              <a:t>Still pretty warm, but, not warm enough to dissolve sulfur or iron. Instead, they draw off different minerals from rocks. Things like silica and </a:t>
            </a:r>
            <a:r>
              <a:rPr lang="en" altLang="zh-CN" sz="2400" b="0" i="0" u="none" strike="noStrike" dirty="0">
                <a:solidFill>
                  <a:srgbClr val="00B0F0"/>
                </a:solidFill>
                <a:effectLst/>
                <a:latin typeface="Calibri" panose="020F0502020204030204" pitchFamily="34" charset="0"/>
                <a:cs typeface="Calibri" panose="020F0502020204030204" pitchFamily="34" charset="0"/>
              </a:rPr>
              <a:t>they give off different color, whitish color, when those minerals precipitate out.</a:t>
            </a:r>
            <a:br>
              <a:rPr lang="en" altLang="zh-CN" sz="2400" dirty="0">
                <a:solidFill>
                  <a:schemeClr val="tx1">
                    <a:lumMod val="65000"/>
                    <a:lumOff val="35000"/>
                  </a:schemeClr>
                </a:solidFill>
                <a:latin typeface="Calibri" panose="020F0502020204030204" pitchFamily="34" charset="0"/>
                <a:cs typeface="Calibri" panose="020F0502020204030204" pitchFamily="34" charset="0"/>
              </a:rPr>
            </a:br>
            <a:r>
              <a:rPr lang="en" altLang="zh-CN" sz="2400" b="0" i="0" u="none" strike="noStrike" dirty="0">
                <a:solidFill>
                  <a:schemeClr val="tx1">
                    <a:lumMod val="65000"/>
                    <a:lumOff val="35000"/>
                  </a:schemeClr>
                </a:solidFill>
                <a:effectLst/>
                <a:latin typeface="Calibri" panose="020F0502020204030204" pitchFamily="34" charset="0"/>
                <a:cs typeface="Calibri" panose="020F0502020204030204" pitchFamily="34" charset="0"/>
              </a:rPr>
              <a:t>But in both black and white smokers as the waters emitted in the plume, </a:t>
            </a:r>
            <a:r>
              <a:rPr lang="en" altLang="zh-CN" sz="2400" b="0" i="0" u="none" strike="noStrike" dirty="0">
                <a:solidFill>
                  <a:srgbClr val="00B0F0"/>
                </a:solidFill>
                <a:effectLst/>
                <a:latin typeface="Calibri" panose="020F0502020204030204" pitchFamily="34" charset="0"/>
                <a:cs typeface="Calibri" panose="020F0502020204030204" pitchFamily="34" charset="0"/>
              </a:rPr>
              <a:t>the mineral that precipitate out, eventually build up around the vent, forming large, tower, like structures or minerals, build up layer upon layer, </a:t>
            </a:r>
            <a:r>
              <a:rPr lang="en" altLang="zh-CN" sz="2400" b="0" i="0" u="none" strike="noStrike" dirty="0">
                <a:solidFill>
                  <a:schemeClr val="tx1">
                    <a:lumMod val="65000"/>
                    <a:lumOff val="35000"/>
                  </a:schemeClr>
                </a:solidFill>
                <a:effectLst/>
                <a:latin typeface="Calibri" panose="020F0502020204030204" pitchFamily="34" charset="0"/>
                <a:cs typeface="Calibri" panose="020F0502020204030204" pitchFamily="34" charset="0"/>
              </a:rPr>
              <a:t>we call these chimneys, just like a chimney on a house.  Different minerals will tend to build up at different places on the chimneys. But, some of the minerals like silica, a form kind of cement, and they hold the whole structure together. So, they can grow quite large and quite quickly. If you can believe it there was one chimney that reached forty-seven meters, that’s like fourteen story buildings. It collapsed, but it’s actually now rebuilding.</a:t>
            </a:r>
            <a:endParaRPr lang="zh-CN" altLang="en-US" sz="24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8" name="文本框 7">
            <a:extLst>
              <a:ext uri="{FF2B5EF4-FFF2-40B4-BE49-F238E27FC236}">
                <a16:creationId xmlns:a16="http://schemas.microsoft.com/office/drawing/2014/main" id="{2C0B6770-DF54-BB4A-ABE6-AFB926771BF5}"/>
              </a:ext>
            </a:extLst>
          </p:cNvPr>
          <p:cNvSpPr txBox="1"/>
          <p:nvPr/>
        </p:nvSpPr>
        <p:spPr>
          <a:xfrm>
            <a:off x="1771650" y="5214758"/>
            <a:ext cx="9444037" cy="369332"/>
          </a:xfrm>
          <a:prstGeom prst="rect">
            <a:avLst/>
          </a:prstGeom>
          <a:solidFill>
            <a:schemeClr val="accent5">
              <a:lumMod val="60000"/>
              <a:lumOff val="40000"/>
            </a:schemeClr>
          </a:solidFill>
        </p:spPr>
        <p:txBody>
          <a:bodyPr wrap="square" rtlCol="0">
            <a:spAutoFit/>
          </a:bodyPr>
          <a:lstStyle/>
          <a:p>
            <a:r>
              <a:rPr kumimoji="1" lang="en-US" altLang="zh-CN" dirty="0"/>
              <a:t>          </a:t>
            </a:r>
            <a:endParaRPr kumimoji="1" lang="zh-CN" altLang="en-US" dirty="0"/>
          </a:p>
        </p:txBody>
      </p:sp>
      <p:sp>
        <p:nvSpPr>
          <p:cNvPr id="9" name="Slide Number Placeholder 8">
            <a:extLst>
              <a:ext uri="{FF2B5EF4-FFF2-40B4-BE49-F238E27FC236}">
                <a16:creationId xmlns:a16="http://schemas.microsoft.com/office/drawing/2014/main" id="{1C366469-A3B7-C947-AE3C-38304A08BCBC}"/>
              </a:ext>
            </a:extLst>
          </p:cNvPr>
          <p:cNvSpPr>
            <a:spLocks noGrp="1"/>
          </p:cNvSpPr>
          <p:nvPr>
            <p:ph type="sldNum" sz="quarter" idx="12"/>
          </p:nvPr>
        </p:nvSpPr>
        <p:spPr/>
        <p:txBody>
          <a:bodyPr/>
          <a:lstStyle/>
          <a:p>
            <a:fld id="{8B30DD99-1AF2-0B49-AAEF-8A8E5FDCA2C5}" type="slidenum">
              <a:rPr kumimoji="1" lang="zh-CN" altLang="en-US" smtClean="0"/>
              <a:t>45</a:t>
            </a:fld>
            <a:endParaRPr kumimoji="1" lang="zh-CN" altLang="en-US"/>
          </a:p>
        </p:txBody>
      </p:sp>
      <p:cxnSp>
        <p:nvCxnSpPr>
          <p:cNvPr id="10" name="Straight Arrow Connector 7">
            <a:extLst>
              <a:ext uri="{FF2B5EF4-FFF2-40B4-BE49-F238E27FC236}">
                <a16:creationId xmlns:a16="http://schemas.microsoft.com/office/drawing/2014/main" id="{17656000-E787-4D4F-A265-C050D4667AE5}"/>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11" name="TextBox 12">
            <a:extLst>
              <a:ext uri="{FF2B5EF4-FFF2-40B4-BE49-F238E27FC236}">
                <a16:creationId xmlns:a16="http://schemas.microsoft.com/office/drawing/2014/main" id="{CA4132B7-53AC-4D47-AAB2-39026BEB8311}"/>
              </a:ext>
            </a:extLst>
          </p:cNvPr>
          <p:cNvSpPr txBox="1"/>
          <p:nvPr/>
        </p:nvSpPr>
        <p:spPr>
          <a:xfrm>
            <a:off x="693134" y="285326"/>
            <a:ext cx="130048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4:</a:t>
            </a:r>
            <a:endParaRPr lang="zh-CN" altLang="en-US" sz="2800" dirty="0">
              <a:solidFill>
                <a:schemeClr val="accent5">
                  <a:lumMod val="75000"/>
                </a:schemeClr>
              </a:solidFill>
              <a:latin typeface="Indie Flower" panose="02000000000000000000" pitchFamily="2" charset="0"/>
            </a:endParaRPr>
          </a:p>
        </p:txBody>
      </p:sp>
      <p:sp>
        <p:nvSpPr>
          <p:cNvPr id="12" name="TextBox 13">
            <a:extLst>
              <a:ext uri="{FF2B5EF4-FFF2-40B4-BE49-F238E27FC236}">
                <a16:creationId xmlns:a16="http://schemas.microsoft.com/office/drawing/2014/main" id="{2D2D16FB-CC5D-0A4E-865F-572C7E235D2A}"/>
              </a:ext>
            </a:extLst>
          </p:cNvPr>
          <p:cNvSpPr txBox="1"/>
          <p:nvPr/>
        </p:nvSpPr>
        <p:spPr>
          <a:xfrm>
            <a:off x="1924945" y="346881"/>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04:07 – 05:31</a:t>
            </a:r>
            <a:endParaRPr lang="zh-CN" altLang="en-US" sz="2000" dirty="0"/>
          </a:p>
        </p:txBody>
      </p:sp>
      <p:sp>
        <p:nvSpPr>
          <p:cNvPr id="14" name="TextBox 16">
            <a:extLst>
              <a:ext uri="{FF2B5EF4-FFF2-40B4-BE49-F238E27FC236}">
                <a16:creationId xmlns:a16="http://schemas.microsoft.com/office/drawing/2014/main" id="{B594D7C8-7AC9-7D48-AEDB-E5789F6BAA2C}"/>
              </a:ext>
            </a:extLst>
          </p:cNvPr>
          <p:cNvSpPr txBox="1"/>
          <p:nvPr/>
        </p:nvSpPr>
        <p:spPr>
          <a:xfrm>
            <a:off x="10397593" y="283316"/>
            <a:ext cx="1330814" cy="954107"/>
          </a:xfrm>
          <a:prstGeom prst="rect">
            <a:avLst/>
          </a:prstGeom>
          <a:noFill/>
        </p:spPr>
        <p:txBody>
          <a:bodyPr wrap="none" rtlCol="0">
            <a:spAutoFit/>
          </a:bodyPr>
          <a:lstStyle/>
          <a:p>
            <a:r>
              <a:rPr lang="en-US" altLang="zh-CN" sz="2800" b="1" dirty="0">
                <a:solidFill>
                  <a:schemeClr val="accent5">
                    <a:lumMod val="75000"/>
                  </a:schemeClr>
                </a:solidFill>
                <a:latin typeface="Agency FB" panose="020B0503020202020204" pitchFamily="34" charset="0"/>
              </a:rPr>
              <a:t>Lecture</a:t>
            </a:r>
          </a:p>
          <a:p>
            <a:r>
              <a:rPr lang="en-US" altLang="zh-CN" sz="2800" b="1" dirty="0">
                <a:solidFill>
                  <a:schemeClr val="accent5">
                    <a:lumMod val="75000"/>
                  </a:schemeClr>
                </a:solidFill>
                <a:latin typeface="Agency FB" panose="020B0503020202020204" pitchFamily="34" charset="0"/>
              </a:rPr>
              <a:t>TPO 69-2</a:t>
            </a:r>
          </a:p>
        </p:txBody>
      </p:sp>
    </p:spTree>
    <p:extLst>
      <p:ext uri="{BB962C8B-B14F-4D97-AF65-F5344CB8AC3E}">
        <p14:creationId xmlns:p14="http://schemas.microsoft.com/office/powerpoint/2010/main" val="39944780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40A9D7A-D5E6-7B4B-BB1D-AFFEA975AE2F}"/>
              </a:ext>
            </a:extLst>
          </p:cNvPr>
          <p:cNvSpPr txBox="1"/>
          <p:nvPr/>
        </p:nvSpPr>
        <p:spPr>
          <a:xfrm>
            <a:off x="691752" y="1150233"/>
            <a:ext cx="10808495" cy="4893647"/>
          </a:xfrm>
          <a:prstGeom prst="rect">
            <a:avLst/>
          </a:prstGeom>
          <a:noFill/>
        </p:spPr>
        <p:txBody>
          <a:bodyPr wrap="square">
            <a:spAutoFit/>
          </a:bodyPr>
          <a:lstStyle/>
          <a:p>
            <a:r>
              <a:rPr lang="en" altLang="zh-CN" sz="2400" b="0" i="0" u="none" strike="noStrike" dirty="0">
                <a:solidFill>
                  <a:schemeClr val="tx1">
                    <a:lumMod val="65000"/>
                    <a:lumOff val="35000"/>
                  </a:schemeClr>
                </a:solidFill>
                <a:effectLst/>
                <a:latin typeface="Calibri" panose="020F0502020204030204" pitchFamily="34" charset="0"/>
                <a:cs typeface="Calibri" panose="020F0502020204030204" pitchFamily="34" charset="0"/>
              </a:rPr>
              <a:t>But there are also white smokers, these emit what looks like a white smoke. </a:t>
            </a:r>
            <a:r>
              <a:rPr lang="en" altLang="zh-CN" sz="2400" b="0" i="0" u="none" strike="noStrike" dirty="0">
                <a:solidFill>
                  <a:srgbClr val="00B0F0"/>
                </a:solidFill>
                <a:effectLst/>
                <a:latin typeface="Calibri" panose="020F0502020204030204" pitchFamily="34" charset="0"/>
                <a:cs typeface="Calibri" panose="020F0502020204030204" pitchFamily="34" charset="0"/>
              </a:rPr>
              <a:t>That's because their water is relatively cool, above one hundred to three hundred degrees. </a:t>
            </a:r>
            <a:r>
              <a:rPr lang="en" altLang="zh-CN" sz="2400" b="0" i="0" u="none" strike="noStrike" dirty="0">
                <a:solidFill>
                  <a:schemeClr val="tx1">
                    <a:lumMod val="65000"/>
                    <a:lumOff val="35000"/>
                  </a:schemeClr>
                </a:solidFill>
                <a:effectLst/>
                <a:latin typeface="Calibri" panose="020F0502020204030204" pitchFamily="34" charset="0"/>
                <a:cs typeface="Calibri" panose="020F0502020204030204" pitchFamily="34" charset="0"/>
              </a:rPr>
              <a:t>Still pretty warm, but, not warm enough to dissolve sulfur or iron. Instead, they draw off different minerals from rocks. Things like silica and </a:t>
            </a:r>
            <a:r>
              <a:rPr lang="en" altLang="zh-CN" sz="2400" b="0" i="0" u="none" strike="noStrike" dirty="0">
                <a:solidFill>
                  <a:srgbClr val="00B0F0"/>
                </a:solidFill>
                <a:effectLst/>
                <a:latin typeface="Calibri" panose="020F0502020204030204" pitchFamily="34" charset="0"/>
                <a:cs typeface="Calibri" panose="020F0502020204030204" pitchFamily="34" charset="0"/>
              </a:rPr>
              <a:t>they give off different color, whitish color, when those minerals precipitate out.</a:t>
            </a:r>
            <a:br>
              <a:rPr lang="en" altLang="zh-CN" sz="2400" dirty="0">
                <a:solidFill>
                  <a:schemeClr val="tx1">
                    <a:lumMod val="65000"/>
                    <a:lumOff val="35000"/>
                  </a:schemeClr>
                </a:solidFill>
                <a:latin typeface="Calibri" panose="020F0502020204030204" pitchFamily="34" charset="0"/>
                <a:cs typeface="Calibri" panose="020F0502020204030204" pitchFamily="34" charset="0"/>
              </a:rPr>
            </a:br>
            <a:r>
              <a:rPr lang="en" altLang="zh-CN" sz="2400" b="0" i="0" u="none" strike="noStrike" dirty="0">
                <a:solidFill>
                  <a:schemeClr val="tx1">
                    <a:lumMod val="65000"/>
                    <a:lumOff val="35000"/>
                  </a:schemeClr>
                </a:solidFill>
                <a:effectLst/>
                <a:latin typeface="Calibri" panose="020F0502020204030204" pitchFamily="34" charset="0"/>
                <a:cs typeface="Calibri" panose="020F0502020204030204" pitchFamily="34" charset="0"/>
              </a:rPr>
              <a:t>But in both black and white smokers as the waters emitted in the plume, </a:t>
            </a:r>
            <a:r>
              <a:rPr lang="en" altLang="zh-CN" sz="2400" b="0" i="0" u="none" strike="noStrike" dirty="0">
                <a:solidFill>
                  <a:srgbClr val="00B0F0"/>
                </a:solidFill>
                <a:effectLst/>
                <a:latin typeface="Calibri" panose="020F0502020204030204" pitchFamily="34" charset="0"/>
                <a:cs typeface="Calibri" panose="020F0502020204030204" pitchFamily="34" charset="0"/>
              </a:rPr>
              <a:t>the mineral that precipitate out, eventually build up around the vent, forming large, tower, like structures or minerals, build up layer upon layer, </a:t>
            </a:r>
            <a:r>
              <a:rPr lang="en" altLang="zh-CN" sz="2400" b="0" i="0" u="none" strike="noStrike" dirty="0">
                <a:solidFill>
                  <a:schemeClr val="tx1">
                    <a:lumMod val="65000"/>
                    <a:lumOff val="35000"/>
                  </a:schemeClr>
                </a:solidFill>
                <a:effectLst/>
                <a:latin typeface="Calibri" panose="020F0502020204030204" pitchFamily="34" charset="0"/>
                <a:cs typeface="Calibri" panose="020F0502020204030204" pitchFamily="34" charset="0"/>
              </a:rPr>
              <a:t>we call these chimneys, just like a chimney on a house.  Different minerals will tend to build up at different places on the chimneys. But, some of the minerals like silica, a form kind of cement, and they hold the whole structure together. So, they can grow quite large and quite quickly. </a:t>
            </a:r>
            <a:r>
              <a:rPr lang="en" altLang="zh-CN" sz="2400" b="0" i="0" u="none" strike="noStrike" dirty="0">
                <a:solidFill>
                  <a:srgbClr val="00B0F0"/>
                </a:solidFill>
                <a:effectLst/>
                <a:latin typeface="Calibri" panose="020F0502020204030204" pitchFamily="34" charset="0"/>
                <a:cs typeface="Calibri" panose="020F0502020204030204" pitchFamily="34" charset="0"/>
              </a:rPr>
              <a:t>If you can believe it there was one chimney that reached forty-seven meters, that’s like fourteen story buildings. </a:t>
            </a:r>
            <a:r>
              <a:rPr lang="en" altLang="zh-CN" sz="2400" b="0" i="0" u="none" strike="noStrike" dirty="0">
                <a:solidFill>
                  <a:schemeClr val="tx1">
                    <a:lumMod val="65000"/>
                    <a:lumOff val="35000"/>
                  </a:schemeClr>
                </a:solidFill>
                <a:effectLst/>
                <a:latin typeface="Calibri" panose="020F0502020204030204" pitchFamily="34" charset="0"/>
                <a:cs typeface="Calibri" panose="020F0502020204030204" pitchFamily="34" charset="0"/>
              </a:rPr>
              <a:t>It collapsed, but it’s actually now rebuilding.</a:t>
            </a:r>
            <a:endParaRPr lang="zh-CN" altLang="en-US" sz="24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9" name="Slide Number Placeholder 8">
            <a:extLst>
              <a:ext uri="{FF2B5EF4-FFF2-40B4-BE49-F238E27FC236}">
                <a16:creationId xmlns:a16="http://schemas.microsoft.com/office/drawing/2014/main" id="{1C366469-A3B7-C947-AE3C-38304A08BCBC}"/>
              </a:ext>
            </a:extLst>
          </p:cNvPr>
          <p:cNvSpPr>
            <a:spLocks noGrp="1"/>
          </p:cNvSpPr>
          <p:nvPr>
            <p:ph type="sldNum" sz="quarter" idx="12"/>
          </p:nvPr>
        </p:nvSpPr>
        <p:spPr/>
        <p:txBody>
          <a:bodyPr/>
          <a:lstStyle/>
          <a:p>
            <a:fld id="{8B30DD99-1AF2-0B49-AAEF-8A8E5FDCA2C5}" type="slidenum">
              <a:rPr kumimoji="1" lang="zh-CN" altLang="en-US" smtClean="0"/>
              <a:t>46</a:t>
            </a:fld>
            <a:endParaRPr kumimoji="1" lang="zh-CN" altLang="en-US"/>
          </a:p>
        </p:txBody>
      </p:sp>
      <p:cxnSp>
        <p:nvCxnSpPr>
          <p:cNvPr id="10" name="Straight Arrow Connector 7">
            <a:extLst>
              <a:ext uri="{FF2B5EF4-FFF2-40B4-BE49-F238E27FC236}">
                <a16:creationId xmlns:a16="http://schemas.microsoft.com/office/drawing/2014/main" id="{17656000-E787-4D4F-A265-C050D4667AE5}"/>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11" name="TextBox 12">
            <a:extLst>
              <a:ext uri="{FF2B5EF4-FFF2-40B4-BE49-F238E27FC236}">
                <a16:creationId xmlns:a16="http://schemas.microsoft.com/office/drawing/2014/main" id="{CA4132B7-53AC-4D47-AAB2-39026BEB8311}"/>
              </a:ext>
            </a:extLst>
          </p:cNvPr>
          <p:cNvSpPr txBox="1"/>
          <p:nvPr/>
        </p:nvSpPr>
        <p:spPr>
          <a:xfrm>
            <a:off x="693134" y="285326"/>
            <a:ext cx="130048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4:</a:t>
            </a:r>
            <a:endParaRPr lang="zh-CN" altLang="en-US" sz="2800" dirty="0">
              <a:solidFill>
                <a:schemeClr val="accent5">
                  <a:lumMod val="75000"/>
                </a:schemeClr>
              </a:solidFill>
              <a:latin typeface="Indie Flower" panose="02000000000000000000" pitchFamily="2" charset="0"/>
            </a:endParaRPr>
          </a:p>
        </p:txBody>
      </p:sp>
      <p:sp>
        <p:nvSpPr>
          <p:cNvPr id="12" name="TextBox 13">
            <a:extLst>
              <a:ext uri="{FF2B5EF4-FFF2-40B4-BE49-F238E27FC236}">
                <a16:creationId xmlns:a16="http://schemas.microsoft.com/office/drawing/2014/main" id="{2D2D16FB-CC5D-0A4E-865F-572C7E235D2A}"/>
              </a:ext>
            </a:extLst>
          </p:cNvPr>
          <p:cNvSpPr txBox="1"/>
          <p:nvPr/>
        </p:nvSpPr>
        <p:spPr>
          <a:xfrm>
            <a:off x="1924945" y="346881"/>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04:07 – 05:31</a:t>
            </a:r>
            <a:endParaRPr lang="zh-CN" altLang="en-US" sz="2000" dirty="0"/>
          </a:p>
        </p:txBody>
      </p:sp>
      <p:sp>
        <p:nvSpPr>
          <p:cNvPr id="14" name="TextBox 16">
            <a:extLst>
              <a:ext uri="{FF2B5EF4-FFF2-40B4-BE49-F238E27FC236}">
                <a16:creationId xmlns:a16="http://schemas.microsoft.com/office/drawing/2014/main" id="{B594D7C8-7AC9-7D48-AEDB-E5789F6BAA2C}"/>
              </a:ext>
            </a:extLst>
          </p:cNvPr>
          <p:cNvSpPr txBox="1"/>
          <p:nvPr/>
        </p:nvSpPr>
        <p:spPr>
          <a:xfrm>
            <a:off x="10397593" y="283316"/>
            <a:ext cx="1330814" cy="954107"/>
          </a:xfrm>
          <a:prstGeom prst="rect">
            <a:avLst/>
          </a:prstGeom>
          <a:noFill/>
        </p:spPr>
        <p:txBody>
          <a:bodyPr wrap="none" rtlCol="0">
            <a:spAutoFit/>
          </a:bodyPr>
          <a:lstStyle/>
          <a:p>
            <a:r>
              <a:rPr lang="en-US" altLang="zh-CN" sz="2800" b="1" dirty="0">
                <a:solidFill>
                  <a:schemeClr val="accent5">
                    <a:lumMod val="75000"/>
                  </a:schemeClr>
                </a:solidFill>
                <a:latin typeface="Agency FB" panose="020B0503020202020204" pitchFamily="34" charset="0"/>
              </a:rPr>
              <a:t>Lecture</a:t>
            </a:r>
          </a:p>
          <a:p>
            <a:r>
              <a:rPr lang="en-US" altLang="zh-CN" sz="2800" b="1" dirty="0">
                <a:solidFill>
                  <a:schemeClr val="accent5">
                    <a:lumMod val="75000"/>
                  </a:schemeClr>
                </a:solidFill>
                <a:latin typeface="Agency FB" panose="020B0503020202020204" pitchFamily="34" charset="0"/>
              </a:rPr>
              <a:t>TPO 69-2</a:t>
            </a:r>
          </a:p>
        </p:txBody>
      </p:sp>
    </p:spTree>
    <p:extLst>
      <p:ext uri="{BB962C8B-B14F-4D97-AF65-F5344CB8AC3E}">
        <p14:creationId xmlns:p14="http://schemas.microsoft.com/office/powerpoint/2010/main" val="11971931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6168C31-AD07-9247-8500-06DA43114B2F}"/>
              </a:ext>
            </a:extLst>
          </p:cNvPr>
          <p:cNvSpPr txBox="1"/>
          <p:nvPr/>
        </p:nvSpPr>
        <p:spPr>
          <a:xfrm>
            <a:off x="691753" y="982176"/>
            <a:ext cx="7100524" cy="5324535"/>
          </a:xfrm>
          <a:prstGeom prst="rect">
            <a:avLst/>
          </a:prstGeom>
          <a:noFill/>
        </p:spPr>
        <p:txBody>
          <a:bodyPr wrap="square">
            <a:spAutoFit/>
          </a:bodyPr>
          <a:lstStyle/>
          <a:p>
            <a:r>
              <a:rPr lang="en" altLang="zh-CN" sz="2000" b="0" i="0" u="none" strike="noStrike" dirty="0">
                <a:solidFill>
                  <a:schemeClr val="tx1">
                    <a:lumMod val="65000"/>
                    <a:lumOff val="35000"/>
                  </a:schemeClr>
                </a:solidFill>
                <a:effectLst/>
                <a:latin typeface="Calibri" panose="020F0502020204030204" pitchFamily="34" charset="0"/>
                <a:cs typeface="Calibri" panose="020F0502020204030204" pitchFamily="34" charset="0"/>
              </a:rPr>
              <a:t>But there are also white smokers, </a:t>
            </a:r>
            <a:r>
              <a:rPr lang="en" altLang="zh-CN" sz="2000" b="0" i="0" strike="noStrike" dirty="0">
                <a:solidFill>
                  <a:schemeClr val="tx1">
                    <a:lumMod val="65000"/>
                    <a:lumOff val="35000"/>
                  </a:schemeClr>
                </a:solidFill>
                <a:effectLst/>
                <a:latin typeface="Calibri" panose="020F0502020204030204" pitchFamily="34" charset="0"/>
                <a:cs typeface="Calibri" panose="020F0502020204030204" pitchFamily="34" charset="0"/>
              </a:rPr>
              <a:t>these emit what looks like a white smoke.</a:t>
            </a:r>
            <a:r>
              <a:rPr lang="en" altLang="zh-CN" sz="2000" b="0" i="0" strike="noStrike" dirty="0">
                <a:solidFill>
                  <a:srgbClr val="FF0000"/>
                </a:solidFill>
                <a:effectLst/>
                <a:latin typeface="Calibri" panose="020F0502020204030204" pitchFamily="34" charset="0"/>
                <a:cs typeface="Calibri" panose="020F0502020204030204" pitchFamily="34" charset="0"/>
              </a:rPr>
              <a:t> </a:t>
            </a:r>
            <a:r>
              <a:rPr lang="en" altLang="zh-CN" sz="2000" b="0" i="0" u="sng" strike="noStrike" dirty="0">
                <a:solidFill>
                  <a:srgbClr val="FF0000"/>
                </a:solidFill>
                <a:effectLst/>
                <a:latin typeface="Calibri" panose="020F0502020204030204" pitchFamily="34" charset="0"/>
                <a:cs typeface="Calibri" panose="020F0502020204030204" pitchFamily="34" charset="0"/>
              </a:rPr>
              <a:t>That's because their water is relatively cool, above one hundred to three hundred degrees.</a:t>
            </a:r>
            <a:r>
              <a:rPr lang="en" altLang="zh-CN" sz="2000" b="0" i="0" u="none" strike="noStrike" dirty="0">
                <a:solidFill>
                  <a:srgbClr val="FF0000"/>
                </a:solidFill>
                <a:effectLst/>
                <a:latin typeface="Calibri" panose="020F0502020204030204" pitchFamily="34" charset="0"/>
                <a:cs typeface="Calibri" panose="020F0502020204030204" pitchFamily="34" charset="0"/>
              </a:rPr>
              <a:t> </a:t>
            </a:r>
            <a:r>
              <a:rPr lang="en" altLang="zh-CN" sz="2000" b="0" i="0" u="none" strike="noStrike" dirty="0">
                <a:solidFill>
                  <a:schemeClr val="tx1">
                    <a:lumMod val="65000"/>
                    <a:lumOff val="35000"/>
                  </a:schemeClr>
                </a:solidFill>
                <a:effectLst/>
                <a:latin typeface="Calibri" panose="020F0502020204030204" pitchFamily="34" charset="0"/>
                <a:cs typeface="Calibri" panose="020F0502020204030204" pitchFamily="34" charset="0"/>
              </a:rPr>
              <a:t>Still pretty warm, but, not warm enough to dissolve sulfur or iron. Instead, they draw off different minerals from rocks. Things like silica and </a:t>
            </a:r>
            <a:r>
              <a:rPr lang="en" altLang="zh-CN" sz="2000" b="0" i="0" u="sng" strike="noStrike" dirty="0">
                <a:solidFill>
                  <a:srgbClr val="FF0000"/>
                </a:solidFill>
                <a:effectLst/>
                <a:latin typeface="Calibri" panose="020F0502020204030204" pitchFamily="34" charset="0"/>
                <a:cs typeface="Calibri" panose="020F0502020204030204" pitchFamily="34" charset="0"/>
              </a:rPr>
              <a:t>they give off different color, whitish color, when those minerals precipitate out.</a:t>
            </a:r>
            <a:br>
              <a:rPr lang="en" altLang="zh-CN" sz="2000" u="sng" dirty="0">
                <a:solidFill>
                  <a:srgbClr val="FF0000"/>
                </a:solidFill>
                <a:latin typeface="Calibri" panose="020F0502020204030204" pitchFamily="34" charset="0"/>
                <a:cs typeface="Calibri" panose="020F0502020204030204" pitchFamily="34" charset="0"/>
              </a:rPr>
            </a:br>
            <a:r>
              <a:rPr lang="en" altLang="zh-CN" sz="2000" b="0" i="0" u="none" strike="noStrike" dirty="0">
                <a:solidFill>
                  <a:schemeClr val="tx1">
                    <a:lumMod val="65000"/>
                    <a:lumOff val="35000"/>
                  </a:schemeClr>
                </a:solidFill>
                <a:effectLst/>
                <a:latin typeface="Calibri" panose="020F0502020204030204" pitchFamily="34" charset="0"/>
                <a:cs typeface="Calibri" panose="020F0502020204030204" pitchFamily="34" charset="0"/>
              </a:rPr>
              <a:t>But in both black and white smokers as the waters emitted in the plume, </a:t>
            </a:r>
            <a:r>
              <a:rPr lang="en" altLang="zh-CN" sz="2000" b="0" i="0" u="sng" strike="noStrike" dirty="0">
                <a:solidFill>
                  <a:schemeClr val="accent5">
                    <a:lumMod val="75000"/>
                  </a:schemeClr>
                </a:solidFill>
                <a:effectLst/>
                <a:latin typeface="Calibri" panose="020F0502020204030204" pitchFamily="34" charset="0"/>
                <a:cs typeface="Calibri" panose="020F0502020204030204" pitchFamily="34" charset="0"/>
              </a:rPr>
              <a:t>the mineral that precipitate out, eventually build up around the vent</a:t>
            </a:r>
            <a:r>
              <a:rPr lang="en" altLang="zh-CN" sz="2000" b="0" i="0" u="none" strike="noStrike" dirty="0">
                <a:solidFill>
                  <a:schemeClr val="tx1">
                    <a:lumMod val="65000"/>
                    <a:lumOff val="35000"/>
                  </a:schemeClr>
                </a:solidFill>
                <a:effectLst/>
                <a:latin typeface="Calibri" panose="020F0502020204030204" pitchFamily="34" charset="0"/>
                <a:cs typeface="Calibri" panose="020F0502020204030204" pitchFamily="34" charset="0"/>
              </a:rPr>
              <a:t>, forming large, tower, like structures or minerals, build up layer upon layer, we call these chimneys, just like a chimney on a house.  Different minerals will tend to build up at different places on the chimneys. But, some of the minerals like silica, a form kind of cement, and they hold the whole structure together. So, they can grow quite large and quite quickly.</a:t>
            </a:r>
            <a:r>
              <a:rPr lang="en" altLang="zh-CN" sz="2000" b="0" i="0" u="none" strike="noStrike" dirty="0">
                <a:solidFill>
                  <a:srgbClr val="FF0000"/>
                </a:solidFill>
                <a:effectLst/>
                <a:latin typeface="Calibri" panose="020F0502020204030204" pitchFamily="34" charset="0"/>
                <a:cs typeface="Calibri" panose="020F0502020204030204" pitchFamily="34" charset="0"/>
              </a:rPr>
              <a:t> </a:t>
            </a:r>
            <a:r>
              <a:rPr lang="en" altLang="zh-CN" sz="2000" b="0" i="0" u="sng" strike="noStrike" dirty="0">
                <a:solidFill>
                  <a:srgbClr val="FF0000"/>
                </a:solidFill>
                <a:effectLst/>
                <a:latin typeface="Calibri" panose="020F0502020204030204" pitchFamily="34" charset="0"/>
                <a:cs typeface="Calibri" panose="020F0502020204030204" pitchFamily="34" charset="0"/>
              </a:rPr>
              <a:t>If you can believe it there was one chimney that reached forty-seven meters</a:t>
            </a:r>
            <a:r>
              <a:rPr lang="en" altLang="zh-CN" sz="2000" b="0" i="0" u="none" strike="noStrike" dirty="0">
                <a:solidFill>
                  <a:srgbClr val="FF0000"/>
                </a:solidFill>
                <a:effectLst/>
                <a:latin typeface="Calibri" panose="020F0502020204030204" pitchFamily="34" charset="0"/>
                <a:cs typeface="Calibri" panose="020F0502020204030204" pitchFamily="34" charset="0"/>
              </a:rPr>
              <a:t>,</a:t>
            </a:r>
            <a:r>
              <a:rPr lang="en" altLang="zh-CN" sz="2000" b="0" i="0" u="none" strike="noStrike" dirty="0">
                <a:solidFill>
                  <a:schemeClr val="tx1">
                    <a:lumMod val="65000"/>
                    <a:lumOff val="35000"/>
                  </a:schemeClr>
                </a:solidFill>
                <a:effectLst/>
                <a:latin typeface="Calibri" panose="020F0502020204030204" pitchFamily="34" charset="0"/>
                <a:cs typeface="Calibri" panose="020F0502020204030204" pitchFamily="34" charset="0"/>
              </a:rPr>
              <a:t> that’s like fourteen story buildings. It collapsed, but it’s actually now rebuilding.</a:t>
            </a:r>
            <a:endParaRPr lang="zh-CN" altLang="en-US" sz="20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47C76806-AFE0-7F48-A60E-2C1A40F415D1}"/>
              </a:ext>
            </a:extLst>
          </p:cNvPr>
          <p:cNvSpPr>
            <a:spLocks noGrp="1"/>
          </p:cNvSpPr>
          <p:nvPr>
            <p:ph type="sldNum" sz="quarter" idx="12"/>
          </p:nvPr>
        </p:nvSpPr>
        <p:spPr/>
        <p:txBody>
          <a:bodyPr/>
          <a:lstStyle/>
          <a:p>
            <a:fld id="{8B30DD99-1AF2-0B49-AAEF-8A8E5FDCA2C5}" type="slidenum">
              <a:rPr kumimoji="1" lang="zh-CN" altLang="en-US" smtClean="0"/>
              <a:t>47</a:t>
            </a:fld>
            <a:endParaRPr kumimoji="1" lang="zh-CN" altLang="en-US"/>
          </a:p>
        </p:txBody>
      </p:sp>
      <p:cxnSp>
        <p:nvCxnSpPr>
          <p:cNvPr id="5" name="Straight Arrow Connector 7">
            <a:extLst>
              <a:ext uri="{FF2B5EF4-FFF2-40B4-BE49-F238E27FC236}">
                <a16:creationId xmlns:a16="http://schemas.microsoft.com/office/drawing/2014/main" id="{85F348BA-28F4-B040-A119-2734EA322FAC}"/>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6" name="TextBox 12">
            <a:extLst>
              <a:ext uri="{FF2B5EF4-FFF2-40B4-BE49-F238E27FC236}">
                <a16:creationId xmlns:a16="http://schemas.microsoft.com/office/drawing/2014/main" id="{D56DAE72-B56E-A64F-84C3-E07598571F94}"/>
              </a:ext>
            </a:extLst>
          </p:cNvPr>
          <p:cNvSpPr txBox="1"/>
          <p:nvPr/>
        </p:nvSpPr>
        <p:spPr>
          <a:xfrm>
            <a:off x="693134" y="285326"/>
            <a:ext cx="130048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4:</a:t>
            </a:r>
            <a:endParaRPr lang="zh-CN" altLang="en-US" sz="2800" dirty="0">
              <a:solidFill>
                <a:schemeClr val="accent5">
                  <a:lumMod val="75000"/>
                </a:schemeClr>
              </a:solidFill>
              <a:latin typeface="Indie Flower" panose="02000000000000000000" pitchFamily="2" charset="0"/>
            </a:endParaRPr>
          </a:p>
        </p:txBody>
      </p:sp>
      <p:sp>
        <p:nvSpPr>
          <p:cNvPr id="7" name="TextBox 13">
            <a:extLst>
              <a:ext uri="{FF2B5EF4-FFF2-40B4-BE49-F238E27FC236}">
                <a16:creationId xmlns:a16="http://schemas.microsoft.com/office/drawing/2014/main" id="{4A08FFAE-20B9-724A-B557-0FAC2C956311}"/>
              </a:ext>
            </a:extLst>
          </p:cNvPr>
          <p:cNvSpPr txBox="1"/>
          <p:nvPr/>
        </p:nvSpPr>
        <p:spPr>
          <a:xfrm>
            <a:off x="1924945" y="346881"/>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04:07 – 05:31</a:t>
            </a:r>
            <a:endParaRPr lang="zh-CN" altLang="en-US" sz="2000" dirty="0"/>
          </a:p>
        </p:txBody>
      </p:sp>
      <p:sp>
        <p:nvSpPr>
          <p:cNvPr id="9" name="文本框 8">
            <a:extLst>
              <a:ext uri="{FF2B5EF4-FFF2-40B4-BE49-F238E27FC236}">
                <a16:creationId xmlns:a16="http://schemas.microsoft.com/office/drawing/2014/main" id="{827F99D1-CCD5-9A44-89E0-7006367935D3}"/>
              </a:ext>
            </a:extLst>
          </p:cNvPr>
          <p:cNvSpPr txBox="1"/>
          <p:nvPr/>
        </p:nvSpPr>
        <p:spPr>
          <a:xfrm>
            <a:off x="8391498" y="1272209"/>
            <a:ext cx="3788217" cy="646331"/>
          </a:xfrm>
          <a:prstGeom prst="rect">
            <a:avLst/>
          </a:prstGeom>
          <a:noFill/>
        </p:spPr>
        <p:txBody>
          <a:bodyPr wrap="none" rtlCol="0">
            <a:spAutoFit/>
          </a:bodyPr>
          <a:lstStyle/>
          <a:p>
            <a:r>
              <a:rPr kumimoji="1" lang="en-US" altLang="zh-CN" dirty="0"/>
              <a:t> </a:t>
            </a:r>
            <a:r>
              <a:rPr kumimoji="1" lang="en-US" altLang="zh-CN" dirty="0">
                <a:solidFill>
                  <a:srgbClr val="C00000"/>
                </a:solidFill>
              </a:rPr>
              <a:t>because </a:t>
            </a:r>
            <a:r>
              <a:rPr kumimoji="1" lang="zh-CN" altLang="en-US" dirty="0">
                <a:solidFill>
                  <a:srgbClr val="C00000"/>
                </a:solidFill>
              </a:rPr>
              <a:t>引导的表语从句</a:t>
            </a:r>
            <a:r>
              <a:rPr kumimoji="1" lang="en-US" altLang="zh-CN" dirty="0">
                <a:solidFill>
                  <a:srgbClr val="C00000"/>
                </a:solidFill>
              </a:rPr>
              <a:t>,above</a:t>
            </a:r>
            <a:r>
              <a:rPr kumimoji="1" lang="zh-CN" altLang="en-US" dirty="0">
                <a:solidFill>
                  <a:srgbClr val="C00000"/>
                </a:solidFill>
              </a:rPr>
              <a:t>在</a:t>
            </a:r>
            <a:r>
              <a:rPr kumimoji="1" lang="en-US" altLang="zh-CN" dirty="0">
                <a:solidFill>
                  <a:srgbClr val="C00000"/>
                </a:solidFill>
              </a:rPr>
              <a:t>…</a:t>
            </a:r>
          </a:p>
          <a:p>
            <a:r>
              <a:rPr kumimoji="1" lang="zh-CN" altLang="en-US" dirty="0">
                <a:solidFill>
                  <a:srgbClr val="C00000"/>
                </a:solidFill>
              </a:rPr>
              <a:t>以上</a:t>
            </a:r>
          </a:p>
        </p:txBody>
      </p:sp>
      <p:sp>
        <p:nvSpPr>
          <p:cNvPr id="10" name="Left Arrow 13">
            <a:extLst>
              <a:ext uri="{FF2B5EF4-FFF2-40B4-BE49-F238E27FC236}">
                <a16:creationId xmlns:a16="http://schemas.microsoft.com/office/drawing/2014/main" id="{6A4B7A15-C18A-E44A-9619-06584C5E8A2B}"/>
              </a:ext>
            </a:extLst>
          </p:cNvPr>
          <p:cNvSpPr/>
          <p:nvPr/>
        </p:nvSpPr>
        <p:spPr>
          <a:xfrm>
            <a:off x="7861473" y="2746411"/>
            <a:ext cx="460829" cy="250118"/>
          </a:xfrm>
          <a:prstGeom prst="leftArrow">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文本框 10">
            <a:extLst>
              <a:ext uri="{FF2B5EF4-FFF2-40B4-BE49-F238E27FC236}">
                <a16:creationId xmlns:a16="http://schemas.microsoft.com/office/drawing/2014/main" id="{536DB0B5-B8B2-9245-8860-84E2E82C1271}"/>
              </a:ext>
            </a:extLst>
          </p:cNvPr>
          <p:cNvSpPr txBox="1"/>
          <p:nvPr/>
        </p:nvSpPr>
        <p:spPr>
          <a:xfrm>
            <a:off x="8610600" y="2627197"/>
            <a:ext cx="2845651" cy="369332"/>
          </a:xfrm>
          <a:prstGeom prst="rect">
            <a:avLst/>
          </a:prstGeom>
          <a:noFill/>
        </p:spPr>
        <p:txBody>
          <a:bodyPr wrap="none" rtlCol="0">
            <a:spAutoFit/>
          </a:bodyPr>
          <a:lstStyle/>
          <a:p>
            <a:r>
              <a:rPr kumimoji="1" lang="en-US" altLang="zh-CN" dirty="0">
                <a:solidFill>
                  <a:srgbClr val="C00000"/>
                </a:solidFill>
              </a:rPr>
              <a:t>When</a:t>
            </a:r>
            <a:r>
              <a:rPr kumimoji="1" lang="zh-CN" altLang="en-US" dirty="0">
                <a:solidFill>
                  <a:srgbClr val="C00000"/>
                </a:solidFill>
              </a:rPr>
              <a:t>引导的时间状语从句</a:t>
            </a:r>
          </a:p>
        </p:txBody>
      </p:sp>
      <p:sp>
        <p:nvSpPr>
          <p:cNvPr id="12" name="文本框 11">
            <a:extLst>
              <a:ext uri="{FF2B5EF4-FFF2-40B4-BE49-F238E27FC236}">
                <a16:creationId xmlns:a16="http://schemas.microsoft.com/office/drawing/2014/main" id="{E95DEAFA-EB44-BC47-A2C4-B5A4482F54FA}"/>
              </a:ext>
            </a:extLst>
          </p:cNvPr>
          <p:cNvSpPr txBox="1"/>
          <p:nvPr/>
        </p:nvSpPr>
        <p:spPr>
          <a:xfrm>
            <a:off x="8719930" y="5161722"/>
            <a:ext cx="2387192" cy="646331"/>
          </a:xfrm>
          <a:prstGeom prst="rect">
            <a:avLst/>
          </a:prstGeom>
          <a:noFill/>
        </p:spPr>
        <p:txBody>
          <a:bodyPr wrap="none" rtlCol="0">
            <a:spAutoFit/>
          </a:bodyPr>
          <a:lstStyle/>
          <a:p>
            <a:r>
              <a:rPr kumimoji="1" lang="en-US" altLang="zh-CN" dirty="0">
                <a:solidFill>
                  <a:srgbClr val="C00000"/>
                </a:solidFill>
              </a:rPr>
              <a:t>If</a:t>
            </a:r>
            <a:r>
              <a:rPr kumimoji="1" lang="zh-CN" altLang="en-US" dirty="0">
                <a:solidFill>
                  <a:srgbClr val="C00000"/>
                </a:solidFill>
              </a:rPr>
              <a:t>引导条件状语从句，</a:t>
            </a:r>
            <a:endParaRPr kumimoji="1" lang="en-US" altLang="zh-CN" dirty="0">
              <a:solidFill>
                <a:srgbClr val="C00000"/>
              </a:solidFill>
            </a:endParaRPr>
          </a:p>
          <a:p>
            <a:r>
              <a:rPr kumimoji="1" lang="en-US" altLang="zh-CN" dirty="0">
                <a:solidFill>
                  <a:srgbClr val="C00000"/>
                </a:solidFill>
              </a:rPr>
              <a:t>that</a:t>
            </a:r>
            <a:r>
              <a:rPr kumimoji="1" lang="zh-CN" altLang="en-US" dirty="0">
                <a:solidFill>
                  <a:srgbClr val="C00000"/>
                </a:solidFill>
              </a:rPr>
              <a:t>修饰</a:t>
            </a:r>
            <a:r>
              <a:rPr kumimoji="1" lang="en-US" altLang="zh-CN" dirty="0">
                <a:solidFill>
                  <a:srgbClr val="C00000"/>
                </a:solidFill>
              </a:rPr>
              <a:t>chimney</a:t>
            </a:r>
            <a:endParaRPr kumimoji="1" lang="zh-CN" altLang="en-US" dirty="0">
              <a:solidFill>
                <a:srgbClr val="C00000"/>
              </a:solidFill>
            </a:endParaRPr>
          </a:p>
        </p:txBody>
      </p:sp>
      <p:sp>
        <p:nvSpPr>
          <p:cNvPr id="13" name="Left Arrow 13">
            <a:extLst>
              <a:ext uri="{FF2B5EF4-FFF2-40B4-BE49-F238E27FC236}">
                <a16:creationId xmlns:a16="http://schemas.microsoft.com/office/drawing/2014/main" id="{E5B7265A-F743-AA48-A95A-978319960AC6}"/>
              </a:ext>
            </a:extLst>
          </p:cNvPr>
          <p:cNvSpPr/>
          <p:nvPr/>
        </p:nvSpPr>
        <p:spPr>
          <a:xfrm>
            <a:off x="7790021" y="1470315"/>
            <a:ext cx="460829" cy="250118"/>
          </a:xfrm>
          <a:prstGeom prst="leftArrow">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 Arrow 13">
            <a:extLst>
              <a:ext uri="{FF2B5EF4-FFF2-40B4-BE49-F238E27FC236}">
                <a16:creationId xmlns:a16="http://schemas.microsoft.com/office/drawing/2014/main" id="{D0FD2F01-7417-5945-947C-6ABB3635D072}"/>
              </a:ext>
            </a:extLst>
          </p:cNvPr>
          <p:cNvSpPr/>
          <p:nvPr/>
        </p:nvSpPr>
        <p:spPr>
          <a:xfrm>
            <a:off x="7991210" y="5424416"/>
            <a:ext cx="460829" cy="250118"/>
          </a:xfrm>
          <a:prstGeom prst="leftArrow">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6">
            <a:extLst>
              <a:ext uri="{FF2B5EF4-FFF2-40B4-BE49-F238E27FC236}">
                <a16:creationId xmlns:a16="http://schemas.microsoft.com/office/drawing/2014/main" id="{A180E233-41B5-0447-B3A8-3631FFFA4562}"/>
              </a:ext>
            </a:extLst>
          </p:cNvPr>
          <p:cNvSpPr txBox="1"/>
          <p:nvPr/>
        </p:nvSpPr>
        <p:spPr>
          <a:xfrm>
            <a:off x="10397593" y="283316"/>
            <a:ext cx="1330814" cy="954107"/>
          </a:xfrm>
          <a:prstGeom prst="rect">
            <a:avLst/>
          </a:prstGeom>
          <a:noFill/>
        </p:spPr>
        <p:txBody>
          <a:bodyPr wrap="none" rtlCol="0">
            <a:spAutoFit/>
          </a:bodyPr>
          <a:lstStyle/>
          <a:p>
            <a:r>
              <a:rPr lang="en-US" altLang="zh-CN" sz="2800" b="1" dirty="0">
                <a:solidFill>
                  <a:schemeClr val="accent5">
                    <a:lumMod val="75000"/>
                  </a:schemeClr>
                </a:solidFill>
                <a:latin typeface="Agency FB" panose="020B0503020202020204" pitchFamily="34" charset="0"/>
              </a:rPr>
              <a:t>Lecture</a:t>
            </a:r>
          </a:p>
          <a:p>
            <a:r>
              <a:rPr lang="en-US" altLang="zh-CN" sz="2800" b="1" dirty="0">
                <a:solidFill>
                  <a:schemeClr val="accent5">
                    <a:lumMod val="75000"/>
                  </a:schemeClr>
                </a:solidFill>
                <a:latin typeface="Agency FB" panose="020B0503020202020204" pitchFamily="34" charset="0"/>
              </a:rPr>
              <a:t>TPO 69-2</a:t>
            </a:r>
          </a:p>
        </p:txBody>
      </p:sp>
    </p:spTree>
    <p:extLst>
      <p:ext uri="{BB962C8B-B14F-4D97-AF65-F5344CB8AC3E}">
        <p14:creationId xmlns:p14="http://schemas.microsoft.com/office/powerpoint/2010/main" val="7542756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6168C31-AD07-9247-8500-06DA43114B2F}"/>
              </a:ext>
            </a:extLst>
          </p:cNvPr>
          <p:cNvSpPr txBox="1"/>
          <p:nvPr/>
        </p:nvSpPr>
        <p:spPr>
          <a:xfrm>
            <a:off x="691753" y="982176"/>
            <a:ext cx="7100524" cy="5324535"/>
          </a:xfrm>
          <a:prstGeom prst="rect">
            <a:avLst/>
          </a:prstGeom>
          <a:noFill/>
        </p:spPr>
        <p:txBody>
          <a:bodyPr wrap="square">
            <a:spAutoFit/>
          </a:bodyPr>
          <a:lstStyle/>
          <a:p>
            <a:r>
              <a:rPr lang="en" altLang="zh-CN" sz="2000" b="0" i="0" strike="noStrike" dirty="0">
                <a:solidFill>
                  <a:srgbClr val="FF0000"/>
                </a:solidFill>
                <a:effectLst/>
                <a:latin typeface="Calibri" panose="020F0502020204030204" pitchFamily="34" charset="0"/>
                <a:cs typeface="Calibri" panose="020F0502020204030204" pitchFamily="34" charset="0"/>
              </a:rPr>
              <a:t>But</a:t>
            </a:r>
            <a:r>
              <a:rPr lang="en" altLang="zh-CN" sz="2000" b="0" i="0" strike="noStrike" dirty="0">
                <a:effectLst/>
                <a:latin typeface="Calibri" panose="020F0502020204030204" pitchFamily="34" charset="0"/>
                <a:cs typeface="Calibri" panose="020F0502020204030204" pitchFamily="34" charset="0"/>
              </a:rPr>
              <a:t> </a:t>
            </a:r>
            <a:r>
              <a:rPr lang="en" altLang="zh-CN" sz="2000" b="0" i="0" strike="noStrike" dirty="0">
                <a:solidFill>
                  <a:schemeClr val="accent2"/>
                </a:solidFill>
                <a:effectLst/>
                <a:latin typeface="Calibri" panose="020F0502020204030204" pitchFamily="34" charset="0"/>
                <a:cs typeface="Calibri" panose="020F0502020204030204" pitchFamily="34" charset="0"/>
              </a:rPr>
              <a:t>there are also white smokers</a:t>
            </a:r>
            <a:r>
              <a:rPr lang="en" altLang="zh-CN" sz="2000" b="0" i="0" strike="noStrike" dirty="0">
                <a:effectLst/>
                <a:latin typeface="Calibri" panose="020F0502020204030204" pitchFamily="34" charset="0"/>
                <a:cs typeface="Calibri" panose="020F0502020204030204" pitchFamily="34" charset="0"/>
              </a:rPr>
              <a:t>, these emit what looks like a white smoke. That's because their water is relatively cool, above one hundred to three hundred degrees. </a:t>
            </a:r>
            <a:r>
              <a:rPr lang="en" altLang="zh-CN" sz="2000" b="0" i="0" strike="noStrike" dirty="0">
                <a:solidFill>
                  <a:schemeClr val="accent2"/>
                </a:solidFill>
                <a:effectLst/>
                <a:latin typeface="Calibri" panose="020F0502020204030204" pitchFamily="34" charset="0"/>
                <a:cs typeface="Calibri" panose="020F0502020204030204" pitchFamily="34" charset="0"/>
              </a:rPr>
              <a:t>Still pretty warm, but, not warm enough to dissolve sulfur or iron. Instead, they draw off different minerals from rocks. Things like silica and they give off different color, whitish color</a:t>
            </a:r>
            <a:r>
              <a:rPr lang="en" altLang="zh-CN" sz="2000" b="0" i="0" strike="noStrike" dirty="0">
                <a:effectLst/>
                <a:latin typeface="Calibri" panose="020F0502020204030204" pitchFamily="34" charset="0"/>
                <a:cs typeface="Calibri" panose="020F0502020204030204" pitchFamily="34" charset="0"/>
              </a:rPr>
              <a:t>, when those minerals precipitate out.</a:t>
            </a:r>
            <a:br>
              <a:rPr lang="en" altLang="zh-CN" sz="2000" dirty="0">
                <a:latin typeface="Calibri" panose="020F0502020204030204" pitchFamily="34" charset="0"/>
                <a:cs typeface="Calibri" panose="020F0502020204030204" pitchFamily="34" charset="0"/>
              </a:rPr>
            </a:br>
            <a:r>
              <a:rPr lang="en" altLang="zh-CN" sz="2000" b="0" i="0" strike="noStrike" dirty="0">
                <a:solidFill>
                  <a:schemeClr val="accent2"/>
                </a:solidFill>
                <a:effectLst/>
                <a:latin typeface="Calibri" panose="020F0502020204030204" pitchFamily="34" charset="0"/>
                <a:cs typeface="Calibri" panose="020F0502020204030204" pitchFamily="34" charset="0"/>
              </a:rPr>
              <a:t>But in both black and white smokers as the waters emitted in the plume, the mineral that precipitate out, eventually build up around the vent,</a:t>
            </a:r>
            <a:r>
              <a:rPr lang="en" altLang="zh-CN" sz="2000" b="0" i="0" strike="noStrike" dirty="0">
                <a:effectLst/>
                <a:latin typeface="Calibri" panose="020F0502020204030204" pitchFamily="34" charset="0"/>
                <a:cs typeface="Calibri" panose="020F0502020204030204" pitchFamily="34" charset="0"/>
              </a:rPr>
              <a:t> forming large, tower, like structures or minerals, </a:t>
            </a:r>
            <a:r>
              <a:rPr lang="en" altLang="zh-CN" sz="2000" b="0" i="0" strike="noStrike" dirty="0">
                <a:solidFill>
                  <a:schemeClr val="accent2"/>
                </a:solidFill>
                <a:effectLst/>
                <a:latin typeface="Calibri" panose="020F0502020204030204" pitchFamily="34" charset="0"/>
                <a:cs typeface="Calibri" panose="020F0502020204030204" pitchFamily="34" charset="0"/>
              </a:rPr>
              <a:t>build up layer upon layer, we call these chimneys</a:t>
            </a:r>
            <a:r>
              <a:rPr lang="en" altLang="zh-CN" sz="2000" b="0" i="0" strike="noStrike" dirty="0">
                <a:effectLst/>
                <a:latin typeface="Calibri" panose="020F0502020204030204" pitchFamily="34" charset="0"/>
                <a:cs typeface="Calibri" panose="020F0502020204030204" pitchFamily="34" charset="0"/>
              </a:rPr>
              <a:t>, just like a chimney on a house. </a:t>
            </a:r>
            <a:r>
              <a:rPr lang="en" altLang="zh-CN" sz="2000" b="0" i="0" strike="noStrike" dirty="0">
                <a:solidFill>
                  <a:schemeClr val="accent2"/>
                </a:solidFill>
                <a:effectLst/>
                <a:latin typeface="Calibri" panose="020F0502020204030204" pitchFamily="34" charset="0"/>
                <a:cs typeface="Calibri" panose="020F0502020204030204" pitchFamily="34" charset="0"/>
              </a:rPr>
              <a:t>Different minerals will tend to build up at different places on the chimneys</a:t>
            </a:r>
            <a:r>
              <a:rPr lang="en" altLang="zh-CN" sz="2000" b="0" i="0" strike="noStrike" dirty="0">
                <a:effectLst/>
                <a:latin typeface="Calibri" panose="020F0502020204030204" pitchFamily="34" charset="0"/>
                <a:cs typeface="Calibri" panose="020F0502020204030204" pitchFamily="34" charset="0"/>
              </a:rPr>
              <a:t>. But, </a:t>
            </a:r>
            <a:r>
              <a:rPr lang="en" altLang="zh-CN" sz="2000" b="0" i="0" strike="noStrike" dirty="0">
                <a:solidFill>
                  <a:schemeClr val="accent2"/>
                </a:solidFill>
                <a:effectLst/>
                <a:latin typeface="Calibri" panose="020F0502020204030204" pitchFamily="34" charset="0"/>
                <a:cs typeface="Calibri" panose="020F0502020204030204" pitchFamily="34" charset="0"/>
              </a:rPr>
              <a:t>some of the minerals like silica, a form kind of cement, and they hold the whole structure together.</a:t>
            </a:r>
            <a:r>
              <a:rPr lang="en" altLang="zh-CN" sz="2000" b="0" i="0" strike="noStrike" dirty="0">
                <a:effectLst/>
                <a:latin typeface="Calibri" panose="020F0502020204030204" pitchFamily="34" charset="0"/>
                <a:cs typeface="Calibri" panose="020F0502020204030204" pitchFamily="34" charset="0"/>
              </a:rPr>
              <a:t> So, they can grow quite large and quite quickly. If you can believe it there was one chimney that reached forty-seven meters, that’s like fourteen story buildings. It collapsed, but it’s actually now rebuilding.</a:t>
            </a:r>
            <a:endParaRPr lang="zh-CN" altLang="en-US" sz="20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47C76806-AFE0-7F48-A60E-2C1A40F415D1}"/>
              </a:ext>
            </a:extLst>
          </p:cNvPr>
          <p:cNvSpPr>
            <a:spLocks noGrp="1"/>
          </p:cNvSpPr>
          <p:nvPr>
            <p:ph type="sldNum" sz="quarter" idx="12"/>
          </p:nvPr>
        </p:nvSpPr>
        <p:spPr/>
        <p:txBody>
          <a:bodyPr/>
          <a:lstStyle/>
          <a:p>
            <a:fld id="{8B30DD99-1AF2-0B49-AAEF-8A8E5FDCA2C5}" type="slidenum">
              <a:rPr kumimoji="1" lang="zh-CN" altLang="en-US" smtClean="0"/>
              <a:t>48</a:t>
            </a:fld>
            <a:endParaRPr kumimoji="1" lang="zh-CN" altLang="en-US"/>
          </a:p>
        </p:txBody>
      </p:sp>
      <p:cxnSp>
        <p:nvCxnSpPr>
          <p:cNvPr id="5" name="Straight Arrow Connector 7">
            <a:extLst>
              <a:ext uri="{FF2B5EF4-FFF2-40B4-BE49-F238E27FC236}">
                <a16:creationId xmlns:a16="http://schemas.microsoft.com/office/drawing/2014/main" id="{85F348BA-28F4-B040-A119-2734EA322FAC}"/>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6" name="TextBox 12">
            <a:extLst>
              <a:ext uri="{FF2B5EF4-FFF2-40B4-BE49-F238E27FC236}">
                <a16:creationId xmlns:a16="http://schemas.microsoft.com/office/drawing/2014/main" id="{D56DAE72-B56E-A64F-84C3-E07598571F94}"/>
              </a:ext>
            </a:extLst>
          </p:cNvPr>
          <p:cNvSpPr txBox="1"/>
          <p:nvPr/>
        </p:nvSpPr>
        <p:spPr>
          <a:xfrm>
            <a:off x="693134" y="285326"/>
            <a:ext cx="130048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4:</a:t>
            </a:r>
            <a:endParaRPr lang="zh-CN" altLang="en-US" sz="2800" dirty="0">
              <a:solidFill>
                <a:schemeClr val="accent5">
                  <a:lumMod val="75000"/>
                </a:schemeClr>
              </a:solidFill>
              <a:latin typeface="Indie Flower" panose="02000000000000000000" pitchFamily="2" charset="0"/>
            </a:endParaRPr>
          </a:p>
        </p:txBody>
      </p:sp>
      <p:sp>
        <p:nvSpPr>
          <p:cNvPr id="7" name="TextBox 13">
            <a:extLst>
              <a:ext uri="{FF2B5EF4-FFF2-40B4-BE49-F238E27FC236}">
                <a16:creationId xmlns:a16="http://schemas.microsoft.com/office/drawing/2014/main" id="{4A08FFAE-20B9-724A-B557-0FAC2C956311}"/>
              </a:ext>
            </a:extLst>
          </p:cNvPr>
          <p:cNvSpPr txBox="1"/>
          <p:nvPr/>
        </p:nvSpPr>
        <p:spPr>
          <a:xfrm>
            <a:off x="1924945" y="346881"/>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04:07 – 05:31</a:t>
            </a:r>
            <a:endParaRPr lang="zh-CN" altLang="en-US" sz="2000" dirty="0"/>
          </a:p>
        </p:txBody>
      </p:sp>
      <p:sp>
        <p:nvSpPr>
          <p:cNvPr id="13" name="Left Arrow 13">
            <a:extLst>
              <a:ext uri="{FF2B5EF4-FFF2-40B4-BE49-F238E27FC236}">
                <a16:creationId xmlns:a16="http://schemas.microsoft.com/office/drawing/2014/main" id="{E5B7265A-F743-AA48-A95A-978319960AC6}"/>
              </a:ext>
            </a:extLst>
          </p:cNvPr>
          <p:cNvSpPr/>
          <p:nvPr/>
        </p:nvSpPr>
        <p:spPr>
          <a:xfrm>
            <a:off x="7792277" y="3562684"/>
            <a:ext cx="460829" cy="250118"/>
          </a:xfrm>
          <a:prstGeom prst="leftArrow">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6">
            <a:extLst>
              <a:ext uri="{FF2B5EF4-FFF2-40B4-BE49-F238E27FC236}">
                <a16:creationId xmlns:a16="http://schemas.microsoft.com/office/drawing/2014/main" id="{A180E233-41B5-0447-B3A8-3631FFFA4562}"/>
              </a:ext>
            </a:extLst>
          </p:cNvPr>
          <p:cNvSpPr txBox="1"/>
          <p:nvPr/>
        </p:nvSpPr>
        <p:spPr>
          <a:xfrm>
            <a:off x="10397593" y="283316"/>
            <a:ext cx="1330814" cy="954107"/>
          </a:xfrm>
          <a:prstGeom prst="rect">
            <a:avLst/>
          </a:prstGeom>
          <a:noFill/>
        </p:spPr>
        <p:txBody>
          <a:bodyPr wrap="none" rtlCol="0">
            <a:spAutoFit/>
          </a:bodyPr>
          <a:lstStyle/>
          <a:p>
            <a:r>
              <a:rPr lang="en-US" altLang="zh-CN" sz="2800" b="1" dirty="0">
                <a:solidFill>
                  <a:schemeClr val="accent5">
                    <a:lumMod val="75000"/>
                  </a:schemeClr>
                </a:solidFill>
                <a:latin typeface="Agency FB" panose="020B0503020202020204" pitchFamily="34" charset="0"/>
              </a:rPr>
              <a:t>Lecture</a:t>
            </a:r>
          </a:p>
          <a:p>
            <a:r>
              <a:rPr lang="en-US" altLang="zh-CN" sz="2800" b="1" dirty="0">
                <a:solidFill>
                  <a:schemeClr val="accent5">
                    <a:lumMod val="75000"/>
                  </a:schemeClr>
                </a:solidFill>
                <a:latin typeface="Agency FB" panose="020B0503020202020204" pitchFamily="34" charset="0"/>
              </a:rPr>
              <a:t>TPO 69-2</a:t>
            </a:r>
          </a:p>
        </p:txBody>
      </p:sp>
      <p:sp>
        <p:nvSpPr>
          <p:cNvPr id="8" name="文本框 7">
            <a:extLst>
              <a:ext uri="{FF2B5EF4-FFF2-40B4-BE49-F238E27FC236}">
                <a16:creationId xmlns:a16="http://schemas.microsoft.com/office/drawing/2014/main" id="{AD4EE5D7-D0FC-5B17-70EF-4D5EDC4F0CB5}"/>
              </a:ext>
            </a:extLst>
          </p:cNvPr>
          <p:cNvSpPr txBox="1"/>
          <p:nvPr/>
        </p:nvSpPr>
        <p:spPr>
          <a:xfrm>
            <a:off x="8610600" y="2700057"/>
            <a:ext cx="3355406" cy="2246769"/>
          </a:xfrm>
          <a:prstGeom prst="rect">
            <a:avLst/>
          </a:prstGeom>
          <a:noFill/>
        </p:spPr>
        <p:txBody>
          <a:bodyPr wrap="none" rtlCol="0">
            <a:spAutoFit/>
          </a:bodyPr>
          <a:lstStyle/>
          <a:p>
            <a:r>
              <a:rPr kumimoji="1" lang="en-US" altLang="zh-CN" sz="2000" dirty="0">
                <a:solidFill>
                  <a:schemeClr val="accent5">
                    <a:lumMod val="75000"/>
                  </a:schemeClr>
                </a:solidFill>
                <a:latin typeface="Ink Free" panose="03080402000500000000" pitchFamily="66" charset="0"/>
              </a:rPr>
              <a:t>white color</a:t>
            </a:r>
          </a:p>
          <a:p>
            <a:endParaRPr kumimoji="1" lang="en-US" altLang="zh-CN" sz="2000" dirty="0">
              <a:solidFill>
                <a:schemeClr val="accent5">
                  <a:lumMod val="75000"/>
                </a:schemeClr>
              </a:solidFill>
              <a:latin typeface="Ink Free" panose="03080402000500000000" pitchFamily="66" charset="0"/>
            </a:endParaRPr>
          </a:p>
          <a:p>
            <a:r>
              <a:rPr kumimoji="1" lang="en-US" altLang="zh-CN" sz="2000" dirty="0">
                <a:solidFill>
                  <a:schemeClr val="accent5">
                    <a:lumMod val="75000"/>
                  </a:schemeClr>
                </a:solidFill>
                <a:latin typeface="Ink Free" panose="03080402000500000000" pitchFamily="66" charset="0"/>
              </a:rPr>
              <a:t>caused by different minerals</a:t>
            </a:r>
          </a:p>
          <a:p>
            <a:endParaRPr kumimoji="1" lang="en-US" altLang="zh-CN" sz="2000" dirty="0">
              <a:solidFill>
                <a:schemeClr val="accent5">
                  <a:lumMod val="75000"/>
                </a:schemeClr>
              </a:solidFill>
              <a:latin typeface="Ink Free" panose="03080402000500000000" pitchFamily="66" charset="0"/>
            </a:endParaRPr>
          </a:p>
          <a:p>
            <a:r>
              <a:rPr kumimoji="1" lang="en-US" altLang="zh-CN" sz="2000" dirty="0">
                <a:solidFill>
                  <a:schemeClr val="accent5">
                    <a:lumMod val="75000"/>
                  </a:schemeClr>
                </a:solidFill>
                <a:latin typeface="Ink Free" panose="03080402000500000000" pitchFamily="66" charset="0"/>
              </a:rPr>
              <a:t>precipitation cause chimneys</a:t>
            </a:r>
          </a:p>
          <a:p>
            <a:endParaRPr kumimoji="1" lang="en-US" altLang="zh-CN" sz="2000" dirty="0">
              <a:solidFill>
                <a:schemeClr val="accent5">
                  <a:lumMod val="75000"/>
                </a:schemeClr>
              </a:solidFill>
              <a:latin typeface="Ink Free" panose="03080402000500000000" pitchFamily="66" charset="0"/>
            </a:endParaRPr>
          </a:p>
          <a:p>
            <a:r>
              <a:rPr kumimoji="1" lang="en-US" altLang="zh-CN" sz="2000" dirty="0">
                <a:solidFill>
                  <a:schemeClr val="accent5">
                    <a:lumMod val="75000"/>
                  </a:schemeClr>
                </a:solidFill>
                <a:latin typeface="Ink Free" panose="03080402000500000000" pitchFamily="66" charset="0"/>
              </a:rPr>
              <a:t>large</a:t>
            </a:r>
            <a:endParaRPr kumimoji="1" lang="zh-CN" altLang="en-US" sz="2000" dirty="0">
              <a:solidFill>
                <a:schemeClr val="accent5">
                  <a:lumMod val="75000"/>
                </a:schemeClr>
              </a:solidFill>
              <a:latin typeface="Ink Free" panose="03080402000500000000" pitchFamily="66" charset="0"/>
            </a:endParaRPr>
          </a:p>
        </p:txBody>
      </p:sp>
    </p:spTree>
    <p:extLst>
      <p:ext uri="{BB962C8B-B14F-4D97-AF65-F5344CB8AC3E}">
        <p14:creationId xmlns:p14="http://schemas.microsoft.com/office/powerpoint/2010/main" val="36190843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4C760575-7135-4730-93F9-8820D87BF277}"/>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F0A447C2-20C6-4D67-BE9B-710DD047BDF4}"/>
              </a:ext>
            </a:extLst>
          </p:cNvPr>
          <p:cNvSpPr txBox="1"/>
          <p:nvPr/>
        </p:nvSpPr>
        <p:spPr>
          <a:xfrm>
            <a:off x="667068" y="224405"/>
            <a:ext cx="859531"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Intro:</a:t>
            </a:r>
            <a:endParaRPr lang="zh-CN" altLang="en-US" sz="2800" dirty="0">
              <a:solidFill>
                <a:schemeClr val="accent5">
                  <a:lumMod val="75000"/>
                </a:schemeClr>
              </a:solidFill>
              <a:latin typeface="Indie Flower" panose="02000000000000000000" pitchFamily="2" charset="0"/>
            </a:endParaRPr>
          </a:p>
        </p:txBody>
      </p:sp>
      <p:cxnSp>
        <p:nvCxnSpPr>
          <p:cNvPr id="31" name="Straight Connector 30">
            <a:extLst>
              <a:ext uri="{FF2B5EF4-FFF2-40B4-BE49-F238E27FC236}">
                <a16:creationId xmlns:a16="http://schemas.microsoft.com/office/drawing/2014/main" id="{FA245822-1FFC-4EE3-926E-F12792824D77}"/>
              </a:ext>
            </a:extLst>
          </p:cNvPr>
          <p:cNvCxnSpPr/>
          <p:nvPr/>
        </p:nvCxnSpPr>
        <p:spPr>
          <a:xfrm flipV="1">
            <a:off x="667068" y="1319569"/>
            <a:ext cx="7695297" cy="1097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81EC4AF-980A-4F97-87DE-DF9F0CEB3658}"/>
              </a:ext>
            </a:extLst>
          </p:cNvPr>
          <p:cNvSpPr txBox="1"/>
          <p:nvPr/>
        </p:nvSpPr>
        <p:spPr>
          <a:xfrm>
            <a:off x="588456" y="1374289"/>
            <a:ext cx="130048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1:</a:t>
            </a:r>
            <a:endParaRPr lang="zh-CN" altLang="en-US" sz="2800" dirty="0">
              <a:solidFill>
                <a:schemeClr val="accent5">
                  <a:lumMod val="75000"/>
                </a:schemeClr>
              </a:solidFill>
              <a:latin typeface="Indie Flower" panose="02000000000000000000" pitchFamily="2" charset="0"/>
            </a:endParaRPr>
          </a:p>
        </p:txBody>
      </p:sp>
      <p:sp>
        <p:nvSpPr>
          <p:cNvPr id="2" name="Slide Number Placeholder 1">
            <a:extLst>
              <a:ext uri="{FF2B5EF4-FFF2-40B4-BE49-F238E27FC236}">
                <a16:creationId xmlns:a16="http://schemas.microsoft.com/office/drawing/2014/main" id="{47CF2A8B-13CB-42CB-8475-27ABF77F9D5F}"/>
              </a:ext>
            </a:extLst>
          </p:cNvPr>
          <p:cNvSpPr>
            <a:spLocks noGrp="1"/>
          </p:cNvSpPr>
          <p:nvPr>
            <p:ph type="sldNum" sz="quarter" idx="12"/>
          </p:nvPr>
        </p:nvSpPr>
        <p:spPr/>
        <p:txBody>
          <a:bodyPr/>
          <a:lstStyle/>
          <a:p>
            <a:fld id="{EBF56985-7CC6-482A-A174-BBAF2E85857D}" type="slidenum">
              <a:rPr lang="zh-CN" altLang="en-US" smtClean="0"/>
              <a:t>49</a:t>
            </a:fld>
            <a:endParaRPr lang="zh-CN" altLang="en-US"/>
          </a:p>
        </p:txBody>
      </p:sp>
      <p:sp>
        <p:nvSpPr>
          <p:cNvPr id="26" name="TextBox 25">
            <a:extLst>
              <a:ext uri="{FF2B5EF4-FFF2-40B4-BE49-F238E27FC236}">
                <a16:creationId xmlns:a16="http://schemas.microsoft.com/office/drawing/2014/main" id="{AE3C10B1-9011-4195-A1BA-A3504880B5D0}"/>
              </a:ext>
            </a:extLst>
          </p:cNvPr>
          <p:cNvSpPr txBox="1"/>
          <p:nvPr/>
        </p:nvSpPr>
        <p:spPr>
          <a:xfrm>
            <a:off x="1746209" y="651744"/>
            <a:ext cx="5521063" cy="400110"/>
          </a:xfrm>
          <a:prstGeom prst="rect">
            <a:avLst/>
          </a:prstGeom>
          <a:noFill/>
        </p:spPr>
        <p:txBody>
          <a:bodyPr wrap="none" rtlCol="0">
            <a:spAutoFit/>
          </a:bodyPr>
          <a:lstStyle/>
          <a:p>
            <a:r>
              <a:rPr lang="en-US" altLang="zh-CN" sz="2000" dirty="0"/>
              <a:t>A geological phenomenon– Hydrothermal Vents</a:t>
            </a:r>
            <a:endParaRPr lang="zh-CN" altLang="en-US" sz="2000" dirty="0"/>
          </a:p>
        </p:txBody>
      </p:sp>
      <p:sp>
        <p:nvSpPr>
          <p:cNvPr id="28" name="TextBox 27">
            <a:extLst>
              <a:ext uri="{FF2B5EF4-FFF2-40B4-BE49-F238E27FC236}">
                <a16:creationId xmlns:a16="http://schemas.microsoft.com/office/drawing/2014/main" id="{0ABD8BA6-9508-4D83-839F-50105DB74F5C}"/>
              </a:ext>
            </a:extLst>
          </p:cNvPr>
          <p:cNvSpPr txBox="1"/>
          <p:nvPr/>
        </p:nvSpPr>
        <p:spPr>
          <a:xfrm>
            <a:off x="1746209" y="1931051"/>
            <a:ext cx="4812536" cy="400110"/>
          </a:xfrm>
          <a:prstGeom prst="rect">
            <a:avLst/>
          </a:prstGeom>
          <a:noFill/>
        </p:spPr>
        <p:txBody>
          <a:bodyPr wrap="none" rtlCol="0">
            <a:spAutoFit/>
          </a:bodyPr>
          <a:lstStyle/>
          <a:p>
            <a:r>
              <a:rPr lang="en-US" altLang="zh-CN" sz="2000" dirty="0"/>
              <a:t>Background info – exotic life / significance</a:t>
            </a:r>
            <a:endParaRPr lang="zh-CN" altLang="en-US" sz="2000" dirty="0"/>
          </a:p>
        </p:txBody>
      </p:sp>
      <p:cxnSp>
        <p:nvCxnSpPr>
          <p:cNvPr id="12" name="Straight Connector 11">
            <a:extLst>
              <a:ext uri="{FF2B5EF4-FFF2-40B4-BE49-F238E27FC236}">
                <a16:creationId xmlns:a16="http://schemas.microsoft.com/office/drawing/2014/main" id="{CC7DBABF-3086-44E1-B401-5BBE6B643DB6}"/>
              </a:ext>
            </a:extLst>
          </p:cNvPr>
          <p:cNvCxnSpPr/>
          <p:nvPr/>
        </p:nvCxnSpPr>
        <p:spPr>
          <a:xfrm flipV="1">
            <a:off x="667068" y="2577617"/>
            <a:ext cx="7695297" cy="1097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5D47C68-20AE-40B2-A52D-E8839ACE53C8}"/>
              </a:ext>
            </a:extLst>
          </p:cNvPr>
          <p:cNvSpPr txBox="1"/>
          <p:nvPr/>
        </p:nvSpPr>
        <p:spPr>
          <a:xfrm>
            <a:off x="588456" y="2632337"/>
            <a:ext cx="130048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2:</a:t>
            </a:r>
            <a:endParaRPr lang="zh-CN" altLang="en-US" sz="2800" dirty="0">
              <a:solidFill>
                <a:schemeClr val="accent5">
                  <a:lumMod val="75000"/>
                </a:schemeClr>
              </a:solidFill>
              <a:latin typeface="Indie Flower" panose="02000000000000000000" pitchFamily="2" charset="0"/>
            </a:endParaRPr>
          </a:p>
        </p:txBody>
      </p:sp>
      <p:sp>
        <p:nvSpPr>
          <p:cNvPr id="19" name="TextBox 18">
            <a:extLst>
              <a:ext uri="{FF2B5EF4-FFF2-40B4-BE49-F238E27FC236}">
                <a16:creationId xmlns:a16="http://schemas.microsoft.com/office/drawing/2014/main" id="{747D98BE-8957-448B-8259-2FD5B579087F}"/>
              </a:ext>
            </a:extLst>
          </p:cNvPr>
          <p:cNvSpPr txBox="1"/>
          <p:nvPr/>
        </p:nvSpPr>
        <p:spPr>
          <a:xfrm>
            <a:off x="1781819" y="3257514"/>
            <a:ext cx="4677884" cy="400110"/>
          </a:xfrm>
          <a:prstGeom prst="rect">
            <a:avLst/>
          </a:prstGeom>
          <a:noFill/>
        </p:spPr>
        <p:txBody>
          <a:bodyPr wrap="none" rtlCol="0">
            <a:spAutoFit/>
          </a:bodyPr>
          <a:lstStyle/>
          <a:p>
            <a:r>
              <a:rPr lang="en-US" altLang="zh-CN" sz="2000" dirty="0"/>
              <a:t>The formation of the hydrothermal vents</a:t>
            </a:r>
            <a:endParaRPr lang="zh-CN" altLang="en-US" sz="2000" dirty="0"/>
          </a:p>
        </p:txBody>
      </p:sp>
      <p:sp>
        <p:nvSpPr>
          <p:cNvPr id="18" name="TextBox 15">
            <a:extLst>
              <a:ext uri="{FF2B5EF4-FFF2-40B4-BE49-F238E27FC236}">
                <a16:creationId xmlns:a16="http://schemas.microsoft.com/office/drawing/2014/main" id="{0E002572-4775-BF48-BA48-7355FBC6034F}"/>
              </a:ext>
            </a:extLst>
          </p:cNvPr>
          <p:cNvSpPr txBox="1"/>
          <p:nvPr/>
        </p:nvSpPr>
        <p:spPr>
          <a:xfrm>
            <a:off x="1781819" y="317832"/>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00:00 – 00:57</a:t>
            </a:r>
            <a:endParaRPr lang="zh-CN" altLang="en-US" sz="2000" dirty="0">
              <a:solidFill>
                <a:schemeClr val="accent5">
                  <a:lumMod val="75000"/>
                </a:schemeClr>
              </a:solidFill>
              <a:latin typeface="Indie Flower" panose="02000000000000000000" pitchFamily="2" charset="0"/>
            </a:endParaRPr>
          </a:p>
        </p:txBody>
      </p:sp>
      <p:sp>
        <p:nvSpPr>
          <p:cNvPr id="20" name="TextBox 20">
            <a:extLst>
              <a:ext uri="{FF2B5EF4-FFF2-40B4-BE49-F238E27FC236}">
                <a16:creationId xmlns:a16="http://schemas.microsoft.com/office/drawing/2014/main" id="{635640A5-4B8D-254A-B1EA-B81A37E00DD3}"/>
              </a:ext>
            </a:extLst>
          </p:cNvPr>
          <p:cNvSpPr txBox="1"/>
          <p:nvPr/>
        </p:nvSpPr>
        <p:spPr>
          <a:xfrm>
            <a:off x="1888940" y="1447969"/>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00:57 – 01:33</a:t>
            </a:r>
            <a:endParaRPr lang="zh-CN" altLang="en-US" sz="2000" dirty="0"/>
          </a:p>
        </p:txBody>
      </p:sp>
      <p:sp>
        <p:nvSpPr>
          <p:cNvPr id="23" name="TextBox 13">
            <a:extLst>
              <a:ext uri="{FF2B5EF4-FFF2-40B4-BE49-F238E27FC236}">
                <a16:creationId xmlns:a16="http://schemas.microsoft.com/office/drawing/2014/main" id="{9E2BC915-3019-C04F-A6F9-878989D91636}"/>
              </a:ext>
            </a:extLst>
          </p:cNvPr>
          <p:cNvSpPr txBox="1"/>
          <p:nvPr/>
        </p:nvSpPr>
        <p:spPr>
          <a:xfrm>
            <a:off x="1888939" y="2755447"/>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01:33 – 02:50</a:t>
            </a:r>
            <a:endParaRPr lang="zh-CN" altLang="en-US" sz="2000" dirty="0"/>
          </a:p>
        </p:txBody>
      </p:sp>
      <p:sp>
        <p:nvSpPr>
          <p:cNvPr id="21" name="TextBox 12">
            <a:extLst>
              <a:ext uri="{FF2B5EF4-FFF2-40B4-BE49-F238E27FC236}">
                <a16:creationId xmlns:a16="http://schemas.microsoft.com/office/drawing/2014/main" id="{A6BF1C2D-2E33-CF4F-9B47-DA5143FDF68C}"/>
              </a:ext>
            </a:extLst>
          </p:cNvPr>
          <p:cNvSpPr txBox="1"/>
          <p:nvPr/>
        </p:nvSpPr>
        <p:spPr>
          <a:xfrm>
            <a:off x="591486" y="3796124"/>
            <a:ext cx="130048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3:</a:t>
            </a:r>
            <a:endParaRPr lang="zh-CN" altLang="en-US" sz="2800" dirty="0">
              <a:solidFill>
                <a:schemeClr val="accent5">
                  <a:lumMod val="75000"/>
                </a:schemeClr>
              </a:solidFill>
              <a:latin typeface="Indie Flower" panose="02000000000000000000" pitchFamily="2" charset="0"/>
            </a:endParaRPr>
          </a:p>
        </p:txBody>
      </p:sp>
      <p:sp>
        <p:nvSpPr>
          <p:cNvPr id="22" name="TextBox 13">
            <a:extLst>
              <a:ext uri="{FF2B5EF4-FFF2-40B4-BE49-F238E27FC236}">
                <a16:creationId xmlns:a16="http://schemas.microsoft.com/office/drawing/2014/main" id="{A35AA6C9-47AE-814B-9ABA-6F6C1BFC9EB2}"/>
              </a:ext>
            </a:extLst>
          </p:cNvPr>
          <p:cNvSpPr txBox="1"/>
          <p:nvPr/>
        </p:nvSpPr>
        <p:spPr>
          <a:xfrm>
            <a:off x="1888939" y="3857679"/>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02:51 – 04:06</a:t>
            </a:r>
            <a:endParaRPr lang="zh-CN" altLang="en-US" sz="2000" dirty="0"/>
          </a:p>
        </p:txBody>
      </p:sp>
      <p:sp>
        <p:nvSpPr>
          <p:cNvPr id="27" name="TextBox 18">
            <a:extLst>
              <a:ext uri="{FF2B5EF4-FFF2-40B4-BE49-F238E27FC236}">
                <a16:creationId xmlns:a16="http://schemas.microsoft.com/office/drawing/2014/main" id="{43145E52-65FD-0646-B933-154578D9EA9C}"/>
              </a:ext>
            </a:extLst>
          </p:cNvPr>
          <p:cNvSpPr txBox="1"/>
          <p:nvPr/>
        </p:nvSpPr>
        <p:spPr>
          <a:xfrm>
            <a:off x="1781819" y="4395961"/>
            <a:ext cx="6612708" cy="400110"/>
          </a:xfrm>
          <a:prstGeom prst="rect">
            <a:avLst/>
          </a:prstGeom>
          <a:noFill/>
        </p:spPr>
        <p:txBody>
          <a:bodyPr wrap="none" rtlCol="0">
            <a:spAutoFit/>
          </a:bodyPr>
          <a:lstStyle/>
          <a:p>
            <a:r>
              <a:rPr lang="en-US" altLang="zh-CN" sz="2000" dirty="0"/>
              <a:t>What does water carry? –minerals – interact – black smoke</a:t>
            </a:r>
            <a:endParaRPr lang="zh-CN" altLang="en-US" sz="2000" dirty="0"/>
          </a:p>
        </p:txBody>
      </p:sp>
      <p:sp>
        <p:nvSpPr>
          <p:cNvPr id="25" name="TextBox 12">
            <a:extLst>
              <a:ext uri="{FF2B5EF4-FFF2-40B4-BE49-F238E27FC236}">
                <a16:creationId xmlns:a16="http://schemas.microsoft.com/office/drawing/2014/main" id="{21125E94-C9B0-0E49-9EBC-11AE918C3540}"/>
              </a:ext>
            </a:extLst>
          </p:cNvPr>
          <p:cNvSpPr txBox="1"/>
          <p:nvPr/>
        </p:nvSpPr>
        <p:spPr>
          <a:xfrm>
            <a:off x="667068" y="4967783"/>
            <a:ext cx="130048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4:</a:t>
            </a:r>
            <a:endParaRPr lang="zh-CN" altLang="en-US" sz="2800" dirty="0">
              <a:solidFill>
                <a:schemeClr val="accent5">
                  <a:lumMod val="75000"/>
                </a:schemeClr>
              </a:solidFill>
              <a:latin typeface="Indie Flower" panose="02000000000000000000" pitchFamily="2" charset="0"/>
            </a:endParaRPr>
          </a:p>
        </p:txBody>
      </p:sp>
      <p:sp>
        <p:nvSpPr>
          <p:cNvPr id="30" name="TextBox 13">
            <a:extLst>
              <a:ext uri="{FF2B5EF4-FFF2-40B4-BE49-F238E27FC236}">
                <a16:creationId xmlns:a16="http://schemas.microsoft.com/office/drawing/2014/main" id="{0E484813-A8AE-5047-AF66-B9FCEF5CD11F}"/>
              </a:ext>
            </a:extLst>
          </p:cNvPr>
          <p:cNvSpPr txBox="1"/>
          <p:nvPr/>
        </p:nvSpPr>
        <p:spPr>
          <a:xfrm>
            <a:off x="1967552" y="5029338"/>
            <a:ext cx="1604927" cy="400110"/>
          </a:xfrm>
          <a:prstGeom prst="rect">
            <a:avLst/>
          </a:prstGeom>
          <a:noFill/>
        </p:spPr>
        <p:txBody>
          <a:bodyPr wrap="none" rtlCol="0">
            <a:spAutoFit/>
          </a:bodyPr>
          <a:lstStyle/>
          <a:p>
            <a:r>
              <a:rPr lang="en-US" altLang="zh-CN" sz="2000" dirty="0">
                <a:solidFill>
                  <a:schemeClr val="accent5">
                    <a:lumMod val="75000"/>
                  </a:schemeClr>
                </a:solidFill>
                <a:latin typeface="Indie Flower" panose="02000000000000000000" pitchFamily="2" charset="0"/>
              </a:rPr>
              <a:t>04:07 – 05:31</a:t>
            </a:r>
            <a:endParaRPr lang="zh-CN" altLang="en-US" sz="2000" dirty="0"/>
          </a:p>
        </p:txBody>
      </p:sp>
      <p:cxnSp>
        <p:nvCxnSpPr>
          <p:cNvPr id="32" name="Straight Connector 11">
            <a:extLst>
              <a:ext uri="{FF2B5EF4-FFF2-40B4-BE49-F238E27FC236}">
                <a16:creationId xmlns:a16="http://schemas.microsoft.com/office/drawing/2014/main" id="{8F6988F9-E5EE-674F-9C7E-8EE196870399}"/>
              </a:ext>
            </a:extLst>
          </p:cNvPr>
          <p:cNvCxnSpPr/>
          <p:nvPr/>
        </p:nvCxnSpPr>
        <p:spPr>
          <a:xfrm flipV="1">
            <a:off x="667068" y="3721386"/>
            <a:ext cx="7695297" cy="1097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11">
            <a:extLst>
              <a:ext uri="{FF2B5EF4-FFF2-40B4-BE49-F238E27FC236}">
                <a16:creationId xmlns:a16="http://schemas.microsoft.com/office/drawing/2014/main" id="{7C33F038-C969-0D4C-A657-C6F31825B42B}"/>
              </a:ext>
            </a:extLst>
          </p:cNvPr>
          <p:cNvCxnSpPr/>
          <p:nvPr/>
        </p:nvCxnSpPr>
        <p:spPr>
          <a:xfrm flipV="1">
            <a:off x="667068" y="4895252"/>
            <a:ext cx="7695297" cy="1097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4" name="TextBox 18">
            <a:extLst>
              <a:ext uri="{FF2B5EF4-FFF2-40B4-BE49-F238E27FC236}">
                <a16:creationId xmlns:a16="http://schemas.microsoft.com/office/drawing/2014/main" id="{3695D392-636D-D248-A528-BFBBDE34211C}"/>
              </a:ext>
            </a:extLst>
          </p:cNvPr>
          <p:cNvSpPr txBox="1"/>
          <p:nvPr/>
        </p:nvSpPr>
        <p:spPr>
          <a:xfrm>
            <a:off x="1781819" y="5649985"/>
            <a:ext cx="6660798" cy="400110"/>
          </a:xfrm>
          <a:prstGeom prst="rect">
            <a:avLst/>
          </a:prstGeom>
          <a:noFill/>
        </p:spPr>
        <p:txBody>
          <a:bodyPr wrap="none" rtlCol="0">
            <a:spAutoFit/>
          </a:bodyPr>
          <a:lstStyle/>
          <a:p>
            <a:r>
              <a:rPr lang="en-US" altLang="zh-CN" sz="2000" dirty="0"/>
              <a:t>The other type of smoke and the formation of the chimney</a:t>
            </a:r>
            <a:endParaRPr lang="zh-CN" altLang="en-US" sz="2000" dirty="0"/>
          </a:p>
        </p:txBody>
      </p:sp>
      <p:sp>
        <p:nvSpPr>
          <p:cNvPr id="35" name="TextBox 16">
            <a:extLst>
              <a:ext uri="{FF2B5EF4-FFF2-40B4-BE49-F238E27FC236}">
                <a16:creationId xmlns:a16="http://schemas.microsoft.com/office/drawing/2014/main" id="{4EA8F07E-D516-C64E-98F5-671CB0A191E0}"/>
              </a:ext>
            </a:extLst>
          </p:cNvPr>
          <p:cNvSpPr txBox="1"/>
          <p:nvPr/>
        </p:nvSpPr>
        <p:spPr>
          <a:xfrm>
            <a:off x="10397593" y="283316"/>
            <a:ext cx="1330814" cy="954107"/>
          </a:xfrm>
          <a:prstGeom prst="rect">
            <a:avLst/>
          </a:prstGeom>
          <a:noFill/>
        </p:spPr>
        <p:txBody>
          <a:bodyPr wrap="none" rtlCol="0">
            <a:spAutoFit/>
          </a:bodyPr>
          <a:lstStyle/>
          <a:p>
            <a:r>
              <a:rPr lang="en-US" altLang="zh-CN" sz="2800" b="1" dirty="0">
                <a:solidFill>
                  <a:schemeClr val="accent5">
                    <a:lumMod val="75000"/>
                  </a:schemeClr>
                </a:solidFill>
                <a:latin typeface="Agency FB" panose="020B0503020202020204" pitchFamily="34" charset="0"/>
              </a:rPr>
              <a:t>Lecture</a:t>
            </a:r>
          </a:p>
          <a:p>
            <a:r>
              <a:rPr lang="en-US" altLang="zh-CN" sz="2800" b="1" dirty="0">
                <a:solidFill>
                  <a:schemeClr val="accent5">
                    <a:lumMod val="75000"/>
                  </a:schemeClr>
                </a:solidFill>
                <a:latin typeface="Agency FB" panose="020B0503020202020204" pitchFamily="34" charset="0"/>
              </a:rPr>
              <a:t>TPO 69-2</a:t>
            </a:r>
          </a:p>
        </p:txBody>
      </p:sp>
    </p:spTree>
    <p:extLst>
      <p:ext uri="{BB962C8B-B14F-4D97-AF65-F5344CB8AC3E}">
        <p14:creationId xmlns:p14="http://schemas.microsoft.com/office/powerpoint/2010/main" val="1251807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545544F-4DC8-4805-9C6C-34AC569849A3}"/>
              </a:ext>
            </a:extLst>
          </p:cNvPr>
          <p:cNvSpPr txBox="1"/>
          <p:nvPr/>
        </p:nvSpPr>
        <p:spPr>
          <a:xfrm>
            <a:off x="290831" y="1832487"/>
            <a:ext cx="6911340" cy="4770537"/>
          </a:xfrm>
          <a:prstGeom prst="rect">
            <a:avLst/>
          </a:prstGeom>
          <a:noFill/>
        </p:spPr>
        <p:txBody>
          <a:bodyPr wrap="square">
            <a:spAutoFit/>
          </a:bodyPr>
          <a:lstStyle/>
          <a:p>
            <a:pPr>
              <a:spcAft>
                <a:spcPts val="1200"/>
              </a:spcAft>
            </a:pPr>
            <a:r>
              <a:rPr lang="en-US" altLang="zh-CN" sz="2000" i="0" u="sng" dirty="0">
                <a:effectLst/>
                <a:latin typeface="+mn-ea"/>
              </a:rPr>
              <a:t>MALE STUDENT:  </a:t>
            </a:r>
            <a:r>
              <a:rPr lang="en-US" altLang="zh-CN" sz="2000" i="0" dirty="0">
                <a:effectLst/>
                <a:latin typeface="+mn-ea"/>
              </a:rPr>
              <a:t>Hi. Professor Brown. </a:t>
            </a:r>
          </a:p>
          <a:p>
            <a:pPr>
              <a:spcAft>
                <a:spcPts val="1200"/>
              </a:spcAft>
            </a:pPr>
            <a:r>
              <a:rPr lang="en-US" altLang="zh-CN" sz="2000" i="0" u="sng" dirty="0">
                <a:solidFill>
                  <a:schemeClr val="accent5">
                    <a:lumMod val="75000"/>
                  </a:schemeClr>
                </a:solidFill>
                <a:effectLst/>
                <a:latin typeface="+mn-ea"/>
              </a:rPr>
              <a:t>FEMALE PROFESSOR</a:t>
            </a:r>
            <a:r>
              <a:rPr lang="en-US" altLang="zh-CN" sz="2000" i="0" dirty="0">
                <a:solidFill>
                  <a:schemeClr val="accent5">
                    <a:lumMod val="75000"/>
                  </a:schemeClr>
                </a:solidFill>
                <a:effectLst/>
                <a:latin typeface="+mn-ea"/>
              </a:rPr>
              <a:t>: Hi. Paul. What can I do for you? </a:t>
            </a:r>
          </a:p>
          <a:p>
            <a:pPr>
              <a:spcAft>
                <a:spcPts val="1200"/>
              </a:spcAft>
            </a:pPr>
            <a:r>
              <a:rPr lang="en-US" altLang="zh-CN" sz="2000" i="0" u="sng" dirty="0">
                <a:effectLst/>
                <a:latin typeface="+mn-ea"/>
              </a:rPr>
              <a:t>MALE STUDENT: </a:t>
            </a:r>
            <a:r>
              <a:rPr lang="en-US" altLang="zh-CN" sz="2000" i="0" dirty="0">
                <a:effectLst/>
                <a:latin typeface="+mn-ea"/>
              </a:rPr>
              <a:t>I have a question about the final exam. I mean, will it cover everything we've done all term? Or just what we've been doing since the mid-term exam. </a:t>
            </a:r>
          </a:p>
          <a:p>
            <a:pPr>
              <a:spcAft>
                <a:spcPts val="1200"/>
              </a:spcAft>
            </a:pPr>
            <a:r>
              <a:rPr lang="en-US" altLang="zh-CN" sz="2000" i="0" u="sng" dirty="0">
                <a:solidFill>
                  <a:schemeClr val="accent5">
                    <a:lumMod val="75000"/>
                  </a:schemeClr>
                </a:solidFill>
                <a:effectLst/>
                <a:latin typeface="+mn-ea"/>
              </a:rPr>
              <a:t>FEMALE PROFESSOR: </a:t>
            </a:r>
            <a:r>
              <a:rPr lang="en-US" altLang="zh-CN" sz="2000" i="0" dirty="0">
                <a:solidFill>
                  <a:schemeClr val="accent5">
                    <a:lumMod val="75000"/>
                  </a:schemeClr>
                </a:solidFill>
                <a:effectLst/>
                <a:latin typeface="+mn-ea"/>
              </a:rPr>
              <a:t>Everything we've done all term.</a:t>
            </a:r>
          </a:p>
          <a:p>
            <a:pPr>
              <a:spcAft>
                <a:spcPts val="1200"/>
              </a:spcAft>
            </a:pPr>
            <a:r>
              <a:rPr lang="en-US" altLang="zh-CN" sz="2000" i="0" u="sng" dirty="0">
                <a:effectLst/>
                <a:latin typeface="+mn-ea"/>
              </a:rPr>
              <a:t>MALE STUDENT: </a:t>
            </a:r>
            <a:r>
              <a:rPr lang="en-US" altLang="zh-CN" sz="2000" i="0" dirty="0">
                <a:effectLst/>
                <a:latin typeface="+mn-ea"/>
              </a:rPr>
              <a:t>Oh, boy. You know, I'm still not too clear about the hydrologic cycle, um ...the transfer of water back and forth between the Earth and the atmosphere ...I really blew the question about it on the midterm exam. I </a:t>
            </a:r>
            <a:r>
              <a:rPr lang="en-US" altLang="zh-CN" sz="2000" i="0" dirty="0" err="1">
                <a:effectLst/>
                <a:latin typeface="+mn-ea"/>
              </a:rPr>
              <a:t>wanna</a:t>
            </a:r>
            <a:r>
              <a:rPr lang="en-US" altLang="zh-CN" sz="2000" i="0" dirty="0">
                <a:effectLst/>
                <a:latin typeface="+mn-ea"/>
              </a:rPr>
              <a:t> do better on the final exam, but I'm still having trouble with it.</a:t>
            </a:r>
            <a:br>
              <a:rPr lang="en-US" altLang="zh-CN" sz="2000" i="0" dirty="0">
                <a:effectLst/>
                <a:latin typeface="+mn-ea"/>
              </a:rPr>
            </a:br>
            <a:endParaRPr lang="zh-CN" altLang="en-US" sz="2400" dirty="0">
              <a:latin typeface="+mn-ea"/>
            </a:endParaRPr>
          </a:p>
        </p:txBody>
      </p:sp>
      <p:sp>
        <p:nvSpPr>
          <p:cNvPr id="24" name="TextBox 23">
            <a:extLst>
              <a:ext uri="{FF2B5EF4-FFF2-40B4-BE49-F238E27FC236}">
                <a16:creationId xmlns:a16="http://schemas.microsoft.com/office/drawing/2014/main" id="{F0A447C2-20C6-4D67-BE9B-710DD047BDF4}"/>
              </a:ext>
            </a:extLst>
          </p:cNvPr>
          <p:cNvSpPr txBox="1"/>
          <p:nvPr/>
        </p:nvSpPr>
        <p:spPr>
          <a:xfrm>
            <a:off x="682329" y="312670"/>
            <a:ext cx="3064172"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Intro: 00:00 – 00:34</a:t>
            </a:r>
            <a:endParaRPr lang="zh-CN" altLang="en-US" sz="2800" dirty="0">
              <a:solidFill>
                <a:schemeClr val="accent5">
                  <a:lumMod val="75000"/>
                </a:schemeClr>
              </a:solidFill>
              <a:latin typeface="Indie Flower" panose="02000000000000000000" pitchFamily="2" charset="0"/>
            </a:endParaRPr>
          </a:p>
        </p:txBody>
      </p:sp>
      <p:sp>
        <p:nvSpPr>
          <p:cNvPr id="2" name="Slide Number Placeholder 1">
            <a:extLst>
              <a:ext uri="{FF2B5EF4-FFF2-40B4-BE49-F238E27FC236}">
                <a16:creationId xmlns:a16="http://schemas.microsoft.com/office/drawing/2014/main" id="{7B026011-01C5-4FE8-AB32-610BB89741CD}"/>
              </a:ext>
            </a:extLst>
          </p:cNvPr>
          <p:cNvSpPr>
            <a:spLocks noGrp="1"/>
          </p:cNvSpPr>
          <p:nvPr>
            <p:ph type="sldNum" sz="quarter" idx="12"/>
          </p:nvPr>
        </p:nvSpPr>
        <p:spPr/>
        <p:txBody>
          <a:bodyPr/>
          <a:lstStyle/>
          <a:p>
            <a:fld id="{EBF56985-7CC6-482A-A174-BBAF2E85857D}" type="slidenum">
              <a:rPr lang="zh-CN" altLang="en-US" smtClean="0"/>
              <a:t>5</a:t>
            </a:fld>
            <a:endParaRPr lang="zh-CN" altLang="en-US"/>
          </a:p>
        </p:txBody>
      </p:sp>
      <p:sp>
        <p:nvSpPr>
          <p:cNvPr id="14" name="TextBox 13">
            <a:extLst>
              <a:ext uri="{FF2B5EF4-FFF2-40B4-BE49-F238E27FC236}">
                <a16:creationId xmlns:a16="http://schemas.microsoft.com/office/drawing/2014/main" id="{D768C1C7-5B69-4390-B78B-A50A6338416E}"/>
              </a:ext>
            </a:extLst>
          </p:cNvPr>
          <p:cNvSpPr txBox="1"/>
          <p:nvPr/>
        </p:nvSpPr>
        <p:spPr>
          <a:xfrm>
            <a:off x="667068" y="674503"/>
            <a:ext cx="4904242" cy="707886"/>
          </a:xfrm>
          <a:prstGeom prst="rect">
            <a:avLst/>
          </a:prstGeom>
          <a:noFill/>
        </p:spPr>
        <p:txBody>
          <a:bodyPr wrap="square">
            <a:spAutoFit/>
          </a:bodyPr>
          <a:lstStyle/>
          <a:p>
            <a:r>
              <a:rPr lang="en-US" altLang="zh-CN" sz="2000" dirty="0">
                <a:solidFill>
                  <a:schemeClr val="accent5">
                    <a:lumMod val="75000"/>
                  </a:schemeClr>
                </a:solidFill>
                <a:latin typeface="+mn-ea"/>
              </a:rPr>
              <a:t>Please play the recording and summarize the introduction with 2-4 sentences.</a:t>
            </a:r>
            <a:endParaRPr lang="zh-CN" altLang="en-US" sz="2000" dirty="0">
              <a:solidFill>
                <a:schemeClr val="accent5">
                  <a:lumMod val="75000"/>
                </a:schemeClr>
              </a:solidFill>
              <a:latin typeface="+mn-ea"/>
            </a:endParaRPr>
          </a:p>
        </p:txBody>
      </p:sp>
      <p:sp>
        <p:nvSpPr>
          <p:cNvPr id="5" name="TextBox 4">
            <a:extLst>
              <a:ext uri="{FF2B5EF4-FFF2-40B4-BE49-F238E27FC236}">
                <a16:creationId xmlns:a16="http://schemas.microsoft.com/office/drawing/2014/main" id="{4BE1C27F-F28E-4047-9C05-3C18969DA354}"/>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
        <p:nvSpPr>
          <p:cNvPr id="4" name="Rectangle 3">
            <a:extLst>
              <a:ext uri="{FF2B5EF4-FFF2-40B4-BE49-F238E27FC236}">
                <a16:creationId xmlns:a16="http://schemas.microsoft.com/office/drawing/2014/main" id="{A441BF71-6F1D-4B67-B798-70F95A753075}"/>
              </a:ext>
            </a:extLst>
          </p:cNvPr>
          <p:cNvSpPr/>
          <p:nvPr/>
        </p:nvSpPr>
        <p:spPr>
          <a:xfrm>
            <a:off x="594360" y="250549"/>
            <a:ext cx="4813663" cy="13568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Arrow: Right 8">
            <a:extLst>
              <a:ext uri="{FF2B5EF4-FFF2-40B4-BE49-F238E27FC236}">
                <a16:creationId xmlns:a16="http://schemas.microsoft.com/office/drawing/2014/main" id="{8FB141CF-DB51-496A-8929-4F4336B0C0D3}"/>
              </a:ext>
            </a:extLst>
          </p:cNvPr>
          <p:cNvSpPr/>
          <p:nvPr/>
        </p:nvSpPr>
        <p:spPr>
          <a:xfrm rot="10800000">
            <a:off x="5644018" y="621782"/>
            <a:ext cx="632473" cy="369332"/>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75D60EF7-5691-2342-90BE-C5B413F033BC}"/>
              </a:ext>
            </a:extLst>
          </p:cNvPr>
          <p:cNvSpPr txBox="1"/>
          <p:nvPr/>
        </p:nvSpPr>
        <p:spPr>
          <a:xfrm>
            <a:off x="7008880" y="2642465"/>
            <a:ext cx="5029200" cy="2308324"/>
          </a:xfrm>
          <a:prstGeom prst="rect">
            <a:avLst/>
          </a:prstGeom>
          <a:noFill/>
        </p:spPr>
        <p:txBody>
          <a:bodyPr wrap="square" rtlCol="0">
            <a:spAutoFit/>
          </a:bodyPr>
          <a:lstStyle/>
          <a:p>
            <a:r>
              <a:rPr kumimoji="1" lang="en-US" altLang="zh-CN" b="1" u="sng" dirty="0"/>
              <a:t>Answers:</a:t>
            </a:r>
          </a:p>
          <a:p>
            <a:endParaRPr kumimoji="1" lang="en-US" altLang="zh-CN" dirty="0"/>
          </a:p>
          <a:p>
            <a:r>
              <a:rPr kumimoji="1" lang="en-US" altLang="zh-CN" dirty="0"/>
              <a:t>The student comes to the office to ask about the final exam. He mentions that he still has a problem about hydrologic cycle. Moreover, he really wants to solve this problem before final exam, because he has already failed on the midterm exam.</a:t>
            </a:r>
          </a:p>
        </p:txBody>
      </p:sp>
    </p:spTree>
    <p:extLst>
      <p:ext uri="{BB962C8B-B14F-4D97-AF65-F5344CB8AC3E}">
        <p14:creationId xmlns:p14="http://schemas.microsoft.com/office/powerpoint/2010/main" val="3533670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F0A447C2-20C6-4D67-BE9B-710DD047BDF4}"/>
              </a:ext>
            </a:extLst>
          </p:cNvPr>
          <p:cNvSpPr txBox="1"/>
          <p:nvPr/>
        </p:nvSpPr>
        <p:spPr>
          <a:xfrm>
            <a:off x="552768" y="275205"/>
            <a:ext cx="3064172"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Intro: 00:00 – 00:34</a:t>
            </a:r>
            <a:endParaRPr lang="zh-CN" altLang="en-US" sz="2800" dirty="0">
              <a:solidFill>
                <a:schemeClr val="accent5">
                  <a:lumMod val="75000"/>
                </a:schemeClr>
              </a:solidFill>
              <a:latin typeface="Indie Flower" panose="02000000000000000000" pitchFamily="2" charset="0"/>
            </a:endParaRPr>
          </a:p>
        </p:txBody>
      </p:sp>
      <p:sp>
        <p:nvSpPr>
          <p:cNvPr id="2" name="Slide Number Placeholder 1">
            <a:extLst>
              <a:ext uri="{FF2B5EF4-FFF2-40B4-BE49-F238E27FC236}">
                <a16:creationId xmlns:a16="http://schemas.microsoft.com/office/drawing/2014/main" id="{7B026011-01C5-4FE8-AB32-610BB89741CD}"/>
              </a:ext>
            </a:extLst>
          </p:cNvPr>
          <p:cNvSpPr>
            <a:spLocks noGrp="1"/>
          </p:cNvSpPr>
          <p:nvPr>
            <p:ph type="sldNum" sz="quarter" idx="12"/>
          </p:nvPr>
        </p:nvSpPr>
        <p:spPr/>
        <p:txBody>
          <a:bodyPr/>
          <a:lstStyle/>
          <a:p>
            <a:fld id="{EBF56985-7CC6-482A-A174-BBAF2E85857D}" type="slidenum">
              <a:rPr lang="zh-CN" altLang="en-US" smtClean="0"/>
              <a:t>6</a:t>
            </a:fld>
            <a:endParaRPr lang="zh-CN" altLang="en-US"/>
          </a:p>
        </p:txBody>
      </p:sp>
      <p:sp>
        <p:nvSpPr>
          <p:cNvPr id="14" name="TextBox 13">
            <a:extLst>
              <a:ext uri="{FF2B5EF4-FFF2-40B4-BE49-F238E27FC236}">
                <a16:creationId xmlns:a16="http://schemas.microsoft.com/office/drawing/2014/main" id="{D768C1C7-5B69-4390-B78B-A50A6338416E}"/>
              </a:ext>
            </a:extLst>
          </p:cNvPr>
          <p:cNvSpPr txBox="1"/>
          <p:nvPr/>
        </p:nvSpPr>
        <p:spPr>
          <a:xfrm>
            <a:off x="552768" y="798425"/>
            <a:ext cx="4904242" cy="707886"/>
          </a:xfrm>
          <a:prstGeom prst="rect">
            <a:avLst/>
          </a:prstGeom>
          <a:noFill/>
        </p:spPr>
        <p:txBody>
          <a:bodyPr wrap="square">
            <a:spAutoFit/>
          </a:bodyPr>
          <a:lstStyle/>
          <a:p>
            <a:r>
              <a:rPr lang="en-US" altLang="zh-CN" sz="2000" dirty="0">
                <a:solidFill>
                  <a:schemeClr val="accent5">
                    <a:lumMod val="75000"/>
                  </a:schemeClr>
                </a:solidFill>
                <a:latin typeface="+mn-ea"/>
              </a:rPr>
              <a:t>Please play the recording and summarize the introduction with 2-4 sentences.</a:t>
            </a:r>
            <a:endParaRPr lang="zh-CN" altLang="en-US" sz="2000" dirty="0">
              <a:solidFill>
                <a:schemeClr val="accent5">
                  <a:lumMod val="75000"/>
                </a:schemeClr>
              </a:solidFill>
              <a:latin typeface="+mn-ea"/>
            </a:endParaRPr>
          </a:p>
        </p:txBody>
      </p:sp>
      <p:sp>
        <p:nvSpPr>
          <p:cNvPr id="19" name="TextBox 9">
            <a:extLst>
              <a:ext uri="{FF2B5EF4-FFF2-40B4-BE49-F238E27FC236}">
                <a16:creationId xmlns:a16="http://schemas.microsoft.com/office/drawing/2014/main" id="{9A125338-EBC3-D94B-86B1-85FAD159A022}"/>
              </a:ext>
            </a:extLst>
          </p:cNvPr>
          <p:cNvSpPr txBox="1"/>
          <p:nvPr/>
        </p:nvSpPr>
        <p:spPr>
          <a:xfrm>
            <a:off x="290831" y="1832487"/>
            <a:ext cx="6911340" cy="4770537"/>
          </a:xfrm>
          <a:prstGeom prst="rect">
            <a:avLst/>
          </a:prstGeom>
          <a:noFill/>
        </p:spPr>
        <p:txBody>
          <a:bodyPr wrap="square">
            <a:spAutoFit/>
          </a:bodyPr>
          <a:lstStyle/>
          <a:p>
            <a:pPr>
              <a:spcAft>
                <a:spcPts val="1200"/>
              </a:spcAft>
            </a:pPr>
            <a:r>
              <a:rPr lang="en-US" altLang="zh-CN" sz="2000" i="0" u="sng" dirty="0">
                <a:effectLst/>
                <a:latin typeface="+mn-ea"/>
              </a:rPr>
              <a:t>MALE STUDENT:  </a:t>
            </a:r>
            <a:r>
              <a:rPr lang="en-US" altLang="zh-CN" sz="2000" i="0" dirty="0">
                <a:effectLst/>
                <a:latin typeface="+mn-ea"/>
              </a:rPr>
              <a:t>Hi. Professor Brown. </a:t>
            </a:r>
          </a:p>
          <a:p>
            <a:pPr>
              <a:spcAft>
                <a:spcPts val="1200"/>
              </a:spcAft>
            </a:pPr>
            <a:r>
              <a:rPr lang="en-US" altLang="zh-CN" sz="2000" i="0" u="sng" dirty="0">
                <a:solidFill>
                  <a:schemeClr val="accent5">
                    <a:lumMod val="75000"/>
                  </a:schemeClr>
                </a:solidFill>
                <a:effectLst/>
                <a:latin typeface="+mn-ea"/>
              </a:rPr>
              <a:t>FEMALE PROFESSOR</a:t>
            </a:r>
            <a:r>
              <a:rPr lang="en-US" altLang="zh-CN" sz="2000" i="0" dirty="0">
                <a:solidFill>
                  <a:schemeClr val="accent5">
                    <a:lumMod val="75000"/>
                  </a:schemeClr>
                </a:solidFill>
                <a:effectLst/>
                <a:latin typeface="+mn-ea"/>
              </a:rPr>
              <a:t>: Hi. Paul. What can I do for you? </a:t>
            </a:r>
          </a:p>
          <a:p>
            <a:pPr>
              <a:spcAft>
                <a:spcPts val="1200"/>
              </a:spcAft>
            </a:pPr>
            <a:r>
              <a:rPr lang="en-US" altLang="zh-CN" sz="2000" i="0" u="sng" dirty="0">
                <a:effectLst/>
                <a:latin typeface="+mn-ea"/>
              </a:rPr>
              <a:t>MALE STUDENT: </a:t>
            </a:r>
            <a:r>
              <a:rPr lang="en-US" altLang="zh-CN" sz="2000" i="0" dirty="0">
                <a:solidFill>
                  <a:srgbClr val="FF0000"/>
                </a:solidFill>
                <a:effectLst/>
                <a:latin typeface="+mn-ea"/>
              </a:rPr>
              <a:t>I have a question </a:t>
            </a:r>
            <a:r>
              <a:rPr lang="en-US" altLang="zh-CN" sz="2000" i="0" dirty="0">
                <a:effectLst/>
                <a:latin typeface="+mn-ea"/>
              </a:rPr>
              <a:t>about the final exam. I mean, </a:t>
            </a:r>
            <a:r>
              <a:rPr lang="en-US" altLang="zh-CN" sz="2000" i="0" u="sng" dirty="0">
                <a:effectLst/>
                <a:latin typeface="+mn-ea"/>
              </a:rPr>
              <a:t>will it cover everything we've done all term? </a:t>
            </a:r>
            <a:r>
              <a:rPr lang="en-US" altLang="zh-CN" sz="2000" i="0" dirty="0">
                <a:effectLst/>
                <a:latin typeface="+mn-ea"/>
              </a:rPr>
              <a:t>Or just what we've been doing since the mid-term exam. </a:t>
            </a:r>
          </a:p>
          <a:p>
            <a:pPr>
              <a:spcAft>
                <a:spcPts val="1200"/>
              </a:spcAft>
            </a:pPr>
            <a:r>
              <a:rPr lang="en-US" altLang="zh-CN" sz="2000" i="0" u="sng" dirty="0">
                <a:solidFill>
                  <a:schemeClr val="accent5">
                    <a:lumMod val="75000"/>
                  </a:schemeClr>
                </a:solidFill>
                <a:effectLst/>
                <a:latin typeface="+mn-ea"/>
              </a:rPr>
              <a:t>FEMALE PROFESSOR: Everything we've done all term</a:t>
            </a:r>
            <a:r>
              <a:rPr lang="en-US" altLang="zh-CN" sz="2000" i="0" dirty="0">
                <a:solidFill>
                  <a:schemeClr val="accent5">
                    <a:lumMod val="75000"/>
                  </a:schemeClr>
                </a:solidFill>
                <a:effectLst/>
                <a:latin typeface="+mn-ea"/>
              </a:rPr>
              <a:t>.</a:t>
            </a:r>
          </a:p>
          <a:p>
            <a:pPr>
              <a:spcAft>
                <a:spcPts val="1200"/>
              </a:spcAft>
            </a:pPr>
            <a:r>
              <a:rPr lang="en-US" altLang="zh-CN" sz="2000" i="0" u="sng" dirty="0">
                <a:effectLst/>
                <a:latin typeface="+mn-ea"/>
              </a:rPr>
              <a:t>MALE STUDENT: </a:t>
            </a:r>
            <a:r>
              <a:rPr lang="en-US" altLang="zh-CN" sz="2000" i="0" dirty="0">
                <a:effectLst/>
                <a:latin typeface="+mn-ea"/>
              </a:rPr>
              <a:t>Oh, boy. You know, </a:t>
            </a:r>
            <a:r>
              <a:rPr lang="en-US" altLang="zh-CN" sz="2000" i="0" u="sng" dirty="0">
                <a:effectLst/>
                <a:latin typeface="+mn-ea"/>
              </a:rPr>
              <a:t>I'm still not too clear about the hydrologic cycle,</a:t>
            </a:r>
            <a:r>
              <a:rPr lang="en-US" altLang="zh-CN" sz="2000" i="0" dirty="0">
                <a:effectLst/>
                <a:latin typeface="+mn-ea"/>
              </a:rPr>
              <a:t> um ...the transfer of water back and forth between the Earth and the atmosphere ...I really blew the question about it on the midterm exam. </a:t>
            </a:r>
            <a:r>
              <a:rPr lang="en-US" altLang="zh-CN" sz="2000" i="0" u="sng" dirty="0">
                <a:effectLst/>
                <a:latin typeface="+mn-ea"/>
              </a:rPr>
              <a:t>I </a:t>
            </a:r>
            <a:r>
              <a:rPr lang="en-US" altLang="zh-CN" sz="2000" i="0" u="sng" dirty="0" err="1">
                <a:effectLst/>
                <a:latin typeface="+mn-ea"/>
              </a:rPr>
              <a:t>wanna</a:t>
            </a:r>
            <a:r>
              <a:rPr lang="en-US" altLang="zh-CN" sz="2000" i="0" u="sng" dirty="0">
                <a:effectLst/>
                <a:latin typeface="+mn-ea"/>
              </a:rPr>
              <a:t> do better on the final exam, </a:t>
            </a:r>
            <a:r>
              <a:rPr lang="en-US" altLang="zh-CN" sz="2000" i="0" u="sng" dirty="0">
                <a:solidFill>
                  <a:srgbClr val="FF0000"/>
                </a:solidFill>
                <a:effectLst/>
                <a:latin typeface="+mn-ea"/>
              </a:rPr>
              <a:t>but</a:t>
            </a:r>
            <a:r>
              <a:rPr lang="en-US" altLang="zh-CN" sz="2000" i="0" u="sng" dirty="0">
                <a:effectLst/>
                <a:latin typeface="+mn-ea"/>
              </a:rPr>
              <a:t> I'm still having trouble with it.</a:t>
            </a:r>
            <a:br>
              <a:rPr lang="en-US" altLang="zh-CN" sz="2000" i="0" u="sng" dirty="0">
                <a:effectLst/>
                <a:latin typeface="+mn-ea"/>
              </a:rPr>
            </a:br>
            <a:endParaRPr lang="zh-CN" altLang="en-US" sz="2400" u="sng" dirty="0">
              <a:latin typeface="+mn-ea"/>
            </a:endParaRPr>
          </a:p>
        </p:txBody>
      </p:sp>
      <p:sp>
        <p:nvSpPr>
          <p:cNvPr id="21" name="Rectangle 3">
            <a:extLst>
              <a:ext uri="{FF2B5EF4-FFF2-40B4-BE49-F238E27FC236}">
                <a16:creationId xmlns:a16="http://schemas.microsoft.com/office/drawing/2014/main" id="{C06AD457-C62B-4144-A81C-D75EBE1581EC}"/>
              </a:ext>
            </a:extLst>
          </p:cNvPr>
          <p:cNvSpPr/>
          <p:nvPr/>
        </p:nvSpPr>
        <p:spPr>
          <a:xfrm>
            <a:off x="403860" y="254976"/>
            <a:ext cx="4813663" cy="13568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C60F6314-39B1-574C-B279-5A99CAB272BE}"/>
              </a:ext>
            </a:extLst>
          </p:cNvPr>
          <p:cNvSpPr txBox="1"/>
          <p:nvPr/>
        </p:nvSpPr>
        <p:spPr>
          <a:xfrm>
            <a:off x="6197600" y="927100"/>
            <a:ext cx="2971800" cy="369332"/>
          </a:xfrm>
          <a:prstGeom prst="rect">
            <a:avLst/>
          </a:prstGeom>
          <a:noFill/>
        </p:spPr>
        <p:txBody>
          <a:bodyPr wrap="square" rtlCol="0">
            <a:spAutoFit/>
          </a:bodyPr>
          <a:lstStyle/>
          <a:p>
            <a:r>
              <a:rPr kumimoji="1" lang="en-US" altLang="zh-CN" dirty="0"/>
              <a:t>                   </a:t>
            </a:r>
            <a:endParaRPr kumimoji="1" lang="zh-CN" altLang="en-US" dirty="0"/>
          </a:p>
        </p:txBody>
      </p:sp>
      <p:sp>
        <p:nvSpPr>
          <p:cNvPr id="4" name="矩形 3">
            <a:extLst>
              <a:ext uri="{FF2B5EF4-FFF2-40B4-BE49-F238E27FC236}">
                <a16:creationId xmlns:a16="http://schemas.microsoft.com/office/drawing/2014/main" id="{FB101644-993B-B948-9319-0BA7F33D9CFC}"/>
              </a:ext>
            </a:extLst>
          </p:cNvPr>
          <p:cNvSpPr/>
          <p:nvPr/>
        </p:nvSpPr>
        <p:spPr>
          <a:xfrm>
            <a:off x="290831" y="1832487"/>
            <a:ext cx="6812792" cy="2460113"/>
          </a:xfrm>
          <a:prstGeom prst="rect">
            <a:avLst/>
          </a:prstGeom>
          <a:solidFill>
            <a:schemeClr val="accent5">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lvl="0">
              <a:spcAft>
                <a:spcPts val="1200"/>
              </a:spcAft>
            </a:pPr>
            <a:r>
              <a:rPr lang="en-US" altLang="zh-CN" sz="2000" u="sng" dirty="0">
                <a:solidFill>
                  <a:prstClr val="black"/>
                </a:solidFill>
                <a:latin typeface="等线" panose="02010600030101010101" pitchFamily="2" charset="-122"/>
              </a:rPr>
              <a:t>MALE STUDENT:  </a:t>
            </a:r>
            <a:r>
              <a:rPr lang="en-US" altLang="zh-CN" sz="2000" dirty="0">
                <a:solidFill>
                  <a:prstClr val="black"/>
                </a:solidFill>
                <a:latin typeface="等线" panose="02010600030101010101" pitchFamily="2" charset="-122"/>
              </a:rPr>
              <a:t>Hi. Professor Brown. </a:t>
            </a:r>
          </a:p>
          <a:p>
            <a:pPr lvl="0">
              <a:spcAft>
                <a:spcPts val="1200"/>
              </a:spcAft>
            </a:pPr>
            <a:r>
              <a:rPr lang="en-US" altLang="zh-CN" sz="2000" u="sng" dirty="0">
                <a:solidFill>
                  <a:srgbClr val="5B9BD5">
                    <a:lumMod val="75000"/>
                  </a:srgbClr>
                </a:solidFill>
                <a:latin typeface="等线" panose="02010600030101010101" pitchFamily="2" charset="-122"/>
              </a:rPr>
              <a:t>FEMALE PROFESSOR</a:t>
            </a:r>
            <a:r>
              <a:rPr lang="en-US" altLang="zh-CN" sz="2000" dirty="0">
                <a:solidFill>
                  <a:srgbClr val="5B9BD5">
                    <a:lumMod val="75000"/>
                  </a:srgbClr>
                </a:solidFill>
                <a:latin typeface="等线" panose="02010600030101010101" pitchFamily="2" charset="-122"/>
              </a:rPr>
              <a:t>: Hi. Paul. What can I do for you? </a:t>
            </a:r>
          </a:p>
          <a:p>
            <a:pPr lvl="0">
              <a:spcAft>
                <a:spcPts val="1200"/>
              </a:spcAft>
            </a:pPr>
            <a:r>
              <a:rPr lang="en-US" altLang="zh-CN" sz="2000" u="sng" dirty="0">
                <a:solidFill>
                  <a:prstClr val="black"/>
                </a:solidFill>
                <a:latin typeface="等线" panose="02010600030101010101" pitchFamily="2" charset="-122"/>
              </a:rPr>
              <a:t>MALE STUDENT: </a:t>
            </a:r>
            <a:r>
              <a:rPr lang="en-US" altLang="zh-CN" sz="2000" u="sng" dirty="0">
                <a:solidFill>
                  <a:srgbClr val="FF0000"/>
                </a:solidFill>
                <a:latin typeface="等线" panose="02010600030101010101" pitchFamily="2" charset="-122"/>
              </a:rPr>
              <a:t>I have a question </a:t>
            </a:r>
            <a:r>
              <a:rPr lang="en-US" altLang="zh-CN" sz="2000" u="sng" dirty="0">
                <a:solidFill>
                  <a:prstClr val="black"/>
                </a:solidFill>
                <a:latin typeface="等线" panose="02010600030101010101" pitchFamily="2" charset="-122"/>
              </a:rPr>
              <a:t>about the final exam</a:t>
            </a:r>
            <a:r>
              <a:rPr lang="en-US" altLang="zh-CN" sz="2000" dirty="0">
                <a:solidFill>
                  <a:prstClr val="black"/>
                </a:solidFill>
                <a:latin typeface="等线" panose="02010600030101010101" pitchFamily="2" charset="-122"/>
              </a:rPr>
              <a:t>. I mean, </a:t>
            </a:r>
            <a:r>
              <a:rPr lang="en-US" altLang="zh-CN" sz="2000" u="sng" dirty="0">
                <a:solidFill>
                  <a:prstClr val="black"/>
                </a:solidFill>
                <a:latin typeface="等线" panose="02010600030101010101" pitchFamily="2" charset="-122"/>
              </a:rPr>
              <a:t>will it cover everything we've done all term? </a:t>
            </a:r>
            <a:r>
              <a:rPr lang="en-US" altLang="zh-CN" sz="2000" dirty="0">
                <a:solidFill>
                  <a:prstClr val="black"/>
                </a:solidFill>
                <a:latin typeface="等线" panose="02010600030101010101" pitchFamily="2" charset="-122"/>
              </a:rPr>
              <a:t>Or just what we've been doing since the mid-term exam.</a:t>
            </a:r>
            <a:endParaRPr kumimoji="1" lang="zh-CN" altLang="en-US" dirty="0"/>
          </a:p>
        </p:txBody>
      </p:sp>
      <p:sp>
        <p:nvSpPr>
          <p:cNvPr id="6" name="矩形 5">
            <a:extLst>
              <a:ext uri="{FF2B5EF4-FFF2-40B4-BE49-F238E27FC236}">
                <a16:creationId xmlns:a16="http://schemas.microsoft.com/office/drawing/2014/main" id="{6CF202DF-1CD1-1043-8CC7-59ADC6497B82}"/>
              </a:ext>
            </a:extLst>
          </p:cNvPr>
          <p:cNvSpPr/>
          <p:nvPr/>
        </p:nvSpPr>
        <p:spPr>
          <a:xfrm>
            <a:off x="290831" y="4292600"/>
            <a:ext cx="6812792" cy="206375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1200"/>
              </a:spcAft>
            </a:pPr>
            <a:r>
              <a:rPr lang="en-US" altLang="zh-CN" u="sng" dirty="0">
                <a:solidFill>
                  <a:schemeClr val="tx1"/>
                </a:solidFill>
                <a:latin typeface="+mn-ea"/>
              </a:rPr>
              <a:t>MALE STUDENT: </a:t>
            </a:r>
            <a:r>
              <a:rPr lang="en-US" altLang="zh-CN" sz="2000" dirty="0">
                <a:solidFill>
                  <a:schemeClr val="tx1"/>
                </a:solidFill>
                <a:latin typeface="+mn-ea"/>
              </a:rPr>
              <a:t>Oh, boy. You know</a:t>
            </a:r>
            <a:r>
              <a:rPr lang="en-US" altLang="zh-CN" sz="2000" u="sng" dirty="0">
                <a:solidFill>
                  <a:schemeClr val="tx1"/>
                </a:solidFill>
                <a:latin typeface="+mn-ea"/>
              </a:rPr>
              <a:t>, I'm still not too clear about the hydrologic cycle, </a:t>
            </a:r>
            <a:r>
              <a:rPr lang="en-US" altLang="zh-CN" sz="2000" dirty="0">
                <a:solidFill>
                  <a:schemeClr val="tx1"/>
                </a:solidFill>
                <a:latin typeface="+mn-ea"/>
              </a:rPr>
              <a:t>um ...the transfer of water back and forth between the Earth and the atmosphere ...</a:t>
            </a:r>
            <a:r>
              <a:rPr lang="en-US" altLang="zh-CN" sz="2000" u="sng" dirty="0">
                <a:solidFill>
                  <a:schemeClr val="tx1"/>
                </a:solidFill>
                <a:latin typeface="+mn-ea"/>
              </a:rPr>
              <a:t>I really blew the question about it on the midterm exam. I </a:t>
            </a:r>
            <a:r>
              <a:rPr lang="en-US" altLang="zh-CN" sz="2000" u="sng" dirty="0" err="1">
                <a:solidFill>
                  <a:schemeClr val="tx1"/>
                </a:solidFill>
                <a:latin typeface="+mn-ea"/>
              </a:rPr>
              <a:t>wanna</a:t>
            </a:r>
            <a:r>
              <a:rPr lang="en-US" altLang="zh-CN" sz="2000" u="sng" dirty="0">
                <a:solidFill>
                  <a:schemeClr val="tx1"/>
                </a:solidFill>
                <a:latin typeface="+mn-ea"/>
              </a:rPr>
              <a:t> do better on the final </a:t>
            </a:r>
            <a:r>
              <a:rPr lang="en-US" altLang="zh-CN" sz="2000" dirty="0">
                <a:solidFill>
                  <a:schemeClr val="tx1"/>
                </a:solidFill>
                <a:latin typeface="+mn-ea"/>
              </a:rPr>
              <a:t>exam, but I'm still having trouble with it.</a:t>
            </a:r>
            <a:br>
              <a:rPr lang="en-US" altLang="zh-CN" sz="2000" dirty="0">
                <a:solidFill>
                  <a:schemeClr val="tx1"/>
                </a:solidFill>
                <a:latin typeface="+mn-ea"/>
              </a:rPr>
            </a:br>
            <a:endParaRPr lang="zh-CN" altLang="en-US" sz="2000" dirty="0">
              <a:solidFill>
                <a:schemeClr val="tx1"/>
              </a:solidFill>
              <a:latin typeface="+mn-ea"/>
            </a:endParaRPr>
          </a:p>
        </p:txBody>
      </p:sp>
      <p:sp>
        <p:nvSpPr>
          <p:cNvPr id="7" name="文本框 6">
            <a:extLst>
              <a:ext uri="{FF2B5EF4-FFF2-40B4-BE49-F238E27FC236}">
                <a16:creationId xmlns:a16="http://schemas.microsoft.com/office/drawing/2014/main" id="{F0140E94-A2B7-DA42-9C07-0DF11CE9C1CE}"/>
              </a:ext>
            </a:extLst>
          </p:cNvPr>
          <p:cNvSpPr txBox="1"/>
          <p:nvPr/>
        </p:nvSpPr>
        <p:spPr>
          <a:xfrm>
            <a:off x="7165486" y="2600878"/>
            <a:ext cx="4007828" cy="646331"/>
          </a:xfrm>
          <a:prstGeom prst="rect">
            <a:avLst/>
          </a:prstGeom>
          <a:noFill/>
        </p:spPr>
        <p:txBody>
          <a:bodyPr wrap="none" rtlCol="0">
            <a:spAutoFit/>
          </a:bodyPr>
          <a:lstStyle/>
          <a:p>
            <a:r>
              <a:rPr kumimoji="1" lang="en-US" altLang="zh-CN" dirty="0"/>
              <a:t>The reason why he comes to the office</a:t>
            </a:r>
          </a:p>
          <a:p>
            <a:r>
              <a:rPr kumimoji="1" lang="en-US" altLang="zh-CN" dirty="0">
                <a:solidFill>
                  <a:schemeClr val="accent5">
                    <a:lumMod val="75000"/>
                  </a:schemeClr>
                </a:solidFill>
              </a:rPr>
              <a:t>                      final exam </a:t>
            </a:r>
            <a:endParaRPr kumimoji="1" lang="zh-CN" altLang="en-US" dirty="0">
              <a:solidFill>
                <a:schemeClr val="accent5">
                  <a:lumMod val="75000"/>
                </a:schemeClr>
              </a:solidFill>
            </a:endParaRPr>
          </a:p>
        </p:txBody>
      </p:sp>
      <p:sp>
        <p:nvSpPr>
          <p:cNvPr id="8" name="文本框 7">
            <a:extLst>
              <a:ext uri="{FF2B5EF4-FFF2-40B4-BE49-F238E27FC236}">
                <a16:creationId xmlns:a16="http://schemas.microsoft.com/office/drawing/2014/main" id="{63713676-BDC6-1142-BB83-DC093B111A32}"/>
              </a:ext>
            </a:extLst>
          </p:cNvPr>
          <p:cNvSpPr txBox="1"/>
          <p:nvPr/>
        </p:nvSpPr>
        <p:spPr>
          <a:xfrm>
            <a:off x="7683500" y="5001309"/>
            <a:ext cx="3520516" cy="646331"/>
          </a:xfrm>
          <a:prstGeom prst="rect">
            <a:avLst/>
          </a:prstGeom>
          <a:noFill/>
        </p:spPr>
        <p:txBody>
          <a:bodyPr wrap="none" rtlCol="0">
            <a:spAutoFit/>
          </a:bodyPr>
          <a:lstStyle/>
          <a:p>
            <a:r>
              <a:rPr kumimoji="1" lang="en-US" altLang="zh-CN" dirty="0"/>
              <a:t>        illustrate his problem</a:t>
            </a:r>
          </a:p>
          <a:p>
            <a:r>
              <a:rPr kumimoji="1" lang="en-US" altLang="zh-CN" dirty="0"/>
              <a:t>  </a:t>
            </a:r>
            <a:r>
              <a:rPr kumimoji="1" lang="en-US" altLang="zh-CN" dirty="0">
                <a:solidFill>
                  <a:schemeClr val="accent5">
                    <a:lumMod val="75000"/>
                  </a:schemeClr>
                </a:solidFill>
              </a:rPr>
              <a:t>confused about hydrologic cycle</a:t>
            </a:r>
            <a:endParaRPr kumimoji="1" lang="zh-CN" altLang="en-US" dirty="0">
              <a:solidFill>
                <a:schemeClr val="accent5">
                  <a:lumMod val="75000"/>
                </a:schemeClr>
              </a:solidFill>
            </a:endParaRPr>
          </a:p>
        </p:txBody>
      </p:sp>
      <p:sp>
        <p:nvSpPr>
          <p:cNvPr id="12" name="TextBox 15">
            <a:extLst>
              <a:ext uri="{FF2B5EF4-FFF2-40B4-BE49-F238E27FC236}">
                <a16:creationId xmlns:a16="http://schemas.microsoft.com/office/drawing/2014/main" id="{598F9FF8-2316-5F4C-A8C8-80468A71E42A}"/>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2337490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8">
            <a:extLst>
              <a:ext uri="{FF2B5EF4-FFF2-40B4-BE49-F238E27FC236}">
                <a16:creationId xmlns:a16="http://schemas.microsoft.com/office/drawing/2014/main" id="{34B90A05-85D2-9A42-97B9-7693CF83748B}"/>
              </a:ext>
            </a:extLst>
          </p:cNvPr>
          <p:cNvSpPr txBox="1"/>
          <p:nvPr/>
        </p:nvSpPr>
        <p:spPr>
          <a:xfrm>
            <a:off x="10497131" y="133592"/>
            <a:ext cx="1479901" cy="461665"/>
          </a:xfrm>
          <a:prstGeom prst="rect">
            <a:avLst/>
          </a:prstGeom>
          <a:noFill/>
        </p:spPr>
        <p:txBody>
          <a:bodyPr wrap="square">
            <a:spAutoFit/>
          </a:bodyPr>
          <a:lstStyle/>
          <a:p>
            <a:pPr algn="ctr"/>
            <a:r>
              <a:rPr lang="en-US" altLang="zh-CN" sz="2400" dirty="0">
                <a:solidFill>
                  <a:schemeClr val="accent5">
                    <a:lumMod val="75000"/>
                  </a:schemeClr>
                </a:solidFill>
                <a:latin typeface="Agency FB" panose="020B0503020202020204" pitchFamily="34" charset="0"/>
              </a:rPr>
              <a:t>TPO 24-4</a:t>
            </a:r>
          </a:p>
        </p:txBody>
      </p:sp>
      <p:cxnSp>
        <p:nvCxnSpPr>
          <p:cNvPr id="4" name="Straight Arrow Connector 7">
            <a:extLst>
              <a:ext uri="{FF2B5EF4-FFF2-40B4-BE49-F238E27FC236}">
                <a16:creationId xmlns:a16="http://schemas.microsoft.com/office/drawing/2014/main" id="{8BC0944F-2FDF-594F-9177-00B7C0FD2A1E}"/>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5" name="TextBox 15">
            <a:extLst>
              <a:ext uri="{FF2B5EF4-FFF2-40B4-BE49-F238E27FC236}">
                <a16:creationId xmlns:a16="http://schemas.microsoft.com/office/drawing/2014/main" id="{8FD219CE-1CF8-D74E-8D38-9FF63500F017}"/>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
        <p:nvSpPr>
          <p:cNvPr id="9" name="TextBox 23">
            <a:extLst>
              <a:ext uri="{FF2B5EF4-FFF2-40B4-BE49-F238E27FC236}">
                <a16:creationId xmlns:a16="http://schemas.microsoft.com/office/drawing/2014/main" id="{C86B96BA-A183-8046-86BF-4D1C0A141B5B}"/>
              </a:ext>
            </a:extLst>
          </p:cNvPr>
          <p:cNvSpPr txBox="1"/>
          <p:nvPr/>
        </p:nvSpPr>
        <p:spPr>
          <a:xfrm>
            <a:off x="667068" y="224405"/>
            <a:ext cx="1149674"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Intro: </a:t>
            </a:r>
          </a:p>
          <a:p>
            <a:r>
              <a:rPr lang="en-US" altLang="zh-CN" sz="2400" dirty="0">
                <a:solidFill>
                  <a:schemeClr val="accent5">
                    <a:lumMod val="75000"/>
                  </a:schemeClr>
                </a:solidFill>
                <a:latin typeface="Agency FB" panose="020B0503020202020204" pitchFamily="34" charset="0"/>
              </a:rPr>
              <a:t>about 34s</a:t>
            </a:r>
            <a:endParaRPr lang="zh-CN" altLang="en-US" sz="2400" dirty="0">
              <a:solidFill>
                <a:schemeClr val="accent5">
                  <a:lumMod val="75000"/>
                </a:schemeClr>
              </a:solidFill>
              <a:latin typeface="Agency FB" panose="020B0503020202020204" pitchFamily="34" charset="0"/>
            </a:endParaRPr>
          </a:p>
        </p:txBody>
      </p:sp>
      <p:cxnSp>
        <p:nvCxnSpPr>
          <p:cNvPr id="10" name="Straight Connector 30">
            <a:extLst>
              <a:ext uri="{FF2B5EF4-FFF2-40B4-BE49-F238E27FC236}">
                <a16:creationId xmlns:a16="http://schemas.microsoft.com/office/drawing/2014/main" id="{E7ED919C-AE71-5C4E-B0CD-0D9A2F024018}"/>
              </a:ext>
            </a:extLst>
          </p:cNvPr>
          <p:cNvCxnSpPr>
            <a:cxnSpLocks/>
          </p:cNvCxnSpPr>
          <p:nvPr/>
        </p:nvCxnSpPr>
        <p:spPr>
          <a:xfrm>
            <a:off x="667068" y="1330545"/>
            <a:ext cx="472968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2" name="TextBox 40">
            <a:extLst>
              <a:ext uri="{FF2B5EF4-FFF2-40B4-BE49-F238E27FC236}">
                <a16:creationId xmlns:a16="http://schemas.microsoft.com/office/drawing/2014/main" id="{8C89F5BF-427F-3A4E-A745-92C25830F71E}"/>
              </a:ext>
            </a:extLst>
          </p:cNvPr>
          <p:cNvSpPr txBox="1"/>
          <p:nvPr/>
        </p:nvSpPr>
        <p:spPr>
          <a:xfrm>
            <a:off x="585763" y="1732510"/>
            <a:ext cx="1321196"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One: </a:t>
            </a:r>
          </a:p>
          <a:p>
            <a:r>
              <a:rPr lang="en-US" altLang="zh-CN" sz="2400" dirty="0">
                <a:solidFill>
                  <a:schemeClr val="accent5">
                    <a:lumMod val="75000"/>
                  </a:schemeClr>
                </a:solidFill>
                <a:latin typeface="Agency FB" panose="020B0503020202020204" pitchFamily="34" charset="0"/>
              </a:rPr>
              <a:t>0:34 – 1:01</a:t>
            </a:r>
            <a:endParaRPr lang="zh-CN" altLang="en-US" sz="2400" dirty="0">
              <a:solidFill>
                <a:schemeClr val="accent5">
                  <a:lumMod val="75000"/>
                </a:schemeClr>
              </a:solidFill>
              <a:latin typeface="Agency FB" panose="020B0503020202020204" pitchFamily="34" charset="0"/>
            </a:endParaRPr>
          </a:p>
        </p:txBody>
      </p:sp>
      <p:cxnSp>
        <p:nvCxnSpPr>
          <p:cNvPr id="13" name="Straight Connector 30">
            <a:extLst>
              <a:ext uri="{FF2B5EF4-FFF2-40B4-BE49-F238E27FC236}">
                <a16:creationId xmlns:a16="http://schemas.microsoft.com/office/drawing/2014/main" id="{139F5A96-0578-CC49-9D71-8AE1F8A3A828}"/>
              </a:ext>
            </a:extLst>
          </p:cNvPr>
          <p:cNvCxnSpPr>
            <a:cxnSpLocks/>
          </p:cNvCxnSpPr>
          <p:nvPr/>
        </p:nvCxnSpPr>
        <p:spPr>
          <a:xfrm>
            <a:off x="667068" y="2803745"/>
            <a:ext cx="472968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5" name="TextBox 41">
            <a:extLst>
              <a:ext uri="{FF2B5EF4-FFF2-40B4-BE49-F238E27FC236}">
                <a16:creationId xmlns:a16="http://schemas.microsoft.com/office/drawing/2014/main" id="{4A99BA9C-6DC3-014D-BCA6-F45DD7AB06AE}"/>
              </a:ext>
            </a:extLst>
          </p:cNvPr>
          <p:cNvSpPr txBox="1"/>
          <p:nvPr/>
        </p:nvSpPr>
        <p:spPr>
          <a:xfrm>
            <a:off x="609673" y="3168424"/>
            <a:ext cx="1335622" cy="830997"/>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Two: </a:t>
            </a:r>
          </a:p>
          <a:p>
            <a:r>
              <a:rPr lang="en-US" altLang="zh-CN" sz="2400" dirty="0">
                <a:solidFill>
                  <a:schemeClr val="accent5">
                    <a:lumMod val="75000"/>
                  </a:schemeClr>
                </a:solidFill>
                <a:latin typeface="Agency FB" panose="020B0503020202020204" pitchFamily="34" charset="0"/>
              </a:rPr>
              <a:t>1:02 – 1:41</a:t>
            </a:r>
            <a:endParaRPr lang="zh-CN" altLang="en-US" sz="2400" dirty="0">
              <a:solidFill>
                <a:schemeClr val="accent5">
                  <a:lumMod val="75000"/>
                </a:schemeClr>
              </a:solidFill>
              <a:latin typeface="Agency FB" panose="020B0503020202020204" pitchFamily="34" charset="0"/>
            </a:endParaRPr>
          </a:p>
        </p:txBody>
      </p:sp>
      <p:cxnSp>
        <p:nvCxnSpPr>
          <p:cNvPr id="16" name="Straight Connector 30">
            <a:extLst>
              <a:ext uri="{FF2B5EF4-FFF2-40B4-BE49-F238E27FC236}">
                <a16:creationId xmlns:a16="http://schemas.microsoft.com/office/drawing/2014/main" id="{73F62720-46DA-1446-AC18-0F21B4500325}"/>
              </a:ext>
            </a:extLst>
          </p:cNvPr>
          <p:cNvCxnSpPr>
            <a:cxnSpLocks/>
          </p:cNvCxnSpPr>
          <p:nvPr/>
        </p:nvCxnSpPr>
        <p:spPr>
          <a:xfrm>
            <a:off x="667068" y="4456714"/>
            <a:ext cx="472968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8" name="TextBox 42">
            <a:extLst>
              <a:ext uri="{FF2B5EF4-FFF2-40B4-BE49-F238E27FC236}">
                <a16:creationId xmlns:a16="http://schemas.microsoft.com/office/drawing/2014/main" id="{7C729FEB-733A-5645-8154-40E80E9F7F1D}"/>
              </a:ext>
            </a:extLst>
          </p:cNvPr>
          <p:cNvSpPr txBox="1"/>
          <p:nvPr/>
        </p:nvSpPr>
        <p:spPr>
          <a:xfrm>
            <a:off x="609673" y="4725144"/>
            <a:ext cx="1593706" cy="1200329"/>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Three </a:t>
            </a:r>
          </a:p>
          <a:p>
            <a:r>
              <a:rPr lang="en-US" altLang="zh-CN" sz="2400" b="1" dirty="0">
                <a:solidFill>
                  <a:schemeClr val="accent5">
                    <a:lumMod val="75000"/>
                  </a:schemeClr>
                </a:solidFill>
                <a:latin typeface="Agency FB" panose="020B0503020202020204" pitchFamily="34" charset="0"/>
              </a:rPr>
              <a:t>&amp; Conclusion:</a:t>
            </a:r>
            <a:endParaRPr lang="zh-CN" altLang="en-US" sz="2400" b="1" dirty="0">
              <a:solidFill>
                <a:schemeClr val="accent5">
                  <a:lumMod val="75000"/>
                </a:schemeClr>
              </a:solidFill>
              <a:latin typeface="Agency FB" panose="020B0503020202020204" pitchFamily="34" charset="0"/>
            </a:endParaRPr>
          </a:p>
          <a:p>
            <a:r>
              <a:rPr lang="en-US" altLang="zh-CN" sz="2400" dirty="0">
                <a:solidFill>
                  <a:schemeClr val="accent5">
                    <a:lumMod val="75000"/>
                  </a:schemeClr>
                </a:solidFill>
                <a:latin typeface="Agency FB" panose="020B0503020202020204" pitchFamily="34" charset="0"/>
              </a:rPr>
              <a:t>1:42 – 2:55</a:t>
            </a:r>
          </a:p>
        </p:txBody>
      </p:sp>
      <p:sp>
        <p:nvSpPr>
          <p:cNvPr id="19" name="文本框 18">
            <a:extLst>
              <a:ext uri="{FF2B5EF4-FFF2-40B4-BE49-F238E27FC236}">
                <a16:creationId xmlns:a16="http://schemas.microsoft.com/office/drawing/2014/main" id="{3B956D1E-3B87-FB49-B134-7C5E01B3CB51}"/>
              </a:ext>
            </a:extLst>
          </p:cNvPr>
          <p:cNvSpPr txBox="1"/>
          <p:nvPr/>
        </p:nvSpPr>
        <p:spPr>
          <a:xfrm>
            <a:off x="2828300" y="4709755"/>
            <a:ext cx="3314697" cy="923330"/>
          </a:xfrm>
          <a:prstGeom prst="rect">
            <a:avLst/>
          </a:prstGeom>
          <a:noFill/>
        </p:spPr>
        <p:txBody>
          <a:bodyPr wrap="square" rtlCol="0">
            <a:spAutoFit/>
          </a:bodyPr>
          <a:lstStyle/>
          <a:p>
            <a:r>
              <a:rPr kumimoji="1" lang="en-US" altLang="zh-CN" dirty="0">
                <a:solidFill>
                  <a:schemeClr val="accent5">
                    <a:lumMod val="75000"/>
                  </a:schemeClr>
                </a:solidFill>
              </a:rPr>
              <a:t>explanation -example – understand it – wonders if it’ll be on the final</a:t>
            </a:r>
            <a:endParaRPr kumimoji="1" lang="zh-CN" altLang="en-US" dirty="0">
              <a:solidFill>
                <a:schemeClr val="accent5">
                  <a:lumMod val="75000"/>
                </a:schemeClr>
              </a:solidFill>
            </a:endParaRPr>
          </a:p>
        </p:txBody>
      </p:sp>
      <p:sp>
        <p:nvSpPr>
          <p:cNvPr id="22" name="文本框 21">
            <a:extLst>
              <a:ext uri="{FF2B5EF4-FFF2-40B4-BE49-F238E27FC236}">
                <a16:creationId xmlns:a16="http://schemas.microsoft.com/office/drawing/2014/main" id="{C4111581-824C-CB41-9C9D-743F4B80FD3E}"/>
              </a:ext>
            </a:extLst>
          </p:cNvPr>
          <p:cNvSpPr txBox="1"/>
          <p:nvPr/>
        </p:nvSpPr>
        <p:spPr>
          <a:xfrm>
            <a:off x="2746530" y="493708"/>
            <a:ext cx="2785710" cy="646331"/>
          </a:xfrm>
          <a:prstGeom prst="rect">
            <a:avLst/>
          </a:prstGeom>
          <a:noFill/>
        </p:spPr>
        <p:txBody>
          <a:bodyPr wrap="square" rtlCol="0">
            <a:spAutoFit/>
          </a:bodyPr>
          <a:lstStyle/>
          <a:p>
            <a:r>
              <a:rPr kumimoji="1" lang="en-US" altLang="zh-CN" dirty="0">
                <a:solidFill>
                  <a:schemeClr val="accent5">
                    <a:lumMod val="75000"/>
                  </a:schemeClr>
                </a:solidFill>
              </a:rPr>
              <a:t>comes to the office– have a  problem </a:t>
            </a:r>
            <a:endParaRPr kumimoji="1" lang="zh-CN" altLang="en-US" dirty="0">
              <a:solidFill>
                <a:schemeClr val="accent5">
                  <a:lumMod val="75000"/>
                </a:schemeClr>
              </a:solidFill>
            </a:endParaRPr>
          </a:p>
        </p:txBody>
      </p:sp>
      <p:sp>
        <p:nvSpPr>
          <p:cNvPr id="24" name="文本框 23">
            <a:extLst>
              <a:ext uri="{FF2B5EF4-FFF2-40B4-BE49-F238E27FC236}">
                <a16:creationId xmlns:a16="http://schemas.microsoft.com/office/drawing/2014/main" id="{4E570BF3-12AA-7944-B4AA-AF3557AF7AA2}"/>
              </a:ext>
            </a:extLst>
          </p:cNvPr>
          <p:cNvSpPr txBox="1"/>
          <p:nvPr/>
        </p:nvSpPr>
        <p:spPr>
          <a:xfrm>
            <a:off x="2634184" y="3193340"/>
            <a:ext cx="3314700" cy="923330"/>
          </a:xfrm>
          <a:prstGeom prst="rect">
            <a:avLst/>
          </a:prstGeom>
          <a:noFill/>
        </p:spPr>
        <p:txBody>
          <a:bodyPr wrap="square" rtlCol="0">
            <a:spAutoFit/>
          </a:bodyPr>
          <a:lstStyle/>
          <a:p>
            <a:r>
              <a:rPr kumimoji="1" lang="en-US" altLang="zh-CN" dirty="0">
                <a:solidFill>
                  <a:schemeClr val="accent5">
                    <a:lumMod val="75000"/>
                  </a:schemeClr>
                </a:solidFill>
              </a:rPr>
              <a:t>professor questions which part –hydrologic cycle – topography - affect precipitation</a:t>
            </a:r>
            <a:endParaRPr kumimoji="1" lang="zh-CN" altLang="en-US" dirty="0">
              <a:solidFill>
                <a:schemeClr val="accent5">
                  <a:lumMod val="75000"/>
                </a:schemeClr>
              </a:solidFill>
            </a:endParaRPr>
          </a:p>
        </p:txBody>
      </p:sp>
      <p:sp>
        <p:nvSpPr>
          <p:cNvPr id="25" name="Arrow: Right 22">
            <a:extLst>
              <a:ext uri="{FF2B5EF4-FFF2-40B4-BE49-F238E27FC236}">
                <a16:creationId xmlns:a16="http://schemas.microsoft.com/office/drawing/2014/main" id="{D347C1CB-860A-F342-B408-6F6942C2EAA9}"/>
              </a:ext>
            </a:extLst>
          </p:cNvPr>
          <p:cNvSpPr/>
          <p:nvPr/>
        </p:nvSpPr>
        <p:spPr>
          <a:xfrm rot="10800000">
            <a:off x="5694317" y="1930066"/>
            <a:ext cx="803366" cy="435884"/>
          </a:xfrm>
          <a:prstGeom prst="right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1F825D7A-6D5E-8743-AB12-E2B0A15677D9}"/>
              </a:ext>
            </a:extLst>
          </p:cNvPr>
          <p:cNvSpPr txBox="1"/>
          <p:nvPr/>
        </p:nvSpPr>
        <p:spPr>
          <a:xfrm>
            <a:off x="2720603" y="1521052"/>
            <a:ext cx="3060697" cy="1200329"/>
          </a:xfrm>
          <a:prstGeom prst="rect">
            <a:avLst/>
          </a:prstGeom>
          <a:noFill/>
        </p:spPr>
        <p:txBody>
          <a:bodyPr wrap="square" rtlCol="0">
            <a:spAutoFit/>
          </a:bodyPr>
          <a:lstStyle/>
          <a:p>
            <a:r>
              <a:rPr kumimoji="1" lang="en-US" altLang="zh-CN" dirty="0">
                <a:solidFill>
                  <a:schemeClr val="accent5">
                    <a:lumMod val="75000"/>
                  </a:schemeClr>
                </a:solidFill>
              </a:rPr>
              <a:t>tutoring center – misunderstanding-time arrangement – extending hours</a:t>
            </a:r>
          </a:p>
        </p:txBody>
      </p:sp>
      <p:sp>
        <p:nvSpPr>
          <p:cNvPr id="2" name="灯片编号占位符 1">
            <a:extLst>
              <a:ext uri="{FF2B5EF4-FFF2-40B4-BE49-F238E27FC236}">
                <a16:creationId xmlns:a16="http://schemas.microsoft.com/office/drawing/2014/main" id="{460632D2-0F4E-E641-955D-874E13D01B9B}"/>
              </a:ext>
            </a:extLst>
          </p:cNvPr>
          <p:cNvSpPr>
            <a:spLocks noGrp="1"/>
          </p:cNvSpPr>
          <p:nvPr>
            <p:ph type="sldNum" sz="quarter" idx="12"/>
          </p:nvPr>
        </p:nvSpPr>
        <p:spPr/>
        <p:txBody>
          <a:bodyPr/>
          <a:lstStyle/>
          <a:p>
            <a:fld id="{339F675D-CCB8-1E44-8B99-D1C31FDA93BF}" type="slidenum">
              <a:rPr kumimoji="1" lang="zh-CN" altLang="en-US" smtClean="0"/>
              <a:t>7</a:t>
            </a:fld>
            <a:endParaRPr kumimoji="1" lang="zh-CN" altLang="en-US"/>
          </a:p>
        </p:txBody>
      </p:sp>
    </p:spTree>
    <p:extLst>
      <p:ext uri="{BB962C8B-B14F-4D97-AF65-F5344CB8AC3E}">
        <p14:creationId xmlns:p14="http://schemas.microsoft.com/office/powerpoint/2010/main" val="1316128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545544F-4DC8-4805-9C6C-34AC569849A3}"/>
              </a:ext>
            </a:extLst>
          </p:cNvPr>
          <p:cNvSpPr txBox="1"/>
          <p:nvPr/>
        </p:nvSpPr>
        <p:spPr>
          <a:xfrm>
            <a:off x="594360" y="1612384"/>
            <a:ext cx="7419703" cy="5109091"/>
          </a:xfrm>
          <a:prstGeom prst="rect">
            <a:avLst/>
          </a:prstGeom>
          <a:noFill/>
        </p:spPr>
        <p:txBody>
          <a:bodyPr wrap="square">
            <a:spAutoFit/>
          </a:bodyPr>
          <a:lstStyle/>
          <a:p>
            <a:pPr>
              <a:spcAft>
                <a:spcPts val="600"/>
              </a:spcAft>
            </a:pPr>
            <a:r>
              <a:rPr lang="en-US" altLang="zh-CN" b="1" i="0" u="sng" dirty="0">
                <a:solidFill>
                  <a:schemeClr val="accent5">
                    <a:lumMod val="75000"/>
                  </a:schemeClr>
                </a:solidFill>
                <a:effectLst/>
                <a:latin typeface="+mn-ea"/>
              </a:rPr>
              <a:t>FEMALE PROFESSOR:</a:t>
            </a:r>
          </a:p>
          <a:p>
            <a:pPr>
              <a:spcAft>
                <a:spcPts val="600"/>
              </a:spcAft>
            </a:pPr>
            <a:r>
              <a:rPr lang="en-US" altLang="zh-CN" b="0" i="0" dirty="0">
                <a:solidFill>
                  <a:schemeClr val="accent5">
                    <a:lumMod val="75000"/>
                  </a:schemeClr>
                </a:solidFill>
                <a:effectLst/>
                <a:latin typeface="+mn-ea"/>
              </a:rPr>
              <a:t>That's echolocation. Echolocation is pretty self-explanatory: Using echoes -reflected sound waves - to locate things…As Carol said, bats use it for navigation and orientation…and what else? Mike?</a:t>
            </a:r>
            <a:br>
              <a:rPr lang="en-US" altLang="zh-CN" dirty="0">
                <a:solidFill>
                  <a:schemeClr val="accent5">
                    <a:lumMod val="75000"/>
                  </a:schemeClr>
                </a:solidFill>
                <a:latin typeface="+mn-ea"/>
              </a:rPr>
            </a:br>
            <a:br>
              <a:rPr lang="en-US" altLang="zh-CN" dirty="0">
                <a:solidFill>
                  <a:schemeClr val="accent5">
                    <a:lumMod val="75000"/>
                  </a:schemeClr>
                </a:solidFill>
                <a:latin typeface="+mn-ea"/>
              </a:rPr>
            </a:br>
            <a:r>
              <a:rPr lang="en-US" altLang="zh-CN" b="1" i="0" u="sng" dirty="0">
                <a:effectLst/>
                <a:latin typeface="+mn-ea"/>
              </a:rPr>
              <a:t>MALE STUDENT: </a:t>
            </a:r>
          </a:p>
          <a:p>
            <a:pPr>
              <a:spcAft>
                <a:spcPts val="600"/>
              </a:spcAft>
            </a:pPr>
            <a:r>
              <a:rPr lang="en-US" altLang="zh-CN" b="0" i="0" dirty="0">
                <a:effectLst/>
                <a:latin typeface="+mn-ea"/>
              </a:rPr>
              <a:t>Well, finding food is always important - and I guess not becoming food for other animals.</a:t>
            </a:r>
            <a:br>
              <a:rPr lang="en-US" altLang="zh-CN" dirty="0">
                <a:solidFill>
                  <a:schemeClr val="accent5">
                    <a:lumMod val="75000"/>
                  </a:schemeClr>
                </a:solidFill>
                <a:latin typeface="+mn-ea"/>
              </a:rPr>
            </a:br>
            <a:br>
              <a:rPr lang="en-US" altLang="zh-CN" dirty="0">
                <a:solidFill>
                  <a:schemeClr val="accent5">
                    <a:lumMod val="75000"/>
                  </a:schemeClr>
                </a:solidFill>
                <a:latin typeface="+mn-ea"/>
              </a:rPr>
            </a:br>
            <a:r>
              <a:rPr lang="en-US" altLang="zh-CN" b="1" i="0" u="sng" dirty="0">
                <a:solidFill>
                  <a:schemeClr val="accent5">
                    <a:lumMod val="75000"/>
                  </a:schemeClr>
                </a:solidFill>
                <a:effectLst/>
                <a:latin typeface="+mn-ea"/>
              </a:rPr>
              <a:t>FEMALE PROFESSOR:</a:t>
            </a:r>
          </a:p>
          <a:p>
            <a:pPr>
              <a:spcAft>
                <a:spcPts val="600"/>
              </a:spcAft>
            </a:pPr>
            <a:r>
              <a:rPr lang="en-US" altLang="zh-CN" b="0" i="0" dirty="0">
                <a:solidFill>
                  <a:schemeClr val="accent5">
                    <a:lumMod val="75000"/>
                  </a:schemeClr>
                </a:solidFill>
                <a:effectLst/>
                <a:latin typeface="+mn-ea"/>
              </a:rPr>
              <a:t>Right, on both counts. Avoiding other predators - and locating prey - uh, typically insects that fly around at night. Now, before I go on, let me just respond to something Carol was saying - this idea that bats are blind…Actually, there are some species of bats, the ones that don't use echolocation that do rely on their vision for navigation, but it is true that for many bats, their vision is too weak to count on.</a:t>
            </a:r>
          </a:p>
          <a:p>
            <a:pPr>
              <a:spcAft>
                <a:spcPts val="600"/>
              </a:spcAft>
            </a:pPr>
            <a:r>
              <a:rPr lang="en-US" altLang="zh-CN" b="0" i="0" dirty="0">
                <a:solidFill>
                  <a:schemeClr val="accent5">
                    <a:lumMod val="75000"/>
                  </a:schemeClr>
                </a:solidFill>
                <a:effectLst/>
                <a:latin typeface="+mn-ea"/>
              </a:rPr>
              <a:t>OK, so quick summary of how echolocation works.</a:t>
            </a:r>
            <a:endParaRPr lang="zh-CN" altLang="en-US" dirty="0">
              <a:solidFill>
                <a:schemeClr val="accent5">
                  <a:lumMod val="75000"/>
                </a:schemeClr>
              </a:solidFill>
              <a:latin typeface="+mn-ea"/>
            </a:endParaRPr>
          </a:p>
        </p:txBody>
      </p:sp>
      <p:sp>
        <p:nvSpPr>
          <p:cNvPr id="24" name="TextBox 23">
            <a:extLst>
              <a:ext uri="{FF2B5EF4-FFF2-40B4-BE49-F238E27FC236}">
                <a16:creationId xmlns:a16="http://schemas.microsoft.com/office/drawing/2014/main" id="{F0A447C2-20C6-4D67-BE9B-710DD047BDF4}"/>
              </a:ext>
            </a:extLst>
          </p:cNvPr>
          <p:cNvSpPr txBox="1"/>
          <p:nvPr/>
        </p:nvSpPr>
        <p:spPr>
          <a:xfrm>
            <a:off x="667068" y="224405"/>
            <a:ext cx="338759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one: 0:34 – 1:01</a:t>
            </a:r>
            <a:endParaRPr lang="zh-CN" altLang="en-US" sz="2800" dirty="0">
              <a:solidFill>
                <a:schemeClr val="accent5">
                  <a:lumMod val="75000"/>
                </a:schemeClr>
              </a:solidFill>
              <a:latin typeface="Indie Flower" panose="02000000000000000000" pitchFamily="2" charset="0"/>
            </a:endParaRPr>
          </a:p>
        </p:txBody>
      </p:sp>
      <p:sp>
        <p:nvSpPr>
          <p:cNvPr id="2" name="Slide Number Placeholder 1">
            <a:extLst>
              <a:ext uri="{FF2B5EF4-FFF2-40B4-BE49-F238E27FC236}">
                <a16:creationId xmlns:a16="http://schemas.microsoft.com/office/drawing/2014/main" id="{7B026011-01C5-4FE8-AB32-610BB89741CD}"/>
              </a:ext>
            </a:extLst>
          </p:cNvPr>
          <p:cNvSpPr>
            <a:spLocks noGrp="1"/>
          </p:cNvSpPr>
          <p:nvPr>
            <p:ph type="sldNum" sz="quarter" idx="12"/>
          </p:nvPr>
        </p:nvSpPr>
        <p:spPr/>
        <p:txBody>
          <a:bodyPr/>
          <a:lstStyle/>
          <a:p>
            <a:fld id="{EBF56985-7CC6-482A-A174-BBAF2E85857D}" type="slidenum">
              <a:rPr lang="zh-CN" altLang="en-US" smtClean="0"/>
              <a:t>8</a:t>
            </a:fld>
            <a:endParaRPr lang="zh-CN" altLang="en-US"/>
          </a:p>
        </p:txBody>
      </p:sp>
      <p:sp>
        <p:nvSpPr>
          <p:cNvPr id="14" name="TextBox 13">
            <a:extLst>
              <a:ext uri="{FF2B5EF4-FFF2-40B4-BE49-F238E27FC236}">
                <a16:creationId xmlns:a16="http://schemas.microsoft.com/office/drawing/2014/main" id="{D768C1C7-5B69-4390-B78B-A50A6338416E}"/>
              </a:ext>
            </a:extLst>
          </p:cNvPr>
          <p:cNvSpPr txBox="1"/>
          <p:nvPr/>
        </p:nvSpPr>
        <p:spPr>
          <a:xfrm>
            <a:off x="667068" y="674503"/>
            <a:ext cx="4904242" cy="707886"/>
          </a:xfrm>
          <a:prstGeom prst="rect">
            <a:avLst/>
          </a:prstGeom>
          <a:noFill/>
        </p:spPr>
        <p:txBody>
          <a:bodyPr wrap="square">
            <a:spAutoFit/>
          </a:bodyPr>
          <a:lstStyle/>
          <a:p>
            <a:r>
              <a:rPr lang="en-US" altLang="zh-CN" sz="2000" dirty="0">
                <a:solidFill>
                  <a:schemeClr val="accent5">
                    <a:lumMod val="75000"/>
                  </a:schemeClr>
                </a:solidFill>
                <a:latin typeface="+mn-ea"/>
              </a:rPr>
              <a:t>Please play the recording and summarize with 2-4sentences.</a:t>
            </a:r>
            <a:endParaRPr lang="zh-CN" altLang="en-US" sz="2000" dirty="0">
              <a:solidFill>
                <a:schemeClr val="accent5">
                  <a:lumMod val="75000"/>
                </a:schemeClr>
              </a:solidFill>
              <a:latin typeface="+mn-ea"/>
            </a:endParaRPr>
          </a:p>
        </p:txBody>
      </p:sp>
      <p:sp>
        <p:nvSpPr>
          <p:cNvPr id="4" name="Rectangle 3">
            <a:extLst>
              <a:ext uri="{FF2B5EF4-FFF2-40B4-BE49-F238E27FC236}">
                <a16:creationId xmlns:a16="http://schemas.microsoft.com/office/drawing/2014/main" id="{A441BF71-6F1D-4B67-B798-70F95A753075}"/>
              </a:ext>
            </a:extLst>
          </p:cNvPr>
          <p:cNvSpPr/>
          <p:nvPr/>
        </p:nvSpPr>
        <p:spPr>
          <a:xfrm>
            <a:off x="594360" y="136525"/>
            <a:ext cx="4813663" cy="13568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Arrow: Right 8">
            <a:extLst>
              <a:ext uri="{FF2B5EF4-FFF2-40B4-BE49-F238E27FC236}">
                <a16:creationId xmlns:a16="http://schemas.microsoft.com/office/drawing/2014/main" id="{8FB141CF-DB51-496A-8929-4F4336B0C0D3}"/>
              </a:ext>
            </a:extLst>
          </p:cNvPr>
          <p:cNvSpPr/>
          <p:nvPr/>
        </p:nvSpPr>
        <p:spPr>
          <a:xfrm rot="10800000">
            <a:off x="5644018" y="621782"/>
            <a:ext cx="632473" cy="369332"/>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a:extLst>
              <a:ext uri="{FF2B5EF4-FFF2-40B4-BE49-F238E27FC236}">
                <a16:creationId xmlns:a16="http://schemas.microsoft.com/office/drawing/2014/main" id="{3810A84F-6572-48FD-A4B2-0BA708E2F21E}"/>
              </a:ext>
            </a:extLst>
          </p:cNvPr>
          <p:cNvSpPr/>
          <p:nvPr/>
        </p:nvSpPr>
        <p:spPr>
          <a:xfrm>
            <a:off x="548640" y="1662659"/>
            <a:ext cx="7596051" cy="497093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Summarize with 2-4 sentences, with more details than the brief summary.</a:t>
            </a:r>
            <a:endParaRPr lang="zh-CN" altLang="en-US" sz="2800" dirty="0">
              <a:solidFill>
                <a:schemeClr val="tx1"/>
              </a:solidFill>
            </a:endParaRPr>
          </a:p>
        </p:txBody>
      </p:sp>
      <p:sp>
        <p:nvSpPr>
          <p:cNvPr id="11" name="TextBox 15">
            <a:extLst>
              <a:ext uri="{FF2B5EF4-FFF2-40B4-BE49-F238E27FC236}">
                <a16:creationId xmlns:a16="http://schemas.microsoft.com/office/drawing/2014/main" id="{398FD724-573B-1D4D-9547-EE26F40DBB14}"/>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4038893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F0A447C2-20C6-4D67-BE9B-710DD047BDF4}"/>
              </a:ext>
            </a:extLst>
          </p:cNvPr>
          <p:cNvSpPr txBox="1"/>
          <p:nvPr/>
        </p:nvSpPr>
        <p:spPr>
          <a:xfrm>
            <a:off x="667068" y="224405"/>
            <a:ext cx="3387594"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 one: 0:34 – 1:01</a:t>
            </a:r>
            <a:endParaRPr lang="zh-CN" altLang="en-US" sz="2800" dirty="0">
              <a:solidFill>
                <a:schemeClr val="accent5">
                  <a:lumMod val="75000"/>
                </a:schemeClr>
              </a:solidFill>
              <a:latin typeface="Indie Flower" panose="02000000000000000000" pitchFamily="2" charset="0"/>
            </a:endParaRPr>
          </a:p>
        </p:txBody>
      </p:sp>
      <p:sp>
        <p:nvSpPr>
          <p:cNvPr id="2" name="Slide Number Placeholder 1">
            <a:extLst>
              <a:ext uri="{FF2B5EF4-FFF2-40B4-BE49-F238E27FC236}">
                <a16:creationId xmlns:a16="http://schemas.microsoft.com/office/drawing/2014/main" id="{7B026011-01C5-4FE8-AB32-610BB89741CD}"/>
              </a:ext>
            </a:extLst>
          </p:cNvPr>
          <p:cNvSpPr>
            <a:spLocks noGrp="1"/>
          </p:cNvSpPr>
          <p:nvPr>
            <p:ph type="sldNum" sz="quarter" idx="12"/>
          </p:nvPr>
        </p:nvSpPr>
        <p:spPr/>
        <p:txBody>
          <a:bodyPr/>
          <a:lstStyle/>
          <a:p>
            <a:fld id="{EBF56985-7CC6-482A-A174-BBAF2E85857D}" type="slidenum">
              <a:rPr lang="zh-CN" altLang="en-US" smtClean="0"/>
              <a:t>9</a:t>
            </a:fld>
            <a:endParaRPr lang="zh-CN" altLang="en-US"/>
          </a:p>
        </p:txBody>
      </p:sp>
      <p:sp>
        <p:nvSpPr>
          <p:cNvPr id="14" name="TextBox 13">
            <a:extLst>
              <a:ext uri="{FF2B5EF4-FFF2-40B4-BE49-F238E27FC236}">
                <a16:creationId xmlns:a16="http://schemas.microsoft.com/office/drawing/2014/main" id="{D768C1C7-5B69-4390-B78B-A50A6338416E}"/>
              </a:ext>
            </a:extLst>
          </p:cNvPr>
          <p:cNvSpPr txBox="1"/>
          <p:nvPr/>
        </p:nvSpPr>
        <p:spPr>
          <a:xfrm>
            <a:off x="667068" y="674503"/>
            <a:ext cx="4904242" cy="707886"/>
          </a:xfrm>
          <a:prstGeom prst="rect">
            <a:avLst/>
          </a:prstGeom>
          <a:noFill/>
        </p:spPr>
        <p:txBody>
          <a:bodyPr wrap="square">
            <a:spAutoFit/>
          </a:bodyPr>
          <a:lstStyle/>
          <a:p>
            <a:r>
              <a:rPr lang="en-US" altLang="zh-CN" sz="2000" dirty="0">
                <a:solidFill>
                  <a:schemeClr val="accent5">
                    <a:lumMod val="75000"/>
                  </a:schemeClr>
                </a:solidFill>
                <a:latin typeface="+mn-ea"/>
              </a:rPr>
              <a:t>Please play the recording and summarize with 2-4sentences.</a:t>
            </a:r>
            <a:endParaRPr lang="zh-CN" altLang="en-US" sz="2000" dirty="0">
              <a:solidFill>
                <a:schemeClr val="accent5">
                  <a:lumMod val="75000"/>
                </a:schemeClr>
              </a:solidFill>
              <a:latin typeface="+mn-ea"/>
            </a:endParaRPr>
          </a:p>
        </p:txBody>
      </p:sp>
      <p:sp>
        <p:nvSpPr>
          <p:cNvPr id="4" name="Rectangle 3">
            <a:extLst>
              <a:ext uri="{FF2B5EF4-FFF2-40B4-BE49-F238E27FC236}">
                <a16:creationId xmlns:a16="http://schemas.microsoft.com/office/drawing/2014/main" id="{A441BF71-6F1D-4B67-B798-70F95A753075}"/>
              </a:ext>
            </a:extLst>
          </p:cNvPr>
          <p:cNvSpPr/>
          <p:nvPr/>
        </p:nvSpPr>
        <p:spPr>
          <a:xfrm>
            <a:off x="594360" y="136525"/>
            <a:ext cx="4813663" cy="13568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Arrow: Right 8">
            <a:extLst>
              <a:ext uri="{FF2B5EF4-FFF2-40B4-BE49-F238E27FC236}">
                <a16:creationId xmlns:a16="http://schemas.microsoft.com/office/drawing/2014/main" id="{8FB141CF-DB51-496A-8929-4F4336B0C0D3}"/>
              </a:ext>
            </a:extLst>
          </p:cNvPr>
          <p:cNvSpPr/>
          <p:nvPr/>
        </p:nvSpPr>
        <p:spPr>
          <a:xfrm rot="10800000">
            <a:off x="5644018" y="621782"/>
            <a:ext cx="632473" cy="369332"/>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ACB54215-B551-0742-A83F-34EBF9A43407}"/>
              </a:ext>
            </a:extLst>
          </p:cNvPr>
          <p:cNvSpPr txBox="1"/>
          <p:nvPr/>
        </p:nvSpPr>
        <p:spPr>
          <a:xfrm>
            <a:off x="594360" y="1581294"/>
            <a:ext cx="6096000" cy="5324535"/>
          </a:xfrm>
          <a:prstGeom prst="rect">
            <a:avLst/>
          </a:prstGeom>
          <a:noFill/>
        </p:spPr>
        <p:txBody>
          <a:bodyPr wrap="square">
            <a:spAutoFit/>
          </a:bodyPr>
          <a:lstStyle/>
          <a:p>
            <a:pPr algn="l"/>
            <a:r>
              <a:rPr lang="en-US" altLang="zh-CN" sz="2000" u="sng" kern="0" dirty="0">
                <a:solidFill>
                  <a:schemeClr val="accent5">
                    <a:lumMod val="75000"/>
                  </a:schemeClr>
                </a:solidFill>
                <a:effectLst/>
                <a:ea typeface="宋体" panose="02010600030101010101" pitchFamily="2" charset="-122"/>
                <a:cs typeface="宋体" panose="02010600030101010101" pitchFamily="2" charset="-122"/>
              </a:rPr>
              <a:t>FEMALE PROFESSOR: </a:t>
            </a:r>
            <a:r>
              <a:rPr lang="en-US" altLang="zh-CN" sz="2000" kern="0" dirty="0">
                <a:solidFill>
                  <a:srgbClr val="21242C"/>
                </a:solidFill>
                <a:effectLst/>
                <a:ea typeface="宋体" panose="02010600030101010101" pitchFamily="2" charset="-122"/>
                <a:cs typeface="宋体" panose="02010600030101010101" pitchFamily="2" charset="-122"/>
              </a:rPr>
              <a:t>Well—um, have you been to the tutoring center?</a:t>
            </a:r>
          </a:p>
          <a:p>
            <a:pPr algn="l"/>
            <a:endParaRPr lang="zh-CN" altLang="zh-CN" sz="2000" kern="100" dirty="0">
              <a:effectLst/>
              <a:ea typeface="DengXian" panose="02010600030101010101" pitchFamily="2" charset="-122"/>
              <a:cs typeface="Times New Roman" panose="02020603050405020304" pitchFamily="18" charset="0"/>
            </a:endParaRPr>
          </a:p>
          <a:p>
            <a:pPr algn="l"/>
            <a:r>
              <a:rPr lang="en-US" altLang="zh-CN" sz="2000" u="sng" kern="0" dirty="0">
                <a:solidFill>
                  <a:srgbClr val="21242C"/>
                </a:solidFill>
                <a:effectLst/>
                <a:ea typeface="宋体" panose="02010600030101010101" pitchFamily="2" charset="-122"/>
                <a:cs typeface="宋体" panose="02010600030101010101" pitchFamily="2" charset="-122"/>
              </a:rPr>
              <a:t>MALE STUDENT: </a:t>
            </a:r>
            <a:r>
              <a:rPr lang="en-US" altLang="zh-CN" sz="2000" kern="0" dirty="0">
                <a:solidFill>
                  <a:srgbClr val="21242C"/>
                </a:solidFill>
                <a:effectLst/>
                <a:ea typeface="宋体" panose="02010600030101010101" pitchFamily="2" charset="-122"/>
                <a:cs typeface="宋体" panose="02010600030101010101" pitchFamily="2" charset="-122"/>
              </a:rPr>
              <a:t>No, not for geography anyway. Isn't that just for when you need help with writing ...like an </a:t>
            </a:r>
            <a:r>
              <a:rPr lang="en-US" altLang="zh-CN" sz="2000" kern="0" spc="30" dirty="0">
                <a:solidFill>
                  <a:srgbClr val="21242C"/>
                </a:solidFill>
                <a:effectLst/>
                <a:ea typeface="宋体" panose="02010600030101010101" pitchFamily="2" charset="-122"/>
                <a:cs typeface="宋体" panose="02010600030101010101" pitchFamily="2" charset="-122"/>
              </a:rPr>
              <a:t>essay</a:t>
            </a:r>
            <a:r>
              <a:rPr lang="en-US" altLang="zh-CN" sz="2000" kern="0" dirty="0">
                <a:solidFill>
                  <a:srgbClr val="21242C"/>
                </a:solidFill>
                <a:effectLst/>
                <a:ea typeface="宋体" panose="02010600030101010101" pitchFamily="2" charset="-122"/>
                <a:cs typeface="宋体" panose="02010600030101010101" pitchFamily="2" charset="-122"/>
              </a:rPr>
              <a:t> or a research paper?</a:t>
            </a:r>
          </a:p>
          <a:p>
            <a:pPr algn="l"/>
            <a:endParaRPr lang="zh-CN" altLang="zh-CN" sz="2000" kern="100" dirty="0">
              <a:effectLst/>
              <a:ea typeface="DengXian" panose="02010600030101010101" pitchFamily="2" charset="-122"/>
              <a:cs typeface="Times New Roman" panose="02020603050405020304" pitchFamily="18" charset="0"/>
            </a:endParaRPr>
          </a:p>
          <a:p>
            <a:pPr algn="l"/>
            <a:r>
              <a:rPr lang="en-US" altLang="zh-CN" sz="2000" u="sng" kern="0" dirty="0">
                <a:solidFill>
                  <a:schemeClr val="accent5">
                    <a:lumMod val="75000"/>
                  </a:schemeClr>
                </a:solidFill>
                <a:effectLst/>
                <a:ea typeface="宋体" panose="02010600030101010101" pitchFamily="2" charset="-122"/>
                <a:cs typeface="宋体" panose="02010600030101010101" pitchFamily="2" charset="-122"/>
              </a:rPr>
              <a:t>FEMALE PROFESSOR: </a:t>
            </a:r>
            <a:r>
              <a:rPr lang="en-US" altLang="zh-CN" sz="2000" kern="0" dirty="0">
                <a:solidFill>
                  <a:srgbClr val="21242C"/>
                </a:solidFill>
                <a:effectLst/>
                <a:ea typeface="宋体" panose="02010600030101010101" pitchFamily="2" charset="-122"/>
                <a:cs typeface="宋体" panose="02010600030101010101" pitchFamily="2" charset="-122"/>
              </a:rPr>
              <a:t>Oh, no. You can get tutoring in a lot of subjects. Some graduate students from this </a:t>
            </a:r>
            <a:r>
              <a:rPr lang="en-US" altLang="zh-CN" sz="2000" kern="0" spc="30" dirty="0">
                <a:solidFill>
                  <a:srgbClr val="21242C"/>
                </a:solidFill>
                <a:effectLst/>
                <a:ea typeface="宋体" panose="02010600030101010101" pitchFamily="2" charset="-122"/>
                <a:cs typeface="宋体" panose="02010600030101010101" pitchFamily="2" charset="-122"/>
              </a:rPr>
              <a:t>department</a:t>
            </a:r>
            <a:r>
              <a:rPr lang="en-US" altLang="zh-CN" sz="2000" kern="0" dirty="0">
                <a:solidFill>
                  <a:srgbClr val="21242C"/>
                </a:solidFill>
                <a:effectLst/>
                <a:ea typeface="宋体" panose="02010600030101010101" pitchFamily="2" charset="-122"/>
                <a:cs typeface="宋体" panose="02010600030101010101" pitchFamily="2" charset="-122"/>
              </a:rPr>
              <a:t> </a:t>
            </a:r>
            <a:r>
              <a:rPr lang="en-US" altLang="zh-CN" sz="2000" kern="0" spc="30" dirty="0">
                <a:solidFill>
                  <a:srgbClr val="21242C"/>
                </a:solidFill>
                <a:effectLst/>
                <a:ea typeface="宋体" panose="02010600030101010101" pitchFamily="2" charset="-122"/>
                <a:cs typeface="宋体" panose="02010600030101010101" pitchFamily="2" charset="-122"/>
              </a:rPr>
              <a:t>tutor</a:t>
            </a:r>
            <a:r>
              <a:rPr lang="en-US" altLang="zh-CN" sz="2000" kern="0" dirty="0">
                <a:solidFill>
                  <a:srgbClr val="21242C"/>
                </a:solidFill>
                <a:effectLst/>
                <a:ea typeface="宋体" panose="02010600030101010101" pitchFamily="2" charset="-122"/>
                <a:cs typeface="宋体" panose="02010600030101010101" pitchFamily="2" charset="-122"/>
              </a:rPr>
              <a:t> there.</a:t>
            </a:r>
          </a:p>
          <a:p>
            <a:pPr algn="l"/>
            <a:endParaRPr lang="zh-CN" altLang="zh-CN" sz="2000" kern="100" dirty="0">
              <a:effectLst/>
              <a:ea typeface="DengXian" panose="02010600030101010101" pitchFamily="2" charset="-122"/>
              <a:cs typeface="Times New Roman" panose="02020603050405020304" pitchFamily="18" charset="0"/>
            </a:endParaRPr>
          </a:p>
          <a:p>
            <a:r>
              <a:rPr lang="en-US" altLang="zh-CN" sz="2000" u="sng" kern="0" dirty="0">
                <a:solidFill>
                  <a:srgbClr val="21242C"/>
                </a:solidFill>
                <a:effectLst/>
                <a:ea typeface="宋体" panose="02010600030101010101" pitchFamily="2" charset="-122"/>
                <a:cs typeface="宋体" panose="02010600030101010101" pitchFamily="2" charset="-122"/>
              </a:rPr>
              <a:t>MALE STUDENT: </a:t>
            </a:r>
            <a:r>
              <a:rPr lang="en-US" altLang="zh-CN" sz="2000" kern="0" dirty="0">
                <a:solidFill>
                  <a:srgbClr val="21242C"/>
                </a:solidFill>
                <a:effectLst/>
                <a:ea typeface="宋体" panose="02010600030101010101" pitchFamily="2" charset="-122"/>
                <a:cs typeface="宋体" panose="02010600030101010101" pitchFamily="2" charset="-122"/>
              </a:rPr>
              <a:t>Um, that's good to know, but I </a:t>
            </a:r>
            <a:r>
              <a:rPr lang="en-US" altLang="zh-CN" sz="2000" kern="0" spc="30" dirty="0">
                <a:solidFill>
                  <a:srgbClr val="21242C"/>
                </a:solidFill>
                <a:effectLst/>
                <a:ea typeface="宋体" panose="02010600030101010101" pitchFamily="2" charset="-122"/>
                <a:cs typeface="宋体" panose="02010600030101010101" pitchFamily="2" charset="-122"/>
              </a:rPr>
              <a:t>hardly</a:t>
            </a:r>
            <a:r>
              <a:rPr lang="en-US" altLang="zh-CN" sz="2000" kern="0" dirty="0">
                <a:solidFill>
                  <a:srgbClr val="21242C"/>
                </a:solidFill>
                <a:effectLst/>
                <a:ea typeface="宋体" panose="02010600030101010101" pitchFamily="2" charset="-122"/>
                <a:cs typeface="宋体" panose="02010600030101010101" pitchFamily="2" charset="-122"/>
              </a:rPr>
              <a:t> go there because I have a part-time job. I never seem to be free when they're open.</a:t>
            </a:r>
          </a:p>
          <a:p>
            <a:br>
              <a:rPr lang="en-US" altLang="zh-CN" sz="2000" kern="0" dirty="0">
                <a:solidFill>
                  <a:srgbClr val="21242C"/>
                </a:solidFill>
                <a:effectLst/>
                <a:ea typeface="宋体" panose="02010600030101010101" pitchFamily="2" charset="-122"/>
                <a:cs typeface="宋体" panose="02010600030101010101" pitchFamily="2" charset="-122"/>
              </a:rPr>
            </a:br>
            <a:r>
              <a:rPr lang="en-US" altLang="zh-CN" sz="2000" u="sng" kern="0" dirty="0">
                <a:solidFill>
                  <a:schemeClr val="accent5">
                    <a:lumMod val="75000"/>
                  </a:schemeClr>
                </a:solidFill>
                <a:effectLst/>
                <a:ea typeface="宋体" panose="02010600030101010101" pitchFamily="2" charset="-122"/>
                <a:cs typeface="宋体" panose="02010600030101010101" pitchFamily="2" charset="-122"/>
              </a:rPr>
              <a:t>FEMALE PROFESSOR: </a:t>
            </a:r>
            <a:r>
              <a:rPr lang="en-US" altLang="zh-CN" sz="2000" kern="0" dirty="0">
                <a:solidFill>
                  <a:srgbClr val="21242C"/>
                </a:solidFill>
                <a:effectLst/>
                <a:ea typeface="宋体" panose="02010600030101010101" pitchFamily="2" charset="-122"/>
                <a:cs typeface="宋体" panose="02010600030101010101" pitchFamily="2" charset="-122"/>
              </a:rPr>
              <a:t>Well, they'll be extending their hours when final exams begin? You might try then. </a:t>
            </a:r>
            <a:r>
              <a:rPr lang="zh-CN" altLang="zh-CN" sz="2000" dirty="0">
                <a:effectLst/>
              </a:rPr>
              <a:t> </a:t>
            </a:r>
            <a:endParaRPr lang="zh-CN" altLang="en-US" sz="2000" dirty="0"/>
          </a:p>
        </p:txBody>
      </p:sp>
      <p:sp>
        <p:nvSpPr>
          <p:cNvPr id="10" name="文本框 9">
            <a:extLst>
              <a:ext uri="{FF2B5EF4-FFF2-40B4-BE49-F238E27FC236}">
                <a16:creationId xmlns:a16="http://schemas.microsoft.com/office/drawing/2014/main" id="{BF9BDA72-58F3-8049-8C82-BC7FB866B55D}"/>
              </a:ext>
            </a:extLst>
          </p:cNvPr>
          <p:cNvSpPr txBox="1"/>
          <p:nvPr/>
        </p:nvSpPr>
        <p:spPr>
          <a:xfrm>
            <a:off x="6690360" y="2434426"/>
            <a:ext cx="5501640" cy="2585323"/>
          </a:xfrm>
          <a:prstGeom prst="rect">
            <a:avLst/>
          </a:prstGeom>
          <a:noFill/>
        </p:spPr>
        <p:txBody>
          <a:bodyPr wrap="square" rtlCol="0">
            <a:spAutoFit/>
          </a:bodyPr>
          <a:lstStyle/>
          <a:p>
            <a:r>
              <a:rPr kumimoji="1" lang="en-US" altLang="zh-CN" b="1" u="sng" dirty="0"/>
              <a:t>Answers:</a:t>
            </a:r>
          </a:p>
          <a:p>
            <a:endParaRPr kumimoji="1" lang="en-US" altLang="zh-CN" b="1" u="sng" dirty="0"/>
          </a:p>
          <a:p>
            <a:r>
              <a:rPr kumimoji="1" lang="en-US" altLang="zh-CN" dirty="0"/>
              <a:t>The professor suggests that the student could go to the tutoring center, because there are a lot of graduate student tutors there. But the student never goes there because of the misunderstanding and his part-time job arrangement. Fortunately, the tutoring center will have extending hours when final exam begins, so the student could try it.</a:t>
            </a:r>
          </a:p>
        </p:txBody>
      </p:sp>
      <p:sp>
        <p:nvSpPr>
          <p:cNvPr id="12" name="TextBox 15">
            <a:extLst>
              <a:ext uri="{FF2B5EF4-FFF2-40B4-BE49-F238E27FC236}">
                <a16:creationId xmlns:a16="http://schemas.microsoft.com/office/drawing/2014/main" id="{9210C3CF-85D4-634A-AFC5-88BC1E6C3D17}"/>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Tree>
    <p:extLst>
      <p:ext uri="{BB962C8B-B14F-4D97-AF65-F5344CB8AC3E}">
        <p14:creationId xmlns:p14="http://schemas.microsoft.com/office/powerpoint/2010/main" val="22603884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963</TotalTime>
  <Words>8017</Words>
  <Application>Microsoft Office PowerPoint</Application>
  <PresentationFormat>Widescreen</PresentationFormat>
  <Paragraphs>679</Paragraphs>
  <Slides>49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APPLE CHANCERY</vt:lpstr>
      <vt:lpstr>Indie Flower</vt:lpstr>
      <vt:lpstr>DengXian</vt:lpstr>
      <vt:lpstr>DengXian</vt:lpstr>
      <vt:lpstr>等线 Light</vt:lpstr>
      <vt:lpstr>Agency FB</vt:lpstr>
      <vt:lpstr>Arial</vt:lpstr>
      <vt:lpstr>Calibri</vt:lpstr>
      <vt:lpstr>Ink Free</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451595613@qq.com</dc:creator>
  <cp:lastModifiedBy>Zhou Lu</cp:lastModifiedBy>
  <cp:revision>11</cp:revision>
  <dcterms:created xsi:type="dcterms:W3CDTF">2022-04-01T03:56:11Z</dcterms:created>
  <dcterms:modified xsi:type="dcterms:W3CDTF">2023-09-20T01:53:35Z</dcterms:modified>
</cp:coreProperties>
</file>