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1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3" r:id="rId11"/>
    <p:sldId id="274" r:id="rId12"/>
    <p:sldId id="265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97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3" d="100"/>
          <a:sy n="103" d="100"/>
        </p:scale>
        <p:origin x="-1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C95AD-5BFB-0849-BD55-72759F9A8B5E}" type="datetimeFigureOut">
              <a:rPr lang="en-US" smtClean="0"/>
              <a:t>7/16/14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827F1-DB60-DC48-9F74-0C4231FF5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893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6F73B-08DC-1D43-ADD3-34EEE8D3E549}" type="datetimeFigureOut">
              <a:rPr lang="en-US" smtClean="0"/>
              <a:t>7/16/14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5709C-E241-D548-9891-508E4CC70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814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325947-4C90-46DE-94A1-456C30527B58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325947-4C90-46DE-94A1-456C30527B58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325947-4C90-46DE-94A1-456C30527B58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325947-4C90-46DE-94A1-456C30527B58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325947-4C90-46DE-94A1-456C30527B58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325947-4C90-46DE-94A1-456C30527B58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325947-4C90-46DE-94A1-456C30527B58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325947-4C90-46DE-94A1-456C30527B58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325947-4C90-46DE-94A1-456C30527B58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325947-4C90-46DE-94A1-456C30527B58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325947-4C90-46DE-94A1-456C30527B58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325947-4C90-46DE-94A1-456C30527B58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teid03/Desktop/WIP_Kelly/2%200%201%203/25887%20KBase%20Templates/images/KBase_TitlePage_Logo.png" TargetMode="External"/><Relationship Id="rId4" Type="http://schemas.openxmlformats.org/officeDocument/2006/relationships/image" Target="../media/image3.png"/><Relationship Id="rId5" Type="http://schemas.openxmlformats.org/officeDocument/2006/relationships/image" Target="file://localhost/Users/teid03/Desktop/WIP_Kelly/2%200%201%203/25887%20KBase%20Templates/images/KBase_TitlePage_Banner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3775" y="4343400"/>
            <a:ext cx="5541449" cy="1295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E9B4-A781-E14F-8A03-E0DDB9265BAB}" type="datetime1">
              <a:rPr lang="en-US" smtClean="0"/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EA3EA-124A-694A-9C13-12EBF654DAF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KBase_TitlePage_Logo.png" descr="/Users/teid03/Desktop/WIP_Kelly/2 0 1 3/25887 KBase Templates/images/KBase_TitlePage_Logo.png"/>
          <p:cNvPicPr>
            <a:picLocks noChangeAspect="1"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2753776" y="2133600"/>
            <a:ext cx="5541449" cy="1865438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76400" y="6172200"/>
            <a:ext cx="7098884" cy="6583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Base_TitlePage_Banner.png" descr="/Users/teid03/Desktop/WIP_Kelly/2 0 1 3/25887 KBase Templates/images/KBase_TitlePage_Banner.png"/>
          <p:cNvPicPr>
            <a:picLocks noChangeAspect="1"/>
          </p:cNvPicPr>
          <p:nvPr userDrawn="1"/>
        </p:nvPicPr>
        <p:blipFill>
          <a:blip r:embed="rId4" r:link="rId5"/>
          <a:srcRect l="1500" t="400" b="400"/>
          <a:stretch>
            <a:fillRect/>
          </a:stretch>
        </p:blipFill>
        <p:spPr>
          <a:xfrm>
            <a:off x="27431" y="27384"/>
            <a:ext cx="1801369" cy="68031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C73D-815E-3E44-B761-F883482382A9}" type="datetime1">
              <a:rPr lang="en-US" smtClean="0"/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EA3EA-124A-694A-9C13-12EBF654DA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 rot="5400000">
            <a:off x="2309018" y="-251618"/>
            <a:ext cx="4525964" cy="8229601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0"/>
              </a:spcBef>
              <a:spcAft>
                <a:spcPts val="600"/>
              </a:spcAft>
              <a:defRPr lang="en-US" sz="2500" kern="1200" dirty="0" smtClean="0">
                <a:solidFill>
                  <a:schemeClr val="tx1"/>
                </a:solidFill>
                <a:latin typeface="+mn-lt"/>
                <a:ea typeface="+mn-ea"/>
                <a:cs typeface="Helvetica"/>
              </a:defRPr>
            </a:lvl1pPr>
            <a:lvl2pPr marL="45720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2pPr>
            <a:lvl3pPr marL="73152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3pPr>
            <a:lvl4pPr marL="100584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4pPr>
            <a:lvl5pPr marL="128016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12A4-A508-B04B-B7CD-49EA97DAFAE4}" type="datetime1">
              <a:rPr lang="en-US" smtClean="0"/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EA3EA-124A-694A-9C13-12EBF654DA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 rot="5400000">
            <a:off x="541338" y="190501"/>
            <a:ext cx="5851524" cy="6019800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0"/>
              </a:spcBef>
              <a:spcAft>
                <a:spcPts val="600"/>
              </a:spcAft>
              <a:defRPr lang="en-US" sz="2500" kern="1200" dirty="0" smtClean="0">
                <a:solidFill>
                  <a:schemeClr val="tx1"/>
                </a:solidFill>
                <a:latin typeface="+mn-lt"/>
                <a:ea typeface="+mn-ea"/>
                <a:cs typeface="Helvetica"/>
              </a:defRPr>
            </a:lvl1pPr>
            <a:lvl2pPr marL="45720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2pPr>
            <a:lvl3pPr marL="73152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3pPr>
            <a:lvl4pPr marL="100584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4pPr>
            <a:lvl5pPr marL="128016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0"/>
              </a:spcBef>
              <a:spcAft>
                <a:spcPts val="800"/>
              </a:spcAft>
              <a:defRPr sz="2500">
                <a:latin typeface="+mn-lt"/>
                <a:cs typeface="Helvetica"/>
              </a:defRPr>
            </a:lvl1pPr>
            <a:lvl2pPr marL="457200" indent="-182880">
              <a:buClr>
                <a:srgbClr val="5E9732"/>
              </a:buClr>
              <a:buFont typeface="Arial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Helvetica"/>
              </a:defRPr>
            </a:lvl2pPr>
            <a:lvl3pPr marL="731520" indent="-182880">
              <a:buClr>
                <a:srgbClr val="5E9732"/>
              </a:buCl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Helvetica"/>
              </a:defRPr>
            </a:lvl3pPr>
            <a:lvl4pPr marL="1005840" indent="-182880">
              <a:buClr>
                <a:srgbClr val="5E9732"/>
              </a:buClr>
              <a:buFont typeface="Arial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Helvetica"/>
              </a:defRPr>
            </a:lvl4pPr>
            <a:lvl5pPr marL="1280160" indent="-182880">
              <a:buClr>
                <a:srgbClr val="5E9732"/>
              </a:buClr>
              <a:buFont typeface="Arial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82A4-2BA7-A947-9058-24993D020EAC}" type="datetime1">
              <a:rPr lang="en-US" smtClean="0"/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EA3EA-124A-694A-9C13-12EBF654DA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289C-EBF9-BE43-99A8-77CCA3456AFF}" type="datetime1">
              <a:rPr lang="en-US" smtClean="0"/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EA3EA-124A-694A-9C13-12EBF654DA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0"/>
              </a:spcBef>
              <a:spcAft>
                <a:spcPts val="600"/>
              </a:spcAft>
              <a:defRPr lang="en-US" sz="2500" kern="1200" dirty="0" smtClean="0">
                <a:solidFill>
                  <a:schemeClr val="tx1"/>
                </a:solidFill>
                <a:latin typeface="+mn-lt"/>
                <a:ea typeface="+mn-ea"/>
                <a:cs typeface="Helvetica"/>
              </a:defRPr>
            </a:lvl1pPr>
            <a:lvl2pPr marL="45720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2pPr>
            <a:lvl3pPr marL="73152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3pPr>
            <a:lvl4pPr marL="100584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4pPr>
            <a:lvl5pPr marL="128016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B2C7-8211-3C43-AAD1-592E72A2756A}" type="datetime1">
              <a:rPr lang="en-US" smtClean="0"/>
              <a:t>7/16/14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EA3EA-124A-694A-9C13-12EBF654DA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0"/>
              </a:spcBef>
              <a:spcAft>
                <a:spcPts val="600"/>
              </a:spcAft>
              <a:defRPr lang="en-US" sz="2500" kern="1200" dirty="0" smtClean="0">
                <a:solidFill>
                  <a:schemeClr val="tx1"/>
                </a:solidFill>
                <a:latin typeface="+mn-lt"/>
                <a:ea typeface="+mn-ea"/>
                <a:cs typeface="Helvetica"/>
              </a:defRPr>
            </a:lvl1pPr>
            <a:lvl2pPr marL="45720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2pPr>
            <a:lvl3pPr marL="73152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3pPr>
            <a:lvl4pPr marL="100584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4pPr>
            <a:lvl5pPr marL="128016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2174875"/>
            <a:ext cx="4038600" cy="3886201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0"/>
              </a:spcBef>
              <a:spcAft>
                <a:spcPts val="600"/>
              </a:spcAf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Helvetica"/>
              </a:defRPr>
            </a:lvl1pPr>
            <a:lvl2pPr marL="45720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2pPr>
            <a:lvl3pPr marL="73152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3pPr>
            <a:lvl4pPr marL="100584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4pPr>
            <a:lvl5pPr marL="128016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109E-16F8-6247-9ECF-0F699FDAFEC5}" type="datetime1">
              <a:rPr lang="en-US" smtClean="0"/>
              <a:t>7/16/14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EA3EA-124A-694A-9C13-12EBF654DAF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8200" y="2174875"/>
            <a:ext cx="4038600" cy="3886201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0"/>
              </a:spcBef>
              <a:spcAft>
                <a:spcPts val="600"/>
              </a:spcAf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Helvetica"/>
              </a:defRPr>
            </a:lvl1pPr>
            <a:lvl2pPr marL="45720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2pPr>
            <a:lvl3pPr marL="73152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3pPr>
            <a:lvl4pPr marL="100584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4pPr>
            <a:lvl5pPr marL="128016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DFB6-85DE-DC4B-AA76-EF0452AE8E52}" type="datetime1">
              <a:rPr lang="en-US" smtClean="0"/>
              <a:t>7/16/14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EA3EA-124A-694A-9C13-12EBF654DA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E2E3-2F3A-E742-81C9-9504F7ECA880}" type="datetime1">
              <a:rPr lang="en-US" smtClean="0"/>
              <a:t>7/16/14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EA3EA-124A-694A-9C13-12EBF654DA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DDE2-971A-7A4E-A50C-03230D0C4D58}" type="datetime1">
              <a:rPr lang="en-US" smtClean="0"/>
              <a:t>7/16/14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EA3EA-124A-694A-9C13-12EBF654DA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0"/>
              </a:spcBef>
              <a:spcAft>
                <a:spcPts val="600"/>
              </a:spcAft>
              <a:defRPr lang="en-US" sz="2500" kern="1200" dirty="0" smtClean="0">
                <a:solidFill>
                  <a:schemeClr val="tx1"/>
                </a:solidFill>
                <a:latin typeface="+mn-lt"/>
                <a:ea typeface="+mn-ea"/>
                <a:cs typeface="Helvetica"/>
              </a:defRPr>
            </a:lvl1pPr>
            <a:lvl2pPr marL="45720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2pPr>
            <a:lvl3pPr marL="73152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3pPr>
            <a:lvl4pPr marL="100584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4pPr>
            <a:lvl5pPr marL="128016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B284-5812-1A45-B1FE-A953110233AD}" type="datetime1">
              <a:rPr lang="en-US" smtClean="0"/>
              <a:t>7/16/14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EA3EA-124A-694A-9C13-12EBF654DA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file://localhost/Users/teid03/Desktop/WIP_Kelly/2%200%201%203/25887%20KBase%20Templates/images/KBase_Logo_Footer.png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CCA7D-9CF3-D84A-A5EC-198EE5D81DB5}" type="datetime1">
              <a:rPr lang="en-US" smtClean="0"/>
              <a:t>7/16/14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EA3EA-124A-694A-9C13-12EBF654DAF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KBase_Logo_Footer.png" descr="/Users/teid03/Desktop/WIP_Kelly/2 0 1 3/25887 KBase Templates/images/KBase_Logo_Footer.png"/>
          <p:cNvPicPr>
            <a:picLocks noChangeAspect="1"/>
          </p:cNvPicPr>
          <p:nvPr userDrawn="1"/>
        </p:nvPicPr>
        <p:blipFill>
          <a:blip r:embed="rId13" r:link="rId14"/>
          <a:stretch>
            <a:fillRect/>
          </a:stretch>
        </p:blipFill>
        <p:spPr>
          <a:xfrm>
            <a:off x="5334000" y="6283701"/>
            <a:ext cx="3441284" cy="437774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 rot="10800000">
            <a:off x="457200" y="6283701"/>
            <a:ext cx="8229600" cy="1588"/>
          </a:xfrm>
          <a:prstGeom prst="line">
            <a:avLst/>
          </a:prstGeom>
          <a:ln w="6350" cap="flat" cmpd="sng" algn="ctr">
            <a:solidFill>
              <a:srgbClr val="5E973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5E9732"/>
          </a:solidFill>
          <a:latin typeface="+mj-lt"/>
          <a:ea typeface="+mj-ea"/>
          <a:cs typeface=" calibri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Software Carpentry Workshop</a:t>
            </a:r>
          </a:p>
          <a:p>
            <a:r>
              <a:rPr lang="en-US" dirty="0" smtClean="0"/>
              <a:t>July 17-18</a:t>
            </a:r>
          </a:p>
          <a:p>
            <a:r>
              <a:rPr lang="en-US" dirty="0" smtClean="0"/>
              <a:t>Portland, OR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157887"/>
            <a:ext cx="8229600" cy="6993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dirty="0" smtClean="0">
                <a:latin typeface="Myriad Pro" pitchFamily="34" charset="0"/>
                <a:cs typeface="Myriad Pro" pitchFamily="34" charset="0"/>
              </a:rPr>
              <a:t>IRIS</a:t>
            </a:r>
            <a:endParaRPr lang="en-US" sz="3200" b="1" i="1" dirty="0" smtClean="0">
              <a:latin typeface="Myriad Pro" pitchFamily="34" charset="0"/>
              <a:cs typeface="Myriad Pro" pitchFamily="34" charset="0"/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228600" y="833408"/>
            <a:ext cx="8763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ctr">
              <a:spcBef>
                <a:spcPts val="800"/>
              </a:spcBef>
              <a:defRPr/>
            </a:pPr>
            <a:r>
              <a:rPr lang="en-US" sz="2000" b="1" i="1" dirty="0" smtClean="0">
                <a:latin typeface="Calibri" pitchFamily="34" charset="0"/>
              </a:rPr>
              <a:t>http://</a:t>
            </a:r>
            <a:r>
              <a:rPr lang="en-US" sz="2000" b="1" i="1" dirty="0" err="1" smtClean="0">
                <a:latin typeface="Calibri" pitchFamily="34" charset="0"/>
              </a:rPr>
              <a:t>iris.kbase.us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28600" y="1033463"/>
            <a:ext cx="8763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ts val="800"/>
              </a:spcBef>
              <a:defRPr/>
            </a:pPr>
            <a:endParaRPr lang="en-US" sz="2000" dirty="0">
              <a:latin typeface="Calibri" pitchFamily="34" charset="0"/>
            </a:endParaRPr>
          </a:p>
          <a:p>
            <a:pPr marL="285750" lvl="1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latin typeface="Calibri" pitchFamily="34" charset="0"/>
              </a:rPr>
              <a:t>Plant Expression </a:t>
            </a:r>
            <a:r>
              <a:rPr lang="en-US" sz="2000" b="1" dirty="0" smtClean="0">
                <a:latin typeface="Calibri" pitchFamily="34" charset="0"/>
              </a:rPr>
              <a:t>Service (Plant Ontology and Environment Ontology)</a:t>
            </a:r>
            <a:endParaRPr lang="en-US" sz="2000" b="1" dirty="0" smtClean="0">
              <a:latin typeface="Calibri" pitchFamily="34" charset="0"/>
            </a:endParaRPr>
          </a:p>
          <a:p>
            <a:pPr marL="742950" lvl="2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dirty="0" err="1" smtClean="0">
                <a:latin typeface="Calibri" pitchFamily="34" charset="0"/>
              </a:rPr>
              <a:t>get_all_po</a:t>
            </a:r>
            <a:endParaRPr lang="en-US" sz="2000" dirty="0" smtClean="0">
              <a:latin typeface="Calibri" pitchFamily="34" charset="0"/>
            </a:endParaRPr>
          </a:p>
          <a:p>
            <a:pPr marL="742950" lvl="2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dirty="0" err="1">
                <a:latin typeface="Calibri" pitchFamily="34" charset="0"/>
              </a:rPr>
              <a:t>g</a:t>
            </a:r>
            <a:r>
              <a:rPr lang="en-US" sz="2000" dirty="0" err="1" smtClean="0">
                <a:latin typeface="Calibri" pitchFamily="34" charset="0"/>
              </a:rPr>
              <a:t>et_po_sampleid</a:t>
            </a:r>
            <a:r>
              <a:rPr lang="en-US" sz="2000" dirty="0" err="1" smtClean="0">
                <a:latin typeface="Calibri" pitchFamily="34" charset="0"/>
              </a:rPr>
              <a:t>list</a:t>
            </a:r>
            <a:endParaRPr lang="en-US" sz="2000" dirty="0">
              <a:latin typeface="Calibri" pitchFamily="34" charset="0"/>
            </a:endParaRPr>
          </a:p>
        </p:txBody>
      </p:sp>
      <p:pic>
        <p:nvPicPr>
          <p:cNvPr id="3" name="Picture 2" descr="ListP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38" y="2895600"/>
            <a:ext cx="3657600" cy="2933700"/>
          </a:xfrm>
          <a:prstGeom prst="rect">
            <a:avLst/>
          </a:prstGeom>
        </p:spPr>
      </p:pic>
      <p:pic>
        <p:nvPicPr>
          <p:cNvPr id="4" name="Picture 3" descr="GetPOSampl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048000"/>
            <a:ext cx="5018000" cy="209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38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157887"/>
            <a:ext cx="8229600" cy="6993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dirty="0" smtClean="0">
                <a:latin typeface="Myriad Pro" pitchFamily="34" charset="0"/>
                <a:cs typeface="Myriad Pro" pitchFamily="34" charset="0"/>
              </a:rPr>
              <a:t>IRIS</a:t>
            </a:r>
            <a:endParaRPr lang="en-US" sz="3200" b="1" i="1" dirty="0" smtClean="0">
              <a:latin typeface="Myriad Pro" pitchFamily="34" charset="0"/>
              <a:cs typeface="Myriad Pro" pitchFamily="34" charset="0"/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228600" y="833408"/>
            <a:ext cx="8763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ctr">
              <a:spcBef>
                <a:spcPts val="800"/>
              </a:spcBef>
              <a:defRPr/>
            </a:pPr>
            <a:r>
              <a:rPr lang="en-US" sz="2000" b="1" i="1" dirty="0" smtClean="0">
                <a:latin typeface="Calibri" pitchFamily="34" charset="0"/>
              </a:rPr>
              <a:t>http://</a:t>
            </a:r>
            <a:r>
              <a:rPr lang="en-US" sz="2000" b="1" i="1" dirty="0" err="1" smtClean="0">
                <a:latin typeface="Calibri" pitchFamily="34" charset="0"/>
              </a:rPr>
              <a:t>iris.kbase.us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28600" y="1033463"/>
            <a:ext cx="8763000" cy="1220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ts val="800"/>
              </a:spcBef>
              <a:defRPr/>
            </a:pPr>
            <a:endParaRPr lang="en-US" sz="2000" dirty="0">
              <a:latin typeface="Calibri" pitchFamily="34" charset="0"/>
            </a:endParaRPr>
          </a:p>
          <a:p>
            <a:pPr marL="285750" lvl="1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latin typeface="Calibri" pitchFamily="34" charset="0"/>
              </a:rPr>
              <a:t>Plant Expression </a:t>
            </a:r>
            <a:r>
              <a:rPr lang="en-US" sz="2000" b="1" dirty="0" smtClean="0">
                <a:latin typeface="Calibri" pitchFamily="34" charset="0"/>
              </a:rPr>
              <a:t>Service (Plant Ontology and Environment Ontology)</a:t>
            </a:r>
            <a:endParaRPr lang="en-US" sz="2000" b="1" dirty="0" smtClean="0">
              <a:latin typeface="Calibri" pitchFamily="34" charset="0"/>
            </a:endParaRPr>
          </a:p>
          <a:p>
            <a:pPr marL="742950" lvl="2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dirty="0" err="1" smtClean="0">
                <a:latin typeface="Calibri" pitchFamily="34" charset="0"/>
              </a:rPr>
              <a:t>get_experiments_by_sampleid</a:t>
            </a:r>
            <a:endParaRPr lang="en-US" sz="2000" dirty="0" smtClean="0">
              <a:latin typeface="Calibri" pitchFamily="34" charset="0"/>
            </a:endParaRPr>
          </a:p>
        </p:txBody>
      </p:sp>
      <p:pic>
        <p:nvPicPr>
          <p:cNvPr id="6" name="Picture 5" descr="GetSamp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00" y="2743200"/>
            <a:ext cx="5359400" cy="2540000"/>
          </a:xfrm>
          <a:prstGeom prst="rect">
            <a:avLst/>
          </a:prstGeom>
        </p:spPr>
      </p:pic>
      <p:pic>
        <p:nvPicPr>
          <p:cNvPr id="7" name="Picture 6" descr="GetSampl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45" y="5511115"/>
            <a:ext cx="9144000" cy="45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04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157887"/>
            <a:ext cx="8229600" cy="6993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dirty="0" smtClean="0">
                <a:latin typeface="Myriad Pro" pitchFamily="34" charset="0"/>
                <a:cs typeface="Myriad Pro" pitchFamily="34" charset="0"/>
              </a:rPr>
              <a:t>Narrative</a:t>
            </a:r>
            <a:endParaRPr lang="en-US" sz="3200" b="1" i="1" dirty="0" smtClean="0">
              <a:latin typeface="Myriad Pro" pitchFamily="34" charset="0"/>
              <a:cs typeface="Myriad Pro" pitchFamily="34" charset="0"/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228600" y="833408"/>
            <a:ext cx="8763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ctr">
              <a:spcBef>
                <a:spcPts val="800"/>
              </a:spcBef>
              <a:defRPr/>
            </a:pPr>
            <a:r>
              <a:rPr lang="en-US" sz="2000" b="1" i="1" dirty="0" smtClean="0">
                <a:latin typeface="Calibri" pitchFamily="34" charset="0"/>
              </a:rPr>
              <a:t>http://</a:t>
            </a:r>
            <a:r>
              <a:rPr lang="en-US" sz="2000" b="1" i="1" dirty="0" err="1" smtClean="0">
                <a:latin typeface="Calibri" pitchFamily="34" charset="0"/>
              </a:rPr>
              <a:t>demo.kbase.us</a:t>
            </a:r>
            <a:endParaRPr lang="en-US" sz="2000" dirty="0">
              <a:latin typeface="Calibri" pitchFamily="34" charset="0"/>
            </a:endParaRPr>
          </a:p>
        </p:txBody>
      </p:sp>
      <p:pic>
        <p:nvPicPr>
          <p:cNvPr id="2" name="Picture 1" descr="MyProjec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395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6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157887"/>
            <a:ext cx="8229600" cy="6993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dirty="0" smtClean="0">
                <a:latin typeface="Myriad Pro" pitchFamily="34" charset="0"/>
                <a:cs typeface="Myriad Pro" pitchFamily="34" charset="0"/>
              </a:rPr>
              <a:t>Narrative</a:t>
            </a:r>
            <a:endParaRPr lang="en-US" sz="3200" b="1" i="1" dirty="0" smtClean="0">
              <a:latin typeface="Myriad Pro" pitchFamily="34" charset="0"/>
              <a:cs typeface="Myriad Pro" pitchFamily="34" charset="0"/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228600" y="833408"/>
            <a:ext cx="8763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ctr">
              <a:spcBef>
                <a:spcPts val="800"/>
              </a:spcBef>
              <a:defRPr/>
            </a:pPr>
            <a:r>
              <a:rPr lang="en-US" sz="2000" b="1" i="1" dirty="0" smtClean="0">
                <a:latin typeface="Calibri" pitchFamily="34" charset="0"/>
              </a:rPr>
              <a:t>http://</a:t>
            </a:r>
            <a:r>
              <a:rPr lang="en-US" sz="2000" b="1" i="1" dirty="0" err="1" smtClean="0">
                <a:latin typeface="Calibri" pitchFamily="34" charset="0"/>
              </a:rPr>
              <a:t>demo.kbase.us</a:t>
            </a:r>
            <a:endParaRPr lang="en-US" sz="2000" dirty="0">
              <a:latin typeface="Calibri" pitchFamily="34" charset="0"/>
            </a:endParaRPr>
          </a:p>
        </p:txBody>
      </p:sp>
      <p:pic>
        <p:nvPicPr>
          <p:cNvPr id="2" name="Picture 1" descr="NarrCm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6" y="1371600"/>
            <a:ext cx="9144000" cy="505193"/>
          </a:xfrm>
          <a:prstGeom prst="rect">
            <a:avLst/>
          </a:prstGeom>
        </p:spPr>
      </p:pic>
      <p:pic>
        <p:nvPicPr>
          <p:cNvPr id="4" name="Picture 3" descr="NarrOu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6" y="1919773"/>
            <a:ext cx="9144000" cy="402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71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157887"/>
            <a:ext cx="8229600" cy="6993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dirty="0" smtClean="0">
                <a:latin typeface="Myriad Pro" pitchFamily="34" charset="0"/>
                <a:cs typeface="Myriad Pro" pitchFamily="34" charset="0"/>
              </a:rPr>
              <a:t>KBase-Plants Demo</a:t>
            </a:r>
            <a:endParaRPr lang="en-US" sz="3200" b="1" i="1" dirty="0" smtClean="0">
              <a:latin typeface="Myriad Pro" pitchFamily="34" charset="0"/>
              <a:cs typeface="Myriad Pro" pitchFamily="34" charset="0"/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228600" y="1033463"/>
            <a:ext cx="8763000" cy="3272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ts val="800"/>
              </a:spcBef>
              <a:defRPr/>
            </a:pPr>
            <a:endParaRPr lang="en-US" sz="2000" dirty="0">
              <a:latin typeface="Calibri" pitchFamily="34" charset="0"/>
            </a:endParaRPr>
          </a:p>
          <a:p>
            <a:pPr marL="285750" lvl="1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latin typeface="Calibri" pitchFamily="34" charset="0"/>
              </a:rPr>
              <a:t>Introduction to IRIS</a:t>
            </a:r>
          </a:p>
          <a:p>
            <a:pPr marL="742950" lvl="2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latin typeface="Calibri" pitchFamily="34" charset="0"/>
              </a:rPr>
              <a:t>File upload/download</a:t>
            </a:r>
          </a:p>
          <a:p>
            <a:pPr marL="742950" lvl="2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latin typeface="Calibri" pitchFamily="34" charset="0"/>
              </a:rPr>
              <a:t>Central Store</a:t>
            </a:r>
            <a:endParaRPr lang="en-US" sz="2000" dirty="0">
              <a:latin typeface="Calibri" pitchFamily="34" charset="0"/>
            </a:endParaRPr>
          </a:p>
          <a:p>
            <a:pPr marL="742950" lvl="2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latin typeface="Calibri" pitchFamily="34" charset="0"/>
              </a:rPr>
              <a:t>Ontology</a:t>
            </a:r>
            <a:endParaRPr lang="en-US" sz="2000" dirty="0" smtClean="0">
              <a:latin typeface="Calibri" pitchFamily="34" charset="0"/>
            </a:endParaRPr>
          </a:p>
          <a:p>
            <a:pPr marL="742950" lvl="2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latin typeface="Calibri" pitchFamily="34" charset="0"/>
              </a:rPr>
              <a:t>Expression</a:t>
            </a:r>
          </a:p>
          <a:p>
            <a:pPr marL="285750" lvl="1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latin typeface="Calibri" pitchFamily="34" charset="0"/>
              </a:rPr>
              <a:t>Introduction to Narrative</a:t>
            </a:r>
            <a:endParaRPr lang="en-US" sz="2000" b="1" dirty="0">
              <a:latin typeface="Calibri" pitchFamily="34" charset="0"/>
            </a:endParaRPr>
          </a:p>
          <a:p>
            <a:pPr lvl="1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   </a:t>
            </a:r>
            <a:r>
              <a:rPr lang="en-US" sz="2000" smtClean="0">
                <a:latin typeface="Calibri" pitchFamily="34" charset="0"/>
              </a:rPr>
              <a:t>Central Store</a:t>
            </a:r>
            <a:endParaRPr lang="en-US" sz="20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03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157887"/>
            <a:ext cx="8229600" cy="6993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dirty="0" smtClean="0">
                <a:latin typeface="Myriad Pro" pitchFamily="34" charset="0"/>
                <a:cs typeface="Myriad Pro" pitchFamily="34" charset="0"/>
              </a:rPr>
              <a:t>IRIS</a:t>
            </a:r>
            <a:endParaRPr lang="en-US" sz="3200" b="1" i="1" dirty="0" smtClean="0">
              <a:latin typeface="Myriad Pro" pitchFamily="34" charset="0"/>
              <a:cs typeface="Myriad Pro" pitchFamily="34" charset="0"/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228600" y="833408"/>
            <a:ext cx="8763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ctr">
              <a:spcBef>
                <a:spcPts val="800"/>
              </a:spcBef>
              <a:defRPr/>
            </a:pPr>
            <a:r>
              <a:rPr lang="en-US" sz="2000" b="1" i="1" dirty="0" smtClean="0">
                <a:latin typeface="Calibri" pitchFamily="34" charset="0"/>
              </a:rPr>
              <a:t>http://</a:t>
            </a:r>
            <a:r>
              <a:rPr lang="en-US" sz="2000" b="1" i="1" dirty="0" err="1" smtClean="0">
                <a:latin typeface="Calibri" pitchFamily="34" charset="0"/>
              </a:rPr>
              <a:t>iris.kbase.us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28600" y="1033463"/>
            <a:ext cx="8763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ts val="800"/>
              </a:spcBef>
              <a:defRPr/>
            </a:pPr>
            <a:endParaRPr lang="en-US" sz="2000" dirty="0">
              <a:latin typeface="Calibri" pitchFamily="34" charset="0"/>
            </a:endParaRPr>
          </a:p>
          <a:p>
            <a:pPr marL="285750" lvl="1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latin typeface="Calibri" pitchFamily="34" charset="0"/>
              </a:rPr>
              <a:t>Shell commands</a:t>
            </a:r>
          </a:p>
          <a:p>
            <a:pPr marL="742950" lvl="2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latin typeface="Calibri" pitchFamily="34" charset="0"/>
              </a:rPr>
              <a:t>Hint: You can enlarge font size in the browser to see text better</a:t>
            </a:r>
          </a:p>
          <a:p>
            <a:pPr marL="742950" lvl="2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latin typeface="Calibri" pitchFamily="34" charset="0"/>
              </a:rPr>
              <a:t>Click on ‘Shell commands’ in side-bar</a:t>
            </a:r>
            <a:endParaRPr lang="en-US" sz="2000" dirty="0">
              <a:latin typeface="Calibri" pitchFamily="34" charset="0"/>
            </a:endParaRPr>
          </a:p>
        </p:txBody>
      </p:sp>
      <p:pic>
        <p:nvPicPr>
          <p:cNvPr id="3" name="Picture 2" descr="She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95600"/>
            <a:ext cx="3050760" cy="3301999"/>
          </a:xfrm>
          <a:prstGeom prst="rect">
            <a:avLst/>
          </a:prstGeom>
        </p:spPr>
      </p:pic>
      <p:pic>
        <p:nvPicPr>
          <p:cNvPr id="4" name="Picture 3" descr="Shell_Expand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895600"/>
            <a:ext cx="3033906" cy="32004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2895600" y="5105400"/>
            <a:ext cx="1143000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77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157887"/>
            <a:ext cx="8229600" cy="6993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dirty="0" smtClean="0">
                <a:latin typeface="Myriad Pro" pitchFamily="34" charset="0"/>
                <a:cs typeface="Myriad Pro" pitchFamily="34" charset="0"/>
              </a:rPr>
              <a:t>IRIS</a:t>
            </a:r>
            <a:endParaRPr lang="en-US" sz="3200" b="1" i="1" dirty="0" smtClean="0">
              <a:latin typeface="Myriad Pro" pitchFamily="34" charset="0"/>
              <a:cs typeface="Myriad Pro" pitchFamily="34" charset="0"/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228600" y="833408"/>
            <a:ext cx="8763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ctr">
              <a:spcBef>
                <a:spcPts val="800"/>
              </a:spcBef>
              <a:defRPr/>
            </a:pPr>
            <a:r>
              <a:rPr lang="en-US" sz="2000" b="1" i="1" dirty="0" smtClean="0">
                <a:latin typeface="Calibri" pitchFamily="34" charset="0"/>
              </a:rPr>
              <a:t>http://</a:t>
            </a:r>
            <a:r>
              <a:rPr lang="en-US" sz="2000" b="1" i="1" dirty="0" err="1" smtClean="0">
                <a:latin typeface="Calibri" pitchFamily="34" charset="0"/>
              </a:rPr>
              <a:t>iris.kbase.us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28600" y="1033463"/>
            <a:ext cx="8763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ts val="800"/>
              </a:spcBef>
              <a:defRPr/>
            </a:pPr>
            <a:endParaRPr lang="en-US" sz="2000" dirty="0">
              <a:latin typeface="Calibri" pitchFamily="34" charset="0"/>
            </a:endParaRPr>
          </a:p>
          <a:p>
            <a:pPr marL="285750" lvl="1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latin typeface="Calibri" pitchFamily="34" charset="0"/>
              </a:rPr>
              <a:t>Redirection and File upload/download</a:t>
            </a:r>
          </a:p>
          <a:p>
            <a:pPr marL="742950" lvl="2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latin typeface="Calibri" pitchFamily="34" charset="0"/>
              </a:rPr>
              <a:t>&gt; echo ‘Hello World!’ &gt; </a:t>
            </a:r>
            <a:r>
              <a:rPr lang="en-US" sz="2000" dirty="0" err="1" smtClean="0">
                <a:latin typeface="Calibri" pitchFamily="34" charset="0"/>
              </a:rPr>
              <a:t>Hello_World.txt</a:t>
            </a:r>
            <a:endParaRPr lang="en-US" sz="2000" dirty="0" smtClean="0">
              <a:latin typeface="Calibri" pitchFamily="34" charset="0"/>
            </a:endParaRPr>
          </a:p>
          <a:p>
            <a:pPr marL="742950" lvl="2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latin typeface="Calibri" pitchFamily="34" charset="0"/>
              </a:rPr>
              <a:t>Controls allow files to be uploaded/downloaded/edited</a:t>
            </a:r>
            <a:endParaRPr lang="en-US" sz="2000" dirty="0">
              <a:latin typeface="Calibri" pitchFamily="34" charset="0"/>
            </a:endParaRPr>
          </a:p>
        </p:txBody>
      </p:sp>
      <p:pic>
        <p:nvPicPr>
          <p:cNvPr id="2" name="Picture 1" descr="HelloWorl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5547"/>
            <a:ext cx="9144000" cy="1593908"/>
          </a:xfrm>
          <a:prstGeom prst="rect">
            <a:avLst/>
          </a:prstGeom>
        </p:spPr>
      </p:pic>
      <p:pic>
        <p:nvPicPr>
          <p:cNvPr id="6" name="Picture 5" descr="Fi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73" y="2914147"/>
            <a:ext cx="4292600" cy="34036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4191000" y="6019800"/>
            <a:ext cx="1143000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081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157887"/>
            <a:ext cx="8229600" cy="6993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dirty="0" smtClean="0">
                <a:latin typeface="Myriad Pro" pitchFamily="34" charset="0"/>
                <a:cs typeface="Myriad Pro" pitchFamily="34" charset="0"/>
              </a:rPr>
              <a:t>IRIS</a:t>
            </a:r>
            <a:endParaRPr lang="en-US" sz="3200" b="1" i="1" dirty="0" smtClean="0">
              <a:latin typeface="Myriad Pro" pitchFamily="34" charset="0"/>
              <a:cs typeface="Myriad Pro" pitchFamily="34" charset="0"/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228600" y="833408"/>
            <a:ext cx="8763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ctr">
              <a:spcBef>
                <a:spcPts val="800"/>
              </a:spcBef>
              <a:defRPr/>
            </a:pPr>
            <a:r>
              <a:rPr lang="en-US" sz="2000" b="1" i="1" dirty="0" smtClean="0">
                <a:latin typeface="Calibri" pitchFamily="34" charset="0"/>
              </a:rPr>
              <a:t>http://</a:t>
            </a:r>
            <a:r>
              <a:rPr lang="en-US" sz="2000" b="1" i="1" dirty="0" err="1" smtClean="0">
                <a:latin typeface="Calibri" pitchFamily="34" charset="0"/>
              </a:rPr>
              <a:t>iris.kbase.us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28600" y="1033463"/>
            <a:ext cx="8763000" cy="234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ts val="800"/>
              </a:spcBef>
              <a:defRPr/>
            </a:pPr>
            <a:endParaRPr lang="en-US" sz="2000" dirty="0">
              <a:latin typeface="Calibri" pitchFamily="34" charset="0"/>
            </a:endParaRPr>
          </a:p>
          <a:p>
            <a:pPr marL="285750" lvl="1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latin typeface="Calibri" pitchFamily="34" charset="0"/>
              </a:rPr>
              <a:t>Central Store</a:t>
            </a:r>
          </a:p>
          <a:p>
            <a:pPr marL="800100" lvl="2" indent="-342900">
              <a:spcBef>
                <a:spcPts val="800"/>
              </a:spcBef>
              <a:buFont typeface="Lucida Grande"/>
              <a:buChar char="&gt;"/>
              <a:defRPr/>
            </a:pPr>
            <a:r>
              <a:rPr lang="en-US" sz="2000" dirty="0" err="1" smtClean="0">
                <a:latin typeface="Calibri" pitchFamily="34" charset="0"/>
              </a:rPr>
              <a:t>all_entities_Genome</a:t>
            </a:r>
            <a:r>
              <a:rPr lang="en-US" sz="2000" dirty="0" smtClean="0">
                <a:latin typeface="Calibri" pitchFamily="34" charset="0"/>
              </a:rPr>
              <a:t> –help</a:t>
            </a:r>
          </a:p>
          <a:p>
            <a:pPr marL="800100" lvl="2" indent="-342900">
              <a:spcBef>
                <a:spcPts val="800"/>
              </a:spcBef>
              <a:buFont typeface="Lucida Grande"/>
              <a:buChar char="&gt;"/>
              <a:defRPr/>
            </a:pPr>
            <a:r>
              <a:rPr lang="en-US" sz="2000" dirty="0" err="1" smtClean="0">
                <a:latin typeface="Calibri" pitchFamily="34" charset="0"/>
              </a:rPr>
              <a:t>all_entities_Genome</a:t>
            </a:r>
            <a:r>
              <a:rPr lang="en-US" sz="2000" dirty="0" smtClean="0">
                <a:latin typeface="Calibri" pitchFamily="34" charset="0"/>
              </a:rPr>
              <a:t> | </a:t>
            </a:r>
            <a:r>
              <a:rPr lang="en-US" sz="2000" dirty="0" err="1" smtClean="0">
                <a:latin typeface="Calibri" pitchFamily="34" charset="0"/>
              </a:rPr>
              <a:t>wc</a:t>
            </a:r>
            <a:endParaRPr lang="en-US" sz="2000" dirty="0" smtClean="0">
              <a:latin typeface="Calibri" pitchFamily="34" charset="0"/>
            </a:endParaRPr>
          </a:p>
          <a:p>
            <a:pPr marL="800100" lvl="2" indent="-342900">
              <a:spcBef>
                <a:spcPts val="800"/>
              </a:spcBef>
              <a:buFont typeface="Lucida Grande"/>
              <a:buChar char="&gt;"/>
              <a:defRPr/>
            </a:pPr>
            <a:r>
              <a:rPr lang="en-US" sz="2000" dirty="0" err="1" smtClean="0">
                <a:latin typeface="Calibri" pitchFamily="34" charset="0"/>
              </a:rPr>
              <a:t>all_entities_Genome</a:t>
            </a:r>
            <a:r>
              <a:rPr lang="en-US" sz="2000" dirty="0" smtClean="0">
                <a:latin typeface="Calibri" pitchFamily="34" charset="0"/>
              </a:rPr>
              <a:t> --fields </a:t>
            </a:r>
            <a:r>
              <a:rPr lang="en-US" sz="2000" dirty="0" err="1" smtClean="0">
                <a:latin typeface="Calibri" pitchFamily="34" charset="0"/>
              </a:rPr>
              <a:t>source_id,scientific_name,domain,pegs</a:t>
            </a:r>
            <a:r>
              <a:rPr lang="en-US" sz="2000" dirty="0" smtClean="0">
                <a:latin typeface="Calibri" pitchFamily="34" charset="0"/>
              </a:rPr>
              <a:t>| </a:t>
            </a:r>
            <a:r>
              <a:rPr lang="en-US" sz="2000" dirty="0" err="1" smtClean="0">
                <a:latin typeface="Calibri" pitchFamily="34" charset="0"/>
              </a:rPr>
              <a:t>grep</a:t>
            </a:r>
            <a:r>
              <a:rPr lang="en-US" sz="2000" dirty="0" smtClean="0">
                <a:latin typeface="Calibri" pitchFamily="34" charset="0"/>
              </a:rPr>
              <a:t> Arabidopsis</a:t>
            </a:r>
            <a:endParaRPr lang="en-US" sz="2000" dirty="0">
              <a:latin typeface="Calibri" pitchFamily="34" charset="0"/>
            </a:endParaRPr>
          </a:p>
        </p:txBody>
      </p:sp>
      <p:pic>
        <p:nvPicPr>
          <p:cNvPr id="3" name="Picture 2" descr="Gen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600"/>
            <a:ext cx="9144000" cy="233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32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157887"/>
            <a:ext cx="8229600" cy="6993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dirty="0" smtClean="0">
                <a:latin typeface="Myriad Pro" pitchFamily="34" charset="0"/>
                <a:cs typeface="Myriad Pro" pitchFamily="34" charset="0"/>
              </a:rPr>
              <a:t>IRIS</a:t>
            </a:r>
            <a:endParaRPr lang="en-US" sz="3200" b="1" i="1" dirty="0" smtClean="0">
              <a:latin typeface="Myriad Pro" pitchFamily="34" charset="0"/>
              <a:cs typeface="Myriad Pro" pitchFamily="34" charset="0"/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228600" y="833408"/>
            <a:ext cx="8763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ctr">
              <a:spcBef>
                <a:spcPts val="800"/>
              </a:spcBef>
              <a:defRPr/>
            </a:pPr>
            <a:r>
              <a:rPr lang="en-US" sz="2000" b="1" i="1" dirty="0" smtClean="0">
                <a:latin typeface="Calibri" pitchFamily="34" charset="0"/>
              </a:rPr>
              <a:t>http://</a:t>
            </a:r>
            <a:r>
              <a:rPr lang="en-US" sz="2000" b="1" i="1" dirty="0" err="1" smtClean="0">
                <a:latin typeface="Calibri" pitchFamily="34" charset="0"/>
              </a:rPr>
              <a:t>iris.kbase.us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28600" y="1033463"/>
            <a:ext cx="8763000" cy="1220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ts val="800"/>
              </a:spcBef>
              <a:defRPr/>
            </a:pPr>
            <a:endParaRPr lang="en-US" sz="2000" dirty="0">
              <a:latin typeface="Calibri" pitchFamily="34" charset="0"/>
            </a:endParaRPr>
          </a:p>
          <a:p>
            <a:pPr marL="285750" lvl="1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latin typeface="Calibri" pitchFamily="34" charset="0"/>
              </a:rPr>
              <a:t>Relationships (Source)</a:t>
            </a:r>
          </a:p>
          <a:p>
            <a:pPr marL="742950" lvl="2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latin typeface="Calibri" pitchFamily="34" charset="0"/>
              </a:rPr>
              <a:t>Two sources of Plant Genomes: Phytozome and </a:t>
            </a:r>
            <a:r>
              <a:rPr lang="en-US" sz="2000" dirty="0" err="1" smtClean="0">
                <a:latin typeface="Calibri" pitchFamily="34" charset="0"/>
              </a:rPr>
              <a:t>EnsemblPlant</a:t>
            </a:r>
            <a:endParaRPr lang="en-US" sz="2000" dirty="0">
              <a:latin typeface="Calibri" pitchFamily="34" charset="0"/>
            </a:endParaRPr>
          </a:p>
        </p:txBody>
      </p:sp>
      <p:pic>
        <p:nvPicPr>
          <p:cNvPr id="2" name="Picture 1" descr="Submitt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32" y="2438400"/>
            <a:ext cx="8712200" cy="2895600"/>
          </a:xfrm>
          <a:prstGeom prst="rect">
            <a:avLst/>
          </a:prstGeom>
        </p:spPr>
      </p:pic>
      <p:pic>
        <p:nvPicPr>
          <p:cNvPr id="4" name="Picture 3" descr="Chai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42" y="5638800"/>
            <a:ext cx="9144000" cy="19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18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157887"/>
            <a:ext cx="8229600" cy="6993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dirty="0" smtClean="0">
                <a:latin typeface="Myriad Pro" pitchFamily="34" charset="0"/>
                <a:cs typeface="Myriad Pro" pitchFamily="34" charset="0"/>
              </a:rPr>
              <a:t>IRIS</a:t>
            </a:r>
            <a:endParaRPr lang="en-US" sz="3200" b="1" i="1" dirty="0" smtClean="0">
              <a:latin typeface="Myriad Pro" pitchFamily="34" charset="0"/>
              <a:cs typeface="Myriad Pro" pitchFamily="34" charset="0"/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228600" y="833408"/>
            <a:ext cx="8763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ctr">
              <a:spcBef>
                <a:spcPts val="800"/>
              </a:spcBef>
              <a:defRPr/>
            </a:pPr>
            <a:r>
              <a:rPr lang="en-US" sz="2000" b="1" i="1" dirty="0" smtClean="0">
                <a:latin typeface="Calibri" pitchFamily="34" charset="0"/>
              </a:rPr>
              <a:t>http://</a:t>
            </a:r>
            <a:r>
              <a:rPr lang="en-US" sz="2000" b="1" i="1" dirty="0" err="1" smtClean="0">
                <a:latin typeface="Calibri" pitchFamily="34" charset="0"/>
              </a:rPr>
              <a:t>iris.kbase.us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28600" y="1033463"/>
            <a:ext cx="8763000" cy="1220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ts val="800"/>
              </a:spcBef>
              <a:defRPr/>
            </a:pPr>
            <a:endParaRPr lang="en-US" sz="2000" dirty="0">
              <a:latin typeface="Calibri" pitchFamily="34" charset="0"/>
            </a:endParaRPr>
          </a:p>
          <a:p>
            <a:pPr marL="285750" lvl="1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latin typeface="Calibri" pitchFamily="34" charset="0"/>
              </a:rPr>
              <a:t>Relationships (Feature)</a:t>
            </a:r>
          </a:p>
          <a:p>
            <a:pPr marL="742950" lvl="2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latin typeface="Calibri" pitchFamily="34" charset="0"/>
              </a:rPr>
              <a:t>Three feature types: locus, mRNA, and CDS</a:t>
            </a:r>
            <a:endParaRPr lang="en-US" sz="2000" dirty="0">
              <a:latin typeface="Calibri" pitchFamily="34" charset="0"/>
            </a:endParaRPr>
          </a:p>
        </p:txBody>
      </p:sp>
      <p:pic>
        <p:nvPicPr>
          <p:cNvPr id="3" name="Picture 2" descr="Fea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09783"/>
            <a:ext cx="6872264" cy="3056476"/>
          </a:xfrm>
          <a:prstGeom prst="rect">
            <a:avLst/>
          </a:prstGeom>
        </p:spPr>
      </p:pic>
      <p:pic>
        <p:nvPicPr>
          <p:cNvPr id="7" name="Picture 6" descr="Feature_Typ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63" y="5366259"/>
            <a:ext cx="7010400" cy="86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74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157887"/>
            <a:ext cx="8229600" cy="6993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dirty="0" smtClean="0">
                <a:latin typeface="Myriad Pro" pitchFamily="34" charset="0"/>
                <a:cs typeface="Myriad Pro" pitchFamily="34" charset="0"/>
              </a:rPr>
              <a:t>IRIS</a:t>
            </a:r>
            <a:endParaRPr lang="en-US" sz="3200" b="1" i="1" dirty="0" smtClean="0">
              <a:latin typeface="Myriad Pro" pitchFamily="34" charset="0"/>
              <a:cs typeface="Myriad Pro" pitchFamily="34" charset="0"/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228600" y="833408"/>
            <a:ext cx="8763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ctr">
              <a:spcBef>
                <a:spcPts val="800"/>
              </a:spcBef>
              <a:defRPr/>
            </a:pPr>
            <a:r>
              <a:rPr lang="en-US" sz="2000" b="1" i="1" dirty="0" smtClean="0">
                <a:latin typeface="Calibri" pitchFamily="34" charset="0"/>
              </a:rPr>
              <a:t>http://</a:t>
            </a:r>
            <a:r>
              <a:rPr lang="en-US" sz="2000" b="1" i="1" dirty="0" err="1" smtClean="0">
                <a:latin typeface="Calibri" pitchFamily="34" charset="0"/>
              </a:rPr>
              <a:t>iris.kbase.us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28600" y="1033463"/>
            <a:ext cx="8763000" cy="1220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ts val="800"/>
              </a:spcBef>
              <a:defRPr/>
            </a:pPr>
            <a:endParaRPr lang="en-US" sz="2000" dirty="0">
              <a:latin typeface="Calibri" pitchFamily="34" charset="0"/>
            </a:endParaRPr>
          </a:p>
          <a:p>
            <a:pPr marL="285750" lvl="1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latin typeface="Calibri" pitchFamily="34" charset="0"/>
              </a:rPr>
              <a:t>Sequences</a:t>
            </a:r>
          </a:p>
          <a:p>
            <a:pPr marL="742950" lvl="2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dirty="0" err="1">
                <a:latin typeface="Calibri" pitchFamily="34" charset="0"/>
              </a:rPr>
              <a:t>f</a:t>
            </a:r>
            <a:r>
              <a:rPr lang="en-US" sz="2000" dirty="0" err="1" smtClean="0">
                <a:latin typeface="Calibri" pitchFamily="34" charset="0"/>
              </a:rPr>
              <a:t>ids_to_protein_sequences</a:t>
            </a:r>
            <a:endParaRPr lang="en-US" sz="2000" dirty="0">
              <a:latin typeface="Calibri" pitchFamily="34" charset="0"/>
            </a:endParaRPr>
          </a:p>
        </p:txBody>
      </p:sp>
      <p:pic>
        <p:nvPicPr>
          <p:cNvPr id="2" name="Picture 1" descr="PrelimFast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0400"/>
            <a:ext cx="9144000" cy="226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157887"/>
            <a:ext cx="8229600" cy="6993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dirty="0" smtClean="0">
                <a:latin typeface="Myriad Pro" pitchFamily="34" charset="0"/>
                <a:cs typeface="Myriad Pro" pitchFamily="34" charset="0"/>
              </a:rPr>
              <a:t>IRIS</a:t>
            </a:r>
            <a:endParaRPr lang="en-US" sz="3200" b="1" i="1" dirty="0" smtClean="0">
              <a:latin typeface="Myriad Pro" pitchFamily="34" charset="0"/>
              <a:cs typeface="Myriad Pro" pitchFamily="34" charset="0"/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228600" y="833408"/>
            <a:ext cx="8763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ctr">
              <a:spcBef>
                <a:spcPts val="800"/>
              </a:spcBef>
              <a:defRPr/>
            </a:pPr>
            <a:r>
              <a:rPr lang="en-US" sz="2000" b="1" i="1" dirty="0" smtClean="0">
                <a:latin typeface="Calibri" pitchFamily="34" charset="0"/>
              </a:rPr>
              <a:t>http://</a:t>
            </a:r>
            <a:r>
              <a:rPr lang="en-US" sz="2000" b="1" i="1" dirty="0" err="1" smtClean="0">
                <a:latin typeface="Calibri" pitchFamily="34" charset="0"/>
              </a:rPr>
              <a:t>iris.kbase.us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28600" y="1033463"/>
            <a:ext cx="8763000" cy="1220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ts val="800"/>
              </a:spcBef>
              <a:defRPr/>
            </a:pPr>
            <a:endParaRPr lang="en-US" sz="2000" dirty="0">
              <a:latin typeface="Calibri" pitchFamily="34" charset="0"/>
            </a:endParaRPr>
          </a:p>
          <a:p>
            <a:pPr marL="285750" lvl="1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latin typeface="Calibri" pitchFamily="34" charset="0"/>
              </a:rPr>
              <a:t>Gene Ontology Service</a:t>
            </a:r>
          </a:p>
          <a:p>
            <a:pPr marL="742950" lvl="2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dirty="0" err="1">
                <a:latin typeface="Calibri" pitchFamily="34" charset="0"/>
              </a:rPr>
              <a:t>g</a:t>
            </a:r>
            <a:r>
              <a:rPr lang="en-US" sz="2000" dirty="0" err="1" smtClean="0">
                <a:latin typeface="Calibri" pitchFamily="34" charset="0"/>
              </a:rPr>
              <a:t>et_goidlist</a:t>
            </a:r>
            <a:endParaRPr lang="en-US" sz="2000" dirty="0">
              <a:latin typeface="Calibri" pitchFamily="34" charset="0"/>
            </a:endParaRPr>
          </a:p>
        </p:txBody>
      </p:sp>
      <p:pic>
        <p:nvPicPr>
          <p:cNvPr id="3" name="Picture 2" descr="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5600"/>
            <a:ext cx="9144000" cy="230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0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238</Words>
  <Application>Microsoft Macintosh PowerPoint</Application>
  <PresentationFormat>On-screen Show (4:3)</PresentationFormat>
  <Paragraphs>78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KBase-Plants Demo</vt:lpstr>
      <vt:lpstr>IRIS</vt:lpstr>
      <vt:lpstr>IRIS</vt:lpstr>
      <vt:lpstr>IRIS</vt:lpstr>
      <vt:lpstr>IRIS</vt:lpstr>
      <vt:lpstr>IRIS</vt:lpstr>
      <vt:lpstr>IRIS</vt:lpstr>
      <vt:lpstr>IRIS</vt:lpstr>
      <vt:lpstr>IRIS</vt:lpstr>
      <vt:lpstr>IRIS</vt:lpstr>
      <vt:lpstr>Narrative</vt:lpstr>
      <vt:lpstr>Narrative</vt:lpstr>
    </vt:vector>
  </TitlesOfParts>
  <Company>Lawrence Berkeley National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TEID03</dc:creator>
  <cp:lastModifiedBy>Samuel Seaver</cp:lastModifiedBy>
  <cp:revision>39</cp:revision>
  <dcterms:created xsi:type="dcterms:W3CDTF">2013-03-26T17:42:47Z</dcterms:created>
  <dcterms:modified xsi:type="dcterms:W3CDTF">2014-07-17T15:01:22Z</dcterms:modified>
</cp:coreProperties>
</file>