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54" r:id="rId2"/>
  </p:sldMasterIdLst>
  <p:notesMasterIdLst>
    <p:notesMasterId r:id="rId10"/>
  </p:notesMasterIdLst>
  <p:sldIdLst>
    <p:sldId id="516" r:id="rId3"/>
    <p:sldId id="515" r:id="rId4"/>
    <p:sldId id="517" r:id="rId5"/>
    <p:sldId id="513" r:id="rId6"/>
    <p:sldId id="512" r:id="rId7"/>
    <p:sldId id="510" r:id="rId8"/>
    <p:sldId id="502" r:id="rId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1" autoAdjust="0"/>
  </p:normalViewPr>
  <p:slideViewPr>
    <p:cSldViewPr>
      <p:cViewPr varScale="1">
        <p:scale>
          <a:sx n="48" d="100"/>
          <a:sy n="48" d="100"/>
        </p:scale>
        <p:origin x="-160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F4EB936-FB37-4AEE-8694-196241BB4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80221EAB-C5A3-470D-A185-EE4E4663A5D2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Times New Roman" pitchFamily="18" charset="0"/>
              </a:rPr>
              <a:t>Scientists spend an increasing amount of time building and using software. However, most scientists are never taught how to do this efficiently. As a result, many are unaware of tools and practices that would allow them to write more reliable and maintainable code with less effort. We describe a set of best practices for scientific software development that have solid foundations in research and experience, and that improve scientists' productivity and the reliability of their software.</a:t>
            </a:r>
          </a:p>
          <a:p>
            <a:r>
              <a:rPr lang="en-GB" altLang="en-US" smtClean="0">
                <a:latin typeface="Times New Roman" pitchFamily="18" charset="0"/>
              </a:rPr>
              <a:t>1. Write programs for people, not computers</a:t>
            </a:r>
          </a:p>
          <a:p>
            <a:r>
              <a:rPr lang="en-GB" altLang="en-US" smtClean="0">
                <a:latin typeface="Times New Roman" pitchFamily="18" charset="0"/>
              </a:rPr>
              <a:t>(a) A program should not require its readers to hold more than a handful of facts in memory at once</a:t>
            </a:r>
          </a:p>
          <a:p>
            <a:r>
              <a:rPr lang="en-GB" altLang="en-US" smtClean="0">
                <a:latin typeface="Times New Roman" pitchFamily="18" charset="0"/>
              </a:rPr>
              <a:t>(b) Make names consistent, distinctive, and meaningful</a:t>
            </a:r>
          </a:p>
          <a:p>
            <a:r>
              <a:rPr lang="en-GB" altLang="en-US" smtClean="0">
                <a:latin typeface="Times New Roman" pitchFamily="18" charset="0"/>
              </a:rPr>
              <a:t>(c) Make code style and formatting consistent</a:t>
            </a:r>
          </a:p>
          <a:p>
            <a:r>
              <a:rPr lang="en-GB" altLang="en-US" smtClean="0">
                <a:latin typeface="Times New Roman" pitchFamily="18" charset="0"/>
              </a:rPr>
              <a:t>2. Let the computer do the work.</a:t>
            </a:r>
          </a:p>
          <a:p>
            <a:r>
              <a:rPr lang="en-GB" altLang="en-US" smtClean="0">
                <a:latin typeface="Times New Roman" pitchFamily="18" charset="0"/>
              </a:rPr>
              <a:t>(a) Make the computer repeat tasks.</a:t>
            </a:r>
          </a:p>
          <a:p>
            <a:r>
              <a:rPr lang="en-GB" altLang="en-US" smtClean="0">
                <a:latin typeface="Times New Roman" pitchFamily="18" charset="0"/>
              </a:rPr>
              <a:t>(b) Save recent commands in a ﬁle for re-use.</a:t>
            </a:r>
          </a:p>
          <a:p>
            <a:r>
              <a:rPr lang="en-GB" altLang="en-US" smtClean="0">
                <a:latin typeface="Times New Roman" pitchFamily="18" charset="0"/>
              </a:rPr>
              <a:t>(c) Use a build tool to automate workﬂows.</a:t>
            </a:r>
          </a:p>
          <a:p>
            <a:r>
              <a:rPr lang="en-GB" altLang="en-US" smtClean="0">
                <a:latin typeface="Times New Roman" pitchFamily="18" charset="0"/>
              </a:rPr>
              <a:t>3. Make incremental changes.</a:t>
            </a:r>
          </a:p>
          <a:p>
            <a:r>
              <a:rPr lang="en-GB" altLang="en-US" smtClean="0">
                <a:latin typeface="Times New Roman" pitchFamily="18" charset="0"/>
              </a:rPr>
              <a:t>(a) Work in small steps with frequent feedback and course correction.</a:t>
            </a:r>
          </a:p>
          <a:p>
            <a:r>
              <a:rPr lang="en-GB" altLang="en-US" smtClean="0">
                <a:latin typeface="Times New Roman" pitchFamily="18" charset="0"/>
              </a:rPr>
              <a:t>(b) Use a version control system.</a:t>
            </a:r>
          </a:p>
          <a:p>
            <a:r>
              <a:rPr lang="en-GB" altLang="en-US" smtClean="0">
                <a:latin typeface="Times New Roman" pitchFamily="18" charset="0"/>
              </a:rPr>
              <a:t>(c) Put everything that has been created manually in version control.</a:t>
            </a:r>
          </a:p>
          <a:p>
            <a:r>
              <a:rPr lang="en-GB" altLang="en-US" smtClean="0">
                <a:latin typeface="Times New Roman" pitchFamily="18" charset="0"/>
              </a:rPr>
              <a:t>4. Don’t repeat yourself (or others).</a:t>
            </a:r>
          </a:p>
          <a:p>
            <a:r>
              <a:rPr lang="en-GB" altLang="en-US" smtClean="0">
                <a:latin typeface="Times New Roman" pitchFamily="18" charset="0"/>
              </a:rPr>
              <a:t>(a) Every piece of data must have a single authoritative representation in the system.</a:t>
            </a:r>
          </a:p>
          <a:p>
            <a:r>
              <a:rPr lang="en-GB" altLang="en-US" smtClean="0">
                <a:latin typeface="Times New Roman" pitchFamily="18" charset="0"/>
              </a:rPr>
              <a:t>(b) Modularize code rather than copying and pasting.</a:t>
            </a:r>
          </a:p>
          <a:p>
            <a:r>
              <a:rPr lang="en-GB" altLang="en-US" smtClean="0">
                <a:latin typeface="Times New Roman" pitchFamily="18" charset="0"/>
              </a:rPr>
              <a:t>(c) Re-use code instead of rewriting it.</a:t>
            </a:r>
          </a:p>
          <a:p>
            <a:r>
              <a:rPr lang="en-GB" altLang="en-US" smtClean="0">
                <a:latin typeface="Times New Roman" pitchFamily="18" charset="0"/>
              </a:rPr>
              <a:t>5. Plan for mistakes.</a:t>
            </a:r>
          </a:p>
          <a:p>
            <a:r>
              <a:rPr lang="en-GB" altLang="en-US" smtClean="0">
                <a:latin typeface="Times New Roman" pitchFamily="18" charset="0"/>
              </a:rPr>
              <a:t>(a) Add assertions to programs to check their operation.</a:t>
            </a:r>
          </a:p>
          <a:p>
            <a:r>
              <a:rPr lang="en-GB" altLang="en-US" smtClean="0">
                <a:latin typeface="Times New Roman" pitchFamily="18" charset="0"/>
              </a:rPr>
              <a:t>(b) Use an oﬀ-the-shelf unit testing library.</a:t>
            </a:r>
          </a:p>
          <a:p>
            <a:r>
              <a:rPr lang="en-GB" altLang="en-US" smtClean="0">
                <a:latin typeface="Times New Roman" pitchFamily="18" charset="0"/>
              </a:rPr>
              <a:t>(c) Turn bugs into test cases.</a:t>
            </a:r>
          </a:p>
          <a:p>
            <a:r>
              <a:rPr lang="en-GB" altLang="en-US" smtClean="0">
                <a:latin typeface="Times New Roman" pitchFamily="18" charset="0"/>
              </a:rPr>
              <a:t>(d) Use a symbolic debugger.</a:t>
            </a:r>
          </a:p>
          <a:p>
            <a:r>
              <a:rPr lang="en-GB" altLang="en-US" smtClean="0">
                <a:latin typeface="Times New Roman" pitchFamily="18" charset="0"/>
              </a:rPr>
              <a:t>6. Optimize software only after it works correctly.</a:t>
            </a:r>
          </a:p>
          <a:p>
            <a:r>
              <a:rPr lang="en-GB" altLang="en-US" smtClean="0">
                <a:latin typeface="Times New Roman" pitchFamily="18" charset="0"/>
              </a:rPr>
              <a:t>(a) Use a proﬁler to identify bottlenecks.</a:t>
            </a:r>
          </a:p>
          <a:p>
            <a:r>
              <a:rPr lang="en-GB" altLang="en-US" smtClean="0">
                <a:latin typeface="Times New Roman" pitchFamily="18" charset="0"/>
              </a:rPr>
              <a:t>(b) Write code in the highest-level language possible.</a:t>
            </a:r>
          </a:p>
          <a:p>
            <a:r>
              <a:rPr lang="en-GB" altLang="en-US" smtClean="0">
                <a:latin typeface="Times New Roman" pitchFamily="18" charset="0"/>
              </a:rPr>
              <a:t>7. Document design and purpose, not mechanics.</a:t>
            </a:r>
          </a:p>
          <a:p>
            <a:r>
              <a:rPr lang="en-GB" altLang="en-US" smtClean="0">
                <a:latin typeface="Times New Roman" pitchFamily="18" charset="0"/>
              </a:rPr>
              <a:t>(a) Document interfaces and reasons, not implementations.</a:t>
            </a:r>
          </a:p>
          <a:p>
            <a:r>
              <a:rPr lang="en-GB" altLang="en-US" smtClean="0">
                <a:latin typeface="Times New Roman" pitchFamily="18" charset="0"/>
              </a:rPr>
              <a:t>(b) Refactor code in preference to explaining how it works.</a:t>
            </a:r>
          </a:p>
          <a:p>
            <a:r>
              <a:rPr lang="en-GB" altLang="en-US" smtClean="0">
                <a:latin typeface="Times New Roman" pitchFamily="18" charset="0"/>
              </a:rPr>
              <a:t>(c) Embed the documentation for a piece of software in that software.</a:t>
            </a:r>
          </a:p>
          <a:p>
            <a:r>
              <a:rPr lang="en-GB" altLang="en-US" smtClean="0">
                <a:latin typeface="Times New Roman" pitchFamily="18" charset="0"/>
              </a:rPr>
              <a:t>8. Collaborate.</a:t>
            </a:r>
          </a:p>
          <a:p>
            <a:r>
              <a:rPr lang="en-GB" altLang="en-US" smtClean="0">
                <a:latin typeface="Times New Roman" pitchFamily="18" charset="0"/>
              </a:rPr>
              <a:t>(a) Use pre-merge code reviews.</a:t>
            </a:r>
          </a:p>
          <a:p>
            <a:r>
              <a:rPr lang="en-GB" altLang="en-US" smtClean="0">
                <a:latin typeface="Times New Roman" pitchFamily="18" charset="0"/>
              </a:rPr>
              <a:t>(b) Use pair programming when bringing someone new up to speed and when tackling</a:t>
            </a:r>
          </a:p>
          <a:p>
            <a:r>
              <a:rPr lang="en-GB" altLang="en-US" smtClean="0">
                <a:latin typeface="Times New Roman" pitchFamily="18" charset="0"/>
              </a:rPr>
              <a:t>particularly tricky problems.</a:t>
            </a:r>
          </a:p>
          <a:p>
            <a:r>
              <a:rPr lang="en-GB" altLang="en-US" smtClean="0">
                <a:latin typeface="Times New Roman" pitchFamily="18" charset="0"/>
              </a:rPr>
              <a:t>(c) Use an issue tracking tool</a:t>
            </a:r>
          </a:p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46ADCC2-3FC3-412B-83E4-076B85AE16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37A40BB-D79F-422D-9B56-F4A52F3573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Times New Roman" pitchFamily="18" charset="0"/>
              </a:rPr>
              <a:t>Don't - negative effect on readability and maintainability, hardware is cheap, developer time is expensive </a:t>
            </a:r>
          </a:p>
          <a:p>
            <a:r>
              <a:rPr lang="en-GB" altLang="en-US" smtClean="0">
                <a:latin typeface="Times New Roman" pitchFamily="18" charset="0"/>
              </a:rPr>
              <a:t>Don't ... yet - designing =/= optimizing. Don't optimize until the design is correct!</a:t>
            </a:r>
          </a:p>
          <a:p>
            <a:r>
              <a:rPr lang="en-GB" altLang="en-US" smtClean="0">
                <a:latin typeface="Times New Roman" pitchFamily="18" charset="0"/>
              </a:rPr>
              <a:t>Profile first - an educated guess is still a guess</a:t>
            </a:r>
          </a:p>
          <a:p>
            <a:r>
              <a:rPr lang="en-GB" altLang="en-US" smtClean="0">
                <a:latin typeface="Times New Roman" pitchFamily="18" charset="0"/>
              </a:rPr>
              <a:t>http://c2.com/cgi/wiki?RulesOfOptimization</a:t>
            </a:r>
          </a:p>
          <a:p>
            <a:r>
              <a:rPr lang="en-GB" altLang="en-US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r>
              <a:rPr lang="en-GB" altLang="en-US" smtClean="0">
                <a:latin typeface="Times New Roman" pitchFamily="18" charset="0"/>
              </a:rPr>
              <a:t>"More computing sins are committed in the name of efficiency (without necessarily achieving it) than for any other single reason - including blind stupidity." – W.A. Wulf</a:t>
            </a:r>
          </a:p>
          <a:p>
            <a:r>
              <a:rPr lang="en-GB" altLang="en-US" smtClean="0">
                <a:latin typeface="Times New Roman" pitchFamily="18" charset="0"/>
              </a:rPr>
              <a:t>"We should forget about small efficiencies, say about 97% of the time: premature optimization is the root of all evil.“ – Don Knuth after C.A.R Hoare.</a:t>
            </a:r>
          </a:p>
          <a:p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10CF0A3-374D-4D7E-B409-7D767A5D77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7A59CE-C7BB-40B6-8F93-16F1405930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dirty="0" smtClean="0">
                <a:solidFill>
                  <a:srgbClr val="000080"/>
                </a:solidFill>
                <a:latin typeface="Droid Sans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dirty="0" smtClean="0">
                <a:solidFill>
                  <a:srgbClr val="280099"/>
                </a:solidFill>
                <a:latin typeface="Droid Sans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6" name="Picture 1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265113"/>
            <a:ext cx="2578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769095"/>
          </a:xfrm>
          <a:prstGeom prst="rect">
            <a:avLst/>
          </a:prstGeom>
        </p:spPr>
        <p:txBody>
          <a:bodyPr/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47265" y="1302736"/>
            <a:ext cx="9144000" cy="5418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dirty="0" smtClean="0">
                <a:solidFill>
                  <a:srgbClr val="000080"/>
                </a:solidFill>
                <a:latin typeface="Droid Sans" charset="0"/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dirty="0" smtClean="0">
                <a:solidFill>
                  <a:srgbClr val="280099"/>
                </a:solidFill>
                <a:latin typeface="Droid Sans" charset="0"/>
                <a:ea typeface="Arial Unicode MS"/>
                <a:cs typeface="Arial Unicode MS"/>
              </a:rPr>
              <a:t> </a:t>
            </a:r>
          </a:p>
        </p:txBody>
      </p:sp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6" name="Picture 1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265113"/>
            <a:ext cx="2578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769095"/>
          </a:xfrm>
          <a:prstGeom prst="rect">
            <a:avLst/>
          </a:prstGeom>
        </p:spPr>
        <p:txBody>
          <a:bodyPr/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47265" y="1302736"/>
            <a:ext cx="9144000" cy="5418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smtClean="0">
                <a:solidFill>
                  <a:srgbClr val="000080"/>
                </a:solidFill>
                <a:latin typeface="Droid Sans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smtClean="0">
                <a:solidFill>
                  <a:srgbClr val="280099"/>
                </a:solidFill>
                <a:latin typeface="Droid Sans" charset="0"/>
                <a:ea typeface="+mn-ea"/>
                <a:cs typeface="+mn-cs"/>
              </a:rPr>
              <a:t>Introduction</a:t>
            </a:r>
          </a:p>
        </p:txBody>
      </p:sp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5425"/>
            <a:ext cx="21399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9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1030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1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2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smtClean="0">
                <a:solidFill>
                  <a:srgbClr val="000080"/>
                </a:solidFill>
                <a:latin typeface="Droid Sans" charset="0"/>
                <a:ea typeface="Arial Unicode MS"/>
                <a:cs typeface="Arial Unicode MS"/>
              </a:rPr>
              <a:t>Python</a:t>
            </a:r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>
              <a:lnSpc>
                <a:spcPct val="102000"/>
              </a:lnSpc>
              <a:buFont typeface="Times New Roman" charset="0"/>
              <a:buNone/>
              <a:defRPr/>
            </a:pPr>
            <a:r>
              <a:rPr lang="en-US" sz="1600" smtClean="0">
                <a:solidFill>
                  <a:srgbClr val="280099"/>
                </a:solidFill>
                <a:latin typeface="Droid Sans" charset="0"/>
                <a:ea typeface="Arial Unicode MS"/>
                <a:cs typeface="Arial Unicode MS"/>
              </a:rPr>
              <a:t>Introduction</a:t>
            </a:r>
          </a:p>
        </p:txBody>
      </p:sp>
      <p:pic>
        <p:nvPicPr>
          <p:cNvPr id="2052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5425"/>
            <a:ext cx="21399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053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2054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8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152525" y="4556125"/>
            <a:ext cx="79295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endParaRPr lang="en-US" altLang="en-US" sz="2800">
              <a:solidFill>
                <a:srgbClr val="000000"/>
              </a:solidFill>
              <a:latin typeface="Droid Sans" pitchFamily="34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497013" y="2308225"/>
            <a:ext cx="7143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4400">
                <a:solidFill>
                  <a:srgbClr val="000000"/>
                </a:solidFill>
                <a:latin typeface="Droid Sans" pitchFamily="34" charset="0"/>
              </a:rPr>
              <a:t>PRACE boot camp</a:t>
            </a:r>
          </a:p>
          <a:p>
            <a:pPr algn="ctr" eaLnBrk="1">
              <a:lnSpc>
                <a:spcPct val="102000"/>
              </a:lnSpc>
            </a:pPr>
            <a:r>
              <a:rPr lang="en-US" altLang="en-US" sz="4400">
                <a:solidFill>
                  <a:srgbClr val="000000"/>
                </a:solidFill>
                <a:latin typeface="Droid Sans" pitchFamily="34" charset="0"/>
              </a:rPr>
              <a:t>Edinburgh</a:t>
            </a:r>
          </a:p>
          <a:p>
            <a:pPr algn="ctr" eaLnBrk="1">
              <a:lnSpc>
                <a:spcPct val="102000"/>
              </a:lnSpc>
            </a:pPr>
            <a:endParaRPr lang="en-US" altLang="en-US" sz="4400">
              <a:solidFill>
                <a:srgbClr val="000000"/>
              </a:solidFill>
              <a:latin typeface="Droid Sans" pitchFamily="34" charset="0"/>
            </a:endParaRPr>
          </a:p>
          <a:p>
            <a:pPr algn="ctr" eaLnBrk="1">
              <a:lnSpc>
                <a:spcPct val="102000"/>
              </a:lnSpc>
            </a:pPr>
            <a:r>
              <a:rPr lang="en-US" altLang="en-US" sz="4400">
                <a:solidFill>
                  <a:srgbClr val="000000"/>
                </a:solidFill>
                <a:latin typeface="Droid Sans" pitchFamily="34" charset="0"/>
              </a:rPr>
              <a:t>Final words and feedback</a:t>
            </a:r>
          </a:p>
        </p:txBody>
      </p:sp>
      <p:pic>
        <p:nvPicPr>
          <p:cNvPr id="5124" name="Picture 7" descr="C:\MikeLocal\Logos\SSI_Big3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6583363"/>
            <a:ext cx="34178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32" descr="data:image/jpeg;base64,/9j/4AAQSkZJRgABAQAAAQABAAD/2wCEAAkGBhMQEBQUEhIWFBQWGRoZGRgYFxgYGxYgHx0bGBwaHhgeHzIeGB4lGSIhIC8gLzM1LC0tHB49NTwqNScrLCkBCQoKBQUFDQUFDSkYEhgpKSkpKSkpKSkpKSkpKSkpKSkpKSkpKSkpKSkpKSkpKSkpKSkpKSkpKSkpKSkpKSkpKf/AABEIAF4AqAMBIgACEQEDEQH/xAAbAAADAQEBAQEAAAAAAAAAAAAABQYEAwIBB//EAEYQAAIBAgQEAwMFDQUJAAAAAAECAwQRAAUSIQYTMUEiUWEUMnEHI0KBsxUWMzQ1VGJzdJGTodMkUnKCkiVDRFNjdbTC0f/EABQBAQAAAAAAAAAAAAAAAAAAAAD/xAAUEQEAAAAAAAAAAAAAAAAAAAAA/9oADAMBAAIRAxEAPwD9xxnr8wjgjMkrhFFtz3J2AAG7MTsFG5JAGOlRULGjO7BVUFmYmwUAXJJ7ADfCTKKJqiQVdQpB608TC3IQj3ip6TOD4id1B0i3i1B7WSrqd1HskXYsA87euk/NxfXrJv0UjHv7142/CS1Eh82nlX+SMoGHODAJvvUiA8ElRGfNaiYn9zMR/LHh0q6fdWFXH3Vgscw/wsLRybfRIU9fEemHmDAY8szWOoQtGehKspFmjYdUdTurDyPYg9CDjZhLnWUvrFTTACoWwIvYVCC/zT9r7ko30W9CwLHLcwSoiSWO+lxcXFiPMMOqsDcEHcEEHpgNODBgwBgwYMAYMGDAGDBgwBgwYMAYMGDAGDBgwCTiEc16en7SPrkH/Tis5uPIyGNT/j9cO8TOV5qtXXl1R1WKGRFLADXebQ5WxOwaIdbdRimwC7Oc0MIRUUPNK2iJCdIJsWJZrHSqqCxPWw2uSAcqcLq/iqZHqH73ZkjHosKnSF+Oo7C5J3PyEh8zlvuYaaLT+jzpJjJ+/kx/6Rh5gEsvCkQ8ULSU79mic2+uNrxsL9iMdsozRnZ4ZgqzxWLab6XVrhJVuSQGKsCpJKlSLkWZmmEectoraFh7ztNET+iYmlI/1xIf8uAeYSZYORWTw9FlAqI/iTomA+DaHPrNh3ia4pzRaSeCoZHdUjqA+gKSqBUlZrEja8Y6b9MBS4MLqjOlWdIFGuV0aS1wAqAhdTHtdiAB1O/kcKc242NKjvJSS2jlWJrGPcvo5bLdhqVi9vQg3wFPgwnqeIxDNDFPG0fPbRG91ZGexbQSDdWIBtcWNjj3kfEkNY1QsRuaeZoX3HUAG4t23t8QfLANcGE9LxD7QW9miMsall5uoKjMpsQpO7gG41AWuDucK6njtoiqvRTKzTrT21xbO6h1N9VihU+8OhuCL4CswYT/AHckWojikpZFWUsBIGRlBCl7NY3W4BA26j4YcYAwYMGAMGDBgDBgwYCK4f8Am3pZPou9bAf8TTtKhP1RsvxYYtcSmVZaajLiqtpkEs7xt10OtRKyE+Y1DcdwSO+HOQZyKqEPp0OpKSxk3MUi7OhPex6HuCCNjgJCtrmpM2kqTqaJz7PKFuSFSCOdXCj3tDc24FzZ2te1sXsFQsiq6MGVgCrKQQwO4II2I9cfn2Z5i4Miw7SpWCVpLXWKMuKcMRcai3iAW42RiSAPFTUnB6Qj5qeojckszCQWZjuWMRUwgk9goA7AYB8TbH59X5qa3MaeSM/2emaMo19pWnd4TIBexQKjord9TEXBBNJV8IJOpWonqJgR3l0Dz9yIKh+sG/e+JWateP2lJbyF6iFYptIXUtO8RZGA8KsAHfayt4yApGnAfpGIzjU8wVlukGX1APe7TLdQD2KpESR5SLinzfNo6WF5pSQiDsLlj0CqPpMzWAHckYnMyopEyiueYATzQTySgG4UmJgEB7hECpfvpv3wHbiXhVqmSOelqTS1kKaVcAOrIxvokjPvIWBt5G/W2JHifP6mahqaarjjSqpqiju0ZJilWSZTG4B8S30kFe1vqFXUVn9vdoUqWkjijSXQsZha+uREOtlPMUMTdT0kGq+2J7MpqetohOsdcY6iWFjKi0wdyJFSL376UV7WAAG5v1JwDrjSiqJeUzCMJDIskSKWd5p/dhBvpVUVjrbck6ewveZz+nloKp/Z45Y0raN6YFiCxqIo3MB1BiS7LdR5sSdzijgzYV0MFVF7c0cRZlCx015SNSElGFzbcAC3Tbe2OGb5hT5u9PTf2uMskdZG0awqQoYaJNbhihDWFhvgHnyfPGcqojFbTyI+nmFAb69d7+t8LvlGJPsARlDivg3I1BTZyLqCCdu1xjnJHHlk8UUbVQNSxACrC0Ukli7PpNuU5F2OnShIOxOF+a5bTrKq1E1dCwf2znMICJHiCoNwjC4UqoiVQD2BOAssvpqlZ5GmlR4ykYQIjR6WBkLkgu17grvf6PTuWmJqrj1VFJzmqQuvUi2h5ZcIxAlKrqU2uQL6Sw+F2MefrI7pAjTaCVZlsIww6prJszDuBe1iDY7YBpgwlTiyHlyvIHh5UgiZHQ6yzBSoVVuZNQYadN73x0nz1o4+Y9NMqd7BXZB3LRqxaw9Ln0wDbBhBLxpAJaeNQ8ntQJheMK0clhqazatrDff6r2OM+cfKDT0nMEyTBowGddALBGbQsgGrxoX8N1vY7G2Ap8GE1VxIInjWSnnUSOsYfShVWbYBiHJUX2va38sGA8cG/ig/W1H28uFWdZdJS1y1NOwQ1OmN1a/LeRb6NYG41r4BIN1ZU2YMwLXg38UH62o+3lwyzTLkqIXie+lha42KnqGU9mVrMD2IGAkckpY/ZqqknvT1NU9Szq5ALc0sAY392ULHoF1JIsL6TtiqyOvM9NDKw0s6KzL/AHWIGpfiGuPqxjyqQVcLR1KI8kT8uVSoKllAIcKegZSHHkG9MKcg4YhAniVpouVM4CxVEyAK1pV8KsAPC+ArZZlRSzEBVBJJ6ADck/ViBzNElyj2Y6mq5ozMkKWaRJXYzAkf7tVlOku1l7X3Awx4m4ZiFMycyoczMkID1M7A8xgjeEvYkIWO+22HFYYsvpyYYVBJVUjQBea7WRFvbck2u29gCe2ASRUMtdXI1RbTSkSGJSTGkjLeNSbfOyKp5jN0W8YUbuxc8a/k2t/Zp/s3xqyPK/Z4QpbU5JeR7W1ux1O1uwv0HYADtjLxr+Ta39mn+zfAN4xsMSfyTj/YtF+r/wDdsP6+u0KqK4WVwdA0GQm1rnQCDYXFzcAErc7i6PhKnWjoHp0qVPsl0LywtHytuYeYrONQ0tfUCFsR1wCX5PBV/can5HK/Ct1LBtHPOvrtq0avTphpa3EY/wC3H/yBjFkLfc2g0LVlqdNRWZ6GYqoY6ixKuAY9ywe2m3fGLLESKtEy18k00MPKkX2CoclHdpg7hd1LNupFlsNhbAPeONXteVabX9qb3r2/AS36emNeZZHLWw1UFUyokgURNETdLb6rtvrDi/law88S0nzwjrmzFpI45TUK65fUGMAR8ogAEkRhdRJve5JJ2wwqatMyqYYlzLQ8YFTFGlM8RkOxSQmUkTRgE+FbXud9gQGLNc8zPLoWhqgtQJEkjp6uIaXEuhjEJYumpm2DLte173vio+TtYxlVFyraTBGdjfxEXf69eq/rfBnLIJKf2p2bS4dFjp5SryAHSSVDdN2CXvcX3tjLRwJSTSR0c55eos8AgedIWO5CMhHJ1X1GMk9bqFubhnz0sc9y9HHzXKqHT9KUBVuR5rGdj+kcWmID2mikUmapmeaSoUrIIJo2hnVdKxxJyzy2CAnltqJDMW1BsM5MxeR0pTWtHJKG0kUcsUjBRdikkhMQYC1zpNr7AbWCJyk6czhWIXjTMq4RreygGBWdV2sAJS23S98bPlPyaeWCprJlWIRxJBFGG1ltU8bNI7AAAbABN+5uOmKqbgXTNRtTyrDHScwpGYi+syLpYu5kDMepv1JJvfG/jPhx8wpWp1mEKuRqbl6zswYW8QA3HrgO8IqzOnMEXJ0tq0Fidd1031AeG2rpvfT0tuY51mV1UqxqapEAZGkKQsrOFYMVBMp0BrWOx2JwYDzwb+KD9bUfby4eYR8G/ig/W1H28uHmATZplkiyioprc0DTJGx0rOg3Av8ARdTfS3TdgdiCqrL+JIUzCVZCaczRI+iYcttaFo3Nz4XBQxgFSVOht9sNpOJUZilOj1LDY8oDQp8mmYiMEG11BL7304S541YZaWQw06DWYirO8hIkUjSSEA061Q/FRgOvEPEdOamliWQSlXeUxxAyudCELZUuR42U77WBuQAcMaOglnmFRUjQqX5MFw2i+xkkI2MhHhAGyAtYsWuFGXrV+2TssVMwhRIgqs8dibytpOgi7Ax37eAeuHI4lEZAqonpr/Tazwk/rl2Tew8em5O18A6wl41/Jtb+zT/ZvhyrggEG4O4I74Tca/k2t/Zp/s3wCziPJasVMNbQlHkjjaJ4JSVWVCwfwuPccMOvQ7X6bzNdxWK+roqWSmanJqj7XDJpvqjj5kKkjaRHI1A9DyvLrXZhmi0tYrPVwIksaoYZX0NdWcq8ZvYk67MLb6V32wu+4NJmElSRVRtVFoX1QupamMWrkkLc77sSSPFqI6AYC0ZAQQQCD1B74jOHoVTN80VQAqw0QAHQAJMAB9WNuYZpOiineqpIaiTwq9yGI6a0hY7v303Iv5jqly2I0c9RUe007RzxQxo0jS+LkRuL8y1pWZdTEAk7HrgPHycVlSuTUIjp1ZToBfXqIUyEM3L077X77de2G2ecKCo1LTkU81OsLU0igfNFQ4C2tvGV8LL0t8MLOEszFFl8FMtbQSMAViYysBJvq93qSL7gfyxsyTiiKGYx1NfRu+iJWIk0sz2a5sfDdmuQg3UW7EYDNmHGTzZZLKEMVZTaxLEesUixubi/vJ9NT0IHffFFwLRpFltKE3BhRyepZnUO7k9yzEkn1wgrZctnq4a5K2BesUwMgCVClWVVZSbFlbp5i432sZXnFPlh9lSvpTAAzRpNLpeFbjwczcOgLeG9mtt4rEgNHH0XLly5oo1LtXxki4XWeTKty1uyj+QGHdDLNLUuJ6dUSNY2ia+u7Nzlks1hYhAot5N64m8yyaplWKpNXTFY6havU2vlKFjMPKU392xJ1nqxO3bGxeMYp5l019GsUR1zaJCWYBSQAxsoTcEnfpbbAWODCabjOhRVZquEK/unmKQ3qCDuPXpj03F9EEDmsgCHo3NTSfg17YBvgx8RwQCDcHcEd8GAQ8KTKlEWdgqrJUksTYKBPKSSTsABvfHOGGTMfHLeOjPuRbq847PL3VCNxF3BGvroCBucqLTvHG0STSyOBKw5t5XkRCOVbTc3YdyoG4Jw8++uX83T+Mf6WAo4YVRQqKFUCwAAAA8gBsMK+LIyaOVluWjAlAUXJMREukeradP14wffXL+bp/GP9LHw8VSn/h0/jH+lgNnCUgkheYG6zyySKfNdWhCD3BRQQfIjDp0BBBFwdiD3xI5dnj08McKU66I0VFvOSbKAoueV1sMafvrl/N0/jH+lgOtTl0lEeZSKWh3MlKO/ctBc2R+/L9xv0WJY/OJq+OfKKqWJgyPSzFSL7/Nv2O4PYg7g3B3xz++uX83T+Mf6WEOYTTvHWRxxRrHVRuNJma0cjIULgCLo17sP7wJ3LHAN+Mj8/lX7YPsJsZeIcilaeWsowPbKdxpBNhPGY4y8DHuD1Uno1ulzjZxZRzSTURjWMinmEzapGUt4Hj0gCM/373v29bhjkc8rSzGREUOVZdMhc7KqWIKC24Pc9sAlzGtTN6OLkOU9oWeM396JzDIpV16hlY2I/wDuMcfEZPKoc5ouWZCiJKtnppmB8IDDeMkgWQ+dunXZm3Bsq1j1NHKsRlUs0bXCGZbFZdhsWQNG/mGvucMcxpGzCOON1RF1xySeIuRy3WQKnhHVgBqPQX232DHxdtmGUW/58v2D488bUyiqy1gLM9YisR1IWGo0/u1H9+PfFdHNJW0UkaxlaZ3kbVIyltSGOwAjI2vfr2x74xpZpZqIxrGRBMJ21SMpI0vHpAEZ38V7+mA58dUyw0lKkahESrolVV2CgTIAAOwGOfyqQL7EHt4xNToG76WqIWYfAlVP+UY08b0008UCxLHdZoZm1yMv4NxIVFoze9rX9cbuJsjOYUTRahE7aHVveCujB1v01DUBfAO8TdbRpFlVToXTqhmY27ko2/7gB6AAdsaKbN6hl0mKJZehtK7IDuL/AIMEi/bH3O6Jxl7wx6XdojEC5KAllKaiQptub2tgMnDsCvk9GWFylLC63+iwiFiPUYUcD17/AHHoIzSu6SRxxOxMZQI11LMNWoqRta30he2+HGTxTQ5XHCUjMscSQ7SNobSgTVq5dx52tjLwzHVUWXRU5jheWFBGDznCNboSeVceotgK2KIKoUdAAB8Btgxxy5ZBDGJmDShF1sospaw1EDsC17YMB//Z"/>
          <p:cNvSpPr>
            <a:spLocks noChangeAspect="1" noChangeArrowheads="1"/>
          </p:cNvSpPr>
          <p:nvPr/>
        </p:nvSpPr>
        <p:spPr bwMode="auto">
          <a:xfrm>
            <a:off x="63500" y="-14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AutoShape 34" descr="data:image/jpeg;base64,/9j/4AAQSkZJRgABAQAAAQABAAD/2wCEAAkGBhMQEBQUEhIWFBQWGRoZGRgYFxgYGxYgHx0bGBwaHhgeHzIeGB4lGSIhIC8gLzM1LC0tHB49NTwqNScrLCkBCQoKBQUFDQUFDSkYEhgpKSkpKSkpKSkpKSkpKSkpKSkpKSkpKSkpKSkpKSkpKSkpKSkpKSkpKSkpKSkpKSkpKf/AABEIAF4AqAMBIgACEQEDEQH/xAAbAAADAQEBAQEAAAAAAAAAAAAABQYEAwIBB//EAEYQAAIBAgQEAwMFDQUJAAAAAAECAwQRAAUSIQYTMUEiUWEUMnEHI0KBsxUWMzQ1VGJzdJGTodMkUnKCkiVDRFNjdbTC0f/EABQBAQAAAAAAAAAAAAAAAAAAAAD/xAAUEQEAAAAAAAAAAAAAAAAAAAAA/9oADAMBAAIRAxEAPwD9xxnr8wjgjMkrhFFtz3J2AAG7MTsFG5JAGOlRULGjO7BVUFmYmwUAXJJ7ADfCTKKJqiQVdQpB608TC3IQj3ip6TOD4id1B0i3i1B7WSrqd1HskXYsA87euk/NxfXrJv0UjHv7142/CS1Eh82nlX+SMoGHODAJvvUiA8ElRGfNaiYn9zMR/LHh0q6fdWFXH3Vgscw/wsLRybfRIU9fEemHmDAY8szWOoQtGehKspFmjYdUdTurDyPYg9CDjZhLnWUvrFTTACoWwIvYVCC/zT9r7ko30W9CwLHLcwSoiSWO+lxcXFiPMMOqsDcEHcEEHpgNODBgwBgwYMAYMGDAGDBgwBgwYMAYMGDAGDBgwCTiEc16en7SPrkH/Tis5uPIyGNT/j9cO8TOV5qtXXl1R1WKGRFLADXebQ5WxOwaIdbdRimwC7Oc0MIRUUPNK2iJCdIJsWJZrHSqqCxPWw2uSAcqcLq/iqZHqH73ZkjHosKnSF+Oo7C5J3PyEh8zlvuYaaLT+jzpJjJ+/kx/6Rh5gEsvCkQ8ULSU79mic2+uNrxsL9iMdsozRnZ4ZgqzxWLab6XVrhJVuSQGKsCpJKlSLkWZmmEectoraFh7ztNET+iYmlI/1xIf8uAeYSZYORWTw9FlAqI/iTomA+DaHPrNh3ia4pzRaSeCoZHdUjqA+gKSqBUlZrEja8Y6b9MBS4MLqjOlWdIFGuV0aS1wAqAhdTHtdiAB1O/kcKc242NKjvJSS2jlWJrGPcvo5bLdhqVi9vQg3wFPgwnqeIxDNDFPG0fPbRG91ZGexbQSDdWIBtcWNjj3kfEkNY1QsRuaeZoX3HUAG4t23t8QfLANcGE9LxD7QW9miMsall5uoKjMpsQpO7gG41AWuDucK6njtoiqvRTKzTrT21xbO6h1N9VihU+8OhuCL4CswYT/AHckWojikpZFWUsBIGRlBCl7NY3W4BA26j4YcYAwYMGAMGDBgDBgwYCK4f8Am3pZPou9bAf8TTtKhP1RsvxYYtcSmVZaajLiqtpkEs7xt10OtRKyE+Y1DcdwSO+HOQZyKqEPp0OpKSxk3MUi7OhPex6HuCCNjgJCtrmpM2kqTqaJz7PKFuSFSCOdXCj3tDc24FzZ2te1sXsFQsiq6MGVgCrKQQwO4II2I9cfn2Z5i4Miw7SpWCVpLXWKMuKcMRcai3iAW42RiSAPFTUnB6Qj5qeojckszCQWZjuWMRUwgk9goA7AYB8TbH59X5qa3MaeSM/2emaMo19pWnd4TIBexQKjord9TEXBBNJV8IJOpWonqJgR3l0Dz9yIKh+sG/e+JWateP2lJbyF6iFYptIXUtO8RZGA8KsAHfayt4yApGnAfpGIzjU8wVlukGX1APe7TLdQD2KpESR5SLinzfNo6WF5pSQiDsLlj0CqPpMzWAHckYnMyopEyiueYATzQTySgG4UmJgEB7hECpfvpv3wHbiXhVqmSOelqTS1kKaVcAOrIxvokjPvIWBt5G/W2JHifP6mahqaarjjSqpqiju0ZJilWSZTG4B8S30kFe1vqFXUVn9vdoUqWkjijSXQsZha+uREOtlPMUMTdT0kGq+2J7MpqetohOsdcY6iWFjKi0wdyJFSL376UV7WAAG5v1JwDrjSiqJeUzCMJDIskSKWd5p/dhBvpVUVjrbck6ewveZz+nloKp/Z45Y0raN6YFiCxqIo3MB1BiS7LdR5sSdzijgzYV0MFVF7c0cRZlCx015SNSElGFzbcAC3Tbe2OGb5hT5u9PTf2uMskdZG0awqQoYaJNbhihDWFhvgHnyfPGcqojFbTyI+nmFAb69d7+t8LvlGJPsARlDivg3I1BTZyLqCCdu1xjnJHHlk8UUbVQNSxACrC0Ukli7PpNuU5F2OnShIOxOF+a5bTrKq1E1dCwf2znMICJHiCoNwjC4UqoiVQD2BOAssvpqlZ5GmlR4ykYQIjR6WBkLkgu17grvf6PTuWmJqrj1VFJzmqQuvUi2h5ZcIxAlKrqU2uQL6Sw+F2MefrI7pAjTaCVZlsIww6prJszDuBe1iDY7YBpgwlTiyHlyvIHh5UgiZHQ6yzBSoVVuZNQYadN73x0nz1o4+Y9NMqd7BXZB3LRqxaw9Ln0wDbBhBLxpAJaeNQ8ntQJheMK0clhqazatrDff6r2OM+cfKDT0nMEyTBowGddALBGbQsgGrxoX8N1vY7G2Ap8GE1VxIInjWSnnUSOsYfShVWbYBiHJUX2va38sGA8cG/ig/W1H28uFWdZdJS1y1NOwQ1OmN1a/LeRb6NYG41r4BIN1ZU2YMwLXg38UH62o+3lwyzTLkqIXie+lha42KnqGU9mVrMD2IGAkckpY/ZqqknvT1NU9Szq5ALc0sAY392ULHoF1JIsL6TtiqyOvM9NDKw0s6KzL/AHWIGpfiGuPqxjyqQVcLR1KI8kT8uVSoKllAIcKegZSHHkG9MKcg4YhAniVpouVM4CxVEyAK1pV8KsAPC+ArZZlRSzEBVBJJ6ADck/ViBzNElyj2Y6mq5ozMkKWaRJXYzAkf7tVlOku1l7X3Awx4m4ZiFMycyoczMkID1M7A8xgjeEvYkIWO+22HFYYsvpyYYVBJVUjQBea7WRFvbck2u29gCe2ASRUMtdXI1RbTSkSGJSTGkjLeNSbfOyKp5jN0W8YUbuxc8a/k2t/Zp/s3xqyPK/Z4QpbU5JeR7W1ux1O1uwv0HYADtjLxr+Ta39mn+zfAN4xsMSfyTj/YtF+r/wDdsP6+u0KqK4WVwdA0GQm1rnQCDYXFzcAErc7i6PhKnWjoHp0qVPsl0LywtHytuYeYrONQ0tfUCFsR1wCX5PBV/can5HK/Ct1LBtHPOvrtq0avTphpa3EY/wC3H/yBjFkLfc2g0LVlqdNRWZ6GYqoY6ixKuAY9ywe2m3fGLLESKtEy18k00MPKkX2CoclHdpg7hd1LNupFlsNhbAPeONXteVabX9qb3r2/AS36emNeZZHLWw1UFUyokgURNETdLb6rtvrDi/law88S0nzwjrmzFpI45TUK65fUGMAR8ogAEkRhdRJve5JJ2wwqatMyqYYlzLQ8YFTFGlM8RkOxSQmUkTRgE+FbXud9gQGLNc8zPLoWhqgtQJEkjp6uIaXEuhjEJYumpm2DLte173vio+TtYxlVFyraTBGdjfxEXf69eq/rfBnLIJKf2p2bS4dFjp5SryAHSSVDdN2CXvcX3tjLRwJSTSR0c55eos8AgedIWO5CMhHJ1X1GMk9bqFubhnz0sc9y9HHzXKqHT9KUBVuR5rGdj+kcWmID2mikUmapmeaSoUrIIJo2hnVdKxxJyzy2CAnltqJDMW1BsM5MxeR0pTWtHJKG0kUcsUjBRdikkhMQYC1zpNr7AbWCJyk6czhWIXjTMq4RreygGBWdV2sAJS23S98bPlPyaeWCprJlWIRxJBFGG1ltU8bNI7AAAbABN+5uOmKqbgXTNRtTyrDHScwpGYi+syLpYu5kDMepv1JJvfG/jPhx8wpWp1mEKuRqbl6zswYW8QA3HrgO8IqzOnMEXJ0tq0Fidd1031AeG2rpvfT0tuY51mV1UqxqapEAZGkKQsrOFYMVBMp0BrWOx2JwYDzwb+KD9bUfby4eYR8G/ig/W1H28uHmATZplkiyioprc0DTJGx0rOg3Av8ARdTfS3TdgdiCqrL+JIUzCVZCaczRI+iYcttaFo3Nz4XBQxgFSVOht9sNpOJUZilOj1LDY8oDQp8mmYiMEG11BL7304S541YZaWQw06DWYirO8hIkUjSSEA061Q/FRgOvEPEdOamliWQSlXeUxxAyudCELZUuR42U77WBuQAcMaOglnmFRUjQqX5MFw2i+xkkI2MhHhAGyAtYsWuFGXrV+2TssVMwhRIgqs8dibytpOgi7Ax37eAeuHI4lEZAqonpr/Tazwk/rl2Tew8em5O18A6wl41/Jtb+zT/ZvhyrggEG4O4I74Tca/k2t/Zp/s3wCziPJasVMNbQlHkjjaJ4JSVWVCwfwuPccMOvQ7X6bzNdxWK+roqWSmanJqj7XDJpvqjj5kKkjaRHI1A9DyvLrXZhmi0tYrPVwIksaoYZX0NdWcq8ZvYk67MLb6V32wu+4NJmElSRVRtVFoX1QupamMWrkkLc77sSSPFqI6AYC0ZAQQQCD1B74jOHoVTN80VQAqw0QAHQAJMAB9WNuYZpOiineqpIaiTwq9yGI6a0hY7v303Iv5jqly2I0c9RUe007RzxQxo0jS+LkRuL8y1pWZdTEAk7HrgPHycVlSuTUIjp1ZToBfXqIUyEM3L077X77de2G2ecKCo1LTkU81OsLU0igfNFQ4C2tvGV8LL0t8MLOEszFFl8FMtbQSMAViYysBJvq93qSL7gfyxsyTiiKGYx1NfRu+iJWIk0sz2a5sfDdmuQg3UW7EYDNmHGTzZZLKEMVZTaxLEesUixubi/vJ9NT0IHffFFwLRpFltKE3BhRyepZnUO7k9yzEkn1wgrZctnq4a5K2BesUwMgCVClWVVZSbFlbp5i432sZXnFPlh9lSvpTAAzRpNLpeFbjwczcOgLeG9mtt4rEgNHH0XLly5oo1LtXxki4XWeTKty1uyj+QGHdDLNLUuJ6dUSNY2ia+u7Nzlks1hYhAot5N64m8yyaplWKpNXTFY6havU2vlKFjMPKU392xJ1nqxO3bGxeMYp5l019GsUR1zaJCWYBSQAxsoTcEnfpbbAWODCabjOhRVZquEK/unmKQ3qCDuPXpj03F9EEDmsgCHo3NTSfg17YBvgx8RwQCDcHcEd8GAQ8KTKlEWdgqrJUksTYKBPKSSTsABvfHOGGTMfHLeOjPuRbq847PL3VCNxF3BGvroCBucqLTvHG0STSyOBKw5t5XkRCOVbTc3YdyoG4Jw8++uX83T+Mf6WAo4YVRQqKFUCwAAAA8gBsMK+LIyaOVluWjAlAUXJMREukeradP14wffXL+bp/GP9LHw8VSn/h0/jH+lgNnCUgkheYG6zyySKfNdWhCD3BRQQfIjDp0BBBFwdiD3xI5dnj08McKU66I0VFvOSbKAoueV1sMafvrl/N0/jH+lgOtTl0lEeZSKWh3MlKO/ctBc2R+/L9xv0WJY/OJq+OfKKqWJgyPSzFSL7/Nv2O4PYg7g3B3xz++uX83T+Mf6WEOYTTvHWRxxRrHVRuNJma0cjIULgCLo17sP7wJ3LHAN+Mj8/lX7YPsJsZeIcilaeWsowPbKdxpBNhPGY4y8DHuD1Uno1ulzjZxZRzSTURjWMinmEzapGUt4Hj0gCM/373v29bhjkc8rSzGREUOVZdMhc7KqWIKC24Pc9sAlzGtTN6OLkOU9oWeM396JzDIpV16hlY2I/wDuMcfEZPKoc5ouWZCiJKtnppmB8IDDeMkgWQ+dunXZm3Bsq1j1NHKsRlUs0bXCGZbFZdhsWQNG/mGvucMcxpGzCOON1RF1xySeIuRy3WQKnhHVgBqPQX232DHxdtmGUW/58v2D488bUyiqy1gLM9YisR1IWGo0/u1H9+PfFdHNJW0UkaxlaZ3kbVIyltSGOwAjI2vfr2x74xpZpZqIxrGRBMJ21SMpI0vHpAEZ38V7+mA58dUyw0lKkahESrolVV2CgTIAAOwGOfyqQL7EHt4xNToG76WqIWYfAlVP+UY08b0008UCxLHdZoZm1yMv4NxIVFoze9rX9cbuJsjOYUTRahE7aHVveCujB1v01DUBfAO8TdbRpFlVToXTqhmY27ko2/7gB6AAdsaKbN6hl0mKJZehtK7IDuL/AIMEi/bH3O6Jxl7wx6XdojEC5KAllKaiQptub2tgMnDsCvk9GWFylLC63+iwiFiPUYUcD17/AHHoIzSu6SRxxOxMZQI11LMNWoqRta30he2+HGTxTQ5XHCUjMscSQ7SNobSgTVq5dx52tjLwzHVUWXRU5jheWFBGDznCNboSeVceotgK2KIKoUdAAB8Btgxxy5ZBDGJmDShF1sospaw1EDsC17YMB//Z"/>
          <p:cNvSpPr>
            <a:spLocks noChangeAspect="1" noChangeArrowheads="1"/>
          </p:cNvSpPr>
          <p:nvPr/>
        </p:nvSpPr>
        <p:spPr bwMode="auto">
          <a:xfrm>
            <a:off x="215900" y="9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AutoShape 40" descr="data:image/jpeg;base64,/9j/4AAQSkZJRgABAQAAAQABAAD/2wCEAAkGBhQSEBUUEhQWFRUWGRgYGBgYGB0eGRccICAcGhshIhwbICYhHx8vHRocHy8gJScqLywsGB4xNTIqNScrLCoBCQoKDgwOGQ8PGCkjHyQyLzIvNSwvMCwvLSwpKTUsNS0qNSk1LTU1KzQvLS0rLC8sKSw0MCwsNC4pKSwvLCwsL//AABEIAKAAoAMBIgACEQEDEQH/xAAcAAABBQEBAQAAAAAAAAAAAAAGAAMEBQcCCAH/xABHEAACAQIEAwQFCAYJBAMBAAABAgMEEQASITEFBkETIlFhBxQycYFCUmJzkaGxsiMkNHKSwTNjgpSio7PC0RVThNJEw/BD/8QAGwEAAgMBAQEAAAAAAAAAAAAAAAYCBAUDAQf/xAA4EQABAwICBgcHAwUBAAAAAAABAAIDBBEhMQUSQVFhsQYicYGRwfATM0KhstHSMjTxcoKiwuEU/9oADAMBAAIRAxEAPwDccLCwsCEsLCwsCEscs4FrkC+g8zim5m5hakEbmO8TSIkspIywqxtmI3IvYX0Avc7WxX868PaMx18IZpaUlmS5tJCRaVQuwbL3gR1W3XAhEla0gjYxKrPbuh2KqT5kAkfZgd4FzeJwsFShpaiRAyDN3ZQRe8T9SOq+0p6dcEdFWJLGkkZDI6hlI6gi4OKKHh0FVHNTTIWWOV7Eqwtc5wySWHeBYi6m4ItgQrHl+4gCszMyFkZmN2YqxFz5kWNvPFHUUyjj0TZRdqSTW3ylkXX35Ta+9tMWvLXB5aYSpLMZlL5o3YWfLlUWe2ha49ob32GOazgLvXw1QkVViR4ymQkuHIJ72YW9kW0PXAhdc48J9ZoZ4gLsY2KW3DgEqQdwb21Hjit4fW+t0dGsTMhkjjkZo2IKKoGbUeLdzXfvHpgrxScqctiiiZA2a7uQfmpmYxoPJQ32lj1wIVtNIEjJLABVJLNqAANz+OKLgfNTzUsU81O8ayhSCpzgZjZbiwYX0Oxtca4j+kSqPqop1zKal0iaSxyRxsf0jM9sq90EC51LAYtqChaJ0VJQ0AQhUIGYWyhbMN1AvvrfLrgQrTCxA45xdKWnkmlNlQX03J2AA6sTYAeJxX8C41Nlp461FjnmQsMvskgZmUg7OFN7ag2a21sCFf4WFhYEJYWFhYEJYWFhE4EJYWKTh3GBUlpopl9XjLr3SpDlfaLE+yB0sRfUm4IxZ0Ncs0ayJezi4DKVb4q1iMCEq+hSaJ4pFzI6lWB6g6HA5wVK6GIUrxiTJ3I6kuuUpspdPbzhdCoFiRuL3BUTjL+dfS7ZjT8NAkkGjTbxp+70Y+Z09+Amyk1rnkNaLlFULUfBqbK85SO5KLI+YjW+VFGttdgMBnFPTizkrQUpf+slJC/wr/Nh7sAbcPaWQy1UjTyncsSR7vd5beWJqqALAWHgMVnTgfpTHS6Ae/rTm3AZ+vFSqvnPi0x71UIR4RqBb42v9+K+SasY3avqL+TsPwYYfwscTM/etpmhaNoxbftJ8rJqOqrl9niFR8WY/ixxZUnO/FodqlJh4SINfiAD9+IWFgEz96HaFo3DBtuwnzui/hvpvZLCupGUdZITdf4W/wDY4OeVuLUFQGkomiJYDOFAVxa9sy6Eak9LXJxi5GILcMyuJIHaGVdVZDa32fy+/HZs4+JY9V0fc0a0Dr8Dn4/wtu4nwSaqr4/WFHqkIMkYVj+kmvYF9AVyg3UC+ut9NInJXD/WMlXUSSSyxPUQx5iMqAO0ZYKoHeKqLk3+GBTlH0vvEwg4oNNlqFGn9sD8w+I6402liiggd6dMyNnmCxnNnLd85dbd4m+htc4sA3yS29jo3FrhYhSq2vjhXNK6otwAWNrk7AeJPgMOQzq6hlIZTsQbg4D+Z6kmo4TNpZpypUG4/SRPYjxtY6+BOCiioOzaVsxPaPmt8ldANB52uT1Jx6oKXhYWFgQljkgG4Nj0IwpJQouxAGgufM2H3m2BDifCKmmmMtHUl3nku1POAYmNtcpUBo7KvS/si9+ohO8w8mkuaiiyxz6GSM6Q1QXULIo6+Dj43GJvBqh6sRVMsTQKgYrGxGbMQVZiRoVtcL43zfNx1wLmOSaVoZqWSCWNQz3KtHYkhSrg965VugIym9sBHpd5xYkcPpms7i87D5CH5PvI1PlYddPCbYqbGOe4NaLkqm9IXpEkrpfUaA/ombs2kBt2zfNDdE03+V7txiloJIhlX1Qf+XHcnD3CqYR1lEq6ATfbocOUZ/Rp+6v4DEaeB1bI5gcGgAHK+ZI3jcrVZPJod9mYuOeW4HaDvXGWXq1J/fI8dinmt/8AF/vceHWW4sdQehwR8k87GiYQVBzUh0Rzqac9AT1i8/k+7btUaIlibrNeCP6T91CDpNUyHVLreH2Qke1G/q397i/5x0qSkX/Vv73F/wA42PnTkeLiEIK5FmUHs5LaEH5LW3Q/duPPCeKI1NK0UyFZEBRwRc2sSpuOl+uxDA+6m2lJ+MDuP5Lap9JTSg682rbg37KyJkG/q4/8uH/nH1M52NN/e4v5HA5BIZWjjiQs9lREA1LG1z7zsPDfG/cg8iR8OhMkuU1DL+ke/djUa5Fvso6nqRc9MRdSuHxDwP3UJdLTs/TLfuH2WTmGW29N/eo8NlZegpj7quL/AJwXc588tWkw05K0o0ZhcGo/mIvze7caHh0xfg0RLI3WLwP7T+QWRP0nqY3aoN/D7KHNQyyDKY4WB0t6zFe/274nej/0gS8Mnanqcxpg5Vge8YGuRcEdNDdRvYka7tSKNNB7SdPpLivmgD1lcrC4MrfmfFeeF1HL7NzgQRfAW223ldKWpk0w8B+BxAy3X2AL0JBwimLrUqqE2LI97qA2pK65RcdRviBxjm8LJ6vSJ6zVW1RTZIh86V9kHl7R6DXGd+iPm9oJv+nVBujX7AnodSV9x1IHQ3HXTV+DcChpIzHBGqKWZrADckn472HgLDEwb4qo9jmOLXCxCb5do6iKHLVSrLIWZsyqVAzG+UXJuATYHe1vDW0xV8yVISmdvWFprC4kbLlB6A5xsdtNfDXEjhHE0qII5oz3ZFDDyvuPgdPhj1QXHGuCx1URimzFCQSFZlJtqNVIOhsd9wMDM3C62hbtYn9ehjVgI5myzoujNkkAyue6NHF9AARrd+HnCkirKhZ6rs2zhFSVmWJQqr7JYBLlr31v0wTwV8bgFJEYNsVYG/XSx10wIVVxTmMU1A1XOnZkRhjGT3rn2UJ8bkA+BvjB6Au+eeU5pZmLuffqPh5e7B36cOKF3paJTo5M0g8h3V/3n3gYEAMVqh2Gqmfo/TBznTnZgO3b8ua5pTatoz/Xf7Tjnh73hjI+Yv4AY+wftlJ9YfytiZxrlCXh8MVTHmkpJUjZxu0Lsov/AGSTofgehNnRU7Yp3a2Ra3m5Y/SeEyznVzH4hM4RF98cxyBgCpuDscdYb80j5Ik5H52NCwgqGJpCbI51NOfA/wBV+X3bD3F4HFbUCdu807FRfScM8ZTtD/2MhAVtgbjXY8QoZCyxpJLl0YRxu+W/jlBt7jhTcWRaSWkqkLRhGMDFSJaZwLqtmAYxFrC3S/hsv1cMYcTG4cRfELZp5HvaGyAjcbZqDwkyy10SxraXtFtbalCSZzla+qZAbttY26gYNOdudTWkwwEilBszDeoI/wDq/N7txlOMRmlip6dezjMadu5/pal7DMt/a7IHQL1tbbf5exsQQbXAIINttj0xOjpmkh0hHAb1GpnLGlsfed3r1ivoGFhYbqKhUUsxsBjcJAFysgAk2C6kO37yD/GuII/b6z61vzNi24LyrNVQtXS5o6eLK0K9ZWDL3j9Hz69PHFRH+3Vn1rfnfCfpKYTVF25Bv+wTv0chMU7A7Mk/SVzximJUSISskZzKRuLa6e61x7sbbwXjkvEeFLNTSCKdlsTYELIujAqdLHX4EYyLBL6FuJdjWVNGT3XAmjHmNGt71I/gxXgd8K2tP0oaWzt24Ht2I/4fyLCriWoZ6ucbSTnMFP0I/YT4C/ni24fQtG8xLApI4ZUA9jQBtb63IzbaXOJhca6jTfywOHmd5qxYaRO0iia1TLcZEuDZFPynuQWt7IHicWkrqz4bwnJD2cxWbvOSSmhzMW9k3A9q3wxHo+TqSGoFRDBHFJlZSUUKDmte4Gl9N/M4usLAhYHztV9txypJ2hVIx9gv+JxDwxUuW4jXsd+3cfY7j8AMP4oTHrp+0K0No2nffnbyXFN+20n77/kbG7cDgV6GBHUMrQRhlIuCCgBBHXGFUv7ZTfvSf6bY3vgA/VIPqo/yjEqf3juxvNyXNN/unevhCxznTkeThjtNAC9Exuy7tAT/ALfA/A9CRvi9aRTl428LEe/HpOWIMpVgGUgggi4IO4I8MYJ6T/R69AGlp7mkkYZk3MLdB+6ToD8D0ONqGrcxhYcrYcEsy0rXvDxnt4oz5bp3hMq08cbWWmurMVFsjEnMFbvXN9Rrc4e5rmjnop46mBo5BFIyZwGGZVLDJItxfTa4Nr6Wx1wuOVpKgQusTD1c3ZM4IyHS2YeWt8PceqploqlZ0U3gmAkiuU9hvaU95PfqPMaXSIHEhjjnh25LacMwmeXUSnpoY6WmzydnGXYWRQxUE5pG1Jub5VDEX6aYofSPRu7RO9lkSnlY5CSAQybE2NtfDxwVwvUtGiQqkSqiDtJbsTYD2Y1I082Ye7A5z3E65AZMxWlqQ7kAZrgAd0aC5002x1Ejmv1wbH5qGqCLEYIJhrAIFkc/JBJ8Tb8cEHIXIL8RdaqrUrSqbxxHebzP0PP5Ww03a9G/o9evEdRVi1KlhHH/AN4jS5+hp8dtt9yRAAAAABoANgMOdTVmUBgy5rHp6URkuOfJUvN8YFBMFAACgAbAarbGDR/ttb9c35nxvnOH7FL7l/MuMBg/baz65/zvjEm953eYTJob90ztP0lT8O8t1Jh4xRSDTOxib3MCPxYfZhrEWZstTRsNxURW/iU/yxGE9cJp0wwOo393Nbpxbkqmqp+2nUydxUyZ2CaFjcqpAY963evoMdnldY48lGxpfBY7dnff2GBAv1K5Sb74u8LF9fPlEquFxySRSOt3hLFDmYWLDKdAbHTxBxLxA4xx2ClTtKiVIlvYFja58ANyfIYa4NzNTVd/V5VcjUjUMB4lWAa3nbAhYPWRZeJV6nft3P2s5/nhzErnSm7HjlSvSULIP4R/wcRcUJh1yn/Qrw6jaN1x87+a4ph+uU1vGU/5bY37gv7ND9XH+UYwKlNqyD3T/wCmcbtTV8cFEksrhI0iQsx2Ayj/APW64lT+8d2N5uS1pr90718IU2trUhjaSVgiICWYnQDGE+kvm6SujYgtHTqR2cexf6b+fgvT34sOaua3r3FwUp0N44zux6O/n4L8nzOBrjVM0kJVBckjqB188MEVEfZl7hjbAJUkqx7QMacL4labSR5nnX1hqcgwEMpQE/o9iHBBGu3lh3mATpQVOeSOZOwlGfLkcd0jZbq3wy4AqHmDKCZaBZpW1eR5EJY+VwbKNgo2GOK3jkbI0RhNCk10eRJAY9de/GBYjT2hYjx3wlsoauEAPhdqttc2Gzbnf1ktr/0QvPVeLnZdaT6o8kKGSoMEWRLCIhGIyj2pW1HuW3vOA3nupjXs44ZBIvq8q37TOTbOdWJJJuAdT4YrI+ZQbZIFqhHaNJZ5NwoC3VMtkGnQXO5J3xB5hqpKoD9Xp4ZFvZ0ds1iCCpGSxFj12xYhoKuRwPsjqnbgO+2fnwXN9VC3AvF1Z+j3nR+HxoJMz0ji7jdoSd3XxX5y/Edb7lS1SSIrxsHRgCrKbgg7EHHniggKRIrWuBY+GLzk7m5uGyZXu1G5uy7mAn5Sj5nivxHm11FGWsD2jZiFlQVYc4scduC1bnE/qUvT2fzLjAoD+u1n1z/nfG8801CScPkdGDIyoVZTcMCy2II6YwSka9XWH+uf88mMCb3nd5hNGhv3TO0/SVY4YEeasolG5qYvuZb/AHYfw/ypT9rxqjTcRlpT8AT+IGIwjrhNOmHhtG/jYfNegcRKfhcaSyyqCHlyZzmYg5AQuhNhoTsBfriNVcz00VQKeWZI5SgdVdguYEsNLnU3XbzGLNXBFwbg4vr58qSLhMclbLNKA8kYRYswv2aFbkqDsWbNduuW3TDvG5Y0eA6ds0irFb2jf2x45clyemgw7xjgEdSBmMkbrcLJE7RyKDuAy9PI3GIfA+S4KaUzAyzTEW7WeQySBfAE7D3DAhAHpw4YY5aWtUaAmGT3asv+8fw4Ewb7Y2zmrg8fEKSelzDNYD6t7B0J+4+4nGB8JkZc0EoKyQkowO4sbfcdPsxWnbcayZtAVQa8wO24jt/jkptOf1uHySoP+WcWvGOZJK0RBgUgjVezi8SABnfxbwGy+/FQn7TH9VVf6Rw/F7I9wxe0PE18z3O2BvNywulErmVBaNv4tXWFhYZrKxYkLObAfacNJIaLlJoBJsF9q6tY1LMbAff5DBT6PfR61Uy1lctohrDA3yvBnHh4A79dLAhPF+D1EMNPXTgRiSUCGJ1zWUAtnZTvsO6Rr9gwUy+lh/VZcla4qAy9kGplsyro1yAVUte4GuUAAk3OMCrqzKdVv6ea3aWlEQ1nZ8k9z5yC1AzVVIpamY3liG8X0l+h+Hu2H4J1dQym4OLil9LEhpZRJWET9muT9WBQvqzjRfZtZLnrmO1sCtDRTCAVcaZkId50UABAJGTMqjYaa22923tJVmLqu/TyUaql9p1m581a4RGOIJ1dQym4OO8bwIIuFiEEGxUjhfHJaaJqYXemmZAFvrCxddV+geq+Oo64oqE/rVX9a/55MWo9pPrIv9RMVND+1Vf1r/nfClpSJsdR1drb/wCSdejUrpJma2wn6SrPBT6FeF9rU1NYR3VtDGfsLH7Av8RwEcVlbKscYJklIRANyTp/O3xxvPJ/AUoKKGnuuYDvH58huzW8evwGKkDfiW70gqgS2AbMT5euKrqzmLh9THOn6vLKpdTFIFLM6kooKtuCwAB2scdUfo6hhaIwSTRZGQuiyv2c2X5yE23sdLDyxd8R5cpp1CzQRSKNsyA5fcbXHwtiHwLlCKkld4WkysoVY2kZlj1JbLmJtfu6fRxaSsr3AdW1PEasyxwqtHHGWQyEhpZSP+3plRT89rkX2wY4RGBCFOXeFwxLFLQhnErWmd2JeQEE5nZjcsrC39pgN8B/pc5KZH/6jTLci3rCDqNs/wBmjfA9DjWgLbYTKCCCLg6EHrjwi6kx7mODmmxC84cNqBJUQlflx1KgdbmMi3vxJhPdX3D8MWfpA9HknD5xXUK3hVs5QC/Ynrp1jP3XttY4p6WrjlF6dl117B2CSJ9FS1ldfDUG1hY460E7KOVxkNmuAx2AgnPdnnlh2KGlzJXkStGO0dwGHhkuqqqWNSzmwH34LfR76O3qHStrlsg70EDD4hnB+0A77nSwxW8lcDh7f1jimZCh/QwtG5jH02YKVbyF+lz0A1pOaqQ7VMPxkUH7CRixUV7ajCM9XhtVSmpPYi7hjyXHMnK8NaiLKP6Ns6nKrWNipurqykWOxHh4Y88cxccWKrmjp0p2iRyis1LAS1tCf6O1rg2sNrY0b058VVqSn7GUH9Kb5HB+Q3zTjMOTuERzzSdqpdIonkyBsudgVVFzdAWYXI6Ypq6pXAeKmaQo8dMLKzjLSQlmy95lHd3yBiNNwMb7yxyrFTAtG+dXQKoCRogUln0WNQNSxN8ea+YuFmlq5oLgmNyt1vbodL621tr4Y1f0P8Vp4U78yIzQKWDSalhNOBoToQmTQdCMCFF9IHIDULNV0a3pzrNCP/5+LL9H8vu2HaWqWRQym4P3eR88be/OFIbjtQ/SyozX/hU4xvmbgsUNWZKJhDA9y6VH6JUP0Vbvkb2AXTbUGws02ko4DqvcLduPcqdTRmYazRjzTKi7xjxlhH+YuKSiqFE9W5Pd7Rjf3s5w/WcyRxawt2s2uWTKViiuLXQHvM+pszWA3Axe+i/0aPV5Z6kEUoOZUO85G39jz67DqcVquUVcxe0ENsAL4E43Jtyv4K/opxoCHuxOJ8RYIi9E/JrSyDiNQttxTIeg2z/iB7yfDB8lLDVTS9sqyGBwqo4BEfdVgwB+Uc2jb20FtbzKbjdM0pp45ojKg1jVlzKBp7I8PDpit47yo0swqKWoalqAoVmCh0lUbB4zYNa5sbgi++PALCwXkkjpHF7jclN1/GKqCrBeEPSytHEnZsO0jckjMykAFSSNibBb4JsU3CuDzKQ9XUCd19kLGI406EhbsS1tLljubAXOLnHqglhYWFgQliLxPicdPC80zBI0BZieg/megHXErApzFwgyVUclU2eij74jC6LL0aXfMgF7aWB1OmuBCc4Lxqo7HtqyMJFKxKC3fhRjZBKNjcHUj2bgG+pAXzx6FQ7NPw/Krbmnb2CfoHZf3Tp4EY0jhFMLMUl7SBrGJdCqAb2bUsL7dAALYa5q46aSn7RVEjl40SO9jIzMFCg9Cb72NrYF6DZedoz2EhjmWWllG4DOnx3+/bzxbLPNbu1U9vNw4/xg42zivDqastBWQLmIJUN1t7RjkGvw0NtxgG4v6Cwt2oKloz8yXVf4l1HxDYqyUzX42HeLrXp9IRAas8QPEYH5f8QVLJKwtIKeoHhLCqt8JI7EYtuC8QRj2YRoxYdpBHFB20ihg36ObIDIt1F0JDdbm2rdVyBxeE/0Mc4HVHGvwJU/diqr+C8RAU+o1COpBR1BJU+WUH8ccRTvZ7vDsy7x6O4rtUu0fKwujJa7cbm/PnZOcxceE1VLkgjllZy7gi8MbWC2FrGQjKAWY5SQbL1xHSSstYTrCPmwoqAfwBfxw3wjgdcilUoJ2Ym5JRhfw3H88XVHyRxebamWEeMjAW+FyfuxI05cesAeJx8N3cvKY0DIwZXEncLi3DZfxVLLRTOP0tXOw63drf4mOK1OGxNII4VkqJTsqXN/sGNS4b6Dmexrqtn8Y4hZf4m/9Rg3p+D0/C6Z2paUnKtysYBkkt4sxufifcOmO7ItXb4YLjPW0+UEIHF2J8Dcc0Cck+hkKRPxEKSNVp19hf3z8r93UeJOw0zjFBJJTtFTy9gxFlcKDl8LDS3hpsNrHXFVxKm/6nw1WikKGRFkjKscobRlDW9pc2hBHjpidyrx31umDsuSVSY5k6xyro6/bqPIjHdZJJJuUI+sTVEkEAgp4K+jbtLOSsbJlZLxZBmZGvcj5NhfW2CzgtXWs5WqghjAHtxzFw58ApQEeNyfDTw64/y1HVmIuWR4nDq6ErIB8pQwIIDDQ+XwOLZVsLYF4vuFhYWBCWFhYWBCWFhYWBC+AWwIzMani8ayKyRUiGSMOLCaZrrmW/tBEB1GxfzwX4bnp1dcrqGXwYAj7DgQhbm6vz1dDTRazduszW3jiQNnY+AObIL75jgnq5QsbMxyqqkk+AAuT9mGaDg8MBYwxJGW1YqoBb3nc/HFbzzFM/D546aMySyIyAAgWzaE94jpfAhLkesnmoYZqlg0kqh9FCgA+yNPKxv5445g5qNHNGJIr07gl5g+sVii3ZMvsZpFGYNpqSNMXPD6dY4Y0UEKqKoB3AAAH3DFbxCaI1sULshLwTjs2I7wLQ3GU7iwOnWx8MCFKreIOskCoqssrEFi5BUBS9wApDaL4jcYk10TtGwjfI5BytYHKehsd8CXDqKWkrIKUhnps0j08m5iHZuDCx8r3Rvm3HTBpgQs2g5mc01HOalkm7VUqVc/oQAxSfPplj2JXUG5Uag40hWBAINwdQR1wH8P4PUKeIQCJexnkd4mdhlHaKBJdBdiM92HjmOo3wRcC4UKamigDFxEipmO5sLX8vd0wIVDQ001BUSpHA81JMxkjEZXNBI39IpDMvcJ7wIOhJG20/g3LpSokqmZkeexkhVgY7jRSdNXC2BINjbrpi+wsCEsLCwsCEsLCwsCF//Z"/>
          <p:cNvSpPr>
            <a:spLocks noChangeAspect="1" noChangeArrowheads="1"/>
          </p:cNvSpPr>
          <p:nvPr/>
        </p:nvSpPr>
        <p:spPr bwMode="auto">
          <a:xfrm>
            <a:off x="63500" y="-68897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8" name="AutoShape 44" descr="data:image/jpeg;base64,/9j/4AAQSkZJRgABAQAAAQABAAD/2wCEAAkGBhQSEBUUEhQWFRUWGRgYGBgYGB0eGRccICAcGhshIhwbICYhHx8vHRocHy8gJScqLywsGB4xNTIqNScrLCoBCQoKDgwOGQ8PGCkjHyQyLzIvNSwvMCwvLSwpKTUsNS0qNSk1LTU1KzQvLS0rLC8sKSw0MCwsNC4pKSwvLCwsL//AABEIAKAAoAMBIgACEQEDEQH/xAAcAAABBQEBAQAAAAAAAAAAAAAGAAMEBQcCCAH/xABHEAACAQIEAwQFCAYJBAMBAAABAgMEEQASITEFBkETIlFhBxQycYFCUmJzkaGxsiMkNHKSwTNjgpSio7PC0RVThNJEw/BD/8QAGwEAAgMBAQEAAAAAAAAAAAAAAAYCBAUDAQf/xAA4EQABAwICBgcHAwUBAAAAAAABAAIDBBEhMQUSQVFhsQYicYGRwfATM0KhstHSMjTxcoKiwuEU/9oADAMBAAIRAxEAPwDccLCwsCEsLCwsCEscs4FrkC+g8zim5m5hakEbmO8TSIkspIywqxtmI3IvYX0Avc7WxX868PaMx18IZpaUlmS5tJCRaVQuwbL3gR1W3XAhEla0gjYxKrPbuh2KqT5kAkfZgd4FzeJwsFShpaiRAyDN3ZQRe8T9SOq+0p6dcEdFWJLGkkZDI6hlI6gi4OKKHh0FVHNTTIWWOV7Eqwtc5wySWHeBYi6m4ItgQrHl+4gCszMyFkZmN2YqxFz5kWNvPFHUUyjj0TZRdqSTW3ylkXX35Ta+9tMWvLXB5aYSpLMZlL5o3YWfLlUWe2ha49ob32GOazgLvXw1QkVViR4ymQkuHIJ72YW9kW0PXAhdc48J9ZoZ4gLsY2KW3DgEqQdwb21Hjit4fW+t0dGsTMhkjjkZo2IKKoGbUeLdzXfvHpgrxScqctiiiZA2a7uQfmpmYxoPJQ32lj1wIVtNIEjJLABVJLNqAANz+OKLgfNTzUsU81O8ayhSCpzgZjZbiwYX0Oxtca4j+kSqPqop1zKal0iaSxyRxsf0jM9sq90EC51LAYtqChaJ0VJQ0AQhUIGYWyhbMN1AvvrfLrgQrTCxA45xdKWnkmlNlQX03J2AA6sTYAeJxX8C41Nlp461FjnmQsMvskgZmUg7OFN7ag2a21sCFf4WFhYEJYWFhYEJYWFhE4EJYWKTh3GBUlpopl9XjLr3SpDlfaLE+yB0sRfUm4IxZ0Ncs0ayJezi4DKVb4q1iMCEq+hSaJ4pFzI6lWB6g6HA5wVK6GIUrxiTJ3I6kuuUpspdPbzhdCoFiRuL3BUTjL+dfS7ZjT8NAkkGjTbxp+70Y+Z09+Amyk1rnkNaLlFULUfBqbK85SO5KLI+YjW+VFGttdgMBnFPTizkrQUpf+slJC/wr/Nh7sAbcPaWQy1UjTyncsSR7vd5beWJqqALAWHgMVnTgfpTHS6Ae/rTm3AZ+vFSqvnPi0x71UIR4RqBb42v9+K+SasY3avqL+TsPwYYfwscTM/etpmhaNoxbftJ8rJqOqrl9niFR8WY/ixxZUnO/FodqlJh4SINfiAD9+IWFgEz96HaFo3DBtuwnzui/hvpvZLCupGUdZITdf4W/wDY4OeVuLUFQGkomiJYDOFAVxa9sy6Eak9LXJxi5GILcMyuJIHaGVdVZDa32fy+/HZs4+JY9V0fc0a0Dr8Dn4/wtu4nwSaqr4/WFHqkIMkYVj+kmvYF9AVyg3UC+ut9NInJXD/WMlXUSSSyxPUQx5iMqAO0ZYKoHeKqLk3+GBTlH0vvEwg4oNNlqFGn9sD8w+I6402liiggd6dMyNnmCxnNnLd85dbd4m+htc4sA3yS29jo3FrhYhSq2vjhXNK6otwAWNrk7AeJPgMOQzq6hlIZTsQbg4D+Z6kmo4TNpZpypUG4/SRPYjxtY6+BOCiioOzaVsxPaPmt8ldANB52uT1Jx6oKXhYWFgQljkgG4Nj0IwpJQouxAGgufM2H3m2BDifCKmmmMtHUl3nku1POAYmNtcpUBo7KvS/si9+ohO8w8mkuaiiyxz6GSM6Q1QXULIo6+Dj43GJvBqh6sRVMsTQKgYrGxGbMQVZiRoVtcL43zfNx1wLmOSaVoZqWSCWNQz3KtHYkhSrg965VugIym9sBHpd5xYkcPpms7i87D5CH5PvI1PlYddPCbYqbGOe4NaLkqm9IXpEkrpfUaA/ombs2kBt2zfNDdE03+V7txiloJIhlX1Qf+XHcnD3CqYR1lEq6ATfbocOUZ/Rp+6v4DEaeB1bI5gcGgAHK+ZI3jcrVZPJod9mYuOeW4HaDvXGWXq1J/fI8dinmt/8AF/vceHWW4sdQehwR8k87GiYQVBzUh0Rzqac9AT1i8/k+7btUaIlibrNeCP6T91CDpNUyHVLreH2Qke1G/q397i/5x0qSkX/Vv73F/wA42PnTkeLiEIK5FmUHs5LaEH5LW3Q/duPPCeKI1NK0UyFZEBRwRc2sSpuOl+uxDA+6m2lJ+MDuP5Lap9JTSg682rbg37KyJkG/q4/8uH/nH1M52NN/e4v5HA5BIZWjjiQs9lREA1LG1z7zsPDfG/cg8iR8OhMkuU1DL+ke/djUa5Fvso6nqRc9MRdSuHxDwP3UJdLTs/TLfuH2WTmGW29N/eo8NlZegpj7quL/AJwXc588tWkw05K0o0ZhcGo/mIvze7caHh0xfg0RLI3WLwP7T+QWRP0nqY3aoN/D7KHNQyyDKY4WB0t6zFe/274nej/0gS8Mnanqcxpg5Vge8YGuRcEdNDdRvYka7tSKNNB7SdPpLivmgD1lcrC4MrfmfFeeF1HL7NzgQRfAW223ldKWpk0w8B+BxAy3X2AL0JBwimLrUqqE2LI97qA2pK65RcdRviBxjm8LJ6vSJ6zVW1RTZIh86V9kHl7R6DXGd+iPm9oJv+nVBujX7AnodSV9x1IHQ3HXTV+DcChpIzHBGqKWZrADckn472HgLDEwb4qo9jmOLXCxCb5do6iKHLVSrLIWZsyqVAzG+UXJuATYHe1vDW0xV8yVISmdvWFprC4kbLlB6A5xsdtNfDXEjhHE0qII5oz3ZFDDyvuPgdPhj1QXHGuCx1URimzFCQSFZlJtqNVIOhsd9wMDM3C62hbtYn9ehjVgI5myzoujNkkAyue6NHF9AARrd+HnCkirKhZ6rs2zhFSVmWJQqr7JYBLlr31v0wTwV8bgFJEYNsVYG/XSx10wIVVxTmMU1A1XOnZkRhjGT3rn2UJ8bkA+BvjB6Au+eeU5pZmLuffqPh5e7B36cOKF3paJTo5M0g8h3V/3n3gYEAMVqh2Gqmfo/TBznTnZgO3b8ua5pTatoz/Xf7Tjnh73hjI+Yv4AY+wftlJ9YfytiZxrlCXh8MVTHmkpJUjZxu0Lsov/AGSTofgehNnRU7Yp3a2Ra3m5Y/SeEyznVzH4hM4RF98cxyBgCpuDscdYb80j5Ik5H52NCwgqGJpCbI51NOfA/wBV+X3bD3F4HFbUCdu807FRfScM8ZTtD/2MhAVtgbjXY8QoZCyxpJLl0YRxu+W/jlBt7jhTcWRaSWkqkLRhGMDFSJaZwLqtmAYxFrC3S/hsv1cMYcTG4cRfELZp5HvaGyAjcbZqDwkyy10SxraXtFtbalCSZzla+qZAbttY26gYNOdudTWkwwEilBszDeoI/wDq/N7txlOMRmlip6dezjMadu5/pal7DMt/a7IHQL1tbbf5exsQQbXAIINttj0xOjpmkh0hHAb1GpnLGlsfed3r1ivoGFhYbqKhUUsxsBjcJAFysgAk2C6kO37yD/GuII/b6z61vzNi24LyrNVQtXS5o6eLK0K9ZWDL3j9Hz69PHFRH+3Vn1rfnfCfpKYTVF25Bv+wTv0chMU7A7Mk/SVzximJUSISskZzKRuLa6e61x7sbbwXjkvEeFLNTSCKdlsTYELIujAqdLHX4EYyLBL6FuJdjWVNGT3XAmjHmNGt71I/gxXgd8K2tP0oaWzt24Ht2I/4fyLCriWoZ6ucbSTnMFP0I/YT4C/ni24fQtG8xLApI4ZUA9jQBtb63IzbaXOJhca6jTfywOHmd5qxYaRO0iia1TLcZEuDZFPynuQWt7IHicWkrqz4bwnJD2cxWbvOSSmhzMW9k3A9q3wxHo+TqSGoFRDBHFJlZSUUKDmte4Gl9N/M4usLAhYHztV9txypJ2hVIx9gv+JxDwxUuW4jXsd+3cfY7j8AMP4oTHrp+0K0No2nffnbyXFN+20n77/kbG7cDgV6GBHUMrQRhlIuCCgBBHXGFUv7ZTfvSf6bY3vgA/VIPqo/yjEqf3juxvNyXNN/unevhCxznTkeThjtNAC9Exuy7tAT/ALfA/A9CRvi9aRTl428LEe/HpOWIMpVgGUgggi4IO4I8MYJ6T/R69AGlp7mkkYZk3MLdB+6ToD8D0ONqGrcxhYcrYcEsy0rXvDxnt4oz5bp3hMq08cbWWmurMVFsjEnMFbvXN9Rrc4e5rmjnop46mBo5BFIyZwGGZVLDJItxfTa4Nr6Wx1wuOVpKgQusTD1c3ZM4IyHS2YeWt8PceqploqlZ0U3gmAkiuU9hvaU95PfqPMaXSIHEhjjnh25LacMwmeXUSnpoY6WmzydnGXYWRQxUE5pG1Jub5VDEX6aYofSPRu7RO9lkSnlY5CSAQybE2NtfDxwVwvUtGiQqkSqiDtJbsTYD2Y1I082Ye7A5z3E65AZMxWlqQ7kAZrgAd0aC5002x1Ejmv1wbH5qGqCLEYIJhrAIFkc/JBJ8Tb8cEHIXIL8RdaqrUrSqbxxHebzP0PP5Ww03a9G/o9evEdRVi1KlhHH/AN4jS5+hp8dtt9yRAAAAABoANgMOdTVmUBgy5rHp6URkuOfJUvN8YFBMFAACgAbAarbGDR/ttb9c35nxvnOH7FL7l/MuMBg/baz65/zvjEm953eYTJob90ztP0lT8O8t1Jh4xRSDTOxib3MCPxYfZhrEWZstTRsNxURW/iU/yxGE9cJp0wwOo393Nbpxbkqmqp+2nUydxUyZ2CaFjcqpAY963evoMdnldY48lGxpfBY7dnff2GBAv1K5Sb74u8LF9fPlEquFxySRSOt3hLFDmYWLDKdAbHTxBxLxA4xx2ClTtKiVIlvYFja58ANyfIYa4NzNTVd/V5VcjUjUMB4lWAa3nbAhYPWRZeJV6nft3P2s5/nhzErnSm7HjlSvSULIP4R/wcRcUJh1yn/Qrw6jaN1x87+a4ph+uU1vGU/5bY37gv7ND9XH+UYwKlNqyD3T/wCmcbtTV8cFEksrhI0iQsx2Ayj/APW64lT+8d2N5uS1pr90718IU2trUhjaSVgiICWYnQDGE+kvm6SujYgtHTqR2cexf6b+fgvT34sOaua3r3FwUp0N44zux6O/n4L8nzOBrjVM0kJVBckjqB188MEVEfZl7hjbAJUkqx7QMacL4labSR5nnX1hqcgwEMpQE/o9iHBBGu3lh3mATpQVOeSOZOwlGfLkcd0jZbq3wy4AqHmDKCZaBZpW1eR5EJY+VwbKNgo2GOK3jkbI0RhNCk10eRJAY9de/GBYjT2hYjx3wlsoauEAPhdqttc2Gzbnf1ktr/0QvPVeLnZdaT6o8kKGSoMEWRLCIhGIyj2pW1HuW3vOA3nupjXs44ZBIvq8q37TOTbOdWJJJuAdT4YrI+ZQbZIFqhHaNJZ5NwoC3VMtkGnQXO5J3xB5hqpKoD9Xp4ZFvZ0ds1iCCpGSxFj12xYhoKuRwPsjqnbgO+2fnwXN9VC3AvF1Z+j3nR+HxoJMz0ji7jdoSd3XxX5y/Edb7lS1SSIrxsHRgCrKbgg7EHHniggKRIrWuBY+GLzk7m5uGyZXu1G5uy7mAn5Sj5nivxHm11FGWsD2jZiFlQVYc4scduC1bnE/qUvT2fzLjAoD+u1n1z/nfG8801CScPkdGDIyoVZTcMCy2II6YwSka9XWH+uf88mMCb3nd5hNGhv3TO0/SVY4YEeasolG5qYvuZb/AHYfw/ypT9rxqjTcRlpT8AT+IGIwjrhNOmHhtG/jYfNegcRKfhcaSyyqCHlyZzmYg5AQuhNhoTsBfriNVcz00VQKeWZI5SgdVdguYEsNLnU3XbzGLNXBFwbg4vr58qSLhMclbLNKA8kYRYswv2aFbkqDsWbNduuW3TDvG5Y0eA6ds0irFb2jf2x45clyemgw7xjgEdSBmMkbrcLJE7RyKDuAy9PI3GIfA+S4KaUzAyzTEW7WeQySBfAE7D3DAhAHpw4YY5aWtUaAmGT3asv+8fw4Ewb7Y2zmrg8fEKSelzDNYD6t7B0J+4+4nGB8JkZc0EoKyQkowO4sbfcdPsxWnbcayZtAVQa8wO24jt/jkptOf1uHySoP+WcWvGOZJK0RBgUgjVezi8SABnfxbwGy+/FQn7TH9VVf6Rw/F7I9wxe0PE18z3O2BvNywulErmVBaNv4tXWFhYZrKxYkLObAfacNJIaLlJoBJsF9q6tY1LMbAff5DBT6PfR61Uy1lctohrDA3yvBnHh4A79dLAhPF+D1EMNPXTgRiSUCGJ1zWUAtnZTvsO6Rr9gwUy+lh/VZcla4qAy9kGplsyro1yAVUte4GuUAAk3OMCrqzKdVv6ea3aWlEQ1nZ8k9z5yC1AzVVIpamY3liG8X0l+h+Hu2H4J1dQym4OLil9LEhpZRJWET9muT9WBQvqzjRfZtZLnrmO1sCtDRTCAVcaZkId50UABAJGTMqjYaa22923tJVmLqu/TyUaql9p1m581a4RGOIJ1dQym4OO8bwIIuFiEEGxUjhfHJaaJqYXemmZAFvrCxddV+geq+Oo64oqE/rVX9a/55MWo9pPrIv9RMVND+1Vf1r/nfClpSJsdR1drb/wCSdejUrpJma2wn6SrPBT6FeF9rU1NYR3VtDGfsLH7Av8RwEcVlbKscYJklIRANyTp/O3xxvPJ/AUoKKGnuuYDvH58huzW8evwGKkDfiW70gqgS2AbMT5euKrqzmLh9THOn6vLKpdTFIFLM6kooKtuCwAB2scdUfo6hhaIwSTRZGQuiyv2c2X5yE23sdLDyxd8R5cpp1CzQRSKNsyA5fcbXHwtiHwLlCKkld4WkysoVY2kZlj1JbLmJtfu6fRxaSsr3AdW1PEasyxwqtHHGWQyEhpZSP+3plRT89rkX2wY4RGBCFOXeFwxLFLQhnErWmd2JeQEE5nZjcsrC39pgN8B/pc5KZH/6jTLci3rCDqNs/wBmjfA9DjWgLbYTKCCCLg6EHrjwi6kx7mODmmxC84cNqBJUQlflx1KgdbmMi3vxJhPdX3D8MWfpA9HknD5xXUK3hVs5QC/Ynrp1jP3XttY4p6WrjlF6dl117B2CSJ9FS1ldfDUG1hY460E7KOVxkNmuAx2AgnPdnnlh2KGlzJXkStGO0dwGHhkuqqqWNSzmwH34LfR76O3qHStrlsg70EDD4hnB+0A77nSwxW8lcDh7f1jimZCh/QwtG5jH02YKVbyF+lz0A1pOaqQ7VMPxkUH7CRixUV7ajCM9XhtVSmpPYi7hjyXHMnK8NaiLKP6Ns6nKrWNipurqykWOxHh4Y88cxccWKrmjp0p2iRyis1LAS1tCf6O1rg2sNrY0b058VVqSn7GUH9Kb5HB+Q3zTjMOTuERzzSdqpdIonkyBsudgVVFzdAWYXI6Ypq6pXAeKmaQo8dMLKzjLSQlmy95lHd3yBiNNwMb7yxyrFTAtG+dXQKoCRogUln0WNQNSxN8ea+YuFmlq5oLgmNyt1vbodL621tr4Y1f0P8Vp4U78yIzQKWDSalhNOBoToQmTQdCMCFF9IHIDULNV0a3pzrNCP/5+LL9H8vu2HaWqWRQym4P3eR88be/OFIbjtQ/SyozX/hU4xvmbgsUNWZKJhDA9y6VH6JUP0Vbvkb2AXTbUGws02ko4DqvcLduPcqdTRmYazRjzTKi7xjxlhH+YuKSiqFE9W5Pd7Rjf3s5w/WcyRxawt2s2uWTKViiuLXQHvM+pszWA3Axe+i/0aPV5Z6kEUoOZUO85G39jz67DqcVquUVcxe0ENsAL4E43Jtyv4K/opxoCHuxOJ8RYIi9E/JrSyDiNQttxTIeg2z/iB7yfDB8lLDVTS9sqyGBwqo4BEfdVgwB+Uc2jb20FtbzKbjdM0pp45ojKg1jVlzKBp7I8PDpit47yo0swqKWoalqAoVmCh0lUbB4zYNa5sbgi++PALCwXkkjpHF7jclN1/GKqCrBeEPSytHEnZsO0jckjMykAFSSNibBb4JsU3CuDzKQ9XUCd19kLGI406EhbsS1tLljubAXOLnHqglhYWFgQliLxPicdPC80zBI0BZieg/megHXErApzFwgyVUclU2eij74jC6LL0aXfMgF7aWB1OmuBCc4Lxqo7HtqyMJFKxKC3fhRjZBKNjcHUj2bgG+pAXzx6FQ7NPw/Krbmnb2CfoHZf3Tp4EY0jhFMLMUl7SBrGJdCqAb2bUsL7dAALYa5q46aSn7RVEjl40SO9jIzMFCg9Cb72NrYF6DZedoz2EhjmWWllG4DOnx3+/bzxbLPNbu1U9vNw4/xg42zivDqastBWQLmIJUN1t7RjkGvw0NtxgG4v6Cwt2oKloz8yXVf4l1HxDYqyUzX42HeLrXp9IRAas8QPEYH5f8QVLJKwtIKeoHhLCqt8JI7EYtuC8QRj2YRoxYdpBHFB20ihg36ObIDIt1F0JDdbm2rdVyBxeE/0Mc4HVHGvwJU/diqr+C8RAU+o1COpBR1BJU+WUH8ccRTvZ7vDsy7x6O4rtUu0fKwujJa7cbm/PnZOcxceE1VLkgjllZy7gi8MbWC2FrGQjKAWY5SQbL1xHSSstYTrCPmwoqAfwBfxw3wjgdcilUoJ2Ym5JRhfw3H88XVHyRxebamWEeMjAW+FyfuxI05cesAeJx8N3cvKY0DIwZXEncLi3DZfxVLLRTOP0tXOw63drf4mOK1OGxNII4VkqJTsqXN/sGNS4b6Dmexrqtn8Y4hZf4m/9Rg3p+D0/C6Z2paUnKtysYBkkt4sxufifcOmO7ItXb4YLjPW0+UEIHF2J8Dcc0Cck+hkKRPxEKSNVp19hf3z8r93UeJOw0zjFBJJTtFTy9gxFlcKDl8LDS3hpsNrHXFVxKm/6nw1WikKGRFkjKscobRlDW9pc2hBHjpidyrx31umDsuSVSY5k6xyro6/bqPIjHdZJJJuUI+sTVEkEAgp4K+jbtLOSsbJlZLxZBmZGvcj5NhfW2CzgtXWs5WqghjAHtxzFw58ApQEeNyfDTw64/y1HVmIuWR4nDq6ErIB8pQwIIDDQ+XwOLZVsLYF4vuFhYWBCWFhYWBCWFhYWBC+AWwIzMani8ayKyRUiGSMOLCaZrrmW/tBEB1GxfzwX4bnp1dcrqGXwYAj7DgQhbm6vz1dDTRazduszW3jiQNnY+AObIL75jgnq5QsbMxyqqkk+AAuT9mGaDg8MBYwxJGW1YqoBb3nc/HFbzzFM/D546aMySyIyAAgWzaE94jpfAhLkesnmoYZqlg0kqh9FCgA+yNPKxv5445g5qNHNGJIr07gl5g+sVii3ZMvsZpFGYNpqSNMXPD6dY4Y0UEKqKoB3AAAH3DFbxCaI1sULshLwTjs2I7wLQ3GU7iwOnWx8MCFKreIOskCoqssrEFi5BUBS9wApDaL4jcYk10TtGwjfI5BytYHKehsd8CXDqKWkrIKUhnps0j08m5iHZuDCx8r3Rvm3HTBpgQs2g5mc01HOalkm7VUqVc/oQAxSfPplj2JXUG5Uag40hWBAINwdQR1wH8P4PUKeIQCJexnkd4mdhlHaKBJdBdiM92HjmOo3wRcC4UKamigDFxEipmO5sLX8vd0wIVDQ001BUSpHA81JMxkjEZXNBI39IpDMvcJ7wIOhJG20/g3LpSokqmZkeexkhVgY7jRSdNXC2BINjbrpi+wsCEsLCwsCEsLCwsCF//Z"/>
          <p:cNvSpPr>
            <a:spLocks noChangeAspect="1" noChangeArrowheads="1"/>
          </p:cNvSpPr>
          <p:nvPr/>
        </p:nvSpPr>
        <p:spPr bwMode="auto">
          <a:xfrm>
            <a:off x="368300" y="-38417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AutoShape 46" descr="data:image/jpeg;base64,/9j/4AAQSkZJRgABAQAAAQABAAD/2wCEAAkGBhQSEBUUEhQWFRUWGRgYGBgYGB0eGRccICAcGhshIhwbICYhHx8vHRocHy8gJScqLywsGB4xNTIqNScrLCoBCQoKDgwOGQ8PGCkjHyQyLzIvNSwvMCwvLSwpKTUsNS0qNSk1LTU1KzQvLS0rLC8sKSw0MCwsNC4pKSwvLCwsL//AABEIAKAAoAMBIgACEQEDEQH/xAAcAAABBQEBAQAAAAAAAAAAAAAGAAMEBQcCCAH/xABHEAACAQIEAwQFCAYJBAMBAAABAgMEEQASITEFBkETIlFhBxQycYFCUmJzkaGxsiMkNHKSwTNjgpSio7PC0RVThNJEw/BD/8QAGwEAAgMBAQEAAAAAAAAAAAAAAAYCBAUDAQf/xAA4EQABAwICBgcHAwUBAAAAAAABAAIDBBEhMQUSQVFhsQYicYGRwfATM0KhstHSMjTxcoKiwuEU/9oADAMBAAIRAxEAPwDccLCwsCEsLCwsCEscs4FrkC+g8zim5m5hakEbmO8TSIkspIywqxtmI3IvYX0Avc7WxX868PaMx18IZpaUlmS5tJCRaVQuwbL3gR1W3XAhEla0gjYxKrPbuh2KqT5kAkfZgd4FzeJwsFShpaiRAyDN3ZQRe8T9SOq+0p6dcEdFWJLGkkZDI6hlI6gi4OKKHh0FVHNTTIWWOV7Eqwtc5wySWHeBYi6m4ItgQrHl+4gCszMyFkZmN2YqxFz5kWNvPFHUUyjj0TZRdqSTW3ylkXX35Ta+9tMWvLXB5aYSpLMZlL5o3YWfLlUWe2ha49ob32GOazgLvXw1QkVViR4ymQkuHIJ72YW9kW0PXAhdc48J9ZoZ4gLsY2KW3DgEqQdwb21Hjit4fW+t0dGsTMhkjjkZo2IKKoGbUeLdzXfvHpgrxScqctiiiZA2a7uQfmpmYxoPJQ32lj1wIVtNIEjJLABVJLNqAANz+OKLgfNTzUsU81O8ayhSCpzgZjZbiwYX0Oxtca4j+kSqPqop1zKal0iaSxyRxsf0jM9sq90EC51LAYtqChaJ0VJQ0AQhUIGYWyhbMN1AvvrfLrgQrTCxA45xdKWnkmlNlQX03J2AA6sTYAeJxX8C41Nlp461FjnmQsMvskgZmUg7OFN7ag2a21sCFf4WFhYEJYWFhYEJYWFhE4EJYWKTh3GBUlpopl9XjLr3SpDlfaLE+yB0sRfUm4IxZ0Ncs0ayJezi4DKVb4q1iMCEq+hSaJ4pFzI6lWB6g6HA5wVK6GIUrxiTJ3I6kuuUpspdPbzhdCoFiRuL3BUTjL+dfS7ZjT8NAkkGjTbxp+70Y+Z09+Amyk1rnkNaLlFULUfBqbK85SO5KLI+YjW+VFGttdgMBnFPTizkrQUpf+slJC/wr/Nh7sAbcPaWQy1UjTyncsSR7vd5beWJqqALAWHgMVnTgfpTHS6Ae/rTm3AZ+vFSqvnPi0x71UIR4RqBb42v9+K+SasY3avqL+TsPwYYfwscTM/etpmhaNoxbftJ8rJqOqrl9niFR8WY/ixxZUnO/FodqlJh4SINfiAD9+IWFgEz96HaFo3DBtuwnzui/hvpvZLCupGUdZITdf4W/wDY4OeVuLUFQGkomiJYDOFAVxa9sy6Eak9LXJxi5GILcMyuJIHaGVdVZDa32fy+/HZs4+JY9V0fc0a0Dr8Dn4/wtu4nwSaqr4/WFHqkIMkYVj+kmvYF9AVyg3UC+ut9NInJXD/WMlXUSSSyxPUQx5iMqAO0ZYKoHeKqLk3+GBTlH0vvEwg4oNNlqFGn9sD8w+I6402liiggd6dMyNnmCxnNnLd85dbd4m+htc4sA3yS29jo3FrhYhSq2vjhXNK6otwAWNrk7AeJPgMOQzq6hlIZTsQbg4D+Z6kmo4TNpZpypUG4/SRPYjxtY6+BOCiioOzaVsxPaPmt8ldANB52uT1Jx6oKXhYWFgQljkgG4Nj0IwpJQouxAGgufM2H3m2BDifCKmmmMtHUl3nku1POAYmNtcpUBo7KvS/si9+ohO8w8mkuaiiyxz6GSM6Q1QXULIo6+Dj43GJvBqh6sRVMsTQKgYrGxGbMQVZiRoVtcL43zfNx1wLmOSaVoZqWSCWNQz3KtHYkhSrg965VugIym9sBHpd5xYkcPpms7i87D5CH5PvI1PlYddPCbYqbGOe4NaLkqm9IXpEkrpfUaA/ombs2kBt2zfNDdE03+V7txiloJIhlX1Qf+XHcnD3CqYR1lEq6ATfbocOUZ/Rp+6v4DEaeB1bI5gcGgAHK+ZI3jcrVZPJod9mYuOeW4HaDvXGWXq1J/fI8dinmt/8AF/vceHWW4sdQehwR8k87GiYQVBzUh0Rzqac9AT1i8/k+7btUaIlibrNeCP6T91CDpNUyHVLreH2Qke1G/q397i/5x0qSkX/Vv73F/wA42PnTkeLiEIK5FmUHs5LaEH5LW3Q/duPPCeKI1NK0UyFZEBRwRc2sSpuOl+uxDA+6m2lJ+MDuP5Lap9JTSg682rbg37KyJkG/q4/8uH/nH1M52NN/e4v5HA5BIZWjjiQs9lREA1LG1z7zsPDfG/cg8iR8OhMkuU1DL+ke/djUa5Fvso6nqRc9MRdSuHxDwP3UJdLTs/TLfuH2WTmGW29N/eo8NlZegpj7quL/AJwXc588tWkw05K0o0ZhcGo/mIvze7caHh0xfg0RLI3WLwP7T+QWRP0nqY3aoN/D7KHNQyyDKY4WB0t6zFe/274nej/0gS8Mnanqcxpg5Vge8YGuRcEdNDdRvYka7tSKNNB7SdPpLivmgD1lcrC4MrfmfFeeF1HL7NzgQRfAW223ldKWpk0w8B+BxAy3X2AL0JBwimLrUqqE2LI97qA2pK65RcdRviBxjm8LJ6vSJ6zVW1RTZIh86V9kHl7R6DXGd+iPm9oJv+nVBujX7AnodSV9x1IHQ3HXTV+DcChpIzHBGqKWZrADckn472HgLDEwb4qo9jmOLXCxCb5do6iKHLVSrLIWZsyqVAzG+UXJuATYHe1vDW0xV8yVISmdvWFprC4kbLlB6A5xsdtNfDXEjhHE0qII5oz3ZFDDyvuPgdPhj1QXHGuCx1URimzFCQSFZlJtqNVIOhsd9wMDM3C62hbtYn9ehjVgI5myzoujNkkAyue6NHF9AARrd+HnCkirKhZ6rs2zhFSVmWJQqr7JYBLlr31v0wTwV8bgFJEYNsVYG/XSx10wIVVxTmMU1A1XOnZkRhjGT3rn2UJ8bkA+BvjB6Au+eeU5pZmLuffqPh5e7B36cOKF3paJTo5M0g8h3V/3n3gYEAMVqh2Gqmfo/TBznTnZgO3b8ua5pTatoz/Xf7Tjnh73hjI+Yv4AY+wftlJ9YfytiZxrlCXh8MVTHmkpJUjZxu0Lsov/AGSTofgehNnRU7Yp3a2Ra3m5Y/SeEyznVzH4hM4RF98cxyBgCpuDscdYb80j5Ik5H52NCwgqGJpCbI51NOfA/wBV+X3bD3F4HFbUCdu807FRfScM8ZTtD/2MhAVtgbjXY8QoZCyxpJLl0YRxu+W/jlBt7jhTcWRaSWkqkLRhGMDFSJaZwLqtmAYxFrC3S/hsv1cMYcTG4cRfELZp5HvaGyAjcbZqDwkyy10SxraXtFtbalCSZzla+qZAbttY26gYNOdudTWkwwEilBszDeoI/wDq/N7txlOMRmlip6dezjMadu5/pal7DMt/a7IHQL1tbbf5exsQQbXAIINttj0xOjpmkh0hHAb1GpnLGlsfed3r1ivoGFhYbqKhUUsxsBjcJAFysgAk2C6kO37yD/GuII/b6z61vzNi24LyrNVQtXS5o6eLK0K9ZWDL3j9Hz69PHFRH+3Vn1rfnfCfpKYTVF25Bv+wTv0chMU7A7Mk/SVzximJUSISskZzKRuLa6e61x7sbbwXjkvEeFLNTSCKdlsTYELIujAqdLHX4EYyLBL6FuJdjWVNGT3XAmjHmNGt71I/gxXgd8K2tP0oaWzt24Ht2I/4fyLCriWoZ6ucbSTnMFP0I/YT4C/ni24fQtG8xLApI4ZUA9jQBtb63IzbaXOJhca6jTfywOHmd5qxYaRO0iia1TLcZEuDZFPynuQWt7IHicWkrqz4bwnJD2cxWbvOSSmhzMW9k3A9q3wxHo+TqSGoFRDBHFJlZSUUKDmte4Gl9N/M4usLAhYHztV9txypJ2hVIx9gv+JxDwxUuW4jXsd+3cfY7j8AMP4oTHrp+0K0No2nffnbyXFN+20n77/kbG7cDgV6GBHUMrQRhlIuCCgBBHXGFUv7ZTfvSf6bY3vgA/VIPqo/yjEqf3juxvNyXNN/unevhCxznTkeThjtNAC9Exuy7tAT/ALfA/A9CRvi9aRTl428LEe/HpOWIMpVgGUgggi4IO4I8MYJ6T/R69AGlp7mkkYZk3MLdB+6ToD8D0ONqGrcxhYcrYcEsy0rXvDxnt4oz5bp3hMq08cbWWmurMVFsjEnMFbvXN9Rrc4e5rmjnop46mBo5BFIyZwGGZVLDJItxfTa4Nr6Wx1wuOVpKgQusTD1c3ZM4IyHS2YeWt8PceqploqlZ0U3gmAkiuU9hvaU95PfqPMaXSIHEhjjnh25LacMwmeXUSnpoY6WmzydnGXYWRQxUE5pG1Jub5VDEX6aYofSPRu7RO9lkSnlY5CSAQybE2NtfDxwVwvUtGiQqkSqiDtJbsTYD2Y1I082Ye7A5z3E65AZMxWlqQ7kAZrgAd0aC5002x1Ejmv1wbH5qGqCLEYIJhrAIFkc/JBJ8Tb8cEHIXIL8RdaqrUrSqbxxHebzP0PP5Ww03a9G/o9evEdRVi1KlhHH/AN4jS5+hp8dtt9yRAAAAABoANgMOdTVmUBgy5rHp6URkuOfJUvN8YFBMFAACgAbAarbGDR/ttb9c35nxvnOH7FL7l/MuMBg/baz65/zvjEm953eYTJob90ztP0lT8O8t1Jh4xRSDTOxib3MCPxYfZhrEWZstTRsNxURW/iU/yxGE9cJp0wwOo393Nbpxbkqmqp+2nUydxUyZ2CaFjcqpAY963evoMdnldY48lGxpfBY7dnff2GBAv1K5Sb74u8LF9fPlEquFxySRSOt3hLFDmYWLDKdAbHTxBxLxA4xx2ClTtKiVIlvYFja58ANyfIYa4NzNTVd/V5VcjUjUMB4lWAa3nbAhYPWRZeJV6nft3P2s5/nhzErnSm7HjlSvSULIP4R/wcRcUJh1yn/Qrw6jaN1x87+a4ph+uU1vGU/5bY37gv7ND9XH+UYwKlNqyD3T/wCmcbtTV8cFEksrhI0iQsx2Ayj/APW64lT+8d2N5uS1pr90718IU2trUhjaSVgiICWYnQDGE+kvm6SujYgtHTqR2cexf6b+fgvT34sOaua3r3FwUp0N44zux6O/n4L8nzOBrjVM0kJVBckjqB188MEVEfZl7hjbAJUkqx7QMacL4labSR5nnX1hqcgwEMpQE/o9iHBBGu3lh3mATpQVOeSOZOwlGfLkcd0jZbq3wy4AqHmDKCZaBZpW1eR5EJY+VwbKNgo2GOK3jkbI0RhNCk10eRJAY9de/GBYjT2hYjx3wlsoauEAPhdqttc2Gzbnf1ktr/0QvPVeLnZdaT6o8kKGSoMEWRLCIhGIyj2pW1HuW3vOA3nupjXs44ZBIvq8q37TOTbOdWJJJuAdT4YrI+ZQbZIFqhHaNJZ5NwoC3VMtkGnQXO5J3xB5hqpKoD9Xp4ZFvZ0ds1iCCpGSxFj12xYhoKuRwPsjqnbgO+2fnwXN9VC3AvF1Z+j3nR+HxoJMz0ji7jdoSd3XxX5y/Edb7lS1SSIrxsHRgCrKbgg7EHHniggKRIrWuBY+GLzk7m5uGyZXu1G5uy7mAn5Sj5nivxHm11FGWsD2jZiFlQVYc4scduC1bnE/qUvT2fzLjAoD+u1n1z/nfG8801CScPkdGDIyoVZTcMCy2II6YwSka9XWH+uf88mMCb3nd5hNGhv3TO0/SVY4YEeasolG5qYvuZb/AHYfw/ypT9rxqjTcRlpT8AT+IGIwjrhNOmHhtG/jYfNegcRKfhcaSyyqCHlyZzmYg5AQuhNhoTsBfriNVcz00VQKeWZI5SgdVdguYEsNLnU3XbzGLNXBFwbg4vr58qSLhMclbLNKA8kYRYswv2aFbkqDsWbNduuW3TDvG5Y0eA6ds0irFb2jf2x45clyemgw7xjgEdSBmMkbrcLJE7RyKDuAy9PI3GIfA+S4KaUzAyzTEW7WeQySBfAE7D3DAhAHpw4YY5aWtUaAmGT3asv+8fw4Ewb7Y2zmrg8fEKSelzDNYD6t7B0J+4+4nGB8JkZc0EoKyQkowO4sbfcdPsxWnbcayZtAVQa8wO24jt/jkptOf1uHySoP+WcWvGOZJK0RBgUgjVezi8SABnfxbwGy+/FQn7TH9VVf6Rw/F7I9wxe0PE18z3O2BvNywulErmVBaNv4tXWFhYZrKxYkLObAfacNJIaLlJoBJsF9q6tY1LMbAff5DBT6PfR61Uy1lctohrDA3yvBnHh4A79dLAhPF+D1EMNPXTgRiSUCGJ1zWUAtnZTvsO6Rr9gwUy+lh/VZcla4qAy9kGplsyro1yAVUte4GuUAAk3OMCrqzKdVv6ea3aWlEQ1nZ8k9z5yC1AzVVIpamY3liG8X0l+h+Hu2H4J1dQym4OLil9LEhpZRJWET9muT9WBQvqzjRfZtZLnrmO1sCtDRTCAVcaZkId50UABAJGTMqjYaa22923tJVmLqu/TyUaql9p1m581a4RGOIJ1dQym4OO8bwIIuFiEEGxUjhfHJaaJqYXemmZAFvrCxddV+geq+Oo64oqE/rVX9a/55MWo9pPrIv9RMVND+1Vf1r/nfClpSJsdR1drb/wCSdejUrpJma2wn6SrPBT6FeF9rU1NYR3VtDGfsLH7Av8RwEcVlbKscYJklIRANyTp/O3xxvPJ/AUoKKGnuuYDvH58huzW8evwGKkDfiW70gqgS2AbMT5euKrqzmLh9THOn6vLKpdTFIFLM6kooKtuCwAB2scdUfo6hhaIwSTRZGQuiyv2c2X5yE23sdLDyxd8R5cpp1CzQRSKNsyA5fcbXHwtiHwLlCKkld4WkysoVY2kZlj1JbLmJtfu6fRxaSsr3AdW1PEasyxwqtHHGWQyEhpZSP+3plRT89rkX2wY4RGBCFOXeFwxLFLQhnErWmd2JeQEE5nZjcsrC39pgN8B/pc5KZH/6jTLci3rCDqNs/wBmjfA9DjWgLbYTKCCCLg6EHrjwi6kx7mODmmxC84cNqBJUQlflx1KgdbmMi3vxJhPdX3D8MWfpA9HknD5xXUK3hVs5QC/Ynrp1jP3XttY4p6WrjlF6dl117B2CSJ9FS1ldfDUG1hY460E7KOVxkNmuAx2AgnPdnnlh2KGlzJXkStGO0dwGHhkuqqqWNSzmwH34LfR76O3qHStrlsg70EDD4hnB+0A77nSwxW8lcDh7f1jimZCh/QwtG5jH02YKVbyF+lz0A1pOaqQ7VMPxkUH7CRixUV7ajCM9XhtVSmpPYi7hjyXHMnK8NaiLKP6Ns6nKrWNipurqykWOxHh4Y88cxccWKrmjp0p2iRyis1LAS1tCf6O1rg2sNrY0b058VVqSn7GUH9Kb5HB+Q3zTjMOTuERzzSdqpdIonkyBsudgVVFzdAWYXI6Ypq6pXAeKmaQo8dMLKzjLSQlmy95lHd3yBiNNwMb7yxyrFTAtG+dXQKoCRogUln0WNQNSxN8ea+YuFmlq5oLgmNyt1vbodL621tr4Y1f0P8Vp4U78yIzQKWDSalhNOBoToQmTQdCMCFF9IHIDULNV0a3pzrNCP/5+LL9H8vu2HaWqWRQym4P3eR88be/OFIbjtQ/SyozX/hU4xvmbgsUNWZKJhDA9y6VH6JUP0Vbvkb2AXTbUGws02ko4DqvcLduPcqdTRmYazRjzTKi7xjxlhH+YuKSiqFE9W5Pd7Rjf3s5w/WcyRxawt2s2uWTKViiuLXQHvM+pszWA3Axe+i/0aPV5Z6kEUoOZUO85G39jz67DqcVquUVcxe0ENsAL4E43Jtyv4K/opxoCHuxOJ8RYIi9E/JrSyDiNQttxTIeg2z/iB7yfDB8lLDVTS9sqyGBwqo4BEfdVgwB+Uc2jb20FtbzKbjdM0pp45ojKg1jVlzKBp7I8PDpit47yo0swqKWoalqAoVmCh0lUbB4zYNa5sbgi++PALCwXkkjpHF7jclN1/GKqCrBeEPSytHEnZsO0jckjMykAFSSNibBb4JsU3CuDzKQ9XUCd19kLGI406EhbsS1tLljubAXOLnHqglhYWFgQliLxPicdPC80zBI0BZieg/megHXErApzFwgyVUclU2eij74jC6LL0aXfMgF7aWB1OmuBCc4Lxqo7HtqyMJFKxKC3fhRjZBKNjcHUj2bgG+pAXzx6FQ7NPw/Krbmnb2CfoHZf3Tp4EY0jhFMLMUl7SBrGJdCqAb2bUsL7dAALYa5q46aSn7RVEjl40SO9jIzMFCg9Cb72NrYF6DZedoz2EhjmWWllG4DOnx3+/bzxbLPNbu1U9vNw4/xg42zivDqastBWQLmIJUN1t7RjkGvw0NtxgG4v6Cwt2oKloz8yXVf4l1HxDYqyUzX42HeLrXp9IRAas8QPEYH5f8QVLJKwtIKeoHhLCqt8JI7EYtuC8QRj2YRoxYdpBHFB20ihg36ObIDIt1F0JDdbm2rdVyBxeE/0Mc4HVHGvwJU/diqr+C8RAU+o1COpBR1BJU+WUH8ccRTvZ7vDsy7x6O4rtUu0fKwujJa7cbm/PnZOcxceE1VLkgjllZy7gi8MbWC2FrGQjKAWY5SQbL1xHSSstYTrCPmwoqAfwBfxw3wjgdcilUoJ2Ym5JRhfw3H88XVHyRxebamWEeMjAW+FyfuxI05cesAeJx8N3cvKY0DIwZXEncLi3DZfxVLLRTOP0tXOw63drf4mOK1OGxNII4VkqJTsqXN/sGNS4b6Dmexrqtn8Y4hZf4m/9Rg3p+D0/C6Z2paUnKtysYBkkt4sxufifcOmO7ItXb4YLjPW0+UEIHF2J8Dcc0Cck+hkKRPxEKSNVp19hf3z8r93UeJOw0zjFBJJTtFTy9gxFlcKDl8LDS3hpsNrHXFVxKm/6nw1WikKGRFkjKscobRlDW9pc2hBHjpidyrx31umDsuSVSY5k6xyro6/bqPIjHdZJJJuUI+sTVEkEAgp4K+jbtLOSsbJlZLxZBmZGvcj5NhfW2CzgtXWs5WqghjAHtxzFw58ApQEeNyfDTw64/y1HVmIuWR4nDq6ErIB8pQwIIDDQ+XwOLZVsLYF4vuFhYWBCWFhYWBCWFhYWBC+AWwIzMani8ayKyRUiGSMOLCaZrrmW/tBEB1GxfzwX4bnp1dcrqGXwYAj7DgQhbm6vz1dDTRazduszW3jiQNnY+AObIL75jgnq5QsbMxyqqkk+AAuT9mGaDg8MBYwxJGW1YqoBb3nc/HFbzzFM/D546aMySyIyAAgWzaE94jpfAhLkesnmoYZqlg0kqh9FCgA+yNPKxv5445g5qNHNGJIr07gl5g+sVii3ZMvsZpFGYNpqSNMXPD6dY4Y0UEKqKoB3AAAH3DFbxCaI1sULshLwTjs2I7wLQ3GU7iwOnWx8MCFKreIOskCoqssrEFi5BUBS9wApDaL4jcYk10TtGwjfI5BytYHKehsd8CXDqKWkrIKUhnps0j08m5iHZuDCx8r3Rvm3HTBpgQs2g5mc01HOalkm7VUqVc/oQAxSfPplj2JXUG5Uag40hWBAINwdQR1wH8P4PUKeIQCJexnkd4mdhlHaKBJdBdiM92HjmOo3wRcC4UKamigDFxEipmO5sLX8vd0wIVDQ001BUSpHA81JMxkjEZXNBI39IpDMvcJ7wIOhJG20/g3LpSokqmZkeexkhVgY7jRSdNXC2BINjbrpi+wsCEsLCwsCEsLCwsCF//Z"/>
          <p:cNvSpPr>
            <a:spLocks noChangeAspect="1" noChangeArrowheads="1"/>
          </p:cNvSpPr>
          <p:nvPr/>
        </p:nvSpPr>
        <p:spPr bwMode="auto">
          <a:xfrm>
            <a:off x="520700" y="-23177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0" name="AutoShape 48" descr="data:image/jpeg;base64,/9j/4AAQSkZJRgABAQAAAQABAAD/2wCEAAkGBhQSEBUUEhQWFRUWGRgYGBgYGB0eGRccICAcGhshIhwbICYhHx8vHRocHy8gJScqLywsGB4xNTIqNScrLCoBCQoKDgwOGQ8PGCkjHyQyLzIvNSwvMCwvLSwpKTUsNS0qNSk1LTU1KzQvLS0rLC8sKSw0MCwsNC4pKSwvLCwsL//AABEIAKAAoAMBIgACEQEDEQH/xAAcAAABBQEBAQAAAAAAAAAAAAAGAAMEBQcCCAH/xABHEAACAQIEAwQFCAYJBAMBAAABAgMEEQASITEFBkETIlFhBxQycYFCUmJzkaGxsiMkNHKSwTNjgpSio7PC0RVThNJEw/BD/8QAGwEAAgMBAQEAAAAAAAAAAAAAAAYCBAUDAQf/xAA4EQABAwICBgcHAwUBAAAAAAABAAIDBBEhMQUSQVFhsQYicYGRwfATM0KhstHSMjTxcoKiwuEU/9oADAMBAAIRAxEAPwDccLCwsCEsLCwsCEscs4FrkC+g8zim5m5hakEbmO8TSIkspIywqxtmI3IvYX0Avc7WxX868PaMx18IZpaUlmS5tJCRaVQuwbL3gR1W3XAhEla0gjYxKrPbuh2KqT5kAkfZgd4FzeJwsFShpaiRAyDN3ZQRe8T9SOq+0p6dcEdFWJLGkkZDI6hlI6gi4OKKHh0FVHNTTIWWOV7Eqwtc5wySWHeBYi6m4ItgQrHl+4gCszMyFkZmN2YqxFz5kWNvPFHUUyjj0TZRdqSTW3ylkXX35Ta+9tMWvLXB5aYSpLMZlL5o3YWfLlUWe2ha49ob32GOazgLvXw1QkVViR4ymQkuHIJ72YW9kW0PXAhdc48J9ZoZ4gLsY2KW3DgEqQdwb21Hjit4fW+t0dGsTMhkjjkZo2IKKoGbUeLdzXfvHpgrxScqctiiiZA2a7uQfmpmYxoPJQ32lj1wIVtNIEjJLABVJLNqAANz+OKLgfNTzUsU81O8ayhSCpzgZjZbiwYX0Oxtca4j+kSqPqop1zKal0iaSxyRxsf0jM9sq90EC51LAYtqChaJ0VJQ0AQhUIGYWyhbMN1AvvrfLrgQrTCxA45xdKWnkmlNlQX03J2AA6sTYAeJxX8C41Nlp461FjnmQsMvskgZmUg7OFN7ag2a21sCFf4WFhYEJYWFhYEJYWFhE4EJYWKTh3GBUlpopl9XjLr3SpDlfaLE+yB0sRfUm4IxZ0Ncs0ayJezi4DKVb4q1iMCEq+hSaJ4pFzI6lWB6g6HA5wVK6GIUrxiTJ3I6kuuUpspdPbzhdCoFiRuL3BUTjL+dfS7ZjT8NAkkGjTbxp+70Y+Z09+Amyk1rnkNaLlFULUfBqbK85SO5KLI+YjW+VFGttdgMBnFPTizkrQUpf+slJC/wr/Nh7sAbcPaWQy1UjTyncsSR7vd5beWJqqALAWHgMVnTgfpTHS6Ae/rTm3AZ+vFSqvnPi0x71UIR4RqBb42v9+K+SasY3avqL+TsPwYYfwscTM/etpmhaNoxbftJ8rJqOqrl9niFR8WY/ixxZUnO/FodqlJh4SINfiAD9+IWFgEz96HaFo3DBtuwnzui/hvpvZLCupGUdZITdf4W/wDY4OeVuLUFQGkomiJYDOFAVxa9sy6Eak9LXJxi5GILcMyuJIHaGVdVZDa32fy+/HZs4+JY9V0fc0a0Dr8Dn4/wtu4nwSaqr4/WFHqkIMkYVj+kmvYF9AVyg3UC+ut9NInJXD/WMlXUSSSyxPUQx5iMqAO0ZYKoHeKqLk3+GBTlH0vvEwg4oNNlqFGn9sD8w+I6402liiggd6dMyNnmCxnNnLd85dbd4m+htc4sA3yS29jo3FrhYhSq2vjhXNK6otwAWNrk7AeJPgMOQzq6hlIZTsQbg4D+Z6kmo4TNpZpypUG4/SRPYjxtY6+BOCiioOzaVsxPaPmt8ldANB52uT1Jx6oKXhYWFgQljkgG4Nj0IwpJQouxAGgufM2H3m2BDifCKmmmMtHUl3nku1POAYmNtcpUBo7KvS/si9+ohO8w8mkuaiiyxz6GSM6Q1QXULIo6+Dj43GJvBqh6sRVMsTQKgYrGxGbMQVZiRoVtcL43zfNx1wLmOSaVoZqWSCWNQz3KtHYkhSrg965VugIym9sBHpd5xYkcPpms7i87D5CH5PvI1PlYddPCbYqbGOe4NaLkqm9IXpEkrpfUaA/ombs2kBt2zfNDdE03+V7txiloJIhlX1Qf+XHcnD3CqYR1lEq6ATfbocOUZ/Rp+6v4DEaeB1bI5gcGgAHK+ZI3jcrVZPJod9mYuOeW4HaDvXGWXq1J/fI8dinmt/8AF/vceHWW4sdQehwR8k87GiYQVBzUh0Rzqac9AT1i8/k+7btUaIlibrNeCP6T91CDpNUyHVLreH2Qke1G/q397i/5x0qSkX/Vv73F/wA42PnTkeLiEIK5FmUHs5LaEH5LW3Q/duPPCeKI1NK0UyFZEBRwRc2sSpuOl+uxDA+6m2lJ+MDuP5Lap9JTSg682rbg37KyJkG/q4/8uH/nH1M52NN/e4v5HA5BIZWjjiQs9lREA1LG1z7zsPDfG/cg8iR8OhMkuU1DL+ke/djUa5Fvso6nqRc9MRdSuHxDwP3UJdLTs/TLfuH2WTmGW29N/eo8NlZegpj7quL/AJwXc588tWkw05K0o0ZhcGo/mIvze7caHh0xfg0RLI3WLwP7T+QWRP0nqY3aoN/D7KHNQyyDKY4WB0t6zFe/274nej/0gS8Mnanqcxpg5Vge8YGuRcEdNDdRvYka7tSKNNB7SdPpLivmgD1lcrC4MrfmfFeeF1HL7NzgQRfAW223ldKWpk0w8B+BxAy3X2AL0JBwimLrUqqE2LI97qA2pK65RcdRviBxjm8LJ6vSJ6zVW1RTZIh86V9kHl7R6DXGd+iPm9oJv+nVBujX7AnodSV9x1IHQ3HXTV+DcChpIzHBGqKWZrADckn472HgLDEwb4qo9jmOLXCxCb5do6iKHLVSrLIWZsyqVAzG+UXJuATYHe1vDW0xV8yVISmdvWFprC4kbLlB6A5xsdtNfDXEjhHE0qII5oz3ZFDDyvuPgdPhj1QXHGuCx1URimzFCQSFZlJtqNVIOhsd9wMDM3C62hbtYn9ehjVgI5myzoujNkkAyue6NHF9AARrd+HnCkirKhZ6rs2zhFSVmWJQqr7JYBLlr31v0wTwV8bgFJEYNsVYG/XSx10wIVVxTmMU1A1XOnZkRhjGT3rn2UJ8bkA+BvjB6Au+eeU5pZmLuffqPh5e7B36cOKF3paJTo5M0g8h3V/3n3gYEAMVqh2Gqmfo/TBznTnZgO3b8ua5pTatoz/Xf7Tjnh73hjI+Yv4AY+wftlJ9YfytiZxrlCXh8MVTHmkpJUjZxu0Lsov/AGSTofgehNnRU7Yp3a2Ra3m5Y/SeEyznVzH4hM4RF98cxyBgCpuDscdYb80j5Ik5H52NCwgqGJpCbI51NOfA/wBV+X3bD3F4HFbUCdu807FRfScM8ZTtD/2MhAVtgbjXY8QoZCyxpJLl0YRxu+W/jlBt7jhTcWRaSWkqkLRhGMDFSJaZwLqtmAYxFrC3S/hsv1cMYcTG4cRfELZp5HvaGyAjcbZqDwkyy10SxraXtFtbalCSZzla+qZAbttY26gYNOdudTWkwwEilBszDeoI/wDq/N7txlOMRmlip6dezjMadu5/pal7DMt/a7IHQL1tbbf5exsQQbXAIINttj0xOjpmkh0hHAb1GpnLGlsfed3r1ivoGFhYbqKhUUsxsBjcJAFysgAk2C6kO37yD/GuII/b6z61vzNi24LyrNVQtXS5o6eLK0K9ZWDL3j9Hz69PHFRH+3Vn1rfnfCfpKYTVF25Bv+wTv0chMU7A7Mk/SVzximJUSISskZzKRuLa6e61x7sbbwXjkvEeFLNTSCKdlsTYELIujAqdLHX4EYyLBL6FuJdjWVNGT3XAmjHmNGt71I/gxXgd8K2tP0oaWzt24Ht2I/4fyLCriWoZ6ucbSTnMFP0I/YT4C/ni24fQtG8xLApI4ZUA9jQBtb63IzbaXOJhca6jTfywOHmd5qxYaRO0iia1TLcZEuDZFPynuQWt7IHicWkrqz4bwnJD2cxWbvOSSmhzMW9k3A9q3wxHo+TqSGoFRDBHFJlZSUUKDmte4Gl9N/M4usLAhYHztV9txypJ2hVIx9gv+JxDwxUuW4jXsd+3cfY7j8AMP4oTHrp+0K0No2nffnbyXFN+20n77/kbG7cDgV6GBHUMrQRhlIuCCgBBHXGFUv7ZTfvSf6bY3vgA/VIPqo/yjEqf3juxvNyXNN/unevhCxznTkeThjtNAC9Exuy7tAT/ALfA/A9CRvi9aRTl428LEe/HpOWIMpVgGUgggi4IO4I8MYJ6T/R69AGlp7mkkYZk3MLdB+6ToD8D0ONqGrcxhYcrYcEsy0rXvDxnt4oz5bp3hMq08cbWWmurMVFsjEnMFbvXN9Rrc4e5rmjnop46mBo5BFIyZwGGZVLDJItxfTa4Nr6Wx1wuOVpKgQusTD1c3ZM4IyHS2YeWt8PceqploqlZ0U3gmAkiuU9hvaU95PfqPMaXSIHEhjjnh25LacMwmeXUSnpoY6WmzydnGXYWRQxUE5pG1Jub5VDEX6aYofSPRu7RO9lkSnlY5CSAQybE2NtfDxwVwvUtGiQqkSqiDtJbsTYD2Y1I082Ye7A5z3E65AZMxWlqQ7kAZrgAd0aC5002x1Ejmv1wbH5qGqCLEYIJhrAIFkc/JBJ8Tb8cEHIXIL8RdaqrUrSqbxxHebzP0PP5Ww03a9G/o9evEdRVi1KlhHH/AN4jS5+hp8dtt9yRAAAAABoANgMOdTVmUBgy5rHp6URkuOfJUvN8YFBMFAACgAbAarbGDR/ttb9c35nxvnOH7FL7l/MuMBg/baz65/zvjEm953eYTJob90ztP0lT8O8t1Jh4xRSDTOxib3MCPxYfZhrEWZstTRsNxURW/iU/yxGE9cJp0wwOo393Nbpxbkqmqp+2nUydxUyZ2CaFjcqpAY963evoMdnldY48lGxpfBY7dnff2GBAv1K5Sb74u8LF9fPlEquFxySRSOt3hLFDmYWLDKdAbHTxBxLxA4xx2ClTtKiVIlvYFja58ANyfIYa4NzNTVd/V5VcjUjUMB4lWAa3nbAhYPWRZeJV6nft3P2s5/nhzErnSm7HjlSvSULIP4R/wcRcUJh1yn/Qrw6jaN1x87+a4ph+uU1vGU/5bY37gv7ND9XH+UYwKlNqyD3T/wCmcbtTV8cFEksrhI0iQsx2Ayj/APW64lT+8d2N5uS1pr90718IU2trUhjaSVgiICWYnQDGE+kvm6SujYgtHTqR2cexf6b+fgvT34sOaua3r3FwUp0N44zux6O/n4L8nzOBrjVM0kJVBckjqB188MEVEfZl7hjbAJUkqx7QMacL4labSR5nnX1hqcgwEMpQE/o9iHBBGu3lh3mATpQVOeSOZOwlGfLkcd0jZbq3wy4AqHmDKCZaBZpW1eR5EJY+VwbKNgo2GOK3jkbI0RhNCk10eRJAY9de/GBYjT2hYjx3wlsoauEAPhdqttc2Gzbnf1ktr/0QvPVeLnZdaT6o8kKGSoMEWRLCIhGIyj2pW1HuW3vOA3nupjXs44ZBIvq8q37TOTbOdWJJJuAdT4YrI+ZQbZIFqhHaNJZ5NwoC3VMtkGnQXO5J3xB5hqpKoD9Xp4ZFvZ0ds1iCCpGSxFj12xYhoKuRwPsjqnbgO+2fnwXN9VC3AvF1Z+j3nR+HxoJMz0ji7jdoSd3XxX5y/Edb7lS1SSIrxsHRgCrKbgg7EHHniggKRIrWuBY+GLzk7m5uGyZXu1G5uy7mAn5Sj5nivxHm11FGWsD2jZiFlQVYc4scduC1bnE/qUvT2fzLjAoD+u1n1z/nfG8801CScPkdGDIyoVZTcMCy2II6YwSka9XWH+uf88mMCb3nd5hNGhv3TO0/SVY4YEeasolG5qYvuZb/AHYfw/ypT9rxqjTcRlpT8AT+IGIwjrhNOmHhtG/jYfNegcRKfhcaSyyqCHlyZzmYg5AQuhNhoTsBfriNVcz00VQKeWZI5SgdVdguYEsNLnU3XbzGLNXBFwbg4vr58qSLhMclbLNKA8kYRYswv2aFbkqDsWbNduuW3TDvG5Y0eA6ds0irFb2jf2x45clyemgw7xjgEdSBmMkbrcLJE7RyKDuAy9PI3GIfA+S4KaUzAyzTEW7WeQySBfAE7D3DAhAHpw4YY5aWtUaAmGT3asv+8fw4Ewb7Y2zmrg8fEKSelzDNYD6t7B0J+4+4nGB8JkZc0EoKyQkowO4sbfcdPsxWnbcayZtAVQa8wO24jt/jkptOf1uHySoP+WcWvGOZJK0RBgUgjVezi8SABnfxbwGy+/FQn7TH9VVf6Rw/F7I9wxe0PE18z3O2BvNywulErmVBaNv4tXWFhYZrKxYkLObAfacNJIaLlJoBJsF9q6tY1LMbAff5DBT6PfR61Uy1lctohrDA3yvBnHh4A79dLAhPF+D1EMNPXTgRiSUCGJ1zWUAtnZTvsO6Rr9gwUy+lh/VZcla4qAy9kGplsyro1yAVUte4GuUAAk3OMCrqzKdVv6ea3aWlEQ1nZ8k9z5yC1AzVVIpamY3liG8X0l+h+Hu2H4J1dQym4OLil9LEhpZRJWET9muT9WBQvqzjRfZtZLnrmO1sCtDRTCAVcaZkId50UABAJGTMqjYaa22923tJVmLqu/TyUaql9p1m581a4RGOIJ1dQym4OO8bwIIuFiEEGxUjhfHJaaJqYXemmZAFvrCxddV+geq+Oo64oqE/rVX9a/55MWo9pPrIv9RMVND+1Vf1r/nfClpSJsdR1drb/wCSdejUrpJma2wn6SrPBT6FeF9rU1NYR3VtDGfsLH7Av8RwEcVlbKscYJklIRANyTp/O3xxvPJ/AUoKKGnuuYDvH58huzW8evwGKkDfiW70gqgS2AbMT5euKrqzmLh9THOn6vLKpdTFIFLM6kooKtuCwAB2scdUfo6hhaIwSTRZGQuiyv2c2X5yE23sdLDyxd8R5cpp1CzQRSKNsyA5fcbXHwtiHwLlCKkld4WkysoVY2kZlj1JbLmJtfu6fRxaSsr3AdW1PEasyxwqtHHGWQyEhpZSP+3plRT89rkX2wY4RGBCFOXeFwxLFLQhnErWmd2JeQEE5nZjcsrC39pgN8B/pc5KZH/6jTLci3rCDqNs/wBmjfA9DjWgLbYTKCCCLg6EHrjwi6kx7mODmmxC84cNqBJUQlflx1KgdbmMi3vxJhPdX3D8MWfpA9HknD5xXUK3hVs5QC/Ynrp1jP3XttY4p6WrjlF6dl117B2CSJ9FS1ldfDUG1hY460E7KOVxkNmuAx2AgnPdnnlh2KGlzJXkStGO0dwGHhkuqqqWNSzmwH34LfR76O3qHStrlsg70EDD4hnB+0A77nSwxW8lcDh7f1jimZCh/QwtG5jH02YKVbyF+lz0A1pOaqQ7VMPxkUH7CRixUV7ajCM9XhtVSmpPYi7hjyXHMnK8NaiLKP6Ns6nKrWNipurqykWOxHh4Y88cxccWKrmjp0p2iRyis1LAS1tCf6O1rg2sNrY0b058VVqSn7GUH9Kb5HB+Q3zTjMOTuERzzSdqpdIonkyBsudgVVFzdAWYXI6Ypq6pXAeKmaQo8dMLKzjLSQlmy95lHd3yBiNNwMb7yxyrFTAtG+dXQKoCRogUln0WNQNSxN8ea+YuFmlq5oLgmNyt1vbodL621tr4Y1f0P8Vp4U78yIzQKWDSalhNOBoToQmTQdCMCFF9IHIDULNV0a3pzrNCP/5+LL9H8vu2HaWqWRQym4P3eR88be/OFIbjtQ/SyozX/hU4xvmbgsUNWZKJhDA9y6VH6JUP0Vbvkb2AXTbUGws02ko4DqvcLduPcqdTRmYazRjzTKi7xjxlhH+YuKSiqFE9W5Pd7Rjf3s5w/WcyRxawt2s2uWTKViiuLXQHvM+pszWA3Axe+i/0aPV5Z6kEUoOZUO85G39jz67DqcVquUVcxe0ENsAL4E43Jtyv4K/opxoCHuxOJ8RYIi9E/JrSyDiNQttxTIeg2z/iB7yfDB8lLDVTS9sqyGBwqo4BEfdVgwB+Uc2jb20FtbzKbjdM0pp45ojKg1jVlzKBp7I8PDpit47yo0swqKWoalqAoVmCh0lUbB4zYNa5sbgi++PALCwXkkjpHF7jclN1/GKqCrBeEPSytHEnZsO0jckjMykAFSSNibBb4JsU3CuDzKQ9XUCd19kLGI406EhbsS1tLljubAXOLnHqglhYWFgQliLxPicdPC80zBI0BZieg/megHXErApzFwgyVUclU2eij74jC6LL0aXfMgF7aWB1OmuBCc4Lxqo7HtqyMJFKxKC3fhRjZBKNjcHUj2bgG+pAXzx6FQ7NPw/Krbmnb2CfoHZf3Tp4EY0jhFMLMUl7SBrGJdCqAb2bUsL7dAALYa5q46aSn7RVEjl40SO9jIzMFCg9Cb72NrYF6DZedoz2EhjmWWllG4DOnx3+/bzxbLPNbu1U9vNw4/xg42zivDqastBWQLmIJUN1t7RjkGvw0NtxgG4v6Cwt2oKloz8yXVf4l1HxDYqyUzX42HeLrXp9IRAas8QPEYH5f8QVLJKwtIKeoHhLCqt8JI7EYtuC8QRj2YRoxYdpBHFB20ihg36ObIDIt1F0JDdbm2rdVyBxeE/0Mc4HVHGvwJU/diqr+C8RAU+o1COpBR1BJU+WUH8ccRTvZ7vDsy7x6O4rtUu0fKwujJa7cbm/PnZOcxceE1VLkgjllZy7gi8MbWC2FrGQjKAWY5SQbL1xHSSstYTrCPmwoqAfwBfxw3wjgdcilUoJ2Ym5JRhfw3H88XVHyRxebamWEeMjAW+FyfuxI05cesAeJx8N3cvKY0DIwZXEncLi3DZfxVLLRTOP0tXOw63drf4mOK1OGxNII4VkqJTsqXN/sGNS4b6Dmexrqtn8Y4hZf4m/9Rg3p+D0/C6Z2paUnKtysYBkkt4sxufifcOmO7ItXb4YLjPW0+UEIHF2J8Dcc0Cck+hkKRPxEKSNVp19hf3z8r93UeJOw0zjFBJJTtFTy9gxFlcKDl8LDS3hpsNrHXFVxKm/6nw1WikKGRFkjKscobRlDW9pc2hBHjpidyrx31umDsuSVSY5k6xyro6/bqPIjHdZJJJuUI+sTVEkEAgp4K+jbtLOSsbJlZLxZBmZGvcj5NhfW2CzgtXWs5WqghjAHtxzFw58ApQEeNyfDTw64/y1HVmIuWR4nDq6ErIB8pQwIIDDQ+XwOLZVsLYF4vuFhYWBCWFhYWBCWFhYWBC+AWwIzMani8ayKyRUiGSMOLCaZrrmW/tBEB1GxfzwX4bnp1dcrqGXwYAj7DgQhbm6vz1dDTRazduszW3jiQNnY+AObIL75jgnq5QsbMxyqqkk+AAuT9mGaDg8MBYwxJGW1YqoBb3nc/HFbzzFM/D546aMySyIyAAgWzaE94jpfAhLkesnmoYZqlg0kqh9FCgA+yNPKxv5445g5qNHNGJIr07gl5g+sVii3ZMvsZpFGYNpqSNMXPD6dY4Y0UEKqKoB3AAAH3DFbxCaI1sULshLwTjs2I7wLQ3GU7iwOnWx8MCFKreIOskCoqssrEFi5BUBS9wApDaL4jcYk10TtGwjfI5BytYHKehsd8CXDqKWkrIKUhnps0j08m5iHZuDCx8r3Rvm3HTBpgQs2g5mc01HOalkm7VUqVc/oQAxSfPplj2JXUG5Uag40hWBAINwdQR1wH8P4PUKeIQCJexnkd4mdhlHaKBJdBdiM92HjmOo3wRcC4UKamigDFxEipmO5sLX8vd0wIVDQ001BUSpHA81JMxkjEZXNBI39IpDMvcJ7wIOhJG20/g3LpSokqmZkeexkhVgY7jRSdNXC2BINjbrpi+wsCEsLCwsCEsLCwsCF//Z"/>
          <p:cNvSpPr>
            <a:spLocks noChangeAspect="1" noChangeArrowheads="1"/>
          </p:cNvSpPr>
          <p:nvPr/>
        </p:nvSpPr>
        <p:spPr bwMode="auto">
          <a:xfrm>
            <a:off x="673100" y="-7937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31" name="Picture 50" descr="http://upload.wikimedia.org/wikipedia/en/thumb/0/0f/University_of_Edinburgh_logo.svg/200px-University_of_Edinburgh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594475"/>
            <a:ext cx="8731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21" descr="U:\Docs\logos\swc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4475"/>
            <a:ext cx="78025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AutoShape 18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368300" y="1619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4" name="AutoShape 20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520700" y="314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5" name="AutoShape 22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673100" y="466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6" name="AutoShape 24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825500" y="6191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7" name="AutoShape 26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977900" y="771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8" name="AutoShape 28" descr="data:image/jpeg;base64,/9j/4AAQSkZJRgABAQAAAQABAAD/2wCEAAkGBxQSEhUUExMWFhUVGBgYGRcYGBwgHhweHRwhFxohICAaHyggIBonHSAdITQhJikrLjIuHh8zODMsNygvLisBCgoKDg0OGhAQGy8lHCQ0LzIyNC0sLDcrKy0sNywsNC80LCwvLCwsLCwwLTgsLC41LCw0LC8sLCwsLCssLCwsNP/AABEIAHkBogMBIgACEQEDEQH/xAAcAAACAgMBAQAAAAAAAAAAAAAABwUGAwQIAgH/xABTEAACAQMCAwUCCAoFCQYHAQABAgMABBEFEgYhMQcTQVFhInEUMjVygZGyswgjM0JSYnN0obEVNILB0SQ2U1R1g5Oiw0NjkqPC0hclRFW0xOEW/8QAGgEBAAMBAQEAAAAAAAAAAAAAAAIDBAUBBv/EADMRAAIBAwEECAUDBQAAAAAAAAABAgMEESESMUFxBRNRYYHB0fAyNJGx4RQiMxVSYqHx/9oADAMBAAIRAxEAPwCm00uzbiq0tbPu55gj947Y2ueRxj4qkUra3bLSZ5gDFBLICduURmAPkSowDzB545EGssW09D7G6oQrQ2ZvCNjia7SW8nkjbcjyllbBGRnrz50zeM+M7KeyniinDO6YVdjjJyPEriqC/At6FB7kFiwXulYF1yCwZseyq8upYcyOVafEfDstkY1mK75FL7VOdvPGCfE+7l769TayUSp29aVNbWsd2GtcY9CW7MtYhtbt5J32IYWUHBPMuhA9kE9Aa3u1XX7e7Nt8Hk7zuxNu9lhjd3e34wHXB+qqHRXm08YLnawddV8vK+nYZ7H8rH89PtCuiddvu5WJz0M0SH/eHu/5tn6K52sfysfz0+0Kdfay5GnOVOCJIiD5EOMVODwmYOkobdalB8dPsXGoXi7XlsbZpiNzclRf0mPQe4cyfQGpDS7wTQxSr0kRXH9oBv76onbXIPg0C59ozbgPMBGBP0FgPpq2TxHKOPa0VOvGEu3XwM/Z3BLeA313I0jFyIo8/i0CnBYIOW7OQD1AGckmr9S47GNT3QzW5/7Jg6/NfOR9DAn+1THryHwk79ONeUXuW7lwCtHWtXhtIjLO4RB9ZPkB1J9KjOLuLobBPa9uVhlIgeZ9T+imfH34Bql8H6dNqtx8OvTmKJsRx4whYHooP5inGT+cQAScEUctcLeKNrmHW1NIL6vuXqXzQJppx8ImUxh/yUJ6qngz/wDeN1x+aMDruJmaKKkjLOW084wFFFFekQooooAooooAooooAooooAooooAooooAooooAooooAooooAooooAooooAooooAooooAooooAooooAooooAooooAooooDlystvM6nEbOGbwQkE/QvM1hY4robgvRY7W0jVANzKryN4sxGSc+XgB4DFZYR2mfXXt2reCbWci67OOHbx3fLz21ucF8bkaQ+AXIyPVxz6DrzF/TgSx3F2g7xz1aWSRyffvY1vcK6ibm0imbrICxHkSx9n+z8X6KlqvjBYPn7m7qyqvXZ4ad33ETxeFuL74JZW8arGxjVY0VS7j47MQByBBHM4AUnxqB1zTvg07Q7w7R4DsOm/GWC+OATtyepBOB0pj8LT2enXN0bqZUuXmkABDHbHu3KSQCF35Dcz020tdZmD3E7g5DzSsCOhBckH3HrVMlxO9azblsJPZSWv9z7cmKx/Kx/PT7Qp1drXyc/z4vtikrY/lY/np9oU6u1r5Of58X2xXsPhZnvvmaHPzRBaDxYbbRA64MsbtAgP6RO5fftjOceO2lrqWpSzuZJ5GkbzY9B5AdAPQYFC3p7hoPzTKso9CEZD9YYfVU52c2SS38fe42RK8zbunsDlnPgCQ30VHLlhGmNKFuqlXGur/Aw+yvhl7WF5pgVkn24Q9VQZIz5Mc5I8OXQ5rzxz2gpbbobbbJP0Zuqx+/9J/1fDx8jX+OO0YyboLNisfRphyZvMJ4qv63U+GOpoOm2DzypDEu53OFH8ST5ADJJ8gam54WImKlZOrN17nnj198yZ4Z0SbU7o73YjO+aU8yB06/pHGAPDHTC4p92dqkSLHGoVEAVVHQAVG8K6AljbrCnM9XfHN2PU+7wA8ABUxVkI7KObfXfXzxH4Vu9QoryzgYycZOB6mvVTMJ5dwBkkADxNYvhkf8ApE/8Qr3PCrqVdQynqrAEH3g8q567UuHrZNbt4Y4UjjnFtvRAFHtytG2AuMZUDp48+tAdCxTK3xWBx1wQf5VkrT03SoLddsEMcS8siNFXOM4ztAz1P1mtygMT3KA4LqD5Eivi3SE4DqSfDcKr/HHC9rd21wZYIzJ3T7Zdg3qQuVIbG7kQOWccsdKrPYfw7bDTYLruIzPI0jGQqCw2yMgCkjKjCjkPHJoBmUUUUAViurlIkZ5HVEUZZmICgeZJ5AVlqN4i0SK9t5LacExyAZ2nBGCGUg+YYA/RQG5Z3aSoskTrIjDKujAqR6EcjWaovhrQYrG3S3gDbEyfaOSSTuJJ8yTUpQBRRRQBRRRQBRRRQBRRRQBWvf30UCGSaRIo1xl3YKoycDJY45nlWxUNxZw1BqMHcXG7buDgocMrDIBHUdCRzB60BLQTK6h0YMrAFWUggg8wQRyII8a91paNpcdrBHBCCI4lCqCcnHqT4+NZmu0Egi3DvGVnCeJVSFY+4FlH00BnooooAooooAooooAooooArW1G/jgjaWaRY40GWdjgDw8fXljxNbNUDQ9SGo6vdbucOm7UiTwMzFleUj9NdjIp8ASR1oD5edrtjFKEkjukVukrQFUPqAxEhH9irzYXiTRpLEweORQysOhB6Vj1TTYrmJop41kjbqrDI/8A4R4Ecx4VlsrVIo0jjUKkahVUdAoGAPqoDNRRRQHOnCWjC8uo4GfYrbiSMZwo3ELnluP8snnjFMvUNcubOSPTrOL4RKkQYPMyglBkAAAoGIAxkEHl0OCaTyOQQQSCDkEHBB8CCOhrbu9XuJQokuJX2HKlpGO0+BBJzkedZVLCPrq9s600204rg+3t038i3zcR6jYQyRtb9wJZWZHK5EZbLuiZypyeYBJx7XI+Ed//AKvUYBDMbosJgzqrYYYRzGdwKjGSD8U9PEU1LLX7S6sVmuGiEbqBIshXAcfGUhupz08+RHUVpaXHZTGM21iZI4s93K6BY1yxfK96Qx9ok5VTVmz2M5kbmCT26KznXTT6vc8mW94Xt9TjguLiN45WiQkK2CNwDbWyOe0k+APWlz2h6HZ2TJFAZDNyZwxyAhBx4DmSP4U2rnimzjOJLqBWHVe8UkfQOf8ACkzxdE09xLcfCLWXe3JY5hlVHsqNsm0k4A+LnJz50njHeOjnVdT9zagty1xyIGx/Kx/PT7Qp1drXyc/z4vtikrY/lY/np9oU6u1r5Of58X2xUYfCzVffM0OfmhKW1uZDtUruPQMcZPkCfZz7yPTnyrzIjIWVgysPZZSCD54YHn1wcH0rHVu0G1GpQtbt/W4E3QSHq6DkYnPiBkbSeYz5A5glk6FSp1a2nu493fy/6VGnX2e8LrYQNcXGFmdcsWIAiTrtyeh8WPuHhkpu1uHhkV19mSNsjcoO1h+q4IyD5jkR5it3V+I7q6GJ53dRz28lX3lUAUn1Ir2LS1KLuhUrpQi8R49vvxLnxB2qTGQraKgiU4DupLP64yNq+QOT06dB4se1qdRiW3ikPmrMn1gh/wC6qxwZw8b65EWSI1G6Rh4KPAZ5bieQ+k88U3rfs909CD8GDEfpvIwPvDNt/hU47ctUzDcKyt8U5Qy+7f4vKIXgzVLnU7r4TKojt7cMI0XODIw2k5PxmCFhnljcABzNMKsdvAsahEVVVRgKoAAHkAOQFZKtisI4teqqksxWFwXcFIrtZ/zgsfdZ/wD5L09aRHbE4j12ykbkgS2YsemFuHLc/Qc/pFSKR70UUUBo65/Vp/2Un2TVQ7HpSmhWzBGcqs5CJjc2JpDgbiBk+pA9atnEcwS0uGY4VYZST6BCTVd7HIGTRrMN1Ku30NK7r/AigIO07VmbUfgs9t8FjUPu70kyltu5FVEHxmyMKu8tkY61YNa1XVWjL2NnCoAJAunPeP7o0wFz4bpAfMLVNh/zvf8AZf8A6604aAqHZvxsNUhkLR91PCwWWPJwM5wRkZAOGGDzBUivvHvFs9hGzxWMk6qu5pdyiNR64Jfl4+yB61UeyIY1bWQOnfNy/wB/LV87Qfky+/dpvsGgNXgPiCe/05blliEzmUBRuCey7Iv6TYwOvOq4vaDfDUl017OBJmPJzO+wjYZNwPd5IIBA5fG5HHPEl2I/JEHz5vvXqE7c9KdFt9Tg5S2kiBj+qWzGT6CTlj/vGoBlymbufZEZmwORZgmfHmFLYxnwqoaFxTqNxezWrWUKLbMoml75ivtAMAn4sFmKnOOWPHGRmfi4nhOni/ziLue+I8R7OSvzs+zjzrzwXprw2wMw/wAonZp5/wBpJ7RHuQYjHogoDxf8RH4V8CtkEs4USSljiOFD0LkAku2fZjHM9SVHOoTiviS/0xVnmjgubXcqyGFHikj3HAOHkkVhnA6jngcs5FT7I7aS/N/di7ngea4ywj7o5GN6A97G59kOVABAwKvOp8FPcRPDNqN48cg2spFtzH0QZ+qgJoa2r2guoEe4R0V0SPbvYHHQOyjI8QTnkR15VQ+H+1SSe8mintTbRQwu5RtxmLB0SNdpC4Zt4ATBJLKAfO6cH8NJp1v8HjllkQMzL3pUld3MgbVUbc5bp1Y0utCtlfiy8LDOyLevo2yBc/UT/PqBQE7onHl896lrc6XJCJWOx9xIVQC3tHbsbkD0YeWKm77iOWS9exs1jMkUYkmllJ2R7viKEXDO5B3fGUAY5knFWmlHx1o9/p+oPq1gO9SRVE8WCThVCnKjmUwobcvNTnwoC5aHrF6L1rS8jh/ImaOaHcFcB1QjY5YhhuGfaPUedR/aHxvcacjNHYPIgwO/d1EQLchyQs+MkL7QTn9GdzgTjq11QZQbLiNfbibBZVJGSrY9qMkDmMdFyByrW7aPka698H38dAS/CWtSXOnQ3ToGlkiLmOPAyeeFXe2Bnp7TY8zSn0XiXUpNbupUslluFhaE2xmRRFGsiH45O1iGxnHUuTyHIM3sr+SbL9kP5mqRwB/nLqfzJfvIqAv3Deo6hMspurKO1ZQO6HfLIHJznJjztUcvXn6VVbztDvotQTT5LKBZZCoRzO+xg2cMD3ecZBXpnIxTOpZ9uWgNLapew5E1k2/cOuzIJPvVgr+gDedAMRTL3XMJ3u08snZu8OeM7foqmWHFOoS381mLO3/yfYZZu/fYA4DLj8XkuVJ9nA6HnjBM3wxxPHdael6xCL3ZaXyQoD3v0Ag8/LBrxwJbN8HNxKCJbx2uXB6qHwIk9NkQRceYNAWOtPWNUitYXnncJHGMsx+oADqSTyAHMk1uUnO367LSWFsxIheRnk9cMkY+pWf66Auulazf30Qnt4obaFwGiNyGkkdTzDFI2UICOnttnr5VGSdoMtldJbarAsIk/J3UTEwt4HIb2kAJAPM4yCeXtUwFUAAAYA5ACqN206Ws+lTMQN0BWVD5YID/AFoWGPdQFp1q/lij3QWz3LnoiPGg6ZBLSMMD3An0pH9mWq6hHc6g1rYrcPJIpmUzondtvlIGWOGySwyP0fWmb2PX7TaTbFzkoHiz5qjlE+pQB9FVTsN/rmr/ALVPvJ6AaejzyyQxvPF3MpHtx7g20+W5eRrcoooAooooDlys9tIg+PGXHo5U/Xhhj6Kdj8GaXdjfEkeD+dBJgfUh2fwrSbsns85724HpvT++PNZ+rZ9N/VaD0kmvfcxcWmvwwe1DYQiT9OZ3lx6gHaAfUVrarxDdXjbZZnkz0jXkvuCJyP0gmm5B2d6dD7TxlseMkjY+kZC/WK9ScVaXZDbG8I/Vt0DfWYxjPvNe7D4sqV9TlLNKm5S7/XVims+D76QZS0lx+sAn3hWtpuANRH/0p+iSI/yerledrsY/I2rt6yOqfwUPWmna9J42akekxH/TNeYh2lvXX71VNeL/ACUdtJnglj76GSP8YgyyEA+0OjfFP0Gm92tfJz/Pi+2K19J7TrSchJUkiLED2l3KSeQGVyevmAKtmtanDbRGWdtqKRz2luZOBgAE5zU4xWHhmG5uKzrU3Onhp7u3du9sQVjwrezDMdrKR5suwH3GTAP0VaODOEL+2vYJXtyqKx3nvIj7LKVPJXJPXyqZv+1yIHENs7+sjBPqADH68Vor2vSZ52aEekxH/oNQxBPea51L6pFrq1h9r118V9iF7TNCeK9lkSJ+6kxJvCNsDEe3lgMZ3AsfnVF8NXGn8heQynn+UjkOPpUYYe8E+4UxtP7V7V8CWKWL1wHX/lO7/lqUxpOof6tI7D0WT+6QV7spvKZX+qq06ahWhJJcU/f3MnDGq6YiBLSWBAfzd21yfMh8Ox9Tk1Z1YEZBBHpVJuuy2xf4vfR/Nkz94GrzZdltnGch7g/7wL92qmrFtLgc6pG2lmSnLPesv65LzRULp0VpbOsMbqJWzhGlLucAk43sWwAD6VNVJGOUcPTcFUDtf4IbUrdHhANxBuKqTjerY3Jk8g3IEE8uRHLORf6K9Iij4I7WY40FrqgeCeIBC7o3tY5DeMbkfGM5GD1yM4F2ftB0wLuN9b49HBP1Dn/CpfVNFt7kAXFvFNjp3katj3bhy+ioyHgXTVORYW2fWJT/ADFAU7Wdfk17/ItOWRbRiBc3jKVXYCCUjBwSx5DBx5EYJNMq1t44IkjXCRxIqrz5BVG0cz6Cs8cYUBVAAHIADAH0CvksQYFWAZTyIIyD7waASFrrtueK2lE8fdEd2JNw2lu4VcBunxgV9TyHUU6brUIok7ySVEjxnezALjr1Jx0rF/Q9v/oIv+Gv+FZpLGJlVGjQqvxVKggeHIYwOVAJ3sS1eB77VJDIi984kQMwBKmSViQDz5ZXPlkVe+1DWIIdNu1klRWkheNFLDczOu1QB1PXPoMnoKsJ0a3/ANXh/wCGv+FZJtNhc7nhjZvNkUnl05kUBQewvVYX02OFZUMsby7o9w3Dc7ODjrgqevTkfI1fdW09LmCWCQZSVGRvcwxy9fHNEOmQowZYY1YdGCKCPDkQPKtugEb2aw3DynR5ge6s7kzyt4FUOY4+nxWm2yjzAPhTyrXhso0d5FjRZJdveOFAZ9owu4jm2ByGelbFAI6G9fhzVJxLGzWN425XUdOZZceBZNxUr1IwfIFjp2i6cygx3IlZvixRq7SsfACMLvz6Ee+rHe2ccyFJY0kQ9VdQyn3hhitTS9AtbYk29tDCW6mONVJ95UZIoDLY3T913lwqwk5O0sDsXPshm+LvxjOOQJwC2NxT3CevW78T3comj7uSN40fcNrMoiXkehzsbB8ccs06p4VdSrqGU9QwBB8eh9a1f6Ht/wDV4f8Ahr/hQG3FMrDKsGHmCD/KobS+I0lvLqzYqs1uyFV8XjeNHDDPXDFlOOmFz1qXt7ZIxtRFQdcKAB9QrTvtAtZiWltoZGJBLPGpOQMKckZyByB8KAXEuhInE0L2QwFjeW7CfFQsrqM45BnO07fMbsc81Kdt+rQppc0LSoJZGiCx7huO2VHbl1wFBOfd51etO02G3TZBFHEmc7Y0CjPnhQOfrXyXTIWYs0MbMepKKSfeSKAqvZDqcMml2qJKjPGm10DDcpBOQR1Hn7iD41RrLU49L4lu2uz3cdyrbZCDtAco6sf1MqyE+B64wacsGnRIdyRRq3TKooP1gVh1XRre5AFxBFMF5r3iK2PduHKgNfQ+IYrt5O49uKPaO/HxHc5LKh/O2jblhy9rHgak7iFXVkcBlYFWB6EEYIPoRXy2t0jRUjRURRhVUAKB4AAcgKy0AheGtOnt7250LBME8ySF/KBfbc9OZkjEcR8Ac0+QKqvDSrc3l1fAAqMWcL46pExaVgfFTMWX/dg+NWugCl92ycGPqFqjwDM9uWKr+mjAb1Hhu5KRnyI8aYNFAUzs542jvoFjkYJeRDZNC/svuX2SwU4OD1PkTg+sd2q6uZ4jplp+Ou7kqGRDnuowwLtIeig8l5+DE+VXHVOHrW5INxbQysOQaSNWI9xIzWxpumQ267IIY4l67Y0VR9Sgc6AjeG9Mi0yxhgaRVWJfakYhQWOXc+0eQLFjjwHupX9h2rwC81LMqL3zq8e5gNyiSUkjPoy/XTnubVJBiRFcA5AZQRnpnn49a1zo9v8A6vD/AMNf8KA3IpAwypBB8Qcj+FeqxwQKihUUKo6KoAA8TyHrWSgCiiigOXUODuHI+Y5H6xzrcGr3A5C5nx+1f/3VpVO8GcPG+uRFkqijfIw6hQcYHhuJOB9J54xWRdx9tVlCMXKe5GjZafcXr7Y0knceZJ2582Y4Ue8ita7tzG7RkglGKkqcjIODg+PPln6q6QsbGO2iEcMe1FHJFHMn3k82PixPqTVRveDInaRhp0f40ksWunVwSdxKqqMinPkw8R0OKsdM5VPpaMpPMcR4bvNoS9FWHjTQjay5WCWGJsAByGG4DBw6swbON2Dg8zyAAqvVU1g61OoqkVKO5mex/Kx/PT7Qp1drXyc/z4vtikrY/lY/np9oU6u1r5Of58X2xVkPhZzL75mhz80I6sttbtIwRFLM2cKBknAzyHicDpWKmT2VcMM3+VvGvJlEJfOORPeOF8T0VTnkdx8BmEVl4N9xXVGm5v2yjXGh3EcQmeCQRHnvxy+nHxfLnio4jNdKvKknfxDogw+0BubruI2kEFsEHBBzuHnXPvEenrb3MsSbyikbTIhRiCAeYZVPXIzgA4yOVSnDBmsr1124yWGtfAx6ZLcFljhklUtyAWRlGAMk8iAAACSfAA1aIeFbqW3E9zfrDFJ8Tv5nw4PME7iAAw5gHJx1A6VFcBzRLeKsxxHMkkJJ8O8XaPdn4uf1qYfaPwtPc29t3Q3yQewUBAB3hVLDPkVHXwJ8qRWmSNzX2K0YaRT445++4pHAVi0GsQxOAGRpQcdPyLkEHxBGCD5EU9qSPB9rJFrMCSlC43g7HVgAsDoF9knBUALg8+Q95d1WUtzOX0s81YP/ABX3YUViulYowRgrlSFYruCtjkSuRkA88ZGfMVQOM11m1tZLiK+gkESl3QWoQ7RzYqWdwSBzwccgfGrTljEopG9m3Fep6pdvBJftEqwtKDHBb9VdEx7UZ5e0TTNbh+8/N1W4z+tBakfUIQfqIoCy0UrOKOJtX0grJOtveWpIXvFRo3BPQNgsEz4HDDwyCQDcuCuMINThMkOVZCBJE2NyE9M45FTzIYdefQggAWGioDW7G/dmNreQxLj2Ue2LHOPF+8HInn8Xl60l7ftD1d76O0kuhGTcpbyd3DEcHvBE+N6HODk0B0PRVZk4evMezq1wD6wWpH1dyKrXEer6zpa98/we+tl/KMI2ikUeZCkqF/WAb1AHOgGXRVV4G47ttTU91lJkALwvjcB0yCOTJnlkemQMirVQBRWK6VijBGCuVIViu4K2ORK5GQDzxkZ8xSj7QeLtX0p4w0lrLHKG2OIWXmuNwYd4cHmCOZzz8qAcNFK/s/1rV9Thacz2sEW4op+Ds7MR8Y471QFB5Zz1B5ed64i12KwtmuLhvZQAeyObseQCjPUn1wOpOATQEtRSw4X1HVNYHwgTrYWm5gixorySYOD7cgwADkbgBzBGPGp654a1CMbrbVZGcc9lzFE6Ny6Eoisoz4jPuoC40UtOE+N7+TVPgF9BFCwidvYDe2wIKspZj7BXdjH8xgZ+0/Xb6C60+HTyDLOZ8owBVtoTG7PRQCzZyMYoBiUUue74k/T03/zP8Kj+IdV4gsreS5mbTzHGAW2CQtzYKMA4HUjxoBrUUlODuM9b1Myi3NkO52bu8R1+Pu24wWz8U/wqzd3xJ+npv/mf4UAxapfaJw1fX3dJa3vwaL2hMAWBIOMEFObYGRsJUc+tV201rWItWsYL9ohDMZcdwPYkIiY4Jb2sq2045dfHwa1AaWi6XHawRW8QxHEoRfPl4n1J5k+ZNbtUTWe0dfhHwPT4Te3XMHadsSY6ln6EDlnHLPLIPKt2DRdTlAa41FYSRzjtIE2g/Pn3sfqFAW6iqTe8J6gBm31mdW8poYXB+pRj6j7qrF1x/qelSKmq2scsTEBZ4OW7xOM+yW/VIjPInmKAbtFRXDfEVvfxCa2kDr0I6Mp8mU8wf59Rkc6zavBO6AW8yQvnJZ4u8BGDywHTBzg5z4dKA36KSXHHHmr6Zc9xI1s4ZQ6OIWAZSSvQvyYEHIyfDzq3cHz6te2sdy91bQiUblQWzOdv5pJ75cEjnjnyIoC/0VradHIsaiaRZJBnc6psB58sLubHLA6mtmgCiiigOXKa3Yrpzqk85ACSFEXzOzcWPuywHvB8qVNdAcAKqabbHkB3e4+8ks38Saz01qfT9LVHGhsri8efkWOoPWteMUkMUcTO0kscbMRhFDH2sE43PtDHaucYJOPHKOJbcqzLJkLB8J+KwzHjdkbgPAjI6jcucZFIvXuJri7l72R2XGdiKxAjB5EDHjjkW6n3cqsnNLccmysZVpPaWEu06Fu7VJUaORQ6MMMrDIIrn7jTQfgV28IJKEB4yeuxsgA+oIK+uM+NXPsk4jnkme2ldpE7syKXJJUqyqRk89p3ePTAx1qK7YrxXvVRcExRKG97Etg+5dp/tVGbUo5NljTqW9y6LeVjP58imWP5WP56faFOrta+Tn+fF9sUlbH8rH89PtCnV2tfJz/Pi+2KjD4WX33zNDn5oR1Wrh/U7q7a3sBIyoWVSyFgwiXLleR24AzzwDyUEkACtfg3TlZprmZA8FpG0jK3R2we7Q58zz+gZ60x+BbRXlW7WxNsZIWEhyNhJZGQxrncFYAk+yB069T5GOS68uIwi1jLXHTR8PX6FysbGOFNkSKi5Jwo8T1J8yfM86TfaNoVyb13WG4lj2oFk2F+WMkZRegJI9rn15mnWGBzg9OR9PH+WK+1fKOVg+ftrqVCo54zntOZbnT5YxmSGVF6ZeNlH1sMU4+zzXHbTGluWIWEuokb85FAIOfHBJTP6vnmrpLGGUqwDKRggjIIPUEHqKQHGveQ3M1qJpWgiYd3G0jFVBUOoAJx7IOB7qqa2NTqRrLpBdW1hrXwMnZgP/mVr/vPuXp/UguzT5TtvfL9zJT9qVHczP0z/PHl5sKg+O/k2+/dLj7pqnKg+O/k2+/dLj7pqtOSJX8Hz5Sl/dJPvYa6Grm3sQvjDfyMIZZs2zjbEFLD8ZEc+0yjHLHXxFO6bip1BP8AR1+ceAjiJ+9oD12iQK+l3wcAgW0rDP6SoXQ+8MAffSZ7AZXGpuqk7Wt5N48OTptPvBOM+p863+0DtEkvT8A7ttPifHevdK4crnIBVFYqhPU884wSozlj9mPCVtYW++CUXDT4LTjGGA6BMEgIOfLJOScnoABcq5iv/wDOM/7Sj+/Wuna5iv8A/OM/7Sj+/WgOna8TRK6srAMrAqQehBGCD6Yr3WlrWqR2sEk8zBY41LE/wAHmxOAB4kgUBzDwzcNYavEI2P4q67g/rIZO5YH3r/HB8K6rrm3ss4dl1HURdOuIYpjPK/gZN3eKg8zuIJ8lHPqM9JUAUofwjP6vaftn+xTepQ/hGf1e0/bP9igLD2H/ACRD8+b71qgPwiw/wW1xnZ37bvLd3Z2fw3/xqf7D/kiH5833rVaOJ9Aiv7aS3mB2vjBHVWHNWHqD9fMHkTQFW7Fdbin02KFSBJbAxyJ4jmSjY8mHj5hh4Vfq5b1bSb/QrsOGZCCRHOo/FyL1wc8vDnG3PlnnyamzwL2uW93tiuttvOcAHP4pz+qT8Un9FvQAk0BdNS4fjmuba6Psy2xfaQPjK6MjKfTmGHkR6mvEujs2oJdErsjt3iUeO93VmOMdNqgZz4nlU1RQBVN7YPke7+bH96lXKqb2wfI9382P71KAov4OHxr/AN1t/wBanZST/Bw+Nf8Autv+tTsoCF4l0drg2zJtD29zHN7RI9kZSQcgeexjgeJA6Uu+3HjhoB8Bt2Ku67p3B5qh6IMdC3Mn0x+lyb1cr9/8P1sM/tLPeqOf+jEoUD3d2AKAevZVwkun2SblxcTBXmOOYJ5qnuQHHv3Hxq50UUAVpaxpcV1C8E6B45Bhgf4EeTA8wRzBANbtFAcvtNc8P6m6oS3dnoeSzQnmufDJHj+awPXHPpXSdRjuYY54jmOVFdT6EZ5+RHQjzpO/hF6cA1pcAcyJIWPuw6D3DMn11YuwC9Z9NeM9IZ3VfmsFl+07UBU/wi/6zafspPtCmn2b/JVl+7x/ZpWfhF/1m0/ZSfaWmn2b/JVl+7x/ZoCyUUUUAUUUUBy5TL7MeLJFjNp8Hkn2BnTu9mQpOWDd4yjG48jnxxjlS0rZ0/UJYH3wyNG+CNynBweo9RyH1CskXhn2VzQVam4vw5+AxuJNSJu7uNQqtHaCXaeaqVj/AB0Z24yrRNg+qIeoFVLhTg24vstHtSJTgyPnGfEKBzY/UPWoaK/kXvcMczArIx5swJ3MCx5+0cE+Jxz5ZzfeCuOY7awkgbCzRLK0JIJV2O6RQSOh3HHPAIxzqSab1M06dW3pYorL0X598yQmhTQoHMKNcXLqC8pXCRqSQpYA+ypYHAzkkHJGBVc4N0Iap8J70N3nxxdAt+UJyVcZ2MPHCgEAeoq0ab2mQi0V5Rvul2JImNpcA4LKQu08iW28vzhy5Zh+LO0jv4hHad5CGBD7kQHB/RZZDjy+LnxyKk9nwM1JXP7o7OJt6yz2d3Z2cChWH5SP56faFOvta+Tn+fF9sUlbD8rH89PtCnV2tfJz/Pi+2K8h8LLb75mjz80KSw1ZUs7q3ZNxnaEqfBShJYnn5YA+mrbNeXVzp9vcWs03fW4aKeOOQ/FUMyuy5wTtUeBJ3elLytvS9SltpO8hfY+CpOAQVPUEHkQfI+h6iopmyrbqWscZznXc9MY8Sf0Hj+7tt/NJRI5djICWJIAzuUjwAHPOAAByxUlddq14wwkcCeu1mP0ZYD+BqhgVZtC0O37j4XeySJAXKRxxqS0rKMkbuijkRzx0PMeJSluK61vbL98oa8t/gN/hziNby07+MAyKp3xg8xIBzX3E9D5EUgb28eaR5ZDl5GLMfU/yA6Y8hTC4P1lri+EsUaW1paQsHA/0WCVEjeLbsuPLD9eZNH4h1EXNzNMqBFkckKBjl0BOPzj8Y+pNSm8pGexodVVmkt6T5b9PMlezT5TtvfL9zJT9pBdmnynbe+X7mSn7U6O5mDpn+aPLzYVB8d/Jt9+6XH3TVOVB8d/Jt9+6XH3TVackSv4PfylL+6Sfew10NXPP4PnylL+6Sfew10NQEJxdwvBqMDQzKM4OyTHtRt4Mp/mOhHI1z/2f8SzaTf8AcSN+KMxhuEz7IYN3ZceRUjOfFRg+GOm65P1mP+kNWlWHmLm7ZUK8wVZ9ob3bfbz7zQHWFcvauGPED7Cof+kV2lgSobvl2kgEEjOMgEe8V1DXMV//AJxn/aUf360A+Tbar/rNiPUWs399xSO7Qr7UY7yNdUAnjRt6Rc1gkA5Erswc4P52WGeeQcHpWonifh2C/gaC4XKnmrD4yN4Mp8GH1EZByCRQGjwFxBaXlqps1WNY8K0AABiPXBA5Y8QRyP11ZK5gvLW+4dvwQfPY+D3c8eeYI8+mVzlTgg4wT0BwZxZBqUAmhOGGBJGT7UbeR8x5N0I+kACfpQ/hGf1e0/bP9im9Sh/CM/q9p+2f7FAWHsP+SIfnzfetV9qhdh/yRD8+b71qs+pa4Ibq1t2Xldd6FfPR4wrhcY/OXcc5Hxcc80Bu6jYRTxtFNGskbDDIwBB+vx9aSHH/AGOvCGnsN0kYyWtzkuo8dh6uP1T7XqxOKfFFAIHsk7SHgkjs7py8DkJE7czExOFUn/Rk8ufxeXQdH9XNfbrpMdvqLGMBRPCszKP0yzqxx+ttB9SWNdHWe7u03/G2ru9+Of8AGgM1U3tg+R7v5sf3qVcqpvbB8j3fzY/vUoCi/g4fGv8A3W3/AFqdlJP8HD41/wC62/61OygCuR9Ff4JqMJkOPg92gc+QSUK/XpyBrriud+3DhNre7N2i/iLo+0R+bLj2gfnY3A+J3+QoDoiiqV2UcWi/slDN/lEAEcoPU4GFf3MBn37h4VdaAKKKKAUH4RkwEFon5xldgPRUwf4sPrqV7AbIpprSH/tp5HX3KFi+0jVSO0ueTWNYSztfaEP4rd+aGzmZz+qvJT6pgdRl6aLpiWsEVvGPYiRUHmcDGT6nqfU0Alfwi/6zafspPtLTT7N/kqy/d4/s0rPwi/6zafspPtLTT7N/kqy/d4/s0BZKKKwXt2kMbyyMERFLMx6AAZJoDPRUHZ6zPLGki2bhZFVwHkRWAYZG5fBsHmPA18oDnudCh2uCjfosCD9R515roniv8ifppA6t+Wf3/wBwrNKOyfWWd5+oT/bjxNMsB1qT0zQLm4x3NvI4PRguF/8AG2F/jVl7NPyn9r+4U7K9hT2tSi86RdCWxGOvPy/ImLHsqu35yPDF6ZLN9QAH/NW5J2RTY9m6jJ8jGw/juP8AKm3RVnVxOW+lblvRr6IRk/Z9fQSIxiWRQ6ktE27ADA9CA31A0yu0qwknsWjhRncvHhV9GBPoB6mrTRXqgkmiFS/qVJwnJLMRK6f2W3j4MjRRDyLFmH0KNv8AzVvt2RS45XUZPrGw/wDUabdFedXEnLpW5b0aXgvMRepdm9/FzEaTD/un5/U4U/VmqzfpNHtjmEibM7EkDLtydzbQ3TJ5nHWumqjte/ItXjpLgaKXS9TKU4p/69RFXHFDm0FpFHHDEcFzGDuk5YO8knOeWfcB05VAk4rf1v8ALP76sHZ/+U/tf3VTvZ2HKNKm5xXf7Z47MLd21G3dUYopky4UlR+Kcc2xgcyBT4rxF8Ue4V7rRCOyj5m8uv1FTaxjCx9zBfXQijaQq7BRkhEZ2PuVQST6AVQOPOL2ls54Lawv5JJ43iybSZVUONrE7lznBOAB18qY1FTMhy/wdDqenXSXMen3TYBV0NvMA6N1XOw4OQCDg8wORHKnLF2kHHtaTqwPiBaE/Udw/uq90UApOJeKNW1BGt7HTbm3RxteWcd2+D1C78KvL84Fj5YPOpTsx7MV08/CLgrJc4IXb8WIEYO0kZLkci2ByJA8SWPRQEDrfFKWzMvwe8lZQDiG2lcNkZwHC7M/TXO9xYai18b3+j7sObj4QF+DzYB7zvAudnQchmupqKArmjcXJcFFNrewu/hLayqFOM8327APXNWOiigIviTh+C/gaC4Tch5g9GRugZT4MM9feDkEiks/Z/q2kXPf6ee/UeKkZZf0ZY2IyPmk9Mjaej9ooCj6J2gO64udNv4JB8bFtK6E/qsq7vrX6TVA7XtQudSaGO30++7qHexdrWUbmYADA25wADzOOZ6csl70UAoeyjiCaytfgt1YXy7GdkkW0mYEMdxBAXIbcT4YxU12zaXcXFravaRyNPHcxuuwHcuVbDfq4bYSTgDxpiUUAvtH7Q3hTbq1rPayIPam7pmhf1DRhtp8xzA86z3nazpwGIHkupSPZigicsfrUD+OfSr1Wva/nUAqOHuDrvUr/wDpLU4+5RSpitz8bCc4ww6hQeZDYLNnKgHFN+iigNXUr0QRmRlkYLjlHGztzOOSoCx6+A6UtO1LiOS7sntbWxvnMpTc5tZlCqrBz1XJJKgYxjBPPwLVooBBdkd1c6ZNMJ9Pve6nVAWW2lJUoWxkbeakMenPkOR8HTo+tpclgkdwm3BPfQSxZz5d4oz9FSlFAFa2pWEdxE8MyLJG4wysORH+PiD1Bwa2aKASWpdmN9ptx8K0iXvAucRsQHCnqp3EJInvIPTGSAasum9q6RgLqdrPZSDkWaJzGT+qQN3PywR6mmRXxuhoCpjtK0s423iMT0VFdmPuVVLfwqN1jWNQ1BTDp0ElrG3J7y5UxkL491Gfxm4jo5A+g4YXaz8forZoCscDcEW+lxbYhvkYDvJmHtNjwH6KDwUfTk86l9X1ZbZVZkmcMcYhhkkI8eYjUkD1NSFFAc99rL3WpXSNBYXvdQx7AWtZQWJO5jjbyX4oGefI1Z+EuObq0s4LeTRr9mhQJuSF8ELyBwyZBx4U3aKAXP8A8TZ//smpf8Fv/bUUl1fa3eRQ3FnNaafEe9kSVHHfFDlFYuoBBbHsDlgMSSQuG3RQBRRRQH//2Q=="/>
          <p:cNvSpPr>
            <a:spLocks noChangeAspect="1" noChangeArrowheads="1"/>
          </p:cNvSpPr>
          <p:nvPr/>
        </p:nvSpPr>
        <p:spPr bwMode="auto">
          <a:xfrm>
            <a:off x="1130300" y="9239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39" name="Picture 30" descr="http://www.isgtw.org/images/2010/prace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584950"/>
            <a:ext cx="1235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38" descr="http://upload.wikimedia.org/wikipedia/en/b/b5/Epcc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6584950"/>
            <a:ext cx="305435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6583363"/>
            <a:ext cx="8794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smtClean="0"/>
              <a:t>Best practices for scientific </a:t>
            </a:r>
            <a:br>
              <a:rPr lang="en-GB" altLang="en-US" sz="3200" smtClean="0"/>
            </a:br>
            <a:r>
              <a:rPr lang="en-GB" altLang="en-US" sz="3200" smtClean="0"/>
              <a:t>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7675" y="1303338"/>
            <a:ext cx="9144000" cy="54181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Write programs for people, not computers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Let the computer do the work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Make incremental changes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Don’t repeat yourself (or others)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Plan for mistakes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Optimize software only after it works correctly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Document design and purpose, not mechanics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Collaborate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4838" y="6315075"/>
            <a:ext cx="8820150" cy="11223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Greg Wilson, D. A. </a:t>
            </a:r>
            <a:r>
              <a:rPr lang="en-US" dirty="0" err="1">
                <a:latin typeface="+mn-lt"/>
              </a:rPr>
              <a:t>Aruliah</a:t>
            </a:r>
            <a:r>
              <a:rPr lang="en-US" dirty="0">
                <a:latin typeface="+mn-lt"/>
              </a:rPr>
              <a:t>, C. Titus Brown, Neil P. </a:t>
            </a:r>
            <a:r>
              <a:rPr lang="en-US" dirty="0" err="1">
                <a:latin typeface="+mn-lt"/>
              </a:rPr>
              <a:t>Chue</a:t>
            </a:r>
            <a:r>
              <a:rPr lang="en-US" dirty="0">
                <a:latin typeface="+mn-lt"/>
              </a:rPr>
              <a:t> Hong, Matt Davis, Richard T. Guy, Steven H. D. Haddock, Katy Huff, Ian M. Mitchell, Mark </a:t>
            </a:r>
            <a:r>
              <a:rPr lang="en-US" dirty="0" err="1">
                <a:latin typeface="+mn-lt"/>
              </a:rPr>
              <a:t>Plumbley</a:t>
            </a:r>
            <a:r>
              <a:rPr lang="en-US" dirty="0">
                <a:latin typeface="+mn-lt"/>
              </a:rPr>
              <a:t>, Ben Waugh, Ethan P. White, Paul Wilson, Best Practices for Scientific Computing, 26/09/13, http://arxiv.org/abs/1210.0530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smtClean="0"/>
              <a:t>Ten simple rules for reproducible </a:t>
            </a:r>
            <a:br>
              <a:rPr lang="en-GB" altLang="en-US" sz="3200" smtClean="0"/>
            </a:br>
            <a:r>
              <a:rPr lang="en-GB" altLang="en-US" sz="3200" smtClean="0"/>
              <a:t>computational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274638" y="1414463"/>
            <a:ext cx="9661525" cy="541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For every result, keep track of how it was produced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Avoid manual data manipulation steps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Archive the exact versions of all external programs used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Version control all custom scripts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Record all intermediate results, when possible in standardized formats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For analyses that include randomness, note underlying random seeds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Always store raw data behind plots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Generate hierarchical analysis output, allowing layers of increasing detail to be inspected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Connect textual statements to underlying results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sz="2200" smtClean="0"/>
              <a:t>Provide public access to scripts, runs,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838" y="6659563"/>
            <a:ext cx="8820150" cy="865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latin typeface="+mn-lt"/>
              </a:rPr>
              <a:t>Geir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Kjetil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Sandve</a:t>
            </a:r>
            <a:r>
              <a:rPr lang="en-US" dirty="0">
                <a:latin typeface="+mn-lt"/>
              </a:rPr>
              <a:t>, Anton </a:t>
            </a:r>
            <a:r>
              <a:rPr lang="en-US" dirty="0" err="1">
                <a:latin typeface="+mn-lt"/>
              </a:rPr>
              <a:t>Nekrutenko</a:t>
            </a:r>
            <a:r>
              <a:rPr lang="en-US" dirty="0">
                <a:latin typeface="+mn-lt"/>
              </a:rPr>
              <a:t>, James Taylor, </a:t>
            </a:r>
            <a:r>
              <a:rPr lang="en-US" dirty="0" err="1">
                <a:latin typeface="+mn-lt"/>
              </a:rPr>
              <a:t>Eivind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Hovig</a:t>
            </a:r>
            <a:r>
              <a:rPr lang="en-US" dirty="0">
                <a:latin typeface="+mn-lt"/>
              </a:rPr>
              <a:t>. Ten Simple Rules for Reproducible Computational Research. PLOS Computational Biology, 24/10/13, http://dx.doi.org/10.1371/journal.pcbi.1003285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Overheard at a conference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447675" y="1303338"/>
            <a:ext cx="9144000" cy="541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endParaRPr lang="en-GB" altLang="en-US" smtClean="0"/>
          </a:p>
          <a:p>
            <a:pPr marL="0" indent="0" algn="ctr"/>
            <a:r>
              <a:rPr lang="en-GB" altLang="en-US" sz="6600" smtClean="0"/>
              <a:t>“Sometimes efficiency is more important than correctness”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22363" y="1438275"/>
            <a:ext cx="7950200" cy="4473575"/>
            <a:chOff x="722" y="313"/>
            <a:chExt cx="1318" cy="1317"/>
          </a:xfrm>
        </p:grpSpPr>
        <p:sp>
          <p:nvSpPr>
            <p:cNvPr id="8197" name="Line 11"/>
            <p:cNvSpPr>
              <a:spLocks noChangeShapeType="1"/>
            </p:cNvSpPr>
            <p:nvPr/>
          </p:nvSpPr>
          <p:spPr bwMode="auto">
            <a:xfrm>
              <a:off x="722" y="313"/>
              <a:ext cx="1318" cy="1317"/>
            </a:xfrm>
            <a:prstGeom prst="line">
              <a:avLst/>
            </a:prstGeom>
            <a:noFill/>
            <a:ln w="139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98" name="Line 12"/>
            <p:cNvSpPr>
              <a:spLocks noChangeShapeType="1"/>
            </p:cNvSpPr>
            <p:nvPr/>
          </p:nvSpPr>
          <p:spPr bwMode="auto">
            <a:xfrm flipH="1">
              <a:off x="722" y="313"/>
              <a:ext cx="1318" cy="1317"/>
            </a:xfrm>
            <a:prstGeom prst="line">
              <a:avLst/>
            </a:prstGeom>
            <a:noFill/>
            <a:ln w="139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Three rules of 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7675" y="1303338"/>
            <a:ext cx="9144000" cy="54181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Don't – optimised code is not readable or maintainable code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Don't....yet – designing code is not the same as optimising code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Profile first – anything else is just a guess!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Cautions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“More computing sins are committed in the name of efficiency (without necessarily achieving it) than for any other single reason – Including blind stupidity” (W.A. </a:t>
            </a:r>
            <a:r>
              <a:rPr lang="en-GB" sz="2400" dirty="0" err="1" smtClean="0"/>
              <a:t>Wulf</a:t>
            </a:r>
            <a:r>
              <a:rPr lang="en-GB" sz="2400" dirty="0" smtClean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"We should forget about small efficiencies, say about 97% of the time: Premature optimization is the root of all evil.“  (Don Knuth quoting C.A.R Hoare)</a:t>
            </a:r>
          </a:p>
          <a:p>
            <a:pPr>
              <a:defRPr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Have your say…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447675" y="1303338"/>
            <a:ext cx="9144000" cy="541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endParaRPr lang="en-GB" altLang="en-US" sz="4000" smtClean="0"/>
          </a:p>
          <a:p>
            <a:pPr marL="0" indent="0" algn="ctr"/>
            <a:r>
              <a:rPr lang="en-GB" altLang="en-US" sz="4000" smtClean="0"/>
              <a:t>Iterative development does not just apply to software!</a:t>
            </a:r>
          </a:p>
          <a:p>
            <a:pPr marL="0" indent="0" algn="ctr"/>
            <a:endParaRPr lang="en-GB" altLang="en-US" sz="4000" smtClean="0"/>
          </a:p>
          <a:p>
            <a:pPr marL="0" indent="0" algn="ctr"/>
            <a:r>
              <a:rPr lang="en-GB" altLang="en-US" sz="4000" smtClean="0"/>
              <a:t>What were the good and bad points about this boot camp?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Want to get involved?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447675" y="5508625"/>
            <a:ext cx="9144000" cy="636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GB" altLang="en-US" sz="2400" smtClean="0"/>
              <a:t>Grab us during a break!</a:t>
            </a:r>
          </a:p>
          <a:p>
            <a:pPr marL="0" indent="0" algn="ctr"/>
            <a:r>
              <a:rPr lang="en-GB" altLang="en-US" sz="2400" smtClean="0"/>
              <a:t>admin-uk@software-carpentry.org</a:t>
            </a:r>
          </a:p>
          <a:p>
            <a:pPr marL="0" indent="0" algn="ctr"/>
            <a:r>
              <a:rPr lang="en-GB" altLang="en-US" sz="2400" smtClean="0"/>
              <a:t>http://software-carpentry.org/bootcamps</a:t>
            </a:r>
          </a:p>
        </p:txBody>
      </p:sp>
      <p:pic>
        <p:nvPicPr>
          <p:cNvPr id="11268" name="Picture 10" descr="Software Carpentry 'Creator' Ba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208088"/>
            <a:ext cx="1395412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2" descr="Software Carpentry 'Instruc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2574925"/>
            <a:ext cx="13954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4" descr="Software Carpentry 'Organize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154488"/>
            <a:ext cx="1395412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957263"/>
            <a:ext cx="696753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946</Words>
  <Application>Microsoft Office PowerPoint</Application>
  <PresentationFormat>Custom</PresentationFormat>
  <Paragraphs>91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Times New Roman</vt:lpstr>
      <vt:lpstr>ＭＳ Ｐゴシック</vt:lpstr>
      <vt:lpstr>Droid Sans</vt:lpstr>
      <vt:lpstr>Office Theme</vt:lpstr>
      <vt:lpstr>1_Office Theme</vt:lpstr>
      <vt:lpstr>PowerPoint Presentation</vt:lpstr>
      <vt:lpstr>Best practices for scientific  computing</vt:lpstr>
      <vt:lpstr>Ten simple rules for reproducible  computational research</vt:lpstr>
      <vt:lpstr>Overheard at a conference</vt:lpstr>
      <vt:lpstr>Three rules of optimisation</vt:lpstr>
      <vt:lpstr>Have your say…</vt:lpstr>
      <vt:lpstr>Want to get involved?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mjj</cp:lastModifiedBy>
  <cp:revision>251</cp:revision>
  <cp:lastPrinted>1601-01-01T00:00:00Z</cp:lastPrinted>
  <dcterms:created xsi:type="dcterms:W3CDTF">2010-05-24T21:29:39Z</dcterms:created>
  <dcterms:modified xsi:type="dcterms:W3CDTF">2013-12-02T10:15:46Z</dcterms:modified>
</cp:coreProperties>
</file>