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3" d="100"/>
          <a:sy n="103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C95AD-5BFB-0849-BD55-72759F9A8B5E}" type="datetimeFigureOut">
              <a:rPr lang="en-US" smtClean="0"/>
              <a:t>7/16/14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827F1-DB60-DC48-9F74-0C4231FF5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93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6F73B-08DC-1D43-ADD3-34EEE8D3E549}" type="datetimeFigureOut">
              <a:rPr lang="en-US" smtClean="0"/>
              <a:t>7/16/14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5709C-E241-D548-9891-508E4CC7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81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325947-4C90-46DE-94A1-456C30527B58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teid03/Desktop/WIP_Kelly/2%200%201%203/25887%20KBase%20Templates/images/KBase_TitlePage_Logo.png" TargetMode="External"/><Relationship Id="rId4" Type="http://schemas.openxmlformats.org/officeDocument/2006/relationships/image" Target="../media/image3.png"/><Relationship Id="rId5" Type="http://schemas.openxmlformats.org/officeDocument/2006/relationships/image" Target="file://localhost/Users/teid03/Desktop/WIP_Kelly/2%200%201%203/25887%20KBase%20Templates/images/KBase_TitlePage_Banner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3775" y="4343400"/>
            <a:ext cx="5541449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E9B4-A781-E14F-8A03-E0DDB9265BAB}" type="datetime1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KBase_TitlePage_Logo.png" descr="/Users/teid03/Desktop/WIP_Kelly/2 0 1 3/25887 KBase Templates/images/KBase_TitlePage_Logo.png"/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2753776" y="2133600"/>
            <a:ext cx="5541449" cy="186543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76400" y="6172200"/>
            <a:ext cx="7098884" cy="6583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Base_TitlePage_Banner.png" descr="/Users/teid03/Desktop/WIP_Kelly/2 0 1 3/25887 KBase Templates/images/KBase_TitlePage_Banner.png"/>
          <p:cNvPicPr>
            <a:picLocks noChangeAspect="1"/>
          </p:cNvPicPr>
          <p:nvPr userDrawn="1"/>
        </p:nvPicPr>
        <p:blipFill>
          <a:blip r:embed="rId4" r:link="rId5"/>
          <a:srcRect l="1500" t="400" b="400"/>
          <a:stretch>
            <a:fillRect/>
          </a:stretch>
        </p:blipFill>
        <p:spPr>
          <a:xfrm>
            <a:off x="27431" y="27384"/>
            <a:ext cx="1801369" cy="6803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C73D-815E-3E44-B761-F883482382A9}" type="datetime1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 rot="5400000">
            <a:off x="2309018" y="-251618"/>
            <a:ext cx="4525964" cy="822960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12A4-A508-B04B-B7CD-49EA97DAFAE4}" type="datetime1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 rot="5400000">
            <a:off x="541338" y="190501"/>
            <a:ext cx="5851524" cy="601980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800"/>
              </a:spcAft>
              <a:defRPr sz="2500">
                <a:latin typeface="+mn-lt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Helvetica"/>
              </a:defRPr>
            </a:lvl2pPr>
            <a:lvl3pPr marL="731520" indent="-182880">
              <a:buClr>
                <a:srgbClr val="5E9732"/>
              </a:buCl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82A4-2BA7-A947-9058-24993D020EAC}" type="datetime1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289C-EBF9-BE43-99A8-77CCA3456AFF}" type="datetime1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B2C7-8211-3C43-AAD1-592E72A2756A}" type="datetime1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174875"/>
            <a:ext cx="4038600" cy="388620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109E-16F8-6247-9ECF-0F699FDAFEC5}" type="datetime1">
              <a:rPr lang="en-US" smtClean="0"/>
              <a:t>7/16/14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2174875"/>
            <a:ext cx="4038600" cy="388620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DFB6-85DE-DC4B-AA76-EF0452AE8E52}" type="datetime1">
              <a:rPr lang="en-US" smtClean="0"/>
              <a:t>7/16/14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E2E3-2F3A-E742-81C9-9504F7ECA880}" type="datetime1">
              <a:rPr lang="en-US" smtClean="0"/>
              <a:t>7/16/14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DDE2-971A-7A4E-A50C-03230D0C4D58}" type="datetime1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600"/>
              </a:spcAft>
              <a:defRPr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  <a:lvl2pPr marL="45720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2pPr>
            <a:lvl3pPr marL="73152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3pPr>
            <a:lvl4pPr marL="100584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4pPr>
            <a:lvl5pPr marL="1280160" indent="-182880">
              <a:buClr>
                <a:srgbClr val="5E9732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B284-5812-1A45-B1FE-A953110233AD}" type="datetime1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EA3EA-124A-694A-9C13-12EBF654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file://localhost/Users/teid03/Desktop/WIP_Kelly/2%200%201%203/25887%20KBase%20Templates/images/KBase_Logo_Footer.png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CCA7D-9CF3-D84A-A5EC-198EE5D81DB5}" type="datetime1">
              <a:rPr lang="en-US" smtClean="0"/>
              <a:t>7/16/14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EA3EA-124A-694A-9C13-12EBF654DA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KBase_Logo_Footer.png" descr="/Users/teid03/Desktop/WIP_Kelly/2 0 1 3/25887 KBase Templates/images/KBase_Logo_Footer.png"/>
          <p:cNvPicPr>
            <a:picLocks noChangeAspect="1"/>
          </p:cNvPicPr>
          <p:nvPr userDrawn="1"/>
        </p:nvPicPr>
        <p:blipFill>
          <a:blip r:embed="rId13" r:link="rId14"/>
          <a:stretch>
            <a:fillRect/>
          </a:stretch>
        </p:blipFill>
        <p:spPr>
          <a:xfrm>
            <a:off x="5334000" y="6283701"/>
            <a:ext cx="3441284" cy="437774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 rot="10800000">
            <a:off x="457200" y="6283701"/>
            <a:ext cx="8229600" cy="1588"/>
          </a:xfrm>
          <a:prstGeom prst="line">
            <a:avLst/>
          </a:prstGeom>
          <a:ln w="6350" cap="flat" cmpd="sng" algn="ctr">
            <a:solidFill>
              <a:srgbClr val="5E973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5E9732"/>
          </a:solidFill>
          <a:latin typeface="+mj-lt"/>
          <a:ea typeface="+mj-ea"/>
          <a:cs typeface=" 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6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9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Carpentry Workshop</a:t>
            </a:r>
          </a:p>
          <a:p>
            <a:r>
              <a:rPr lang="en-US" dirty="0" smtClean="0"/>
              <a:t>July 17-18</a:t>
            </a:r>
          </a:p>
          <a:p>
            <a:r>
              <a:rPr lang="en-US" dirty="0" smtClean="0"/>
              <a:t>Portland, OR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0"/>
            <a:ext cx="3657600" cy="914400"/>
          </a:xfrm>
        </p:spPr>
        <p:txBody>
          <a:bodyPr/>
          <a:lstStyle/>
          <a:p>
            <a:r>
              <a:rPr lang="en-US" dirty="0" smtClean="0"/>
              <a:t>A KBase Primer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52296" y="2230340"/>
            <a:ext cx="3172103" cy="129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new-general-kbase-graph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30" y="152400"/>
            <a:ext cx="4216927" cy="33851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072460"/>
            <a:ext cx="8206817" cy="346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310"/>
              </a:spcAft>
            </a:pPr>
            <a:r>
              <a:rPr lang="en-US" sz="1600" b="1" dirty="0">
                <a:latin typeface="Century Gothic"/>
                <a:cs typeface="Century Gothic"/>
              </a:rPr>
              <a:t>How can KBase impact your research?</a:t>
            </a:r>
            <a:r>
              <a:rPr lang="en-US" sz="1600" dirty="0">
                <a:latin typeface="Century Gothic"/>
                <a:cs typeface="Century Gothic"/>
              </a:rPr>
              <a:t>  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entury Gothic"/>
                <a:cs typeface="Century Gothic"/>
              </a:rPr>
              <a:t>Integrates diverse </a:t>
            </a:r>
            <a:r>
              <a:rPr lang="en-US" sz="1600" dirty="0" smtClean="0">
                <a:latin typeface="Century Gothic"/>
                <a:cs typeface="Century Gothic"/>
              </a:rPr>
              <a:t>data, </a:t>
            </a:r>
            <a:r>
              <a:rPr lang="en-US" sz="1600" dirty="0">
                <a:latin typeface="Century Gothic"/>
                <a:cs typeface="Century Gothic"/>
              </a:rPr>
              <a:t>enabling science and comparisons that were never before possible.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entury Gothic"/>
                <a:cs typeface="Century Gothic"/>
              </a:rPr>
              <a:t>Connects data with a diverse set of powerful computational tools, </a:t>
            </a:r>
            <a:r>
              <a:rPr lang="en-US" sz="1600" dirty="0" smtClean="0">
                <a:latin typeface="Century Gothic"/>
                <a:cs typeface="Century Gothic"/>
              </a:rPr>
              <a:t>to enable prediction of </a:t>
            </a:r>
            <a:r>
              <a:rPr lang="en-US" sz="1600" dirty="0">
                <a:latin typeface="Century Gothic"/>
                <a:cs typeface="Century Gothic"/>
              </a:rPr>
              <a:t>biological behavior, to test and generate hypotheses, and to propose new experiments.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entury Gothic"/>
                <a:cs typeface="Century Gothic"/>
              </a:rPr>
              <a:t>Improves the knowledge of gene function and protein behavior in microbes, plants, communities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entury Gothic"/>
                <a:cs typeface="Century Gothic"/>
              </a:rPr>
              <a:t>Permits incorporation of your own data and tools in an open-source, open-architecture framework with access to DOE computing and network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entury Gothic"/>
                <a:cs typeface="Century Gothic"/>
              </a:rPr>
              <a:t>Promotes </a:t>
            </a:r>
            <a:r>
              <a:rPr lang="en-US" sz="1600" dirty="0">
                <a:latin typeface="Century Gothic"/>
                <a:cs typeface="Century Gothic"/>
              </a:rPr>
              <a:t>research collaborations and cooperation on a scale not previously possible. </a:t>
            </a:r>
          </a:p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819" y="762000"/>
            <a:ext cx="42177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/>
                <a:cs typeface="Century Gothic"/>
              </a:rPr>
              <a:t>KBase </a:t>
            </a:r>
            <a:r>
              <a:rPr lang="en-US" sz="1400" dirty="0">
                <a:latin typeface="Century Gothic"/>
                <a:cs typeface="Century Gothic"/>
              </a:rPr>
              <a:t>is a software and data </a:t>
            </a:r>
            <a:r>
              <a:rPr lang="en-US" sz="1400" dirty="0" smtClean="0">
                <a:latin typeface="Century Gothic"/>
                <a:cs typeface="Century Gothic"/>
              </a:rPr>
              <a:t>environment for predictive systems biology. </a:t>
            </a:r>
            <a:endParaRPr lang="en-US" sz="1400" dirty="0">
              <a:latin typeface="Century Gothic"/>
              <a:cs typeface="Century Gothic"/>
            </a:endParaRPr>
          </a:p>
          <a:p>
            <a:endParaRPr lang="en-US" sz="1400" dirty="0" smtClean="0">
              <a:latin typeface="Century Gothic"/>
              <a:cs typeface="Century Gothic"/>
            </a:endParaRPr>
          </a:p>
          <a:p>
            <a:r>
              <a:rPr lang="en-US" sz="1400" dirty="0" smtClean="0">
                <a:latin typeface="Century Gothic"/>
                <a:cs typeface="Century Gothic"/>
              </a:rPr>
              <a:t>KBase </a:t>
            </a:r>
            <a:r>
              <a:rPr lang="en-US" sz="1400" dirty="0">
                <a:latin typeface="Century Gothic"/>
                <a:cs typeface="Century Gothic"/>
              </a:rPr>
              <a:t>will serve as a catalyst for biological research, accelerating discovery for DOE missions and providing insights and benefits that can ultimately serve numerous application areas. </a:t>
            </a:r>
            <a:endParaRPr lang="en-US" sz="10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8521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xmlns:p14="http://schemas.microsoft.com/office/powerpoint/2010/main" advClick="0" advTm="2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r>
              <a:rPr lang="en-US" sz="2000" b="1" i="1" dirty="0">
                <a:latin typeface="Calibri" pitchFamily="34" charset="0"/>
              </a:rPr>
              <a:t>Knowledge</a:t>
            </a:r>
            <a:r>
              <a:rPr lang="en-US" sz="2000" dirty="0">
                <a:latin typeface="Calibri" pitchFamily="34" charset="0"/>
              </a:rPr>
              <a:t>base enabling </a:t>
            </a:r>
            <a:r>
              <a:rPr lang="en-US" sz="2000" b="1" i="1" dirty="0">
                <a:latin typeface="Calibri" pitchFamily="34" charset="0"/>
              </a:rPr>
              <a:t>predictive</a:t>
            </a:r>
            <a:r>
              <a:rPr lang="en-US" sz="2000" dirty="0">
                <a:latin typeface="Calibri" pitchFamily="34" charset="0"/>
              </a:rPr>
              <a:t> systems biology.</a:t>
            </a: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Powerful modeling framework.</a:t>
            </a: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>
                <a:latin typeface="Calibri" pitchFamily="34" charset="0"/>
              </a:rPr>
              <a:t>C</a:t>
            </a:r>
            <a:r>
              <a:rPr lang="ru-RU" sz="2000" b="1" dirty="0">
                <a:latin typeface="Calibri" pitchFamily="34" charset="0"/>
              </a:rPr>
              <a:t>ommunity-driven</a:t>
            </a:r>
            <a:r>
              <a:rPr lang="ru-RU" sz="2000" dirty="0">
                <a:latin typeface="Calibri" pitchFamily="34" charset="0"/>
              </a:rPr>
              <a:t>, extensible and scalable </a:t>
            </a:r>
            <a:r>
              <a:rPr lang="ru-RU" sz="2000" b="1" dirty="0">
                <a:latin typeface="Calibri" pitchFamily="34" charset="0"/>
              </a:rPr>
              <a:t>open-source </a:t>
            </a:r>
            <a:r>
              <a:rPr lang="ru-RU" sz="2000" dirty="0">
                <a:latin typeface="Calibri" pitchFamily="34" charset="0"/>
              </a:rPr>
              <a:t>software and application system. </a:t>
            </a: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Infrastructure for integration and reconciliation of algorithms and data sources.</a:t>
            </a:r>
          </a:p>
          <a:p>
            <a:pPr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  Framework for standardization, search, and association of data.</a:t>
            </a:r>
          </a:p>
          <a:p>
            <a:pPr>
              <a:spcBef>
                <a:spcPts val="8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  Resource to enable </a:t>
            </a:r>
            <a:r>
              <a:rPr lang="en-US" sz="2000" b="1" dirty="0">
                <a:latin typeface="Calibri" pitchFamily="34" charset="0"/>
              </a:rPr>
              <a:t>experimental design </a:t>
            </a:r>
            <a:r>
              <a:rPr lang="en-US" sz="2000" dirty="0">
                <a:latin typeface="Calibri" pitchFamily="34" charset="0"/>
              </a:rPr>
              <a:t>and </a:t>
            </a:r>
            <a:r>
              <a:rPr lang="en-US" sz="2000" b="1" dirty="0">
                <a:latin typeface="Calibri" pitchFamily="34" charset="0"/>
              </a:rPr>
              <a:t>interpretation</a:t>
            </a:r>
            <a:r>
              <a:rPr lang="en-US" sz="2000" dirty="0">
                <a:latin typeface="Calibri" pitchFamily="34" charset="0"/>
              </a:rPr>
              <a:t> of results.</a:t>
            </a:r>
          </a:p>
        </p:txBody>
      </p:sp>
      <p:pic>
        <p:nvPicPr>
          <p:cNvPr id="20" name="Picture 19" descr="Cellular_Systems_for_Diverse_National_Needs_origina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8" y="3968750"/>
            <a:ext cx="2667000" cy="1863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Miscanth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3968750"/>
            <a:ext cx="1917700" cy="19288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3791744" y="3553619"/>
            <a:ext cx="1863725" cy="26939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1"/>
          <p:cNvSpPr txBox="1">
            <a:spLocks noChangeArrowheads="1"/>
          </p:cNvSpPr>
          <p:nvPr/>
        </p:nvSpPr>
        <p:spPr bwMode="auto">
          <a:xfrm>
            <a:off x="1112838" y="5832475"/>
            <a:ext cx="1060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Microbes</a:t>
            </a:r>
          </a:p>
        </p:txBody>
      </p:sp>
      <p:sp>
        <p:nvSpPr>
          <p:cNvPr id="30" name="TextBox 11"/>
          <p:cNvSpPr txBox="1">
            <a:spLocks noChangeArrowheads="1"/>
          </p:cNvSpPr>
          <p:nvPr/>
        </p:nvSpPr>
        <p:spPr bwMode="auto">
          <a:xfrm>
            <a:off x="3875088" y="5810250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Communities</a:t>
            </a:r>
          </a:p>
        </p:txBody>
      </p:sp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7296150" y="585946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Plants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8126" y="195263"/>
            <a:ext cx="8229600" cy="838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5E9732"/>
                </a:solidFill>
                <a:latin typeface="+mj-lt"/>
                <a:ea typeface="+mj-ea"/>
                <a:cs typeface=" calibri"/>
              </a:defRPr>
            </a:lvl1pPr>
          </a:lstStyle>
          <a:p>
            <a:r>
              <a:rPr lang="en-US" dirty="0" smtClean="0"/>
              <a:t>KBase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5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xmlns:p14="http://schemas.microsoft.com/office/powerpoint/2010/main" advClick="0" advTm="2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22" name="Picture 14" descr="http://217.138.0.100/images/showFullWatermarked.html/B302255-Chlamydomonas_sp._algae,_SEM-SPL.jpg?id=66302025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0410" y="3268449"/>
            <a:ext cx="11430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KBase-Plants: Targeted genomes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pic>
        <p:nvPicPr>
          <p:cNvPr id="43010" name="Picture 2" descr="http://polyploidy.tamu.edu/photogallery/events/impact1+/images/sorghum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6560" y="3268449"/>
            <a:ext cx="11430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3018" name="Picture 10" descr="http://ts4.mm.bing.net/images/thumbnail.aspx?q=678098440371&amp;id=0151ae83d36c9dfb0de76dc430b7a524&amp;url=http%3a%2f%2fwww.udel.edu%2fPR%2fUDaily%2f2007%2fjun%2fbrachypodiumlg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0610" y="3268449"/>
            <a:ext cx="11430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3014" name="Picture 6" descr="Miscanthus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1910" y="4327229"/>
            <a:ext cx="11430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Unknown.jpg"/>
          <p:cNvPicPr>
            <a:picLocks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4353310" y="1202601"/>
            <a:ext cx="1600200" cy="114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images.jpg"/>
          <p:cNvPicPr>
            <a:picLocks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078060" y="974001"/>
            <a:ext cx="11430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129" name="Rectangle 6"/>
          <p:cNvSpPr>
            <a:spLocks noChangeArrowheads="1"/>
          </p:cNvSpPr>
          <p:nvPr/>
        </p:nvSpPr>
        <p:spPr bwMode="auto">
          <a:xfrm>
            <a:off x="2138363" y="1539875"/>
            <a:ext cx="790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Poplar</a:t>
            </a:r>
          </a:p>
        </p:txBody>
      </p:sp>
      <p:sp>
        <p:nvSpPr>
          <p:cNvPr id="5130" name="Rectangle 15"/>
          <p:cNvSpPr>
            <a:spLocks noChangeArrowheads="1"/>
          </p:cNvSpPr>
          <p:nvPr/>
        </p:nvSpPr>
        <p:spPr bwMode="auto">
          <a:xfrm>
            <a:off x="5724525" y="1539875"/>
            <a:ext cx="1327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yriad Pro" pitchFamily="34" charset="0"/>
              </a:rPr>
              <a:t>Arabidopsis</a:t>
            </a:r>
          </a:p>
        </p:txBody>
      </p:sp>
      <p:sp>
        <p:nvSpPr>
          <p:cNvPr id="5131" name="Rectangle 7"/>
          <p:cNvSpPr>
            <a:spLocks noChangeArrowheads="1"/>
          </p:cNvSpPr>
          <p:nvPr/>
        </p:nvSpPr>
        <p:spPr bwMode="auto">
          <a:xfrm>
            <a:off x="2486025" y="2897188"/>
            <a:ext cx="1027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Sorghum</a:t>
            </a:r>
          </a:p>
        </p:txBody>
      </p:sp>
      <p:sp>
        <p:nvSpPr>
          <p:cNvPr id="5132" name="Rectangle 8"/>
          <p:cNvSpPr>
            <a:spLocks noChangeArrowheads="1"/>
          </p:cNvSpPr>
          <p:nvPr/>
        </p:nvSpPr>
        <p:spPr bwMode="auto">
          <a:xfrm>
            <a:off x="1914525" y="5259388"/>
            <a:ext cx="128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Miscanthus</a:t>
            </a:r>
          </a:p>
        </p:txBody>
      </p:sp>
      <p:sp>
        <p:nvSpPr>
          <p:cNvPr id="5133" name="Rectangle 9"/>
          <p:cNvSpPr>
            <a:spLocks noChangeArrowheads="1"/>
          </p:cNvSpPr>
          <p:nvPr/>
        </p:nvSpPr>
        <p:spPr bwMode="auto">
          <a:xfrm>
            <a:off x="5799138" y="5273675"/>
            <a:ext cx="13255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Switchgrass</a:t>
            </a:r>
          </a:p>
        </p:txBody>
      </p:sp>
      <p:sp>
        <p:nvSpPr>
          <p:cNvPr id="5134" name="Rectangle 12"/>
          <p:cNvSpPr>
            <a:spLocks noChangeArrowheads="1"/>
          </p:cNvSpPr>
          <p:nvPr/>
        </p:nvSpPr>
        <p:spPr bwMode="auto">
          <a:xfrm>
            <a:off x="5434013" y="2897188"/>
            <a:ext cx="1593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Brachypodium</a:t>
            </a:r>
          </a:p>
        </p:txBody>
      </p:sp>
      <p:sp>
        <p:nvSpPr>
          <p:cNvPr id="5135" name="Rectangle 13"/>
          <p:cNvSpPr>
            <a:spLocks noChangeArrowheads="1"/>
          </p:cNvSpPr>
          <p:nvPr/>
        </p:nvSpPr>
        <p:spPr bwMode="auto">
          <a:xfrm>
            <a:off x="3609975" y="2897188"/>
            <a:ext cx="1816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Chlamydomonas</a:t>
            </a:r>
          </a:p>
        </p:txBody>
      </p:sp>
      <p:pic>
        <p:nvPicPr>
          <p:cNvPr id="43020" name="Picture 12" descr="http://2.bp.blogspot.com/_QIjZXwAi4ag/TBPtqNWl2nI/AAAAAAAABL0/u4en7OlRuAw/s1600/switchgrasscrop.jpg"/>
          <p:cNvPicPr>
            <a:picLocks noChangeArrowheads="1"/>
          </p:cNvPicPr>
          <p:nvPr/>
        </p:nvPicPr>
        <p:blipFill>
          <a:blip r:embed="rId9" cstate="print"/>
          <a:srcRect l="28723" t="10638" r="29787" b="12766"/>
          <a:stretch>
            <a:fillRect/>
          </a:stretch>
        </p:blipFill>
        <p:spPr bwMode="auto">
          <a:xfrm>
            <a:off x="3186248" y="4327229"/>
            <a:ext cx="11430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827213" y="857250"/>
            <a:ext cx="5432425" cy="1922463"/>
          </a:xfrm>
          <a:prstGeom prst="roundRect">
            <a:avLst>
              <a:gd name="adj" fmla="val 16667"/>
            </a:avLst>
          </a:prstGeom>
          <a:solidFill>
            <a:srgbClr val="BFBFBF">
              <a:alpha val="16078"/>
            </a:srgbClr>
          </a:solidFill>
          <a:ln w="9525">
            <a:solidFill>
              <a:srgbClr val="BFBF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270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KBase-</a:t>
            </a:r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Plants Services: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1033463"/>
            <a:ext cx="8763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Providing Plant-specific data and methods:</a:t>
            </a: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Central Store</a:t>
            </a: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ID Server</a:t>
            </a:r>
            <a:endParaRPr lang="en-US" sz="2000" dirty="0">
              <a:latin typeface="Calibri" pitchFamily="34" charset="0"/>
            </a:endParaRPr>
          </a:p>
          <a:p>
            <a:pPr marL="285750" lvl="1" indent="-2857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</a:rPr>
              <a:t>Expression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  </a:t>
            </a:r>
            <a:r>
              <a:rPr lang="en-US" sz="2000" dirty="0" smtClean="0">
                <a:latin typeface="Calibri" pitchFamily="34" charset="0"/>
              </a:rPr>
              <a:t>Functional </a:t>
            </a:r>
            <a:r>
              <a:rPr lang="en-US" sz="2000" dirty="0" err="1" smtClean="0">
                <a:latin typeface="Calibri" pitchFamily="34" charset="0"/>
              </a:rPr>
              <a:t>Ortholog</a:t>
            </a:r>
            <a:r>
              <a:rPr lang="en-US" sz="2000" dirty="0" smtClean="0">
                <a:latin typeface="Calibri" pitchFamily="34" charset="0"/>
              </a:rPr>
              <a:t> Prediction</a:t>
            </a:r>
            <a:endParaRPr lang="en-US" sz="2000" dirty="0">
              <a:latin typeface="Calibri" pitchFamily="34" charset="0"/>
            </a:endParaRPr>
          </a:p>
          <a:p>
            <a:pPr>
              <a:spcBef>
                <a:spcPts val="8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  </a:t>
            </a:r>
            <a:r>
              <a:rPr lang="en-US" sz="2000" dirty="0" err="1" smtClean="0">
                <a:latin typeface="Calibri" pitchFamily="34" charset="0"/>
              </a:rPr>
              <a:t>Interlog</a:t>
            </a:r>
            <a:r>
              <a:rPr lang="en-US" sz="2000" dirty="0" smtClean="0">
                <a:latin typeface="Calibri" pitchFamily="34" charset="0"/>
              </a:rPr>
              <a:t> Projection</a:t>
            </a:r>
          </a:p>
          <a:p>
            <a:pPr>
              <a:spcBef>
                <a:spcPts val="8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   Annotation</a:t>
            </a:r>
          </a:p>
          <a:p>
            <a:pPr>
              <a:spcBef>
                <a:spcPts val="8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</a:rPr>
              <a:t>   </a:t>
            </a:r>
            <a:r>
              <a:rPr lang="en-US" sz="2000" i="1" dirty="0" smtClean="0">
                <a:latin typeface="Calibri" pitchFamily="34" charset="0"/>
              </a:rPr>
              <a:t>FBA Modeling</a:t>
            </a:r>
          </a:p>
          <a:p>
            <a:pPr>
              <a:spcBef>
                <a:spcPts val="8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  </a:t>
            </a:r>
            <a:r>
              <a:rPr lang="en-US" sz="2000" b="1" dirty="0" smtClean="0">
                <a:latin typeface="Calibri" pitchFamily="34" charset="0"/>
              </a:rPr>
              <a:t>Ontology</a:t>
            </a:r>
          </a:p>
          <a:p>
            <a:pPr>
              <a:spcBef>
                <a:spcPts val="8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  </a:t>
            </a:r>
            <a:r>
              <a:rPr lang="en-US" sz="2000" b="1" dirty="0" smtClean="0">
                <a:latin typeface="Calibri" pitchFamily="34" charset="0"/>
              </a:rPr>
              <a:t>Networks</a:t>
            </a:r>
            <a:endParaRPr lang="en-US" sz="20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>
                <a:latin typeface="Myriad Pro" pitchFamily="34" charset="0"/>
                <a:cs typeface="Myriad Pro" pitchFamily="34" charset="0"/>
              </a:rPr>
              <a:t>IRIS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i</a:t>
            </a:r>
            <a:r>
              <a:rPr lang="en-US" sz="2000" b="1" i="1" dirty="0" err="1" smtClean="0">
                <a:latin typeface="Calibri" pitchFamily="34" charset="0"/>
              </a:rPr>
              <a:t>ris.kbase.us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2" name="Picture 1" descr="IR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9144000" cy="38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4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157887"/>
            <a:ext cx="8229600" cy="6993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dirty="0" smtClean="0">
                <a:latin typeface="Myriad Pro" pitchFamily="34" charset="0"/>
                <a:cs typeface="Myriad Pro" pitchFamily="34" charset="0"/>
              </a:rPr>
              <a:t>Narrative</a:t>
            </a:r>
            <a:endParaRPr lang="en-US" sz="3200" b="1" i="1" dirty="0" smtClean="0">
              <a:latin typeface="Myriad Pro" pitchFamily="34" charset="0"/>
              <a:cs typeface="Myriad Pro" pitchFamily="34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833408"/>
            <a:ext cx="876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>
              <a:spcBef>
                <a:spcPts val="800"/>
              </a:spcBef>
              <a:defRPr/>
            </a:pPr>
            <a:r>
              <a:rPr lang="en-US" sz="2000" b="1" i="1" dirty="0" smtClean="0">
                <a:latin typeface="Calibri" pitchFamily="34" charset="0"/>
              </a:rPr>
              <a:t>http://</a:t>
            </a:r>
            <a:r>
              <a:rPr lang="en-US" sz="2000" b="1" i="1" dirty="0" err="1" smtClean="0">
                <a:latin typeface="Calibri" pitchFamily="34" charset="0"/>
              </a:rPr>
              <a:t>demo</a:t>
            </a:r>
            <a:r>
              <a:rPr lang="en-US" sz="2000" b="1" i="1" dirty="0" err="1" smtClean="0">
                <a:latin typeface="Calibri" pitchFamily="34" charset="0"/>
              </a:rPr>
              <a:t>.kbase.us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3" name="Picture 2" descr="Narrat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2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5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187</Words>
  <Application>Microsoft Macintosh PowerPoint</Application>
  <PresentationFormat>On-screen Show (4:3)</PresentationFormat>
  <Paragraphs>50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A KBase Primer</vt:lpstr>
      <vt:lpstr>PowerPoint Presentation</vt:lpstr>
      <vt:lpstr>KBase-Plants: Targeted genomes</vt:lpstr>
      <vt:lpstr>KBase-Plants Services:</vt:lpstr>
      <vt:lpstr>IRIS</vt:lpstr>
      <vt:lpstr>Narrative</vt:lpstr>
    </vt:vector>
  </TitlesOfParts>
  <Company>Lawrence Berkeley National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TEID03</dc:creator>
  <cp:lastModifiedBy>Samuel Seaver</cp:lastModifiedBy>
  <cp:revision>10</cp:revision>
  <dcterms:created xsi:type="dcterms:W3CDTF">2013-03-26T17:42:47Z</dcterms:created>
  <dcterms:modified xsi:type="dcterms:W3CDTF">2014-07-16T16:08:33Z</dcterms:modified>
</cp:coreProperties>
</file>