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33"/>
    <p:restoredTop sz="94695"/>
  </p:normalViewPr>
  <p:slideViewPr>
    <p:cSldViewPr snapToGrid="0">
      <p:cViewPr varScale="1">
        <p:scale>
          <a:sx n="83" d="100"/>
          <a:sy n="83" d="100"/>
        </p:scale>
        <p:origin x="224"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7/19/24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0790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7/19/24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23857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7/19/24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4955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7/19/24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85844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7/19/24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186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7/19/24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59689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7/19/24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5630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7/19/24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56049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7/19/24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52541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7/19/24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5806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7/19/24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6301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7/19/24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74681649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endpointprotector.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stop-source-code-thef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endpointprotector.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stop-source-code-theft.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top-source-code-theft.com/source-code-security-best-practices/" TargetMode="External"/><Relationship Id="rId2" Type="http://schemas.openxmlformats.org/officeDocument/2006/relationships/hyperlink" Target="https://www.endpointprotector.com/blog/your-ultimate-guide-to-source-code-protection/#section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264E7943-BDFE-C5AB-CD78-D42E8F4BF7B9}"/>
              </a:ext>
            </a:extLst>
          </p:cNvPr>
          <p:cNvSpPr>
            <a:spLocks noGrp="1"/>
          </p:cNvSpPr>
          <p:nvPr>
            <p:ph type="ctrTitle"/>
          </p:nvPr>
        </p:nvSpPr>
        <p:spPr>
          <a:xfrm>
            <a:off x="838200" y="513189"/>
            <a:ext cx="5797883" cy="2667000"/>
          </a:xfrm>
        </p:spPr>
        <p:txBody>
          <a:bodyPr anchor="b">
            <a:normAutofit/>
          </a:bodyPr>
          <a:lstStyle/>
          <a:p>
            <a:r>
              <a:rPr lang="en-US" sz="4400" b="0" i="0" u="none" strike="noStrike" dirty="0">
                <a:solidFill>
                  <a:schemeClr val="tx1"/>
                </a:solidFill>
                <a:effectLst/>
                <a:latin typeface="arial" panose="020B0604020202020204" pitchFamily="34" charset="0"/>
              </a:rPr>
              <a:t>Security Controls in Shared Source Code Repositories</a:t>
            </a:r>
            <a:endParaRPr lang="en-US" dirty="0">
              <a:solidFill>
                <a:schemeClr val="tx1"/>
              </a:solidFill>
            </a:endParaRPr>
          </a:p>
        </p:txBody>
      </p:sp>
      <p:sp>
        <p:nvSpPr>
          <p:cNvPr id="3" name="Subtitle 2">
            <a:extLst>
              <a:ext uri="{FF2B5EF4-FFF2-40B4-BE49-F238E27FC236}">
                <a16:creationId xmlns:a16="http://schemas.microsoft.com/office/drawing/2014/main" id="{D59FFFB4-D2FB-5439-13B7-41F936CD25AD}"/>
              </a:ext>
            </a:extLst>
          </p:cNvPr>
          <p:cNvSpPr>
            <a:spLocks noGrp="1"/>
          </p:cNvSpPr>
          <p:nvPr>
            <p:ph type="subTitle" idx="1"/>
          </p:nvPr>
        </p:nvSpPr>
        <p:spPr>
          <a:xfrm>
            <a:off x="838200" y="3408788"/>
            <a:ext cx="5797882" cy="1785690"/>
          </a:xfrm>
        </p:spPr>
        <p:txBody>
          <a:bodyPr anchor="t">
            <a:normAutofit/>
          </a:bodyPr>
          <a:lstStyle/>
          <a:p>
            <a:pPr algn="l"/>
            <a:r>
              <a:rPr lang="en-US" sz="2200" dirty="0">
                <a:solidFill>
                  <a:schemeClr val="tx2"/>
                </a:solidFill>
              </a:rPr>
              <a:t>Kevin Meza</a:t>
            </a:r>
          </a:p>
          <a:p>
            <a:pPr algn="l"/>
            <a:r>
              <a:rPr lang="en-US" sz="2200" dirty="0">
                <a:solidFill>
                  <a:schemeClr val="tx2"/>
                </a:solidFill>
              </a:rPr>
              <a:t>CSD380</a:t>
            </a:r>
          </a:p>
          <a:p>
            <a:pPr algn="l"/>
            <a:r>
              <a:rPr lang="en-US" sz="2200" dirty="0">
                <a:solidFill>
                  <a:schemeClr val="tx2"/>
                </a:solidFill>
              </a:rPr>
              <a:t>Mod 11.2</a:t>
            </a:r>
          </a:p>
        </p:txBody>
      </p:sp>
      <p:pic>
        <p:nvPicPr>
          <p:cNvPr id="23" name="Picture 22" descr="School desk with books and pencils with chalkboard in background">
            <a:extLst>
              <a:ext uri="{FF2B5EF4-FFF2-40B4-BE49-F238E27FC236}">
                <a16:creationId xmlns:a16="http://schemas.microsoft.com/office/drawing/2014/main" id="{41B5EA53-FAE8-DBF9-C67C-871A8B229E4E}"/>
              </a:ext>
            </a:extLst>
          </p:cNvPr>
          <p:cNvPicPr>
            <a:picLocks noChangeAspect="1"/>
          </p:cNvPicPr>
          <p:nvPr/>
        </p:nvPicPr>
        <p:blipFill>
          <a:blip r:embed="rId2"/>
          <a:srcRect l="41042"/>
          <a:stretch/>
        </p:blipFill>
        <p:spPr>
          <a:xfrm>
            <a:off x="7162800" y="10"/>
            <a:ext cx="5029200" cy="5693802"/>
          </a:xfrm>
          <a:prstGeom prst="rect">
            <a:avLst/>
          </a:prstGeom>
        </p:spPr>
      </p:pic>
      <p:sp>
        <p:nvSpPr>
          <p:cNvPr id="24" name="Rectangle 23">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36985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AB93-50B6-DD03-DC3D-010CA11798B2}"/>
              </a:ext>
            </a:extLst>
          </p:cNvPr>
          <p:cNvSpPr>
            <a:spLocks noGrp="1"/>
          </p:cNvSpPr>
          <p:nvPr>
            <p:ph type="title"/>
          </p:nvPr>
        </p:nvSpPr>
        <p:spPr/>
        <p:txBody>
          <a:bodyPr/>
          <a:lstStyle/>
          <a:p>
            <a:pPr algn="ctr"/>
            <a:r>
              <a:rPr lang="en-US" b="0" i="0" dirty="0">
                <a:effectLst/>
                <a:latin typeface="Söhne"/>
              </a:rPr>
              <a:t>Importance of Source Code Security</a:t>
            </a:r>
            <a:endParaRPr lang="en-US" dirty="0"/>
          </a:p>
        </p:txBody>
      </p:sp>
      <p:sp>
        <p:nvSpPr>
          <p:cNvPr id="3" name="Content Placeholder 2">
            <a:extLst>
              <a:ext uri="{FF2B5EF4-FFF2-40B4-BE49-F238E27FC236}">
                <a16:creationId xmlns:a16="http://schemas.microsoft.com/office/drawing/2014/main" id="{AE660D30-A638-DA0D-D243-9906C7426F6D}"/>
              </a:ext>
            </a:extLst>
          </p:cNvPr>
          <p:cNvSpPr>
            <a:spLocks noGrp="1"/>
          </p:cNvSpPr>
          <p:nvPr>
            <p:ph idx="1"/>
          </p:nvPr>
        </p:nvSpPr>
        <p:spPr/>
        <p:txBody>
          <a:bodyPr>
            <a:normAutofit fontScale="92500" lnSpcReduction="20000"/>
          </a:bodyPr>
          <a:lstStyle/>
          <a:p>
            <a:pPr>
              <a:lnSpc>
                <a:spcPct val="110000"/>
              </a:lnSpc>
            </a:pPr>
            <a:r>
              <a:rPr lang="en-US" sz="2800" b="0" i="0" dirty="0">
                <a:effectLst/>
                <a:latin typeface="Söhne"/>
              </a:rPr>
              <a:t>"If source code gets leaked or stolen, it can cause massive damage to your organization. It’s not just about financial losses – it can also decrease customers’ trust and negatively impact your reputation. That’s why source code security should be among your priorities if it isn’t already.” </a:t>
            </a:r>
            <a:r>
              <a:rPr lang="en-US" sz="2800" b="0" i="0" dirty="0">
                <a:effectLst/>
                <a:latin typeface="Söhne"/>
                <a:hlinkClick r:id="rId2"/>
              </a:rPr>
              <a:t>www.endpointprotector.com</a:t>
            </a:r>
            <a:r>
              <a:rPr lang="en-US" sz="2800" b="0" i="0" dirty="0">
                <a:effectLst/>
                <a:latin typeface="Söhne"/>
              </a:rPr>
              <a:t> </a:t>
            </a:r>
          </a:p>
          <a:p>
            <a:pPr>
              <a:lnSpc>
                <a:spcPct val="110000"/>
              </a:lnSpc>
              <a:buFont typeface="Arial" panose="020B0604020202020204" pitchFamily="34" charset="0"/>
              <a:buChar char="•"/>
            </a:pPr>
            <a:r>
              <a:rPr lang="en-US" sz="2800" b="0" i="0" dirty="0">
                <a:effectLst/>
                <a:latin typeface="Söhne"/>
              </a:rPr>
              <a:t>Source code is a critical intellectual property and competitive advantage.</a:t>
            </a:r>
          </a:p>
          <a:p>
            <a:pPr>
              <a:lnSpc>
                <a:spcPct val="110000"/>
              </a:lnSpc>
              <a:buFont typeface="Arial" panose="020B0604020202020204" pitchFamily="34" charset="0"/>
              <a:buChar char="•"/>
            </a:pPr>
            <a:r>
              <a:rPr lang="en-US" sz="2800" b="0" i="0" dirty="0">
                <a:effectLst/>
                <a:latin typeface="Söhne"/>
              </a:rPr>
              <a:t>Leaked or stolen source code can lead to financial losses, damaged reputation, and decreased customer trust.</a:t>
            </a:r>
          </a:p>
          <a:p>
            <a:pPr>
              <a:lnSpc>
                <a:spcPct val="110000"/>
              </a:lnSpc>
              <a:buFont typeface="Arial" panose="020B0604020202020204" pitchFamily="34" charset="0"/>
              <a:buChar char="•"/>
            </a:pPr>
            <a:r>
              <a:rPr lang="en-US" sz="2800" b="0" i="0" dirty="0">
                <a:effectLst/>
                <a:latin typeface="Söhne"/>
              </a:rPr>
              <a:t>Major companies have experienced source code leaks and vulnerabilities, emphasizing the need for protection.</a:t>
            </a:r>
          </a:p>
          <a:p>
            <a:pPr>
              <a:lnSpc>
                <a:spcPct val="110000"/>
              </a:lnSpc>
            </a:pPr>
            <a:endParaRPr lang="en-US" sz="2800" dirty="0"/>
          </a:p>
          <a:p>
            <a:endParaRPr lang="en-US" dirty="0"/>
          </a:p>
        </p:txBody>
      </p:sp>
    </p:spTree>
    <p:extLst>
      <p:ext uri="{BB962C8B-B14F-4D97-AF65-F5344CB8AC3E}">
        <p14:creationId xmlns:p14="http://schemas.microsoft.com/office/powerpoint/2010/main" val="180870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A5B4-8ED5-87E9-42E2-4B75CC0A84DF}"/>
              </a:ext>
            </a:extLst>
          </p:cNvPr>
          <p:cNvSpPr>
            <a:spLocks noGrp="1"/>
          </p:cNvSpPr>
          <p:nvPr>
            <p:ph type="title"/>
          </p:nvPr>
        </p:nvSpPr>
        <p:spPr/>
        <p:txBody>
          <a:bodyPr/>
          <a:lstStyle/>
          <a:p>
            <a:pPr algn="ctr"/>
            <a:r>
              <a:rPr lang="en-US" b="0" i="0" dirty="0">
                <a:effectLst/>
                <a:latin typeface="Söhne"/>
              </a:rPr>
              <a:t>Source Code Protection Policy</a:t>
            </a:r>
            <a:endParaRPr lang="en-US" dirty="0"/>
          </a:p>
        </p:txBody>
      </p:sp>
      <p:sp>
        <p:nvSpPr>
          <p:cNvPr id="3" name="Content Placeholder 2">
            <a:extLst>
              <a:ext uri="{FF2B5EF4-FFF2-40B4-BE49-F238E27FC236}">
                <a16:creationId xmlns:a16="http://schemas.microsoft.com/office/drawing/2014/main" id="{2FA8C13F-74BB-DECD-EAAE-DF209EFC4E99}"/>
              </a:ext>
            </a:extLst>
          </p:cNvPr>
          <p:cNvSpPr>
            <a:spLocks noGrp="1"/>
          </p:cNvSpPr>
          <p:nvPr>
            <p:ph idx="1"/>
          </p:nvPr>
        </p:nvSpPr>
        <p:spPr/>
        <p:txBody>
          <a:bodyPr/>
          <a:lstStyle/>
          <a:p>
            <a:pPr>
              <a:lnSpc>
                <a:spcPct val="110000"/>
              </a:lnSpc>
              <a:buFont typeface="Arial" panose="020B0604020202020204" pitchFamily="34" charset="0"/>
              <a:buChar char="•"/>
            </a:pPr>
            <a:r>
              <a:rPr lang="en-US" sz="2800" b="0" i="0" dirty="0">
                <a:effectLst/>
                <a:latin typeface="Söhne"/>
              </a:rPr>
              <a:t>Create a comprehensive source code protection policy that defines rules and procedures.</a:t>
            </a:r>
          </a:p>
          <a:p>
            <a:pPr>
              <a:lnSpc>
                <a:spcPct val="110000"/>
              </a:lnSpc>
              <a:buFont typeface="Arial" panose="020B0604020202020204" pitchFamily="34" charset="0"/>
              <a:buChar char="•"/>
            </a:pPr>
            <a:r>
              <a:rPr lang="en-US" sz="2800" b="0" i="0" dirty="0">
                <a:effectLst/>
                <a:latin typeface="Söhne"/>
              </a:rPr>
              <a:t>Include secure access and use of repositories, encryption protocols, application hardening, and in-app protection methods.</a:t>
            </a:r>
          </a:p>
          <a:p>
            <a:pPr>
              <a:lnSpc>
                <a:spcPct val="110000"/>
              </a:lnSpc>
              <a:buFont typeface="Arial" panose="020B0604020202020204" pitchFamily="34" charset="0"/>
              <a:buChar char="•"/>
            </a:pPr>
            <a:r>
              <a:rPr lang="en-US" sz="2800" b="0" i="0" dirty="0">
                <a:effectLst/>
                <a:latin typeface="Söhne"/>
              </a:rPr>
              <a:t>Incorporate secure coding practices and methodologies into the software development lifecycle (SDLC).</a:t>
            </a:r>
          </a:p>
          <a:p>
            <a:pPr>
              <a:lnSpc>
                <a:spcPct val="110000"/>
              </a:lnSpc>
            </a:pPr>
            <a:endParaRPr lang="en-US" sz="2800" dirty="0"/>
          </a:p>
          <a:p>
            <a:endParaRPr lang="en-US" dirty="0"/>
          </a:p>
        </p:txBody>
      </p:sp>
    </p:spTree>
    <p:extLst>
      <p:ext uri="{BB962C8B-B14F-4D97-AF65-F5344CB8AC3E}">
        <p14:creationId xmlns:p14="http://schemas.microsoft.com/office/powerpoint/2010/main" val="364880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28AE-9BAB-1BE8-1B09-5D4E34FF397A}"/>
              </a:ext>
            </a:extLst>
          </p:cNvPr>
          <p:cNvSpPr>
            <a:spLocks noGrp="1"/>
          </p:cNvSpPr>
          <p:nvPr>
            <p:ph type="title"/>
          </p:nvPr>
        </p:nvSpPr>
        <p:spPr/>
        <p:txBody>
          <a:bodyPr/>
          <a:lstStyle/>
          <a:p>
            <a:pPr algn="ctr"/>
            <a:r>
              <a:rPr lang="en-US" b="0" i="0" dirty="0">
                <a:effectLst/>
                <a:latin typeface="Söhne"/>
              </a:rPr>
              <a:t>Use of Source Code Security Analysis Tools</a:t>
            </a:r>
            <a:endParaRPr lang="en-US" dirty="0"/>
          </a:p>
        </p:txBody>
      </p:sp>
      <p:sp>
        <p:nvSpPr>
          <p:cNvPr id="3" name="Content Placeholder 2">
            <a:extLst>
              <a:ext uri="{FF2B5EF4-FFF2-40B4-BE49-F238E27FC236}">
                <a16:creationId xmlns:a16="http://schemas.microsoft.com/office/drawing/2014/main" id="{2A93B2B3-D0EB-3B02-6A6C-A5056D4DEBF5}"/>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Utilize Static Application Security Testing (SAST) tools to detect security flaws during development.</a:t>
            </a:r>
          </a:p>
          <a:p>
            <a:pPr algn="l">
              <a:buFont typeface="Arial" panose="020B0604020202020204" pitchFamily="34" charset="0"/>
              <a:buChar char="•"/>
            </a:pPr>
            <a:r>
              <a:rPr lang="en-US" b="0" i="0" dirty="0">
                <a:effectLst/>
                <a:latin typeface="Söhne"/>
              </a:rPr>
              <a:t>Implement Dynamic Application Security Testing (DAST) tools to identify vulnerabilities outside the code, such as in third-party interfaces.</a:t>
            </a:r>
          </a:p>
          <a:p>
            <a:r>
              <a:rPr lang="en-US" b="0" i="0" dirty="0">
                <a:effectLst/>
                <a:latin typeface="Söhne"/>
              </a:rPr>
              <a:t>"Dedicated tools to prevent software theft give us a layer of protection that would otherwise be very difficult to achieve.” </a:t>
            </a:r>
            <a:r>
              <a:rPr lang="en-US" sz="1400" b="0" i="0" dirty="0">
                <a:effectLst/>
                <a:latin typeface="Söhne"/>
                <a:hlinkClick r:id="rId2">
                  <a:extLst>
                    <a:ext uri="{A12FA001-AC4F-418D-AE19-62706E023703}">
                      <ahyp:hlinkClr xmlns:ahyp="http://schemas.microsoft.com/office/drawing/2018/hyperlinkcolor" val="tx"/>
                    </a:ext>
                  </a:extLst>
                </a:hlinkClick>
              </a:rPr>
              <a:t>www.stop-source-code-theft.com</a:t>
            </a:r>
            <a:r>
              <a:rPr lang="en-US" sz="1400" b="0" i="0" dirty="0">
                <a:effectLst/>
                <a:latin typeface="Söhne"/>
              </a:rPr>
              <a:t> </a:t>
            </a:r>
            <a:endParaRPr lang="en-US" sz="1400" dirty="0"/>
          </a:p>
          <a:p>
            <a:endParaRPr lang="en-US" dirty="0"/>
          </a:p>
        </p:txBody>
      </p:sp>
    </p:spTree>
    <p:extLst>
      <p:ext uri="{BB962C8B-B14F-4D97-AF65-F5344CB8AC3E}">
        <p14:creationId xmlns:p14="http://schemas.microsoft.com/office/powerpoint/2010/main" val="2008792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D63D-C57A-7C94-0A6A-880F5C445631}"/>
              </a:ext>
            </a:extLst>
          </p:cNvPr>
          <p:cNvSpPr>
            <a:spLocks noGrp="1"/>
          </p:cNvSpPr>
          <p:nvPr>
            <p:ph type="title"/>
          </p:nvPr>
        </p:nvSpPr>
        <p:spPr/>
        <p:txBody>
          <a:bodyPr/>
          <a:lstStyle/>
          <a:p>
            <a:pPr algn="ctr"/>
            <a:r>
              <a:rPr lang="en-US" b="0" i="0" dirty="0">
                <a:effectLst/>
                <a:latin typeface="Söhne"/>
              </a:rPr>
              <a:t>Access Control</a:t>
            </a:r>
            <a:endParaRPr lang="en-US" dirty="0"/>
          </a:p>
        </p:txBody>
      </p:sp>
      <p:sp>
        <p:nvSpPr>
          <p:cNvPr id="3" name="Content Placeholder 2">
            <a:extLst>
              <a:ext uri="{FF2B5EF4-FFF2-40B4-BE49-F238E27FC236}">
                <a16:creationId xmlns:a16="http://schemas.microsoft.com/office/drawing/2014/main" id="{CB8DFFC5-4770-1111-6815-CBD07CE8C5FD}"/>
              </a:ext>
            </a:extLst>
          </p:cNvPr>
          <p:cNvSpPr>
            <a:spLocks noGrp="1"/>
          </p:cNvSpPr>
          <p:nvPr>
            <p:ph idx="1"/>
          </p:nvPr>
        </p:nvSpPr>
        <p:spPr/>
        <p:txBody>
          <a:bodyPr>
            <a:normAutofit/>
          </a:bodyPr>
          <a:lstStyle/>
          <a:p>
            <a:pPr>
              <a:buFont typeface="Arial" panose="020B0604020202020204" pitchFamily="34" charset="0"/>
              <a:buChar char="•"/>
            </a:pPr>
            <a:r>
              <a:rPr lang="en-US" sz="4000" b="0" i="0" dirty="0">
                <a:effectLst/>
                <a:latin typeface="Söhne"/>
              </a:rPr>
              <a:t>Define who can access source code and repositories.</a:t>
            </a:r>
          </a:p>
          <a:p>
            <a:pPr>
              <a:buFont typeface="Arial" panose="020B0604020202020204" pitchFamily="34" charset="0"/>
              <a:buChar char="•"/>
            </a:pPr>
            <a:r>
              <a:rPr lang="en-US" sz="4000" b="0" i="0" dirty="0">
                <a:effectLst/>
                <a:latin typeface="Söhne"/>
              </a:rPr>
              <a:t>Implement two-factor authentication to ensure secure access and prevent unauthorized users.</a:t>
            </a:r>
          </a:p>
        </p:txBody>
      </p:sp>
    </p:spTree>
    <p:extLst>
      <p:ext uri="{BB962C8B-B14F-4D97-AF65-F5344CB8AC3E}">
        <p14:creationId xmlns:p14="http://schemas.microsoft.com/office/powerpoint/2010/main" val="62920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FC235-807D-D891-F44B-1292F93DA7AF}"/>
              </a:ext>
            </a:extLst>
          </p:cNvPr>
          <p:cNvSpPr>
            <a:spLocks noGrp="1"/>
          </p:cNvSpPr>
          <p:nvPr>
            <p:ph type="title"/>
          </p:nvPr>
        </p:nvSpPr>
        <p:spPr/>
        <p:txBody>
          <a:bodyPr/>
          <a:lstStyle/>
          <a:p>
            <a:pPr algn="ctr"/>
            <a:r>
              <a:rPr lang="en-US" b="0" i="0" dirty="0">
                <a:effectLst/>
                <a:latin typeface="Söhne"/>
              </a:rPr>
              <a:t>Encryption and Monitoring</a:t>
            </a:r>
            <a:endParaRPr lang="en-US" dirty="0"/>
          </a:p>
        </p:txBody>
      </p:sp>
      <p:sp>
        <p:nvSpPr>
          <p:cNvPr id="3" name="Content Placeholder 2">
            <a:extLst>
              <a:ext uri="{FF2B5EF4-FFF2-40B4-BE49-F238E27FC236}">
                <a16:creationId xmlns:a16="http://schemas.microsoft.com/office/drawing/2014/main" id="{5B2FF3A3-5C73-CAFE-5308-C2D70BD08850}"/>
              </a:ext>
            </a:extLst>
          </p:cNvPr>
          <p:cNvSpPr>
            <a:spLocks noGrp="1"/>
          </p:cNvSpPr>
          <p:nvPr>
            <p:ph idx="1"/>
          </p:nvPr>
        </p:nvSpPr>
        <p:spPr/>
        <p:txBody>
          <a:bodyPr/>
          <a:lstStyle/>
          <a:p>
            <a:pPr>
              <a:lnSpc>
                <a:spcPct val="110000"/>
              </a:lnSpc>
              <a:buFont typeface="Arial" panose="020B0604020202020204" pitchFamily="34" charset="0"/>
              <a:buChar char="•"/>
            </a:pPr>
            <a:r>
              <a:rPr lang="en-US" sz="2800" b="0" i="0" dirty="0">
                <a:effectLst/>
                <a:latin typeface="Söhne"/>
              </a:rPr>
              <a:t>Encrypt sensitive data in transit and at rest to safeguard against data breaches.</a:t>
            </a:r>
          </a:p>
          <a:p>
            <a:pPr>
              <a:lnSpc>
                <a:spcPct val="110000"/>
              </a:lnSpc>
              <a:buFont typeface="Arial" panose="020B0604020202020204" pitchFamily="34" charset="0"/>
              <a:buChar char="•"/>
            </a:pPr>
            <a:r>
              <a:rPr lang="en-US" sz="2800" b="0" i="0" dirty="0">
                <a:effectLst/>
                <a:latin typeface="Söhne"/>
              </a:rPr>
              <a:t>Monitor data continuously to detect suspicious activities and respond swiftly to potential threats.</a:t>
            </a:r>
          </a:p>
          <a:p>
            <a:pPr>
              <a:lnSpc>
                <a:spcPct val="110000"/>
              </a:lnSpc>
            </a:pPr>
            <a:r>
              <a:rPr lang="en-US" sz="2800" b="0" i="0" dirty="0">
                <a:effectLst/>
                <a:latin typeface="Söhne"/>
              </a:rPr>
              <a:t>"Make sure you have the ability to encrypt sensitive data both in transit and at rest. It’s also important to monitor your data at all times and be alerted when any suspicious activity comes to light.” </a:t>
            </a:r>
            <a:r>
              <a:rPr lang="en-US" sz="2800" b="0" i="0" dirty="0">
                <a:effectLst/>
                <a:latin typeface="Söhne"/>
                <a:hlinkClick r:id="rId2"/>
              </a:rPr>
              <a:t>www.endpointprotector.com</a:t>
            </a:r>
            <a:r>
              <a:rPr lang="en-US" sz="2800" b="0" i="0" dirty="0">
                <a:effectLst/>
                <a:latin typeface="Söhne"/>
              </a:rPr>
              <a:t> </a:t>
            </a:r>
          </a:p>
        </p:txBody>
      </p:sp>
    </p:spTree>
    <p:extLst>
      <p:ext uri="{BB962C8B-B14F-4D97-AF65-F5344CB8AC3E}">
        <p14:creationId xmlns:p14="http://schemas.microsoft.com/office/powerpoint/2010/main" val="3941203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834D-0EB6-8419-145E-5CE72958FA6A}"/>
              </a:ext>
            </a:extLst>
          </p:cNvPr>
          <p:cNvSpPr>
            <a:spLocks noGrp="1"/>
          </p:cNvSpPr>
          <p:nvPr>
            <p:ph type="title"/>
          </p:nvPr>
        </p:nvSpPr>
        <p:spPr/>
        <p:txBody>
          <a:bodyPr/>
          <a:lstStyle/>
          <a:p>
            <a:pPr algn="ctr"/>
            <a:r>
              <a:rPr lang="en-US" b="0" i="0" dirty="0">
                <a:effectLst/>
                <a:latin typeface="Söhne"/>
              </a:rPr>
              <a:t>Network Security and Endpoint Security</a:t>
            </a:r>
            <a:endParaRPr lang="en-US" dirty="0"/>
          </a:p>
        </p:txBody>
      </p:sp>
      <p:sp>
        <p:nvSpPr>
          <p:cNvPr id="3" name="Content Placeholder 2">
            <a:extLst>
              <a:ext uri="{FF2B5EF4-FFF2-40B4-BE49-F238E27FC236}">
                <a16:creationId xmlns:a16="http://schemas.microsoft.com/office/drawing/2014/main" id="{6B62D95E-18E3-6B4D-9D74-4EE203620F61}"/>
              </a:ext>
            </a:extLst>
          </p:cNvPr>
          <p:cNvSpPr>
            <a:spLocks noGrp="1"/>
          </p:cNvSpPr>
          <p:nvPr>
            <p:ph idx="1"/>
          </p:nvPr>
        </p:nvSpPr>
        <p:spPr/>
        <p:txBody>
          <a:bodyPr>
            <a:normAutofit/>
          </a:bodyPr>
          <a:lstStyle/>
          <a:p>
            <a:pPr>
              <a:buFont typeface="Arial" panose="020B0604020202020204" pitchFamily="34" charset="0"/>
              <a:buChar char="•"/>
            </a:pPr>
            <a:r>
              <a:rPr lang="en-US" sz="4000" b="0" i="0" dirty="0">
                <a:effectLst/>
                <a:latin typeface="Söhne"/>
              </a:rPr>
              <a:t>Deploy network security tools like firewalls, VPNs, anti-virus, and anti-malware software.</a:t>
            </a:r>
          </a:p>
          <a:p>
            <a:pPr>
              <a:buFont typeface="Arial" panose="020B0604020202020204" pitchFamily="34" charset="0"/>
              <a:buChar char="•"/>
            </a:pPr>
            <a:r>
              <a:rPr lang="en-US" sz="4000" b="0" i="0" dirty="0">
                <a:effectLst/>
                <a:latin typeface="Söhne"/>
              </a:rPr>
              <a:t>Secure endpoints with Data Loss Prevention (DLP) solutions to prevent source code exfiltration.</a:t>
            </a:r>
          </a:p>
        </p:txBody>
      </p:sp>
    </p:spTree>
    <p:extLst>
      <p:ext uri="{BB962C8B-B14F-4D97-AF65-F5344CB8AC3E}">
        <p14:creationId xmlns:p14="http://schemas.microsoft.com/office/powerpoint/2010/main" val="69778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DFF6-DF60-6A01-6BF6-4B51C8937EE4}"/>
              </a:ext>
            </a:extLst>
          </p:cNvPr>
          <p:cNvSpPr>
            <a:spLocks noGrp="1"/>
          </p:cNvSpPr>
          <p:nvPr>
            <p:ph type="title"/>
          </p:nvPr>
        </p:nvSpPr>
        <p:spPr/>
        <p:txBody>
          <a:bodyPr/>
          <a:lstStyle/>
          <a:p>
            <a:pPr algn="ctr"/>
            <a:r>
              <a:rPr lang="en-US" b="0" i="0" dirty="0">
                <a:effectLst/>
                <a:latin typeface="Söhne"/>
              </a:rPr>
              <a:t>Conclusion</a:t>
            </a:r>
            <a:endParaRPr lang="en-US" dirty="0"/>
          </a:p>
        </p:txBody>
      </p:sp>
      <p:sp>
        <p:nvSpPr>
          <p:cNvPr id="3" name="Content Placeholder 2">
            <a:extLst>
              <a:ext uri="{FF2B5EF4-FFF2-40B4-BE49-F238E27FC236}">
                <a16:creationId xmlns:a16="http://schemas.microsoft.com/office/drawing/2014/main" id="{1137AEDE-F1BB-B2E1-4FF8-7698945D7F29}"/>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effectLst/>
                <a:latin typeface="Söhne"/>
              </a:rPr>
              <a:t>Source code security is vital for protecting intellectual property and reputation.</a:t>
            </a:r>
          </a:p>
          <a:p>
            <a:pPr algn="l">
              <a:buFont typeface="Arial" panose="020B0604020202020204" pitchFamily="34" charset="0"/>
              <a:buChar char="•"/>
            </a:pPr>
            <a:r>
              <a:rPr lang="en-US" b="0" i="0" dirty="0">
                <a:effectLst/>
                <a:latin typeface="Söhne"/>
              </a:rPr>
              <a:t>Implementing best practices will mitigate risks and safeguard your organization from potential threats.</a:t>
            </a:r>
          </a:p>
          <a:p>
            <a:r>
              <a:rPr lang="en-US" b="0" i="0" dirty="0">
                <a:effectLst/>
                <a:latin typeface="Söhne"/>
              </a:rPr>
              <a:t>"Your source code is your intellectual property and proprietary sensitive data. Protecting this resource is a fundamental need for any organization that generates code. Loss of source code not only affects your financial bottom line, it also gives your competitors a leg up.” </a:t>
            </a:r>
            <a:r>
              <a:rPr lang="en-US" sz="1600" b="0" i="0" dirty="0">
                <a:effectLst/>
                <a:latin typeface="Söhne"/>
                <a:hlinkClick r:id="rId2">
                  <a:extLst>
                    <a:ext uri="{A12FA001-AC4F-418D-AE19-62706E023703}">
                      <ahyp:hlinkClr xmlns:ahyp="http://schemas.microsoft.com/office/drawing/2018/hyperlinkcolor" val="tx"/>
                    </a:ext>
                  </a:extLst>
                </a:hlinkClick>
              </a:rPr>
              <a:t>www.stop-source-code-theft.com</a:t>
            </a:r>
            <a:r>
              <a:rPr lang="en-US" sz="1600" b="0" i="0" dirty="0">
                <a:effectLst/>
                <a:latin typeface="Söhne"/>
              </a:rPr>
              <a:t> </a:t>
            </a:r>
            <a:endParaRPr lang="en-US" sz="1600" dirty="0"/>
          </a:p>
        </p:txBody>
      </p:sp>
    </p:spTree>
    <p:extLst>
      <p:ext uri="{BB962C8B-B14F-4D97-AF65-F5344CB8AC3E}">
        <p14:creationId xmlns:p14="http://schemas.microsoft.com/office/powerpoint/2010/main" val="852158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6852-E5DB-755C-9804-E8A347ADE36B}"/>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247B9D3A-DC2F-8872-4AE2-10635988D5DC}"/>
              </a:ext>
            </a:extLst>
          </p:cNvPr>
          <p:cNvSpPr>
            <a:spLocks noGrp="1"/>
          </p:cNvSpPr>
          <p:nvPr>
            <p:ph idx="1"/>
          </p:nvPr>
        </p:nvSpPr>
        <p:spPr/>
        <p:txBody>
          <a:bodyPr>
            <a:normAutofit/>
          </a:bodyPr>
          <a:lstStyle/>
          <a:p>
            <a:pPr marL="0" indent="0">
              <a:buNone/>
            </a:pPr>
            <a:r>
              <a:rPr lang="en-US" sz="3600" b="0" i="0" dirty="0">
                <a:effectLst/>
                <a:latin typeface="Söhne"/>
                <a:hlinkClick r:id="rId2">
                  <a:extLst>
                    <a:ext uri="{A12FA001-AC4F-418D-AE19-62706E023703}">
                      <ahyp:hlinkClr xmlns:ahyp="http://schemas.microsoft.com/office/drawing/2018/hyperlinkcolor" val="tx"/>
                    </a:ext>
                  </a:extLst>
                </a:hlinkClick>
              </a:rPr>
              <a:t>https://www.endpointprotector.com/blog/your-ultimate-guide-to-source-code-protection/#section1</a:t>
            </a:r>
            <a:endParaRPr lang="en-US" sz="3600" b="0" i="0" dirty="0">
              <a:effectLst/>
              <a:latin typeface="Söhne"/>
            </a:endParaRPr>
          </a:p>
          <a:p>
            <a:endParaRPr lang="en-US" sz="3600" dirty="0">
              <a:latin typeface="Söhne"/>
            </a:endParaRPr>
          </a:p>
          <a:p>
            <a:pPr marL="0" indent="0">
              <a:buNone/>
            </a:pPr>
            <a:r>
              <a:rPr lang="en-US" sz="3600" b="0" i="0" dirty="0">
                <a:effectLst/>
                <a:latin typeface="Söhne"/>
                <a:hlinkClick r:id="rId3">
                  <a:extLst>
                    <a:ext uri="{A12FA001-AC4F-418D-AE19-62706E023703}">
                      <ahyp:hlinkClr xmlns:ahyp="http://schemas.microsoft.com/office/drawing/2018/hyperlinkcolor" val="tx"/>
                    </a:ext>
                  </a:extLst>
                </a:hlinkClick>
              </a:rPr>
              <a:t>https://www.stop-source-code-theft.com/source-code-security-best-practices/</a:t>
            </a:r>
            <a:r>
              <a:rPr lang="en-US" sz="3600" b="0" i="0" dirty="0">
                <a:effectLst/>
                <a:latin typeface="Söhne"/>
              </a:rPr>
              <a:t> </a:t>
            </a:r>
            <a:endParaRPr lang="en-US" sz="3600" dirty="0"/>
          </a:p>
          <a:p>
            <a:endParaRPr lang="en-US" sz="3600" dirty="0"/>
          </a:p>
        </p:txBody>
      </p:sp>
    </p:spTree>
    <p:extLst>
      <p:ext uri="{BB962C8B-B14F-4D97-AF65-F5344CB8AC3E}">
        <p14:creationId xmlns:p14="http://schemas.microsoft.com/office/powerpoint/2010/main" val="2583229059"/>
      </p:ext>
    </p:extLst>
  </p:cSld>
  <p:clrMapOvr>
    <a:masterClrMapping/>
  </p:clrMapOvr>
</p:sld>
</file>

<file path=ppt/theme/theme1.xml><?xml version="1.0" encoding="utf-8"?>
<a:theme xmlns:a="http://schemas.openxmlformats.org/drawingml/2006/main" name="BlockprintVTI">
  <a:themeElements>
    <a:clrScheme name="AnalogousFromLightSeedLeftStep">
      <a:dk1>
        <a:srgbClr val="000000"/>
      </a:dk1>
      <a:lt1>
        <a:srgbClr val="FFFFFF"/>
      </a:lt1>
      <a:dk2>
        <a:srgbClr val="21373A"/>
      </a:dk2>
      <a:lt2>
        <a:srgbClr val="E8E2E2"/>
      </a:lt2>
      <a:accent1>
        <a:srgbClr val="80A9A7"/>
      </a:accent1>
      <a:accent2>
        <a:srgbClr val="75AB91"/>
      </a:accent2>
      <a:accent3>
        <a:srgbClr val="81AC86"/>
      </a:accent3>
      <a:accent4>
        <a:srgbClr val="86AC76"/>
      </a:accent4>
      <a:accent5>
        <a:srgbClr val="9AA57D"/>
      </a:accent5>
      <a:accent6>
        <a:srgbClr val="A9A274"/>
      </a:accent6>
      <a:hlink>
        <a:srgbClr val="AE696D"/>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2265</TotalTime>
  <Words>481</Words>
  <Application>Microsoft Macintosh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vt:lpstr>
      <vt:lpstr>Avenir Next LT Pro</vt:lpstr>
      <vt:lpstr>AvenirNext LT Pro Medium</vt:lpstr>
      <vt:lpstr>Söhne</vt:lpstr>
      <vt:lpstr>BlockprintVTI</vt:lpstr>
      <vt:lpstr>Security Controls in Shared Source Code Repositories</vt:lpstr>
      <vt:lpstr>Importance of Source Code Security</vt:lpstr>
      <vt:lpstr>Source Code Protection Policy</vt:lpstr>
      <vt:lpstr>Use of Source Code Security Analysis Tools</vt:lpstr>
      <vt:lpstr>Access Control</vt:lpstr>
      <vt:lpstr>Encryption and Monitoring</vt:lpstr>
      <vt:lpstr>Network Security and Endpoint Security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Meza</dc:creator>
  <cp:lastModifiedBy>Kevin Meza</cp:lastModifiedBy>
  <cp:revision>1</cp:revision>
  <dcterms:created xsi:type="dcterms:W3CDTF">2024-07-20T00:36:56Z</dcterms:created>
  <dcterms:modified xsi:type="dcterms:W3CDTF">2024-07-21T14:22:35Z</dcterms:modified>
</cp:coreProperties>
</file>