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8" r:id="rId6"/>
    <p:sldId id="309" r:id="rId7"/>
    <p:sldId id="310" r:id="rId8"/>
    <p:sldId id="311" r:id="rId9"/>
    <p:sldId id="315" r:id="rId10"/>
    <p:sldId id="314" r:id="rId11"/>
    <p:sldId id="316" r:id="rId12"/>
    <p:sldId id="320" r:id="rId13"/>
    <p:sldId id="317" r:id="rId14"/>
    <p:sldId id="31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0" d="100"/>
          <a:sy n="60" d="100"/>
        </p:scale>
        <p:origin x="96" y="13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Lorem ipsum dolor sit amet, consectetuer adipiscing elit.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Nunc viverra imperdiet enim. Fusce est. Vivamus a tellus.</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b="1" i="0" dirty="0"/>
            <a:t>"A testament to the symphony of meticulous planning and strict time management, this project served as a resounding reminder of their crucial role in orchestrating successful delivery under Strict time constraints.“ – Shane Tinsley</a:t>
          </a:r>
          <a:endParaRPr lang="en-US" b="1"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custLinFactNeighborX="-2706" custLinFactNeighborY="-12561"/>
      <dgm:spPr>
        <a:prstGeom prst="ellipse">
          <a:avLst/>
        </a:prstGeom>
      </dgm:spPr>
    </dgm:pt>
    <dgm:pt modelId="{8FA2F131-CD01-4CBD-B7A5-1B9B5E7F0402}" type="pres">
      <dgm:prSet presAssocID="{40FC4FFE-8987-4A26-B7F4-8A516F18ADAE}" presName="iconRect" presStyleLbl="node1" presStyleIdx="0" presStyleCnt="3" custScaleX="172348" custScaleY="172348" custLinFactNeighborX="6825" custLinFactNeighborY="-15563"/>
      <dgm:spPr>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000" b="-3000"/>
          </a:stretch>
        </a:blipFill>
      </dgm:spPr>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custLinFactNeighborY="-10968"/>
      <dgm:spPr>
        <a:prstGeom prst="ellipse">
          <a:avLst/>
        </a:prstGeom>
      </dgm:spPr>
    </dgm:pt>
    <dgm:pt modelId="{E94F35BC-9C76-400A-BBCA-0032259E2E5A}" type="pres">
      <dgm:prSet presAssocID="{49225C73-1633-42F1-AB3B-7CB183E5F8B8}" presName="iconRect" presStyleLbl="node1" presStyleIdx="1" presStyleCnt="3" custScaleX="167300" custScaleY="170811" custLinFactNeighborY="-232"/>
      <dgm:spPr>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000" b="-2000"/>
          </a:stretch>
        </a:blipFill>
      </dgm:spPr>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dgm:presLayoutVars>
          <dgm:chMax val="1"/>
          <dgm:chPref val="1"/>
        </dgm:presLayoutVars>
      </dgm:prSet>
      <dgm:spPr/>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custLinFactNeighborX="-914" custLinFactNeighborY="-11882"/>
      <dgm:spPr>
        <a:prstGeom prst="ellipse">
          <a:avLst/>
        </a:prstGeom>
      </dgm:spPr>
    </dgm:pt>
    <dgm:pt modelId="{F09AEBFF-D2D3-4FFF-AD65-C3CEAEEB10F2}" type="pres">
      <dgm:prSet presAssocID="{1C383F32-22E8-4F62-A3E0-BDC3D5F48992}" presName="iconRect" presStyleLbl="node1" presStyleIdx="2" presStyleCnt="3" custScaleX="173998" custScaleY="173998" custLinFactNeighborX="-12746" custLinFactNeighborY="-14572"/>
      <dgm:spPr>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custScaleX="156643" custScaleY="193556">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55FAE9C-CF3C-44F3-9D1E-DE6DF574E6D9}" type="presOf" srcId="{1C383F32-22E8-4F62-A3E0-BDC3D5F48992}" destId="{AB9CAFAA-6939-48A6-A89B-19D1A94B9EA1}" srcOrd="0" destOrd="0" presId="urn:microsoft.com/office/officeart/2018/5/layout/IconLeafLabelList"/>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587927" y="237208"/>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718462" y="313357"/>
          <a:ext cx="1798343" cy="179834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000" b="-3000"/>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55794" y="2850638"/>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Lorem ipsum dolor sit amet, consectetuer adipiscing elit. </a:t>
          </a:r>
        </a:p>
      </dsp:txBody>
      <dsp:txXfrm>
        <a:off x="55794" y="2850638"/>
        <a:ext cx="2981250" cy="720000"/>
      </dsp:txXfrm>
    </dsp:sp>
    <dsp:sp modelId="{543C18BC-1989-44B2-9862-C670C61D3452}">
      <dsp:nvSpPr>
        <dsp:cNvPr id="0" name=""/>
        <dsp:cNvSpPr/>
      </dsp:nvSpPr>
      <dsp:spPr>
        <a:xfrm>
          <a:off x="4140107" y="266178"/>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4176552" y="481345"/>
          <a:ext cx="1745670" cy="1782306"/>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000" b="-2000"/>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3558763" y="2850638"/>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Nunc viverra imperdiet enim. Fusce est. Vivamus a tellus.</a:t>
          </a:r>
        </a:p>
      </dsp:txBody>
      <dsp:txXfrm>
        <a:off x="3558763" y="2850638"/>
        <a:ext cx="2981250" cy="720000"/>
      </dsp:txXfrm>
    </dsp:sp>
    <dsp:sp modelId="{5BDDFF18-9AEC-4E5E-B9AA-33D86F01A63E}">
      <dsp:nvSpPr>
        <dsp:cNvPr id="0" name=""/>
        <dsp:cNvSpPr/>
      </dsp:nvSpPr>
      <dsp:spPr>
        <a:xfrm>
          <a:off x="8470788" y="81156"/>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AEBFF-D2D3-4FFF-AD65-C3CEAEEB10F2}">
      <dsp:nvSpPr>
        <dsp:cNvPr id="0" name=""/>
        <dsp:cNvSpPr/>
      </dsp:nvSpPr>
      <dsp:spPr>
        <a:xfrm>
          <a:off x="8355915" y="146689"/>
          <a:ext cx="1815560" cy="1815560"/>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9CAFAA-6939-48A6-A89B-19D1A94B9EA1}">
      <dsp:nvSpPr>
        <dsp:cNvPr id="0" name=""/>
        <dsp:cNvSpPr/>
      </dsp:nvSpPr>
      <dsp:spPr>
        <a:xfrm>
          <a:off x="7061732" y="2345436"/>
          <a:ext cx="4669919" cy="1393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i="0" kern="1200" dirty="0"/>
            <a:t>"A testament to the symphony of meticulous planning and strict time management, this project served as a resounding reminder of their crucial role in orchestrating successful delivery under Strict time constraints.“ – Shane Tinsley</a:t>
          </a:r>
          <a:endParaRPr lang="en-US" sz="1500" b="1" kern="1200" dirty="0"/>
        </a:p>
      </dsp:txBody>
      <dsp:txXfrm>
        <a:off x="7061732" y="2345436"/>
        <a:ext cx="4669919" cy="1393603"/>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2"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9"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12/9/2023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12/9/2023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9"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12/9/2023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2"/>
            <a:ext cx="4639737"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3" y="2120900"/>
            <a:ext cx="4639737"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12/9/2023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7"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7"/>
            <a:ext cx="4639737"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3" y="2057400"/>
            <a:ext cx="4639737"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3" y="2958276"/>
            <a:ext cx="4639737"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12/9/2023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12/9/2023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12/9/2023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7"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9" y="786383"/>
            <a:ext cx="3517566"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3" y="812802"/>
            <a:ext cx="5928345"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9" y="3043053"/>
            <a:ext cx="3517566"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5" y="6446523"/>
            <a:ext cx="3517568" cy="365125"/>
          </a:xfrm>
        </p:spPr>
        <p:txBody>
          <a:bodyPr/>
          <a:lstStyle>
            <a:lvl1pPr algn="l">
              <a:defRPr/>
            </a:lvl1pPr>
          </a:lstStyle>
          <a:p>
            <a:fld id="{92BEA474-078D-4E9B-9B14-09A87B19DC46}" type="datetime1">
              <a:rPr lang="en-US" smtClean="0"/>
              <a:t>12/9/2023</a:t>
            </a:fld>
            <a:endParaRPr lang="en-US" dirty="0"/>
          </a:p>
        </p:txBody>
      </p:sp>
      <p:sp>
        <p:nvSpPr>
          <p:cNvPr id="6" name="Footer Placeholder 5"/>
          <p:cNvSpPr>
            <a:spLocks noGrp="1"/>
          </p:cNvSpPr>
          <p:nvPr>
            <p:ph type="ftr" sz="quarter" idx="11"/>
          </p:nvPr>
        </p:nvSpPr>
        <p:spPr>
          <a:xfrm>
            <a:off x="5458983" y="6446523"/>
            <a:ext cx="533402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4" y="0"/>
            <a:ext cx="12191986"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81" y="4799362"/>
            <a:ext cx="10113644"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12/9/2023</a:t>
            </a:fld>
            <a:endParaRPr lang="en-US" dirty="0"/>
          </a:p>
        </p:txBody>
      </p:sp>
      <p:sp>
        <p:nvSpPr>
          <p:cNvPr id="6" name="Footer Placeholder 5"/>
          <p:cNvSpPr>
            <a:spLocks noGrp="1"/>
          </p:cNvSpPr>
          <p:nvPr>
            <p:ph type="ftr" sz="quarter" idx="11"/>
          </p:nvPr>
        </p:nvSpPr>
        <p:spPr>
          <a:xfrm>
            <a:off x="1097280" y="6446841"/>
            <a:ext cx="6818261"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4"/>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7" y="6446841"/>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12/9/2023</a:t>
            </a:fld>
            <a:endParaRPr lang="en-US" dirty="0"/>
          </a:p>
        </p:txBody>
      </p:sp>
      <p:sp>
        <p:nvSpPr>
          <p:cNvPr id="5" name="Footer Placeholder 4"/>
          <p:cNvSpPr>
            <a:spLocks noGrp="1"/>
          </p:cNvSpPr>
          <p:nvPr>
            <p:ph type="ftr" sz="quarter" idx="3"/>
          </p:nvPr>
        </p:nvSpPr>
        <p:spPr>
          <a:xfrm>
            <a:off x="1097280" y="6446841"/>
            <a:ext cx="6818261"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41"/>
            <a:ext cx="780011"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3"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prstClr val="white"/>
              </a:solidFill>
              <a:latin typeface="Speak Pro" panose="020F0502020204030204"/>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103"/>
            <a:ext cx="4813072" cy="3494791"/>
          </a:xfrm>
        </p:spPr>
        <p:txBody>
          <a:bodyPr>
            <a:normAutofit fontScale="90000"/>
          </a:bodyPr>
          <a:lstStyle/>
          <a:p>
            <a:r>
              <a:rPr lang="en-US" sz="4900" dirty="0"/>
              <a:t>Group 4</a:t>
            </a:r>
            <a:br>
              <a:rPr lang="en-US" sz="4900" dirty="0"/>
            </a:br>
            <a:r>
              <a:rPr lang="en-US" sz="4900" dirty="0"/>
              <a:t>Milestone 4:</a:t>
            </a:r>
            <a:br>
              <a:rPr lang="en-US" sz="4900" dirty="0"/>
            </a:br>
            <a:br>
              <a:rPr lang="en-US" sz="4900" dirty="0"/>
            </a:br>
            <a:r>
              <a:rPr lang="en-US" sz="4900" dirty="0"/>
              <a:t>Outland Adventure</a:t>
            </a:r>
            <a:br>
              <a:rPr lang="en-US" sz="4900" dirty="0"/>
            </a:br>
            <a:r>
              <a:rPr lang="en-US" sz="4900" dirty="0"/>
              <a:t>Case Study</a:t>
            </a:r>
            <a:r>
              <a:rPr lang="en-US" dirty="0"/>
              <a:t>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30005" y="4455621"/>
            <a:ext cx="4829101" cy="2211186"/>
          </a:xfrm>
        </p:spPr>
        <p:txBody>
          <a:bodyPr>
            <a:normAutofit/>
          </a:bodyPr>
          <a:lstStyle/>
          <a:p>
            <a:r>
              <a:rPr lang="en-US" dirty="0"/>
              <a:t>Group Members:</a:t>
            </a:r>
          </a:p>
          <a:p>
            <a:r>
              <a:rPr lang="en-US" dirty="0"/>
              <a:t>Kevin Meza, </a:t>
            </a:r>
            <a:br>
              <a:rPr lang="en-US" dirty="0"/>
            </a:br>
            <a:r>
              <a:rPr lang="en-US" dirty="0"/>
              <a:t>Dominique Monroe, </a:t>
            </a:r>
            <a:br>
              <a:rPr lang="en-US" dirty="0"/>
            </a:br>
            <a:r>
              <a:rPr lang="en-US" dirty="0"/>
              <a:t>Shane Tinsley</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26F17A6-0C65-A401-42AF-ED1B2849CF09}"/>
              </a:ext>
            </a:extLst>
          </p:cNvPr>
          <p:cNvSpPr txBox="1"/>
          <p:nvPr/>
        </p:nvSpPr>
        <p:spPr>
          <a:xfrm>
            <a:off x="9752470" y="6181342"/>
            <a:ext cx="2344189" cy="646331"/>
          </a:xfrm>
          <a:prstGeom prst="rect">
            <a:avLst/>
          </a:prstGeom>
          <a:noFill/>
        </p:spPr>
        <p:txBody>
          <a:bodyPr wrap="square" rtlCol="0">
            <a:spAutoFit/>
          </a:bodyPr>
          <a:lstStyle/>
          <a:p>
            <a:pPr algn="r"/>
            <a:r>
              <a:rPr lang="en-GB" dirty="0"/>
              <a:t>CSD 310 - </a:t>
            </a:r>
            <a:r>
              <a:rPr lang="en-GB" dirty="0" err="1"/>
              <a:t>Dr.</a:t>
            </a:r>
            <a:r>
              <a:rPr lang="en-GB" dirty="0"/>
              <a:t> Issa Dec. 8, 2023</a:t>
            </a:r>
            <a:endParaRPr lang="en-US" dirty="0"/>
          </a:p>
        </p:txBody>
      </p: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 name="Picture 1" descr="A screen shot of a computer&#10;&#10;Description automatically generated">
            <a:extLst>
              <a:ext uri="{FF2B5EF4-FFF2-40B4-BE49-F238E27FC236}">
                <a16:creationId xmlns:a16="http://schemas.microsoft.com/office/drawing/2014/main" id="{4555B0DF-8E1E-99F8-CF70-EE318D65AE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8221"/>
            <a:ext cx="12433685" cy="6341179"/>
          </a:xfrm>
          <a:prstGeom prst="rect">
            <a:avLst/>
          </a:prstGeom>
        </p:spPr>
      </p:pic>
    </p:spTree>
    <p:extLst>
      <p:ext uri="{BB962C8B-B14F-4D97-AF65-F5344CB8AC3E}">
        <p14:creationId xmlns:p14="http://schemas.microsoft.com/office/powerpoint/2010/main" val="347347107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38918-B238-C3B9-3EBC-33563922093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4E1B2E3-53B5-2B49-82D9-80E06B239B1A}"/>
              </a:ext>
            </a:extLst>
          </p:cNvPr>
          <p:cNvSpPr>
            <a:spLocks noGrp="1"/>
          </p:cNvSpPr>
          <p:nvPr>
            <p:ph idx="1"/>
          </p:nvPr>
        </p:nvSpPr>
        <p:spPr/>
        <p:txBody>
          <a:bodyPr>
            <a:normAutofit/>
          </a:bodyPr>
          <a:lstStyle/>
          <a:p>
            <a:pPr marL="0" marR="0">
              <a:lnSpc>
                <a:spcPct val="200000"/>
              </a:lnSpc>
              <a:spcBef>
                <a:spcPts val="0"/>
              </a:spcBef>
              <a:spcAft>
                <a:spcPts val="0"/>
              </a:spcAft>
            </a:pPr>
            <a:r>
              <a:rPr lang="en-US" sz="18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For this project, we were under time constraints and needed to create a temporary solution to be built upon in the future. The primary concerns of the client were:</a:t>
            </a:r>
          </a:p>
          <a:p>
            <a:pPr lvl="1"/>
            <a:r>
              <a:rPr lang="en-US" sz="1600" b="0" i="0" dirty="0">
                <a:solidFill>
                  <a:srgbClr val="1F1F1F"/>
                </a:solidFill>
                <a:effectLst/>
                <a:latin typeface="Google Sans"/>
              </a:rPr>
              <a:t>Equipment Sales: Do equipment sales justify the effort and resources?</a:t>
            </a:r>
          </a:p>
          <a:p>
            <a:pPr lvl="1"/>
            <a:r>
              <a:rPr lang="en-US" sz="1600" b="0" i="0" dirty="0">
                <a:solidFill>
                  <a:srgbClr val="1F1F1F"/>
                </a:solidFill>
                <a:effectLst/>
                <a:latin typeface="Google Sans"/>
              </a:rPr>
              <a:t>Trip Trends: Are there specific regions experiencing declining bookings?</a:t>
            </a:r>
          </a:p>
          <a:p>
            <a:pPr lvl="1"/>
            <a:r>
              <a:rPr lang="en-US" sz="1600" b="0" i="0" dirty="0">
                <a:solidFill>
                  <a:srgbClr val="1F1F1F"/>
                </a:solidFill>
                <a:effectLst/>
                <a:latin typeface="Google Sans"/>
              </a:rPr>
              <a:t>Inventory Age: Are there inventory items exceeding five years old and potentially needing replacement?</a:t>
            </a:r>
          </a:p>
          <a:p>
            <a:pPr marL="109728" lvl="1" indent="0">
              <a:lnSpc>
                <a:spcPct val="200000"/>
              </a:lnSpc>
              <a:spcBef>
                <a:spcPts val="0"/>
              </a:spcBef>
              <a:spcAft>
                <a:spcPts val="0"/>
              </a:spcAft>
              <a:buNone/>
            </a:pPr>
            <a:r>
              <a:rPr lang="en-US" sz="1600"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Therefore, we focused on creating a database and queries to answer their immediate questions. We assumed the client would want organized output and automation features built into the Python code to help them make and execute critical business decisions.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40066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9"/>
            <a:ext cx="10058400" cy="1450757"/>
          </a:xfrm>
        </p:spPr>
        <p:txBody>
          <a:bodyPr>
            <a:normAutofit/>
          </a:bodyPr>
          <a:lstStyle/>
          <a:p>
            <a:r>
              <a:rPr lang="en-US" dirty="0"/>
              <a:t>Group Introduction and Project Takeaways</a:t>
            </a:r>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4162217762"/>
              </p:ext>
            </p:extLst>
          </p:nvPr>
        </p:nvGraphicFramePr>
        <p:xfrm>
          <a:off x="249383" y="2115147"/>
          <a:ext cx="11787446" cy="40362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52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53C75-5515-16F7-B042-652B2D54ED6D}"/>
              </a:ext>
            </a:extLst>
          </p:cNvPr>
          <p:cNvSpPr>
            <a:spLocks noGrp="1"/>
          </p:cNvSpPr>
          <p:nvPr>
            <p:ph type="title"/>
          </p:nvPr>
        </p:nvSpPr>
        <p:spPr/>
        <p:txBody>
          <a:bodyPr/>
          <a:lstStyle/>
          <a:p>
            <a:r>
              <a:rPr lang="en-US" dirty="0"/>
              <a:t>Outland Adventures Case Study:  </a:t>
            </a:r>
          </a:p>
        </p:txBody>
      </p:sp>
      <p:sp>
        <p:nvSpPr>
          <p:cNvPr id="3" name="Content Placeholder 2">
            <a:extLst>
              <a:ext uri="{FF2B5EF4-FFF2-40B4-BE49-F238E27FC236}">
                <a16:creationId xmlns:a16="http://schemas.microsoft.com/office/drawing/2014/main" id="{6CE08A1E-3C6D-FD75-1CA9-A3135C1D0FB4}"/>
              </a:ext>
            </a:extLst>
          </p:cNvPr>
          <p:cNvSpPr>
            <a:spLocks noGrp="1"/>
          </p:cNvSpPr>
          <p:nvPr>
            <p:ph idx="1"/>
          </p:nvPr>
        </p:nvSpPr>
        <p:spPr/>
        <p:txBody>
          <a:bodyPr>
            <a:normAutofit/>
          </a:bodyPr>
          <a:lstStyle/>
          <a:p>
            <a:pPr algn="l"/>
            <a:r>
              <a:rPr lang="en-US" b="0" i="0" dirty="0">
                <a:solidFill>
                  <a:srgbClr val="1F1F1F"/>
                </a:solidFill>
                <a:effectLst/>
                <a:latin typeface="Google Sans"/>
              </a:rPr>
              <a:t>Outland Adventures, founded by outdoor enthusiasts Blythe </a:t>
            </a:r>
            <a:r>
              <a:rPr lang="en-US" b="0" i="0" dirty="0" err="1">
                <a:solidFill>
                  <a:srgbClr val="1F1F1F"/>
                </a:solidFill>
                <a:effectLst/>
                <a:latin typeface="Google Sans"/>
              </a:rPr>
              <a:t>Timmerson</a:t>
            </a:r>
            <a:r>
              <a:rPr lang="en-US" b="0" i="0" dirty="0">
                <a:solidFill>
                  <a:srgbClr val="1F1F1F"/>
                </a:solidFill>
                <a:effectLst/>
                <a:latin typeface="Google Sans"/>
              </a:rPr>
              <a:t> and Jim Ford, offers guided hiking and camping trips to far-off locations. Initially a side project, its success led them to quit their full-time jobs and invest fully. The team of Mac, Duke, Anita, and Dimitrios handles trip organization, marketing, equipment rental and purchase, and inventory management.</a:t>
            </a:r>
          </a:p>
          <a:p>
            <a:pPr marL="201168" lvl="1" indent="0">
              <a:buNone/>
            </a:pPr>
            <a:r>
              <a:rPr lang="en-US" b="1" i="0" dirty="0">
                <a:solidFill>
                  <a:srgbClr val="1F1F1F"/>
                </a:solidFill>
                <a:effectLst/>
                <a:latin typeface="Google Sans"/>
              </a:rPr>
              <a:t>Outland Adventures seeks to answer key questions:</a:t>
            </a:r>
          </a:p>
          <a:p>
            <a:pPr lvl="1"/>
            <a:r>
              <a:rPr lang="en-US" b="0" i="0" dirty="0">
                <a:solidFill>
                  <a:srgbClr val="1F1F1F"/>
                </a:solidFill>
                <a:effectLst/>
                <a:latin typeface="Google Sans"/>
              </a:rPr>
              <a:t>Equipment Sales: Do equipment sales justify the effort and resources?</a:t>
            </a:r>
          </a:p>
          <a:p>
            <a:pPr lvl="1"/>
            <a:r>
              <a:rPr lang="en-US" b="0" i="0" dirty="0">
                <a:solidFill>
                  <a:srgbClr val="1F1F1F"/>
                </a:solidFill>
                <a:effectLst/>
                <a:latin typeface="Google Sans"/>
              </a:rPr>
              <a:t>Trip Trends: Are there specific regions experiencing declining bookings?</a:t>
            </a:r>
          </a:p>
          <a:p>
            <a:pPr lvl="1"/>
            <a:r>
              <a:rPr lang="en-US" b="0" i="0" dirty="0">
                <a:solidFill>
                  <a:srgbClr val="1F1F1F"/>
                </a:solidFill>
                <a:effectLst/>
                <a:latin typeface="Google Sans"/>
              </a:rPr>
              <a:t>Inventory Age: Are there inventory items exceeding five years old and potentially needing replacement?</a:t>
            </a:r>
          </a:p>
          <a:p>
            <a:pPr algn="l"/>
            <a:r>
              <a:rPr lang="en-US" b="0" i="0" dirty="0">
                <a:solidFill>
                  <a:srgbClr val="1F1F1F"/>
                </a:solidFill>
                <a:effectLst/>
                <a:latin typeface="Google Sans"/>
              </a:rPr>
              <a:t>Goal: Optimize operations for continued growth and success in the guided adventure travel market.</a:t>
            </a:r>
          </a:p>
          <a:p>
            <a:endParaRPr lang="en-US" dirty="0"/>
          </a:p>
        </p:txBody>
      </p:sp>
    </p:spTree>
    <p:extLst>
      <p:ext uri="{BB962C8B-B14F-4D97-AF65-F5344CB8AC3E}">
        <p14:creationId xmlns:p14="http://schemas.microsoft.com/office/powerpoint/2010/main" val="3185269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40" name="Rectangle 39">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omputer&#10;&#10;Description automatically generated">
            <a:extLst>
              <a:ext uri="{FF2B5EF4-FFF2-40B4-BE49-F238E27FC236}">
                <a16:creationId xmlns:a16="http://schemas.microsoft.com/office/drawing/2014/main" id="{BA0A9639-8969-8C7B-803C-440C1C1F447B}"/>
              </a:ext>
            </a:extLst>
          </p:cNvPr>
          <p:cNvPicPr>
            <a:picLocks noChangeAspect="1"/>
          </p:cNvPicPr>
          <p:nvPr/>
        </p:nvPicPr>
        <p:blipFill>
          <a:blip r:embed="rId2"/>
          <a:stretch>
            <a:fillRect/>
          </a:stretch>
        </p:blipFill>
        <p:spPr>
          <a:xfrm>
            <a:off x="4127609" y="905933"/>
            <a:ext cx="3968785" cy="5039728"/>
          </a:xfrm>
          <a:prstGeom prst="rect">
            <a:avLst/>
          </a:prstGeom>
        </p:spPr>
      </p:pic>
    </p:spTree>
    <p:extLst>
      <p:ext uri="{BB962C8B-B14F-4D97-AF65-F5344CB8AC3E}">
        <p14:creationId xmlns:p14="http://schemas.microsoft.com/office/powerpoint/2010/main" val="3613407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38918-B238-C3B9-3EBC-335639220930}"/>
              </a:ext>
            </a:extLst>
          </p:cNvPr>
          <p:cNvSpPr>
            <a:spLocks noGrp="1"/>
          </p:cNvSpPr>
          <p:nvPr>
            <p:ph type="title"/>
          </p:nvPr>
        </p:nvSpPr>
        <p:spPr/>
        <p:txBody>
          <a:bodyPr/>
          <a:lstStyle/>
          <a:p>
            <a:r>
              <a:rPr lang="en-US" dirty="0"/>
              <a:t>Report 1 – Equipment Sales Report:</a:t>
            </a:r>
          </a:p>
        </p:txBody>
      </p:sp>
      <p:sp>
        <p:nvSpPr>
          <p:cNvPr id="3" name="Content Placeholder 2">
            <a:extLst>
              <a:ext uri="{FF2B5EF4-FFF2-40B4-BE49-F238E27FC236}">
                <a16:creationId xmlns:a16="http://schemas.microsoft.com/office/drawing/2014/main" id="{34E1B2E3-53B5-2B49-82D9-80E06B239B1A}"/>
              </a:ext>
            </a:extLst>
          </p:cNvPr>
          <p:cNvSpPr>
            <a:spLocks noGrp="1"/>
          </p:cNvSpPr>
          <p:nvPr>
            <p:ph idx="1"/>
          </p:nvPr>
        </p:nvSpPr>
        <p:spPr/>
        <p:txBody>
          <a:bodyPr/>
          <a:lstStyle/>
          <a:p>
            <a:pPr marL="0" marR="0">
              <a:lnSpc>
                <a:spcPct val="200000"/>
              </a:lnSpc>
              <a:spcBef>
                <a:spcPts val="0"/>
              </a:spcBef>
              <a:spcAft>
                <a:spcPts val="0"/>
              </a:spcAft>
            </a:pPr>
            <a:r>
              <a:rPr lang="en-US" sz="18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Based on the Equipment Sales Rule-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0"/>
              </a:spcAft>
            </a:pPr>
            <a:r>
              <a:rPr lang="en-US" sz="1800" i="1"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Assumption: Equipment sales are a significant revenue contributor.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0"/>
              </a:spcAft>
            </a:pPr>
            <a:r>
              <a:rPr lang="en-US" sz="1800" i="1"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Rule: If equipment sales contribute less than 40% of the total revenue for two consecutive quarters, reevaluate the marketing strategy, consider e-commerce expansion, or adjust inventory levels to optimize sales.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83919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 name="Picture 3">
            <a:extLst>
              <a:ext uri="{FF2B5EF4-FFF2-40B4-BE49-F238E27FC236}">
                <a16:creationId xmlns:a16="http://schemas.microsoft.com/office/drawing/2014/main" id="{502ED0C3-664A-E26C-AE9B-F97756DA9A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43467" y="837622"/>
            <a:ext cx="10905066" cy="4661914"/>
          </a:xfrm>
          <a:prstGeom prst="rect">
            <a:avLst/>
          </a:prstGeom>
          <a:noFill/>
        </p:spPr>
      </p:pic>
    </p:spTree>
    <p:extLst>
      <p:ext uri="{BB962C8B-B14F-4D97-AF65-F5344CB8AC3E}">
        <p14:creationId xmlns:p14="http://schemas.microsoft.com/office/powerpoint/2010/main" val="294244266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38918-B238-C3B9-3EBC-335639220930}"/>
              </a:ext>
            </a:extLst>
          </p:cNvPr>
          <p:cNvSpPr>
            <a:spLocks noGrp="1"/>
          </p:cNvSpPr>
          <p:nvPr>
            <p:ph type="title"/>
          </p:nvPr>
        </p:nvSpPr>
        <p:spPr/>
        <p:txBody>
          <a:bodyPr/>
          <a:lstStyle/>
          <a:p>
            <a:r>
              <a:rPr lang="en-US" dirty="0"/>
              <a:t>Report 2 – Booking Trends:</a:t>
            </a:r>
          </a:p>
        </p:txBody>
      </p:sp>
      <p:sp>
        <p:nvSpPr>
          <p:cNvPr id="3" name="Content Placeholder 2">
            <a:extLst>
              <a:ext uri="{FF2B5EF4-FFF2-40B4-BE49-F238E27FC236}">
                <a16:creationId xmlns:a16="http://schemas.microsoft.com/office/drawing/2014/main" id="{34E1B2E3-53B5-2B49-82D9-80E06B239B1A}"/>
              </a:ext>
            </a:extLst>
          </p:cNvPr>
          <p:cNvSpPr>
            <a:spLocks noGrp="1"/>
          </p:cNvSpPr>
          <p:nvPr>
            <p:ph idx="1"/>
          </p:nvPr>
        </p:nvSpPr>
        <p:spPr/>
        <p:txBody>
          <a:bodyPr/>
          <a:lstStyle/>
          <a:p>
            <a:pPr marL="0" marR="0">
              <a:lnSpc>
                <a:spcPct val="200000"/>
              </a:lnSpc>
              <a:spcBef>
                <a:spcPts val="0"/>
              </a:spcBef>
              <a:spcAft>
                <a:spcPts val="0"/>
              </a:spcAft>
            </a:pPr>
            <a:r>
              <a:rPr lang="en-US" sz="18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Based on the Booking Trends - Locations Rule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0"/>
              </a:spcAft>
            </a:pPr>
            <a:r>
              <a:rPr lang="en-US" sz="1800" i="1"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Assumption: Monitoring booking trends helps in optimizing resources and identifying popular destinations.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0"/>
              </a:spcAft>
            </a:pPr>
            <a:r>
              <a:rPr lang="en-US" sz="1800" i="1"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Rule: If bookings for any specific location show a consistent downward trend over three consecutive quarters, conduct a detailed analysis to consider adjusting trip schedules, exploring new locations, or revising marketing strategies for those locations.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0437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descr="A screenshot of a computer screen&#10;&#10;Description automatically generated">
            <a:extLst>
              <a:ext uri="{FF2B5EF4-FFF2-40B4-BE49-F238E27FC236}">
                <a16:creationId xmlns:a16="http://schemas.microsoft.com/office/drawing/2014/main" id="{1BAAEB64-462D-4B41-4998-1357512748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144982" y="67657"/>
            <a:ext cx="5902037" cy="6722686"/>
          </a:xfrm>
          <a:prstGeom prst="rect">
            <a:avLst/>
          </a:prstGeom>
          <a:noFill/>
        </p:spPr>
      </p:pic>
    </p:spTree>
    <p:extLst>
      <p:ext uri="{BB962C8B-B14F-4D97-AF65-F5344CB8AC3E}">
        <p14:creationId xmlns:p14="http://schemas.microsoft.com/office/powerpoint/2010/main" val="58689857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38918-B238-C3B9-3EBC-335639220930}"/>
              </a:ext>
            </a:extLst>
          </p:cNvPr>
          <p:cNvSpPr>
            <a:spLocks noGrp="1"/>
          </p:cNvSpPr>
          <p:nvPr>
            <p:ph type="title"/>
          </p:nvPr>
        </p:nvSpPr>
        <p:spPr/>
        <p:txBody>
          <a:bodyPr/>
          <a:lstStyle/>
          <a:p>
            <a:r>
              <a:rPr lang="en-US" dirty="0"/>
              <a:t>Report 3 – Equipment Condition Report:</a:t>
            </a:r>
          </a:p>
        </p:txBody>
      </p:sp>
      <p:sp>
        <p:nvSpPr>
          <p:cNvPr id="3" name="Content Placeholder 2">
            <a:extLst>
              <a:ext uri="{FF2B5EF4-FFF2-40B4-BE49-F238E27FC236}">
                <a16:creationId xmlns:a16="http://schemas.microsoft.com/office/drawing/2014/main" id="{34E1B2E3-53B5-2B49-82D9-80E06B239B1A}"/>
              </a:ext>
            </a:extLst>
          </p:cNvPr>
          <p:cNvSpPr>
            <a:spLocks noGrp="1"/>
          </p:cNvSpPr>
          <p:nvPr>
            <p:ph idx="1"/>
          </p:nvPr>
        </p:nvSpPr>
        <p:spPr/>
        <p:txBody>
          <a:bodyPr/>
          <a:lstStyle/>
          <a:p>
            <a:pPr marL="0" marR="0">
              <a:lnSpc>
                <a:spcPct val="200000"/>
              </a:lnSpc>
              <a:spcBef>
                <a:spcPts val="0"/>
              </a:spcBef>
              <a:spcAft>
                <a:spcPts val="0"/>
              </a:spcAft>
            </a:pPr>
            <a:r>
              <a:rPr lang="en-US" sz="18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Based on the Inventory Age Rule: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0"/>
              </a:spcAft>
            </a:pPr>
            <a:r>
              <a:rPr lang="en-US" sz="1800" i="1"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Assumption: Maintaining updated inventory is crucial for quality and safety.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0"/>
              </a:spcAft>
            </a:pPr>
            <a:r>
              <a:rPr lang="en-US" sz="1800" i="1"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Rule: Conduct an annual inspection of inventory items, identifying and replacing items over five years old or those failing to meet safety standards, ensuring quality and customer safety.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37354675"/>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Slice</Template>
  <TotalTime>134</TotalTime>
  <Words>537</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Georgia Pro Cond Light</vt:lpstr>
      <vt:lpstr>Google Sans</vt:lpstr>
      <vt:lpstr>Speak Pro</vt:lpstr>
      <vt:lpstr>Times New Roman</vt:lpstr>
      <vt:lpstr>RetrospectVTI</vt:lpstr>
      <vt:lpstr>Group 4 Milestone 4:  Outland Adventure Case Study </vt:lpstr>
      <vt:lpstr>Group Introduction and Project Takeaways</vt:lpstr>
      <vt:lpstr>Outland Adventures Case Study:  </vt:lpstr>
      <vt:lpstr>PowerPoint Presentation</vt:lpstr>
      <vt:lpstr>Report 1 – Equipment Sales Report:</vt:lpstr>
      <vt:lpstr>PowerPoint Presentation</vt:lpstr>
      <vt:lpstr>Report 2 – Booking Trends:</vt:lpstr>
      <vt:lpstr>PowerPoint Presentation</vt:lpstr>
      <vt:lpstr>Report 3 – Equipment Condition Report:</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4 Milestone 4:  Outland Adventure Case Study </dc:title>
  <dc:creator>Shane Tinsley</dc:creator>
  <cp:lastModifiedBy>Shane Tinsley</cp:lastModifiedBy>
  <cp:revision>10</cp:revision>
  <dcterms:created xsi:type="dcterms:W3CDTF">2023-12-10T00:56:27Z</dcterms:created>
  <dcterms:modified xsi:type="dcterms:W3CDTF">2023-12-10T03:11:58Z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