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62" r:id="rId7"/>
    <p:sldId id="260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4CC4B3-83A8-843C-5C1A-F12EA445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A02BD68-F719-6909-F9E2-5A02E9C66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15DE01F-A07D-ECB3-B61E-97332D19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0E88-5A76-485D-8A74-BD9F6B57B5BB}" type="datetimeFigureOut">
              <a:rPr lang="nb-NO" smtClean="0"/>
              <a:t>05.11.2023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6A5E497-F6BE-3975-47BC-B356AFA8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7FC75D-EC86-25C5-DEEC-76EBDFEA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97F6-0A71-4827-B67B-085B8400D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144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F92703-0C7B-56E6-F9A3-4B1D631F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2B34209-09E2-92A7-12FD-DA417B77A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5D0FB5F-4F30-10DF-9243-61C7067C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0E88-5A76-485D-8A74-BD9F6B57B5BB}" type="datetimeFigureOut">
              <a:rPr lang="nb-NO" smtClean="0"/>
              <a:t>05.11.2023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B1308E-E837-603A-576C-A6A8FDDE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5C94723-6564-0833-BE4A-0CC4D3CA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97F6-0A71-4827-B67B-085B8400D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12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497573A-AAF8-0756-F13F-A3D43E20C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D96C3F8-F581-DBB2-FF13-BC7C32985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E2E800A-5F9F-C2E1-0587-6FDC6656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0E88-5A76-485D-8A74-BD9F6B57B5BB}" type="datetimeFigureOut">
              <a:rPr lang="nb-NO" smtClean="0"/>
              <a:t>05.11.2023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E8A07DC-6978-F3A4-8282-8D6C7E03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79CD22C-B3F6-9F4C-2CF9-09F4F78A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97F6-0A71-4827-B67B-085B8400D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364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3B4063-1715-6F60-FE2C-CFAFC029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B685489-2E4F-F1D7-BC29-91599461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B84E41-0061-A5AC-001F-EFD72DAF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0E88-5A76-485D-8A74-BD9F6B57B5BB}" type="datetimeFigureOut">
              <a:rPr lang="nb-NO" smtClean="0"/>
              <a:t>05.11.2023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ECF912-1C7F-7C1F-E717-49EF18D2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6BD70F8-1B00-599F-441B-0ED7B08A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97F6-0A71-4827-B67B-085B8400D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91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FD867A-222B-DBCD-C463-7E2FE2D9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C3792C1-002C-C372-31BB-7FC5E1834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009A1D4-2829-B695-3324-32E560FE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0E88-5A76-485D-8A74-BD9F6B57B5BB}" type="datetimeFigureOut">
              <a:rPr lang="nb-NO" smtClean="0"/>
              <a:t>05.11.2023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833BB2F-17BB-1A20-A8F5-A96C4DFF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FBA36ED-FC66-0129-0683-795D4426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97F6-0A71-4827-B67B-085B8400D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416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88B789-9AA3-8B6B-2CFA-D98A7829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AF64195-1F69-9F5A-BD54-EA4BACDEB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7FBEAA9-F33B-FA02-C668-0843E6A1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2C948D7-7306-CFA2-5437-786A7188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0E88-5A76-485D-8A74-BD9F6B57B5BB}" type="datetimeFigureOut">
              <a:rPr lang="nb-NO" smtClean="0"/>
              <a:t>05.11.2023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FC74570-F585-7F0B-1B0D-53637805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05BB834-41B3-4A98-300C-FA83CAC6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97F6-0A71-4827-B67B-085B8400D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365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28060F-07CE-1930-EF47-28049317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4CFFF8-8C19-2605-DFEF-F9616D3C3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25FD53D-0471-BEA0-E26D-04FB70197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95DFCC2-281E-5B0D-8672-9714F6744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4313029-10EC-E3E1-E8B8-AA4D58DA4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D4FE075-25C0-3099-BF4B-62D8FA57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0E88-5A76-485D-8A74-BD9F6B57B5BB}" type="datetimeFigureOut">
              <a:rPr lang="nb-NO" smtClean="0"/>
              <a:t>05.11.2023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F9217E4-4D2A-16E7-1420-6D734F65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8DDACCB-8999-050E-7396-A862A1A3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97F6-0A71-4827-B67B-085B8400D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795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AB812A-DEFF-6E0F-9A23-4F6C3BA4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1CC087E5-63BF-281B-7AB4-4B042692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0E88-5A76-485D-8A74-BD9F6B57B5BB}" type="datetimeFigureOut">
              <a:rPr lang="nb-NO" smtClean="0"/>
              <a:t>05.11.2023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E09E90F-DF63-AB73-7024-5D525146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3A70997-8674-AC69-F2A8-867085BF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97F6-0A71-4827-B67B-085B8400D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684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BB72640-03A7-7502-E5A4-E8A80C9D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0E88-5A76-485D-8A74-BD9F6B57B5BB}" type="datetimeFigureOut">
              <a:rPr lang="nb-NO" smtClean="0"/>
              <a:t>05.11.2023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A46305E-1583-8FB7-26A9-6A03B0D9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9003FC4B-76CF-B48F-1351-539A8C7E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97F6-0A71-4827-B67B-085B8400D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30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7ED1D7-9AF2-FBB1-0245-0DCF4775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A4D4A8-CA0F-A004-2D61-44160ED5D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016A32B-B4A2-93F1-DD92-1BB0C7D72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B3766C5-F142-A8F5-A765-65B678D6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0E88-5A76-485D-8A74-BD9F6B57B5BB}" type="datetimeFigureOut">
              <a:rPr lang="nb-NO" smtClean="0"/>
              <a:t>05.11.2023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C6B3F5-B2BB-08B7-C9E3-545CAE0A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C1106F9-FEBE-CEA3-CD4F-2511AD5C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97F6-0A71-4827-B67B-085B8400D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514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F5266B-15CA-4C42-B701-AB0439FB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46DE589-F5F4-BAEB-2B00-E07A7F2CA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6D29F05-5DAE-76DA-C46D-1382C7B2F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E8BC007-68D6-CEA8-24A8-7258047E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0E88-5A76-485D-8A74-BD9F6B57B5BB}" type="datetimeFigureOut">
              <a:rPr lang="nb-NO" smtClean="0"/>
              <a:t>05.11.2023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BFBF3CF-9233-F2E0-A96F-7B4E67ED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C316976-6710-1F58-0D89-396A3226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97F6-0A71-4827-B67B-085B8400D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177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98F7B9E-9500-5FAA-C190-95250A8F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406E49A-5708-1E77-ECE7-332116A76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CCF6352-637B-23C1-A37D-850957FF4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50E88-5A76-485D-8A74-BD9F6B57B5BB}" type="datetimeFigureOut">
              <a:rPr lang="nb-NO" smtClean="0"/>
              <a:t>05.11.2023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318116-9506-70F6-54E3-6CC47D39C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14B7580-C804-F13A-F747-E2CCB0853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97F6-0A71-4827-B67B-085B8400D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77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hh-ban/ban400-assignment-ren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new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1506AD-82AA-475B-AF08-F76F4F303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Reproducability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ABAD087-F602-1A98-1DCA-58C928207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Ole-Petter Moe Hansen</a:t>
            </a:r>
          </a:p>
        </p:txBody>
      </p:sp>
    </p:spTree>
    <p:extLst>
      <p:ext uri="{BB962C8B-B14F-4D97-AF65-F5344CB8AC3E}">
        <p14:creationId xmlns:p14="http://schemas.microsoft.com/office/powerpoint/2010/main" val="127319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D7809F-54BA-72F2-054C-8E03F0BC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In-</a:t>
            </a:r>
            <a:r>
              <a:rPr lang="nb-NO" dirty="0" err="1"/>
              <a:t>class</a:t>
            </a:r>
            <a:r>
              <a:rPr lang="nb-NO" dirty="0"/>
              <a:t> </a:t>
            </a:r>
            <a:r>
              <a:rPr lang="nb-NO" dirty="0" err="1"/>
              <a:t>assignment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9D6918-997A-BEAC-6014-90478508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>
                <a:hlinkClick r:id="rId2"/>
              </a:rPr>
              <a:t>this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  <a:p>
            <a:r>
              <a:rPr lang="nb-NO" dirty="0"/>
              <a:t>Complete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assignments</a:t>
            </a:r>
            <a:r>
              <a:rPr lang="nb-NO" dirty="0"/>
              <a:t> –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handin</a:t>
            </a:r>
            <a:r>
              <a:rPr lang="nb-NO" dirty="0"/>
              <a:t> for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assignment</a:t>
            </a:r>
            <a:endParaRPr lang="nb-NO" dirty="0"/>
          </a:p>
          <a:p>
            <a:r>
              <a:rPr lang="nb-NO" dirty="0"/>
              <a:t>Hope all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complete</a:t>
            </a:r>
            <a:r>
              <a:rPr lang="nb-NO" dirty="0"/>
              <a:t>: </a:t>
            </a:r>
            <a:r>
              <a:rPr lang="nb-NO" dirty="0" err="1"/>
              <a:t>possibly</a:t>
            </a:r>
            <a:r>
              <a:rPr lang="nb-NO" dirty="0"/>
              <a:t> snags due to </a:t>
            </a:r>
            <a:r>
              <a:rPr lang="nb-NO" dirty="0" err="1"/>
              <a:t>differing</a:t>
            </a:r>
            <a:r>
              <a:rPr lang="nb-NO" dirty="0"/>
              <a:t> 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314435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1EF8AC-A494-9AB8-B226-BFA390CF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Conclusion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6B1651-5695-16F9-ECB0-88CF3A6A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Dealing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versions</a:t>
            </a:r>
            <a:r>
              <a:rPr lang="nb-NO" dirty="0"/>
              <a:t>, </a:t>
            </a:r>
            <a:r>
              <a:rPr lang="nb-NO" dirty="0" err="1"/>
              <a:t>packages</a:t>
            </a:r>
            <a:r>
              <a:rPr lang="nb-NO" dirty="0"/>
              <a:t>, </a:t>
            </a:r>
            <a:r>
              <a:rPr lang="nb-NO" dirty="0" err="1"/>
              <a:t>install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i="1" dirty="0" err="1"/>
              <a:t>easy</a:t>
            </a:r>
            <a:r>
              <a:rPr lang="nb-NO" dirty="0"/>
              <a:t> </a:t>
            </a:r>
            <a:r>
              <a:rPr lang="nb-NO" b="1" dirty="0" err="1"/>
              <a:t>iff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have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infrastructure</a:t>
            </a:r>
            <a:r>
              <a:rPr lang="nb-NO" dirty="0"/>
              <a:t> in </a:t>
            </a:r>
            <a:r>
              <a:rPr lang="nb-NO" dirty="0" err="1"/>
              <a:t>place</a:t>
            </a:r>
            <a:r>
              <a:rPr lang="nb-NO" dirty="0"/>
              <a:t>. </a:t>
            </a:r>
          </a:p>
          <a:p>
            <a:r>
              <a:rPr lang="nb-NO" dirty="0"/>
              <a:t>renv </a:t>
            </a:r>
            <a:r>
              <a:rPr lang="nb-NO" i="1" dirty="0" err="1"/>
              <a:t>partially</a:t>
            </a:r>
            <a:r>
              <a:rPr lang="nb-NO" dirty="0"/>
              <a:t> </a:t>
            </a:r>
            <a:r>
              <a:rPr lang="nb-NO" dirty="0" err="1"/>
              <a:t>solves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reproducability</a:t>
            </a:r>
            <a:r>
              <a:rPr lang="nb-NO" dirty="0"/>
              <a:t>. </a:t>
            </a:r>
          </a:p>
          <a:p>
            <a:r>
              <a:rPr lang="nb-NO" dirty="0"/>
              <a:t>For </a:t>
            </a:r>
            <a:r>
              <a:rPr lang="nb-NO" dirty="0" err="1"/>
              <a:t>serious</a:t>
            </a:r>
            <a:r>
              <a:rPr lang="nb-NO" dirty="0"/>
              <a:t> </a:t>
            </a:r>
            <a:r>
              <a:rPr lang="nb-NO" dirty="0" err="1"/>
              <a:t>deployments</a:t>
            </a:r>
            <a:r>
              <a:rPr lang="nb-NO" dirty="0"/>
              <a:t> and/or software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requires</a:t>
            </a:r>
            <a:r>
              <a:rPr lang="nb-NO" dirty="0"/>
              <a:t> more </a:t>
            </a:r>
            <a:r>
              <a:rPr lang="nb-NO" dirty="0" err="1"/>
              <a:t>than</a:t>
            </a:r>
            <a:r>
              <a:rPr lang="nb-NO" dirty="0"/>
              <a:t> just R-</a:t>
            </a:r>
            <a:r>
              <a:rPr lang="nb-NO" dirty="0" err="1"/>
              <a:t>versions</a:t>
            </a:r>
            <a:r>
              <a:rPr lang="nb-NO" dirty="0"/>
              <a:t>, </a:t>
            </a:r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switching</a:t>
            </a:r>
            <a:r>
              <a:rPr lang="nb-NO" dirty="0"/>
              <a:t> to </a:t>
            </a:r>
            <a:r>
              <a:rPr lang="nb-NO" dirty="0" err="1"/>
              <a:t>Docker</a:t>
            </a:r>
            <a:r>
              <a:rPr lang="nb-NO" dirty="0"/>
              <a:t>. </a:t>
            </a:r>
            <a:r>
              <a:rPr lang="nb-NO" dirty="0" err="1"/>
              <a:t>Recommend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play </a:t>
            </a:r>
            <a:r>
              <a:rPr lang="nb-NO" dirty="0" err="1"/>
              <a:t>around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Docker</a:t>
            </a:r>
            <a:r>
              <a:rPr lang="nb-NO" dirty="0"/>
              <a:t>, </a:t>
            </a:r>
            <a:r>
              <a:rPr lang="nb-NO" dirty="0" err="1"/>
              <a:t>although</a:t>
            </a:r>
            <a:r>
              <a:rPr lang="nb-NO" dirty="0"/>
              <a:t> it is </a:t>
            </a:r>
            <a:r>
              <a:rPr lang="nb-NO" dirty="0" err="1"/>
              <a:t>out-of-scope</a:t>
            </a:r>
            <a:r>
              <a:rPr lang="nb-NO" dirty="0"/>
              <a:t> for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..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973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50FAD0-56A7-5A5C-2B4B-742E84B7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Outline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talk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2B07BC-3FAD-A672-6EA2-15032A9F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Defining</a:t>
            </a:r>
            <a:r>
              <a:rPr lang="nb-NO" dirty="0"/>
              <a:t> and </a:t>
            </a:r>
            <a:r>
              <a:rPr lang="nb-NO" dirty="0" err="1"/>
              <a:t>motivating</a:t>
            </a:r>
            <a:r>
              <a:rPr lang="nb-NO" dirty="0"/>
              <a:t> </a:t>
            </a:r>
            <a:r>
              <a:rPr lang="nb-NO" dirty="0" err="1"/>
              <a:t>reproducability</a:t>
            </a:r>
            <a:endParaRPr lang="nb-NO" dirty="0"/>
          </a:p>
          <a:p>
            <a:r>
              <a:rPr lang="nb-NO" dirty="0">
                <a:latin typeface="Consolas" panose="020B0609020204030204" pitchFamily="49" charset="0"/>
              </a:rPr>
              <a:t>renv</a:t>
            </a:r>
            <a:r>
              <a:rPr lang="nb-NO" dirty="0"/>
              <a:t> - a simple </a:t>
            </a:r>
            <a:r>
              <a:rPr lang="nb-NO" dirty="0" err="1"/>
              <a:t>solution</a:t>
            </a:r>
            <a:r>
              <a:rPr lang="nb-NO" dirty="0"/>
              <a:t> </a:t>
            </a:r>
          </a:p>
          <a:p>
            <a:r>
              <a:rPr lang="nb-NO" dirty="0" err="1"/>
              <a:t>Docker</a:t>
            </a:r>
            <a:r>
              <a:rPr lang="nb-NO" dirty="0"/>
              <a:t> - A </a:t>
            </a:r>
            <a:r>
              <a:rPr lang="nb-NO" dirty="0" err="1"/>
              <a:t>complete</a:t>
            </a:r>
            <a:r>
              <a:rPr lang="nb-NO" dirty="0"/>
              <a:t> (?) </a:t>
            </a:r>
            <a:r>
              <a:rPr lang="nb-NO" dirty="0" err="1"/>
              <a:t>solution</a:t>
            </a:r>
            <a:r>
              <a:rPr lang="nb-NO" dirty="0"/>
              <a:t> </a:t>
            </a:r>
          </a:p>
          <a:p>
            <a:r>
              <a:rPr lang="nb-NO" dirty="0" err="1"/>
              <a:t>Exercise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>
                <a:latin typeface="Consolas" panose="020B0609020204030204" pitchFamily="49" charset="0"/>
              </a:rPr>
              <a:t>renv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033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30B2A7-7651-1C64-4F70-2890B0D5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"It works on my machine"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76452EA-4086-55FF-CF41-88D461AC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Science create business value by delivering analyses and models. In both cases, we need to ensure that our results are reproducible. </a:t>
            </a:r>
          </a:p>
          <a:p>
            <a:pPr lvl="1"/>
            <a:r>
              <a:rPr lang="en-US" dirty="0"/>
              <a:t>For collaboration with other people, you need to agree on exactly which versions you will use in a project.</a:t>
            </a:r>
          </a:p>
          <a:p>
            <a:pPr lvl="1"/>
            <a:r>
              <a:rPr lang="en-US" dirty="0"/>
              <a:t>If you change laptops or want to use parts from a project you worked on a long time ago, you might very well get errors if you try to run your code with the most recent versions of the packages.</a:t>
            </a:r>
          </a:p>
          <a:p>
            <a:pPr lvl="1"/>
            <a:r>
              <a:rPr lang="en-US" dirty="0"/>
              <a:t>If you want to deploy a program - typically by running the program on a different machine than what was used for development - we need a method for recreating the environment required by the program.</a:t>
            </a:r>
          </a:p>
          <a:p>
            <a:r>
              <a:rPr lang="en-US" dirty="0"/>
              <a:t>Version control / Git is </a:t>
            </a:r>
            <a:r>
              <a:rPr lang="en-US" b="1" dirty="0"/>
              <a:t>not</a:t>
            </a:r>
            <a:r>
              <a:rPr lang="en-US" dirty="0"/>
              <a:t> enough. </a:t>
            </a:r>
          </a:p>
          <a:p>
            <a:pPr lvl="1"/>
            <a:r>
              <a:rPr lang="en-US" dirty="0"/>
              <a:t>Typically, many dependencies in our scripts</a:t>
            </a:r>
          </a:p>
          <a:p>
            <a:pPr lvl="1"/>
            <a:r>
              <a:rPr lang="en-US" b="1" dirty="0"/>
              <a:t>Many</a:t>
            </a:r>
            <a:r>
              <a:rPr lang="en-US" dirty="0"/>
              <a:t> changes to packages over time (see </a:t>
            </a:r>
            <a:r>
              <a:rPr lang="en-US" dirty="0">
                <a:hlinkClick r:id="rId2"/>
              </a:rPr>
              <a:t>changelog</a:t>
            </a:r>
            <a:r>
              <a:rPr lang="en-US" dirty="0"/>
              <a:t> of </a:t>
            </a:r>
            <a:r>
              <a:rPr lang="en-US" dirty="0" err="1"/>
              <a:t>dplyr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-&gt; What works </a:t>
            </a:r>
            <a:r>
              <a:rPr lang="en-US" i="1" dirty="0"/>
              <a:t>today</a:t>
            </a:r>
            <a:r>
              <a:rPr lang="en-US" dirty="0"/>
              <a:t> might not work </a:t>
            </a:r>
            <a:r>
              <a:rPr lang="en-US" i="1" dirty="0"/>
              <a:t>tomorrow</a:t>
            </a:r>
          </a:p>
          <a:p>
            <a:r>
              <a:rPr lang="en-US" dirty="0"/>
              <a:t>More complex dependencies -&gt; earlier “expiration date”..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04694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459306-9479-D259-73A0-EC09C548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Requirements</a:t>
            </a:r>
            <a:r>
              <a:rPr lang="nb-NO" dirty="0"/>
              <a:t> for </a:t>
            </a:r>
            <a:r>
              <a:rPr lang="nb-NO" dirty="0" err="1"/>
              <a:t>reproducible</a:t>
            </a:r>
            <a:r>
              <a:rPr lang="nb-NO" dirty="0"/>
              <a:t> </a:t>
            </a:r>
            <a:r>
              <a:rPr lang="nb-NO" dirty="0" err="1"/>
              <a:t>code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B392E4-EC2B-5F29-C005-588A6DE0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Layers to reproducibility:</a:t>
            </a:r>
          </a:p>
          <a:p>
            <a:r>
              <a:rPr lang="en-US" dirty="0"/>
              <a:t>Keeping track of versions of R and R-packages </a:t>
            </a:r>
            <a:r>
              <a:rPr lang="en-US" i="1" dirty="0"/>
              <a:t>might</a:t>
            </a:r>
            <a:r>
              <a:rPr lang="en-US" dirty="0"/>
              <a:t> be enough</a:t>
            </a:r>
          </a:p>
          <a:p>
            <a:r>
              <a:rPr lang="en-US" dirty="0"/>
              <a:t>..but not always: possibly also necessary to keep track of operating system, environment-variables etc.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Examples</a:t>
            </a:r>
            <a:r>
              <a:rPr lang="nb-NO" dirty="0"/>
              <a:t>: </a:t>
            </a:r>
          </a:p>
          <a:p>
            <a:pPr lvl="1"/>
            <a:r>
              <a:rPr lang="en-US" dirty="0"/>
              <a:t>Packages with C++-dependencies that (almost) can’t be run on Windows</a:t>
            </a:r>
          </a:p>
          <a:p>
            <a:pPr lvl="1"/>
            <a:r>
              <a:rPr lang="en-US" dirty="0"/>
              <a:t>Use of GPU’s that require specific driver versions</a:t>
            </a:r>
          </a:p>
          <a:p>
            <a:pPr lvl="1"/>
            <a:r>
              <a:rPr lang="en-US" dirty="0"/>
              <a:t>Encoding of characters, dates, dependent on settings on local machine</a:t>
            </a:r>
          </a:p>
        </p:txBody>
      </p:sp>
    </p:spTree>
    <p:extLst>
      <p:ext uri="{BB962C8B-B14F-4D97-AF65-F5344CB8AC3E}">
        <p14:creationId xmlns:p14="http://schemas.microsoft.com/office/powerpoint/2010/main" val="77131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89F7CE-3071-7145-4AF7-6E0CFD4E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Solutions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CF4E43D-2C36-C0B8-3DDA-88A8A48CA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options for keeping track of environments: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renv</a:t>
            </a:r>
            <a:r>
              <a:rPr lang="en-US" dirty="0"/>
              <a:t> - fairly easy to-use method for saving specifications of the R-environment of a project, and restoring it as needed. </a:t>
            </a:r>
          </a:p>
          <a:p>
            <a:r>
              <a:rPr lang="en-US" dirty="0"/>
              <a:t>docker - a somewhat more involved way of specifying the entire environment used for the R-script - including the operating system. 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6161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8DD24F-4A72-6FBB-2C14-D0575B84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Consolas" panose="020B0609020204030204" pitchFamily="49" charset="0"/>
              </a:rPr>
              <a:t>renv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3B237F4-BF30-12EA-EAE6-829BA79A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0" i="0" dirty="0">
                <a:solidFill>
                  <a:srgbClr val="212529"/>
                </a:solidFill>
                <a:effectLst/>
                <a:latin typeface="system-ui"/>
              </a:rPr>
              <a:t>Great </a:t>
            </a:r>
            <a:r>
              <a:rPr lang="nb-NO" b="0" i="0" dirty="0" err="1">
                <a:solidFill>
                  <a:srgbClr val="212529"/>
                </a:solidFill>
                <a:effectLst/>
                <a:latin typeface="system-ui"/>
              </a:rPr>
              <a:t>project</a:t>
            </a:r>
            <a:r>
              <a:rPr lang="nb-NO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nb-NO" b="0" i="0" dirty="0" err="1">
                <a:solidFill>
                  <a:srgbClr val="212529"/>
                </a:solidFill>
                <a:effectLst/>
                <a:latin typeface="system-ui"/>
              </a:rPr>
              <a:t>docs</a:t>
            </a:r>
            <a:r>
              <a:rPr lang="nb-NO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nb-NO" b="0" i="0" dirty="0" err="1">
                <a:solidFill>
                  <a:srgbClr val="212529"/>
                </a:solidFill>
                <a:effectLst/>
                <a:latin typeface="system-ui"/>
              </a:rPr>
              <a:t>here</a:t>
            </a:r>
            <a:r>
              <a:rPr lang="nb-NO" b="0" i="0" dirty="0">
                <a:solidFill>
                  <a:srgbClr val="212529"/>
                </a:solidFill>
                <a:effectLst/>
                <a:latin typeface="system-ui"/>
              </a:rPr>
              <a:t>:  </a:t>
            </a:r>
            <a:r>
              <a:rPr lang="nb-NO" dirty="0">
                <a:hlinkClick r:id="rId2"/>
              </a:rPr>
              <a:t>renv</a:t>
            </a:r>
            <a:r>
              <a:rPr lang="nb-NO" dirty="0"/>
              <a:t> </a:t>
            </a:r>
          </a:p>
          <a:p>
            <a:r>
              <a:rPr lang="nb-NO" dirty="0"/>
              <a:t>«</a:t>
            </a:r>
            <a:r>
              <a:rPr lang="nb-NO" b="0" i="0" dirty="0" err="1">
                <a:solidFill>
                  <a:srgbClr val="212529"/>
                </a:solidFill>
                <a:effectLst/>
                <a:latin typeface="system-ui"/>
              </a:rPr>
              <a:t>project-local</a:t>
            </a:r>
            <a:r>
              <a:rPr lang="nb-NO" b="0" i="0" dirty="0">
                <a:solidFill>
                  <a:srgbClr val="212529"/>
                </a:solidFill>
                <a:effectLst/>
                <a:latin typeface="system-ui"/>
              </a:rPr>
              <a:t> R </a:t>
            </a:r>
            <a:r>
              <a:rPr lang="nb-NO" b="0" i="0" dirty="0" err="1">
                <a:solidFill>
                  <a:srgbClr val="212529"/>
                </a:solidFill>
                <a:effectLst/>
                <a:latin typeface="system-ui"/>
              </a:rPr>
              <a:t>dependency</a:t>
            </a:r>
            <a:r>
              <a:rPr lang="nb-NO" b="0" i="0" dirty="0">
                <a:solidFill>
                  <a:srgbClr val="212529"/>
                </a:solidFill>
                <a:effectLst/>
                <a:latin typeface="system-ui"/>
              </a:rPr>
              <a:t> management»</a:t>
            </a:r>
          </a:p>
          <a:p>
            <a:r>
              <a:rPr lang="nb-NO" dirty="0">
                <a:solidFill>
                  <a:srgbClr val="212529"/>
                </a:solidFill>
                <a:latin typeface="system-ui"/>
              </a:rPr>
              <a:t>Saves </a:t>
            </a:r>
            <a:r>
              <a:rPr lang="nb-NO" dirty="0" err="1">
                <a:solidFill>
                  <a:srgbClr val="212529"/>
                </a:solidFill>
                <a:latin typeface="system-ui"/>
              </a:rPr>
              <a:t>packages</a:t>
            </a:r>
            <a:r>
              <a:rPr lang="nb-NO" dirty="0">
                <a:solidFill>
                  <a:srgbClr val="212529"/>
                </a:solidFill>
                <a:latin typeface="system-ui"/>
              </a:rPr>
              <a:t> and a </a:t>
            </a:r>
            <a:r>
              <a:rPr lang="nb-NO" dirty="0" err="1">
                <a:solidFill>
                  <a:srgbClr val="212529"/>
                </a:solidFill>
                <a:latin typeface="system-ui"/>
              </a:rPr>
              <a:t>description</a:t>
            </a:r>
            <a:r>
              <a:rPr lang="nb-NO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nb-NO" dirty="0" err="1">
                <a:solidFill>
                  <a:srgbClr val="212529"/>
                </a:solidFill>
                <a:latin typeface="system-ui"/>
              </a:rPr>
              <a:t>of</a:t>
            </a:r>
            <a:r>
              <a:rPr lang="nb-NO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nb-NO" dirty="0" err="1">
                <a:solidFill>
                  <a:srgbClr val="212529"/>
                </a:solidFill>
                <a:latin typeface="system-ui"/>
              </a:rPr>
              <a:t>your</a:t>
            </a:r>
            <a:r>
              <a:rPr lang="nb-NO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nb-NO" dirty="0" err="1">
                <a:solidFill>
                  <a:srgbClr val="212529"/>
                </a:solidFill>
                <a:latin typeface="system-ui"/>
              </a:rPr>
              <a:t>project</a:t>
            </a:r>
            <a:r>
              <a:rPr lang="nb-NO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nb-NO" dirty="0" err="1">
                <a:solidFill>
                  <a:srgbClr val="212529"/>
                </a:solidFill>
                <a:latin typeface="system-ui"/>
              </a:rPr>
              <a:t>requirements</a:t>
            </a:r>
            <a:r>
              <a:rPr lang="nb-NO" dirty="0">
                <a:solidFill>
                  <a:srgbClr val="212529"/>
                </a:solidFill>
                <a:latin typeface="system-ui"/>
              </a:rPr>
              <a:t> </a:t>
            </a:r>
          </a:p>
          <a:p>
            <a:r>
              <a:rPr lang="nb-NO" i="1" dirty="0" err="1">
                <a:solidFill>
                  <a:srgbClr val="212529"/>
                </a:solidFill>
                <a:latin typeface="system-ui"/>
              </a:rPr>
              <a:t>Don’t</a:t>
            </a:r>
            <a:r>
              <a:rPr lang="nb-NO" dirty="0">
                <a:solidFill>
                  <a:srgbClr val="212529"/>
                </a:solidFill>
                <a:latin typeface="system-ui"/>
              </a:rPr>
              <a:t> push </a:t>
            </a:r>
            <a:r>
              <a:rPr lang="nb-NO" dirty="0" err="1">
                <a:solidFill>
                  <a:srgbClr val="212529"/>
                </a:solidFill>
                <a:latin typeface="system-ui"/>
              </a:rPr>
              <a:t>packages</a:t>
            </a:r>
            <a:r>
              <a:rPr lang="nb-NO" dirty="0">
                <a:solidFill>
                  <a:srgbClr val="212529"/>
                </a:solidFill>
                <a:latin typeface="system-ui"/>
              </a:rPr>
              <a:t> to </a:t>
            </a:r>
            <a:r>
              <a:rPr lang="nb-NO" dirty="0" err="1">
                <a:solidFill>
                  <a:srgbClr val="212529"/>
                </a:solidFill>
                <a:latin typeface="system-ui"/>
              </a:rPr>
              <a:t>git</a:t>
            </a:r>
            <a:r>
              <a:rPr lang="nb-NO" dirty="0">
                <a:solidFill>
                  <a:srgbClr val="212529"/>
                </a:solidFill>
                <a:latin typeface="system-ui"/>
              </a:rPr>
              <a:t>! </a:t>
            </a:r>
          </a:p>
          <a:p>
            <a:endParaRPr lang="nb-NO" i="1" dirty="0">
              <a:solidFill>
                <a:srgbClr val="212529"/>
              </a:solidFill>
              <a:latin typeface="system-ui"/>
            </a:endParaRPr>
          </a:p>
          <a:p>
            <a:r>
              <a:rPr lang="nb-NO" dirty="0" err="1">
                <a:solidFill>
                  <a:srgbClr val="212529"/>
                </a:solidFill>
                <a:latin typeface="system-ui"/>
              </a:rPr>
              <a:t>Similar</a:t>
            </a:r>
            <a:r>
              <a:rPr lang="nb-NO" dirty="0">
                <a:solidFill>
                  <a:srgbClr val="212529"/>
                </a:solidFill>
                <a:latin typeface="system-ui"/>
              </a:rPr>
              <a:t> to </a:t>
            </a:r>
            <a:r>
              <a:rPr lang="nb-NO" dirty="0" err="1">
                <a:solidFill>
                  <a:srgbClr val="212529"/>
                </a:solidFill>
                <a:latin typeface="system-ui"/>
              </a:rPr>
              <a:t>venv</a:t>
            </a:r>
            <a:r>
              <a:rPr lang="nb-NO" dirty="0">
                <a:solidFill>
                  <a:srgbClr val="212529"/>
                </a:solidFill>
                <a:latin typeface="system-ui"/>
              </a:rPr>
              <a:t> in </a:t>
            </a:r>
            <a:r>
              <a:rPr lang="nb-NO" dirty="0" err="1">
                <a:solidFill>
                  <a:srgbClr val="212529"/>
                </a:solidFill>
                <a:latin typeface="system-ui"/>
              </a:rPr>
              <a:t>python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0284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30B2A7-7651-1C64-4F70-2890B0D5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76452EA-4086-55FF-CF41-88D461AC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Docker</a:t>
            </a:r>
            <a:r>
              <a:rPr lang="en-US" dirty="0"/>
              <a:t> has become the ubiquitous tool for managing environments. Very high chance you’ll encounter this in your career. </a:t>
            </a:r>
          </a:p>
          <a:p>
            <a:r>
              <a:rPr lang="en-US" b="1" dirty="0"/>
              <a:t>Describe </a:t>
            </a:r>
            <a:r>
              <a:rPr lang="en-US" dirty="0"/>
              <a:t>all the dependencies of your project with a </a:t>
            </a:r>
            <a:r>
              <a:rPr lang="en-US" i="1" dirty="0" err="1"/>
              <a:t>dockerfile</a:t>
            </a:r>
            <a:endParaRPr lang="en-US" dirty="0"/>
          </a:p>
          <a:p>
            <a:r>
              <a:rPr lang="en-US" b="1" dirty="0"/>
              <a:t>Build</a:t>
            </a:r>
            <a:r>
              <a:rPr lang="en-US" dirty="0"/>
              <a:t> an </a:t>
            </a:r>
            <a:r>
              <a:rPr lang="en-US" i="1" dirty="0"/>
              <a:t>image </a:t>
            </a:r>
            <a:r>
              <a:rPr lang="en-US" dirty="0"/>
              <a:t>with everything your project needs based on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b="1" dirty="0"/>
              <a:t>Deploy </a:t>
            </a:r>
            <a:r>
              <a:rPr lang="en-US" dirty="0"/>
              <a:t>your image as a </a:t>
            </a:r>
            <a:r>
              <a:rPr lang="en-US" i="1" dirty="0"/>
              <a:t>container</a:t>
            </a:r>
            <a:endParaRPr lang="en-US" b="1" dirty="0"/>
          </a:p>
          <a:p>
            <a:r>
              <a:rPr lang="en-US" i="1" dirty="0"/>
              <a:t>Any </a:t>
            </a:r>
            <a:r>
              <a:rPr lang="en-US" dirty="0"/>
              <a:t>machine that can run docker can run your application (although there can be hardware requirements). </a:t>
            </a:r>
          </a:p>
          <a:p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 is usually sufficient to re-create a project from scratch but requires that the dependencies are still available online. To be completely sure you should save the docker image.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5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F6F515-8F99-D971-74EB-82E7F8E4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- </a:t>
            </a:r>
            <a:r>
              <a:rPr lang="nb-NO" dirty="0" err="1"/>
              <a:t>webservice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D256375-0E89-92A5-504B-7538065B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785"/>
            <a:ext cx="6611640" cy="4351338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A </a:t>
            </a:r>
            <a:r>
              <a:rPr lang="nb-NO" dirty="0" err="1"/>
              <a:t>production</a:t>
            </a:r>
            <a:r>
              <a:rPr lang="nb-NO" dirty="0"/>
              <a:t> system </a:t>
            </a:r>
            <a:r>
              <a:rPr lang="nb-NO" dirty="0" err="1"/>
              <a:t>probably</a:t>
            </a:r>
            <a:r>
              <a:rPr lang="nb-NO" dirty="0"/>
              <a:t> </a:t>
            </a:r>
            <a:r>
              <a:rPr lang="nb-NO" dirty="0" err="1"/>
              <a:t>doesn’t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deal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requirements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learning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«</a:t>
            </a:r>
            <a:r>
              <a:rPr lang="nb-NO" dirty="0" err="1"/>
              <a:t>adding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»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production</a:t>
            </a:r>
            <a:r>
              <a:rPr lang="nb-NO" dirty="0"/>
              <a:t> system,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deploy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as a web service. </a:t>
            </a:r>
          </a:p>
          <a:p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agree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interface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production</a:t>
            </a:r>
            <a:r>
              <a:rPr lang="nb-NO" dirty="0"/>
              <a:t> system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webservice</a:t>
            </a:r>
            <a:r>
              <a:rPr lang="nb-NO" dirty="0"/>
              <a:t>. </a:t>
            </a:r>
          </a:p>
          <a:p>
            <a:r>
              <a:rPr lang="nb-NO" dirty="0" err="1"/>
              <a:t>Webservice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in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</a:t>
            </a:r>
            <a:r>
              <a:rPr lang="nb-NO" dirty="0" err="1"/>
              <a:t>environment</a:t>
            </a:r>
            <a:r>
              <a:rPr lang="nb-NO" dirty="0"/>
              <a:t>, </a:t>
            </a:r>
            <a:r>
              <a:rPr lang="nb-NO" dirty="0" err="1"/>
              <a:t>independent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environment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production</a:t>
            </a:r>
            <a:r>
              <a:rPr lang="nb-NO" dirty="0"/>
              <a:t> system. 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69CB53F2-18AB-DCDD-1B6F-9D3BF88B9D44}"/>
              </a:ext>
            </a:extLst>
          </p:cNvPr>
          <p:cNvSpPr txBox="1"/>
          <p:nvPr/>
        </p:nvSpPr>
        <p:spPr>
          <a:xfrm>
            <a:off x="9098131" y="2919631"/>
            <a:ext cx="213951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Production system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5BBA8751-E1F1-EB7A-C492-29FF91815049}"/>
              </a:ext>
            </a:extLst>
          </p:cNvPr>
          <p:cNvSpPr txBox="1"/>
          <p:nvPr/>
        </p:nvSpPr>
        <p:spPr>
          <a:xfrm>
            <a:off x="9098131" y="4515246"/>
            <a:ext cx="213951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Web service</a:t>
            </a: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8E38BD83-DBAB-8DAF-F27A-37DBFF46E7D3}"/>
              </a:ext>
            </a:extLst>
          </p:cNvPr>
          <p:cNvCxnSpPr>
            <a:cxnSpLocks/>
          </p:cNvCxnSpPr>
          <p:nvPr/>
        </p:nvCxnSpPr>
        <p:spPr>
          <a:xfrm>
            <a:off x="10167890" y="3429000"/>
            <a:ext cx="0" cy="92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lassholder for innhold 2">
            <a:extLst>
              <a:ext uri="{FF2B5EF4-FFF2-40B4-BE49-F238E27FC236}">
                <a16:creationId xmlns:a16="http://schemas.microsoft.com/office/drawing/2014/main" id="{13549A80-3C95-1CE3-4E2B-545CE01DF0B9}"/>
              </a:ext>
            </a:extLst>
          </p:cNvPr>
          <p:cNvSpPr txBox="1">
            <a:spLocks/>
          </p:cNvSpPr>
          <p:nvPr/>
        </p:nvSpPr>
        <p:spPr>
          <a:xfrm>
            <a:off x="8234220" y="3652390"/>
            <a:ext cx="1933670" cy="521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400" dirty="0" err="1"/>
              <a:t>Sends</a:t>
            </a:r>
            <a:r>
              <a:rPr lang="nb-NO" sz="1400" dirty="0"/>
              <a:t> </a:t>
            </a:r>
            <a:r>
              <a:rPr lang="nb-NO" sz="1400" dirty="0" err="1"/>
              <a:t>requests</a:t>
            </a:r>
            <a:r>
              <a:rPr lang="nb-NO" sz="1400" dirty="0"/>
              <a:t> </a:t>
            </a:r>
            <a:r>
              <a:rPr lang="nb-NO" sz="1400" dirty="0" err="1"/>
              <a:t>with</a:t>
            </a:r>
            <a:r>
              <a:rPr lang="nb-NO" sz="1400" dirty="0"/>
              <a:t> data </a:t>
            </a:r>
            <a:r>
              <a:rPr lang="nb-NO" sz="1400" dirty="0" err="1"/>
              <a:t>payload</a:t>
            </a:r>
            <a:r>
              <a:rPr lang="nb-NO" sz="1400" dirty="0"/>
              <a:t> to service</a:t>
            </a:r>
          </a:p>
        </p:txBody>
      </p: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990C73CF-2B30-6580-3964-6CA58430D432}"/>
              </a:ext>
            </a:extLst>
          </p:cNvPr>
          <p:cNvCxnSpPr>
            <a:cxnSpLocks/>
          </p:cNvCxnSpPr>
          <p:nvPr/>
        </p:nvCxnSpPr>
        <p:spPr>
          <a:xfrm flipV="1">
            <a:off x="10358210" y="3429000"/>
            <a:ext cx="0" cy="91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lassholder for innhold 2">
            <a:extLst>
              <a:ext uri="{FF2B5EF4-FFF2-40B4-BE49-F238E27FC236}">
                <a16:creationId xmlns:a16="http://schemas.microsoft.com/office/drawing/2014/main" id="{84A0812B-430F-0E8A-62CB-AC71AC3A6148}"/>
              </a:ext>
            </a:extLst>
          </p:cNvPr>
          <p:cNvSpPr txBox="1">
            <a:spLocks/>
          </p:cNvSpPr>
          <p:nvPr/>
        </p:nvSpPr>
        <p:spPr>
          <a:xfrm>
            <a:off x="10417150" y="3652390"/>
            <a:ext cx="1933670" cy="521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400" dirty="0" err="1"/>
              <a:t>Receives</a:t>
            </a:r>
            <a:r>
              <a:rPr lang="nb-NO" sz="1400" dirty="0"/>
              <a:t> scores in </a:t>
            </a:r>
            <a:r>
              <a:rPr lang="nb-NO" sz="1400" dirty="0" err="1"/>
              <a:t>return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414142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C43C0A-A347-3324-911D-7EAF46D6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I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: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7D6BA64-9CA9-C9A0-F107-8C84638B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93459" cy="4351338"/>
          </a:xfrm>
        </p:spPr>
        <p:txBody>
          <a:bodyPr>
            <a:normAutofit fontScale="85000" lnSpcReduction="20000"/>
          </a:bodyPr>
          <a:lstStyle/>
          <a:p>
            <a:r>
              <a:rPr lang="nb-NO" dirty="0" err="1"/>
              <a:t>Work</a:t>
            </a:r>
            <a:r>
              <a:rPr lang="nb-NO" dirty="0"/>
              <a:t> from Windows-</a:t>
            </a:r>
            <a:r>
              <a:rPr lang="nb-NO" dirty="0" err="1"/>
              <a:t>machine</a:t>
            </a:r>
            <a:endParaRPr lang="nb-NO" dirty="0"/>
          </a:p>
          <a:p>
            <a:r>
              <a:rPr lang="nb-NO" dirty="0"/>
              <a:t>Run </a:t>
            </a:r>
            <a:r>
              <a:rPr lang="nb-NO" dirty="0" err="1"/>
              <a:t>docker</a:t>
            </a:r>
            <a:r>
              <a:rPr lang="nb-NO" dirty="0"/>
              <a:t>-container (</a:t>
            </a:r>
            <a:r>
              <a:rPr lang="nb-NO" dirty="0" err="1"/>
              <a:t>typically</a:t>
            </a:r>
            <a:r>
              <a:rPr lang="nb-NO" dirty="0"/>
              <a:t> </a:t>
            </a:r>
            <a:r>
              <a:rPr lang="nb-NO" dirty="0" err="1"/>
              <a:t>ubuntu</a:t>
            </a:r>
            <a:r>
              <a:rPr lang="nb-NO" dirty="0"/>
              <a:t>)</a:t>
            </a:r>
          </a:p>
          <a:p>
            <a:r>
              <a:rPr lang="nb-NO" dirty="0"/>
              <a:t>Edit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interactively</a:t>
            </a:r>
            <a:r>
              <a:rPr lang="nb-NO" dirty="0"/>
              <a:t> from </a:t>
            </a:r>
            <a:r>
              <a:rPr lang="nb-NO" dirty="0" err="1"/>
              <a:t>vscode</a:t>
            </a:r>
            <a:r>
              <a:rPr lang="nb-NO" dirty="0"/>
              <a:t> (</a:t>
            </a:r>
            <a:r>
              <a:rPr lang="nb-NO" dirty="0" err="1"/>
              <a:t>Rstudio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supports </a:t>
            </a:r>
            <a:r>
              <a:rPr lang="nb-NO" dirty="0" err="1"/>
              <a:t>remote</a:t>
            </a:r>
            <a:r>
              <a:rPr lang="nb-NO" dirty="0"/>
              <a:t>). </a:t>
            </a:r>
          </a:p>
          <a:p>
            <a:endParaRPr lang="nb-NO" dirty="0"/>
          </a:p>
          <a:p>
            <a:r>
              <a:rPr lang="nb-NO" dirty="0" err="1"/>
              <a:t>Pros</a:t>
            </a:r>
            <a:r>
              <a:rPr lang="nb-NO" dirty="0"/>
              <a:t>: </a:t>
            </a:r>
          </a:p>
          <a:p>
            <a:pPr lvl="1"/>
            <a:r>
              <a:rPr lang="nb-NO" dirty="0"/>
              <a:t>No </a:t>
            </a:r>
            <a:r>
              <a:rPr lang="nb-NO" dirty="0" err="1"/>
              <a:t>worries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conflicting</a:t>
            </a:r>
            <a:r>
              <a:rPr lang="nb-NO" dirty="0"/>
              <a:t> </a:t>
            </a:r>
            <a:r>
              <a:rPr lang="nb-NO" dirty="0" err="1"/>
              <a:t>installs</a:t>
            </a:r>
            <a:endParaRPr lang="nb-NO" dirty="0"/>
          </a:p>
          <a:p>
            <a:pPr lvl="1"/>
            <a:r>
              <a:rPr lang="nb-NO" dirty="0" err="1"/>
              <a:t>Choose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fits</a:t>
            </a:r>
            <a:r>
              <a:rPr lang="nb-NO" dirty="0"/>
              <a:t> best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project</a:t>
            </a:r>
            <a:endParaRPr lang="nb-NO" dirty="0"/>
          </a:p>
          <a:p>
            <a:pPr lvl="1"/>
            <a:r>
              <a:rPr lang="nb-NO" dirty="0" err="1"/>
              <a:t>Can</a:t>
            </a:r>
            <a:r>
              <a:rPr lang="nb-NO" dirty="0"/>
              <a:t> run container in </a:t>
            </a:r>
            <a:r>
              <a:rPr lang="nb-NO" dirty="0" err="1"/>
              <a:t>cloud</a:t>
            </a:r>
            <a:r>
              <a:rPr lang="nb-NO" dirty="0"/>
              <a:t>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machine</a:t>
            </a:r>
            <a:endParaRPr lang="nb-NO" dirty="0"/>
          </a:p>
          <a:p>
            <a:r>
              <a:rPr lang="nb-NO" dirty="0" err="1"/>
              <a:t>Cons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Not all OS </a:t>
            </a:r>
            <a:r>
              <a:rPr lang="nb-NO" dirty="0" err="1"/>
              <a:t>can</a:t>
            </a:r>
            <a:r>
              <a:rPr lang="nb-NO" dirty="0"/>
              <a:t> run </a:t>
            </a:r>
            <a:r>
              <a:rPr lang="nb-NO" dirty="0" err="1"/>
              <a:t>docker</a:t>
            </a:r>
            <a:r>
              <a:rPr lang="nb-NO" dirty="0"/>
              <a:t> (</a:t>
            </a:r>
            <a:r>
              <a:rPr lang="nb-NO" dirty="0" err="1"/>
              <a:t>specifically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Windows-</a:t>
            </a:r>
            <a:r>
              <a:rPr lang="nb-NO" dirty="0" err="1"/>
              <a:t>versions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setup</a:t>
            </a:r>
            <a:r>
              <a:rPr lang="nb-NO" dirty="0"/>
              <a:t> </a:t>
            </a:r>
            <a:r>
              <a:rPr lang="nb-NO" dirty="0" err="1"/>
              <a:t>costs</a:t>
            </a:r>
            <a:r>
              <a:rPr lang="nb-NO" dirty="0"/>
              <a:t> –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it is an </a:t>
            </a:r>
            <a:r>
              <a:rPr lang="nb-NO" dirty="0" err="1"/>
              <a:t>attractive</a:t>
            </a:r>
            <a:r>
              <a:rPr lang="nb-NO" dirty="0"/>
              <a:t> </a:t>
            </a:r>
            <a:r>
              <a:rPr lang="nb-NO" dirty="0" err="1"/>
              <a:t>investment</a:t>
            </a:r>
            <a:r>
              <a:rPr lang="nb-NO" dirty="0"/>
              <a:t>. </a:t>
            </a:r>
          </a:p>
          <a:p>
            <a:pPr lvl="1"/>
            <a:endParaRPr lang="nb-NO" dirty="0"/>
          </a:p>
        </p:txBody>
      </p:sp>
      <p:pic>
        <p:nvPicPr>
          <p:cNvPr id="5" name="Grafikk 4" descr="Bærbar datamaskin kontur">
            <a:extLst>
              <a:ext uri="{FF2B5EF4-FFF2-40B4-BE49-F238E27FC236}">
                <a16:creationId xmlns:a16="http://schemas.microsoft.com/office/drawing/2014/main" id="{C9700178-E24C-1208-21BC-39B8514ED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6431" y="4564501"/>
            <a:ext cx="504931" cy="504931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D1055064-178C-1E51-0620-E6BAB4C45611}"/>
              </a:ext>
            </a:extLst>
          </p:cNvPr>
          <p:cNvSpPr txBox="1"/>
          <p:nvPr/>
        </p:nvSpPr>
        <p:spPr>
          <a:xfrm>
            <a:off x="9214282" y="5069432"/>
            <a:ext cx="2139518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My laptop, </a:t>
            </a:r>
            <a:r>
              <a:rPr lang="nb-NO" dirty="0" err="1"/>
              <a:t>running</a:t>
            </a:r>
            <a:r>
              <a:rPr lang="nb-NO" dirty="0"/>
              <a:t> VS </a:t>
            </a:r>
            <a:r>
              <a:rPr lang="nb-NO" dirty="0" err="1"/>
              <a:t>code</a:t>
            </a:r>
            <a:endParaRPr lang="nb-NO" dirty="0"/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BF3D5B54-F7B7-868F-5EA2-926DB6C1E0CB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0189029" y="3105339"/>
            <a:ext cx="9868" cy="14591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1E6FB143-E1D4-EAF8-9C95-4B7B634D6BFF}"/>
              </a:ext>
            </a:extLst>
          </p:cNvPr>
          <p:cNvSpPr txBox="1"/>
          <p:nvPr/>
        </p:nvSpPr>
        <p:spPr>
          <a:xfrm>
            <a:off x="9068115" y="1552189"/>
            <a:ext cx="2139518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Connected to (</a:t>
            </a:r>
            <a:r>
              <a:rPr lang="nb-NO" dirty="0" err="1"/>
              <a:t>executing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)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docker</a:t>
            </a:r>
            <a:r>
              <a:rPr lang="nb-NO" dirty="0"/>
              <a:t> container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5DE4ED78-83BA-0C62-BE49-7EB27E318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386" y="2544163"/>
            <a:ext cx="626976" cy="5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5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727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system-ui</vt:lpstr>
      <vt:lpstr>Office-tema</vt:lpstr>
      <vt:lpstr>Reproducability</vt:lpstr>
      <vt:lpstr>Outline of talk</vt:lpstr>
      <vt:lpstr>"It works on my machine"</vt:lpstr>
      <vt:lpstr>Requirements for reproducible code</vt:lpstr>
      <vt:lpstr>Solutions</vt:lpstr>
      <vt:lpstr>renv</vt:lpstr>
      <vt:lpstr>Docker</vt:lpstr>
      <vt:lpstr>Example - webservice with docker</vt:lpstr>
      <vt:lpstr>How I actually work: </vt:lpstr>
      <vt:lpstr>In-class assignment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Reproducability</dc:title>
  <dc:creator>Ole-Petter Moe Hansen</dc:creator>
  <cp:lastModifiedBy>Ole-Petter Moe Hansen</cp:lastModifiedBy>
  <cp:revision>33</cp:revision>
  <dcterms:created xsi:type="dcterms:W3CDTF">2022-10-30T12:27:31Z</dcterms:created>
  <dcterms:modified xsi:type="dcterms:W3CDTF">2023-11-05T19:32:22Z</dcterms:modified>
</cp:coreProperties>
</file>